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79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2" r:id="rId17"/>
    <p:sldId id="323" r:id="rId18"/>
    <p:sldId id="324" r:id="rId19"/>
    <p:sldId id="325" r:id="rId20"/>
    <p:sldId id="326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276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0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67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31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46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78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54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27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60543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70407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3790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6910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261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077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997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387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700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531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15336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09992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98418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7517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555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456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0321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02363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800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729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12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504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363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864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505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12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458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385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3159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272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3015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2466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45168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5270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5975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28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19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60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92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7128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Makroekonomie II</a:t>
            </a: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sz="4300" b="1" i="1" dirty="0" smtClean="0">
                <a:solidFill>
                  <a:srgbClr val="D10202"/>
                </a:solidFill>
              </a:rPr>
              <a:t>2-sektorová a 3-sektorová ekonomika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XMAK2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26. 09.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>
                <a:solidFill>
                  <a:srgbClr val="C00000"/>
                </a:solidFill>
              </a:rPr>
              <a:t>Úsporová</a:t>
            </a:r>
            <a:r>
              <a:rPr lang="cs-CZ" sz="3600" b="1" dirty="0">
                <a:solidFill>
                  <a:srgbClr val="C00000"/>
                </a:solidFill>
              </a:rPr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C00000"/>
                </a:solidFill>
              </a:rPr>
              <a:t>Úsporová</a:t>
            </a:r>
            <a:r>
              <a:rPr lang="cs-CZ" sz="3600" b="1" dirty="0">
                <a:solidFill>
                  <a:srgbClr val="C00000"/>
                </a:solidFill>
              </a:rPr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3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C00000"/>
                </a:solidFill>
              </a:rPr>
              <a:t>Úsporová</a:t>
            </a:r>
            <a:r>
              <a:rPr lang="cs-CZ" sz="3600" b="1" dirty="0">
                <a:solidFill>
                  <a:srgbClr val="C00000"/>
                </a:solidFill>
              </a:rPr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5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Určení rovnovážné produkce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4398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1800" dirty="0" smtClean="0"/>
              <a:t>AD = zboží, které lidé plánují koupit;</a:t>
            </a:r>
          </a:p>
          <a:p>
            <a:r>
              <a:rPr lang="cs-CZ" sz="1800" dirty="0" smtClean="0"/>
              <a:t>AE(Y) = zboží, které lidé skutečně koupili;</a:t>
            </a:r>
          </a:p>
          <a:p>
            <a:r>
              <a:rPr lang="cs-CZ" sz="1800" dirty="0" smtClean="0"/>
              <a:t>Y = AD =&gt; neplánované investice IU = 0;</a:t>
            </a:r>
          </a:p>
          <a:p>
            <a:r>
              <a:rPr lang="cs-CZ" sz="1800" dirty="0" smtClean="0"/>
              <a:t>IU = Y-AD</a:t>
            </a:r>
            <a:endParaRPr lang="cs-CZ" sz="1800" dirty="0"/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13/48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0779" t="24170" r="22327" b="25359"/>
          <a:stretch/>
        </p:blipFill>
        <p:spPr>
          <a:xfrm>
            <a:off x="457200" y="1075955"/>
            <a:ext cx="8037576" cy="39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Determinanty rovnováhy ekonomiky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98448"/>
            <a:ext cx="8229600" cy="48277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IP (plánované investice) – dány autonomně, nezávisle na důchodu a úrokové sazbě – autonomní investice I </a:t>
            </a:r>
            <a:endParaRPr lang="cs-CZ" sz="2400" dirty="0" smtClean="0"/>
          </a:p>
          <a:p>
            <a:r>
              <a:rPr lang="cs-CZ" sz="2400" dirty="0" smtClean="0"/>
              <a:t>AD </a:t>
            </a:r>
            <a:r>
              <a:rPr lang="cs-CZ" sz="2400" dirty="0"/>
              <a:t>= C + I </a:t>
            </a:r>
            <a:endParaRPr lang="cs-CZ" sz="2400" dirty="0" smtClean="0"/>
          </a:p>
          <a:p>
            <a:r>
              <a:rPr lang="cs-CZ" sz="2400" dirty="0" smtClean="0"/>
              <a:t>AD </a:t>
            </a:r>
            <a:r>
              <a:rPr lang="cs-CZ" sz="2400" dirty="0"/>
              <a:t>= Ca + </a:t>
            </a:r>
            <a:r>
              <a:rPr lang="cs-CZ" sz="2400" dirty="0" err="1"/>
              <a:t>cY</a:t>
            </a:r>
            <a:r>
              <a:rPr lang="cs-CZ" sz="2400" dirty="0"/>
              <a:t> + I </a:t>
            </a:r>
            <a:endParaRPr lang="cs-CZ" sz="2400" dirty="0" smtClean="0"/>
          </a:p>
          <a:p>
            <a:r>
              <a:rPr lang="cs-CZ" sz="2400" dirty="0" smtClean="0"/>
              <a:t>AD </a:t>
            </a:r>
            <a:r>
              <a:rPr lang="cs-CZ" sz="2400" dirty="0"/>
              <a:t>je tím větší, čím větší je úroveň autonomních výdajů Ca a I a čím větší je mezní sklon ke spotřebě c. </a:t>
            </a:r>
            <a:endParaRPr lang="cs-CZ" sz="2400" dirty="0" smtClean="0"/>
          </a:p>
          <a:p>
            <a:r>
              <a:rPr lang="cs-CZ" sz="2400" dirty="0" smtClean="0"/>
              <a:t>Plánované </a:t>
            </a:r>
            <a:r>
              <a:rPr lang="cs-CZ" sz="2400" dirty="0"/>
              <a:t>autonomní výdaje (Ca, I) značíme dohromady A, nejsou závislé na důchodu Y </a:t>
            </a:r>
            <a:endParaRPr lang="cs-CZ" sz="2400" dirty="0" smtClean="0"/>
          </a:p>
          <a:p>
            <a:r>
              <a:rPr lang="cs-CZ" sz="2400" dirty="0" smtClean="0"/>
              <a:t>AD </a:t>
            </a:r>
            <a:r>
              <a:rPr lang="cs-CZ" sz="2400" dirty="0"/>
              <a:t>= A + </a:t>
            </a:r>
            <a:r>
              <a:rPr lang="cs-CZ" sz="2400" dirty="0" err="1"/>
              <a:t>cY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Rovnovážný </a:t>
            </a:r>
            <a:r>
              <a:rPr lang="cs-CZ" sz="2400" dirty="0"/>
              <a:t>bod E = celkové úspory = investice (S = I)</a:t>
            </a:r>
            <a:endParaRPr lang="cs-CZ" sz="2400" dirty="0"/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14/48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2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576072"/>
            <a:ext cx="8229600" cy="84156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Rovnost autonomních výdajů a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indukovaných úspor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98448"/>
            <a:ext cx="8229600" cy="482771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400" dirty="0"/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1930" t="19474" r="22894" b="19707"/>
          <a:stretch/>
        </p:blipFill>
        <p:spPr>
          <a:xfrm>
            <a:off x="653716" y="1417638"/>
            <a:ext cx="783656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Jednoduchý výdajový </a:t>
            </a:r>
            <a:r>
              <a:rPr lang="cs-CZ" altLang="cs-CZ" sz="3200" b="1" dirty="0" smtClean="0">
                <a:solidFill>
                  <a:srgbClr val="C00000"/>
                </a:solidFill>
              </a:rPr>
              <a:t>multiplikátor</a:t>
            </a:r>
            <a:endParaRPr lang="en-US" altLang="cs-CZ" sz="3200" b="1" dirty="0">
              <a:solidFill>
                <a:srgbClr val="C00000"/>
              </a:solidFill>
            </a:endParaRPr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4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Jednoduchý výdajový </a:t>
            </a:r>
            <a:r>
              <a:rPr lang="cs-CZ" altLang="cs-CZ" sz="3200" b="1" dirty="0" smtClean="0">
                <a:solidFill>
                  <a:srgbClr val="C00000"/>
                </a:solidFill>
              </a:rPr>
              <a:t>multiplikátor</a:t>
            </a:r>
            <a:endParaRPr lang="en-US" altLang="cs-CZ" sz="3200" b="1" dirty="0">
              <a:solidFill>
                <a:srgbClr val="C00000"/>
              </a:solidFill>
            </a:endParaRPr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1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Jednoduchý výdajový multiplikátor</a:t>
            </a:r>
            <a:endParaRPr lang="en-US" altLang="cs-CZ" sz="3200" b="1" dirty="0">
              <a:solidFill>
                <a:srgbClr val="C00000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7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Jednoduchý výdajový multiplikátor</a:t>
            </a:r>
            <a:endParaRPr lang="en-US" altLang="cs-CZ" sz="3200" b="1" dirty="0">
              <a:solidFill>
                <a:srgbClr val="C00000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Určení rovnovážné produkce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2-sektorový model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spcBef>
                <a:spcPts val="600"/>
              </a:spcBef>
              <a:buNone/>
            </a:pPr>
            <a:r>
              <a:rPr lang="cs-CZ" sz="3300" b="1" dirty="0" smtClean="0"/>
              <a:t>Domácnosti </a:t>
            </a:r>
            <a:r>
              <a:rPr lang="cs-CZ" sz="3300" b="1" dirty="0"/>
              <a:t>a firmy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300" dirty="0" smtClean="0"/>
              <a:t>AE </a:t>
            </a:r>
            <a:r>
              <a:rPr lang="cs-CZ" sz="3300" dirty="0"/>
              <a:t>= C + I (AE = skutečné agregátní výdaje)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cs-CZ" sz="3300" dirty="0" smtClean="0"/>
              <a:t>Mohou </a:t>
            </a:r>
            <a:r>
              <a:rPr lang="cs-CZ" sz="3300" dirty="0"/>
              <a:t>se lišit od plánovaných – předpokládáme, že se liší pouze investice – investice plánované (IP) a investice neplánované (IU) </a:t>
            </a:r>
            <a:endParaRPr lang="cs-CZ" sz="3300" dirty="0" smtClean="0"/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cs-CZ" sz="3300" dirty="0" smtClean="0"/>
              <a:t>Neplánované </a:t>
            </a:r>
            <a:r>
              <a:rPr lang="cs-CZ" sz="3300" dirty="0"/>
              <a:t>investice = změna zásob </a:t>
            </a:r>
            <a:endParaRPr lang="cs-CZ" sz="3300" dirty="0" smtClean="0"/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cs-CZ" sz="3300" dirty="0" smtClean="0"/>
              <a:t>AD </a:t>
            </a:r>
            <a:r>
              <a:rPr lang="cs-CZ" sz="3300" dirty="0"/>
              <a:t>= C + IP </a:t>
            </a:r>
            <a:endParaRPr lang="cs-CZ" sz="33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4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8229600" cy="492829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3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Důchod a zdanění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8229600" cy="513861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21/48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Spotřební funkce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</a:t>
            </a:r>
            <a:r>
              <a:rPr lang="cs-CZ" altLang="cs-CZ" sz="3600" b="1" dirty="0"/>
              <a:t>třísektorové ekonomice </a:t>
            </a:r>
            <a:r>
              <a:rPr lang="cs-CZ" altLang="cs-CZ" sz="3600" dirty="0"/>
              <a:t>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22/48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Agregátní výdaje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23/48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3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Agregátní výdaje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24/48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>
                <a:solidFill>
                  <a:srgbClr val="C00000"/>
                </a:solidFill>
              </a:rPr>
              <a:t>Křivka agregátních výdajů v třísektorovém modelu</a:t>
            </a:r>
            <a:endParaRPr lang="en-US" altLang="cs-CZ" sz="3600" b="1" dirty="0">
              <a:solidFill>
                <a:srgbClr val="C00000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25/48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6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26/48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8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Změny křivky AE v třísektorovém modelu</a:t>
            </a:r>
            <a:endParaRPr lang="en-US" altLang="cs-CZ" sz="3200" b="1" dirty="0">
              <a:solidFill>
                <a:srgbClr val="C00000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27/48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8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28/48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29/48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4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Určení rovnovážné produkce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2-sektorový model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7630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spcBef>
                <a:spcPts val="600"/>
              </a:spcBef>
              <a:buNone/>
            </a:pPr>
            <a:r>
              <a:rPr lang="cs-CZ" sz="3300" dirty="0"/>
              <a:t>Předpoklady pro určení rovnovážné produkce </a:t>
            </a:r>
            <a:r>
              <a:rPr lang="cs-CZ" sz="3300" b="1" dirty="0"/>
              <a:t>v 2 a 3-sektorovém modelu: </a:t>
            </a:r>
            <a:endParaRPr lang="cs-CZ" sz="3300" b="1" dirty="0" smtClean="0"/>
          </a:p>
          <a:p>
            <a:pPr>
              <a:spcBef>
                <a:spcPts val="600"/>
              </a:spcBef>
            </a:pPr>
            <a:r>
              <a:rPr lang="cs-CZ" sz="3300" dirty="0" smtClean="0"/>
              <a:t>Cenová </a:t>
            </a:r>
            <a:r>
              <a:rPr lang="cs-CZ" sz="3300" dirty="0"/>
              <a:t>hladina je fixní </a:t>
            </a:r>
            <a:endParaRPr lang="cs-CZ" sz="3300" dirty="0" smtClean="0"/>
          </a:p>
          <a:p>
            <a:pPr>
              <a:spcBef>
                <a:spcPts val="600"/>
              </a:spcBef>
            </a:pPr>
            <a:r>
              <a:rPr lang="cs-CZ" sz="3300" dirty="0" smtClean="0"/>
              <a:t>Zásoba </a:t>
            </a:r>
            <a:r>
              <a:rPr lang="cs-CZ" sz="3300" dirty="0"/>
              <a:t>kapitálu je dostatečná </a:t>
            </a:r>
            <a:endParaRPr lang="cs-CZ" sz="3300" dirty="0" smtClean="0"/>
          </a:p>
          <a:p>
            <a:pPr>
              <a:spcBef>
                <a:spcPts val="600"/>
              </a:spcBef>
            </a:pPr>
            <a:r>
              <a:rPr lang="cs-CZ" sz="3300" dirty="0" smtClean="0"/>
              <a:t>Nabídka </a:t>
            </a:r>
            <a:r>
              <a:rPr lang="cs-CZ" sz="3300" dirty="0"/>
              <a:t>práce na trhu práce je </a:t>
            </a:r>
            <a:r>
              <a:rPr lang="cs-CZ" sz="3300" dirty="0" smtClean="0"/>
              <a:t>dostatečná</a:t>
            </a:r>
          </a:p>
          <a:p>
            <a:pPr>
              <a:spcBef>
                <a:spcPts val="600"/>
              </a:spcBef>
            </a:pPr>
            <a:r>
              <a:rPr lang="cs-CZ" sz="3300" dirty="0" smtClean="0"/>
              <a:t>Všechny </a:t>
            </a:r>
            <a:r>
              <a:rPr lang="cs-CZ" sz="3300" dirty="0"/>
              <a:t>nominální veličiny jsou reálnými veličinami </a:t>
            </a:r>
            <a:endParaRPr lang="cs-CZ" sz="3300" dirty="0" smtClean="0"/>
          </a:p>
          <a:p>
            <a:pPr>
              <a:spcBef>
                <a:spcPts val="600"/>
              </a:spcBef>
            </a:pPr>
            <a:r>
              <a:rPr lang="cs-CZ" sz="3300" dirty="0" smtClean="0"/>
              <a:t>Předpokládáme </a:t>
            </a:r>
            <a:r>
              <a:rPr lang="cs-CZ" sz="3300" dirty="0"/>
              <a:t>uzavřenou ekonomiku </a:t>
            </a:r>
            <a:endParaRPr lang="cs-CZ" sz="33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5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55700"/>
            <a:ext cx="8607425" cy="49403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2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C00000"/>
                </a:solidFill>
              </a:rPr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0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Státní rozpočet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centralizovaný peněžní fond, který vytvářejí, rozdělují a používají státní orgány,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tvoří, rozděluje a používá na principu: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nenávratnosti,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neekvivalence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nedobrovolnosti,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schvalován zákonodárnými sbory,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 podobu rozpočtového zákona,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sestavován MF, které odpovídá i za jeho plnění.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32/48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2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Funkce státní rozpočtu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funkce odvozené od funkce veřejných financí: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ALOKAČNÍ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realizuje se pomocí financování potřeb veřejného sektoru,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REDISTRIBUČNÍ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-spojena s přerozdělováním části HDP a zmírňováním nerovností mezi subjekty, ke kterým plynou prostřednictvím transferů, progresivních daní, dotacemi určitého statku,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STABILIZAČNÍ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ovlivňování ekonomické stability pomocí příjmů a výdajů SR, veřejné finance  jako  součást hospodářské politiky, prorůstá do makroekonomické problematiky.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33/48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0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Funkce státní rozpočtu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Příjmy SR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tvoří daně (přímé, nepřímé), poplatky, příjmy z privatizace apod.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Výdaje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tvoří transfery obyvatelstvu, mandatorní výdaje na jednotlivé politiky, výdaje na nákup výrobků a služeb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ČR se sestavuje na 1 kalendářní rok a má podobu zákona (v případě neschválení PS se hospodaří dle rozpočtového provizoria)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systému veřejných financí se kromě SR řadí také rozpočty krajů a obcí a také státní fondy.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34/48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6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Funkce státní rozpočtu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 descr="Rozpočet Ostravy na rok 2023 počítá s rekordními příjmy i výdaji nad 14  miliard korun – Pro města a obce">
            <a:extLst>
              <a:ext uri="{FF2B5EF4-FFF2-40B4-BE49-F238E27FC236}">
                <a16:creationId xmlns:a16="http://schemas.microsoft.com/office/drawing/2014/main" id="{5E9A2962-B38C-4520-96E7-67DCFA5B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9" y="1467026"/>
            <a:ext cx="4543164" cy="4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Funkce státní rozpočtu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36/48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4" name="Picture 2" descr="Česko, státní rozpočet">
            <a:extLst>
              <a:ext uri="{FF2B5EF4-FFF2-40B4-BE49-F238E27FC236}">
                <a16:creationId xmlns:a16="http://schemas.microsoft.com/office/drawing/2014/main" id="{3E57EE28-AF56-47A4-96D2-2A3ED1702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2" y="1616045"/>
            <a:ext cx="7985066" cy="39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Funkce státní rozpočtu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78" name="Picture 2" descr="Česko, státní rozpočet">
            <a:extLst>
              <a:ext uri="{FF2B5EF4-FFF2-40B4-BE49-F238E27FC236}">
                <a16:creationId xmlns:a16="http://schemas.microsoft.com/office/drawing/2014/main" id="{250C5B34-13CE-4E77-A428-FF41A584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" y="1419823"/>
            <a:ext cx="8392438" cy="42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Státní rozpočet - proces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příprava a projednávání návrhu rozpočtu ve vládě (orgánu moci výkonné),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projednávání a schvalování návrhu v parlamentu (orgánu moci zákonodárné),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realizace rozpočtu, tj. hospodaření podle rozpočtu v průběhu rozpočtového roku,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následná kontrola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6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Státní rozpočet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vyrovnaný, přebytkový, deficitní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deficitní: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strukturální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 způsoben špatně nastavenými opatřeními FP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cyklický deficit 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 důsledek cyklického vývoje reálného produktu (v období recese klesá výběr daní, navíc se zvýší i transferové platby)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skutečný rozpočtový deficit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součet cyklického a strukturálního deficitu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</a:rPr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7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Státní rozpočet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324D9D1-93ED-462E-A18A-1E908717165A}"/>
              </a:ext>
            </a:extLst>
          </p:cNvPr>
          <p:cNvGraphicFramePr>
            <a:graphicFrameLocks noGrp="1"/>
          </p:cNvGraphicFramePr>
          <p:nvPr/>
        </p:nvGraphicFramePr>
        <p:xfrm>
          <a:off x="990836" y="2102293"/>
          <a:ext cx="7162328" cy="2959735"/>
        </p:xfrm>
        <a:graphic>
          <a:graphicData uri="http://schemas.openxmlformats.org/drawingml/2006/table">
            <a:tbl>
              <a:tblPr firstRow="1" firstCol="1" bandRow="1"/>
              <a:tblGrid>
                <a:gridCol w="1553465">
                  <a:extLst>
                    <a:ext uri="{9D8B030D-6E8A-4147-A177-3AD203B41FA5}">
                      <a16:colId xmlns:a16="http://schemas.microsoft.com/office/drawing/2014/main" val="2085183754"/>
                    </a:ext>
                  </a:extLst>
                </a:gridCol>
                <a:gridCol w="3544214">
                  <a:extLst>
                    <a:ext uri="{9D8B030D-6E8A-4147-A177-3AD203B41FA5}">
                      <a16:colId xmlns:a16="http://schemas.microsoft.com/office/drawing/2014/main" val="1328436347"/>
                    </a:ext>
                  </a:extLst>
                </a:gridCol>
                <a:gridCol w="2064649">
                  <a:extLst>
                    <a:ext uri="{9D8B030D-6E8A-4147-A177-3AD203B41FA5}">
                      <a16:colId xmlns:a16="http://schemas.microsoft.com/office/drawing/2014/main" val="366426182"/>
                    </a:ext>
                  </a:extLst>
                </a:gridCol>
              </a:tblGrid>
              <a:tr h="399415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Státní rozpočet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daně (celkové vládní příjmy)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= Ta + t*Y           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251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Čisté daně       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TN = T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31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Celkové vládní výdaje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 +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186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Saldo rozpočtu     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 – (G + TR)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868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 = Ta + t*Y –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970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Strukturální rozpočet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Ta + t*Y* - G – TR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410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Cyklický rozpočet                                            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BS – BS</a:t>
                      </a:r>
                      <a:r>
                        <a:rPr lang="cs-CZ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92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BS</a:t>
                      </a:r>
                      <a:r>
                        <a:rPr lang="cs-CZ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t*(Y-Y*)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84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Y* je potencionální produktu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8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Rozpočet a úroveň rovnovážné produkce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0763" t="31728" r="24375" b="22963"/>
          <a:stretch/>
        </p:blipFill>
        <p:spPr>
          <a:xfrm>
            <a:off x="394585" y="1731727"/>
            <a:ext cx="8280400" cy="38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3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6993" y="1069521"/>
            <a:ext cx="8469807" cy="5056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Jaká je velikost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transferových plateb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 vládních výdajů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důchodové daně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43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E779997D-587E-4581-B130-B954BC1008A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6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Příklad č. 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0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Příklad č. 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a) určete saldo státního rozpočtu v ekonomice,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E2F0225-4934-4A61-B491-52C660466184}"/>
              </a:ext>
            </a:extLst>
          </p:cNvPr>
          <p:cNvSpPr txBox="1"/>
          <p:nvPr/>
        </p:nvSpPr>
        <p:spPr>
          <a:xfrm>
            <a:off x="457200" y="2788588"/>
            <a:ext cx="4572000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Y = 1  450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Ta = 550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 = 15 % (0,15)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 = 1 860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 = 230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BS = ?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9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Příklad č. 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strukturální deficit,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281EF7-EFB9-4EF3-B5F0-D25DB447E494}"/>
              </a:ext>
            </a:extLst>
          </p:cNvPr>
          <p:cNvSpPr txBox="1"/>
          <p:nvPr/>
        </p:nvSpPr>
        <p:spPr>
          <a:xfrm>
            <a:off x="457199" y="2827238"/>
            <a:ext cx="6256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Y* = 1 800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BS</a:t>
            </a:r>
            <a:r>
              <a:rPr kumimoji="0" lang="cs-CZ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=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3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82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C00000"/>
                </a:solidFill>
              </a:rPr>
              <a:t>Příklad č. 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951978"/>
            <a:ext cx="8644269" cy="53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–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důchod v ekonomice 1 450 mld. Kč, autonomní daně činí 550 mld. Kč, sazba důchodové daně je 15 %, vládní výdaje činí 1 860 mld. Kč a transfery 230 mld. Kč, určete: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c) je – </a:t>
            </a: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potencionální produkt v ekonomice stanoven na 1 800, určete cyklický deficit.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22514" y="636717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92D1E5-6C54-4227-ACF7-4D86B68EB3E1}"/>
              </a:ext>
            </a:extLst>
          </p:cNvPr>
          <p:cNvSpPr txBox="1"/>
          <p:nvPr/>
        </p:nvSpPr>
        <p:spPr>
          <a:xfrm>
            <a:off x="287080" y="2811448"/>
            <a:ext cx="4572000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Y* = 1 800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BS</a:t>
            </a:r>
            <a:r>
              <a:rPr kumimoji="0" lang="cs-CZ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= 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BS</a:t>
            </a:r>
            <a:r>
              <a:rPr kumimoji="0" lang="cs-CZ" sz="16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</a:t>
            </a:r>
            <a:r>
              <a:rPr kumimoji="0" lang="cs-CZ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= BS – BS</a:t>
            </a:r>
            <a:r>
              <a:rPr kumimoji="0" lang="cs-CZ" sz="16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nebo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BS</a:t>
            </a:r>
            <a:r>
              <a:rPr kumimoji="0" lang="cs-CZ" sz="1600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</a:t>
            </a:r>
            <a:r>
              <a:rPr kumimoji="0" lang="cs-CZ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= t*(Y-Y*)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1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rgbClr val="C00000"/>
                </a:solidFill>
              </a:rPr>
              <a:t>Spotřební funkce</a:t>
            </a:r>
            <a:endParaRPr lang="en-US" altLang="cs-CZ" sz="3600" b="1" dirty="0">
              <a:solidFill>
                <a:srgbClr val="C00000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3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</a:rPr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9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</a:rPr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6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</a:rPr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1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>
                <a:solidFill>
                  <a:srgbClr val="C00000"/>
                </a:solidFill>
              </a:rPr>
              <a:t>Úsporová</a:t>
            </a:r>
            <a:r>
              <a:rPr lang="cs-CZ" altLang="cs-CZ" sz="3600" b="1" dirty="0">
                <a:solidFill>
                  <a:srgbClr val="C00000"/>
                </a:solidFill>
              </a:rPr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9/48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2346</Words>
  <Application>Microsoft Office PowerPoint</Application>
  <PresentationFormat>Předvádění na obrazovce (4:3)</PresentationFormat>
  <Paragraphs>412</Paragraphs>
  <Slides>48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Consolas</vt:lpstr>
      <vt:lpstr>Corbel</vt:lpstr>
      <vt:lpstr>Symbol</vt:lpstr>
      <vt:lpstr>Times New Roman</vt:lpstr>
      <vt:lpstr>Wingdings</vt:lpstr>
      <vt:lpstr>Office Theme</vt:lpstr>
      <vt:lpstr>Makroekonomie II 2-sektorová a 3-sektorová ekonomika XMAK2</vt:lpstr>
      <vt:lpstr>Určení rovnovážné produkce  2-sektorový model</vt:lpstr>
      <vt:lpstr>Určení rovnovážné produkce  2-sektorový model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Určení rovnovážné produkce</vt:lpstr>
      <vt:lpstr>Determinanty rovnováhy ekonomiky</vt:lpstr>
      <vt:lpstr>Rovnost autonomních výdajů a  indukovaných úspor</vt:lpstr>
      <vt:lpstr>Jednoduchý výdajový multiplikátor</vt:lpstr>
      <vt:lpstr>Jednoduchý výdajový multiplikátor</vt:lpstr>
      <vt:lpstr>Jednoduchý výdajový multiplikátor</vt:lpstr>
      <vt:lpstr>Jednoduchý výdajový multiplikátor</vt:lpstr>
      <vt:lpstr>Vymezení třísektorové ekonomiky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Státní rozpočet</vt:lpstr>
      <vt:lpstr>Funkce státní rozpočtu</vt:lpstr>
      <vt:lpstr>Funkce státní rozpočtu</vt:lpstr>
      <vt:lpstr>Funkce státní rozpočtu</vt:lpstr>
      <vt:lpstr>Funkce státní rozpočtu</vt:lpstr>
      <vt:lpstr>Funkce státní rozpočtu</vt:lpstr>
      <vt:lpstr>Státní rozpočet - proces</vt:lpstr>
      <vt:lpstr>Státní rozpočet</vt:lpstr>
      <vt:lpstr>Státní rozpočet</vt:lpstr>
      <vt:lpstr>Rozpočet a úroveň rovnovážné produkce </vt:lpstr>
      <vt:lpstr>Příklady k procvičení</vt:lpstr>
      <vt:lpstr>Příklad č. 1:</vt:lpstr>
      <vt:lpstr>Příklad č. 2</vt:lpstr>
      <vt:lpstr>Příklad č. 2</vt:lpstr>
      <vt:lpstr>Příklad č. 2</vt:lpstr>
      <vt:lpstr>Příklad č. 2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52</cp:revision>
  <dcterms:modified xsi:type="dcterms:W3CDTF">2023-09-23T15:08:24Z</dcterms:modified>
</cp:coreProperties>
</file>