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2" r:id="rId6"/>
    <p:sldId id="261" r:id="rId7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1942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1428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6" name="Google Shape;86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87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1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2" name="Google Shape;102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09" name="Google Shape;109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2" name="Google Shape;102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16775575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" name="Google Shape;123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8" name="Google Shape;18;p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p:transition spd="slow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1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p:transition spd="slow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2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2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p:transition spd="slow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p:transition spd="slow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4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4000" b="1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4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p:transition spd="slow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6" name="Google Shape;36;p5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7" name="Google Shape;37;p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p:transition spd="slow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6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6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4" name="Google Shape;44;p6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6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6" name="Google Shape;46;p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p:transition spd="slow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p:transition spd="slow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p:transition spd="slow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9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1" name="Google Shape;61;p9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2" name="Google Shape;62;p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p:transition spd="slow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0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10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9" name="Google Shape;69;p1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p:transition spd="slow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3">
            <a:alphaModFix/>
          </a:blip>
          <a:stretch>
            <a:fillRect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transition spd="slow">
    <p:fade/>
  </p:transition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edulam.cz/elektronicka-knihovna/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3"/>
          <p:cNvSpPr txBox="1">
            <a:spLocks noGrp="1"/>
          </p:cNvSpPr>
          <p:nvPr>
            <p:ph type="ctrTitle"/>
          </p:nvPr>
        </p:nvSpPr>
        <p:spPr>
          <a:xfrm>
            <a:off x="289833" y="2041742"/>
            <a:ext cx="8704877" cy="35631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D10202"/>
              </a:buClr>
              <a:buSzPts val="4400"/>
              <a:buFont typeface="Calibri"/>
              <a:buNone/>
            </a:pPr>
            <a:r>
              <a:rPr lang="cs-CZ" b="1" dirty="0">
                <a:solidFill>
                  <a:srgbClr val="D10202"/>
                </a:solidFill>
              </a:rPr>
              <a:t>Makroekonomie II</a:t>
            </a:r>
            <a:br>
              <a:rPr lang="cs-CZ" b="1">
                <a:solidFill>
                  <a:srgbClr val="D10202"/>
                </a:solidFill>
              </a:rPr>
            </a:br>
            <a:r>
              <a:rPr lang="cs-CZ" b="1">
                <a:solidFill>
                  <a:srgbClr val="D10202"/>
                </a:solidFill>
              </a:rPr>
              <a:t>XMAK2</a:t>
            </a:r>
            <a:endParaRPr b="1" dirty="0"/>
          </a:p>
        </p:txBody>
      </p:sp>
      <p:sp>
        <p:nvSpPr>
          <p:cNvPr id="90" name="Google Shape;90;p13"/>
          <p:cNvSpPr txBox="1"/>
          <p:nvPr/>
        </p:nvSpPr>
        <p:spPr>
          <a:xfrm>
            <a:off x="464234" y="5884219"/>
            <a:ext cx="4894206" cy="5340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cs-CZ" sz="1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Autor: Ing. Jaroslav Škrabal, Ph.D.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</a:pPr>
            <a:endParaRPr sz="16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" name="Google Shape;91;p13" descr="Výsledek obrázku pro ikea logo"/>
          <p:cNvSpPr/>
          <p:nvPr/>
        </p:nvSpPr>
        <p:spPr>
          <a:xfrm>
            <a:off x="4419599" y="1703717"/>
            <a:ext cx="1877683" cy="18776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2" name="Google Shape;92;p13"/>
          <p:cNvSpPr txBox="1"/>
          <p:nvPr/>
        </p:nvSpPr>
        <p:spPr>
          <a:xfrm>
            <a:off x="4800942" y="5604868"/>
            <a:ext cx="3878824" cy="7255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cs-CZ" sz="18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26</a:t>
            </a:r>
            <a:r>
              <a:rPr lang="cs-CZ" sz="1800" b="1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09. 2023</a:t>
            </a:r>
            <a:endParaRPr dirty="0"/>
          </a:p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cs-CZ" sz="1800" b="1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Olomouc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</a:pPr>
            <a:endParaRPr sz="1600" b="0" u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b="1"/>
              <a:t>Kontakt</a:t>
            </a:r>
            <a:endParaRPr b="1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299576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cs-CZ" dirty="0"/>
              <a:t>Ústav: UEF (Ústav ekonomiky a financí)</a:t>
            </a:r>
            <a:endParaRPr dirty="0"/>
          </a:p>
          <a:p>
            <a:pPr marL="34290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cs-CZ" dirty="0"/>
              <a:t>Kontakt:</a:t>
            </a:r>
            <a:endParaRPr dirty="0"/>
          </a:p>
          <a:p>
            <a:pPr marL="742950" lvl="1" indent="-28575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</a:pPr>
            <a:r>
              <a:rPr lang="cs-CZ" dirty="0"/>
              <a:t>e-mail: jaroslav.skrabal@mvso.cz</a:t>
            </a:r>
            <a:endParaRPr dirty="0"/>
          </a:p>
          <a:p>
            <a:pPr marL="742950" lvl="1" indent="-28575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</a:pPr>
            <a:r>
              <a:rPr lang="cs-CZ" dirty="0"/>
              <a:t>přes poštu v rámci: IS MVSO.</a:t>
            </a:r>
            <a:endParaRPr dirty="0"/>
          </a:p>
          <a:p>
            <a:pPr marL="34290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cs-CZ" dirty="0"/>
              <a:t>Konzultační hodiny:</a:t>
            </a:r>
          </a:p>
          <a:p>
            <a:pPr lvl="1"/>
            <a:r>
              <a:rPr lang="cs-CZ" dirty="0"/>
              <a:t>Středa: 09:00 - 11:00 B2.435</a:t>
            </a:r>
          </a:p>
          <a:p>
            <a:pPr lvl="1"/>
            <a:r>
              <a:rPr lang="cs-CZ" dirty="0"/>
              <a:t>Čtvrtek: 13:00 - 15:00 B2.435</a:t>
            </a:r>
          </a:p>
          <a:p>
            <a:pPr marL="34290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cs-CZ" dirty="0"/>
              <a:t>Veškeré informace budou poslány přes hromadnou korespondenci IS MVSO.</a:t>
            </a:r>
            <a:endParaRPr dirty="0"/>
          </a:p>
          <a:p>
            <a:pPr marL="457200" lvl="1" indent="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 b="1" dirty="0"/>
          </a:p>
          <a:p>
            <a:pPr marL="342900" lvl="0" indent="-1397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endParaRPr b="1"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2/6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slow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1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b="1" dirty="0"/>
              <a:t>Podmínky</a:t>
            </a:r>
            <a:endParaRPr b="1" dirty="0"/>
          </a:p>
        </p:txBody>
      </p:sp>
      <p:sp>
        <p:nvSpPr>
          <p:cNvPr id="105" name="Google Shape;105;p15"/>
          <p:cNvSpPr txBox="1">
            <a:spLocks noGrp="1"/>
          </p:cNvSpPr>
          <p:nvPr>
            <p:ph type="body" idx="1"/>
          </p:nvPr>
        </p:nvSpPr>
        <p:spPr>
          <a:xfrm>
            <a:off x="457200" y="1299576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cs-CZ" b="1" dirty="0"/>
              <a:t>Metody hodnocení:</a:t>
            </a:r>
            <a:endParaRPr lang="cs-CZ" dirty="0"/>
          </a:p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endParaRPr lang="cs-CZ" dirty="0"/>
          </a:p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cs-CZ" b="1" dirty="0"/>
              <a:t>Zápočet:</a:t>
            </a:r>
          </a:p>
          <a:p>
            <a:pPr marL="800100" lvl="1">
              <a:spcBef>
                <a:spcPts val="0"/>
              </a:spcBef>
              <a:buSzPts val="3200"/>
              <a:buChar char="•"/>
            </a:pPr>
            <a:r>
              <a:rPr lang="cs-CZ" dirty="0"/>
              <a:t>Dle instrukcí R. </a:t>
            </a:r>
            <a:r>
              <a:rPr lang="cs-CZ" dirty="0" err="1"/>
              <a:t>Šmilňáka</a:t>
            </a:r>
            <a:endParaRPr lang="cs-CZ" dirty="0"/>
          </a:p>
          <a:p>
            <a:pPr marL="457200" lvl="1" indent="0">
              <a:spcBef>
                <a:spcPts val="0"/>
              </a:spcBef>
              <a:buSzPts val="3200"/>
              <a:buNone/>
            </a:pPr>
            <a:endParaRPr lang="cs-CZ" dirty="0"/>
          </a:p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cs-CZ" b="1" dirty="0"/>
              <a:t>Zkouška:</a:t>
            </a:r>
          </a:p>
          <a:p>
            <a:pPr marL="800100" lvl="1">
              <a:spcBef>
                <a:spcPts val="0"/>
              </a:spcBef>
              <a:buSzPts val="3200"/>
              <a:buChar char="•"/>
            </a:pPr>
            <a:r>
              <a:rPr lang="cs-CZ" dirty="0"/>
              <a:t>Ústní zkouška – zkouškové období,</a:t>
            </a:r>
          </a:p>
          <a:p>
            <a:pPr marL="800100" lvl="1">
              <a:spcBef>
                <a:spcPts val="0"/>
              </a:spcBef>
              <a:buSzPts val="3200"/>
              <a:buChar char="•"/>
            </a:pPr>
            <a:r>
              <a:rPr lang="cs-CZ" dirty="0"/>
              <a:t>Správné zodpovězení otázky,</a:t>
            </a:r>
          </a:p>
          <a:p>
            <a:pPr marL="800100" lvl="1">
              <a:spcBef>
                <a:spcPts val="0"/>
              </a:spcBef>
              <a:buSzPts val="3200"/>
              <a:buChar char="•"/>
            </a:pPr>
            <a:r>
              <a:rPr lang="cs-CZ" dirty="0"/>
              <a:t>Minimální požadavek na splnění 60 %.</a:t>
            </a:r>
            <a:endParaRPr dirty="0"/>
          </a:p>
          <a:p>
            <a:pPr marL="342900" lvl="0" indent="-1397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endParaRPr b="1" dirty="0"/>
          </a:p>
        </p:txBody>
      </p:sp>
      <p:sp>
        <p:nvSpPr>
          <p:cNvPr id="106" name="Google Shape;106;p15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3/6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slow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1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sz="3600" b="1" dirty="0"/>
              <a:t>Termíny přednášek</a:t>
            </a:r>
            <a:endParaRPr sz="3600" dirty="0"/>
          </a:p>
        </p:txBody>
      </p:sp>
      <p:sp>
        <p:nvSpPr>
          <p:cNvPr id="112" name="Google Shape;112;p16"/>
          <p:cNvSpPr txBox="1">
            <a:spLocks noGrp="1"/>
          </p:cNvSpPr>
          <p:nvPr>
            <p:ph type="body" idx="1"/>
          </p:nvPr>
        </p:nvSpPr>
        <p:spPr>
          <a:xfrm>
            <a:off x="457200" y="1153886"/>
            <a:ext cx="8229600" cy="50274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62500" lnSpcReduction="20000"/>
          </a:bodyPr>
          <a:lstStyle/>
          <a:p>
            <a:pPr marL="342900" lvl="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cs-CZ" sz="19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Podmínky a souvislosti určení rovnovážné produkce – určení podmínek rovnovážné produkce ve </a:t>
            </a:r>
            <a:r>
              <a:rPr lang="cs-CZ" sz="19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dvousektorovém</a:t>
            </a:r>
            <a:r>
              <a:rPr lang="cs-CZ" sz="19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a třísektorovém modelu ekonomiky; rozpočet a úroveň rovnovážné produkce. </a:t>
            </a:r>
            <a:r>
              <a:rPr lang="cs-CZ" sz="1900" b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(26. 9. J.Š.)</a:t>
            </a:r>
            <a:endParaRPr lang="cs-CZ" sz="19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cs-CZ" sz="19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Model IS-LM – trh zboží a křivka IS; trh peněž (aktiv) a křivka LM; současná rovnováha na trhu zboží a trhu peněz (aktiv): model IS-LM. </a:t>
            </a:r>
            <a:r>
              <a:rPr lang="cs-CZ" sz="1900" b="1" dirty="0">
                <a:solidFill>
                  <a:schemeClr val="accent3">
                    <a:lumMod val="50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(3. 10. I.M.)</a:t>
            </a:r>
            <a:endParaRPr lang="cs-CZ" sz="1900" b="1" dirty="0">
              <a:solidFill>
                <a:schemeClr val="accent3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cs-CZ" sz="19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Model IS-LM a účinnost monetární a fiskální politiky. </a:t>
            </a:r>
            <a:r>
              <a:rPr lang="cs-CZ" sz="1900" b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(10. 10. J.Š.)</a:t>
            </a:r>
            <a:endParaRPr lang="cs-CZ" sz="19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cs-CZ" sz="19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Otevřená ekonomika a determinace rovnovážné produkce – čisté vývozy a rovnováha na trhu zboží a služeb v otevřené ekonomice; platební bilance, křivka BP a rovnovážná produkce. </a:t>
            </a:r>
            <a:r>
              <a:rPr lang="cs-CZ" sz="1900" b="1" dirty="0">
                <a:solidFill>
                  <a:schemeClr val="accent3">
                    <a:lumMod val="50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(17. 10. I.M.)</a:t>
            </a:r>
            <a:endParaRPr lang="cs-CZ" sz="1900" dirty="0">
              <a:solidFill>
                <a:schemeClr val="accent3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cs-CZ" sz="19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Dokonalá kapitálová mobilita, fixní a flexibilní měnové kursy; základní problémy determinace měnového kursu v dlouhém a krátkém období; devalvace (depreciace), běžný účet a úroveň důchodu; podmínky parity úrokových sazeb a determinace měnového kursu v krátkém období na mezinárodním měnovém trhu; nástin monetaristického konceptu determinace měnového kursu). </a:t>
            </a:r>
            <a:r>
              <a:rPr lang="cs-CZ" sz="1900" b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(24. 10. J.Š.)</a:t>
            </a:r>
            <a:endParaRPr lang="cs-CZ" sz="19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cs-CZ" sz="19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Agregátní poptávka a agregátní nabídka: úvod do analýzy. </a:t>
            </a:r>
            <a:r>
              <a:rPr lang="cs-CZ" sz="1900" b="1" dirty="0">
                <a:solidFill>
                  <a:schemeClr val="accent3">
                    <a:lumMod val="50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(31. 10. I.M.)</a:t>
            </a:r>
            <a:endParaRPr lang="cs-CZ" sz="1900" dirty="0">
              <a:solidFill>
                <a:schemeClr val="accent3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cs-CZ" sz="19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Agregátní poptávka a agregátní nabídka: teorie reálného ekonomického cyklu a nová keynesiánská ekonomie</a:t>
            </a:r>
            <a:r>
              <a:rPr lang="cs-CZ" sz="19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 </a:t>
            </a:r>
            <a:r>
              <a:rPr lang="cs-CZ" sz="1900" b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(7. 11. J.Š.)</a:t>
            </a:r>
            <a:endParaRPr lang="cs-CZ" sz="19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cs-CZ" sz="19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Trh práce: agregátní poptávka po práci a agregátní nabídka práce. </a:t>
            </a:r>
            <a:r>
              <a:rPr lang="cs-CZ" sz="1900" b="1" dirty="0">
                <a:solidFill>
                  <a:schemeClr val="accent3">
                    <a:lumMod val="50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(14. 11. I.M.)</a:t>
            </a:r>
            <a:endParaRPr lang="cs-CZ" sz="1900" dirty="0">
              <a:solidFill>
                <a:schemeClr val="accent3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cs-CZ" sz="19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Trh práce: nezaměstnanost a její charakteristiky, </a:t>
            </a:r>
            <a:r>
              <a:rPr lang="cs-CZ" sz="19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Phillipsova</a:t>
            </a:r>
            <a:r>
              <a:rPr lang="cs-CZ" sz="19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křivka. </a:t>
            </a:r>
            <a:r>
              <a:rPr lang="cs-CZ" sz="1900" b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(21. 11. J.Š.)</a:t>
            </a:r>
            <a:endParaRPr lang="cs-CZ" sz="19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cs-CZ" sz="19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Inflace a míra růstu reálného produktu. </a:t>
            </a:r>
            <a:r>
              <a:rPr lang="cs-CZ" sz="1900" b="1" dirty="0">
                <a:solidFill>
                  <a:schemeClr val="accent3">
                    <a:lumMod val="50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(28. 11. I.M.)</a:t>
            </a:r>
            <a:endParaRPr lang="cs-CZ" sz="1900" dirty="0">
              <a:solidFill>
                <a:schemeClr val="accent3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cs-CZ" sz="19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Metody léčení inflace. </a:t>
            </a:r>
            <a:r>
              <a:rPr lang="cs-CZ" sz="1900" b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(5. 12. J.Š.)</a:t>
            </a:r>
            <a:endParaRPr lang="cs-CZ" sz="19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cs-CZ" sz="19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Dlouhodobý ekonomický růst – produkční funkce a neoklasický model dlouhodobého ekonomického růstu, </a:t>
            </a:r>
            <a:r>
              <a:rPr lang="cs-CZ" sz="19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Solowův</a:t>
            </a:r>
            <a:r>
              <a:rPr lang="cs-CZ" sz="19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model, stabilní (stálý) stav a technologický pokrok; teorie endogenního ekonomického růstu. </a:t>
            </a:r>
            <a:r>
              <a:rPr lang="cs-CZ" sz="1900" b="1" dirty="0">
                <a:solidFill>
                  <a:schemeClr val="accent3">
                    <a:lumMod val="50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(12. 12. I.M.)</a:t>
            </a:r>
            <a:endParaRPr lang="cs-CZ" sz="1900" dirty="0">
              <a:solidFill>
                <a:schemeClr val="accent3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0" lvl="2" indent="-87630" algn="l" rtl="0">
              <a:spcBef>
                <a:spcPts val="444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endParaRPr lang="cs-CZ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lvl="1" indent="0" algn="l" rtl="0">
              <a:spcBef>
                <a:spcPts val="518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endParaRPr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0" indent="-154940" algn="l" rtl="0"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endParaRPr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3" name="Google Shape;113;p16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4/6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slow"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15"/>
          <p:cNvSpPr txBox="1">
            <a:spLocks noGrp="1"/>
          </p:cNvSpPr>
          <p:nvPr>
            <p:ph type="title"/>
          </p:nvPr>
        </p:nvSpPr>
        <p:spPr>
          <a:xfrm>
            <a:off x="457200" y="387691"/>
            <a:ext cx="8229600" cy="8574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sz="3600" b="1" dirty="0"/>
              <a:t>Literatura</a:t>
            </a:r>
            <a:endParaRPr sz="3600" b="1" dirty="0"/>
          </a:p>
        </p:txBody>
      </p:sp>
      <p:sp>
        <p:nvSpPr>
          <p:cNvPr id="105" name="Google Shape;105;p15"/>
          <p:cNvSpPr txBox="1">
            <a:spLocks noGrp="1"/>
          </p:cNvSpPr>
          <p:nvPr>
            <p:ph type="body" idx="1"/>
          </p:nvPr>
        </p:nvSpPr>
        <p:spPr>
          <a:xfrm>
            <a:off x="457200" y="816429"/>
            <a:ext cx="8229600" cy="50091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14300" indent="0" algn="just">
              <a:spcAft>
                <a:spcPts val="800"/>
              </a:spcAft>
              <a:buNone/>
            </a:pPr>
            <a:r>
              <a:rPr lang="cs-CZ" sz="1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Povinná:</a:t>
            </a:r>
            <a:endParaRPr lang="cs-CZ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spcAft>
                <a:spcPts val="800"/>
              </a:spcAft>
            </a:pPr>
            <a:r>
              <a:rPr lang="cs-CZ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ŠTANCL, Luboš, </a:t>
            </a:r>
            <a:r>
              <a:rPr lang="cs-CZ" sz="1400" i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Makroekonomie 2. </a:t>
            </a:r>
            <a:r>
              <a:rPr lang="cs-CZ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Olomouc: Moravská vysoká škola Olomouc, 2017. 290 s. Studijní text dostupný na portálu EDULAM (</a:t>
            </a:r>
            <a:r>
              <a:rPr lang="cs-CZ" sz="1400" u="sng" dirty="0">
                <a:solidFill>
                  <a:srgbClr val="0563C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hlinkClick r:id="rId3"/>
              </a:rPr>
              <a:t>https://edulam.cz/</a:t>
            </a:r>
            <a:r>
              <a:rPr lang="cs-CZ" sz="1400" u="sng" dirty="0" err="1">
                <a:solidFill>
                  <a:srgbClr val="0563C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hlinkClick r:id="rId3"/>
              </a:rPr>
              <a:t>elektronicka</a:t>
            </a:r>
            <a:r>
              <a:rPr lang="cs-CZ" sz="1400" u="sng" dirty="0">
                <a:solidFill>
                  <a:srgbClr val="0563C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hlinkClick r:id="rId3"/>
              </a:rPr>
              <a:t>-knihovna/</a:t>
            </a:r>
            <a:r>
              <a:rPr lang="cs-CZ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).</a:t>
            </a:r>
            <a:endParaRPr lang="cs-CZ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spcAft>
                <a:spcPts val="800"/>
              </a:spcAft>
            </a:pPr>
            <a:r>
              <a:rPr lang="cs-CZ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HOLMAN, Robert. </a:t>
            </a:r>
            <a:r>
              <a:rPr lang="cs-CZ" sz="1400" i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Makroekonomie: středně pokročilý kurz</a:t>
            </a:r>
            <a:r>
              <a:rPr lang="cs-CZ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 3. vyd. Praha: C.H. Beck, 2018. 480 s. ISBN 978-80-7400-541-1.</a:t>
            </a:r>
            <a:endParaRPr lang="cs-CZ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 algn="just">
              <a:spcAft>
                <a:spcPts val="800"/>
              </a:spcAft>
              <a:buNone/>
            </a:pPr>
            <a:r>
              <a:rPr lang="cs-CZ" sz="1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cs-CZ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 algn="just">
              <a:spcAft>
                <a:spcPts val="800"/>
              </a:spcAft>
              <a:buNone/>
            </a:pPr>
            <a:r>
              <a:rPr lang="cs-CZ" sz="1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Doporučená:</a:t>
            </a:r>
            <a:endParaRPr lang="cs-CZ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spcAft>
                <a:spcPts val="800"/>
              </a:spcAft>
            </a:pPr>
            <a:r>
              <a:rPr lang="cs-CZ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JUREČKA, V. Makroekonomie. 4. vyd. Praha: Grada </a:t>
            </a:r>
            <a:r>
              <a:rPr lang="cs-CZ" sz="1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Publishing</a:t>
            </a:r>
            <a:r>
              <a:rPr lang="cs-CZ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 2023. ISBN 978-80-271-3635-3.</a:t>
            </a:r>
            <a:endParaRPr lang="cs-CZ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spcAft>
                <a:spcPts val="800"/>
              </a:spcAft>
            </a:pPr>
            <a:r>
              <a:rPr lang="cs-CZ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MANKIW, N. Gregory. </a:t>
            </a:r>
            <a:r>
              <a:rPr lang="cs-CZ" sz="1400" i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Macroeconomics</a:t>
            </a:r>
            <a:r>
              <a:rPr lang="cs-CZ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 </a:t>
            </a:r>
            <a:r>
              <a:rPr lang="cs-CZ" sz="1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MacMillan</a:t>
            </a:r>
            <a:r>
              <a:rPr lang="cs-CZ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 2019. ISBN 9978-80-7261-537-7.</a:t>
            </a:r>
            <a:endParaRPr lang="cs-CZ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spcAft>
                <a:spcPts val="800"/>
              </a:spcAft>
            </a:pPr>
            <a:r>
              <a:rPr lang="cs-CZ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SOUKUP, Jindřich a kol. </a:t>
            </a:r>
            <a:r>
              <a:rPr lang="cs-CZ" sz="1400" i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Makroekonomie</a:t>
            </a:r>
            <a:r>
              <a:rPr lang="cs-CZ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 Praha: Management </a:t>
            </a:r>
            <a:r>
              <a:rPr lang="cs-CZ" sz="1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Press</a:t>
            </a:r>
            <a:r>
              <a:rPr lang="cs-CZ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 2018, 536 s. ISBN 978-80-726-1219-2.</a:t>
            </a:r>
            <a:endParaRPr lang="cs-CZ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spcAft>
                <a:spcPts val="800"/>
              </a:spcAft>
            </a:pPr>
            <a:r>
              <a:rPr lang="cs-CZ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HOLMAN, Robert. </a:t>
            </a:r>
            <a:r>
              <a:rPr lang="cs-CZ" sz="1400" i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Makroekonomie – středně pokročilý kurz: sbírka řešených otázek a příkladů</a:t>
            </a:r>
            <a:r>
              <a:rPr lang="cs-CZ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 Vyd. 1. Praha: C.H. Beck, 2013. 57 s. ISBN 978-80-7400-485-8.</a:t>
            </a:r>
            <a:endParaRPr lang="cs-CZ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spcAft>
                <a:spcPts val="800"/>
              </a:spcAft>
            </a:pPr>
            <a:r>
              <a:rPr lang="cs-CZ" sz="1400" cap="all" dirty="0" err="1">
                <a:effectLst/>
                <a:latin typeface="Calibri" panose="020F0502020204030204" pitchFamily="34" charset="0"/>
                <a:ea typeface="Arial Unicode MS"/>
                <a:cs typeface="Calibri" panose="020F0502020204030204" pitchFamily="34" charset="0"/>
              </a:rPr>
              <a:t>Samuelson</a:t>
            </a:r>
            <a:r>
              <a:rPr lang="cs-CZ" sz="1400" dirty="0">
                <a:effectLst/>
                <a:latin typeface="Calibri" panose="020F0502020204030204" pitchFamily="34" charset="0"/>
                <a:ea typeface="Arial Unicode MS"/>
                <a:cs typeface="Calibri" panose="020F0502020204030204" pitchFamily="34" charset="0"/>
              </a:rPr>
              <a:t>, Paul Anthony a William D</a:t>
            </a:r>
            <a:r>
              <a:rPr lang="cs-CZ" sz="1400" cap="all" dirty="0">
                <a:effectLst/>
                <a:latin typeface="Calibri" panose="020F0502020204030204" pitchFamily="34" charset="0"/>
                <a:ea typeface="Arial Unicode MS"/>
                <a:cs typeface="Calibri" panose="020F0502020204030204" pitchFamily="34" charset="0"/>
              </a:rPr>
              <a:t> </a:t>
            </a:r>
            <a:r>
              <a:rPr lang="cs-CZ" sz="1400" cap="all" dirty="0" err="1">
                <a:effectLst/>
                <a:latin typeface="Calibri" panose="020F0502020204030204" pitchFamily="34" charset="0"/>
                <a:ea typeface="Arial Unicode MS"/>
                <a:cs typeface="Calibri" panose="020F0502020204030204" pitchFamily="34" charset="0"/>
              </a:rPr>
              <a:t>Nordhaus</a:t>
            </a:r>
            <a:r>
              <a:rPr lang="cs-CZ" sz="1400" dirty="0">
                <a:effectLst/>
                <a:latin typeface="Calibri" panose="020F0502020204030204" pitchFamily="34" charset="0"/>
                <a:ea typeface="Arial Unicode MS"/>
                <a:cs typeface="Calibri" panose="020F0502020204030204" pitchFamily="34" charset="0"/>
              </a:rPr>
              <a:t>. </a:t>
            </a:r>
            <a:r>
              <a:rPr lang="cs-CZ" sz="1400" i="1" dirty="0">
                <a:effectLst/>
                <a:latin typeface="Calibri" panose="020F0502020204030204" pitchFamily="34" charset="0"/>
                <a:ea typeface="Arial Unicode MS"/>
                <a:cs typeface="Calibri" panose="020F0502020204030204" pitchFamily="34" charset="0"/>
              </a:rPr>
              <a:t>Ekonomie</a:t>
            </a:r>
            <a:r>
              <a:rPr lang="cs-CZ" sz="1400" dirty="0">
                <a:effectLst/>
                <a:latin typeface="Calibri" panose="020F0502020204030204" pitchFamily="34" charset="0"/>
                <a:ea typeface="Arial Unicode MS"/>
                <a:cs typeface="Calibri" panose="020F0502020204030204" pitchFamily="34" charset="0"/>
              </a:rPr>
              <a:t>. 19. vyd. Praha: NS Svoboda, 2013. 715 s. ISBN 978-80-205-0629-0.</a:t>
            </a:r>
            <a:endParaRPr lang="cs-CZ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spcAft>
                <a:spcPts val="800"/>
              </a:spcAft>
            </a:pPr>
            <a:r>
              <a:rPr lang="cs-CZ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MACH, Miloš. </a:t>
            </a:r>
            <a:r>
              <a:rPr lang="cs-CZ" sz="1400" i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Makroekonomie II. pro inženýrské studium 1. a 2. část. </a:t>
            </a:r>
            <a:r>
              <a:rPr lang="cs-CZ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1. vyd. Slaný: </a:t>
            </a:r>
            <a:r>
              <a:rPr lang="cs-CZ" sz="1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Melandrium</a:t>
            </a:r>
            <a:r>
              <a:rPr lang="cs-CZ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 2001,</a:t>
            </a:r>
            <a:endParaRPr lang="cs-CZ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cs-CZ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ISBN 978-80-861-7518-9.</a:t>
            </a:r>
            <a:endParaRPr lang="cs-CZ" sz="14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6" name="Google Shape;106;p15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5/6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54164453"/>
      </p:ext>
    </p:extLst>
  </p:cSld>
  <p:clrMapOvr>
    <a:masterClrMapping/>
  </p:clrMapOvr>
  <p:transition spd="slow"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8"/>
          <p:cNvSpPr txBox="1">
            <a:spLocks noGrp="1"/>
          </p:cNvSpPr>
          <p:nvPr>
            <p:ph type="title"/>
          </p:nvPr>
        </p:nvSpPr>
        <p:spPr>
          <a:xfrm>
            <a:off x="798534" y="2747962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Calibri"/>
              <a:buNone/>
            </a:pPr>
            <a:r>
              <a:rPr lang="cs-CZ" sz="4400" dirty="0">
                <a:solidFill>
                  <a:srgbClr val="C00000"/>
                </a:solidFill>
              </a:rPr>
              <a:t>DĚKUJI ZA POZORNOST</a:t>
            </a:r>
            <a:endParaRPr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 spd="slow">
    <p:fade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679</Words>
  <Application>Microsoft Office PowerPoint</Application>
  <PresentationFormat>Předvádění na obrazovce (4:3)</PresentationFormat>
  <Paragraphs>56</Paragraphs>
  <Slides>6</Slides>
  <Notes>6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Makroekonomie II XMAK2</vt:lpstr>
      <vt:lpstr>Kontakt</vt:lpstr>
      <vt:lpstr>Podmínky</vt:lpstr>
      <vt:lpstr>Termíny přednášek</vt:lpstr>
      <vt:lpstr>Literatura</vt:lpstr>
      <vt:lpstr>DĚKUJI ZA POZORNOST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Strategický management XSM</dc:title>
  <dc:creator>Škrabal Jaroslav</dc:creator>
  <cp:lastModifiedBy>Škrabal Jaroslav</cp:lastModifiedBy>
  <cp:revision>6</cp:revision>
  <dcterms:modified xsi:type="dcterms:W3CDTF">2023-09-23T13:44:08Z</dcterms:modified>
</cp:coreProperties>
</file>