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313" r:id="rId3"/>
    <p:sldId id="302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303" r:id="rId14"/>
    <p:sldId id="289" r:id="rId15"/>
    <p:sldId id="290" r:id="rId16"/>
    <p:sldId id="291" r:id="rId17"/>
    <p:sldId id="292" r:id="rId18"/>
    <p:sldId id="294" r:id="rId19"/>
    <p:sldId id="301" r:id="rId20"/>
    <p:sldId id="295" r:id="rId21"/>
    <p:sldId id="304" r:id="rId22"/>
    <p:sldId id="305" r:id="rId23"/>
    <p:sldId id="309" r:id="rId24"/>
    <p:sldId id="308" r:id="rId25"/>
    <p:sldId id="298" r:id="rId26"/>
    <p:sldId id="306" r:id="rId27"/>
    <p:sldId id="310" r:id="rId28"/>
    <p:sldId id="312" r:id="rId29"/>
    <p:sldId id="311" r:id="rId30"/>
    <p:sldId id="307" r:id="rId31"/>
    <p:sldId id="296" r:id="rId32"/>
    <p:sldId id="299" r:id="rId33"/>
    <p:sldId id="276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15" autoAdjust="0"/>
  </p:normalViewPr>
  <p:slideViewPr>
    <p:cSldViewPr snapToGrid="0">
      <p:cViewPr varScale="1">
        <p:scale>
          <a:sx n="72" d="100"/>
          <a:sy n="72" d="100"/>
        </p:scale>
        <p:origin x="1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Nahradíme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převýšení tempa růstu skutečného produktu nad přirozeným produktem, tj.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yt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y*t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logaritmem koeficientu poměru výroby mezi jeho hodnotami v současném období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tj. , a v minulém období, , a to proto, že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změnu míry růstu z jednoho období (t - 1) do druhého období (t) můžeme přibližně zapsat jako změnu logaritmu (přirozeného)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takto: ˆ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ˆYt-1: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yt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= ln </a:t>
            </a:r>
            <a:r>
              <a:rPr lang="fr-FR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Yt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- ln Yt-1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y*t = ln Y*t - ln Y*t-1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82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162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 potlačovací politice dojde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zcela k potlačení inflačního efektu nepříznivého nabídkového šoku při „nákladu“ výrazného krátkodobého poklesu produkce a zaměstnanost. 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25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257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479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75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713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643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(zvláště v prvních třech letech, tj. ve druhém až pátém období klesá inflace velmi pomalu). </a:t>
            </a:r>
          </a:p>
          <a:p>
            <a:endParaRPr lang="cs-CZ" sz="1200" b="1" dirty="0"/>
          </a:p>
          <a:p>
            <a:endParaRPr lang="cs-CZ" sz="1200" b="1" dirty="0"/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 použití gradualistické metody v našem příkladu dosáhne míra inflace ve čtvrtém roce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12,74 %, tj. snížení oproti výchozí úrovni jen o 2,26 %,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zatímco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metody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cold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turkey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dosáhne míra inflace ve čtvrtém roce 4,66 %, tj. snížení o 10,34 % oproti výchozímu období, což je podstatně více.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809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/>
              <a:t>(zvláště v prvních třech letech, tj. ve druhém až pátém období klesá inflace velmi pomalu). </a:t>
            </a:r>
          </a:p>
          <a:p>
            <a:endParaRPr lang="cs-CZ" sz="1200" b="1" dirty="0"/>
          </a:p>
          <a:p>
            <a:endParaRPr lang="cs-CZ" sz="1200" b="1" dirty="0"/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Při použití gradualistické metody v našem příkladu dosáhne míra inflace ve čtvrtém roce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12,74 %, tj. snížení oproti výchozí úrovni jen o 2,26 %,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zatímco 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metody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cold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turkey</a:t>
            </a: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dosáhne míra inflace ve čtvrtém roce 4,66 %, tj. snížení o 10,34 % oproti výchozímu období, což je podstatně více.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79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869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18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26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Převýšení míry růstu nominálního produktu nad mírou růstu potenciálního produktu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vztahem </a:t>
            </a:r>
            <a:r>
              <a:rPr lang="cy-GB" sz="2800" b="1" dirty="0">
                <a:solidFill>
                  <a:srgbClr val="000000"/>
                </a:solidFill>
              </a:rPr>
              <a:t>ŷ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 = </a:t>
            </a:r>
            <a:r>
              <a:rPr lang="fr-FR" sz="2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fr-FR" sz="1800" b="1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(t) - </a:t>
            </a:r>
            <a:r>
              <a:rPr lang="fr-FR" sz="2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y*</a:t>
            </a:r>
            <a:r>
              <a:rPr lang="fr-FR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t.</a:t>
            </a:r>
            <a:endParaRPr b="1"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9849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53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854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31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36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>
                <a:latin typeface="Times New Roman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pPr>
                <a:buClrTx/>
              </a:p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 II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sz="4000" b="1" dirty="0">
                <a:solidFill>
                  <a:srgbClr val="D10202"/>
                </a:solidFill>
              </a:rPr>
            </a:br>
            <a:r>
              <a:rPr lang="cs-CZ" sz="4000" b="1" i="1" dirty="0">
                <a:solidFill>
                  <a:srgbClr val="D10202"/>
                </a:solidFill>
              </a:rPr>
              <a:t>Metody léčení inflace</a:t>
            </a:r>
            <a:br>
              <a:rPr lang="cs-CZ" sz="4300" b="1" i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sz="3600" b="1" dirty="0">
                <a:solidFill>
                  <a:srgbClr val="D10202"/>
                </a:solidFill>
              </a:rPr>
              <a:t>XMAK2</a:t>
            </a:r>
            <a:endParaRPr sz="36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doc. Ing. Magdaléna </a:t>
            </a:r>
            <a:r>
              <a:rPr lang="cs-CZ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Drastichová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Ph.D.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05. 12. 2023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620838"/>
            <a:ext cx="9021337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dirty="0"/>
              <a:t>Pokles o 3,33 % = od výchozí pozice koeficientu poměru produktu (důchodu) v procentech musíme odečíst míru jeho poklesu. </a:t>
            </a:r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dirty="0"/>
              <a:t>Předpoklad: míra růstu potenciálního produktu, tj. y*</a:t>
            </a:r>
            <a:r>
              <a:rPr lang="cs-CZ" sz="1800" dirty="0"/>
              <a:t>t </a:t>
            </a:r>
            <a:r>
              <a:rPr lang="cs-CZ" sz="2400" dirty="0"/>
              <a:t>= 0, takže: 									</a:t>
            </a:r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cs-CZ" sz="2400" dirty="0"/>
              <a:t>Opakování: Rovnice křivky růstu agregátní poptávky, tj. rovnice křivky DG</a:t>
            </a:r>
            <a:endParaRPr lang="cs-CZ" sz="24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8C8AC6E-5480-4E2F-BAFB-5369F908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Nepříznivé nabídkové šoky, nabídková inflace a reálný produkt</a:t>
            </a:r>
            <a:endParaRPr lang="cs-CZ" sz="4000" b="1" dirty="0">
              <a:solidFill>
                <a:srgbClr val="C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1457347-E8AB-4091-AF29-2046E951F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89" y="3089472"/>
            <a:ext cx="1518035" cy="5443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3925A1-B348-4A5E-B5C1-0691CC533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55" y="5014196"/>
            <a:ext cx="2229395" cy="6792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E3DBDB-A747-487B-8D78-F9484C281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76" y="5693464"/>
            <a:ext cx="3117196" cy="54430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FDF768F-B505-4C01-82FA-97283C620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99" y="5085774"/>
            <a:ext cx="1584959" cy="40711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910827-8921-4BEE-8F24-EAF6BFB27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784" y="4304738"/>
            <a:ext cx="2961068" cy="7198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6D6E684-18D1-4A50-9450-B1EC4BE81B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518" y="4380639"/>
            <a:ext cx="2342235" cy="56799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D4D5DF9-4244-45E0-A28A-355B6F3CDB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1241" y="5069831"/>
            <a:ext cx="2325346" cy="56799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144C9B7-4E4C-41A9-9E44-55F715C56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548" y="5655047"/>
            <a:ext cx="5341789" cy="6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6699"/>
            <a:ext cx="8229600" cy="567101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Typy odezvy hospodářské politiky na nepříznivý nabídkový šok: </a:t>
            </a:r>
            <a:br>
              <a:rPr lang="cs-CZ" sz="2400" b="1" dirty="0">
                <a:solidFill>
                  <a:srgbClr val="C00000"/>
                </a:solidFill>
              </a:rPr>
            </a:b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99191"/>
            <a:ext cx="8229599" cy="523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12788" lvl="2" indent="-531813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/>
              <a:tabLst>
                <a:tab pos="228600" algn="l"/>
              </a:tabLst>
            </a:pPr>
            <a:r>
              <a:rPr lang="cs-CZ" sz="2000" b="1" dirty="0"/>
              <a:t>NEUTRÁLNÍ POLITIKA </a:t>
            </a:r>
            <a:r>
              <a:rPr lang="cs-CZ" sz="2000" dirty="0"/>
              <a:t>= při odezvě na </a:t>
            </a:r>
            <a:r>
              <a:rPr lang="cs-CZ" sz="2000" b="1" dirty="0"/>
              <a:t>nepříznivý nabídkový šok </a:t>
            </a:r>
            <a:r>
              <a:rPr lang="cs-CZ" sz="2000" dirty="0"/>
              <a:t>udržuje </a:t>
            </a:r>
            <a:r>
              <a:rPr lang="cs-CZ" sz="2000" b="1" dirty="0">
                <a:solidFill>
                  <a:srgbClr val="7030A0"/>
                </a:solidFill>
              </a:rPr>
              <a:t>nezměněné tempo růstu nominálního produktu. </a:t>
            </a:r>
          </a:p>
          <a:p>
            <a:pPr marL="712788" lvl="3" indent="-531813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1800" b="1" dirty="0"/>
              <a:t>Následek:</a:t>
            </a:r>
            <a:r>
              <a:rPr lang="cs-CZ" sz="1800" dirty="0"/>
              <a:t> současně </a:t>
            </a:r>
            <a:r>
              <a:rPr lang="cs-CZ" sz="1800" b="1" dirty="0">
                <a:solidFill>
                  <a:srgbClr val="FF0000"/>
                </a:solidFill>
              </a:rPr>
              <a:t>růst míry inflace </a:t>
            </a:r>
            <a:r>
              <a:rPr lang="cs-CZ" sz="1800" dirty="0"/>
              <a:t>a </a:t>
            </a:r>
            <a:r>
              <a:rPr lang="cs-CZ" sz="1800" b="1" dirty="0">
                <a:solidFill>
                  <a:srgbClr val="FF0000"/>
                </a:solidFill>
              </a:rPr>
              <a:t>pokles produkce </a:t>
            </a:r>
            <a:r>
              <a:rPr lang="cs-CZ" sz="1800" dirty="0"/>
              <a:t>– kompromis: </a:t>
            </a:r>
            <a:r>
              <a:rPr lang="cs-CZ" sz="1800" b="1" dirty="0"/>
              <a:t>„trochu inflace“ a „trochu nezaměstnanosti“ </a:t>
            </a:r>
          </a:p>
          <a:p>
            <a:pPr marL="712788" lvl="3" indent="-531813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1800" dirty="0"/>
          </a:p>
          <a:p>
            <a:pPr marL="638175" lvl="2" indent="-45720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/>
              <a:tabLst>
                <a:tab pos="228600" algn="l"/>
              </a:tabLst>
            </a:pPr>
            <a:r>
              <a:rPr lang="cs-CZ" sz="2000" b="1" dirty="0"/>
              <a:t>PŘIZPŮSOBOVACÍ, resp. AKOMODATIVNÍ POLITIKA </a:t>
            </a:r>
            <a:r>
              <a:rPr lang="cs-CZ" sz="2000" dirty="0"/>
              <a:t>= zcela eliminuje efekt </a:t>
            </a:r>
            <a:r>
              <a:rPr lang="cs-CZ" sz="2000" b="1" dirty="0"/>
              <a:t>nepříznivého nabídkového šoku </a:t>
            </a:r>
            <a:r>
              <a:rPr lang="cs-CZ" sz="2000" dirty="0"/>
              <a:t>na </a:t>
            </a:r>
            <a:r>
              <a:rPr lang="cs-CZ" sz="2000" b="1" dirty="0">
                <a:solidFill>
                  <a:srgbClr val="7030A0"/>
                </a:solidFill>
              </a:rPr>
              <a:t>pokles produkce a růst nezaměstnanosti. </a:t>
            </a:r>
          </a:p>
          <a:p>
            <a:pPr marL="712788" lvl="3" indent="-531813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1800" dirty="0"/>
              <a:t>Zvolí takové </a:t>
            </a:r>
            <a:r>
              <a:rPr lang="cs-CZ" sz="1800" b="1" dirty="0">
                <a:solidFill>
                  <a:srgbClr val="7030A0"/>
                </a:solidFill>
              </a:rPr>
              <a:t>tempo růstu nominálního produktu</a:t>
            </a:r>
            <a:r>
              <a:rPr lang="cs-CZ" sz="1800" dirty="0"/>
              <a:t>, resp. </a:t>
            </a:r>
            <a:r>
              <a:rPr lang="cs-CZ" sz="1800" b="1" dirty="0">
                <a:solidFill>
                  <a:srgbClr val="7030A0"/>
                </a:solidFill>
              </a:rPr>
              <a:t>AD</a:t>
            </a:r>
            <a:r>
              <a:rPr lang="cs-CZ" sz="1800" dirty="0"/>
              <a:t>, které zcela </a:t>
            </a:r>
            <a:r>
              <a:rPr lang="cs-CZ" sz="1800" b="1" dirty="0">
                <a:solidFill>
                  <a:srgbClr val="FF0000"/>
                </a:solidFill>
              </a:rPr>
              <a:t>potlačí nepříznivý efekt snížení produkce pod potenciální produkt</a:t>
            </a:r>
            <a:r>
              <a:rPr lang="cs-CZ" sz="1800" dirty="0"/>
              <a:t>. </a:t>
            </a:r>
          </a:p>
          <a:p>
            <a:pPr marL="712788" lvl="3" indent="-531813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1800" b="1" dirty="0"/>
              <a:t>Následek: </a:t>
            </a:r>
            <a:r>
              <a:rPr lang="cs-CZ" sz="1800" b="1" dirty="0">
                <a:solidFill>
                  <a:srgbClr val="FF0000"/>
                </a:solidFill>
              </a:rPr>
              <a:t>zvýšení míry inflace </a:t>
            </a:r>
            <a:r>
              <a:rPr lang="cs-CZ" sz="1800" b="1" dirty="0"/>
              <a:t>rovné </a:t>
            </a:r>
            <a:r>
              <a:rPr lang="cs-CZ" sz="1800" b="1" dirty="0">
                <a:solidFill>
                  <a:srgbClr val="FF0000"/>
                </a:solidFill>
              </a:rPr>
              <a:t>velikosti inflačního efektu </a:t>
            </a:r>
            <a:r>
              <a:rPr lang="cs-CZ" sz="1800" b="1" dirty="0"/>
              <a:t>a </a:t>
            </a:r>
            <a:r>
              <a:rPr lang="cs-CZ" sz="1800" b="1" dirty="0">
                <a:solidFill>
                  <a:srgbClr val="FF0000"/>
                </a:solidFill>
              </a:rPr>
              <a:t>nezměněnou úroveň produkce.</a:t>
            </a:r>
          </a:p>
          <a:p>
            <a:pPr marL="361950" lvl="3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cs-CZ" sz="1800" b="1" dirty="0">
              <a:solidFill>
                <a:schemeClr val="tx1"/>
              </a:solidFill>
            </a:endParaRPr>
          </a:p>
          <a:p>
            <a:pPr marL="361950" lvl="3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cs-CZ" sz="1800" b="1" dirty="0">
                <a:solidFill>
                  <a:schemeClr val="tx1"/>
                </a:solidFill>
              </a:rPr>
              <a:t>Zásadní otázka pro aplikaci uvedených politik: zda subjekty ekonomiky vnímají </a:t>
            </a:r>
            <a:r>
              <a:rPr lang="cs-CZ" sz="1800" b="1" dirty="0">
                <a:solidFill>
                  <a:srgbClr val="FF0000"/>
                </a:solidFill>
              </a:rPr>
              <a:t>inflační efekt </a:t>
            </a:r>
            <a:r>
              <a:rPr lang="cs-CZ" sz="1800" b="1" dirty="0">
                <a:solidFill>
                  <a:schemeClr val="tx1"/>
                </a:solidFill>
              </a:rPr>
              <a:t>jako</a:t>
            </a:r>
            <a:r>
              <a:rPr lang="cs-CZ" sz="1800" b="1" dirty="0">
                <a:solidFill>
                  <a:srgbClr val="FF0000"/>
                </a:solidFill>
              </a:rPr>
              <a:t> (a) trvalý, permanentní, (c) dočasný jev.</a:t>
            </a:r>
          </a:p>
          <a:p>
            <a:pPr marL="1435100" lvl="3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1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0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7590" y="1180214"/>
            <a:ext cx="8729330" cy="516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Ad 1) předpoklad, že se </a:t>
            </a:r>
            <a:r>
              <a:rPr lang="cs-CZ" sz="2400" b="1" dirty="0">
                <a:solidFill>
                  <a:srgbClr val="FF0000"/>
                </a:solidFill>
              </a:rPr>
              <a:t>mzdy</a:t>
            </a:r>
            <a:r>
              <a:rPr lang="cs-CZ" sz="2400" b="1" dirty="0"/>
              <a:t> mohou přizpůsobovat efektu nepříznivého </a:t>
            </a:r>
            <a:r>
              <a:rPr lang="cs-CZ" sz="2400" b="1" dirty="0">
                <a:solidFill>
                  <a:srgbClr val="FF0000"/>
                </a:solidFill>
              </a:rPr>
              <a:t>nabídkového šoku </a:t>
            </a:r>
            <a:r>
              <a:rPr lang="cs-CZ" sz="2400" b="1" dirty="0"/>
              <a:t>a </a:t>
            </a:r>
            <a:r>
              <a:rPr lang="cs-CZ" sz="2400" b="1" dirty="0">
                <a:solidFill>
                  <a:srgbClr val="FF0000"/>
                </a:solidFill>
              </a:rPr>
              <a:t>míra očekávané inflace </a:t>
            </a:r>
            <a:r>
              <a:rPr lang="cs-CZ" sz="2400" b="1" dirty="0"/>
              <a:t>pro další období tento efekt </a:t>
            </a:r>
            <a:r>
              <a:rPr lang="cs-CZ" sz="2400" b="1" dirty="0">
                <a:solidFill>
                  <a:srgbClr val="FF0000"/>
                </a:solidFill>
              </a:rPr>
              <a:t>„zahrne“:</a:t>
            </a:r>
          </a:p>
          <a:p>
            <a:pPr marL="627063" indent="-446088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400" b="1" dirty="0"/>
              <a:t>hrozí „odstartování“ </a:t>
            </a:r>
            <a:r>
              <a:rPr lang="cs-CZ" sz="2400" b="1" dirty="0">
                <a:solidFill>
                  <a:srgbClr val="FF0000"/>
                </a:solidFill>
              </a:rPr>
              <a:t>permanentního inflačního procesu </a:t>
            </a:r>
            <a:r>
              <a:rPr lang="cs-CZ" sz="2400" b="1" dirty="0"/>
              <a:t>– jeho generátor – uvedení do chodu automatického eskalátoru nominálních mzdových sazeb a permanentní zvyšování nákladů a cenové hladiny</a:t>
            </a:r>
            <a:r>
              <a:rPr lang="cs-CZ" sz="2400" dirty="0"/>
              <a:t>: 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2400" dirty="0"/>
          </a:p>
          <a:p>
            <a:pPr marL="712788" lvl="2" indent="-447675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 startAt="3"/>
              <a:tabLst>
                <a:tab pos="228600" algn="l"/>
              </a:tabLst>
            </a:pPr>
            <a:r>
              <a:rPr lang="cs-CZ" b="1" dirty="0"/>
              <a:t>POTLAČOVACÍ POLITIKA </a:t>
            </a:r>
            <a:r>
              <a:rPr lang="cs-CZ" dirty="0"/>
              <a:t>= vede k úplnému </a:t>
            </a:r>
            <a:r>
              <a:rPr lang="cs-CZ" b="1" dirty="0">
                <a:solidFill>
                  <a:srgbClr val="FF0000"/>
                </a:solidFill>
              </a:rPr>
              <a:t>potlačení inflačního efektu nepříznivého nabídkového šoku</a:t>
            </a:r>
            <a:r>
              <a:rPr lang="cs-CZ" dirty="0"/>
              <a:t>, tj. </a:t>
            </a:r>
            <a:r>
              <a:rPr lang="cs-CZ" b="1" dirty="0"/>
              <a:t>míra inflace zůstane na úrovni výchozí pozice ekonomiky: </a:t>
            </a:r>
          </a:p>
          <a:p>
            <a:pPr marL="712788" lvl="3" indent="-447675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>
                <a:solidFill>
                  <a:srgbClr val="FF0000"/>
                </a:solidFill>
              </a:rPr>
              <a:t>výrazné snížení míry růstu AD, </a:t>
            </a:r>
            <a:r>
              <a:rPr lang="cs-CZ" sz="2400" dirty="0"/>
              <a:t>resp. </a:t>
            </a:r>
            <a:r>
              <a:rPr lang="cs-CZ" sz="2400" b="1" dirty="0">
                <a:solidFill>
                  <a:srgbClr val="FF0000"/>
                </a:solidFill>
              </a:rPr>
              <a:t>tempa růstu nominálního produktu </a:t>
            </a:r>
            <a:r>
              <a:rPr lang="cs-CZ" sz="2400" dirty="0"/>
              <a:t>a jeho </a:t>
            </a:r>
            <a:r>
              <a:rPr lang="cs-CZ" sz="2400" b="1" dirty="0">
                <a:solidFill>
                  <a:srgbClr val="FF0000"/>
                </a:solidFill>
              </a:rPr>
              <a:t>snížení pod úroveň potenciálního produktu </a:t>
            </a:r>
            <a:r>
              <a:rPr lang="cs-CZ" sz="2400" dirty="0"/>
              <a:t>a </a:t>
            </a:r>
            <a:r>
              <a:rPr lang="cs-CZ" sz="2400" b="1" dirty="0">
                <a:solidFill>
                  <a:srgbClr val="FF0000"/>
                </a:solidFill>
              </a:rPr>
              <a:t>výrazný růst míry nezaměstnanosti </a:t>
            </a:r>
            <a:r>
              <a:rPr lang="cs-CZ" sz="2400" b="1" dirty="0">
                <a:solidFill>
                  <a:schemeClr val="tx1"/>
                </a:solidFill>
              </a:rPr>
              <a:t>(náklad)</a:t>
            </a:r>
            <a:r>
              <a:rPr lang="cs-CZ" sz="2400" dirty="0"/>
              <a:t>. </a:t>
            </a:r>
            <a:endParaRPr lang="cs-CZ" sz="24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28C480-02D3-41AA-B643-4A1FC5E4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777"/>
            <a:ext cx="8229600" cy="567101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Typy odezvy hospodářské politiky na nepříznivý nabídkový šok: </a:t>
            </a:r>
            <a:br>
              <a:rPr lang="cs-CZ" sz="2400" b="1" dirty="0">
                <a:solidFill>
                  <a:srgbClr val="C00000"/>
                </a:solidFill>
              </a:rPr>
            </a:b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327" y="515708"/>
            <a:ext cx="8442251" cy="7878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Příznivý nabídkový šok, míra inflace a míra růstu produkce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44CDB44-1B25-42AE-9F92-80BA87B1E897}"/>
              </a:ext>
            </a:extLst>
          </p:cNvPr>
          <p:cNvSpPr txBox="1"/>
          <p:nvPr/>
        </p:nvSpPr>
        <p:spPr>
          <a:xfrm>
            <a:off x="457200" y="1443841"/>
            <a:ext cx="84422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800" b="0" i="0" u="none" strike="noStrike" baseline="0" dirty="0">
                <a:latin typeface="Calibri" panose="020F0502020204030204" pitchFamily="34" charset="0"/>
              </a:rPr>
              <a:t>Efektem příznivých nabídkových šoků je </a:t>
            </a:r>
            <a:r>
              <a:rPr lang="cs-CZ" sz="2800" b="1" i="1" u="none" strike="noStrike" baseline="0" dirty="0">
                <a:latin typeface="Calibri,BoldItalic"/>
              </a:rPr>
              <a:t>snížení míry inflace. </a:t>
            </a:r>
            <a:r>
              <a:rPr lang="cs-CZ" sz="2800" b="0" i="0" u="none" strike="noStrike" baseline="0" dirty="0">
                <a:latin typeface="Calibri" panose="020F0502020204030204" pitchFamily="34" charset="0"/>
              </a:rPr>
              <a:t>Příznivé nabídkové šoky:</a:t>
            </a:r>
          </a:p>
          <a:p>
            <a:pPr algn="l"/>
            <a:endParaRPr lang="cs-CZ" sz="2800" b="0" i="0" u="none" strike="noStrike" baseline="0" dirty="0"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i="0" u="none" strike="noStrike" baseline="0" dirty="0">
                <a:latin typeface="Calibri" panose="020F0502020204030204" pitchFamily="34" charset="0"/>
              </a:rPr>
              <a:t>předstih růstu produktivity práce před růstem mezd,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i="0" u="none" strike="noStrike" baseline="0" dirty="0">
                <a:latin typeface="Calibri" panose="020F0502020204030204" pitchFamily="34" charset="0"/>
              </a:rPr>
              <a:t>snížení relativních cen některých zboží, např. v důsledku apreciace měnového kurzu;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i="0" u="none" strike="noStrike" baseline="0" dirty="0">
                <a:latin typeface="Calibri" panose="020F0502020204030204" pitchFamily="34" charset="0"/>
              </a:rPr>
              <a:t>snížení relativních cen některých zboží v důsledku zásadních technologických objevů, které vyvolávají výrazný růst produktivity práce, nepřímých daní,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b="1" i="0" u="none" strike="noStrike" baseline="0" dirty="0">
                <a:latin typeface="Calibri" panose="020F0502020204030204" pitchFamily="34" charset="0"/>
              </a:rPr>
              <a:t>kontrola cen a mezd: jejich zmrazení aj.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8501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7838"/>
            <a:ext cx="8442251" cy="7878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Příznivý nabídkový šok, míra inflace a míra růstu produkce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1331" y="1225917"/>
            <a:ext cx="9021337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000" dirty="0"/>
              <a:t>Efektem příznivých nabídkových šoků je snížení míry inflace. </a:t>
            </a:r>
            <a:endParaRPr lang="cs-CZ" sz="2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C64B22-00F7-4E6D-A69C-AA7D61C8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802003"/>
            <a:ext cx="8006317" cy="81541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74D265A-EBD3-4B98-8A53-5A0BCE8D717A}"/>
              </a:ext>
            </a:extLst>
          </p:cNvPr>
          <p:cNvSpPr txBox="1"/>
          <p:nvPr/>
        </p:nvSpPr>
        <p:spPr>
          <a:xfrm>
            <a:off x="7081284" y="1631434"/>
            <a:ext cx="1818166" cy="34470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Cenová hladina se sníží o 5 %</a:t>
            </a:r>
            <a:endParaRPr lang="pt-B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…..dlouhodobá rovnováha ekonomiky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…..</a:t>
            </a:r>
            <a:r>
              <a:rPr lang="cs-CZ" sz="20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neutrální politika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….přizpůsobovací politika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….potlačovací politika</a:t>
            </a:r>
            <a:endParaRPr lang="cs-CZ" sz="16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02B1B00-55B4-4008-B65C-FCDDC799D0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7" r="909"/>
          <a:stretch/>
        </p:blipFill>
        <p:spPr>
          <a:xfrm>
            <a:off x="114491" y="1579844"/>
            <a:ext cx="6839201" cy="41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620838"/>
            <a:ext cx="9021337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2400" dirty="0"/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DD0A688-C4C2-4C17-887D-E5D79A73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089"/>
            <a:ext cx="8442251" cy="7878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Příznivý nabídkový šok, míra inflace a míra růstu produkce</a:t>
            </a:r>
          </a:p>
        </p:txBody>
      </p:sp>
      <p:sp>
        <p:nvSpPr>
          <p:cNvPr id="8" name="Google Shape;98;p14">
            <a:extLst>
              <a:ext uri="{FF2B5EF4-FFF2-40B4-BE49-F238E27FC236}">
                <a16:creationId xmlns:a16="http://schemas.microsoft.com/office/drawing/2014/main" id="{2F76AE80-55FA-49AF-972F-0F928DA55F77}"/>
              </a:ext>
            </a:extLst>
          </p:cNvPr>
          <p:cNvSpPr txBox="1">
            <a:spLocks/>
          </p:cNvSpPr>
          <p:nvPr/>
        </p:nvSpPr>
        <p:spPr>
          <a:xfrm>
            <a:off x="265813" y="1552905"/>
            <a:ext cx="8442251" cy="478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000" b="1" dirty="0"/>
              <a:t>Výchozí pozice: Ekonomika v dlouhodobé rovnováze v bodě </a:t>
            </a:r>
            <a:r>
              <a:rPr lang="cs-CZ" sz="2000" b="1" dirty="0">
                <a:solidFill>
                  <a:srgbClr val="FF0000"/>
                </a:solidFill>
              </a:rPr>
              <a:t>E1: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000" b="1" dirty="0">
                <a:solidFill>
                  <a:srgbClr val="FF0000"/>
                </a:solidFill>
              </a:rPr>
              <a:t>míra růstu AD – 10 %, 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000" b="1" dirty="0">
                <a:solidFill>
                  <a:srgbClr val="FF0000"/>
                </a:solidFill>
              </a:rPr>
              <a:t>míra očekávané inflace – 10 %, g = 0,5 a y* = 0 %. 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000" b="1" dirty="0"/>
              <a:t>V bodě </a:t>
            </a:r>
            <a:r>
              <a:rPr lang="cs-CZ" sz="2000" b="1" dirty="0">
                <a:solidFill>
                  <a:srgbClr val="FF0000"/>
                </a:solidFill>
              </a:rPr>
              <a:t>E1:</a:t>
            </a:r>
            <a:r>
              <a:rPr lang="cs-CZ" sz="2000" b="1" dirty="0"/>
              <a:t> se protíná křivka 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000" b="1" dirty="0"/>
              <a:t>DG1; </a:t>
            </a:r>
            <a:r>
              <a:rPr lang="cs-CZ" sz="2000" b="1" dirty="0" err="1"/>
              <a:t>y</a:t>
            </a:r>
            <a:r>
              <a:rPr lang="cs-CZ" sz="1800" b="1" dirty="0" err="1"/>
              <a:t>n</a:t>
            </a:r>
            <a:r>
              <a:rPr lang="cs-CZ" sz="2000" b="1" dirty="0"/>
              <a:t> = 10 %, Y</a:t>
            </a:r>
            <a:r>
              <a:rPr lang="cs-CZ" sz="1800" b="1" dirty="0"/>
              <a:t>1</a:t>
            </a:r>
            <a:r>
              <a:rPr lang="cs-CZ" sz="2000" b="1" dirty="0"/>
              <a:t> = 100; 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000" b="1" dirty="0"/>
              <a:t>a křivka SP</a:t>
            </a:r>
            <a:r>
              <a:rPr lang="cs-CZ" sz="1800" b="1" dirty="0"/>
              <a:t>1;</a:t>
            </a:r>
            <a:r>
              <a:rPr lang="cs-CZ" sz="2000" b="1" dirty="0"/>
              <a:t> </a:t>
            </a:r>
            <a:r>
              <a:rPr lang="el-GR" sz="2000" b="1" dirty="0"/>
              <a:t>π</a:t>
            </a:r>
            <a:r>
              <a:rPr lang="cs-CZ" sz="2000" b="1" dirty="0"/>
              <a:t>e</a:t>
            </a:r>
            <a:r>
              <a:rPr lang="cs-CZ" sz="1600" b="1" dirty="0"/>
              <a:t>1</a:t>
            </a:r>
            <a:r>
              <a:rPr lang="cs-CZ" sz="2000" b="1" dirty="0"/>
              <a:t> = 10 %.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2000" b="1" dirty="0"/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000" b="1" dirty="0"/>
              <a:t>V důsledku příznivého nabídkového šoku – např. snížení nepřímých daní: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000" b="1" dirty="0">
                <a:solidFill>
                  <a:srgbClr val="FF0000"/>
                </a:solidFill>
              </a:rPr>
              <a:t>agregátní P </a:t>
            </a:r>
            <a:r>
              <a:rPr lang="cs-CZ" sz="2000" b="1" dirty="0"/>
              <a:t>se sníží o </a:t>
            </a:r>
            <a:r>
              <a:rPr lang="cs-CZ" sz="2000" b="1" dirty="0">
                <a:solidFill>
                  <a:srgbClr val="FF0000"/>
                </a:solidFill>
              </a:rPr>
              <a:t>5 p. b. </a:t>
            </a:r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endParaRPr lang="cs-CZ" sz="2000" b="1" dirty="0"/>
          </a:p>
          <a:p>
            <a:pPr marL="542925" lvl="1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000" b="1" dirty="0"/>
              <a:t>Křivka </a:t>
            </a:r>
            <a:r>
              <a:rPr lang="cs-CZ" sz="2000" b="1" dirty="0">
                <a:solidFill>
                  <a:srgbClr val="FF0000"/>
                </a:solidFill>
              </a:rPr>
              <a:t>SP</a:t>
            </a:r>
            <a:r>
              <a:rPr lang="cs-CZ" sz="1800" b="1" dirty="0">
                <a:solidFill>
                  <a:srgbClr val="FF0000"/>
                </a:solidFill>
              </a:rPr>
              <a:t>1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se posune doprava k </a:t>
            </a:r>
            <a:r>
              <a:rPr lang="cs-CZ" sz="2000" b="1" dirty="0">
                <a:solidFill>
                  <a:srgbClr val="FF0000"/>
                </a:solidFill>
              </a:rPr>
              <a:t>SP</a:t>
            </a:r>
            <a:r>
              <a:rPr lang="cs-CZ" sz="1800" b="1" dirty="0">
                <a:solidFill>
                  <a:srgbClr val="FF0000"/>
                </a:solidFill>
              </a:rPr>
              <a:t>2</a:t>
            </a:r>
            <a:r>
              <a:rPr lang="cs-CZ" sz="2000" b="1" dirty="0"/>
              <a:t> (při nezměněné očekávané míře inflace jako ve výchozím období, tj. 10 %). Ekonomika se posune k bodu </a:t>
            </a:r>
            <a:r>
              <a:rPr lang="cs-CZ" sz="2000" b="1" dirty="0">
                <a:solidFill>
                  <a:srgbClr val="FF0000"/>
                </a:solidFill>
              </a:rPr>
              <a:t>E2 </a:t>
            </a:r>
            <a:r>
              <a:rPr lang="cs-CZ" sz="2000" b="1" dirty="0"/>
              <a:t>tj. do bodu, kde je průsečík křivky </a:t>
            </a:r>
            <a:r>
              <a:rPr lang="cs-CZ" sz="2000" b="1" dirty="0">
                <a:solidFill>
                  <a:srgbClr val="FF0000"/>
                </a:solidFill>
              </a:rPr>
              <a:t>SP2</a:t>
            </a:r>
            <a:r>
              <a:rPr lang="cs-CZ" sz="2000" b="1" dirty="0"/>
              <a:t> a křivky </a:t>
            </a:r>
            <a:r>
              <a:rPr lang="cs-CZ" sz="2000" b="1" dirty="0">
                <a:solidFill>
                  <a:srgbClr val="FF0000"/>
                </a:solidFill>
              </a:rPr>
              <a:t>DG1.</a:t>
            </a:r>
          </a:p>
        </p:txBody>
      </p:sp>
    </p:spTree>
    <p:extLst>
      <p:ext uri="{BB962C8B-B14F-4D97-AF65-F5344CB8AC3E}">
        <p14:creationId xmlns:p14="http://schemas.microsoft.com/office/powerpoint/2010/main" val="7226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488558"/>
            <a:ext cx="9021337" cy="524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93763" lvl="1" indent="-6286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Efekt příznivého nabídkového šoku na inflaci a růst produkce závisí na typu odezvy hospodářské politiky:</a:t>
            </a:r>
          </a:p>
          <a:p>
            <a:pPr marL="1169988" lvl="2" indent="-72390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/>
              <a:tabLst>
                <a:tab pos="228600" algn="l"/>
              </a:tabLst>
            </a:pPr>
            <a:r>
              <a:rPr lang="cs-CZ" sz="2000" b="1" dirty="0"/>
              <a:t>NEUTRÁLNÍ TYP ODEZVY </a:t>
            </a:r>
            <a:r>
              <a:rPr lang="cs-CZ" sz="2000" dirty="0"/>
              <a:t>– </a:t>
            </a:r>
            <a:r>
              <a:rPr lang="cs-CZ" sz="2000" b="1" dirty="0">
                <a:solidFill>
                  <a:srgbClr val="FF0000"/>
                </a:solidFill>
              </a:rPr>
              <a:t>míra růstu agregátní poptávky </a:t>
            </a:r>
            <a:r>
              <a:rPr lang="cs-CZ" sz="2000" dirty="0"/>
              <a:t>zůstane </a:t>
            </a:r>
            <a:r>
              <a:rPr lang="cs-CZ" sz="2000" b="1" dirty="0"/>
              <a:t>nezměněna</a:t>
            </a:r>
            <a:r>
              <a:rPr lang="cs-CZ" sz="2000" dirty="0"/>
              <a:t> a </a:t>
            </a:r>
            <a:r>
              <a:rPr lang="cs-CZ" sz="2000" b="1" dirty="0"/>
              <a:t>příznivý nabídkový šok </a:t>
            </a:r>
            <a:r>
              <a:rPr lang="cs-CZ" sz="2000" dirty="0"/>
              <a:t>vede ke </a:t>
            </a:r>
            <a:r>
              <a:rPr lang="cs-CZ" sz="2000" b="1" dirty="0">
                <a:solidFill>
                  <a:srgbClr val="FF0000"/>
                </a:solidFill>
              </a:rPr>
              <a:t>snížení míry inflace </a:t>
            </a:r>
            <a:r>
              <a:rPr lang="cs-CZ" sz="2000" dirty="0"/>
              <a:t>a </a:t>
            </a:r>
            <a:r>
              <a:rPr lang="cs-CZ" sz="2000" b="1" dirty="0">
                <a:solidFill>
                  <a:srgbClr val="FF0000"/>
                </a:solidFill>
              </a:rPr>
              <a:t>zvýšení míry růstu produkce</a:t>
            </a:r>
            <a:r>
              <a:rPr lang="cs-CZ" sz="2000" dirty="0"/>
              <a:t>; </a:t>
            </a:r>
          </a:p>
          <a:p>
            <a:pPr marL="1169988" lvl="3" indent="-72390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b="1" dirty="0"/>
              <a:t>Míra inflace: s</a:t>
            </a:r>
            <a:r>
              <a:rPr lang="cs-CZ" dirty="0"/>
              <a:t>níží se na </a:t>
            </a:r>
            <a:r>
              <a:rPr lang="cs-CZ" b="1" dirty="0"/>
              <a:t>6,66 %</a:t>
            </a:r>
            <a:r>
              <a:rPr lang="cs-CZ" dirty="0"/>
              <a:t>, tj. o </a:t>
            </a:r>
            <a:r>
              <a:rPr lang="cs-CZ" b="1" dirty="0"/>
              <a:t>3,33 p. b</a:t>
            </a:r>
            <a:r>
              <a:rPr lang="cs-CZ" dirty="0"/>
              <a:t>. oproti výchozí úrovni. </a:t>
            </a:r>
          </a:p>
          <a:p>
            <a:pPr marL="1169988" lvl="3" indent="-72390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b="1" dirty="0"/>
              <a:t>Produkce:</a:t>
            </a:r>
            <a:r>
              <a:rPr lang="cs-CZ" dirty="0"/>
              <a:t> zvýší se na </a:t>
            </a:r>
            <a:r>
              <a:rPr lang="cs-CZ" b="1" dirty="0"/>
              <a:t>103,33 </a:t>
            </a:r>
            <a:r>
              <a:rPr lang="cs-CZ" sz="1800" b="1" dirty="0"/>
              <a:t>%, </a:t>
            </a:r>
            <a:r>
              <a:rPr lang="cs-CZ" sz="1800" dirty="0"/>
              <a:t>tj. o </a:t>
            </a:r>
            <a:r>
              <a:rPr lang="cs-CZ" sz="1800" b="1" dirty="0"/>
              <a:t>3,33 % </a:t>
            </a:r>
            <a:r>
              <a:rPr lang="cs-CZ" sz="1800" dirty="0"/>
              <a:t>oproti výchozí pozici ekonomiky. </a:t>
            </a:r>
          </a:p>
          <a:p>
            <a:pPr marL="1169988" lvl="3" indent="-723900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1800" dirty="0"/>
              <a:t>Na obr. </a:t>
            </a:r>
            <a:r>
              <a:rPr lang="cs-CZ" sz="1800" b="1" dirty="0">
                <a:solidFill>
                  <a:srgbClr val="FF0000"/>
                </a:solidFill>
              </a:rPr>
              <a:t>106:</a:t>
            </a:r>
            <a:r>
              <a:rPr lang="cs-CZ" sz="1800" dirty="0"/>
              <a:t> v bodě </a:t>
            </a:r>
            <a:r>
              <a:rPr lang="cs-CZ" sz="1800" b="1" dirty="0">
                <a:solidFill>
                  <a:srgbClr val="FF0000"/>
                </a:solidFill>
              </a:rPr>
              <a:t>E2, </a:t>
            </a:r>
            <a:r>
              <a:rPr lang="cs-CZ" sz="1800" dirty="0"/>
              <a:t>tj. průsečík křivek </a:t>
            </a:r>
            <a:r>
              <a:rPr lang="cs-CZ" sz="1800" b="1" dirty="0">
                <a:solidFill>
                  <a:srgbClr val="FF0000"/>
                </a:solidFill>
              </a:rPr>
              <a:t>SP2 </a:t>
            </a:r>
            <a:r>
              <a:rPr lang="cs-CZ" sz="1800" dirty="0"/>
              <a:t>a </a:t>
            </a:r>
            <a:r>
              <a:rPr lang="cs-CZ" sz="1800" b="1" dirty="0">
                <a:solidFill>
                  <a:srgbClr val="FF0000"/>
                </a:solidFill>
              </a:rPr>
              <a:t>DG1:</a:t>
            </a:r>
            <a:r>
              <a:rPr lang="cs-CZ" sz="1800" dirty="0"/>
              <a:t> míra inflace </a:t>
            </a:r>
            <a:r>
              <a:rPr lang="cs-CZ" sz="1800" b="1" dirty="0">
                <a:solidFill>
                  <a:srgbClr val="FF0000"/>
                </a:solidFill>
              </a:rPr>
              <a:t>6,66 %</a:t>
            </a:r>
            <a:r>
              <a:rPr lang="cs-CZ" sz="1800" dirty="0"/>
              <a:t> a úroveň produkce </a:t>
            </a:r>
            <a:r>
              <a:rPr lang="cs-CZ" sz="1800" b="1" dirty="0">
                <a:solidFill>
                  <a:srgbClr val="FF0000"/>
                </a:solidFill>
              </a:rPr>
              <a:t>103,33 %.</a:t>
            </a:r>
          </a:p>
          <a:p>
            <a:pPr marL="1169988" lvl="2" indent="-72390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/>
              <a:tabLst>
                <a:tab pos="228600" algn="l"/>
              </a:tabLst>
            </a:pPr>
            <a:endParaRPr lang="cs-CZ" sz="2000" b="1" dirty="0"/>
          </a:p>
          <a:p>
            <a:pPr marL="1169988" lvl="2" indent="-72390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/>
              <a:tabLst>
                <a:tab pos="228600" algn="l"/>
              </a:tabLst>
            </a:pPr>
            <a:r>
              <a:rPr lang="cs-CZ" sz="2000" b="1" dirty="0"/>
              <a:t>PŘIZPŮSOBOVACÍ POLITIKA </a:t>
            </a:r>
            <a:r>
              <a:rPr lang="cs-CZ" sz="2000" dirty="0"/>
              <a:t>– tempo růstu </a:t>
            </a:r>
            <a:r>
              <a:rPr lang="cs-CZ" sz="2000" b="1" dirty="0"/>
              <a:t>AD</a:t>
            </a:r>
            <a:r>
              <a:rPr lang="cs-CZ" sz="2000" dirty="0"/>
              <a:t> se přizpůsobí </a:t>
            </a:r>
            <a:r>
              <a:rPr lang="cs-CZ" sz="2000" b="1" dirty="0">
                <a:solidFill>
                  <a:srgbClr val="FF0000"/>
                </a:solidFill>
              </a:rPr>
              <a:t>nové (nižší) míře inflace: </a:t>
            </a:r>
          </a:p>
          <a:p>
            <a:pPr marL="1169988" lvl="3" indent="-72390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b="1" dirty="0"/>
              <a:t>tempo růstu AD </a:t>
            </a:r>
            <a:r>
              <a:rPr lang="cs-CZ" dirty="0"/>
              <a:t>se sníží z výchozích </a:t>
            </a:r>
            <a:r>
              <a:rPr lang="cs-CZ" b="1" dirty="0">
                <a:solidFill>
                  <a:srgbClr val="FF0000"/>
                </a:solidFill>
              </a:rPr>
              <a:t>10 %</a:t>
            </a:r>
            <a:r>
              <a:rPr lang="cs-CZ" dirty="0"/>
              <a:t> na </a:t>
            </a:r>
            <a:r>
              <a:rPr lang="cs-CZ" b="1" dirty="0">
                <a:solidFill>
                  <a:srgbClr val="FF0000"/>
                </a:solidFill>
              </a:rPr>
              <a:t>5 %.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Úroveň produkce se nezmění, tj. </a:t>
            </a:r>
            <a:r>
              <a:rPr lang="cs-CZ" b="1" dirty="0">
                <a:solidFill>
                  <a:srgbClr val="FF0000"/>
                </a:solidFill>
              </a:rPr>
              <a:t>y = 0 %: DG2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bod E3. 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E5A466F-91F1-4A5D-B112-64D33E13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77838"/>
            <a:ext cx="8442251" cy="7878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Příznivý nabídkový šok, míra inflace a míra růstu produkce</a:t>
            </a:r>
          </a:p>
        </p:txBody>
      </p:sp>
    </p:spTree>
    <p:extLst>
      <p:ext uri="{BB962C8B-B14F-4D97-AF65-F5344CB8AC3E}">
        <p14:creationId xmlns:p14="http://schemas.microsoft.com/office/powerpoint/2010/main" val="16483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198" y="1403498"/>
            <a:ext cx="8442251" cy="53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2925" lvl="2" indent="-36195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arabicPeriod" startAt="3"/>
              <a:tabLst>
                <a:tab pos="228600" algn="l"/>
              </a:tabLst>
            </a:pPr>
            <a:r>
              <a:rPr lang="cs-CZ" b="1" dirty="0"/>
              <a:t>POTLAČOVACÍ POLITIKA </a:t>
            </a:r>
            <a:r>
              <a:rPr lang="cs-CZ" dirty="0"/>
              <a:t>– </a:t>
            </a:r>
            <a:r>
              <a:rPr lang="cs-CZ" b="1" dirty="0">
                <a:solidFill>
                  <a:srgbClr val="FF0000"/>
                </a:solidFill>
              </a:rPr>
              <a:t>tempo růstu AD se musí zvýšit, </a:t>
            </a:r>
            <a:r>
              <a:rPr lang="cs-CZ" dirty="0"/>
              <a:t>aby byla udržena </a:t>
            </a:r>
            <a:r>
              <a:rPr lang="cs-CZ" b="1" dirty="0">
                <a:solidFill>
                  <a:srgbClr val="FF0000"/>
                </a:solidFill>
              </a:rPr>
              <a:t>výchozí cenová úroveň. </a:t>
            </a:r>
          </a:p>
          <a:p>
            <a:pPr marL="542925" lvl="3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dirty="0"/>
              <a:t>Volba </a:t>
            </a:r>
            <a:r>
              <a:rPr lang="cs-CZ" sz="2400" b="1" dirty="0"/>
              <a:t>potlačovací politiky </a:t>
            </a:r>
            <a:r>
              <a:rPr lang="cs-CZ" sz="2400" dirty="0"/>
              <a:t>znamená, že </a:t>
            </a:r>
            <a:r>
              <a:rPr lang="cs-CZ" sz="2400" b="1" dirty="0">
                <a:solidFill>
                  <a:srgbClr val="FF0000"/>
                </a:solidFill>
              </a:rPr>
              <a:t>tempo růstu AD se musí zvýšit</a:t>
            </a:r>
            <a:r>
              <a:rPr lang="cs-CZ" sz="2400" dirty="0"/>
              <a:t>, aby byla udržena </a:t>
            </a:r>
            <a:r>
              <a:rPr lang="cs-CZ" sz="2400" b="1" dirty="0">
                <a:solidFill>
                  <a:srgbClr val="FF0000"/>
                </a:solidFill>
              </a:rPr>
              <a:t>výchozí cenová úroveň, tj. 10 %: E4.</a:t>
            </a:r>
          </a:p>
          <a:p>
            <a:pPr marL="542925" lvl="3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>
                <a:solidFill>
                  <a:srgbClr val="FF0000"/>
                </a:solidFill>
              </a:rPr>
              <a:t>-----------</a:t>
            </a:r>
          </a:p>
          <a:p>
            <a:pPr marL="542925" lvl="3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>
                <a:solidFill>
                  <a:srgbClr val="FF0000"/>
                </a:solidFill>
              </a:rPr>
              <a:t>DLOUHODOBÝ EFEKT:  </a:t>
            </a:r>
            <a:r>
              <a:rPr lang="cs-CZ" sz="2400" b="1" dirty="0">
                <a:solidFill>
                  <a:schemeClr val="tx1"/>
                </a:solidFill>
              </a:rPr>
              <a:t>závisí na tom, zda ho budou ekonomické subjekty vnímat příznivý nabídkový šok jako</a:t>
            </a:r>
            <a:r>
              <a:rPr lang="cs-CZ" sz="2400" b="1" dirty="0">
                <a:solidFill>
                  <a:srgbClr val="FF0000"/>
                </a:solidFill>
              </a:rPr>
              <a:t> (a) trvalý </a:t>
            </a:r>
            <a:r>
              <a:rPr lang="cs-CZ" sz="2400" b="1" dirty="0">
                <a:solidFill>
                  <a:schemeClr val="tx1"/>
                </a:solidFill>
              </a:rPr>
              <a:t>či jen jako </a:t>
            </a:r>
            <a:r>
              <a:rPr lang="cs-CZ" sz="2400" b="1" dirty="0">
                <a:solidFill>
                  <a:srgbClr val="FF0000"/>
                </a:solidFill>
              </a:rPr>
              <a:t>(b) dočasný jev.</a:t>
            </a:r>
          </a:p>
          <a:p>
            <a:pPr marL="542925" lvl="3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>
                <a:solidFill>
                  <a:srgbClr val="FF0000"/>
                </a:solidFill>
              </a:rPr>
              <a:t>Ad 1) trvalý: křivka SP2 </a:t>
            </a:r>
            <a:r>
              <a:rPr lang="cs-CZ" sz="2400" b="1" dirty="0">
                <a:solidFill>
                  <a:schemeClr val="tx1"/>
                </a:solidFill>
              </a:rPr>
              <a:t>zůstane</a:t>
            </a:r>
            <a:r>
              <a:rPr lang="cs-CZ" sz="2400" b="1" dirty="0">
                <a:solidFill>
                  <a:srgbClr val="FF0000"/>
                </a:solidFill>
              </a:rPr>
              <a:t> trvale </a:t>
            </a:r>
            <a:r>
              <a:rPr lang="cs-CZ" sz="2400" b="1" dirty="0">
                <a:solidFill>
                  <a:schemeClr val="tx1"/>
                </a:solidFill>
              </a:rPr>
              <a:t>na úrovni </a:t>
            </a:r>
            <a:r>
              <a:rPr lang="cs-CZ" sz="2400" b="1" dirty="0">
                <a:solidFill>
                  <a:srgbClr val="FF0000"/>
                </a:solidFill>
              </a:rPr>
              <a:t>vychýlené příznivým nabídkovým šokem.</a:t>
            </a:r>
          </a:p>
          <a:p>
            <a:pPr marL="542925" lvl="3" indent="-361950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>
                <a:solidFill>
                  <a:srgbClr val="FF0000"/>
                </a:solidFill>
              </a:rPr>
              <a:t>Ad 2) dočasný, resp. přechodný jev: křivka SP2 </a:t>
            </a:r>
            <a:r>
              <a:rPr lang="cs-CZ" sz="2400" b="1" dirty="0">
                <a:solidFill>
                  <a:schemeClr val="tx1"/>
                </a:solidFill>
              </a:rPr>
              <a:t>se vrátí znovu na </a:t>
            </a:r>
            <a:r>
              <a:rPr lang="cs-CZ" sz="2400" b="1" dirty="0">
                <a:solidFill>
                  <a:srgbClr val="FF0000"/>
                </a:solidFill>
              </a:rPr>
              <a:t>výchozí pozici k SP1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C829CED-3741-4B73-A761-436129FA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77838"/>
            <a:ext cx="8442251" cy="78782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Příznivý nabídkový šok, míra inflace a míra růstu produkce</a:t>
            </a:r>
          </a:p>
        </p:txBody>
      </p:sp>
    </p:spTree>
    <p:extLst>
      <p:ext uri="{BB962C8B-B14F-4D97-AF65-F5344CB8AC3E}">
        <p14:creationId xmlns:p14="http://schemas.microsoft.com/office/powerpoint/2010/main" val="18649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609601"/>
            <a:ext cx="8377289" cy="70883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C00000"/>
                </a:solidFill>
              </a:rPr>
              <a:t>Metody léčení inflace</a:t>
            </a:r>
            <a:endParaRPr lang="cs-CZ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318437"/>
            <a:ext cx="8828389" cy="500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Dezinflace</a:t>
            </a:r>
            <a:r>
              <a:rPr lang="cs-CZ" sz="2800" dirty="0"/>
              <a:t> = snížení míry inflace:</a:t>
            </a:r>
          </a:p>
          <a:p>
            <a:pPr indent="-457200">
              <a:buFont typeface="Wingdings" panose="05000000000000000000" pitchFamily="2" charset="2"/>
              <a:buChar char="Ø"/>
            </a:pPr>
            <a:r>
              <a:rPr lang="cs-CZ" sz="2800" dirty="0"/>
              <a:t>třeba odlišovat pojem </a:t>
            </a:r>
            <a:r>
              <a:rPr lang="cs-CZ" sz="2800" b="1" dirty="0">
                <a:solidFill>
                  <a:srgbClr val="C00000"/>
                </a:solidFill>
              </a:rPr>
              <a:t>deflace</a:t>
            </a:r>
            <a:r>
              <a:rPr lang="cs-CZ" sz="2800" dirty="0"/>
              <a:t> jako pokles všeobecné cenové hladiny)</a:t>
            </a:r>
          </a:p>
          <a:p>
            <a:pPr marL="0" indent="0">
              <a:buNone/>
            </a:pPr>
            <a:r>
              <a:rPr lang="cs-CZ" sz="2800" b="1" dirty="0"/>
              <a:t>Léčení poptávkové inflace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cs-CZ" sz="2600" dirty="0"/>
              <a:t>S ohledem na zdroje poptávkové inflace uskutečnění dezinflace vyžaduje: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cs-CZ" sz="2600" b="1" dirty="0"/>
              <a:t>buď snížit tempo růstu peněžní zásoby</a:t>
            </a:r>
            <a:r>
              <a:rPr lang="cs-CZ" sz="2600" dirty="0"/>
              <a:t>, tj. realizovat restriktivní monetární politiku;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cs-CZ" sz="2600" dirty="0"/>
              <a:t>nebo </a:t>
            </a:r>
            <a:r>
              <a:rPr lang="cs-CZ" sz="2600" b="1" dirty="0"/>
              <a:t>snížit vládní výdaje</a:t>
            </a:r>
            <a:r>
              <a:rPr lang="cs-CZ" sz="2600" dirty="0"/>
              <a:t>, tj. realizovat restriktivní fiskální politiku. </a:t>
            </a:r>
          </a:p>
        </p:txBody>
      </p:sp>
    </p:spTree>
    <p:extLst>
      <p:ext uri="{BB962C8B-B14F-4D97-AF65-F5344CB8AC3E}">
        <p14:creationId xmlns:p14="http://schemas.microsoft.com/office/powerpoint/2010/main" val="26589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609601"/>
            <a:ext cx="8377289" cy="70883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rgbClr val="C00000"/>
                </a:solidFill>
              </a:rPr>
              <a:t>Metody léčení inflace</a:t>
            </a:r>
            <a:endParaRPr lang="cs-CZ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318437"/>
            <a:ext cx="8828389" cy="5006163"/>
          </a:xfrm>
        </p:spPr>
        <p:txBody>
          <a:bodyPr>
            <a:normAutofit/>
          </a:bodyPr>
          <a:lstStyle/>
          <a:p>
            <a:pPr indent="-457200"/>
            <a:r>
              <a:rPr lang="cs-CZ" sz="3600" dirty="0"/>
              <a:t>Východisko dalšího rozboru – proces léčby bude proveden </a:t>
            </a:r>
            <a:r>
              <a:rPr lang="cs-CZ" sz="3600" b="1" dirty="0"/>
              <a:t>snížením tempa růstu AGREGÁTNÍ POPTÁVKY, tj.</a:t>
            </a:r>
          </a:p>
          <a:p>
            <a:pPr indent="-457200"/>
            <a:r>
              <a:rPr lang="cs-CZ" sz="3600" b="1" dirty="0"/>
              <a:t>NOMINÁLNÍHO PRODUKTU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600" dirty="0"/>
              <a:t>cestou </a:t>
            </a:r>
            <a:r>
              <a:rPr lang="cs-CZ" sz="3600" b="1" dirty="0"/>
              <a:t>SNÍŽENÍ TEMPA RŮSTU PENĚŽNÍ ZÁSOBY</a:t>
            </a:r>
            <a:r>
              <a:rPr lang="cs-CZ" sz="3600" dirty="0"/>
              <a:t>,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3600" dirty="0"/>
              <a:t>tj. </a:t>
            </a:r>
            <a:r>
              <a:rPr lang="cs-CZ" sz="3600" b="1" dirty="0">
                <a:solidFill>
                  <a:srgbClr val="C00000"/>
                </a:solidFill>
              </a:rPr>
              <a:t>RESTRIKTIVNÍ MĚNOVOU POLITIKOU.</a:t>
            </a:r>
          </a:p>
        </p:txBody>
      </p:sp>
    </p:spTree>
    <p:extLst>
      <p:ext uri="{BB962C8B-B14F-4D97-AF65-F5344CB8AC3E}">
        <p14:creationId xmlns:p14="http://schemas.microsoft.com/office/powerpoint/2010/main" val="33327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327" y="637953"/>
            <a:ext cx="8442251" cy="66558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Opakování: Křivka SP a DSAS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FB8CC49-8968-401C-8BA8-03C8E7926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3054384"/>
            <a:ext cx="8718698" cy="24958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722ADB1-FE50-4BF7-8AA6-163EB8E2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6" y="5550195"/>
            <a:ext cx="8309346" cy="519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A67FC1-18CB-41D7-A5A3-5C9E93192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63" y="1303535"/>
            <a:ext cx="8594795" cy="15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b="1" dirty="0"/>
              <a:t>Metody dezinflace: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360966"/>
            <a:ext cx="8828389" cy="49636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METODA COLD TURKEY </a:t>
            </a:r>
            <a:r>
              <a:rPr lang="cs-CZ" dirty="0"/>
              <a:t>– využití </a:t>
            </a:r>
            <a:r>
              <a:rPr lang="cs-CZ" b="1" dirty="0"/>
              <a:t>výrazného a permanentního snížení míry růstu AD. 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cs-CZ" dirty="0"/>
              <a:t>Použití této metody léčení inflace (dezinflace) má za následek </a:t>
            </a:r>
            <a:r>
              <a:rPr lang="cs-CZ" b="1" dirty="0"/>
              <a:t>rychlý pokles míry inflace. 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cs-CZ" dirty="0"/>
              <a:t>Nákladem této léčby je </a:t>
            </a:r>
            <a:r>
              <a:rPr lang="cs-CZ" b="1" dirty="0">
                <a:solidFill>
                  <a:srgbClr val="C00000"/>
                </a:solidFill>
              </a:rPr>
              <a:t>výrazný pokles skutečného produktu pod jeho potenciální úroveň, velké ztráty produkce a vysoká nezaměstnanost. 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</a:rPr>
              <a:t>Recese je hlubší, ale kratší</a:t>
            </a:r>
            <a:r>
              <a:rPr lang="cs-CZ" dirty="0"/>
              <a:t>, veřejnost uvěří vládě a bude očekávat, že její politika bude mít úspěch. </a:t>
            </a:r>
          </a:p>
        </p:txBody>
      </p:sp>
    </p:spTree>
    <p:extLst>
      <p:ext uri="{BB962C8B-B14F-4D97-AF65-F5344CB8AC3E}">
        <p14:creationId xmlns:p14="http://schemas.microsoft.com/office/powerpoint/2010/main" val="41596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METODA COLD TURKEY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360966"/>
            <a:ext cx="8828389" cy="496363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cs-CZ" dirty="0"/>
              <a:t>Výchozí, první období: </a:t>
            </a:r>
            <a:r>
              <a:rPr lang="el-GR" b="1" dirty="0"/>
              <a:t>π</a:t>
            </a:r>
            <a:r>
              <a:rPr lang="cs-CZ" b="1" dirty="0"/>
              <a:t> = 15 %</a:t>
            </a:r>
            <a:r>
              <a:rPr lang="cs-CZ" dirty="0"/>
              <a:t> a vláda se rozhodla ji snížit na </a:t>
            </a:r>
            <a:r>
              <a:rPr lang="cs-CZ" b="1" dirty="0"/>
              <a:t>6 %</a:t>
            </a:r>
            <a:r>
              <a:rPr lang="cs-CZ" dirty="0"/>
              <a:t> metodou </a:t>
            </a:r>
            <a:r>
              <a:rPr lang="cs-CZ" b="1" dirty="0" err="1">
                <a:solidFill>
                  <a:srgbClr val="7030A0"/>
                </a:solidFill>
              </a:rPr>
              <a:t>cold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turkey</a:t>
            </a:r>
            <a:r>
              <a:rPr lang="cs-CZ" b="1" dirty="0">
                <a:solidFill>
                  <a:srgbClr val="7030A0"/>
                </a:solidFill>
              </a:rPr>
              <a:t>.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cs-CZ" dirty="0"/>
              <a:t>V prvním období: </a:t>
            </a:r>
            <a:r>
              <a:rPr lang="cs-CZ" b="1" dirty="0"/>
              <a:t>míra růstu AD = 15 %, skutečná a očekávaná </a:t>
            </a:r>
            <a:r>
              <a:rPr kumimoji="0" lang="el-GR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kumimoji="0" lang="cs-CZ" sz="3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15 %</a:t>
            </a:r>
            <a:endParaRPr lang="cs-CZ" dirty="0"/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cs-CZ" dirty="0">
                <a:highlight>
                  <a:srgbClr val="FFFF00"/>
                </a:highlight>
              </a:rPr>
              <a:t>Předpoklad: </a:t>
            </a:r>
            <a:r>
              <a:rPr lang="cs-CZ" dirty="0"/>
              <a:t>očekávaná inflace se formuje adaptivní metodou – staticky, tj. </a:t>
            </a:r>
            <a:r>
              <a:rPr lang="cs-CZ" b="1" dirty="0"/>
              <a:t>j = 1,</a:t>
            </a:r>
            <a:r>
              <a:rPr lang="cs-CZ" dirty="0"/>
              <a:t> koeficient </a:t>
            </a:r>
            <a:r>
              <a:rPr lang="cs-CZ" b="1" dirty="0"/>
              <a:t>g = 0,5, </a:t>
            </a:r>
            <a:r>
              <a:rPr lang="cs-CZ" dirty="0"/>
              <a:t>příspěvek nabídkové inflace k inflačnímu procesu, tj. </a:t>
            </a:r>
            <a:r>
              <a:rPr lang="cs-CZ" b="1" dirty="0"/>
              <a:t>z = 0 % </a:t>
            </a:r>
            <a:r>
              <a:rPr lang="cs-CZ" dirty="0"/>
              <a:t>a </a:t>
            </a:r>
            <a:r>
              <a:rPr lang="cs-CZ" b="1" dirty="0"/>
              <a:t>y* = 0 %.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cs-CZ" dirty="0"/>
              <a:t>Pozici ekonomiky na obr. (</a:t>
            </a:r>
            <a:r>
              <a:rPr lang="cs-CZ" dirty="0" err="1"/>
              <a:t>sn</a:t>
            </a:r>
            <a:r>
              <a:rPr lang="cs-CZ" dirty="0"/>
              <a:t>. 22) charakterizuje bod E1: průsečík křivky </a:t>
            </a:r>
            <a:r>
              <a:rPr lang="cs-CZ" b="1" dirty="0"/>
              <a:t>SP1 </a:t>
            </a:r>
            <a:r>
              <a:rPr lang="cs-CZ" dirty="0"/>
              <a:t>a </a:t>
            </a:r>
            <a:r>
              <a:rPr lang="cs-CZ" b="1" dirty="0"/>
              <a:t>DG1</a:t>
            </a:r>
            <a:r>
              <a:rPr lang="cs-CZ" dirty="0"/>
              <a:t> (křivky nejsou na obrázku zakresleny).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cs-CZ" dirty="0"/>
              <a:t>Od druhého období (roku) vláda aplikuje </a:t>
            </a:r>
            <a:r>
              <a:rPr lang="cs-CZ" b="1" dirty="0"/>
              <a:t>antiinflační politiku metodou </a:t>
            </a:r>
            <a:r>
              <a:rPr lang="cs-CZ" b="1" dirty="0" err="1">
                <a:solidFill>
                  <a:srgbClr val="7030A0"/>
                </a:solidFill>
              </a:rPr>
              <a:t>cold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turkey</a:t>
            </a:r>
            <a:r>
              <a:rPr lang="cs-CZ" dirty="0"/>
              <a:t>: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b="1" dirty="0"/>
              <a:t>snížení míry růstu AD </a:t>
            </a:r>
            <a:r>
              <a:rPr lang="cs-CZ" dirty="0"/>
              <a:t>na </a:t>
            </a:r>
            <a:r>
              <a:rPr lang="cs-CZ" b="1" dirty="0"/>
              <a:t>6 % </a:t>
            </a:r>
            <a:r>
              <a:rPr lang="cs-CZ" dirty="0"/>
              <a:t>oproti výchozím </a:t>
            </a:r>
            <a:r>
              <a:rPr lang="cs-CZ" b="1" dirty="0"/>
              <a:t>15 %</a:t>
            </a:r>
            <a:r>
              <a:rPr lang="cs-CZ" dirty="0"/>
              <a:t> a tuto politiku aplikuje permanentně po několik (období) let.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dirty="0"/>
              <a:t>Přizpůsobovací cestu míry inflace a míry poklesu produkce zachycuje tabulka.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285A781-FBF3-42DD-A5F6-C4F93A053746}"/>
              </a:ext>
            </a:extLst>
          </p:cNvPr>
          <p:cNvSpPr/>
          <p:nvPr/>
        </p:nvSpPr>
        <p:spPr>
          <a:xfrm>
            <a:off x="7682376" y="5655043"/>
            <a:ext cx="1065516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CC9B7E8-5D15-402E-8A83-636DECF3DA93}"/>
              </a:ext>
            </a:extLst>
          </p:cNvPr>
          <p:cNvSpPr/>
          <p:nvPr/>
        </p:nvSpPr>
        <p:spPr>
          <a:xfrm>
            <a:off x="7682376" y="3785191"/>
            <a:ext cx="921624" cy="233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METODA COLD TURKEY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9070"/>
            <a:ext cx="9062305" cy="3985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Tab. Přizpůsobovací cesta míry inflace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EA1701-5F01-49E9-993B-5B40CEF1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090"/>
            <a:ext cx="9062305" cy="492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METODA COLD TURKEY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360966"/>
            <a:ext cx="8828389" cy="49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Přizpůsobovací cesta, resp. přizpůsobovací smyčka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BBA2CC-9B62-4730-839B-A45C9BA2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25" y="1975666"/>
            <a:ext cx="8406108" cy="46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>
                <a:solidFill>
                  <a:srgbClr val="FF0000"/>
                </a:solidFill>
              </a:rPr>
              <a:t>METODA COLD TURKEY</a:t>
            </a:r>
            <a:endParaRPr lang="cs-CZ" sz="4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360966"/>
            <a:ext cx="8725903" cy="4963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/>
              <a:t>Přizpůsobovací cesta, resp. přizpůsobovací smyčka</a:t>
            </a:r>
          </a:p>
          <a:p>
            <a:pPr marL="0" indent="0">
              <a:buNone/>
            </a:pPr>
            <a:endParaRPr lang="cs-CZ" sz="2400" dirty="0"/>
          </a:p>
          <a:p>
            <a:pPr marL="342900" algn="just">
              <a:buFont typeface="Wingdings" panose="05000000000000000000" pitchFamily="2" charset="2"/>
              <a:buChar char="Ø"/>
            </a:pPr>
            <a:r>
              <a:rPr lang="cs-CZ" sz="2400" dirty="0"/>
              <a:t>Z tabulky (</a:t>
            </a:r>
            <a:r>
              <a:rPr lang="cs-CZ" sz="2400" dirty="0" err="1"/>
              <a:t>sn</a:t>
            </a:r>
            <a:r>
              <a:rPr lang="cs-CZ" sz="2400" dirty="0"/>
              <a:t>. 21): patrné, že </a:t>
            </a:r>
            <a:r>
              <a:rPr lang="el-GR" sz="2400" b="1" dirty="0"/>
              <a:t>π </a:t>
            </a:r>
            <a:r>
              <a:rPr lang="cs-CZ" sz="2400" dirty="0"/>
              <a:t>klesá až do 6. období (roku), kdy dosahuje hodnoty </a:t>
            </a:r>
            <a:r>
              <a:rPr lang="cs-CZ" sz="2400" b="1" dirty="0"/>
              <a:t>2,74 %</a:t>
            </a:r>
            <a:r>
              <a:rPr lang="cs-CZ" sz="2400" dirty="0"/>
              <a:t>, od 7. roku postupně roste, až přestřelí nové snížené tempo růstu agregátní poptávky a postupně se v dalších létech vrátí na </a:t>
            </a:r>
            <a:r>
              <a:rPr lang="cs-CZ" sz="2400" b="1" dirty="0"/>
              <a:t>6 %, </a:t>
            </a:r>
            <a:r>
              <a:rPr lang="cs-CZ" sz="2400" dirty="0"/>
              <a:t>kde se ustálí (není vypočteno a uvedeno v tabulce):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el-GR" sz="2400" b="1" dirty="0"/>
              <a:t>π</a:t>
            </a:r>
            <a:r>
              <a:rPr lang="cs-CZ" sz="2400" b="1" dirty="0"/>
              <a:t>:</a:t>
            </a:r>
            <a:r>
              <a:rPr lang="el-GR" sz="2400" b="1" dirty="0"/>
              <a:t> </a:t>
            </a:r>
            <a:r>
              <a:rPr lang="cs-CZ" sz="2400" dirty="0"/>
              <a:t>na konci přizpůsobovací cesty </a:t>
            </a:r>
            <a:r>
              <a:rPr lang="cs-CZ" sz="2400" dirty="0" err="1"/>
              <a:t>ekviproporcionální</a:t>
            </a:r>
            <a:r>
              <a:rPr lang="cs-CZ" sz="2400" dirty="0"/>
              <a:t> </a:t>
            </a:r>
            <a:r>
              <a:rPr lang="cs-CZ" sz="2400" b="1" dirty="0"/>
              <a:t>míře růstu AD.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cs-CZ" sz="2400" dirty="0"/>
              <a:t>Současně v důsledku aplikace antiinflační politiky </a:t>
            </a:r>
            <a:r>
              <a:rPr lang="cs-CZ" sz="2400" b="1" dirty="0"/>
              <a:t>klesá produkce:</a:t>
            </a:r>
            <a:r>
              <a:rPr lang="cs-CZ" sz="2400" dirty="0"/>
              <a:t> záporné tempo,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cs-CZ" sz="2400" dirty="0"/>
              <a:t>kdy v </a:t>
            </a:r>
            <a:r>
              <a:rPr lang="cs-CZ" sz="2400" b="1" dirty="0"/>
              <a:t>2. roce – pokles </a:t>
            </a:r>
            <a:r>
              <a:rPr lang="cs-CZ" sz="2400" dirty="0"/>
              <a:t>o </a:t>
            </a:r>
            <a:r>
              <a:rPr lang="cs-CZ" sz="2400" b="1" dirty="0"/>
              <a:t>6 %, v 3. roce </a:t>
            </a:r>
            <a:r>
              <a:rPr lang="cs-CZ" sz="2400" dirty="0"/>
              <a:t>o </a:t>
            </a:r>
            <a:r>
              <a:rPr lang="cs-CZ" sz="2400" b="1" dirty="0"/>
              <a:t>8 %</a:t>
            </a:r>
            <a:r>
              <a:rPr lang="cs-CZ" sz="2400" dirty="0"/>
              <a:t> (nejhlubší pokles)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cs-CZ" sz="2400" dirty="0"/>
              <a:t>a od </a:t>
            </a:r>
            <a:r>
              <a:rPr lang="cs-CZ" sz="2400" b="1" dirty="0"/>
              <a:t>4. roku produkce opět postupně roste; </a:t>
            </a:r>
            <a:r>
              <a:rPr lang="cs-CZ" sz="2400" dirty="0"/>
              <a:t>i když až </a:t>
            </a:r>
            <a:r>
              <a:rPr lang="cs-CZ" sz="2400" b="1" dirty="0"/>
              <a:t>do 6. roku – stále pod úrovní Y*. </a:t>
            </a:r>
          </a:p>
          <a:p>
            <a:pPr marL="342900">
              <a:buFont typeface="Wingdings" panose="05000000000000000000" pitchFamily="2" charset="2"/>
              <a:buChar char="Ø"/>
            </a:pPr>
            <a:r>
              <a:rPr lang="cs-CZ" sz="2400" dirty="0"/>
              <a:t>Od </a:t>
            </a:r>
            <a:r>
              <a:rPr lang="cs-CZ" sz="2400" b="1" dirty="0"/>
              <a:t>7. roku převýší úroveň Y*, roste až do 10. roku</a:t>
            </a:r>
            <a:r>
              <a:rPr lang="cs-CZ" sz="2400" dirty="0"/>
              <a:t> a poté se postupně vrátí na </a:t>
            </a:r>
            <a:r>
              <a:rPr lang="cs-CZ" sz="2400" b="1" dirty="0"/>
              <a:t>výchozí úroveň Y*= 100 </a:t>
            </a:r>
            <a:r>
              <a:rPr lang="cs-CZ" sz="2400" dirty="0"/>
              <a:t>při </a:t>
            </a:r>
            <a:r>
              <a:rPr lang="cs-CZ" sz="2400" b="1" dirty="0">
                <a:solidFill>
                  <a:srgbClr val="FF0000"/>
                </a:solidFill>
              </a:rPr>
              <a:t>nižší </a:t>
            </a:r>
            <a:r>
              <a:rPr lang="el-GR" sz="2400" b="1" dirty="0">
                <a:solidFill>
                  <a:srgbClr val="FF0000"/>
                </a:solidFill>
              </a:rPr>
              <a:t>π</a:t>
            </a:r>
            <a:r>
              <a:rPr lang="cs-CZ" sz="24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60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2" y="1743740"/>
            <a:ext cx="8587680" cy="458086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cs-CZ" b="1" dirty="0">
                <a:solidFill>
                  <a:srgbClr val="FF0000"/>
                </a:solidFill>
              </a:rPr>
              <a:t>GRADUALISTICKÁ METODA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b="1" dirty="0"/>
              <a:t>pomalé a postupné snižování míry růstu AD, tj. nominálního produktu.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recese</a:t>
            </a:r>
            <a:r>
              <a:rPr lang="cs-CZ" dirty="0">
                <a:solidFill>
                  <a:srgbClr val="FF0000"/>
                </a:solidFill>
              </a:rPr>
              <a:t> jako </a:t>
            </a:r>
            <a:r>
              <a:rPr lang="cs-CZ" b="1" dirty="0">
                <a:solidFill>
                  <a:srgbClr val="FF0000"/>
                </a:solidFill>
              </a:rPr>
              <a:t>náklad inflace </a:t>
            </a:r>
            <a:r>
              <a:rPr lang="cs-CZ" dirty="0">
                <a:solidFill>
                  <a:srgbClr val="FF0000"/>
                </a:solidFill>
              </a:rPr>
              <a:t>je </a:t>
            </a:r>
            <a:r>
              <a:rPr lang="cs-CZ" b="1" dirty="0">
                <a:solidFill>
                  <a:srgbClr val="FF0000"/>
                </a:solidFill>
              </a:rPr>
              <a:t>mírnější,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dirty="0"/>
              <a:t>ale její </a:t>
            </a:r>
            <a:r>
              <a:rPr lang="cs-CZ" b="1" dirty="0">
                <a:solidFill>
                  <a:srgbClr val="FF0000"/>
                </a:solidFill>
              </a:rPr>
              <a:t>trvání je delší,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b="1" dirty="0"/>
              <a:t>veřejnost nemusí uvěřit vládě</a:t>
            </a:r>
            <a:r>
              <a:rPr lang="cs-CZ" dirty="0"/>
              <a:t>, že její politika bude </a:t>
            </a:r>
            <a:r>
              <a:rPr lang="cs-CZ" b="1" dirty="0"/>
              <a:t>úspěšná, </a:t>
            </a:r>
            <a:r>
              <a:rPr lang="cs-CZ" dirty="0"/>
              <a:t>když v prvních letech bude snížení skutečné inflace velmi malé, a proto</a:t>
            </a:r>
            <a:r>
              <a:rPr lang="cs-CZ" b="1" dirty="0"/>
              <a:t> nemusí </a:t>
            </a:r>
            <a:r>
              <a:rPr lang="cs-CZ" dirty="0"/>
              <a:t>vést ke </a:t>
            </a:r>
            <a:r>
              <a:rPr lang="cs-CZ" b="1" dirty="0"/>
              <a:t>snížení míry očekávané inflace.</a:t>
            </a:r>
            <a:endParaRPr lang="cs-CZ" sz="2800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775908-48B1-4E40-9A20-3B71CFCD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b="1" dirty="0"/>
              <a:t>Metody dezinflace: </a:t>
            </a:r>
          </a:p>
        </p:txBody>
      </p:sp>
    </p:spTree>
    <p:extLst>
      <p:ext uri="{BB962C8B-B14F-4D97-AF65-F5344CB8AC3E}">
        <p14:creationId xmlns:p14="http://schemas.microsoft.com/office/powerpoint/2010/main" val="11888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2" y="1446029"/>
            <a:ext cx="8587680" cy="4878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b="1" dirty="0"/>
              <a:t>Výchozí pozice ekonomiky a předpoklady – stejné;</a:t>
            </a:r>
          </a:p>
          <a:p>
            <a:pPr indent="-457200" algn="just">
              <a:buFont typeface="Wingdings" panose="05000000000000000000" pitchFamily="2" charset="2"/>
              <a:buChar char="§"/>
            </a:pPr>
            <a:r>
              <a:rPr lang="cs-CZ" sz="2800" dirty="0">
                <a:highlight>
                  <a:srgbClr val="FFFF00"/>
                </a:highlight>
              </a:rPr>
              <a:t>Předpoklad: </a:t>
            </a:r>
            <a:r>
              <a:rPr lang="cs-CZ" sz="2800" b="1" dirty="0"/>
              <a:t>vláda se rozhodne použít jako metodu léčby inflace pomalé a postupné </a:t>
            </a:r>
            <a:r>
              <a:rPr lang="cs-CZ" sz="2800" b="1" dirty="0">
                <a:solidFill>
                  <a:srgbClr val="FF0000"/>
                </a:solidFill>
              </a:rPr>
              <a:t>snížení míry růstu AD. </a:t>
            </a:r>
          </a:p>
          <a:p>
            <a:pPr indent="-457200" algn="just">
              <a:buFont typeface="Wingdings" panose="05000000000000000000" pitchFamily="2" charset="2"/>
              <a:buChar char="§"/>
            </a:pPr>
            <a:r>
              <a:rPr lang="cs-CZ" sz="2800" b="1" dirty="0"/>
              <a:t>Od 2. roku každoročně bude vláda snižovat míru růstu </a:t>
            </a:r>
            <a:r>
              <a:rPr lang="cs-CZ" sz="2800" b="1" dirty="0">
                <a:solidFill>
                  <a:srgbClr val="FF0000"/>
                </a:solidFill>
              </a:rPr>
              <a:t>AD</a:t>
            </a:r>
            <a:r>
              <a:rPr lang="cs-CZ" sz="2800" b="1" dirty="0"/>
              <a:t> o </a:t>
            </a:r>
            <a:r>
              <a:rPr lang="cs-CZ" sz="2800" b="1" dirty="0">
                <a:solidFill>
                  <a:srgbClr val="FF0000"/>
                </a:solidFill>
              </a:rPr>
              <a:t>1 p. b. ročně </a:t>
            </a:r>
            <a:r>
              <a:rPr lang="cs-CZ" sz="2800" b="1" dirty="0"/>
              <a:t>až na </a:t>
            </a:r>
            <a:r>
              <a:rPr lang="cs-CZ" sz="2800" b="1" dirty="0">
                <a:solidFill>
                  <a:srgbClr val="FF0000"/>
                </a:solidFill>
              </a:rPr>
              <a:t>6 %: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800" b="1" dirty="0"/>
              <a:t>zamýšlená úroveň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cs-CZ" sz="2800" b="1" dirty="0"/>
              <a:t>, kterou chce vláda v její antiinflační politice dosáhnout. </a:t>
            </a:r>
          </a:p>
          <a:p>
            <a:pPr indent="-457200" algn="just">
              <a:buFont typeface="Wingdings" panose="05000000000000000000" pitchFamily="2" charset="2"/>
              <a:buChar char="§"/>
            </a:pPr>
            <a:r>
              <a:rPr lang="cs-CZ" sz="2800" b="1" dirty="0"/>
              <a:t>Průběh přizpůsobovacího procesu </a:t>
            </a:r>
            <a:r>
              <a:rPr lang="cs-CZ" sz="2800" b="1" dirty="0">
                <a:solidFill>
                  <a:srgbClr val="FF0000"/>
                </a:solidFill>
              </a:rPr>
              <a:t>míry inflace </a:t>
            </a:r>
            <a:r>
              <a:rPr lang="cs-CZ" sz="2800" b="1" dirty="0"/>
              <a:t>a pohybu </a:t>
            </a:r>
            <a:r>
              <a:rPr lang="cs-CZ" sz="2800" b="1" dirty="0">
                <a:solidFill>
                  <a:srgbClr val="FF0000"/>
                </a:solidFill>
              </a:rPr>
              <a:t>reálného produktu </a:t>
            </a:r>
            <a:r>
              <a:rPr lang="cs-CZ" sz="2800" b="1" dirty="0"/>
              <a:t>- zachycen v tabulce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775908-48B1-4E40-9A20-3B71CFCD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2800" b="1" dirty="0">
                <a:solidFill>
                  <a:srgbClr val="FF0000"/>
                </a:solidFill>
              </a:rPr>
              <a:t>GRADUALISTICKÁ METODA</a:t>
            </a:r>
            <a:endParaRPr lang="cs-CZ" sz="4000" b="1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B5A1630C-7DB2-4A8C-B9A5-6551D9BC13A1}"/>
              </a:ext>
            </a:extLst>
          </p:cNvPr>
          <p:cNvSpPr/>
          <p:nvPr/>
        </p:nvSpPr>
        <p:spPr>
          <a:xfrm>
            <a:off x="8144540" y="5837274"/>
            <a:ext cx="616688" cy="26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5775908-48B1-4E40-9A20-3B71CFCD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2800" b="1" dirty="0">
                <a:solidFill>
                  <a:srgbClr val="FF0000"/>
                </a:solidFill>
              </a:rPr>
              <a:t>GRADUALISTICKÁ METODA</a:t>
            </a:r>
            <a:endParaRPr lang="cs-CZ" sz="4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4D6728-6071-4168-A395-9D8B99E8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1" y="1451802"/>
            <a:ext cx="8789698" cy="49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5775908-48B1-4E40-9A20-3B71CFCD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2800" b="1" dirty="0">
                <a:solidFill>
                  <a:srgbClr val="FF0000"/>
                </a:solidFill>
              </a:rPr>
              <a:t>GRADUALISTICKÁ METODA</a:t>
            </a:r>
            <a:endParaRPr lang="cs-CZ" sz="40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170F5F-2295-40AD-A82D-2A5D25D8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1360967"/>
            <a:ext cx="8377289" cy="53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2" y="1456661"/>
            <a:ext cx="8587680" cy="4867940"/>
          </a:xfrm>
        </p:spPr>
        <p:txBody>
          <a:bodyPr>
            <a:normAutofit/>
          </a:bodyPr>
          <a:lstStyle/>
          <a:p>
            <a:pPr indent="-457200" algn="just"/>
            <a:r>
              <a:rPr lang="cs-CZ" b="1" dirty="0"/>
              <a:t>AD:  pokles </a:t>
            </a:r>
            <a:r>
              <a:rPr lang="pl-PL" b="1" dirty="0"/>
              <a:t>o 1 p. b. ročně od 2. roku až na 6 % v 10. roce:</a:t>
            </a:r>
            <a:endParaRPr lang="cs-CZ" b="1" dirty="0"/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b="1" dirty="0"/>
              <a:t>postupně pomalu se sníží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endParaRPr lang="cs-CZ" b="1" dirty="0">
              <a:solidFill>
                <a:srgbClr val="FF0000"/>
              </a:solidFill>
            </a:endParaRP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b="1" dirty="0"/>
              <a:t>Současně s </a:t>
            </a:r>
            <a:r>
              <a:rPr lang="el-GR" b="1" dirty="0">
                <a:solidFill>
                  <a:srgbClr val="FF0000"/>
                </a:solidFill>
              </a:rPr>
              <a:t>π </a:t>
            </a:r>
            <a:r>
              <a:rPr lang="cs-CZ" b="1" dirty="0"/>
              <a:t>klesá i </a:t>
            </a:r>
            <a:r>
              <a:rPr lang="cs-CZ" b="1" dirty="0">
                <a:solidFill>
                  <a:srgbClr val="FF0000"/>
                </a:solidFill>
              </a:rPr>
              <a:t>produkce:</a:t>
            </a:r>
            <a:r>
              <a:rPr lang="cs-CZ" b="1" dirty="0"/>
              <a:t> ne tak výrazně jako u aplikace metody </a:t>
            </a:r>
            <a:r>
              <a:rPr lang="cs-CZ" b="1" dirty="0" err="1">
                <a:solidFill>
                  <a:srgbClr val="7030A0"/>
                </a:solidFill>
              </a:rPr>
              <a:t>cold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turkey</a:t>
            </a:r>
            <a:r>
              <a:rPr lang="cs-CZ" b="1" dirty="0">
                <a:solidFill>
                  <a:srgbClr val="7030A0"/>
                </a:solidFill>
              </a:rPr>
              <a:t>: </a:t>
            </a:r>
            <a:r>
              <a:rPr lang="cs-CZ" b="1" dirty="0"/>
              <a:t>nejhlubší roční pokles produkce zde činí 2,73 % v 6 roce, zatímco u </a:t>
            </a:r>
            <a:r>
              <a:rPr lang="cs-CZ" b="1" dirty="0" err="1">
                <a:solidFill>
                  <a:srgbClr val="7030A0"/>
                </a:solidFill>
              </a:rPr>
              <a:t>cold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turkey</a:t>
            </a:r>
            <a:r>
              <a:rPr lang="cs-CZ" b="1" dirty="0">
                <a:solidFill>
                  <a:srgbClr val="7030A0"/>
                </a:solidFill>
              </a:rPr>
              <a:t>: </a:t>
            </a:r>
            <a:r>
              <a:rPr lang="cs-CZ" b="1" dirty="0">
                <a:solidFill>
                  <a:schemeClr val="tx1"/>
                </a:solidFill>
              </a:rPr>
              <a:t>8 % pod </a:t>
            </a:r>
            <a:r>
              <a:rPr lang="cs-CZ" b="1" dirty="0"/>
              <a:t>Y*.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Recese</a:t>
            </a:r>
            <a:r>
              <a:rPr lang="cs-CZ" b="1" dirty="0">
                <a:solidFill>
                  <a:schemeClr val="tx1"/>
                </a:solidFill>
              </a:rPr>
              <a:t> takto vyvolaná je mírnější, tím je i </a:t>
            </a:r>
            <a:r>
              <a:rPr lang="cs-CZ" b="1" dirty="0">
                <a:solidFill>
                  <a:srgbClr val="FF0000"/>
                </a:solidFill>
              </a:rPr>
              <a:t>nižší míra nezaměstnanosti, recese </a:t>
            </a:r>
            <a:r>
              <a:rPr lang="cs-CZ" b="1" dirty="0">
                <a:solidFill>
                  <a:schemeClr val="tx1"/>
                </a:solidFill>
              </a:rPr>
              <a:t>však trvá déle.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775908-48B1-4E40-9A20-3B71CFCD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2" y="907313"/>
            <a:ext cx="8377289" cy="4445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2800" b="1" dirty="0">
                <a:solidFill>
                  <a:srgbClr val="FF0000"/>
                </a:solidFill>
              </a:rPr>
              <a:t>GRADUALISTICKÁ METODA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0150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C64B22-00F7-4E6D-A69C-AA7D61C8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8" y="1640238"/>
            <a:ext cx="8540600" cy="114549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22279E-4053-40D1-958E-4A640C70B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77" y="3429000"/>
            <a:ext cx="8580473" cy="2025501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40BCEDF-1747-408E-A423-0F53DFAE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27" y="637953"/>
            <a:ext cx="8442251" cy="66558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Opakování: Křivka SP a DSAS</a:t>
            </a:r>
          </a:p>
        </p:txBody>
      </p:sp>
    </p:spTree>
    <p:extLst>
      <p:ext uri="{BB962C8B-B14F-4D97-AF65-F5344CB8AC3E}">
        <p14:creationId xmlns:p14="http://schemas.microsoft.com/office/powerpoint/2010/main" val="37383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2" y="1435395"/>
            <a:ext cx="8587680" cy="4889205"/>
          </a:xfrm>
        </p:spPr>
        <p:txBody>
          <a:bodyPr>
            <a:normAutofit fontScale="85000" lnSpcReduction="20000"/>
          </a:bodyPr>
          <a:lstStyle/>
          <a:p>
            <a:pPr indent="-457200" algn="just"/>
            <a:r>
              <a:rPr lang="cs-CZ" sz="2800" b="1" dirty="0"/>
              <a:t>Srovnáme-li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dobu trvání přizpůsobovacího období </a:t>
            </a:r>
            <a:r>
              <a:rPr lang="cs-CZ" sz="2800" b="1" dirty="0"/>
              <a:t>u metody </a:t>
            </a:r>
            <a:r>
              <a:rPr lang="cs-CZ" sz="2800" b="1" dirty="0">
                <a:solidFill>
                  <a:srgbClr val="7030A0"/>
                </a:solidFill>
              </a:rPr>
              <a:t>COLD TURKEY </a:t>
            </a:r>
            <a:r>
              <a:rPr lang="cs-CZ" sz="2800" b="1" dirty="0"/>
              <a:t>a u </a:t>
            </a:r>
            <a:r>
              <a:rPr lang="cs-CZ" sz="2800" b="1" dirty="0">
                <a:solidFill>
                  <a:srgbClr val="7030A0"/>
                </a:solidFill>
              </a:rPr>
              <a:t>GRADUALISTICKÉ METODY</a:t>
            </a:r>
            <a:r>
              <a:rPr lang="cs-CZ" sz="2800" b="1" dirty="0"/>
              <a:t>, pak délka závisí: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sz="2800" b="1" dirty="0"/>
              <a:t>Na rychlosti přizpůsobení očekávané </a:t>
            </a:r>
            <a:r>
              <a:rPr lang="el-GR" sz="2800" b="1" dirty="0">
                <a:solidFill>
                  <a:srgbClr val="FF0000"/>
                </a:solidFill>
              </a:rPr>
              <a:t>π </a:t>
            </a:r>
            <a:r>
              <a:rPr lang="cs-CZ" sz="2800" b="1" dirty="0"/>
              <a:t>její očekávané hodnotě v bodě dlouhodobé rovnováhy.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2800" b="1" dirty="0"/>
              <a:t>Jestliže se </a:t>
            </a:r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cs-CZ" sz="2400" b="1" dirty="0">
                <a:solidFill>
                  <a:srgbClr val="FF0000"/>
                </a:solidFill>
              </a:rPr>
              <a:t>e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/>
              <a:t>formuje adaptivně, resp.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staticky, tj. j = 1</a:t>
            </a:r>
            <a:r>
              <a:rPr lang="cs-CZ" sz="2800" b="1" dirty="0"/>
              <a:t>, potom přizpůsobení </a:t>
            </a:r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cs-CZ" sz="2400" b="1" dirty="0">
                <a:solidFill>
                  <a:srgbClr val="FF0000"/>
                </a:solidFill>
              </a:rPr>
              <a:t>e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/>
              <a:t>na základě skutečného vývoje </a:t>
            </a:r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cs-CZ" sz="2800" b="1" dirty="0"/>
              <a:t> je relativně rychlé;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cs-CZ" sz="2800" b="1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cs-CZ" sz="2800" b="1" dirty="0"/>
              <a:t>Na sklonu křivky </a:t>
            </a:r>
            <a:r>
              <a:rPr lang="cs-CZ" sz="2800" b="1" dirty="0">
                <a:solidFill>
                  <a:srgbClr val="FF0000"/>
                </a:solidFill>
              </a:rPr>
              <a:t>SP</a:t>
            </a:r>
            <a:r>
              <a:rPr lang="cs-CZ" sz="2800" b="1" dirty="0"/>
              <a:t> – koeficientu </a:t>
            </a:r>
            <a:r>
              <a:rPr lang="cs-CZ" sz="2800" b="1" dirty="0">
                <a:solidFill>
                  <a:srgbClr val="FF0000"/>
                </a:solidFill>
              </a:rPr>
              <a:t>g: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2800" b="1" dirty="0"/>
              <a:t>Čím </a:t>
            </a:r>
            <a:r>
              <a:rPr lang="cs-CZ" sz="2800" b="1" dirty="0">
                <a:solidFill>
                  <a:srgbClr val="FF0000"/>
                </a:solidFill>
              </a:rPr>
              <a:t>strmější SP – vyšší koeficient g,</a:t>
            </a:r>
            <a:r>
              <a:rPr lang="cs-CZ" sz="2800" b="1" dirty="0"/>
              <a:t> tj. čím rapidnější je </a:t>
            </a:r>
            <a:r>
              <a:rPr lang="cs-CZ" sz="2800" b="1" dirty="0">
                <a:solidFill>
                  <a:srgbClr val="FF0000"/>
                </a:solidFill>
              </a:rPr>
              <a:t>pokles míry inflace při poklesu míry růstu AD, </a:t>
            </a:r>
            <a:r>
              <a:rPr lang="cs-CZ" sz="2800" b="1" dirty="0"/>
              <a:t>tím kratší je přizpůsobovací období.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cs-CZ" sz="2800" b="1" dirty="0"/>
              <a:t>Čím </a:t>
            </a:r>
            <a:r>
              <a:rPr lang="cs-CZ" sz="2800" b="1" dirty="0">
                <a:solidFill>
                  <a:srgbClr val="FF0000"/>
                </a:solidFill>
              </a:rPr>
              <a:t>plošší SP, </a:t>
            </a:r>
            <a:r>
              <a:rPr lang="cs-CZ" sz="2800" b="1" dirty="0"/>
              <a:t>tím delší je přizpůsobovací proces </a:t>
            </a:r>
            <a:r>
              <a:rPr lang="el-GR" sz="2800" b="1" dirty="0">
                <a:solidFill>
                  <a:srgbClr val="FF0000"/>
                </a:solidFill>
              </a:rPr>
              <a:t>π</a:t>
            </a:r>
            <a:r>
              <a:rPr lang="cs-CZ" sz="2800" b="1" dirty="0"/>
              <a:t>, protože </a:t>
            </a:r>
            <a:r>
              <a:rPr lang="cs-CZ" sz="2800" b="1" dirty="0">
                <a:solidFill>
                  <a:srgbClr val="FF0000"/>
                </a:solidFill>
              </a:rPr>
              <a:t>míra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skutečné inflace </a:t>
            </a:r>
            <a:r>
              <a:rPr lang="cs-CZ" sz="2800" b="1" dirty="0"/>
              <a:t>se </a:t>
            </a:r>
            <a:r>
              <a:rPr lang="cs-CZ" sz="2800" b="1" dirty="0">
                <a:solidFill>
                  <a:srgbClr val="FF0000"/>
                </a:solidFill>
              </a:rPr>
              <a:t>snižuje méně, </a:t>
            </a:r>
            <a:r>
              <a:rPr lang="cs-CZ" sz="2800" b="1" dirty="0"/>
              <a:t>a tím i </a:t>
            </a:r>
            <a:r>
              <a:rPr lang="cs-CZ" sz="2800" b="1" dirty="0">
                <a:solidFill>
                  <a:srgbClr val="FF0000"/>
                </a:solidFill>
              </a:rPr>
              <a:t>míra očekávané inflace</a:t>
            </a:r>
            <a:r>
              <a:rPr lang="cs-CZ" sz="2800" b="1" dirty="0"/>
              <a:t> v dalším období</a:t>
            </a:r>
            <a:r>
              <a:rPr lang="cs-CZ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775908-48B1-4E40-9A20-3B71CFCD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1" y="758457"/>
            <a:ext cx="8725903" cy="44450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METODA COLD TURKEY vs. GRADUALISTICKÁ METODA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519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11" y="1860697"/>
            <a:ext cx="8828389" cy="4476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= </a:t>
            </a:r>
            <a:r>
              <a:rPr lang="cs-CZ" sz="2800" b="1" dirty="0"/>
              <a:t>Inflace tlačená náklady: </a:t>
            </a:r>
          </a:p>
          <a:p>
            <a:pPr indent="-457200" algn="just">
              <a:buFont typeface="Wingdings" panose="05000000000000000000" pitchFamily="2" charset="2"/>
              <a:buChar char="Ø"/>
            </a:pPr>
            <a:r>
              <a:rPr lang="cs-CZ" sz="2800" dirty="0"/>
              <a:t>vyžaduje </a:t>
            </a:r>
            <a:r>
              <a:rPr lang="cs-CZ" sz="2800" b="1" dirty="0">
                <a:solidFill>
                  <a:srgbClr val="FF0000"/>
                </a:solidFill>
              </a:rPr>
              <a:t>zeslabovat, resp. odstraňovat příčiny nepříznivých nabídkových šoků a usilovat (vláda) o</a:t>
            </a:r>
            <a:r>
              <a:rPr lang="cs-CZ" sz="2800" dirty="0"/>
              <a:t> formování a </a:t>
            </a:r>
            <a:r>
              <a:rPr lang="cs-CZ" sz="2800" b="1" dirty="0">
                <a:solidFill>
                  <a:srgbClr val="FF0000"/>
                </a:solidFill>
              </a:rPr>
              <a:t>realizaci pozitivních nabídkových šoků.</a:t>
            </a:r>
          </a:p>
          <a:p>
            <a:pPr indent="-457200"/>
            <a:endParaRPr lang="cs-CZ" sz="2800" b="1" dirty="0"/>
          </a:p>
          <a:p>
            <a:pPr indent="-457200"/>
            <a:r>
              <a:rPr lang="cs-CZ" sz="2800" b="1" dirty="0"/>
              <a:t>Důchodové politiky a léčení inflace </a:t>
            </a:r>
          </a:p>
          <a:p>
            <a:pPr lvl="1" indent="-457200"/>
            <a:r>
              <a:rPr lang="cs-CZ" sz="2400" dirty="0"/>
              <a:t>Léčení inflace </a:t>
            </a:r>
            <a:r>
              <a:rPr lang="cs-CZ" sz="2400" b="1" dirty="0" err="1"/>
              <a:t>decelarací</a:t>
            </a:r>
            <a:r>
              <a:rPr lang="cs-CZ" sz="2400" b="1" dirty="0"/>
              <a:t> míry růstu AD </a:t>
            </a:r>
            <a:r>
              <a:rPr lang="cs-CZ" sz="2400" dirty="0"/>
              <a:t>- </a:t>
            </a:r>
            <a:r>
              <a:rPr lang="cs-CZ" sz="2400" b="1" dirty="0"/>
              <a:t>velmi nákladné </a:t>
            </a:r>
            <a:r>
              <a:rPr lang="cs-CZ" sz="2400" dirty="0"/>
              <a:t>a přináší </a:t>
            </a:r>
            <a:r>
              <a:rPr lang="cs-CZ" sz="2400" b="1" dirty="0"/>
              <a:t>recesi s poklesem produkce a zaměstnanosti. </a:t>
            </a:r>
          </a:p>
          <a:p>
            <a:pPr lvl="1" indent="-457200"/>
            <a:r>
              <a:rPr lang="cs-CZ" sz="2400" dirty="0"/>
              <a:t>V teorii i praxi – </a:t>
            </a:r>
            <a:r>
              <a:rPr lang="cs-CZ" sz="2400" b="1" dirty="0"/>
              <a:t>hledány metody léčby inflace</a:t>
            </a:r>
            <a:r>
              <a:rPr lang="cs-CZ" sz="2400" dirty="0"/>
              <a:t>, které by mohly </a:t>
            </a:r>
            <a:r>
              <a:rPr lang="cs-CZ" sz="2400" b="1" dirty="0"/>
              <a:t>řešit problém dezinflace </a:t>
            </a:r>
            <a:r>
              <a:rPr lang="cs-CZ" sz="2400" dirty="0"/>
              <a:t>bez </a:t>
            </a:r>
            <a:r>
              <a:rPr lang="cs-CZ" sz="2400" b="1" dirty="0"/>
              <a:t>nezbytných průvodních nákladů</a:t>
            </a:r>
            <a:r>
              <a:rPr lang="cs-CZ" sz="2400" dirty="0"/>
              <a:t>, tj. </a:t>
            </a:r>
            <a:r>
              <a:rPr lang="cs-CZ" sz="2400" b="1" dirty="0"/>
              <a:t>recese a růstu nezaměstnanosti. </a:t>
            </a:r>
          </a:p>
          <a:p>
            <a:pPr indent="-457200"/>
            <a:endParaRPr lang="cs-CZ" sz="26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0DCF8F4-78C3-4E4C-BC32-9F0E0006EE7E}"/>
              </a:ext>
            </a:extLst>
          </p:cNvPr>
          <p:cNvSpPr txBox="1">
            <a:spLocks/>
          </p:cNvSpPr>
          <p:nvPr/>
        </p:nvSpPr>
        <p:spPr>
          <a:xfrm>
            <a:off x="120385" y="1077433"/>
            <a:ext cx="8377289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Léčení nabídkové inflace</a:t>
            </a:r>
          </a:p>
        </p:txBody>
      </p:sp>
    </p:spTree>
    <p:extLst>
      <p:ext uri="{BB962C8B-B14F-4D97-AF65-F5344CB8AC3E}">
        <p14:creationId xmlns:p14="http://schemas.microsoft.com/office/powerpoint/2010/main" val="37243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EDB5C5-66CD-45C4-9B54-4D47E002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3" y="1403498"/>
            <a:ext cx="8828389" cy="4485167"/>
          </a:xfrm>
        </p:spPr>
        <p:txBody>
          <a:bodyPr>
            <a:normAutofit fontScale="85000" lnSpcReduction="10000"/>
          </a:bodyPr>
          <a:lstStyle/>
          <a:p>
            <a:pPr marL="542925" lvl="1" indent="-361950"/>
            <a:r>
              <a:rPr lang="cs-CZ" dirty="0"/>
              <a:t>Zahrnují </a:t>
            </a:r>
            <a:r>
              <a:rPr lang="cs-CZ" b="1" dirty="0"/>
              <a:t>kontrolu mezd a cen</a:t>
            </a:r>
            <a:r>
              <a:rPr lang="cs-CZ" dirty="0"/>
              <a:t>, a to buď </a:t>
            </a:r>
          </a:p>
          <a:p>
            <a:pPr marL="627063" lvl="1" indent="-361950" algn="just">
              <a:buFont typeface="+mj-lt"/>
              <a:buAutoNum type="romanLcPeriod"/>
            </a:pPr>
            <a:r>
              <a:rPr lang="cs-CZ" b="1" dirty="0"/>
              <a:t>Metodou vládního nařízení: zmrazení mezd a cen; </a:t>
            </a:r>
          </a:p>
          <a:p>
            <a:pPr marL="627063" lvl="1" indent="-361950" algn="just">
              <a:buFont typeface="+mj-lt"/>
              <a:buAutoNum type="romanLcPeriod"/>
            </a:pPr>
            <a:r>
              <a:rPr lang="cs-CZ" b="1" dirty="0"/>
              <a:t>Metodou, kdy vláda přesvědčuje představitele zaměstnanců (odbory) a zaměstnavatele (firmy) - případně je i může zainteresovat např. snížením zdanění zisku - aby udrželi míru růstu mezd na určité přijatelné úrovni</a:t>
            </a:r>
            <a:r>
              <a:rPr lang="cs-CZ" dirty="0"/>
              <a:t>. </a:t>
            </a:r>
          </a:p>
          <a:p>
            <a:pPr lvl="1" indent="-457200" algn="just"/>
            <a:r>
              <a:rPr lang="cs-CZ" b="1" dirty="0"/>
              <a:t>Dosavadní zkušenosti s </a:t>
            </a:r>
            <a:r>
              <a:rPr lang="cs-CZ" b="1" dirty="0">
                <a:solidFill>
                  <a:srgbClr val="7030A0"/>
                </a:solidFill>
              </a:rPr>
              <a:t>kontrolou cen a mezd </a:t>
            </a:r>
            <a:r>
              <a:rPr lang="cs-CZ" b="1" dirty="0"/>
              <a:t>nejsou pozitivní, </a:t>
            </a:r>
          </a:p>
          <a:p>
            <a:pPr lvl="1" indent="-457200" algn="just">
              <a:buFont typeface="Wingdings" panose="05000000000000000000" pitchFamily="2" charset="2"/>
              <a:buChar char="Ø"/>
            </a:pPr>
            <a:r>
              <a:rPr lang="cs-CZ" b="1" dirty="0"/>
              <a:t>zmrazení mezd a cen vyřazuje v </a:t>
            </a:r>
            <a:r>
              <a:rPr lang="cs-CZ" b="1" dirty="0">
                <a:solidFill>
                  <a:srgbClr val="7030A0"/>
                </a:solidFill>
              </a:rPr>
              <a:t>tržní ekonomice klíčový mechanismus alokace zdrojů: </a:t>
            </a:r>
          </a:p>
          <a:p>
            <a:pPr lvl="1" indent="-457200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změny relativních cen </a:t>
            </a:r>
            <a:r>
              <a:rPr lang="cs-CZ" dirty="0"/>
              <a:t>= </a:t>
            </a:r>
            <a:r>
              <a:rPr lang="cs-CZ" b="1" dirty="0"/>
              <a:t>klíčový mechanismus efektivní alokace zdrojů.</a:t>
            </a:r>
          </a:p>
          <a:p>
            <a:pPr lvl="1" indent="-457200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00130C-0B0F-4193-8135-FF43F4BAC603}"/>
              </a:ext>
            </a:extLst>
          </p:cNvPr>
          <p:cNvSpPr txBox="1"/>
          <p:nvPr/>
        </p:nvSpPr>
        <p:spPr>
          <a:xfrm>
            <a:off x="1244008" y="692888"/>
            <a:ext cx="6655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cs-CZ" sz="2800" b="1" dirty="0"/>
              <a:t>Důchodové politiky a léčení inflace </a:t>
            </a:r>
          </a:p>
        </p:txBody>
      </p:sp>
    </p:spTree>
    <p:extLst>
      <p:ext uri="{BB962C8B-B14F-4D97-AF65-F5344CB8AC3E}">
        <p14:creationId xmlns:p14="http://schemas.microsoft.com/office/powerpoint/2010/main" val="39135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662" y="599758"/>
            <a:ext cx="9021337" cy="7674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Nabídková, náklady tlačená inflace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2662" y="1364416"/>
            <a:ext cx="8707829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b="1" dirty="0">
                <a:solidFill>
                  <a:srgbClr val="7030A0"/>
                </a:solidFill>
              </a:rPr>
              <a:t>Nepříznivé nabídkové šoky, nabídková inflace a reálný produkt</a:t>
            </a:r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dirty="0"/>
              <a:t>Příklad: </a:t>
            </a:r>
            <a:r>
              <a:rPr lang="cs-CZ" b="1" i="1" dirty="0"/>
              <a:t>Analýza problému důsledků </a:t>
            </a:r>
            <a:r>
              <a:rPr lang="cs-CZ" b="1" i="1" dirty="0">
                <a:solidFill>
                  <a:srgbClr val="FF0000"/>
                </a:solidFill>
              </a:rPr>
              <a:t>nepříznivého nabídkového šoku jako generátoru inflace</a:t>
            </a:r>
            <a:r>
              <a:rPr lang="cs-CZ" b="1" i="1" dirty="0"/>
              <a:t> na straně </a:t>
            </a:r>
            <a:r>
              <a:rPr lang="cs-CZ" b="1" i="1" dirty="0">
                <a:solidFill>
                  <a:srgbClr val="FF0000"/>
                </a:solidFill>
              </a:rPr>
              <a:t>agregátní nabídky </a:t>
            </a:r>
            <a:r>
              <a:rPr lang="cs-CZ" b="1" i="1" dirty="0"/>
              <a:t>a jeho makroekonomické důsledky na </a:t>
            </a:r>
            <a:r>
              <a:rPr lang="cs-CZ" b="1" i="1" dirty="0">
                <a:solidFill>
                  <a:srgbClr val="FF0000"/>
                </a:solidFill>
              </a:rPr>
              <a:t>míru inflace a pohyb reálného produktu:</a:t>
            </a:r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b="1" dirty="0"/>
              <a:t>znehodnocení domácí měny: </a:t>
            </a:r>
          </a:p>
          <a:p>
            <a:pPr marL="1085850" lvl="1" indent="-51435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romanLcPeriod"/>
              <a:tabLst>
                <a:tab pos="228600" algn="l"/>
              </a:tabLst>
            </a:pPr>
            <a:r>
              <a:rPr lang="cs-CZ" b="1" dirty="0">
                <a:solidFill>
                  <a:srgbClr val="FF0000"/>
                </a:solidFill>
              </a:rPr>
              <a:t>zvýšení relativních cen dováženého zboží a služeb: zdražuje dovozy) </a:t>
            </a:r>
          </a:p>
          <a:p>
            <a:pPr marL="1085850" lvl="1" indent="-51435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romanLcPeriod"/>
              <a:tabLst>
                <a:tab pos="228600" algn="l"/>
              </a:tabLst>
            </a:pPr>
            <a:r>
              <a:rPr lang="cs-CZ" b="1" dirty="0">
                <a:solidFill>
                  <a:srgbClr val="FF0000"/>
                </a:solidFill>
              </a:rPr>
              <a:t>zvýšení agregátní cenové hladiny</a:t>
            </a:r>
            <a:r>
              <a:rPr lang="cs-CZ" dirty="0"/>
              <a:t>. 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4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3300"/>
            <a:ext cx="8229600" cy="114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800" b="1" dirty="0"/>
              <a:t>Nepříznivé nabídkové šoky, nabídková inflace a reálný produkt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1620838"/>
                <a:ext cx="9021337" cy="5114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v"/>
                  <a:tabLst>
                    <a:tab pos="228600" algn="l"/>
                  </a:tabLst>
                </a:pPr>
                <a:r>
                  <a:rPr lang="cs-CZ" sz="2200" dirty="0"/>
                  <a:t>V důsledku </a:t>
                </a:r>
                <a:r>
                  <a:rPr lang="cs-CZ" sz="2000" b="1" dirty="0"/>
                  <a:t>znehodnocení domácí měny: </a:t>
                </a:r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tabLst>
                    <a:tab pos="228600" algn="l"/>
                  </a:tabLst>
                </a:pPr>
                <a:r>
                  <a:rPr lang="cs-CZ" sz="2200" dirty="0"/>
                  <a:t>Zvýšení </a:t>
                </a:r>
                <a:r>
                  <a:rPr lang="cs-CZ" sz="2200" b="1" dirty="0"/>
                  <a:t>agregátní cenové hladiny o 5 % oproti minulé úrovni </a:t>
                </a:r>
                <a:r>
                  <a:rPr lang="cs-CZ" sz="2200" dirty="0"/>
                  <a:t>(před znehodnocením měny) </a:t>
                </a:r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ü"/>
                  <a:tabLst>
                    <a:tab pos="228600" algn="l"/>
                  </a:tabLst>
                </a:pPr>
                <a:r>
                  <a:rPr lang="cs-CZ" sz="2200" b="1" dirty="0"/>
                  <a:t>Výchozí situace ekonomiky v počátečním období: </a:t>
                </a:r>
                <a:r>
                  <a:rPr lang="cs-CZ" sz="2200" dirty="0"/>
                  <a:t>dlouhodobá rovnováha, tj. skutečný důchod/produkt </a:t>
                </a:r>
                <a:r>
                  <a:rPr lang="cs-CZ" sz="2200" b="1" dirty="0"/>
                  <a:t>Y1 </a:t>
                </a:r>
                <a:r>
                  <a:rPr lang="cs-CZ" sz="2200" dirty="0"/>
                  <a:t>= potenciálnímu </a:t>
                </a:r>
                <a:r>
                  <a:rPr lang="cs-CZ" sz="2200" b="1" dirty="0"/>
                  <a:t>Y*</a:t>
                </a:r>
                <a:r>
                  <a:rPr lang="cs-CZ" sz="2200" dirty="0"/>
                  <a:t> = 100.</a:t>
                </a:r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Ø"/>
                  <a:tabLst>
                    <a:tab pos="228600" algn="l"/>
                  </a:tabLst>
                </a:pPr>
                <a:r>
                  <a:rPr lang="cs-CZ" sz="2200" dirty="0"/>
                  <a:t>Předpoklad: potenciální produkt v důsledku růstu cen dovozu nemění, tj. y* = 0 – &gt;			</a:t>
                </a:r>
                <a:r>
                  <a:rPr lang="cs-CZ" sz="2200" dirty="0" err="1"/>
                  <a:t>opakov</a:t>
                </a:r>
                <a:r>
                  <a:rPr lang="cs-CZ" sz="2200" dirty="0"/>
                  <a:t>.:</a:t>
                </a:r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Ø"/>
                  <a:tabLst>
                    <a:tab pos="228600" algn="l"/>
                  </a:tabLst>
                </a:pPr>
                <a:endParaRPr lang="cs-CZ" sz="2200" dirty="0"/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Ø"/>
                  <a:tabLst>
                    <a:tab pos="228600" algn="l"/>
                  </a:tabLst>
                </a:pPr>
                <a:r>
                  <a:rPr lang="cs-CZ" sz="2200" dirty="0"/>
                  <a:t>Míra růstu AD: doposud </a:t>
                </a:r>
                <a:r>
                  <a:rPr lang="cs-CZ" sz="2200" b="1" dirty="0"/>
                  <a:t>10 %, </a:t>
                </a:r>
                <a:r>
                  <a:rPr lang="cs-CZ" sz="2200" dirty="0"/>
                  <a:t>skutečná a očekávaná míra inflace je ve výchozím období ekonomiky = </a:t>
                </a:r>
                <a:r>
                  <a:rPr lang="cs-CZ" sz="2200" b="1" dirty="0"/>
                  <a:t>10 %. </a:t>
                </a:r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Ø"/>
                  <a:tabLst>
                    <a:tab pos="228600" algn="l"/>
                  </a:tabLst>
                </a:pPr>
                <a:r>
                  <a:rPr lang="cs-CZ" sz="2200" dirty="0"/>
                  <a:t>V bodě dlouhodobé rovnováhy ekonomiky E1 tedy: průsečík křivky DG</a:t>
                </a:r>
                <a:r>
                  <a:rPr lang="cs-CZ" sz="2000" dirty="0"/>
                  <a:t>1</a:t>
                </a:r>
                <a:r>
                  <a:rPr lang="cs-CZ" sz="2200" dirty="0"/>
                  <a:t> (</a:t>
                </a:r>
                <a:r>
                  <a:rPr lang="cs-CZ" sz="2400" dirty="0" err="1">
                    <a:solidFill>
                      <a:srgbClr val="000000"/>
                    </a:solidFill>
                  </a:rPr>
                  <a:t>y</a:t>
                </a:r>
                <a:r>
                  <a:rPr lang="cs-CZ" sz="1600" dirty="0" err="1">
                    <a:solidFill>
                      <a:srgbClr val="000000"/>
                    </a:solidFill>
                  </a:rPr>
                  <a:t>n</a:t>
                </a:r>
                <a:r>
                  <a:rPr lang="cs-CZ" sz="2200" dirty="0"/>
                  <a:t> = 10 %, Y</a:t>
                </a:r>
                <a:r>
                  <a:rPr lang="cs-CZ" sz="1800" dirty="0"/>
                  <a:t>1</a:t>
                </a:r>
                <a:r>
                  <a:rPr lang="cs-CZ" sz="2200" dirty="0"/>
                  <a:t> = 100) a křivky SP1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0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cs-CZ" sz="2200" dirty="0"/>
                  <a:t>= </a:t>
                </a:r>
                <a:r>
                  <a:rPr lang="cs-CZ" sz="2200" b="1" dirty="0"/>
                  <a:t>10 %</a:t>
                </a:r>
                <a:r>
                  <a:rPr lang="cs-CZ" sz="2200" dirty="0"/>
                  <a:t>).</a:t>
                </a:r>
                <a:endParaRPr lang="cs-CZ" sz="2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20838"/>
                <a:ext cx="9021337" cy="5114498"/>
              </a:xfrm>
              <a:prstGeom prst="rect">
                <a:avLst/>
              </a:prstGeom>
              <a:blipFill>
                <a:blip r:embed="rId3"/>
                <a:stretch>
                  <a:fillRect t="-1669" r="-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984076-41F0-43BD-9EF0-288CC007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136" y="3636767"/>
            <a:ext cx="1001487" cy="36917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48E08C-7A09-4076-A878-B806B507C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183" y="3711707"/>
            <a:ext cx="2219943" cy="36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3176" y="1786299"/>
                <a:ext cx="8303623" cy="4635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ü"/>
                  <a:tabLst>
                    <a:tab pos="228600" algn="l"/>
                  </a:tabLst>
                </a:pPr>
                <a:r>
                  <a:rPr lang="cs-CZ" sz="3600" b="1" dirty="0"/>
                  <a:t>Druhé období:</a:t>
                </a:r>
                <a:r>
                  <a:rPr lang="cs-CZ" sz="3600" dirty="0"/>
                  <a:t> vzroste agregátní cenová hladina – důsledek růstu relativních cen vyvolaných znehodnocením domácí měny o </a:t>
                </a:r>
                <a:r>
                  <a:rPr lang="cs-CZ" sz="3600" b="1" dirty="0"/>
                  <a:t>5 %. </a:t>
                </a:r>
              </a:p>
              <a:p>
                <a:pPr lvl="1" algn="just">
                  <a:spcBef>
                    <a:spcPts val="0"/>
                  </a:spcBef>
                  <a:buClr>
                    <a:schemeClr val="tx1"/>
                  </a:buClr>
                  <a:buSzPct val="120000"/>
                  <a:buFont typeface="Wingdings" panose="05000000000000000000" pitchFamily="2" charset="2"/>
                  <a:buChar char="Ø"/>
                  <a:tabLst>
                    <a:tab pos="228600" algn="l"/>
                  </a:tabLst>
                </a:pPr>
                <a:r>
                  <a:rPr lang="cs-CZ" sz="3600" dirty="0">
                    <a:solidFill>
                      <a:srgbClr val="7030A0"/>
                    </a:solidFill>
                  </a:rPr>
                  <a:t>Křivka SP1: </a:t>
                </a:r>
                <a:r>
                  <a:rPr lang="cs-CZ" sz="3600" dirty="0"/>
                  <a:t>posun v důsledku tohoto nepříznivého nabídkového šoku o </a:t>
                </a:r>
                <a:r>
                  <a:rPr lang="cs-CZ" sz="3600" b="1" dirty="0"/>
                  <a:t>5 p. b</a:t>
                </a:r>
                <a:r>
                  <a:rPr lang="cs-CZ" sz="3600" dirty="0"/>
                  <a:t>. doleva a nahoru, očekávaná míra inflace však zůstává stejná, tj.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36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36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𝝅</m:t>
                        </m:r>
                      </m:e>
                      <m:sub>
                        <m:r>
                          <a:rPr lang="en-GB" sz="36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GB" sz="36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𝒆</m:t>
                        </m:r>
                      </m:sup>
                    </m:sSubSup>
                    <m:r>
                      <a:rPr lang="en-GB" sz="36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3600" b="1" dirty="0"/>
                  <a:t>= 10 %.</a:t>
                </a:r>
                <a:endParaRPr lang="cs-CZ" sz="3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3176" y="1786299"/>
                <a:ext cx="8303623" cy="4635765"/>
              </a:xfrm>
              <a:prstGeom prst="rect">
                <a:avLst/>
              </a:prstGeom>
              <a:blipFill>
                <a:blip r:embed="rId3"/>
                <a:stretch>
                  <a:fillRect t="-5000" r="-2203" b="-2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E623634-FBA8-4651-860D-B9CF6A8E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3300"/>
            <a:ext cx="8229600" cy="114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800" b="1" dirty="0"/>
              <a:t>Nepříznivé nabídkové šoky, nabídková inflace a reálný produkt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D89B9BD7-770A-4271-84A6-D58D5E2CBAA6}"/>
              </a:ext>
            </a:extLst>
          </p:cNvPr>
          <p:cNvSpPr/>
          <p:nvPr/>
        </p:nvSpPr>
        <p:spPr>
          <a:xfrm>
            <a:off x="8280683" y="6063738"/>
            <a:ext cx="646771" cy="276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225917"/>
            <a:ext cx="9021337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000" b="1" dirty="0"/>
              <a:t>Nepříznivý nabídkový šok (znehodnocení měny) a nabídková inflace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0349" t="25142" r="59651" b="25452"/>
          <a:stretch/>
        </p:blipFill>
        <p:spPr>
          <a:xfrm>
            <a:off x="245326" y="1717288"/>
            <a:ext cx="8441473" cy="490012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EFC78E3-9F8C-402A-BBB0-CD52CA7CD1CC}"/>
              </a:ext>
            </a:extLst>
          </p:cNvPr>
          <p:cNvSpPr txBox="1"/>
          <p:nvPr/>
        </p:nvSpPr>
        <p:spPr>
          <a:xfrm>
            <a:off x="245327" y="671919"/>
            <a:ext cx="8898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000" b="1" dirty="0"/>
              <a:t>Nepříznivé nabídkové šoky, nabídková inflace a reálný produkt</a:t>
            </a:r>
          </a:p>
        </p:txBody>
      </p:sp>
    </p:spTree>
    <p:extLst>
      <p:ext uri="{BB962C8B-B14F-4D97-AF65-F5344CB8AC3E}">
        <p14:creationId xmlns:p14="http://schemas.microsoft.com/office/powerpoint/2010/main" val="25795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/>
              <a:t>Nepříznivé nabídkové šoky, nabídková inflace a reálný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620838"/>
            <a:ext cx="8830491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cs-CZ" sz="2400" b="1" dirty="0"/>
              <a:t>Druhé období: </a:t>
            </a:r>
            <a:r>
              <a:rPr lang="cs-CZ" sz="2400" dirty="0"/>
              <a:t>nepříznivý nabídkový šok posune ekonomiku do bodu </a:t>
            </a:r>
            <a:r>
              <a:rPr lang="cs-CZ" sz="2400" b="1" dirty="0"/>
              <a:t>E</a:t>
            </a:r>
            <a:r>
              <a:rPr lang="cs-CZ" sz="2000" b="1" dirty="0"/>
              <a:t>2</a:t>
            </a:r>
            <a:r>
              <a:rPr lang="cs-CZ" sz="2400" b="1" dirty="0"/>
              <a:t>:</a:t>
            </a:r>
            <a:r>
              <a:rPr lang="cs-CZ" sz="2400" dirty="0"/>
              <a:t> současně </a:t>
            </a:r>
          </a:p>
          <a:p>
            <a:pPr marL="1593850" lvl="1" indent="-51435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romanLcPeriod"/>
              <a:tabLst>
                <a:tab pos="228600" algn="l"/>
              </a:tabLst>
            </a:pPr>
            <a:r>
              <a:rPr lang="cs-CZ" sz="2400" b="1" dirty="0"/>
              <a:t>zvýší míru inflace: o méně než 5 p. b</a:t>
            </a:r>
            <a:r>
              <a:rPr lang="cs-CZ" sz="2400" dirty="0"/>
              <a:t>. </a:t>
            </a:r>
            <a:r>
              <a:rPr lang="cs-CZ" sz="2400" b="1" dirty="0"/>
              <a:t>= „příspěvek“ uvedeného nepříznivého nabídkového šoku k růstu agregátní P</a:t>
            </a:r>
          </a:p>
          <a:p>
            <a:pPr marL="1593850" lvl="1" indent="-51435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romanLcPeriod"/>
              <a:tabLst>
                <a:tab pos="228600" algn="l"/>
              </a:tabLst>
            </a:pPr>
            <a:r>
              <a:rPr lang="cs-CZ" sz="2400" dirty="0"/>
              <a:t>a </a:t>
            </a:r>
            <a:r>
              <a:rPr lang="cs-CZ" sz="2400" b="1" dirty="0"/>
              <a:t>sníží úroveň reálného produktu: záporná míra růstu tj. dojde k poklesu koeficientu poměru produktu, tj. (Y/Y*). 100 (v %).  </a:t>
            </a:r>
          </a:p>
          <a:p>
            <a:pPr marL="1593850" lvl="1" indent="-514350" algn="just">
              <a:spcBef>
                <a:spcPts val="0"/>
              </a:spcBef>
              <a:buClr>
                <a:schemeClr val="tx1"/>
              </a:buClr>
              <a:buSzPct val="120000"/>
              <a:buFont typeface="+mj-lt"/>
              <a:buAutoNum type="romanLcPeriod"/>
              <a:tabLst>
                <a:tab pos="228600" algn="l"/>
              </a:tabLst>
            </a:pPr>
            <a:endParaRPr lang="cs-CZ" sz="2400" b="1" dirty="0"/>
          </a:p>
          <a:p>
            <a:pPr marL="714375" lvl="1" indent="-174625" algn="just">
              <a:spcBef>
                <a:spcPts val="0"/>
              </a:spcBef>
              <a:buClr>
                <a:schemeClr val="tx1"/>
              </a:buClr>
              <a:buSzPct val="120000"/>
              <a:buNone/>
              <a:tabLst>
                <a:tab pos="228600" algn="l"/>
              </a:tabLst>
            </a:pPr>
            <a:r>
              <a:rPr lang="cs-CZ" sz="2400" b="1" i="1" dirty="0"/>
              <a:t>Jak se „rozdělí“ </a:t>
            </a:r>
            <a:r>
              <a:rPr lang="cs-CZ" sz="2400" b="1" i="1" dirty="0">
                <a:solidFill>
                  <a:srgbClr val="7030A0"/>
                </a:solidFill>
              </a:rPr>
              <a:t>míra růstu agregátní poptávky </a:t>
            </a:r>
            <a:r>
              <a:rPr lang="cs-CZ" sz="2400" b="1" i="1" dirty="0"/>
              <a:t>mezi </a:t>
            </a:r>
            <a:r>
              <a:rPr lang="cs-CZ" sz="2400" b="1" i="1" dirty="0">
                <a:solidFill>
                  <a:srgbClr val="7030A0"/>
                </a:solidFill>
              </a:rPr>
              <a:t>růst míry inflace a pokles produkce?</a:t>
            </a:r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8CDCE256-1D40-46F5-A6D1-209B8266AA26}"/>
              </a:ext>
            </a:extLst>
          </p:cNvPr>
          <p:cNvSpPr/>
          <p:nvPr/>
        </p:nvSpPr>
        <p:spPr>
          <a:xfrm>
            <a:off x="5939246" y="5477691"/>
            <a:ext cx="1733005" cy="53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9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Nepříznivé nabídkové šoky, nabídková inflace a reálný produkt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3212" y="1620838"/>
            <a:ext cx="4232365" cy="5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7063" lvl="1" indent="-357188" algn="just">
              <a:spcBef>
                <a:spcPts val="0"/>
              </a:spcBef>
              <a:buClr>
                <a:schemeClr val="tx1"/>
              </a:buClr>
              <a:buSzPct val="120000"/>
              <a:tabLst>
                <a:tab pos="228600" algn="l"/>
              </a:tabLst>
            </a:pPr>
            <a:r>
              <a:rPr lang="cs-CZ" sz="2400" b="1" dirty="0">
                <a:solidFill>
                  <a:srgbClr val="7030A0"/>
                </a:solidFill>
              </a:rPr>
              <a:t>Skutečná míra inflace </a:t>
            </a:r>
            <a:r>
              <a:rPr lang="cs-CZ" sz="2400" b="1" dirty="0"/>
              <a:t>se nezvýší o 5 % = příspěvek nepříznivého šoku, </a:t>
            </a:r>
          </a:p>
          <a:p>
            <a:pPr marL="627063" lvl="1" indent="-357188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400" dirty="0"/>
              <a:t>ale zvýší se jen o </a:t>
            </a:r>
            <a:r>
              <a:rPr lang="cs-CZ" sz="2400" b="1" dirty="0"/>
              <a:t>3,33 % - </a:t>
            </a:r>
            <a:r>
              <a:rPr lang="cs-CZ" sz="2400" dirty="0"/>
              <a:t>na </a:t>
            </a:r>
            <a:r>
              <a:rPr lang="cs-CZ" sz="2400" b="1" dirty="0"/>
              <a:t>13,33 %,  </a:t>
            </a:r>
          </a:p>
          <a:p>
            <a:pPr marL="627063" lvl="1" indent="-357188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cs-CZ" sz="2400" dirty="0"/>
              <a:t>„zbylá“ část inflace, tj. </a:t>
            </a:r>
            <a:r>
              <a:rPr lang="cs-CZ" sz="2400" b="1" dirty="0"/>
              <a:t>1,66 %</a:t>
            </a:r>
            <a:r>
              <a:rPr lang="cs-CZ" sz="2400" dirty="0"/>
              <a:t> je „paralyzována“ </a:t>
            </a:r>
            <a:r>
              <a:rPr lang="cs-CZ" sz="2400" b="1" dirty="0">
                <a:solidFill>
                  <a:srgbClr val="7030A0"/>
                </a:solidFill>
              </a:rPr>
              <a:t>poklesem reálné produkce: </a:t>
            </a:r>
          </a:p>
          <a:p>
            <a:pPr lvl="1" algn="just">
              <a:spcBef>
                <a:spcPts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cs-CZ" sz="2400" b="1" dirty="0"/>
              <a:t>Pokles produkce v dalším období o 3,33 %, tj. klesne na 96,66 %. </a:t>
            </a:r>
          </a:p>
          <a:p>
            <a:pPr marL="571500" lvl="1" indent="0" algn="just">
              <a:spcBef>
                <a:spcPts val="0"/>
              </a:spcBef>
              <a:buClr>
                <a:schemeClr val="tx1"/>
              </a:buClr>
              <a:buSzPct val="120000"/>
              <a:buNone/>
              <a:tabLst>
                <a:tab pos="228600" algn="l"/>
              </a:tabLst>
            </a:pPr>
            <a:endParaRPr lang="cs-CZ" sz="24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2/51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D62B77-399C-4569-8AD2-9C5984BB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664" y="1620838"/>
            <a:ext cx="4432664" cy="36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10915</TotalTime>
  <Words>2663</Words>
  <Application>Microsoft Office PowerPoint</Application>
  <PresentationFormat>Předvádění na obrazovce (4:3)</PresentationFormat>
  <Paragraphs>208</Paragraphs>
  <Slides>33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Calibri,BoldItalic</vt:lpstr>
      <vt:lpstr>Cambria Math</vt:lpstr>
      <vt:lpstr>Times New Roman</vt:lpstr>
      <vt:lpstr>Wingdings</vt:lpstr>
      <vt:lpstr>Office Theme</vt:lpstr>
      <vt:lpstr>Makroekonomie II  Metody léčení inflace  XMAK2</vt:lpstr>
      <vt:lpstr>Opakování: Křivka SP a DSAS</vt:lpstr>
      <vt:lpstr>Opakování: Křivka SP a DSAS</vt:lpstr>
      <vt:lpstr>Nabídková, náklady tlačená inflace</vt:lpstr>
      <vt:lpstr>Nepříznivé nabídkové šoky, nabídková inflace a reálný produkt</vt:lpstr>
      <vt:lpstr>Nepříznivé nabídkové šoky, nabídková inflace a reálný produkt</vt:lpstr>
      <vt:lpstr>Prezentace aplikace PowerPoint</vt:lpstr>
      <vt:lpstr>Nepříznivé nabídkové šoky, nabídková inflace a reálný produkt</vt:lpstr>
      <vt:lpstr>Nepříznivé nabídkové šoky, nabídková inflace a reálný produkt</vt:lpstr>
      <vt:lpstr>Nepříznivé nabídkové šoky, nabídková inflace a reálný produkt</vt:lpstr>
      <vt:lpstr>Typy odezvy hospodářské politiky na nepříznivý nabídkový šok:  </vt:lpstr>
      <vt:lpstr>Typy odezvy hospodářské politiky na nepříznivý nabídkový šok:  </vt:lpstr>
      <vt:lpstr>Příznivý nabídkový šok, míra inflace a míra růstu produkce</vt:lpstr>
      <vt:lpstr>Příznivý nabídkový šok, míra inflace a míra růstu produkce</vt:lpstr>
      <vt:lpstr>Příznivý nabídkový šok, míra inflace a míra růstu produkce</vt:lpstr>
      <vt:lpstr>Příznivý nabídkový šok, míra inflace a míra růstu produkce</vt:lpstr>
      <vt:lpstr>Příznivý nabídkový šok, míra inflace a míra růstu produkce</vt:lpstr>
      <vt:lpstr>Metody léčení inflace</vt:lpstr>
      <vt:lpstr>Metody léčení inflace</vt:lpstr>
      <vt:lpstr>Metody dezinflace: </vt:lpstr>
      <vt:lpstr>METODA COLD TURKEY</vt:lpstr>
      <vt:lpstr>METODA COLD TURKEY</vt:lpstr>
      <vt:lpstr>METODA COLD TURKEY</vt:lpstr>
      <vt:lpstr>METODA COLD TURKEY</vt:lpstr>
      <vt:lpstr>Metody dezinflace: </vt:lpstr>
      <vt:lpstr>GRADUALISTICKÁ METODA</vt:lpstr>
      <vt:lpstr>GRADUALISTICKÁ METODA</vt:lpstr>
      <vt:lpstr>GRADUALISTICKÁ METODA</vt:lpstr>
      <vt:lpstr>GRADUALISTICKÁ METODA</vt:lpstr>
      <vt:lpstr>METODA COLD TURKEY vs. GRADUALISTICKÁ METODA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Drastichová Magdaléna</cp:lastModifiedBy>
  <cp:revision>118</cp:revision>
  <dcterms:modified xsi:type="dcterms:W3CDTF">2023-12-04T15:32:09Z</dcterms:modified>
</cp:coreProperties>
</file>