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4" r:id="rId2"/>
    <p:sldId id="257" r:id="rId3"/>
    <p:sldId id="312" r:id="rId4"/>
    <p:sldId id="313" r:id="rId5"/>
    <p:sldId id="289" r:id="rId6"/>
    <p:sldId id="308" r:id="rId7"/>
    <p:sldId id="310" r:id="rId8"/>
    <p:sldId id="311" r:id="rId9"/>
    <p:sldId id="259" r:id="rId10"/>
    <p:sldId id="307" r:id="rId11"/>
    <p:sldId id="291" r:id="rId12"/>
    <p:sldId id="302" r:id="rId13"/>
    <p:sldId id="292" r:id="rId14"/>
    <p:sldId id="309" r:id="rId15"/>
    <p:sldId id="285" r:id="rId16"/>
    <p:sldId id="315" r:id="rId17"/>
    <p:sldId id="272" r:id="rId18"/>
    <p:sldId id="316" r:id="rId19"/>
    <p:sldId id="317" r:id="rId20"/>
    <p:sldId id="273" r:id="rId21"/>
    <p:sldId id="277" r:id="rId22"/>
    <p:sldId id="303" r:id="rId23"/>
    <p:sldId id="287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89" d="100"/>
          <a:sy n="89" d="100"/>
        </p:scale>
        <p:origin x="12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stichová Magdaléna" userId="1a6265d6-de40-440e-a90a-ddfe3cb1d98e" providerId="ADAL" clId="{0606BB58-4280-4610-A95A-61E1D793B569}"/>
    <pc:docChg chg="delSld modSld">
      <pc:chgData name="Drastichová Magdaléna" userId="1a6265d6-de40-440e-a90a-ddfe3cb1d98e" providerId="ADAL" clId="{0606BB58-4280-4610-A95A-61E1D793B569}" dt="2023-12-03T19:36:34.579" v="25" actId="123"/>
      <pc:docMkLst>
        <pc:docMk/>
      </pc:docMkLst>
      <pc:sldChg chg="delSp modSp del mod">
        <pc:chgData name="Drastichová Magdaléna" userId="1a6265d6-de40-440e-a90a-ddfe3cb1d98e" providerId="ADAL" clId="{0606BB58-4280-4610-A95A-61E1D793B569}" dt="2023-12-03T19:34:55.374" v="3" actId="2696"/>
        <pc:sldMkLst>
          <pc:docMk/>
          <pc:sldMk cId="0" sldId="256"/>
        </pc:sldMkLst>
        <pc:spChg chg="del mod">
          <ac:chgData name="Drastichová Magdaléna" userId="1a6265d6-de40-440e-a90a-ddfe3cb1d98e" providerId="ADAL" clId="{0606BB58-4280-4610-A95A-61E1D793B569}" dt="2023-12-03T19:34:36.395" v="1" actId="478"/>
          <ac:spMkLst>
            <pc:docMk/>
            <pc:sldMk cId="0" sldId="256"/>
            <ac:spMk id="4" creationId="{EB6EF775-7811-4E5E-8657-29BB4D8E72EC}"/>
          </ac:spMkLst>
        </pc:spChg>
      </pc:sldChg>
      <pc:sldChg chg="addSp modSp mod">
        <pc:chgData name="Drastichová Magdaléna" userId="1a6265d6-de40-440e-a90a-ddfe3cb1d98e" providerId="ADAL" clId="{0606BB58-4280-4610-A95A-61E1D793B569}" dt="2023-12-03T19:36:34.579" v="25" actId="123"/>
        <pc:sldMkLst>
          <pc:docMk/>
          <pc:sldMk cId="4214890317" sldId="313"/>
        </pc:sldMkLst>
        <pc:spChg chg="mod">
          <ac:chgData name="Drastichová Magdaléna" userId="1a6265d6-de40-440e-a90a-ddfe3cb1d98e" providerId="ADAL" clId="{0606BB58-4280-4610-A95A-61E1D793B569}" dt="2023-12-03T19:36:34.579" v="25" actId="123"/>
          <ac:spMkLst>
            <pc:docMk/>
            <pc:sldMk cId="4214890317" sldId="313"/>
            <ac:spMk id="3" creationId="{6BF8ABDF-B765-408A-8CE1-2BFFF2C5513D}"/>
          </ac:spMkLst>
        </pc:spChg>
        <pc:spChg chg="add mod">
          <ac:chgData name="Drastichová Magdaléna" userId="1a6265d6-de40-440e-a90a-ddfe3cb1d98e" providerId="ADAL" clId="{0606BB58-4280-4610-A95A-61E1D793B569}" dt="2023-12-03T19:35:55.037" v="18" actId="1076"/>
          <ac:spMkLst>
            <pc:docMk/>
            <pc:sldMk cId="4214890317" sldId="313"/>
            <ac:spMk id="5" creationId="{35A4E624-2BBC-4B0D-8734-F9464E7C02D1}"/>
          </ac:spMkLst>
        </pc:spChg>
      </pc:sldChg>
      <pc:sldChg chg="modSp mod">
        <pc:chgData name="Drastichová Magdaléna" userId="1a6265d6-de40-440e-a90a-ddfe3cb1d98e" providerId="ADAL" clId="{0606BB58-4280-4610-A95A-61E1D793B569}" dt="2023-12-03T19:34:51.741" v="2"/>
        <pc:sldMkLst>
          <pc:docMk/>
          <pc:sldMk cId="1448867160" sldId="314"/>
        </pc:sldMkLst>
        <pc:spChg chg="mod">
          <ac:chgData name="Drastichová Magdaléna" userId="1a6265d6-de40-440e-a90a-ddfe3cb1d98e" providerId="ADAL" clId="{0606BB58-4280-4610-A95A-61E1D793B569}" dt="2023-12-03T19:34:51.741" v="2"/>
          <ac:spMkLst>
            <pc:docMk/>
            <pc:sldMk cId="1448867160" sldId="314"/>
            <ac:spMk id="2" creationId="{F55D6F18-395C-421E-99E8-BF41A1673B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B90299-EB70-4117-BF36-6D2C6C6FC6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885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3924A-C9EE-4991-8316-0732BA7628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469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6FD85-4708-4FD6-B124-AC3C9FFFF9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994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1F252-CED9-4B26-A5D9-E654401E8A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6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31735-0060-4BEE-9204-D3C173ABC2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627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53F99-3C77-4943-AD78-EA81273D4F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6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0BBE-3D8C-498C-B13D-844F0B6312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99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96333-966A-4673-8368-059E7362A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10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42AA0-E239-40DC-81CC-5D533355D8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543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DE855-8C09-468E-B5FC-00CFC5C77D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540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9FEC-6FD4-47CC-8675-70D43611A4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27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802AD-3957-4BCF-B01F-12CE2A8F69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96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DF1F30-A580-44B0-9D7F-7305CBA46A5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zso.c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D6F18-395C-421E-99E8-BF41A167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Inflace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17692-C207-496A-800C-4B5384CB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i="1" dirty="0"/>
              <a:t>Inflace</a:t>
            </a:r>
            <a:r>
              <a:rPr lang="cs-CZ" i="1" dirty="0"/>
              <a:t> bývala v minulosti, a já se obávám, že stále je, jednou z nejúčinnějších cest k rozvratu ekonomiky, k politickému chaosu, k ožebračení a tím možné radikalizaci miliónů lidí a ke vzniku nového vzorce myšlení.</a:t>
            </a:r>
          </a:p>
          <a:p>
            <a:pPr marL="0" indent="0" algn="ctr">
              <a:buNone/>
            </a:pPr>
            <a:endParaRPr lang="cs-CZ" sz="2800" i="1" dirty="0"/>
          </a:p>
          <a:p>
            <a:pPr marL="0" indent="0" algn="ctr">
              <a:buNone/>
            </a:pPr>
            <a:r>
              <a:rPr lang="cs-CZ" sz="2800" i="1" dirty="0"/>
              <a:t>                                                       V. Klaus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DA87B-E5D9-4090-970D-08408A26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735-0060-4BEE-9204-D3C173ABC27C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886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8FFB5C-6DE1-47CF-AC8B-26EE67F3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10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D7D0E7-5894-40E3-99C1-F57860723111}"/>
              </a:ext>
            </a:extLst>
          </p:cNvPr>
          <p:cNvPicPr/>
          <p:nvPr/>
        </p:nvPicPr>
        <p:blipFill rotWithShape="1">
          <a:blip r:embed="rId2"/>
          <a:srcRect l="13338" t="21164" r="35295" b="22007"/>
          <a:stretch/>
        </p:blipFill>
        <p:spPr bwMode="auto">
          <a:xfrm>
            <a:off x="4788024" y="680886"/>
            <a:ext cx="4224647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956F450-E273-4428-B698-A0DDFBF65E29}"/>
              </a:ext>
            </a:extLst>
          </p:cNvPr>
          <p:cNvSpPr txBox="1"/>
          <p:nvPr/>
        </p:nvSpPr>
        <p:spPr>
          <a:xfrm>
            <a:off x="6553200" y="3561206"/>
            <a:ext cx="190723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Zdroj: </a:t>
            </a:r>
            <a:r>
              <a:rPr lang="cs-CZ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www.czso.cz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3354856-5772-44FA-A189-77A01DE36E29}"/>
              </a:ext>
            </a:extLst>
          </p:cNvPr>
          <p:cNvSpPr txBox="1"/>
          <p:nvPr/>
        </p:nvSpPr>
        <p:spPr>
          <a:xfrm>
            <a:off x="395536" y="284501"/>
            <a:ext cx="367240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Míra inflace v ČR (2014 – 2021)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4426BF-1EC7-45E5-85AE-E7CB9915CE96}"/>
              </a:ext>
            </a:extLst>
          </p:cNvPr>
          <p:cNvSpPr txBox="1"/>
          <p:nvPr/>
        </p:nvSpPr>
        <p:spPr>
          <a:xfrm>
            <a:off x="5165786" y="284374"/>
            <a:ext cx="329464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Míra inflace v ČR (1998 – 2019)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3DC66C6-5BEE-4D0E-8D01-91C8EA08402C}"/>
              </a:ext>
            </a:extLst>
          </p:cNvPr>
          <p:cNvPicPr/>
          <p:nvPr/>
        </p:nvPicPr>
        <p:blipFill rotWithShape="1">
          <a:blip r:embed="rId4"/>
          <a:srcRect l="1102" t="12150" r="14241" b="17499"/>
          <a:stretch/>
        </p:blipFill>
        <p:spPr bwMode="auto">
          <a:xfrm>
            <a:off x="1403648" y="4437112"/>
            <a:ext cx="7283152" cy="1975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C1320E-D0B4-400F-B955-4D445C1D09F1}"/>
              </a:ext>
            </a:extLst>
          </p:cNvPr>
          <p:cNvSpPr txBox="1"/>
          <p:nvPr/>
        </p:nvSpPr>
        <p:spPr>
          <a:xfrm>
            <a:off x="755576" y="6456822"/>
            <a:ext cx="4681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https://cs.wikipedia.org/wiki/Inflace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4A3B64-511D-4FF4-96CE-6C7E4A54A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7" y="654609"/>
            <a:ext cx="4434676" cy="282962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DA5A722-A843-4EDD-B016-1493A3B08960}"/>
              </a:ext>
            </a:extLst>
          </p:cNvPr>
          <p:cNvSpPr/>
          <p:nvPr/>
        </p:nvSpPr>
        <p:spPr>
          <a:xfrm>
            <a:off x="270125" y="3537750"/>
            <a:ext cx="6283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Míra inflace vyjádřená přírůstkem průměrného ročního indexu spotřebitelských cen </a:t>
            </a:r>
            <a:r>
              <a:rPr lang="cs-CZ" sz="1200" dirty="0"/>
              <a:t>vyjadřuje procentní změnu průměrné cenové hladiny za 12 posledních měsíců proti průměru 12 předchozích měsíců.</a:t>
            </a:r>
            <a:r>
              <a:rPr lang="cs-CZ" sz="1200" b="1" dirty="0"/>
              <a:t> Průměrná roční míra inflace – </a:t>
            </a:r>
            <a:r>
              <a:rPr lang="cs-CZ" sz="1200" dirty="0"/>
              <a:t>jedná se o hodnotu téhož ukazatele v prosinci daného roku. </a:t>
            </a:r>
            <a:r>
              <a:rPr lang="cs-CZ" sz="1200" b="1" dirty="0">
                <a:solidFill>
                  <a:srgbClr val="FF0000"/>
                </a:solidFill>
              </a:rPr>
              <a:t>15,1% v roce 2022</a:t>
            </a:r>
            <a:r>
              <a:rPr lang="cs-CZ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17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E5C0E9-35C5-496E-8CCC-A126E22808EF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Členění inflace: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podle </a:t>
            </a:r>
            <a:r>
              <a:rPr lang="cs-CZ" altLang="cs-CZ" sz="2800" dirty="0">
                <a:solidFill>
                  <a:srgbClr val="FF0000"/>
                </a:solidFill>
              </a:rPr>
              <a:t>směru růstu </a:t>
            </a:r>
            <a:r>
              <a:rPr lang="cs-CZ" altLang="cs-CZ" sz="2800" dirty="0"/>
              <a:t>– inflace, deflace, dezinflace, akcelerující inflace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podle </a:t>
            </a:r>
            <a:r>
              <a:rPr lang="cs-CZ" altLang="cs-CZ" sz="2800" dirty="0">
                <a:solidFill>
                  <a:srgbClr val="FF0000"/>
                </a:solidFill>
              </a:rPr>
              <a:t>rychlosti</a:t>
            </a:r>
            <a:r>
              <a:rPr lang="cs-CZ" altLang="cs-CZ" sz="2800" dirty="0"/>
              <a:t> – mírná/plíživá, pádivá, hyperinflace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podle </a:t>
            </a:r>
            <a:r>
              <a:rPr lang="cs-CZ" altLang="cs-CZ" sz="2800" dirty="0">
                <a:solidFill>
                  <a:srgbClr val="FF0000"/>
                </a:solidFill>
              </a:rPr>
              <a:t>projevu v ekonomice </a:t>
            </a:r>
            <a:r>
              <a:rPr lang="cs-CZ" altLang="cs-CZ" sz="2800" dirty="0"/>
              <a:t>– otevřená, skrytá, potlačená, importovaná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podle </a:t>
            </a:r>
            <a:r>
              <a:rPr lang="cs-CZ" altLang="cs-CZ" sz="2800" dirty="0">
                <a:solidFill>
                  <a:srgbClr val="FF0000"/>
                </a:solidFill>
              </a:rPr>
              <a:t>očekávání</a:t>
            </a:r>
            <a:r>
              <a:rPr lang="cs-CZ" altLang="cs-CZ" sz="2800" dirty="0"/>
              <a:t> – anticipovaná, neanticipovaná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podle </a:t>
            </a:r>
            <a:r>
              <a:rPr lang="cs-CZ" altLang="cs-CZ" sz="2800" dirty="0">
                <a:solidFill>
                  <a:srgbClr val="FF0000"/>
                </a:solidFill>
              </a:rPr>
              <a:t>příčiny vzniku </a:t>
            </a:r>
            <a:r>
              <a:rPr lang="cs-CZ" altLang="cs-CZ" sz="2800" dirty="0"/>
              <a:t>- poptávková, nabídková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podle </a:t>
            </a:r>
            <a:r>
              <a:rPr lang="cs-CZ" altLang="cs-CZ" sz="2800" dirty="0">
                <a:solidFill>
                  <a:srgbClr val="FF0000"/>
                </a:solidFill>
              </a:rPr>
              <a:t>dopadu na HDP </a:t>
            </a:r>
            <a:r>
              <a:rPr lang="cs-CZ" altLang="cs-CZ" sz="2800" dirty="0"/>
              <a:t>- stagflace, </a:t>
            </a:r>
            <a:r>
              <a:rPr lang="cs-CZ" altLang="cs-CZ" sz="2800" dirty="0" err="1"/>
              <a:t>slumpflace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6016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>
                <a:effectLst/>
              </a:rPr>
              <a:t>Příklady hyperinflace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cs-CZ" sz="2200" dirty="0">
                <a:solidFill>
                  <a:srgbClr val="FF0000"/>
                </a:solidFill>
              </a:rPr>
              <a:t>Německo</a:t>
            </a:r>
            <a:r>
              <a:rPr lang="cs-CZ" sz="220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Po první světové válce (rok 1923 - meziroční míra inflace  32 400 %)</a:t>
            </a:r>
          </a:p>
          <a:p>
            <a:r>
              <a:rPr lang="cs-CZ" sz="2200" dirty="0">
                <a:solidFill>
                  <a:srgbClr val="FF0000"/>
                </a:solidFill>
              </a:rPr>
              <a:t>Maďarsko</a:t>
            </a:r>
            <a:r>
              <a:rPr lang="cs-CZ" sz="220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Po druhé světové válce (rok 1946 - meziroční míra inflace 41,9 biliard %, tj. 4,19×10</a:t>
            </a:r>
            <a:r>
              <a:rPr lang="cs-CZ" sz="2200" baseline="30000" dirty="0"/>
              <a:t>16</a:t>
            </a:r>
            <a:r>
              <a:rPr lang="cs-CZ" sz="2200" dirty="0"/>
              <a:t>) </a:t>
            </a:r>
          </a:p>
          <a:p>
            <a:r>
              <a:rPr lang="cs-CZ" sz="2200" dirty="0">
                <a:solidFill>
                  <a:srgbClr val="FF0000"/>
                </a:solidFill>
              </a:rPr>
              <a:t>Jugoslávie</a:t>
            </a:r>
            <a:r>
              <a:rPr lang="cs-CZ" sz="220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>
                <a:effectLst/>
              </a:rPr>
              <a:t>Rok 1992 </a:t>
            </a:r>
            <a:r>
              <a:rPr lang="cs-CZ" sz="2200" dirty="0"/>
              <a:t>–</a:t>
            </a:r>
            <a:r>
              <a:rPr lang="cs-CZ" sz="2200" dirty="0">
                <a:effectLst/>
              </a:rPr>
              <a:t>  </a:t>
            </a:r>
            <a:r>
              <a:rPr lang="cs-CZ" sz="2200" dirty="0"/>
              <a:t>meziroční míra inflace </a:t>
            </a:r>
            <a:r>
              <a:rPr lang="cs-CZ" sz="2200" dirty="0">
                <a:effectLst/>
              </a:rPr>
              <a:t>19 800 %</a:t>
            </a:r>
            <a:endParaRPr lang="cs-CZ" sz="2200" dirty="0"/>
          </a:p>
          <a:p>
            <a:r>
              <a:rPr lang="cs-CZ" sz="2200" dirty="0">
                <a:solidFill>
                  <a:srgbClr val="FF0000"/>
                </a:solidFill>
              </a:rPr>
              <a:t>Rusko</a:t>
            </a:r>
            <a:r>
              <a:rPr lang="cs-CZ" sz="220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Rok 1992 –  meziroční míra inflace 2 500 % </a:t>
            </a:r>
          </a:p>
          <a:p>
            <a:r>
              <a:rPr lang="cs-CZ" sz="2200" dirty="0">
                <a:solidFill>
                  <a:srgbClr val="FF0000"/>
                </a:solidFill>
              </a:rPr>
              <a:t>Zimbabwe</a:t>
            </a:r>
            <a:r>
              <a:rPr lang="cs-CZ" sz="220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Meziroční míra inflace na zač. r. 2007 byla 24 000 %, v červnu 2008 už 11 milionů %, v prosinci 2008 stoupla na 231 milionů %, na konci roku 2009 už jen asi 5 %, v červnu 2018 byla 2,9 %, v červnu 2019 opět 97,9 %, v březnu 2020 již 676 %.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797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7AC10F-3401-47DC-8357-35FBF34B3950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692275" y="1773238"/>
          <a:ext cx="5286376" cy="4153170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Červenec 1914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4,2 marky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Leden 1919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8,9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Červenec 1919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14,0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Leden 1920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64,8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Červenec 1920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39,5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Leden 1921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64,9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Červenec 1921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76,7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Leden 1922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191,8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Červenec 1922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493,2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Leden 1923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17.972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Červenec 1923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353.412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Srpen 1923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4.620.455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Září 1923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98.860.000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Říjen 1923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25.260.208.000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Listopad 1923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4.200.000.000.000 marek </a:t>
                      </a:r>
                    </a:p>
                  </a:txBody>
                  <a:tcPr marL="16520" marR="16520" marT="16519" marB="165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197" name="Rectangle 1"/>
          <p:cNvSpPr>
            <a:spLocks noChangeArrowheads="1"/>
          </p:cNvSpPr>
          <p:nvPr/>
        </p:nvSpPr>
        <p:spPr bwMode="auto">
          <a:xfrm>
            <a:off x="590799" y="603687"/>
            <a:ext cx="74893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 dirty="0"/>
              <a:t>Kurz amerického dolaru k německé marce </a:t>
            </a:r>
          </a:p>
          <a:p>
            <a:pPr algn="ctr" eaLnBrk="1" hangingPunct="1"/>
            <a:r>
              <a:rPr lang="cs-CZ" altLang="cs-CZ" sz="2400" b="1" dirty="0"/>
              <a:t>v letech 1914 - 1923 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649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57F4F44-9B84-4199-BB9E-9886C33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14</a:t>
            </a:fld>
            <a:endParaRPr lang="cs-CZ" altLang="cs-CZ"/>
          </a:p>
        </p:txBody>
      </p:sp>
      <p:pic>
        <p:nvPicPr>
          <p:cNvPr id="3" name="Picture 4" descr="5000">
            <a:extLst>
              <a:ext uri="{FF2B5EF4-FFF2-40B4-BE49-F238E27FC236}">
                <a16:creationId xmlns:a16="http://schemas.microsoft.com/office/drawing/2014/main" id="{FCA9EC6E-ACF9-46E0-BC9B-04AAEF00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6" y="836712"/>
            <a:ext cx="4176464" cy="28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obr - 50 milion">
            <a:extLst>
              <a:ext uri="{FF2B5EF4-FFF2-40B4-BE49-F238E27FC236}">
                <a16:creationId xmlns:a16="http://schemas.microsoft.com/office/drawing/2014/main" id="{534D8422-986A-41A2-B5D0-372A6EB5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43" y="887070"/>
            <a:ext cx="3960689" cy="277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500milion">
            <a:extLst>
              <a:ext uri="{FF2B5EF4-FFF2-40B4-BE49-F238E27FC236}">
                <a16:creationId xmlns:a16="http://schemas.microsoft.com/office/drawing/2014/main" id="{751EF99A-5A8A-44BF-940F-FC6BC77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3" y="3885651"/>
            <a:ext cx="4278889" cy="2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mld">
            <a:extLst>
              <a:ext uri="{FF2B5EF4-FFF2-40B4-BE49-F238E27FC236}">
                <a16:creationId xmlns:a16="http://schemas.microsoft.com/office/drawing/2014/main" id="{43808547-670F-4EC6-9AA0-62B90E3A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8534"/>
            <a:ext cx="4360069" cy="28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DFBC0DA-E00E-461E-B46B-9E5DBC05EDBC}"/>
              </a:ext>
            </a:extLst>
          </p:cNvPr>
          <p:cNvSpPr txBox="1"/>
          <p:nvPr/>
        </p:nvSpPr>
        <p:spPr>
          <a:xfrm>
            <a:off x="2015231" y="278326"/>
            <a:ext cx="561662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Německé hyperinflační bankovky (1922 - 1923)</a:t>
            </a:r>
          </a:p>
        </p:txBody>
      </p:sp>
    </p:spTree>
    <p:extLst>
      <p:ext uri="{BB962C8B-B14F-4D97-AF65-F5344CB8AC3E}">
        <p14:creationId xmlns:p14="http://schemas.microsoft.com/office/powerpoint/2010/main" val="96238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BFB712-739C-4A46-8A38-6B0727FAD39D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pic>
        <p:nvPicPr>
          <p:cNvPr id="21507" name="Picture 4" descr="1000m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41" y="518662"/>
            <a:ext cx="5877917" cy="268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B21368-852F-42D9-ACD8-86FFDA67A57D}"/>
              </a:ext>
            </a:extLst>
          </p:cNvPr>
          <p:cNvSpPr txBox="1"/>
          <p:nvPr/>
        </p:nvSpPr>
        <p:spPr>
          <a:xfrm>
            <a:off x="1331640" y="143110"/>
            <a:ext cx="698477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Německá hyperinflační bankovka v hodnotě 1 bilion marek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1923)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3F07A7A6-141E-4409-AEA1-FF12835C3729}"/>
              </a:ext>
            </a:extLst>
          </p:cNvPr>
          <p:cNvSpPr txBox="1">
            <a:spLocks/>
          </p:cNvSpPr>
          <p:nvPr/>
        </p:nvSpPr>
        <p:spPr>
          <a:xfrm>
            <a:off x="462905" y="3284984"/>
            <a:ext cx="8229600" cy="366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Stobilionová zimbabwská bankovka z roku 2008</a:t>
            </a: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https://upload.wikimedia.org/wikipedia/commons/3/3e/Zimbabwe_%24100_trillion_2009_Obverse.jpg">
            <a:extLst>
              <a:ext uri="{FF2B5EF4-FFF2-40B4-BE49-F238E27FC236}">
                <a16:creationId xmlns:a16="http://schemas.microsoft.com/office/drawing/2014/main" id="{00C043AF-6189-4F4A-A68A-3463AC16A6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99" y="3626371"/>
            <a:ext cx="6435035" cy="268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346F2-9FBA-448D-95B5-22677AA5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56"/>
            <a:ext cx="8229600" cy="778098"/>
          </a:xfrm>
        </p:spPr>
        <p:txBody>
          <a:bodyPr/>
          <a:lstStyle/>
          <a:p>
            <a:r>
              <a:rPr lang="cs-CZ" sz="3600" dirty="0"/>
              <a:t>Poptávková inflace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027D5-BE77-44C8-948C-8EDC7D16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735-0060-4BEE-9204-D3C173ABC27C}" type="slidenum">
              <a:rPr lang="cs-CZ" altLang="cs-CZ" smtClean="0"/>
              <a:pPr/>
              <a:t>16</a:t>
            </a:fld>
            <a:endParaRPr lang="cs-CZ" altLang="cs-CZ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0F2EB4-9FC7-4AA4-9847-E0ADBAE408D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653995"/>
              </p:ext>
            </p:extLst>
          </p:nvPr>
        </p:nvGraphicFramePr>
        <p:xfrm>
          <a:off x="4252317" y="3178937"/>
          <a:ext cx="4434483" cy="294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62675" imgH="4086225" progId="CorelDraw.Graphic.9">
                  <p:embed/>
                </p:oleObj>
              </mc:Choice>
              <mc:Fallback>
                <p:oleObj r:id="rId2" imgW="6162675" imgH="4086225" progId="CorelDraw.Graphic.9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A0F2EB4-9FC7-4AA4-9847-E0ADBAE408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317" y="3178937"/>
                        <a:ext cx="4434483" cy="2940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4413702F-7E2F-49B1-86DA-E61EFF34EDC6}"/>
              </a:ext>
            </a:extLst>
          </p:cNvPr>
          <p:cNvSpPr/>
          <p:nvPr/>
        </p:nvSpPr>
        <p:spPr>
          <a:xfrm>
            <a:off x="457200" y="860454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Inflace vyvolaná převahou agregátní poptávky nad agregátní nabídkou. Poptávkovou inflaci můžeme popsat jako stav, kdy domácnosti, firmy, vláda a zahraniční subjekty </a:t>
            </a:r>
            <a:r>
              <a:rPr lang="cs-CZ" sz="1600" b="1" dirty="0">
                <a:latin typeface="+mn-lt"/>
              </a:rPr>
              <a:t>chtějí spotřebovávat větší produkt</a:t>
            </a:r>
            <a:r>
              <a:rPr lang="cs-CZ" sz="1600" dirty="0">
                <a:latin typeface="+mn-lt"/>
              </a:rPr>
              <a:t>, než jaký při </a:t>
            </a:r>
            <a:r>
              <a:rPr lang="cs-CZ" sz="1600" b="1" dirty="0">
                <a:latin typeface="+mn-lt"/>
              </a:rPr>
              <a:t>stálých cenách </a:t>
            </a:r>
            <a:r>
              <a:rPr lang="cs-CZ" sz="1600" dirty="0">
                <a:latin typeface="+mn-lt"/>
              </a:rPr>
              <a:t>ekonomika vytváří. </a:t>
            </a:r>
            <a:r>
              <a:rPr lang="cs-CZ" sz="1600" b="1" dirty="0">
                <a:latin typeface="+mn-lt"/>
              </a:rPr>
              <a:t>Vzniklá mezera může být uzavřena buď zvýšením nabídky nebo zvýšením cen.</a:t>
            </a:r>
          </a:p>
          <a:p>
            <a:r>
              <a:rPr lang="cs-CZ" sz="1600" dirty="0">
                <a:latin typeface="+mn-lt"/>
              </a:rPr>
              <a:t>Mechanismus inflace tažené poptávkou znázorňuje obrázek. Je v něm zobrazena situace, kdy došlo ke zvýšení agregátní poptávky: křivka AD se posunuje doprava do pozice AD’. Při nezměněné agregátní nabídce, tzn. při dané SRAS křivce, se zvýšení AD projeví přesunem rovnováhy z bodu E do bodu E´. Nové rovnováhy bylo dosaženo při zvýšené cenové hladině (P’).</a:t>
            </a:r>
          </a:p>
          <a:p>
            <a:endParaRPr lang="cs-CZ" dirty="0">
              <a:latin typeface="MinionPro-Regular"/>
            </a:endParaRPr>
          </a:p>
          <a:p>
            <a:r>
              <a:rPr lang="cs-CZ" dirty="0">
                <a:latin typeface="MinionPro-Regular"/>
              </a:rPr>
              <a:t> 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E6A12A-742D-4753-A037-D40803579A3B}"/>
              </a:ext>
            </a:extLst>
          </p:cNvPr>
          <p:cNvSpPr txBox="1"/>
          <p:nvPr/>
        </p:nvSpPr>
        <p:spPr>
          <a:xfrm>
            <a:off x="457200" y="3178937"/>
            <a:ext cx="375476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Do jaké míry se zvýšení celkové poptávky projeví pouze inflačně a do jaké míry i přírůstkem produktu (Q), to závisí na </a:t>
            </a:r>
            <a:r>
              <a:rPr lang="cs-CZ" sz="1500" b="1" dirty="0"/>
              <a:t>tvaru křivky agregátní nabídky</a:t>
            </a:r>
            <a:r>
              <a:rPr lang="cs-CZ" sz="1500" dirty="0"/>
              <a:t> a na tom, jak dalece jsou v dané ekonomice </a:t>
            </a:r>
            <a:r>
              <a:rPr lang="cs-CZ" sz="1500" b="1" dirty="0"/>
              <a:t>využity zdroje</a:t>
            </a:r>
            <a:r>
              <a:rPr lang="cs-CZ" sz="1500" dirty="0"/>
              <a:t>. Pokud je </a:t>
            </a:r>
            <a:r>
              <a:rPr lang="cs-CZ" sz="1500" b="1" dirty="0"/>
              <a:t>ekonomika blízko své hranici produkčních možností</a:t>
            </a:r>
            <a:r>
              <a:rPr lang="cs-CZ" sz="1500" dirty="0"/>
              <a:t>, tzn. pokud se úroveň jejího skutečného produktu blíží úrovni jejího </a:t>
            </a:r>
            <a:r>
              <a:rPr lang="cs-CZ" sz="1500" b="1" dirty="0"/>
              <a:t>produktu potenciálního, má přírůstek AD převážně inflační dopad</a:t>
            </a:r>
            <a:r>
              <a:rPr lang="cs-CZ" sz="1500" dirty="0"/>
              <a:t> a ve zvýšení produktu se projevuje jen minimálně anebo vůbec ne.</a:t>
            </a:r>
          </a:p>
        </p:txBody>
      </p:sp>
    </p:spTree>
    <p:extLst>
      <p:ext uri="{BB962C8B-B14F-4D97-AF65-F5344CB8AC3E}">
        <p14:creationId xmlns:p14="http://schemas.microsoft.com/office/powerpoint/2010/main" val="152910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9325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1B8160-198B-4F72-9C74-80A4423D2AE0}" type="slidenum">
              <a:rPr lang="cs-CZ" altLang="cs-CZ"/>
              <a:pPr eaLnBrk="1" hangingPunct="1"/>
              <a:t>17</a:t>
            </a:fld>
            <a:endParaRPr lang="cs-CZ" altLang="cs-CZ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7112" y="103188"/>
            <a:ext cx="8105328" cy="589508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Příčiny poptávkové inflace: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903" y="1027721"/>
            <a:ext cx="8568952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b="1" dirty="0"/>
              <a:t>deficitní financování ze státního rozpočtu </a:t>
            </a:r>
            <a:r>
              <a:rPr lang="cs-CZ" altLang="cs-CZ" sz="2400" dirty="0"/>
              <a:t>+ zvýšení množství peněz v ekonomice (k zajištění likvidity ve finančním systému tzv. kvantitativní uvolňování centrálních bank – růst objemu peněz v ekonomice) = inflace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rychlost obratu peněz v ekonomice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FF0000"/>
                </a:solidFill>
              </a:rPr>
              <a:t>přílišný objem bankovních úvěrů firmám</a:t>
            </a:r>
            <a:r>
              <a:rPr lang="cs-CZ" altLang="cs-CZ" sz="2400" dirty="0"/>
              <a:t>, který předstihuje růst potenciálního produktu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FF0000"/>
                </a:solidFill>
              </a:rPr>
              <a:t>převaha investic nad úsporami </a:t>
            </a:r>
            <a:r>
              <a:rPr lang="cs-CZ" altLang="cs-CZ" sz="2400" dirty="0"/>
              <a:t>- je-li v ekonomice více investováno než uspořeno, povede přebytek poptávky k růstu cen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Nárazové </a:t>
            </a:r>
            <a:r>
              <a:rPr lang="cs-CZ" altLang="cs-CZ" sz="2400" dirty="0">
                <a:solidFill>
                  <a:srgbClr val="FF0000"/>
                </a:solidFill>
              </a:rPr>
              <a:t>použití dříve utvořených úspor domácností a firem</a:t>
            </a:r>
            <a:r>
              <a:rPr lang="cs-CZ" altLang="cs-CZ" sz="2400" dirty="0"/>
              <a:t> – tím se skokově zvýší poptávka, ale nabídka není schopna tak rychle reagovat, růst cen ji vyrovná.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DCD11-25D6-4BDC-AE04-90E2B5DB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/>
              <a:t>Nákladová inflace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423DF0-8792-4215-921A-24C1BBE1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735-0060-4BEE-9204-D3C173ABC27C}" type="slidenum">
              <a:rPr lang="cs-CZ" altLang="cs-CZ" smtClean="0"/>
              <a:pPr/>
              <a:t>18</a:t>
            </a:fld>
            <a:endParaRPr lang="cs-CZ" altLang="cs-CZ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D6C388-39B6-4913-8DFB-4AF45EF3199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962672"/>
              </p:ext>
            </p:extLst>
          </p:nvPr>
        </p:nvGraphicFramePr>
        <p:xfrm>
          <a:off x="4452385" y="2924944"/>
          <a:ext cx="4356757" cy="319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62675" imgH="4086225" progId="CorelDraw.Graphic.9">
                  <p:embed/>
                </p:oleObj>
              </mc:Choice>
              <mc:Fallback>
                <p:oleObj r:id="rId2" imgW="6162675" imgH="4086225" progId="CorelDraw.Graphic.9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D6C388-39B6-4913-8DFB-4AF45EF31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385" y="2924944"/>
                        <a:ext cx="4356757" cy="3192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FFD2404-0C89-4C7F-92C6-E7C40C98F8D4}"/>
              </a:ext>
            </a:extLst>
          </p:cNvPr>
          <p:cNvSpPr txBox="1"/>
          <p:nvPr/>
        </p:nvSpPr>
        <p:spPr>
          <a:xfrm>
            <a:off x="323528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Nákladová inflace má svůj </a:t>
            </a:r>
            <a:r>
              <a:rPr lang="cs-CZ" b="1" dirty="0"/>
              <a:t>původ na straně nabídky</a:t>
            </a:r>
            <a:r>
              <a:rPr lang="cs-CZ" dirty="0"/>
              <a:t>. Je způsobována </a:t>
            </a:r>
            <a:r>
              <a:rPr lang="cs-CZ" b="1" dirty="0">
                <a:solidFill>
                  <a:srgbClr val="FF0000"/>
                </a:solidFill>
              </a:rPr>
              <a:t>zvyšováním cen „vstupů“ do výroby</a:t>
            </a:r>
            <a:r>
              <a:rPr lang="cs-CZ" dirty="0"/>
              <a:t>, tzn. růstem nákladů na práci, kapitál a přírodní zdroje. </a:t>
            </a:r>
            <a:r>
              <a:rPr lang="cs-CZ" b="1" dirty="0">
                <a:solidFill>
                  <a:srgbClr val="FF0000"/>
                </a:solidFill>
              </a:rPr>
              <a:t>Rostoucí náklady tlačí ceny „nahoru</a:t>
            </a:r>
            <a:r>
              <a:rPr lang="cs-CZ" b="1" dirty="0"/>
              <a:t>“, </a:t>
            </a:r>
            <a:r>
              <a:rPr lang="cs-CZ" dirty="0"/>
              <a:t>a proto bývá nákladová inflace označována za „inflaci tlačenou náklady“.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A46376-C363-4497-B4A1-B4896D896041}"/>
              </a:ext>
            </a:extLst>
          </p:cNvPr>
          <p:cNvSpPr txBox="1"/>
          <p:nvPr/>
        </p:nvSpPr>
        <p:spPr>
          <a:xfrm>
            <a:off x="334858" y="2181057"/>
            <a:ext cx="4185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Zvýšení nákladů produkce vede za jinak nezměněných okolností, tzn. v </a:t>
            </a:r>
            <a:r>
              <a:rPr lang="cs-CZ" sz="1600" b="1" dirty="0"/>
              <a:t>rámci daných rozpočtových omezení firem</a:t>
            </a:r>
            <a:r>
              <a:rPr lang="cs-CZ" sz="1600" dirty="0"/>
              <a:t>, k omezení jejich produkce, což při stávající poptávce vede k růstu cen. Křivka agregátní nabídky (SRAS) se v důsledku zvýšených nákladů posune doleva – z pozice SRAS do pozice SRAS’. Při nezměněné křivce AD se bod rovnováhy posune z E do E’. Vzhledem k tomu, že tento bod leží výše než původní rovnovážný bod, je tento posun spojen s inflací. Nové rovnováhy bude dosaženo na úrovni P’. Nákladová inflace bývá spojována s </a:t>
            </a:r>
            <a:r>
              <a:rPr lang="cs-CZ" sz="1600" b="1" dirty="0"/>
              <a:t>inflační spirálou</a:t>
            </a:r>
            <a:r>
              <a:rPr lang="cs-CZ" sz="1600" dirty="0"/>
              <a:t>, v níž se cenový růst přenáší z nižšího stupně zpracování na vyšší atd. „Roztočení“ inflační spirály bývá zpravidla iniciováno růstem cen výrobních „vstupů“.</a:t>
            </a:r>
          </a:p>
        </p:txBody>
      </p:sp>
    </p:spTree>
    <p:extLst>
      <p:ext uri="{BB962C8B-B14F-4D97-AF65-F5344CB8AC3E}">
        <p14:creationId xmlns:p14="http://schemas.microsoft.com/office/powerpoint/2010/main" val="222223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CCAC-B9A8-4EE5-9BC3-554489EA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Příčiny nabídkové inflace: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BF637-CA35-479F-BD43-D91C41E3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7085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Zdražení výrobních faktorů – např. ceny surovin a energií;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Politické události – válka na Ukrajině!!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Rychlejší růst mezd než produktivity práce, tzv. mzdová inflace;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Inflační očekávání – výrobců, obchodníků;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Monopolní struktura ekonomiky - dominantní postavení na trhu (např. Řetězce plodiny – zpracovatelé – velkoobchod – prodejní řetězce) umožňuje zvyšovat ceny své produkce v zájmu maximalizace zisku;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Importovaná inflace - importují-li firmy zdražené výrobní „vstupy“, které pak používají k produkci, dochází k růstu výrobních nákladů a za jinak nezměněných podmínek i k růstu cen;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Devalvace - importující firmy musí za tytéž komodity platit (v dané měně) vyšší ceny;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Opatření s environmentálními aspekty – např. emisní povolenky. 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2A5D61-4180-4C46-8B70-518EF279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735-0060-4BEE-9204-D3C173ABC27C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291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03F57F-D774-4032-A0A6-DB06BFA977B8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5142"/>
            <a:ext cx="8229600" cy="3400639"/>
          </a:xfrm>
        </p:spPr>
        <p:txBody>
          <a:bodyPr/>
          <a:lstStyle/>
          <a:p>
            <a:pPr lvl="0" algn="l"/>
            <a:r>
              <a:rPr lang="cs-CZ" altLang="cs-CZ" sz="2800" b="1" kern="0" dirty="0">
                <a:solidFill>
                  <a:schemeClr val="tx1"/>
                </a:solidFill>
              </a:rPr>
              <a:t>Inflace = růst cenové hladiny (P).</a:t>
            </a:r>
            <a:br>
              <a:rPr lang="cs-CZ" altLang="cs-CZ" sz="2800" b="1" kern="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Cenovou hladinu měříme cenovými indexy (CPI, PPI, IPD).</a:t>
            </a: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rgbClr val="FF0000"/>
                </a:solidFill>
              </a:rPr>
              <a:t>Index spotřebitelských cen (CPI):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1800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Cenový index výrobců (PPI </a:t>
            </a:r>
            <a:r>
              <a:rPr lang="cs-CZ" altLang="cs-CZ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lang="cs-CZ" altLang="cs-CZ" sz="18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Producer</a:t>
            </a:r>
            <a:r>
              <a:rPr lang="cs-CZ" altLang="cs-CZ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8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Price</a:t>
            </a:r>
            <a:r>
              <a:rPr lang="cs-CZ" altLang="cs-CZ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Index), někdy také označovaný jako „cenový index vstupů“.)</a:t>
            </a:r>
            <a:br>
              <a:rPr lang="cs-CZ" altLang="cs-CZ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cs-CZ" altLang="cs-CZ" sz="3200" dirty="0">
                <a:solidFill>
                  <a:srgbClr val="FF0000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CPI =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7584" y="3597543"/>
            <a:ext cx="3338289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3200" b="1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800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800" b="1" dirty="0">
                <a:latin typeface="+mj-lt"/>
              </a:rPr>
              <a:t>CPI</a:t>
            </a:r>
            <a:r>
              <a:rPr lang="cs-CZ" altLang="cs-CZ" sz="2800" b="1" dirty="0">
                <a:latin typeface="Times New Roman" panose="02020603050405020304" pitchFamily="18" charset="0"/>
              </a:rPr>
              <a:t> =</a:t>
            </a:r>
            <a:r>
              <a:rPr lang="cs-CZ" altLang="cs-CZ" sz="2800" dirty="0">
                <a:latin typeface="Times New Roman" panose="02020603050405020304" pitchFamily="18" charset="0"/>
              </a:rPr>
              <a:t>          </a:t>
            </a:r>
          </a:p>
          <a:p>
            <a:pPr eaLnBrk="1" hangingPunct="1"/>
            <a:endParaRPr lang="cs-CZ" altLang="cs-CZ" sz="2800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/>
              <a:t> </a:t>
            </a:r>
            <a:endParaRPr lang="cs-CZ" altLang="cs-CZ" sz="1400" dirty="0"/>
          </a:p>
        </p:txBody>
      </p:sp>
      <p:graphicFrame>
        <p:nvGraphicFramePr>
          <p:cNvPr id="412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03313"/>
              </p:ext>
            </p:extLst>
          </p:nvPr>
        </p:nvGraphicFramePr>
        <p:xfrm>
          <a:off x="1979712" y="4060835"/>
          <a:ext cx="1728788" cy="2382838"/>
        </p:xfrm>
        <a:graphic>
          <a:graphicData uri="http://schemas.openxmlformats.org/drawingml/2006/table">
            <a:tbl>
              <a:tblPr/>
              <a:tblGrid>
                <a:gridCol w="172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. q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= 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. q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= 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41883"/>
              </p:ext>
            </p:extLst>
          </p:nvPr>
        </p:nvGraphicFramePr>
        <p:xfrm>
          <a:off x="1594992" y="2957904"/>
          <a:ext cx="705678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3893773575"/>
                    </a:ext>
                  </a:extLst>
                </a:gridCol>
              </a:tblGrid>
              <a:tr h="282695">
                <a:tc>
                  <a:txBody>
                    <a:bodyPr/>
                    <a:lstStyle/>
                    <a:p>
                      <a:r>
                        <a:rPr lang="cs-CZ" altLang="cs-CZ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náklady na spotřební koš v běžném období 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9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sz="2400" b="1" dirty="0">
                          <a:latin typeface="+mn-lt"/>
                        </a:rPr>
                        <a:t>náklady na spotřební koš v základním období </a:t>
                      </a:r>
                      <a:endParaRPr lang="cs-CZ" sz="24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02408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964D2429-DFC9-49F0-A152-5485132AAA0F}"/>
              </a:ext>
            </a:extLst>
          </p:cNvPr>
          <p:cNvSpPr txBox="1"/>
          <p:nvPr/>
        </p:nvSpPr>
        <p:spPr>
          <a:xfrm>
            <a:off x="4356032" y="4122843"/>
            <a:ext cx="4464440" cy="22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cs-CZ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váha i-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tého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zboží ve spotřebním koši (v základním období)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cena i-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tého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zboží ve spotřebním koši (v základním období)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cena i-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tého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zboží ve spotřebním koši (v běžném období)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A03A09-0E70-4DE2-986F-FB4D22DDBD2E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Důsledky inflace: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975"/>
            <a:ext cx="8518277" cy="5256361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Pokles kupní síly peněz;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Snížení reálných úspor, peníze neplní úlohu uchovatele hodnoty;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Sociální a ekonomická nestabilita a nejistota;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Přerozdělení majetku (důchodů) - </a:t>
            </a:r>
            <a:r>
              <a:rPr lang="cs-CZ" altLang="cs-CZ" sz="2400" b="1" dirty="0"/>
              <a:t>mezi dlužníky a věřiteli, mezi příjemci fixních a flexibilních důchodů;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Znehodnocení informací cenového systému – signální funkce ceny;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Obtížné odhady návratnosti resp. mezní efektivnosti  investic a tedy pokles investiční aktivity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Zvýšení reálné daňové zátěže (v systému progresivních daňových sazeb) = </a:t>
            </a:r>
            <a:r>
              <a:rPr lang="cs-CZ" altLang="cs-CZ" sz="2400" i="1" dirty="0"/>
              <a:t>taxflace;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Přeceňovací</a:t>
            </a:r>
            <a:r>
              <a:rPr lang="cs-CZ" altLang="cs-CZ" sz="2400" dirty="0"/>
              <a:t> náklady (</a:t>
            </a:r>
            <a:r>
              <a:rPr lang="cs-CZ" altLang="cs-CZ" sz="2400" i="1" dirty="0"/>
              <a:t>menu </a:t>
            </a:r>
            <a:r>
              <a:rPr lang="cs-CZ" altLang="cs-CZ" sz="2400" i="1" dirty="0" err="1"/>
              <a:t>costs</a:t>
            </a:r>
            <a:r>
              <a:rPr lang="cs-CZ" altLang="cs-CZ" sz="2400" dirty="0"/>
              <a:t>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E9E508-5665-44A7-816C-A3800058156F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38522" y="125760"/>
            <a:ext cx="8229600" cy="782960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Snižování inflace (dezinflace):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" y="908720"/>
            <a:ext cx="8661648" cy="5823520"/>
          </a:xfrm>
        </p:spPr>
        <p:txBody>
          <a:bodyPr/>
          <a:lstStyle/>
          <a:p>
            <a:pPr algn="just" eaLnBrk="1" hangingPunct="1"/>
            <a:r>
              <a:rPr lang="cs-CZ" altLang="cs-CZ" sz="2300" b="1" dirty="0"/>
              <a:t>Krátkodobě? By znamenalo položit hospodaření řady předlužených vlád ze dne na den!</a:t>
            </a:r>
          </a:p>
          <a:p>
            <a:pPr algn="just" eaLnBrk="1" hangingPunct="1"/>
            <a:r>
              <a:rPr lang="cs-CZ" altLang="cs-CZ" sz="2300" b="1" dirty="0"/>
              <a:t>Restriktivní hospodářská politika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r>
              <a:rPr lang="cs-CZ" altLang="cs-CZ" sz="2300" dirty="0"/>
              <a:t>pokles množství peněz v ekonomice, růst úrokových sazeb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r>
              <a:rPr lang="cs-CZ" altLang="cs-CZ" sz="2300" dirty="0"/>
              <a:t>snižování vládních výdajů a transferů, tedy snižování deficitu veřejných rozpočtů (</a:t>
            </a:r>
            <a:r>
              <a:rPr lang="cs-CZ" altLang="cs-CZ" sz="2300" dirty="0">
                <a:solidFill>
                  <a:srgbClr val="FF0000"/>
                </a:solidFill>
              </a:rPr>
              <a:t>vzácnost je druhá strana fenoménu neomezenosti potřeb </a:t>
            </a:r>
            <a:r>
              <a:rPr lang="cs-CZ" altLang="cs-CZ" sz="2300" b="1" dirty="0">
                <a:solidFill>
                  <a:srgbClr val="FF0000"/>
                </a:solidFill>
              </a:rPr>
              <a:t>nárokového typu myšlení</a:t>
            </a:r>
            <a:r>
              <a:rPr lang="cs-CZ" altLang="cs-CZ" sz="2300" dirty="0"/>
              <a:t>!! Je třeba změnit toto myšlení!) </a:t>
            </a:r>
          </a:p>
          <a:p>
            <a:pPr lvl="1" algn="just" eaLnBrk="1" hangingPunct="1">
              <a:buFont typeface="Wingdings" panose="05000000000000000000" pitchFamily="2" charset="2"/>
              <a:buChar char="ü"/>
            </a:pPr>
            <a:r>
              <a:rPr lang="cs-CZ" altLang="cs-CZ" sz="2300" dirty="0"/>
              <a:t>zvyšování daní,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cs-CZ" altLang="cs-CZ" sz="2300" dirty="0"/>
              <a:t>má za následek omezení ekonomického růstu (</a:t>
            </a:r>
            <a:r>
              <a:rPr lang="cs-CZ" altLang="cs-CZ" sz="2300" dirty="0">
                <a:solidFill>
                  <a:srgbClr val="FF0000"/>
                </a:solidFill>
              </a:rPr>
              <a:t>„koeficient obětování“ </a:t>
            </a:r>
            <a:r>
              <a:rPr lang="cs-CZ" altLang="cs-CZ" sz="2300" dirty="0"/>
              <a:t>=  % poklesu ztraceného HDP / % záměrného snížení míry inflace)</a:t>
            </a:r>
          </a:p>
          <a:p>
            <a:pPr algn="just" eaLnBrk="1" hangingPunct="1"/>
            <a:r>
              <a:rPr lang="cs-CZ" altLang="cs-CZ" sz="2300" b="1" dirty="0"/>
              <a:t>Regulace mezd a cen </a:t>
            </a:r>
            <a:r>
              <a:rPr lang="cs-CZ" altLang="cs-CZ" sz="2300" dirty="0"/>
              <a:t>– s ohledem na změnu produktivity práce</a:t>
            </a:r>
          </a:p>
          <a:p>
            <a:pPr algn="just" eaLnBrk="1" hangingPunct="1"/>
            <a:r>
              <a:rPr lang="cs-CZ" altLang="cs-CZ" sz="2300" b="1" dirty="0"/>
              <a:t>Cílování inflace </a:t>
            </a:r>
            <a:r>
              <a:rPr lang="cs-CZ" altLang="cs-CZ" sz="2300" dirty="0"/>
              <a:t>centrální bankou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A5F130-DEBF-440D-8CDC-5F1E1F0F0F6D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147" name="Obdélník 8"/>
          <p:cNvSpPr>
            <a:spLocks noChangeArrowheads="1"/>
          </p:cNvSpPr>
          <p:nvPr/>
        </p:nvSpPr>
        <p:spPr bwMode="auto">
          <a:xfrm>
            <a:off x="1187450" y="5770563"/>
            <a:ext cx="579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/>
              <a:t>Zdroj: https://www.cnb.cz/cs/menova-politika/cilovani/</a:t>
            </a:r>
          </a:p>
        </p:txBody>
      </p:sp>
      <p:pic>
        <p:nvPicPr>
          <p:cNvPr id="6148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45512" r="34264" b="22900"/>
          <a:stretch>
            <a:fillRect/>
          </a:stretch>
        </p:blipFill>
        <p:spPr bwMode="auto">
          <a:xfrm>
            <a:off x="107504" y="1268413"/>
            <a:ext cx="8352284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bdélník 8"/>
          <p:cNvSpPr>
            <a:spLocks noChangeArrowheads="1"/>
          </p:cNvSpPr>
          <p:nvPr/>
        </p:nvSpPr>
        <p:spPr bwMode="auto">
          <a:xfrm>
            <a:off x="2484438" y="549275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200"/>
              <a:t>Inflační cíle ČNB</a:t>
            </a:r>
          </a:p>
        </p:txBody>
      </p:sp>
    </p:spTree>
    <p:extLst>
      <p:ext uri="{BB962C8B-B14F-4D97-AF65-F5344CB8AC3E}">
        <p14:creationId xmlns:p14="http://schemas.microsoft.com/office/powerpoint/2010/main" val="231573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42DA3F-3176-4B32-B0B6-C27F89C1EC18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8975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Shrnutí - klíčové pojmy: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3613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cenová hladina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cenové indexy – CPI, PPI, IPD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míra inflace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inflace, deflace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dezinflace, akcelerovaná inflace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mírná, pádivá, hyperinflace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otevřená, skrytá, potlačená inflace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anticipovaná, neanticipovaná inflace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příčiny a důsledky inflace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poptávková a nákladová inflace</a:t>
            </a:r>
          </a:p>
          <a:p>
            <a:pPr marL="609600" indent="-609600" eaLnBrk="1" hangingPunct="1"/>
            <a:r>
              <a:rPr lang="cs-CZ" altLang="cs-CZ" sz="2400" dirty="0"/>
              <a:t>snižování inflace – hospodářské restrikce, cílování inflace</a:t>
            </a:r>
          </a:p>
          <a:p>
            <a:pPr marL="609600" indent="-609600" eaLnBrk="1" hangingPunct="1"/>
            <a:r>
              <a:rPr lang="cs-CZ" altLang="cs-CZ" sz="2400" dirty="0"/>
              <a:t>koeficient obětování</a:t>
            </a:r>
          </a:p>
        </p:txBody>
      </p:sp>
    </p:spTree>
    <p:extLst>
      <p:ext uri="{BB962C8B-B14F-4D97-AF65-F5344CB8AC3E}">
        <p14:creationId xmlns:p14="http://schemas.microsoft.com/office/powerpoint/2010/main" val="366178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138C2AC-CD1B-4935-8A2D-D790EFF3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3</a:t>
            </a:fld>
            <a:endParaRPr lang="cs-CZ" alt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6C18D11-1079-4848-9BD5-4C157EB8C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09744"/>
              </p:ext>
            </p:extLst>
          </p:nvPr>
        </p:nvGraphicFramePr>
        <p:xfrm>
          <a:off x="2267744" y="144379"/>
          <a:ext cx="5832649" cy="6607048"/>
        </p:xfrm>
        <a:graphic>
          <a:graphicData uri="http://schemas.openxmlformats.org/drawingml/2006/table">
            <a:tbl>
              <a:tblPr firstRow="1" firstCol="1" bandRow="1"/>
              <a:tblGrid>
                <a:gridCol w="711079">
                  <a:extLst>
                    <a:ext uri="{9D8B030D-6E8A-4147-A177-3AD203B41FA5}">
                      <a16:colId xmlns:a16="http://schemas.microsoft.com/office/drawing/2014/main" val="3890207073"/>
                    </a:ext>
                  </a:extLst>
                </a:gridCol>
                <a:gridCol w="3147134">
                  <a:extLst>
                    <a:ext uri="{9D8B030D-6E8A-4147-A177-3AD203B41FA5}">
                      <a16:colId xmlns:a16="http://schemas.microsoft.com/office/drawing/2014/main" val="3132532923"/>
                    </a:ext>
                  </a:extLst>
                </a:gridCol>
                <a:gridCol w="517557">
                  <a:extLst>
                    <a:ext uri="{9D8B030D-6E8A-4147-A177-3AD203B41FA5}">
                      <a16:colId xmlns:a16="http://schemas.microsoft.com/office/drawing/2014/main" val="3631391834"/>
                    </a:ext>
                  </a:extLst>
                </a:gridCol>
                <a:gridCol w="581209">
                  <a:extLst>
                    <a:ext uri="{9D8B030D-6E8A-4147-A177-3AD203B41FA5}">
                      <a16:colId xmlns:a16="http://schemas.microsoft.com/office/drawing/2014/main" val="428881348"/>
                    </a:ext>
                  </a:extLst>
                </a:gridCol>
                <a:gridCol w="875670">
                  <a:extLst>
                    <a:ext uri="{9D8B030D-6E8A-4147-A177-3AD203B41FA5}">
                      <a16:colId xmlns:a16="http://schemas.microsoft.com/office/drawing/2014/main" val="3723474093"/>
                    </a:ext>
                  </a:extLst>
                </a:gridCol>
              </a:tblGrid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ECOICOP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NAZEV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MĚRNÁ JEDNOTKA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VÁHA v </a:t>
                      </a:r>
                      <a:r>
                        <a:rPr lang="cs-CZ" sz="78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‰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26938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E00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ÚHRN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1000,000000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46802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POTRAVINY A NEALKOHOLICKÉ NÁPOJE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178,075443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13899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Potraviny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161,315869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9904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Pekárenské výrobky; obiloviny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28,335389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751901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Maso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42,308168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354715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E01.14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Mléko, sýry a vejce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29,806503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140966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Oleje a tuky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7,634836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7739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E01.16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Ovoce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12,997153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447833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E01.17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Zelenina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14,654590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11749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E01.18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Cukr, marmeláda, med, čokoláda a cukrovinky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14,234249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25051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E01.19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Potravinářské výrobky jinde neuvedené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7,020315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5441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E01.2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Nealkoholické nápoje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16,759574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418205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ALKOHOLICKÉ NÁPOJE, TABÁK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86,948337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964225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E02.1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Alkoholické nápoje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39,129528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533075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E02.11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Lihoviny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14,152973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48893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E02.12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Vína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12,252570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67207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E02.13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Piva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12,723985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54895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E02.2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Tabák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47,818809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610523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ODÍVÁNÍ A OBUV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38,945347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11496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E03.1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Odívání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29,096197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35112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E03.110.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ŠATOVKA DÁMSKÁ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0,179378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6349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E03.12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Oděvy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26,750139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09921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E03.2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Obuv včetně oprav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9,849150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52117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E04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BYDLENÍ, VODA, ENERGIE, PALIVA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267,373622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713233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E04.41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Dodávka vody (vodné)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7,416164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771806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E04.5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Elektrická a tepelná energie, plyn a ostatní paliva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78,476084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6618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E04.51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Elektrická energie</a:t>
                      </a:r>
                      <a:endParaRPr lang="cs-CZ" sz="78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39,641749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418398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E04.52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Plynná paliva</a:t>
                      </a:r>
                      <a:endParaRPr lang="cs-CZ" sz="78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19,109429</a:t>
                      </a:r>
                      <a:endParaRPr lang="cs-CZ" sz="78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46123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E04.54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Tuhá paliva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6,031751</a:t>
                      </a:r>
                      <a:endParaRPr lang="cs-CZ" sz="78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480616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E04.55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Tepelná energie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13,662301</a:t>
                      </a:r>
                      <a:endParaRPr lang="cs-CZ" sz="78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84960"/>
                  </a:ext>
                </a:extLst>
              </a:tr>
              <a:tr h="58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BYTOVÉ VYBAVENÍ, ZAŘÍZENÍ DOMÁCNOSTI;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58,333435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09505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E06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ZDRAVÍ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26,544646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15462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E06.1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Léčiva a zdravotnické prostředky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15,507552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915703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DOPRAVA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103,689553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30396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Nákup automobilů,motocyklů a jízdních kol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43,281158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47206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E07.11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Automobily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40,131696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129213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E07.111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NOVÉ AUTOMOBILY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15,374453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86776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E07.111.3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NOVÁ ŠKODA FABIA 1,0 TSI (70KW)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1,634591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71713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E07.112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OJETÉ AUTOMOBILY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24,757243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59688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Provoz osobních dopravních prostředků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51,177847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55769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E07.22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Pohonné hmoty a oleje pro osobní dopravní p.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31,772263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85908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E07.3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Dopravní služby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9,230548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025317"/>
                  </a:ext>
                </a:extLst>
              </a:tr>
              <a:tr h="48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E08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POŠTY A TELEKOMUNIKACE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32,611933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451078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E09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REKREACE A KULTURA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81,481897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33947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E09.131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OSOBNÍ POČÍTAČE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5,874833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78185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E09.3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Ost. předměty pro rekreaci a volný čas vč. zahrad. a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18,178005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410846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E09.6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Dovolená s komplexními službami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16,949289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466409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E10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VZDĚLÁVÁNÍ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5,565065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0031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E10.1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Preprimární a primární vzdělávání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0,789671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398084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E10.4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Terciární vzdělávání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1,804363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258168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STRAVOVÁNÍ A UBYTOVÁNÍ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57,909566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862130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E12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OSTATNÍ ZBOŽÍ A SLUŽBY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62,521156</a:t>
                      </a:r>
                      <a:endParaRPr lang="cs-CZ" sz="78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65394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E12.1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Osobní péče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28,603256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294878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E12.5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Pojištění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8,859788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31971"/>
                  </a:ext>
                </a:extLst>
              </a:tr>
              <a:tr h="11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E12.704.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POPLATEK ZE PSA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poplatek</a:t>
                      </a:r>
                      <a:endParaRPr lang="cs-CZ" sz="78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7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0,367036</a:t>
                      </a:r>
                      <a:endParaRPr lang="cs-CZ" sz="78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86" marR="218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202352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629849CD-68DA-448D-A0A5-C89B018D1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77320"/>
              </p:ext>
            </p:extLst>
          </p:nvPr>
        </p:nvGraphicFramePr>
        <p:xfrm>
          <a:off x="251520" y="404664"/>
          <a:ext cx="1656185" cy="1800200"/>
        </p:xfrm>
        <a:graphic>
          <a:graphicData uri="http://schemas.openxmlformats.org/drawingml/2006/table">
            <a:tbl>
              <a:tblPr firstRow="1" firstCol="1" bandRow="1"/>
              <a:tblGrid>
                <a:gridCol w="1656185">
                  <a:extLst>
                    <a:ext uri="{9D8B030D-6E8A-4147-A177-3AD203B41FA5}">
                      <a16:colId xmlns:a16="http://schemas.microsoft.com/office/drawing/2014/main" val="81551751"/>
                    </a:ext>
                  </a:extLst>
                </a:gridCol>
              </a:tblGrid>
              <a:tr h="102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70C0"/>
                          </a:solidFill>
                          <a:effectLst/>
                          <a:latin typeface="Arial CE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Spotřební koš pro výpočet indexu spotřebitelských cen od ledna 2022</a:t>
                      </a:r>
                      <a:endParaRPr lang="cs-CZ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808971"/>
                  </a:ext>
                </a:extLst>
              </a:tr>
              <a:tr h="504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 CE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domácnosti celkem - stálé váhy roku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91753"/>
                  </a:ext>
                </a:extLst>
              </a:tr>
              <a:tr h="272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13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17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AF15C0-2D43-4BCB-B94F-21927699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BF8ABDF-B765-408A-8CE1-2BFFF2C5513D}"/>
              </a:ext>
            </a:extLst>
          </p:cNvPr>
          <p:cNvSpPr/>
          <p:nvPr/>
        </p:nvSpPr>
        <p:spPr>
          <a:xfrm>
            <a:off x="503548" y="1124744"/>
            <a:ext cx="8136904" cy="501675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cs-CZ" sz="2000" dirty="0">
              <a:latin typeface="Myriad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MyriadPro-Bold"/>
              </a:rPr>
              <a:t>Zastarávání </a:t>
            </a:r>
            <a:r>
              <a:rPr lang="cs-CZ" sz="2000" dirty="0">
                <a:latin typeface="MyriadPro-Regular"/>
              </a:rPr>
              <a:t>skladby spotřebitelského koše ve vztahu k vývoji skutečné struktury spotřeby. Nyní je interval kratší, </a:t>
            </a:r>
            <a:r>
              <a:rPr lang="cs-CZ" sz="2000" b="1" dirty="0">
                <a:highlight>
                  <a:srgbClr val="FFFF00"/>
                </a:highlight>
                <a:latin typeface="MyriadPro-Regular"/>
              </a:rPr>
              <a:t>2 roky.</a:t>
            </a:r>
          </a:p>
          <a:p>
            <a:pPr algn="just"/>
            <a:endParaRPr lang="cs-CZ" sz="2000" dirty="0">
              <a:latin typeface="Myriad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MyriadPro-Regular"/>
              </a:rPr>
              <a:t>Neschopnost cenových indikátorů </a:t>
            </a:r>
            <a:r>
              <a:rPr lang="cs-CZ" sz="2000" dirty="0">
                <a:latin typeface="MyriadPro-Regular"/>
              </a:rPr>
              <a:t>postihnout rozdíl mezi cenovým růstem vlivem </a:t>
            </a:r>
            <a:r>
              <a:rPr lang="cs-CZ" sz="2000" b="1" dirty="0">
                <a:latin typeface="MyriadPro-Regular"/>
              </a:rPr>
              <a:t>klasických inflačních vlivů </a:t>
            </a:r>
            <a:r>
              <a:rPr lang="cs-CZ" sz="2000" dirty="0">
                <a:latin typeface="MyriadPro-Regular"/>
              </a:rPr>
              <a:t>a </a:t>
            </a:r>
            <a:r>
              <a:rPr lang="cs-CZ" sz="2000" b="1" dirty="0">
                <a:latin typeface="MyriadPro-Regular"/>
              </a:rPr>
              <a:t>cenovým růstem způsobeným </a:t>
            </a:r>
            <a:r>
              <a:rPr lang="cs-CZ" sz="2000" b="1" dirty="0">
                <a:latin typeface="MyriadPro-Bold"/>
              </a:rPr>
              <a:t>zvýšením kvality </a:t>
            </a:r>
            <a:r>
              <a:rPr lang="cs-CZ" sz="2000" b="1" dirty="0">
                <a:latin typeface="MyriadPro-Regular"/>
              </a:rPr>
              <a:t>statků.</a:t>
            </a:r>
          </a:p>
          <a:p>
            <a:endParaRPr lang="cs-CZ" sz="2000" dirty="0">
              <a:latin typeface="Myriad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MyriadPro-Regular"/>
              </a:rPr>
              <a:t>Statistické úřady mají na řadu let stanovena </a:t>
            </a:r>
            <a:r>
              <a:rPr lang="cs-CZ" sz="2000" b="1" dirty="0">
                <a:latin typeface="MyriadPro-Regular"/>
              </a:rPr>
              <a:t>místa zjišťování cen </a:t>
            </a:r>
            <a:r>
              <a:rPr lang="cs-CZ" sz="2000" dirty="0">
                <a:latin typeface="MyriadPro-Regular"/>
              </a:rPr>
              <a:t>statků zařazených do spotřebitelského koše.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MyriadPro-Regular"/>
              </a:rPr>
              <a:t>Fixace těchto „sběrných“ míst může snižovat vypovídací schopnost ukazatelů cenového vývoje. Nepostihují </a:t>
            </a:r>
            <a:r>
              <a:rPr lang="cs-CZ" sz="2000" b="1" dirty="0">
                <a:latin typeface="MyriadPro-Bold"/>
              </a:rPr>
              <a:t>přesun spotřebitelů z dražších nákupních míst k levnějším</a:t>
            </a:r>
            <a:r>
              <a:rPr lang="cs-CZ" sz="2000" dirty="0">
                <a:latin typeface="MyriadPro-Regular"/>
              </a:rPr>
              <a:t>, např. k nákupům v hypermarketech, ve stáncích, v diskontních prodejnách a v poslední době zejména na internetu (e-</a:t>
            </a:r>
            <a:r>
              <a:rPr lang="cs-CZ" sz="2000" dirty="0" err="1">
                <a:latin typeface="MyriadPro-Regular"/>
              </a:rPr>
              <a:t>shopy</a:t>
            </a:r>
            <a:r>
              <a:rPr lang="cs-CZ" sz="2000" dirty="0">
                <a:latin typeface="MyriadPro-Regular"/>
              </a:rPr>
              <a:t>).</a:t>
            </a:r>
          </a:p>
          <a:p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A4E624-2BBC-4B0D-8734-F9464E7C02D1}"/>
              </a:ext>
            </a:extLst>
          </p:cNvPr>
          <p:cNvSpPr txBox="1"/>
          <p:nvPr/>
        </p:nvSpPr>
        <p:spPr>
          <a:xfrm>
            <a:off x="863588" y="190024"/>
            <a:ext cx="7416824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800" b="1" dirty="0">
                <a:latin typeface="MyriadPro-Regular"/>
              </a:rPr>
              <a:t>NEPŘESNOSTI V MĚŘENÍ INFLACE</a:t>
            </a:r>
          </a:p>
        </p:txBody>
      </p:sp>
    </p:spTree>
    <p:extLst>
      <p:ext uri="{BB962C8B-B14F-4D97-AF65-F5344CB8AC3E}">
        <p14:creationId xmlns:p14="http://schemas.microsoft.com/office/powerpoint/2010/main" val="421489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>
            <a:extLst>
              <a:ext uri="{FF2B5EF4-FFF2-40B4-BE49-F238E27FC236}">
                <a16:creationId xmlns:a16="http://schemas.microsoft.com/office/drawing/2014/main" id="{C28E0A83-69C2-4001-9591-F618281A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A3A5E-8F05-4FAC-93A0-B6C91F6F556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C038D96-D3A2-4A28-9892-FA2C3F5CA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-742950"/>
            <a:ext cx="8531225" cy="6186488"/>
          </a:xfrm>
          <a:prstGeom prst="rect">
            <a:avLst/>
          </a:prstGeom>
          <a:noFill/>
          <a:ln>
            <a:noFill/>
          </a:ln>
        </p:spPr>
        <p:txBody>
          <a:bodyPr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28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endParaRPr lang="cs-CZ" altLang="cs-CZ" sz="28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2800" dirty="0">
                <a:solidFill>
                  <a:srgbClr val="FF0000"/>
                </a:solidFill>
                <a:latin typeface="+mj-lt"/>
              </a:rPr>
              <a:t>Implicitní cenový deflátor </a:t>
            </a:r>
            <a:r>
              <a:rPr lang="cs-CZ" altLang="cs-CZ" sz="2800" dirty="0">
                <a:latin typeface="+mj-lt"/>
              </a:rPr>
              <a:t>(IPD):</a:t>
            </a:r>
          </a:p>
          <a:p>
            <a:pPr eaLnBrk="1" hangingPunct="1">
              <a:defRPr/>
            </a:pPr>
            <a:r>
              <a:rPr lang="cs-CZ" altLang="cs-CZ" sz="1700" dirty="0">
                <a:latin typeface="Times New Roman" panose="02020603050405020304" pitchFamily="18" charset="0"/>
              </a:rPr>
              <a:t>Deflátor je představován zlomkem, v jehož čitateli je hodnota HDP daného (běžného) roku vyjádřena v běžných cenách tohoto roku, tzn. nominální HDP. Ve jmenovateli zlomku je tentýž HDP, tzn. HDP běžného roku, avšak vyjádřený ve stálých cenách, tzn. v cenách období, které jsme vyhlásili za výchozí. Chceme-li měřit vývoj cenové hladiny pomocí IPD, musíme HDP běžného období ocenit cenami základního období, abychom tak získali veličinu reálného HDP a mohli s ní pak srovnat její nominální protějšek. Údaj o vývoji cenové hladiny nám vyplyne implicitně z tohoto srovnání; proto mluvíme o implicitním cenovém deflátoru.</a:t>
            </a:r>
          </a:p>
          <a:p>
            <a:pPr eaLnBrk="1" hangingPunct="1">
              <a:defRPr/>
            </a:pPr>
            <a:endParaRPr lang="cs-CZ" altLang="cs-CZ" sz="2800" b="1" dirty="0">
              <a:latin typeface="+mj-lt"/>
            </a:endParaRPr>
          </a:p>
          <a:p>
            <a:pPr eaLnBrk="1" hangingPunct="1">
              <a:defRPr/>
            </a:pPr>
            <a:endParaRPr lang="cs-CZ" altLang="cs-CZ" sz="2800" b="1" dirty="0">
              <a:latin typeface="+mj-lt"/>
            </a:endParaRPr>
          </a:p>
          <a:p>
            <a:pPr eaLnBrk="1" hangingPunct="1">
              <a:defRPr/>
            </a:pPr>
            <a:r>
              <a:rPr lang="cs-CZ" altLang="cs-CZ" sz="2800" b="1" dirty="0">
                <a:latin typeface="+mj-lt"/>
              </a:rPr>
              <a:t> IPD</a:t>
            </a:r>
            <a:r>
              <a:rPr lang="cs-CZ" altLang="cs-CZ" sz="2800" b="1" dirty="0">
                <a:latin typeface="Times New Roman" panose="02020603050405020304" pitchFamily="18" charset="0"/>
              </a:rPr>
              <a:t> =                                     </a:t>
            </a:r>
            <a:r>
              <a:rPr lang="cs-CZ" altLang="cs-CZ" sz="2800" b="1" dirty="0">
                <a:latin typeface="+mn-lt"/>
              </a:rPr>
              <a:t>IPD =</a:t>
            </a:r>
            <a:r>
              <a:rPr lang="cs-CZ" altLang="cs-CZ" sz="2800" b="1" dirty="0">
                <a:latin typeface="Times New Roman" panose="02020603050405020304" pitchFamily="18" charset="0"/>
              </a:rPr>
              <a:t>                             </a:t>
            </a:r>
          </a:p>
          <a:p>
            <a:pPr eaLnBrk="1" hangingPunct="1">
              <a:defRPr/>
            </a:pPr>
            <a:r>
              <a:rPr lang="cs-CZ" altLang="cs-CZ" sz="2800" dirty="0">
                <a:latin typeface="Times New Roman" panose="02020603050405020304" pitchFamily="18" charset="0"/>
              </a:rPr>
              <a:t>          </a:t>
            </a:r>
          </a:p>
          <a:p>
            <a:pPr eaLnBrk="1" hangingPunct="1">
              <a:defRPr/>
            </a:pPr>
            <a:endParaRPr lang="cs-CZ" altLang="cs-CZ" sz="280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/>
              <a:t> </a:t>
            </a:r>
            <a:endParaRPr lang="cs-CZ" altLang="cs-CZ" sz="1400" dirty="0"/>
          </a:p>
        </p:txBody>
      </p:sp>
      <p:graphicFrame>
        <p:nvGraphicFramePr>
          <p:cNvPr id="5162" name="Group 42">
            <a:extLst>
              <a:ext uri="{FF2B5EF4-FFF2-40B4-BE49-F238E27FC236}">
                <a16:creationId xmlns:a16="http://schemas.microsoft.com/office/drawing/2014/main" id="{26737E7C-316D-46CC-BD08-F837588D7DF1}"/>
              </a:ext>
            </a:extLst>
          </p:cNvPr>
          <p:cNvGraphicFramePr>
            <a:graphicFrameLocks noGrp="1"/>
          </p:cNvGraphicFramePr>
          <p:nvPr/>
        </p:nvGraphicFramePr>
        <p:xfrm>
          <a:off x="5930900" y="2349500"/>
          <a:ext cx="2016125" cy="265588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∑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 p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. q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= 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∑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 p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. q</a:t>
                      </a:r>
                      <a:r>
                        <a:rPr kumimoji="0" lang="cs-CZ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= 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156" name="Group 36">
            <a:extLst>
              <a:ext uri="{FF2B5EF4-FFF2-40B4-BE49-F238E27FC236}">
                <a16:creationId xmlns:a16="http://schemas.microsoft.com/office/drawing/2014/main" id="{8B542B4F-7539-4D03-9C04-016691B5F1CB}"/>
              </a:ext>
            </a:extLst>
          </p:cNvPr>
          <p:cNvGraphicFramePr>
            <a:graphicFrameLocks noGrp="1"/>
          </p:cNvGraphicFramePr>
          <p:nvPr/>
        </p:nvGraphicFramePr>
        <p:xfrm>
          <a:off x="1749425" y="2309813"/>
          <a:ext cx="2232025" cy="2498820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675" marB="4567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HDP 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nominální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1" marR="91431" marT="45675" marB="4567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1" marR="91431" marT="45675" marB="4567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1" marR="91431" marT="45675" marB="45675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HDP 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reálný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1" marR="91431" marT="45675" marB="4567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675" marB="4567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20" name="TextovéPole 6">
            <a:extLst>
              <a:ext uri="{FF2B5EF4-FFF2-40B4-BE49-F238E27FC236}">
                <a16:creationId xmlns:a16="http://schemas.microsoft.com/office/drawing/2014/main" id="{57874810-F160-4C38-8666-EAA18B7A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124450"/>
            <a:ext cx="4609182" cy="117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cs-CZ" altLang="cs-CZ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1i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váha i-</a:t>
            </a:r>
            <a:r>
              <a:rPr lang="cs-CZ" alt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tého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zboží (v běžném období)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altLang="cs-CZ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0i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cena i-</a:t>
            </a:r>
            <a:r>
              <a:rPr lang="cs-CZ" alt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tého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zboží (v základním období)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altLang="cs-CZ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1i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cena i-</a:t>
            </a:r>
            <a:r>
              <a:rPr lang="cs-CZ" alt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tého</a:t>
            </a:r>
            <a:r>
              <a:rPr lang="cs-CZ" alt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zboží (v běžném období)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88BE10E-5040-4403-A859-EC30B717922D}"/>
              </a:ext>
            </a:extLst>
          </p:cNvPr>
          <p:cNvSpPr/>
          <p:nvPr/>
        </p:nvSpPr>
        <p:spPr>
          <a:xfrm>
            <a:off x="306388" y="2514600"/>
            <a:ext cx="3976687" cy="2303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08AC815-0942-45D7-966C-54FB6EAE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7C9A890-5E23-4F0A-AB88-2A0487400908}"/>
              </a:ext>
            </a:extLst>
          </p:cNvPr>
          <p:cNvPicPr/>
          <p:nvPr/>
        </p:nvPicPr>
        <p:blipFill rotWithShape="1">
          <a:blip r:embed="rId2"/>
          <a:srcRect l="14789" t="21014" r="36188" b="28049"/>
          <a:stretch/>
        </p:blipFill>
        <p:spPr bwMode="auto">
          <a:xfrm>
            <a:off x="4379193" y="2420888"/>
            <a:ext cx="4654352" cy="3273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A7D3944-D55F-42A2-A81C-0153BEEE0CA1}"/>
              </a:ext>
            </a:extLst>
          </p:cNvPr>
          <p:cNvPicPr/>
          <p:nvPr/>
        </p:nvPicPr>
        <p:blipFill rotWithShape="1">
          <a:blip r:embed="rId3"/>
          <a:srcRect l="14133" t="12973" r="33489" b="34125"/>
          <a:stretch/>
        </p:blipFill>
        <p:spPr bwMode="auto">
          <a:xfrm>
            <a:off x="179512" y="1412776"/>
            <a:ext cx="417646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E54F2DA-3110-409E-9267-489F1B3468E8}"/>
              </a:ext>
            </a:extLst>
          </p:cNvPr>
          <p:cNvSpPr txBox="1"/>
          <p:nvPr/>
        </p:nvSpPr>
        <p:spPr>
          <a:xfrm>
            <a:off x="2051720" y="548680"/>
            <a:ext cx="536408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 cenových indexů v ČR (CPI, PPI)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D96E903-E62A-4387-956A-BA1259BBA53A}"/>
              </a:ext>
            </a:extLst>
          </p:cNvPr>
          <p:cNvSpPr txBox="1"/>
          <p:nvPr/>
        </p:nvSpPr>
        <p:spPr>
          <a:xfrm>
            <a:off x="683568" y="5869673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www.czso.cz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6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64C5955-ED82-41F7-BA65-39DB9BFE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E2947C-0C1D-4284-9992-42CA4FE2D954}"/>
              </a:ext>
            </a:extLst>
          </p:cNvPr>
          <p:cNvSpPr/>
          <p:nvPr/>
        </p:nvSpPr>
        <p:spPr>
          <a:xfrm>
            <a:off x="719572" y="500574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Míra inflace vyjádřená přírůstkem indexu spotřebitelských cen ke stejnému měsíci předchozího roku </a:t>
            </a:r>
            <a:r>
              <a:rPr lang="cs-CZ" sz="1600" dirty="0"/>
              <a:t>vyjadřuje procentní změnu cenové hladiny ve vykazovaném měsíci daného roku proti stejnému měsíci předchozího roku.</a:t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9767AD-7187-491B-B22A-794F8204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4" y="314645"/>
            <a:ext cx="7913252" cy="46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FBF563-E393-4697-8D9A-C565858A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855-8C09-468E-B5FC-00CFC5C77D88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4BBA99A-ACDD-4AF5-AD89-B11B91173406}"/>
              </a:ext>
            </a:extLst>
          </p:cNvPr>
          <p:cNvSpPr/>
          <p:nvPr/>
        </p:nvSpPr>
        <p:spPr>
          <a:xfrm>
            <a:off x="936702" y="5227961"/>
            <a:ext cx="72705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  <a:r>
              <a:rPr lang="cs-CZ" sz="1400" dirty="0"/>
              <a:t>Indexy cen výrobců, meziroční růst/pokles, v %, leden 2023:</a:t>
            </a:r>
          </a:p>
          <a:p>
            <a:r>
              <a:rPr lang="cs-CZ" sz="1400" dirty="0"/>
              <a:t>    průmyslových: 19,0</a:t>
            </a:r>
          </a:p>
          <a:p>
            <a:r>
              <a:rPr lang="cs-CZ" sz="1400" dirty="0"/>
              <a:t>    stavebních prací: 11,4	</a:t>
            </a:r>
          </a:p>
          <a:p>
            <a:r>
              <a:rPr lang="cs-CZ" sz="1400" dirty="0"/>
              <a:t>    tržních služeb: 6,3</a:t>
            </a:r>
          </a:p>
          <a:p>
            <a:r>
              <a:rPr lang="cs-CZ" sz="1400" dirty="0"/>
              <a:t>    zemědělských: 25,5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A46ADC-83F1-4EB0-9E0A-2441DD27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0" y="260648"/>
            <a:ext cx="8075240" cy="49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FE8A5-CDC0-400C-9E9B-4F82D6381BDB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55576" y="936743"/>
            <a:ext cx="763284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Míra inflace</a:t>
            </a:r>
            <a:r>
              <a:rPr lang="cs-CZ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(</a:t>
            </a:r>
            <a:r>
              <a:rPr lang="el-GR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π</a:t>
            </a:r>
            <a:r>
              <a:rPr lang="cs-CZ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cs-CZ" altLang="cs-CZ" sz="2800" dirty="0">
                <a:latin typeface="+mn-lt"/>
              </a:rPr>
              <a:t>měří míru změny cenové hladiny (P)</a:t>
            </a:r>
          </a:p>
          <a:p>
            <a:pPr eaLnBrk="1" hangingPunct="1"/>
            <a:endParaRPr lang="cs-CZ" altLang="cs-CZ" sz="32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eaLnBrk="1" hangingPunct="1">
              <a:buFont typeface="Symbol" panose="05050102010706020507" pitchFamily="18" charset="2"/>
              <a:buChar char="p"/>
            </a:pPr>
            <a:r>
              <a:rPr lang="cs-CZ" altLang="cs-CZ" sz="3200" dirty="0">
                <a:latin typeface="Times New Roman" panose="02020603050405020304" pitchFamily="18" charset="0"/>
              </a:rPr>
              <a:t>=                      </a:t>
            </a:r>
            <a:r>
              <a:rPr lang="cs-CZ" altLang="cs-CZ" sz="3200" dirty="0">
                <a:latin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cs-CZ" altLang="cs-CZ" sz="2800" dirty="0">
                <a:latin typeface="+mj-lt"/>
                <a:sym typeface="Symbol" panose="05050102010706020507" pitchFamily="18" charset="2"/>
              </a:rPr>
              <a:t>100 (%)</a:t>
            </a:r>
          </a:p>
          <a:p>
            <a:pPr eaLnBrk="1" hangingPunct="1"/>
            <a:endParaRPr lang="cs-CZ" altLang="cs-CZ" sz="32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616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59591"/>
              </p:ext>
            </p:extLst>
          </p:nvPr>
        </p:nvGraphicFramePr>
        <p:xfrm>
          <a:off x="1619672" y="2118783"/>
          <a:ext cx="2088232" cy="1158876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CPI</a:t>
                      </a:r>
                      <a:r>
                        <a:rPr kumimoji="0" lang="cs-CZ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CPI</a:t>
                      </a:r>
                      <a:r>
                        <a:rPr kumimoji="0" lang="cs-CZ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CPI</a:t>
                      </a:r>
                      <a:r>
                        <a:rPr kumimoji="0" lang="cs-CZ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833A022B-02F3-4B49-A52F-C4AACA27FE46}"/>
              </a:ext>
            </a:extLst>
          </p:cNvPr>
          <p:cNvSpPr txBox="1"/>
          <p:nvPr/>
        </p:nvSpPr>
        <p:spPr>
          <a:xfrm>
            <a:off x="755576" y="3526427"/>
            <a:ext cx="5616624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cenový index v běžném období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cenový index v základním období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799FBD-0937-4AAB-927A-1BB3A3FBB37F}"/>
              </a:ext>
            </a:extLst>
          </p:cNvPr>
          <p:cNvSpPr txBox="1"/>
          <p:nvPr/>
        </p:nvSpPr>
        <p:spPr>
          <a:xfrm>
            <a:off x="683568" y="4690151"/>
            <a:ext cx="80648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 vyjadřování </a:t>
            </a:r>
            <a:r>
              <a:rPr lang="cs-CZ" sz="2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míry inflace</a:t>
            </a:r>
            <a:r>
              <a:rPr lang="cs-CZ" sz="2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pomocí </a:t>
            </a:r>
            <a:r>
              <a:rPr lang="cs-CZ" sz="2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indexu spotřebitelských cen</a:t>
            </a:r>
            <a:r>
              <a:rPr lang="cs-CZ" sz="2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jsou často uváděna různá čísla.</a:t>
            </a:r>
          </a:p>
          <a:p>
            <a:r>
              <a:rPr lang="cs-CZ" sz="2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třeba uvést jednoznačně období, za které je míra inflace uváděna, a základ, k němuž se vymezené období porovnává. 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2276</Words>
  <Application>Microsoft Office PowerPoint</Application>
  <PresentationFormat>Předvádění na obrazovce (4:3)</PresentationFormat>
  <Paragraphs>490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Arial</vt:lpstr>
      <vt:lpstr>Arial CE</vt:lpstr>
      <vt:lpstr>Calibri</vt:lpstr>
      <vt:lpstr>MinionPro-Regular</vt:lpstr>
      <vt:lpstr>MyriadPro-Bold</vt:lpstr>
      <vt:lpstr>MyriadPro-Regular</vt:lpstr>
      <vt:lpstr>Symbol</vt:lpstr>
      <vt:lpstr>Times New Roman</vt:lpstr>
      <vt:lpstr>Wingdings</vt:lpstr>
      <vt:lpstr>Výchozí návrh</vt:lpstr>
      <vt:lpstr>CorelDraw.Graphic.9</vt:lpstr>
      <vt:lpstr>Inflace</vt:lpstr>
      <vt:lpstr>Inflace = růst cenové hladiny (P). Cenovou hladinu měříme cenovými indexy (CPI, PPI, IPD). Index spotřebitelských cen (CPI): (Cenový index výrobců (PPI – Producer Price Index), někdy také označovaný jako „cenový index vstupů“.)   CPI =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Členění inflace:</vt:lpstr>
      <vt:lpstr>Příklady hyperinflace</vt:lpstr>
      <vt:lpstr>Prezentace aplikace PowerPoint</vt:lpstr>
      <vt:lpstr>Prezentace aplikace PowerPoint</vt:lpstr>
      <vt:lpstr>Prezentace aplikace PowerPoint</vt:lpstr>
      <vt:lpstr>Poptávková inflace</vt:lpstr>
      <vt:lpstr>Příčiny poptávkové inflace:</vt:lpstr>
      <vt:lpstr>Nákladová inflace</vt:lpstr>
      <vt:lpstr>Příčiny nabídkové inflace:</vt:lpstr>
      <vt:lpstr>Důsledky inflace:</vt:lpstr>
      <vt:lpstr>Snižování inflace (dezinflace):</vt:lpstr>
      <vt:lpstr>Prezentace aplikace PowerPoint</vt:lpstr>
      <vt:lpstr>Shrnutí - klíčové pojmy:</vt:lpstr>
    </vt:vector>
  </TitlesOfParts>
  <Company>Janošík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Inflace</dc:title>
  <dc:creator>Janošík</dc:creator>
  <cp:lastModifiedBy>Drastichová Magdaléna</cp:lastModifiedBy>
  <cp:revision>124</cp:revision>
  <dcterms:created xsi:type="dcterms:W3CDTF">2006-11-07T15:55:05Z</dcterms:created>
  <dcterms:modified xsi:type="dcterms:W3CDTF">2023-12-03T19:36:48Z</dcterms:modified>
</cp:coreProperties>
</file>