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517" r:id="rId6"/>
    <p:sldId id="726" r:id="rId7"/>
    <p:sldId id="727" r:id="rId8"/>
    <p:sldId id="728" r:id="rId9"/>
    <p:sldId id="729" r:id="rId10"/>
    <p:sldId id="730" r:id="rId11"/>
    <p:sldId id="43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3548" autoAdjust="0"/>
  </p:normalViewPr>
  <p:slideViewPr>
    <p:cSldViewPr snapToGrid="0" snapToObjects="1">
      <p:cViewPr varScale="1">
        <p:scale>
          <a:sx n="57" d="100"/>
          <a:sy n="57" d="100"/>
        </p:scale>
        <p:origin x="145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21.10.2023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127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376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056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725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884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>
                <a:solidFill>
                  <a:srgbClr val="D10202"/>
                </a:solidFill>
                <a:cs typeface="Arial"/>
              </a:rPr>
              <a:t>Technická zařízení budov</a:t>
            </a:r>
            <a:br>
              <a:rPr lang="cs-CZ" b="1" dirty="0" smtClean="0">
                <a:solidFill>
                  <a:srgbClr val="D10202"/>
                </a:solidFill>
                <a:cs typeface="Arial"/>
              </a:rPr>
            </a:br>
            <a:r>
              <a:rPr lang="cs-CZ" b="1" dirty="0" smtClean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</a:t>
            </a:r>
            <a:r>
              <a:rPr lang="cs-CZ" sz="1800" b="1" dirty="0" smtClean="0">
                <a:cs typeface="Arial"/>
              </a:rPr>
              <a:t>Škrabal, Ph.D.</a:t>
            </a:r>
            <a:endParaRPr lang="cs-CZ" sz="1800" b="1" dirty="0">
              <a:cs typeface="Arial"/>
            </a:endParaRP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 smtClean="0">
                <a:cs typeface="Arial"/>
              </a:rPr>
              <a:t>21. 11. 2023</a:t>
            </a:r>
            <a:endParaRPr lang="cs-CZ" sz="1800" b="1" dirty="0">
              <a:cs typeface="Arial"/>
            </a:endParaRP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Technická zařízení budov tvoří soubor činností podílejících se na stavu vnitřního prostředí budov a na jejich funkčním i uživatelském standardu.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V </a:t>
            </a:r>
            <a:r>
              <a:rPr lang="cs-CZ" sz="2800" dirty="0"/>
              <a:t>praxi se jedná o systémy vytápění, rozvody vody včetně odpadů, rozvody plynu, elektřiny, větrání, klimatizaci apod.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Jedná se zejména o: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rekonstrukce </a:t>
            </a:r>
            <a:r>
              <a:rPr lang="cs-CZ" sz="2400" dirty="0"/>
              <a:t>otopných soustav a tepelných zdrojů;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regulace </a:t>
            </a:r>
            <a:r>
              <a:rPr lang="cs-CZ" sz="2400" dirty="0"/>
              <a:t>zdrojů tepla a otopných </a:t>
            </a:r>
            <a:r>
              <a:rPr lang="cs-CZ" sz="2400" dirty="0" smtClean="0"/>
              <a:t>soustav;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měření </a:t>
            </a:r>
            <a:r>
              <a:rPr lang="cs-CZ" sz="2400" dirty="0"/>
              <a:t>vody a </a:t>
            </a:r>
            <a:r>
              <a:rPr lang="cs-CZ" sz="2400" dirty="0" smtClean="0"/>
              <a:t>tepla;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instalace </a:t>
            </a:r>
            <a:r>
              <a:rPr lang="cs-CZ" sz="2400" dirty="0"/>
              <a:t>rozvodů </a:t>
            </a:r>
            <a:r>
              <a:rPr lang="cs-CZ" sz="2400" dirty="0" smtClean="0"/>
              <a:t>vody;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využití </a:t>
            </a:r>
            <a:r>
              <a:rPr lang="cs-CZ" sz="2400" dirty="0"/>
              <a:t>obnovitelných zdrojů energie (solární kolektory, tepelná čerpadla, </a:t>
            </a:r>
            <a:r>
              <a:rPr lang="cs-CZ" sz="2400" dirty="0" err="1"/>
              <a:t>fotovoltaické</a:t>
            </a:r>
            <a:r>
              <a:rPr lang="cs-CZ" sz="2400" dirty="0"/>
              <a:t> články apod</a:t>
            </a:r>
            <a:r>
              <a:rPr lang="cs-CZ" sz="2400" dirty="0" smtClean="0"/>
              <a:t>.);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provoz </a:t>
            </a:r>
            <a:r>
              <a:rPr lang="cs-CZ" sz="2400" dirty="0"/>
              <a:t>a servis tepelných zařízení;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návrhy </a:t>
            </a:r>
            <a:r>
              <a:rPr lang="cs-CZ" sz="2400" dirty="0"/>
              <a:t>a </a:t>
            </a:r>
            <a:r>
              <a:rPr lang="cs-CZ" sz="2400" dirty="0" smtClean="0"/>
              <a:t>realizace;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opatření </a:t>
            </a:r>
            <a:r>
              <a:rPr lang="cs-CZ" sz="2400" dirty="0"/>
              <a:t>ke snížení tepelných ztrát </a:t>
            </a:r>
            <a:r>
              <a:rPr lang="cs-CZ" sz="2400" dirty="0" smtClean="0"/>
              <a:t>budov;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zateplení </a:t>
            </a:r>
            <a:r>
              <a:rPr lang="cs-CZ" sz="2400" dirty="0"/>
              <a:t>objektů, výměna oken, zateplení střech apod.)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78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Technická zařízení budov jsou v dnešním stavitelském prostředí již součástí každé stavby.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Projektová </a:t>
            </a:r>
            <a:r>
              <a:rPr lang="cs-CZ" sz="2800" dirty="0"/>
              <a:t>dokumentace je v tomto ohledu nejzásadnější pro tvorbu optimálního prostředí budov a objektů.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Zákon </a:t>
            </a:r>
            <a:r>
              <a:rPr lang="cs-CZ" sz="2800" dirty="0"/>
              <a:t>č. 360/1992 Sb. Zákon České národní rady o výkonu povolání autorizovaných architektů a o výkonu povolání autorizovaných inženýrů a techniků činných ve výstavbě stanovuje podmínky pro zpracování technické dokumentace staveb. 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93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Jednotlivé části projektové dokumentace technických zařízení budov zpracovávají specialisté na dané oblasti (inženýrské sítě apod.)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Dodávku </a:t>
            </a:r>
            <a:r>
              <a:rPr lang="cs-CZ" sz="2800" dirty="0"/>
              <a:t>a realizace navržených řešení zajišťují specializované firmy či fyzické osoby.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Již </a:t>
            </a:r>
            <a:r>
              <a:rPr lang="cs-CZ" sz="2800" dirty="0"/>
              <a:t>při návrhu a výstavbě budov je však nutné, aby v předstihu byly uplatňovány požadavky a prostorové nároky, které budou technická zařízení vyžadovat.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Důležitým </a:t>
            </a:r>
            <a:r>
              <a:rPr lang="cs-CZ" sz="2800" dirty="0"/>
              <a:t>faktem je propojit a skloubit architektonické a estetické představy tvůrce stavby s požadavky konstrukčními, ekonomickými, ekologickými, legislativními apod.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5/8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36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Technická zařízení budov zahrnuje obory: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instalace </a:t>
            </a:r>
            <a:r>
              <a:rPr lang="cs-CZ" sz="2400" dirty="0"/>
              <a:t>(vytápění, vzduchotechnika, klimatizace, chlazení, rozvody plynu, vody a kanalizace</a:t>
            </a:r>
            <a:r>
              <a:rPr lang="cs-CZ" sz="2400" dirty="0" smtClean="0"/>
              <a:t>);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elektrotechnické </a:t>
            </a:r>
            <a:r>
              <a:rPr lang="cs-CZ" sz="2400" dirty="0"/>
              <a:t>rozvody (měření a regulace, elektrorozvody, zabezpečovací technika, řídící systémy pro veškerá technická zařízení, hromosvody, počítačové sítě apod</a:t>
            </a:r>
            <a:r>
              <a:rPr lang="cs-CZ" sz="2400" dirty="0" smtClean="0"/>
              <a:t>.);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další </a:t>
            </a:r>
            <a:r>
              <a:rPr lang="cs-CZ" sz="2400" dirty="0"/>
              <a:t>technická zařízení v budovách (osvětlení, výtahy apod.)</a:t>
            </a:r>
            <a:endParaRPr lang="cs-CZ" sz="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6/8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6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Společným prvkem je skutečnost, že uvedené profese a zařízení zabezpečují „technické prostředí“ uvnitř staveb.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Těžištěm </a:t>
            </a:r>
            <a:r>
              <a:rPr lang="cs-CZ" sz="2800" dirty="0"/>
              <a:t>celého oboru jsou rozvody a hospodaření s nejrůznějšími formami energie.</a:t>
            </a:r>
            <a:endParaRPr lang="cs-CZ" sz="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7/8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8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C60907-4A90-45AF-A235-EC8A31771D4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2886</TotalTime>
  <Words>395</Words>
  <Application>Microsoft Office PowerPoint</Application>
  <PresentationFormat>Předvádění na obrazovce (4:3)</PresentationFormat>
  <Paragraphs>49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Technická zařízení budov XEM</vt:lpstr>
      <vt:lpstr>Technická zařízení budov</vt:lpstr>
      <vt:lpstr>Technická zařízení budov</vt:lpstr>
      <vt:lpstr>Technická zařízení budov</vt:lpstr>
      <vt:lpstr>Technická zařízení budov</vt:lpstr>
      <vt:lpstr>Technická zařízení budov</vt:lpstr>
      <vt:lpstr>Technická zařízení budov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skr0004</cp:lastModifiedBy>
  <cp:revision>167</cp:revision>
  <dcterms:created xsi:type="dcterms:W3CDTF">2020-01-28T10:37:38Z</dcterms:created>
  <dcterms:modified xsi:type="dcterms:W3CDTF">2023-10-21T18:34:29Z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