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f581fdd2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ff581fdd2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f581fdd2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ff581fdd2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f581fdd2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ff581fdd2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f581fdd2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ff581fdd2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f581fdd2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ff581fdd2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f581fdd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ff581fdd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f581fdd2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ff581fdd2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f581fdd2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f581fdd2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f581fdd2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ff581fdd2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f581fdd2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ff581fdd2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f581fdd2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ff581fdd2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f581fdd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ff581fdd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f581fdd2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ff581fdd2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f581fdd2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f581fdd2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f581fdd2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ff581fdd2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f581fdd2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ff581fdd2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f581fdd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ff581fdd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XEM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10. 2023; 19.10.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cs-CZ" b="1"/>
              <a:t>Dělej:</a:t>
            </a:r>
            <a:endParaRPr b="1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cs-CZ"/>
              <a:t>Zavádění akčních plánů managementu hospodaření s energií. 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cs-CZ"/>
              <a:t>Plánování, příprava a realizace konkrétních opatření, investičních i neinvestičních akcí ve správné časové souslednosti, na základě objektivních ukazatelů a podle stanoveného harmonogramu (obvykle roční plány v návaznosti na zavedený postup přípravy ročních rozpočtů). 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cs-CZ" b="1"/>
              <a:t>Kontroluj:</a:t>
            </a:r>
            <a:endParaRPr b="1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cs-CZ"/>
              <a:t>procesy monitorování a měření a klíčové charakteristiky činností, které determinují energetickou náročnost vzhledem k energetické politice, cílům a zprávám o výsledcích. 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cs-CZ"/>
              <a:t>Na základě tohoto principu pro každou organizaci (potažmo budovu) nastavit individuálně energetický management s cílem postupného dosahování úspor energie, ale také ostatních provozních nákladů a případně také zlepšení organizace práce. 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86080" algn="l" rtl="0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cs-CZ"/>
              <a:t>Jedná se o uzavřený cyklický proces neustálého zlepšování energetického hospodářství, který se (bez ohledu na velikost organizace) skládá zejména z těchto činností: </a:t>
            </a:r>
            <a:endParaRPr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1. Měření a zaznamenávání spotřeby energie  </a:t>
            </a:r>
            <a:endParaRPr b="1"/>
          </a:p>
          <a:p>
            <a:pPr marL="1828800" lvl="2" indent="-386080" algn="l" rtl="0">
              <a:spcBef>
                <a:spcPts val="0"/>
              </a:spcBef>
              <a:spcAft>
                <a:spcPts val="0"/>
              </a:spcAft>
              <a:buSzPct val="133333"/>
              <a:buChar char="•"/>
            </a:pPr>
            <a:r>
              <a:rPr lang="cs-CZ"/>
              <a:t>data o spotřebě energie (a vody) alespoň v měsíční podrobnosti </a:t>
            </a:r>
            <a:endParaRPr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2. Stanovení potenciálu úspor energie</a:t>
            </a:r>
            <a:endParaRPr b="1"/>
          </a:p>
          <a:p>
            <a:pPr marL="1828800" lvl="2" indent="-386080" algn="l" rtl="0">
              <a:spcBef>
                <a:spcPts val="0"/>
              </a:spcBef>
              <a:spcAft>
                <a:spcPts val="0"/>
              </a:spcAft>
              <a:buSzPct val="133333"/>
              <a:buChar char="•"/>
            </a:pPr>
            <a:r>
              <a:rPr lang="cs-CZ"/>
              <a:t>  stanovení výchozího stavu (přezkum spotřeby) </a:t>
            </a:r>
            <a:endParaRPr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3. Realizace opatření na základě plánu </a:t>
            </a:r>
            <a:endParaRPr b="1"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4. Vyhodnocování spotřeby energie a účinnosti realizovaných opatření </a:t>
            </a:r>
            <a:endParaRPr b="1"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5. Porovnávání velikosti úspor předpokládaných a skutečně dosažených </a:t>
            </a:r>
            <a:endParaRPr b="1"/>
          </a:p>
          <a:p>
            <a:pPr marL="1371600" lvl="1" indent="-386080" algn="l" rtl="0">
              <a:spcBef>
                <a:spcPts val="0"/>
              </a:spcBef>
              <a:spcAft>
                <a:spcPts val="0"/>
              </a:spcAft>
              <a:buSzPct val="114285"/>
              <a:buChar char="–"/>
            </a:pPr>
            <a:r>
              <a:rPr lang="cs-CZ" b="1"/>
              <a:t>6. Tvorba a aktualizace energetických koncepcí, energetických (akčních) plánů.</a:t>
            </a:r>
            <a:endParaRPr b="1"/>
          </a:p>
        </p:txBody>
      </p:sp>
      <p:sp>
        <p:nvSpPr>
          <p:cNvPr id="178" name="Google Shape;178;p25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cs-CZ" sz="2200"/>
              <a:t>Základní činnosti cyklického procesu neustálého zlepšování energetického hospodářství</a:t>
            </a:r>
            <a:endParaRPr sz="2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5" name="Google Shape;185;p26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l="59867" t="23695" r="9998" b="33393"/>
          <a:stretch/>
        </p:blipFill>
        <p:spPr>
          <a:xfrm>
            <a:off x="1953163" y="2219093"/>
            <a:ext cx="5237674" cy="396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SzPts val="2500"/>
              <a:buChar char="•"/>
            </a:pPr>
            <a:r>
              <a:rPr lang="cs-CZ" sz="2500"/>
              <a:t>Ze zákona o hospodaření energií mají velké podniky, mezi něž se mohou řadit i organizace zřízení krajem či městem, povinnost každé 4 roky zpracovat energetický audit.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cs-CZ" sz="2500"/>
              <a:t>V případě zavedení a certifikování systému energetického managementu (EnMS) v souladu s ČSN EN ISO 5 0001 má organizace tuto povinnost splněnou a nemusí již audit zpracovávat.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cs-CZ" sz="2500"/>
              <a:t>Systém EnMS dle ISO 50 001 je nutné recertifikovat jednou za 3 roky.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cs-CZ" sz="2500"/>
              <a:t>Je na rozhodnutí každé organizace, jaký způsob splnění této zákonné povinnosti zvolí. </a:t>
            </a:r>
            <a:endParaRPr sz="25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193" name="Google Shape;193;p27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Zavedení eenrgetického managementu je beznákladové opatření, které je jako takové doporučováno i energetickými auditory.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Zavedení energetického managementu v praxi mimo jiné v zainteresování jednotlivých odpovědných pracovníků ve výrobě do problematiky spotřeb a úspor energií a jejich aktivní působení při optimalizaci a úsporách energií. 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err="1" smtClean="0"/>
              <a:t>managemen</a:t>
            </a:r>
            <a:endParaRPr b="1" dirty="0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Jde především o dodržování technologické kázně výroby omezování chodu momentálně nevyužívaných spotřebičů, regulace intenzity osvětlení, vytápění, vzduchotechniky atd.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Další důležitou součástí by mělo být podávání podnětů vedoucích k úsporám energií od těchto pracovníků směrem k vedení společnosti.</a:t>
            </a:r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 hlavně zahraniční praxe je známo, že zavedení tototo tzv. energetického managementu I. stupně může vést až k 5% úsporám ve spotřebě energii, což při větších objemech spotřebovaných energií může přinést významné finanční úspory.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l="50479" t="28118" r="29118" b="36974"/>
          <a:stretch/>
        </p:blipFill>
        <p:spPr>
          <a:xfrm>
            <a:off x="1427700" y="1299575"/>
            <a:ext cx="5052931" cy="48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297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Energetický management </a:t>
            </a:r>
            <a:r>
              <a:rPr lang="cs-CZ"/>
              <a:t>je obecně zavedený termín pod, kterým se skrývá mnoho dílčích činností.</a:t>
            </a:r>
            <a:endParaRPr/>
          </a:p>
          <a:p>
            <a:pPr marL="342900" lvl="0" indent="-228282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/>
              <a:t>Tyto činnosti mají vést k efektivnímu nakládání s energií a snižovat produktivitu emisí skleníkových plynů.</a:t>
            </a:r>
            <a:endParaRPr/>
          </a:p>
          <a:p>
            <a:pPr marL="342900" lvl="0" indent="-228282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/>
              <a:t>Systém hospodaření s energií je kontinuální proces, který při správném nastavení vedek úsporám finančních prostředků vynaložených za spotřebovanou energií.</a:t>
            </a:r>
            <a:endParaRPr/>
          </a:p>
          <a:p>
            <a:pPr marL="342900" lvl="0" indent="-228282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/>
              <a:t>Systém hospodaření s energií může být zařazen do portfolia facillity managementu.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Energetický management </a:t>
            </a:r>
            <a:r>
              <a:rPr lang="cs-CZ"/>
              <a:t>je souborem mnoha činností a proto také vyžaduje splnění mnoha podmínek a požadavků proto, aby mohl být úspěšně vykonáván.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Cílem zavedení energetického managementu v souladu s </a:t>
            </a:r>
            <a:r>
              <a:rPr lang="cs-CZ" b="1"/>
              <a:t>ČSN EN ISO 50 001</a:t>
            </a:r>
            <a:r>
              <a:rPr lang="cs-CZ"/>
              <a:t> je řízení spotřeby energie za účelem dlouhodobého snižování dopadů na životní prostředí, jehož významným vedlejším efektem je snižování provozních nákladů.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cs-CZ" sz="2200"/>
              <a:t>Schéma EnMS podle ČSN EN ISO 50001</a:t>
            </a:r>
            <a:endParaRPr sz="2200"/>
          </a:p>
        </p:txBody>
      </p:sp>
      <p:sp>
        <p:nvSpPr>
          <p:cNvPr id="120" name="Google Shape;120;p17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l="32374" t="39699" r="33334" b="12110"/>
          <a:stretch/>
        </p:blipFill>
        <p:spPr>
          <a:xfrm>
            <a:off x="860100" y="1707050"/>
            <a:ext cx="5658048" cy="447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Energetický management je soubor opatření a činností, jejichž cílem je efektivní řízení snižování spotřeby energie.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Jedná se o uzavřený cyklický proces neustálého zlepšování energetického hospodářství.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cs-CZ" sz="2200"/>
              <a:t>Zjednodušné schematické znázornění postupu energetického managmentu v souladu s ISO 50001</a:t>
            </a:r>
            <a:endParaRPr sz="2200"/>
          </a:p>
        </p:txBody>
      </p:sp>
      <p:sp>
        <p:nvSpPr>
          <p:cNvPr id="135" name="Google Shape;135;p19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l="60892" t="26246" r="8817" b="37645"/>
          <a:stretch/>
        </p:blipFill>
        <p:spPr>
          <a:xfrm>
            <a:off x="457200" y="2117025"/>
            <a:ext cx="6024173" cy="40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cs-CZ"/>
              <a:t>Podle normy ČSN EN ISO 50001:2012 je energetický management založen na principu neustálého zlepšování formulovaného pomocí 4 základních činností </a:t>
            </a:r>
            <a:endParaRPr/>
          </a:p>
          <a:p>
            <a:pPr marL="1371600" lvl="1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cs-CZ"/>
              <a:t>(</a:t>
            </a:r>
            <a:r>
              <a:rPr lang="cs-CZ" b="1"/>
              <a:t>PDCA): Plánuj – Dělej – Kontroluj – Jednej (z anglického: Plan – Do – Check – Act)</a:t>
            </a:r>
            <a:r>
              <a:rPr lang="cs-CZ"/>
              <a:t>.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dirty="0"/>
              <a:t>Energetický </a:t>
            </a:r>
            <a:r>
              <a:rPr lang="cs-CZ" b="1" dirty="0" smtClean="0"/>
              <a:t>management</a:t>
            </a:r>
            <a:endParaRPr b="1"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cs-CZ" b="1"/>
              <a:t>Plánuj:</a:t>
            </a:r>
            <a:endParaRPr b="1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cs-CZ"/>
              <a:t>Provádění přezkoumání spotřeby energie a stanovování výchozího stavu, ukazatelů energetické náročnosti, cílů, cílových hodnot a akčních plánů, nezbytných pro dosahování výsledků, které snižují energetickou náročnost v souladu s energetickou politikou organizace.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9/20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Předvádění na obrazovce (4:3)</PresentationFormat>
  <Paragraphs>81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Energetický management XEM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management</vt:lpstr>
      <vt:lpstr>Energetický managemen</vt:lpstr>
      <vt:lpstr>Energetický management</vt:lpstr>
      <vt:lpstr>Energetický management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management XEM</dc:title>
  <dc:creator>tur0001</dc:creator>
  <cp:lastModifiedBy>skr0004</cp:lastModifiedBy>
  <cp:revision>1</cp:revision>
  <dcterms:modified xsi:type="dcterms:W3CDTF">2023-10-16T18:36:29Z</dcterms:modified>
</cp:coreProperties>
</file>