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sldIdLst>
    <p:sldId id="256" r:id="rId5"/>
    <p:sldId id="517" r:id="rId6"/>
    <p:sldId id="618" r:id="rId7"/>
    <p:sldId id="619" r:id="rId8"/>
    <p:sldId id="620" r:id="rId9"/>
    <p:sldId id="621" r:id="rId10"/>
    <p:sldId id="622" r:id="rId11"/>
    <p:sldId id="623" r:id="rId12"/>
    <p:sldId id="624" r:id="rId13"/>
    <p:sldId id="625" r:id="rId14"/>
    <p:sldId id="626" r:id="rId15"/>
    <p:sldId id="627" r:id="rId16"/>
    <p:sldId id="628" r:id="rId17"/>
    <p:sldId id="629" r:id="rId18"/>
    <p:sldId id="630" r:id="rId19"/>
    <p:sldId id="631" r:id="rId20"/>
    <p:sldId id="632" r:id="rId21"/>
    <p:sldId id="633" r:id="rId22"/>
    <p:sldId id="634" r:id="rId23"/>
    <p:sldId id="636" r:id="rId24"/>
    <p:sldId id="635" r:id="rId25"/>
    <p:sldId id="637" r:id="rId26"/>
    <p:sldId id="638" r:id="rId27"/>
    <p:sldId id="639" r:id="rId28"/>
    <p:sldId id="640" r:id="rId29"/>
    <p:sldId id="641" r:id="rId30"/>
    <p:sldId id="642" r:id="rId31"/>
    <p:sldId id="643" r:id="rId32"/>
    <p:sldId id="644" r:id="rId33"/>
    <p:sldId id="645" r:id="rId34"/>
    <p:sldId id="646" r:id="rId35"/>
    <p:sldId id="647" r:id="rId36"/>
    <p:sldId id="649" r:id="rId37"/>
    <p:sldId id="648" r:id="rId38"/>
    <p:sldId id="650" r:id="rId39"/>
    <p:sldId id="43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5170" autoAdjust="0"/>
  </p:normalViewPr>
  <p:slideViewPr>
    <p:cSldViewPr snapToGrid="0" snapToObjects="1">
      <p:cViewPr varScale="1">
        <p:scale>
          <a:sx n="51" d="100"/>
          <a:sy n="51" d="100"/>
        </p:scale>
        <p:origin x="16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12.10.2023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00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2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391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541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520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517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525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863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116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09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638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396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71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777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795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490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277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560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295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93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984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768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334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588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6583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603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89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02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03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70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466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58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48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Investice do úsporných spotřebičů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XEM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</a:t>
            </a:r>
            <a:r>
              <a:rPr lang="cs-CZ" sz="1800" b="1" dirty="0" smtClean="0">
                <a:cs typeface="Arial"/>
              </a:rPr>
              <a:t>Škrabal, Ph.D.</a:t>
            </a:r>
            <a:endParaRPr lang="cs-CZ" sz="1800" b="1" dirty="0">
              <a:cs typeface="Arial"/>
            </a:endParaRP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 smtClean="0">
                <a:cs typeface="Arial"/>
              </a:rPr>
              <a:t>17. </a:t>
            </a:r>
            <a:r>
              <a:rPr lang="cs-CZ" sz="1800" b="1" dirty="0">
                <a:cs typeface="Arial"/>
              </a:rPr>
              <a:t>10. 2022</a:t>
            </a: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Směrnice Komise 96/60/ES — kombinované pračky se sušičkou;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1059/2010 — myčky nádobí;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1060/2010 — ledničky a chladničky;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1061/2010 — pračky;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1062/2010 — televize;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626/2011 — klimatizátory vzduchu;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10/36</a:t>
            </a:r>
          </a:p>
        </p:txBody>
      </p:sp>
    </p:spTree>
    <p:extLst>
      <p:ext uri="{BB962C8B-B14F-4D97-AF65-F5344CB8AC3E}">
        <p14:creationId xmlns:p14="http://schemas.microsoft.com/office/powerpoint/2010/main" val="31262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392/2012 — bubnové sušičky prádla;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874/2012 — světelné zdroje a svítidla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665/2013 — vysavač;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811/2013 — teplovodní kotle a soupravy s termostatem, solárními kolektory, tepelným čerpadlem nebo kogenerační jednotkou;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11/36</a:t>
            </a:r>
          </a:p>
        </p:txBody>
      </p:sp>
    </p:spTree>
    <p:extLst>
      <p:ext uri="{BB962C8B-B14F-4D97-AF65-F5344CB8AC3E}">
        <p14:creationId xmlns:p14="http://schemas.microsoft.com/office/powerpoint/2010/main" val="22638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812/2013 — ohřívače vody a akumulační nádrže;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65/2014 — trouby a digestoře;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518/2014 — energetické štítky na internetu (mění celkem 10 platných nařízení z let 2010—2013);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1254/2014 — větrací jednotky pro obytné budovy;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2015/1094 — profesionální chladicí boxy;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12/36</a:t>
            </a:r>
          </a:p>
        </p:txBody>
      </p:sp>
    </p:spTree>
    <p:extLst>
      <p:ext uri="{BB962C8B-B14F-4D97-AF65-F5344CB8AC3E}">
        <p14:creationId xmlns:p14="http://schemas.microsoft.com/office/powerpoint/2010/main" val="417189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Pro představu rozsáhlosti, je zde uvedena legislativa, která upravuje jednotlivé štítkování elektrospotřebičů: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2015/1186 — lokální topidla;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2015/1187 — teplovodní kotle na tuhá paliva a soupravy s termostatem, solárními kolektory, tepelným čerpadlem nebo doplňkovým kotlem;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Nařízení Komise v přenesené pravomoci 2017/254 — používání tolerancí v postupech ověřování (mění 15 nařízení z let 2010–2015).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13/36</a:t>
            </a:r>
          </a:p>
        </p:txBody>
      </p:sp>
    </p:spTree>
    <p:extLst>
      <p:ext uri="{BB962C8B-B14F-4D97-AF65-F5344CB8AC3E}">
        <p14:creationId xmlns:p14="http://schemas.microsoft.com/office/powerpoint/2010/main" val="38574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Energetický štítek pro chladničky, mrazničky a jejich kombinace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14/36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35EA93-E04E-45DE-9190-3260C1FEE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1" t="33924" r="64340" b="35736"/>
          <a:stretch/>
        </p:blipFill>
        <p:spPr>
          <a:xfrm>
            <a:off x="875581" y="2573105"/>
            <a:ext cx="3964644" cy="34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Energetický štítek </a:t>
            </a:r>
            <a:r>
              <a:rPr lang="cs-CZ" dirty="0"/>
              <a:t>obsahuje především údaje o spotřebě elektřiny za jeden rok.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U některých typů </a:t>
            </a:r>
            <a:r>
              <a:rPr lang="cs-CZ" b="1" dirty="0"/>
              <a:t>spotřebičů</a:t>
            </a:r>
            <a:r>
              <a:rPr lang="cs-CZ" dirty="0"/>
              <a:t> se pouze jedná o odhad spotřeby (televize).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Spotřebu</a:t>
            </a:r>
            <a:r>
              <a:rPr lang="cs-CZ" dirty="0"/>
              <a:t> lze samozřejmě omezit </a:t>
            </a:r>
            <a:r>
              <a:rPr lang="cs-CZ" b="1" dirty="0"/>
              <a:t>nižším využíváním a nepoužívám </a:t>
            </a:r>
            <a:r>
              <a:rPr lang="cs-CZ" dirty="0"/>
              <a:t>tzv. „</a:t>
            </a:r>
            <a:r>
              <a:rPr lang="cs-CZ" b="1" dirty="0"/>
              <a:t>STANBY</a:t>
            </a:r>
            <a:r>
              <a:rPr lang="cs-CZ" dirty="0"/>
              <a:t>“ režimu.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15/36</a:t>
            </a:r>
          </a:p>
        </p:txBody>
      </p:sp>
    </p:spTree>
    <p:extLst>
      <p:ext uri="{BB962C8B-B14F-4D97-AF65-F5344CB8AC3E}">
        <p14:creationId xmlns:p14="http://schemas.microsoft.com/office/powerpoint/2010/main" val="5561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Pomocí roční spotřeby si pak uživatel může snadno vypočítat provozní náklady daného spotřebiče v průběhu příštích let anebo alespoň spotřebič rychle porovnat s jeho konkurenty.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Nejviditelnější údaje na štítku je tzv. stupnice úspornosti vyjádřené písmeny </a:t>
            </a:r>
            <a:r>
              <a:rPr lang="cs-CZ" b="1" dirty="0"/>
              <a:t>A+++ až G</a:t>
            </a:r>
            <a:r>
              <a:rPr lang="cs-CZ" dirty="0"/>
              <a:t>, (A+++ nejúspornější spotřebič, G nejméně úsporné spotřebiče)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16/36</a:t>
            </a:r>
          </a:p>
        </p:txBody>
      </p:sp>
    </p:spTree>
    <p:extLst>
      <p:ext uri="{BB962C8B-B14F-4D97-AF65-F5344CB8AC3E}">
        <p14:creationId xmlns:p14="http://schemas.microsoft.com/office/powerpoint/2010/main" val="3445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Například chladničky v </a:t>
            </a:r>
            <a:r>
              <a:rPr lang="cs-CZ" i="1" dirty="0"/>
              <a:t>energetické třídě horší než A se v EU tudíž ani v České republice nesmějí prodávat</a:t>
            </a:r>
            <a:r>
              <a:rPr lang="cs-CZ" dirty="0"/>
              <a:t>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Energetickým štítkem jsou označeny například i LED žárovky.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Ty nejčastěji spadají do třídy A+ a mají spotřebu ve srovnání s klasickými žárovkami až o 80 % nižší.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Klasické žárovky jsou označeny písmeny E a níže.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17/36</a:t>
            </a:r>
          </a:p>
        </p:txBody>
      </p:sp>
    </p:spTree>
    <p:extLst>
      <p:ext uri="{BB962C8B-B14F-4D97-AF65-F5344CB8AC3E}">
        <p14:creationId xmlns:p14="http://schemas.microsoft.com/office/powerpoint/2010/main" val="30838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štítkování se týká chladicích zařízení s užitným objemem od 10 l do 1500 l.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Nově se energetické štítky týkají výslovně i chladniček absorpčního typu a spotřebičů uchovávajících víno.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Chladicí zařízení absorpčního typu jsou bezhlučné spotřebiče, které však mají mnohem vyšší spotřebu energie.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spotřebiče třídy D až G je tak zachována stupnice A+++ až G (namísto sedmistupňové škály).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U spotřebičů uchovávajících víno se údaje o objemu nahrazují kapacitou uváděnou v počtu standardních lahví vína (0,75 l), které lze do spotřebiče umístit podle pokynů výrobce.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18/36</a:t>
            </a:r>
          </a:p>
        </p:txBody>
      </p:sp>
    </p:spTree>
    <p:extLst>
      <p:ext uri="{BB962C8B-B14F-4D97-AF65-F5344CB8AC3E}">
        <p14:creationId xmlns:p14="http://schemas.microsoft.com/office/powerpoint/2010/main" val="29996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Štítky jsou opatřovány pro: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automatické pračky;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sušičky prádla;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chladničky;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mrazničky;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myčky nádobí;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elektrické trouby;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elektrické ohřívače vody a zdroje světla;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předřadníky k zářivkám;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klimatizační jednotky a televizory.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19/36</a:t>
            </a:r>
          </a:p>
        </p:txBody>
      </p:sp>
    </p:spTree>
    <p:extLst>
      <p:ext uri="{BB962C8B-B14F-4D97-AF65-F5344CB8AC3E}">
        <p14:creationId xmlns:p14="http://schemas.microsoft.com/office/powerpoint/2010/main" val="26241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Elektrický spotřebič je zařízení (elektrotechnická součástka), která mění elektrickou energii na energii jinou.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Skládá se většinou z více součástek a přeměněná energie na elektrickou energii je využita v prospěch uživatele daného spotřebiče.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2/36</a:t>
            </a:r>
          </a:p>
        </p:txBody>
      </p:sp>
    </p:spTree>
    <p:extLst>
      <p:ext uri="{BB962C8B-B14F-4D97-AF65-F5344CB8AC3E}">
        <p14:creationId xmlns:p14="http://schemas.microsoft.com/office/powerpoint/2010/main" val="2723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Úsporné elektrospotřebiče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Všechny elektrospotřebiče spotřebovávají nějakou část elektrické energie.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Dojde-li k porovnání dvou stejných spotřebičů, vyrobených např. jiným výrobcem nebo v jiném roce mohou být výsledky o spotřebě i značně odlišné.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Zjednodušeně lze říci, že na první pohled ta samá chladnička nebo mikrovlnka mohou mít a zpravidla mají zcela jinou spotřebu.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Právě energetický štítek poskytuje rychlé a přesné informace o elektrospotřebičích při prodeji o jejich spotřebě.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20/36</a:t>
            </a:r>
          </a:p>
        </p:txBody>
      </p:sp>
    </p:spTree>
    <p:extLst>
      <p:ext uri="{BB962C8B-B14F-4D97-AF65-F5344CB8AC3E}">
        <p14:creationId xmlns:p14="http://schemas.microsoft.com/office/powerpoint/2010/main" val="36827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Ekonomická a energetická efektivnost 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Ekonomická analýza by měla následovat po zjištění potřeby výměny daného elektrospotřebiče a po technické analýze spotřebičů, tedy zjištění základních požadovaných parametrů elektrospotřebiče.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Dnešní doba nabízí široký výběr jednotlivých spotřebičů, které uspokojí nenáročné i velmi náročné uživatele.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21/36</a:t>
            </a:r>
          </a:p>
        </p:txBody>
      </p:sp>
    </p:spTree>
    <p:extLst>
      <p:ext uri="{BB962C8B-B14F-4D97-AF65-F5344CB8AC3E}">
        <p14:creationId xmlns:p14="http://schemas.microsoft.com/office/powerpoint/2010/main" val="13780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Hodnocení ekonomiky vybraných elektrospotřebičů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Nákup jakéhokoliv elektrospotřebiče do jisté míry investicí, protože podle ekonomické teorie se jedná o odloženou spotřebu, což přesně vystihuje pojem investice.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22/36</a:t>
            </a:r>
          </a:p>
        </p:txBody>
      </p:sp>
    </p:spTree>
    <p:extLst>
      <p:ext uri="{BB962C8B-B14F-4D97-AF65-F5344CB8AC3E}">
        <p14:creationId xmlns:p14="http://schemas.microsoft.com/office/powerpoint/2010/main" val="27031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Hodnocení ekonomiky vybraných elektrospotřebičů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ekonomické hodnocení lze hovořit o několika metodách investičního hodnocení. Většina metod hodnocení investic se zaměřuje na zjištění peněžních toků plynoucích z uvažované investice.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23/36</a:t>
            </a:r>
          </a:p>
        </p:txBody>
      </p:sp>
    </p:spTree>
    <p:extLst>
      <p:ext uri="{BB962C8B-B14F-4D97-AF65-F5344CB8AC3E}">
        <p14:creationId xmlns:p14="http://schemas.microsoft.com/office/powerpoint/2010/main" val="9968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Hodnocení ekonomiky vybraných elektrospotřebičů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i="1" dirty="0"/>
              <a:t>Lze rozlišit dva základní přístupy k hodnocení investic: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Statické metody hodnocení investic </a:t>
            </a:r>
            <a:r>
              <a:rPr lang="cs-CZ" dirty="0"/>
              <a:t>– sledují především informace o peněžních tocích, které souvisejí s investicí a provozem. 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Faktor času a rizika je zde spíše zanedbáván. Jedná se o metody, které by měly být využívány v předběžné fázi hodnocení investic, hlavním úkolem je vyloučit nevhodné investiční varianty.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Dynamické metody hodnocení investic </a:t>
            </a:r>
            <a:r>
              <a:rPr lang="cs-CZ" dirty="0"/>
              <a:t>– zaměření u těchto metod hodnocení investic je více na peněžní toky (Cash </a:t>
            </a:r>
            <a:r>
              <a:rPr lang="cs-CZ" dirty="0" err="1"/>
              <a:t>Flow</a:t>
            </a:r>
            <a:r>
              <a:rPr lang="cs-CZ" dirty="0"/>
              <a:t>), čas a riziko. </a:t>
            </a:r>
          </a:p>
          <a:p>
            <a:pPr lvl="4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Dynamické metody vylučují možnosti zavržení nebo doporučení investice.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24/36</a:t>
            </a:r>
          </a:p>
        </p:txBody>
      </p:sp>
    </p:spTree>
    <p:extLst>
      <p:ext uri="{BB962C8B-B14F-4D97-AF65-F5344CB8AC3E}">
        <p14:creationId xmlns:p14="http://schemas.microsoft.com/office/powerpoint/2010/main" val="23035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Tato metoda uvádí, za jakou dobu se peníze investované do projektu vrátí.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Představuje takové období, ve kterém suma dosažených finančních příjmů bude rovna celkovým investičním výdajům na projekt.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Čím kratší je doba návratnosti, tím je investice pro podnik přijatelnější.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25/36</a:t>
            </a:r>
          </a:p>
        </p:txBody>
      </p:sp>
    </p:spTree>
    <p:extLst>
      <p:ext uri="{BB962C8B-B14F-4D97-AF65-F5344CB8AC3E}">
        <p14:creationId xmlns:p14="http://schemas.microsoft.com/office/powerpoint/2010/main" val="34740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Pokud je však doba návratnosti delší než životnost investice nebo požadovaná návratnost, neměla by být investice realizována.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případě, že jsou částky očekávaných příjmů každý rok stejné, lze dobu návratnosti spočítat prostým dělením vynaložených investičních výdajů roční částkou příjmů.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26/36</a:t>
            </a:r>
          </a:p>
        </p:txBody>
      </p:sp>
    </p:spTree>
    <p:extLst>
      <p:ext uri="{BB962C8B-B14F-4D97-AF65-F5344CB8AC3E}">
        <p14:creationId xmlns:p14="http://schemas.microsoft.com/office/powerpoint/2010/main" val="27753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Matematicky lze dobu návratnosti vyjádřit následovně: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27/36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A693AD-48A9-4E9F-949D-F8B10DFC4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8" t="22801" r="72265" b="63660"/>
          <a:stretch/>
        </p:blipFill>
        <p:spPr>
          <a:xfrm>
            <a:off x="750498" y="2849346"/>
            <a:ext cx="3940683" cy="163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Při standardním výpočtu dané metoda nezahrnuje faktor času.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Při respektování faktoru času, resp. časovou hodnotu peněz, výše uvedenou podmínku lze vyjádřit užitím odúročitele následovně: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28/36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A18DFC-49A9-4AC7-8969-5B7683729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4" t="29698" r="70472" b="48717"/>
          <a:stretch/>
        </p:blipFill>
        <p:spPr>
          <a:xfrm>
            <a:off x="1751162" y="4181839"/>
            <a:ext cx="3157268" cy="19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Doba návratnosti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 úpravě výše uvedený vzorec lze psát jako: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29/36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4FA045-1893-480C-8434-3F0CFA87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2" t="27585" r="66509" b="65019"/>
          <a:stretch/>
        </p:blipFill>
        <p:spPr>
          <a:xfrm>
            <a:off x="1613139" y="2773389"/>
            <a:ext cx="4703145" cy="8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Zákon o odpadech a o změně některých dalších zákonů definuje elektrozařízení následovně: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účely tohoto dílu zákona se rozumí elektrickým nebo elektronickým zařízením zařízení, jehož funkce závisí na elektrickém proudu nebo na elektromagnetickém poli nebo zařízení k výrobě, přenosu a měření elektrického proudu nebo elektromagnetického pole a které je určeno pro použití při napětí nepřesahujícím 1000 V pro střídavý proud a 1500 V pro stejnosměrný proud.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3/36</a:t>
            </a:r>
          </a:p>
        </p:txBody>
      </p:sp>
    </p:spTree>
    <p:extLst>
      <p:ext uri="{BB962C8B-B14F-4D97-AF65-F5344CB8AC3E}">
        <p14:creationId xmlns:p14="http://schemas.microsoft.com/office/powerpoint/2010/main" val="12657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Čistá současná hodnota </a:t>
            </a:r>
            <a:r>
              <a:rPr lang="cs-CZ" dirty="0"/>
              <a:t>(Net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– NPV)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Jedná se o univerzální metodu používanou k posuzování efektivnosti investic a investičních projektů.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Od této metody jsou odvozeny další ukazatele.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Metoda čisté současné hodnoty patří mezi dynamické metody hodnocení investičních příležitostí, při které jsou aplikovány základní rozhodovací principy.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30/36</a:t>
            </a:r>
          </a:p>
        </p:txBody>
      </p:sp>
    </p:spTree>
    <p:extLst>
      <p:ext uri="{BB962C8B-B14F-4D97-AF65-F5344CB8AC3E}">
        <p14:creationId xmlns:p14="http://schemas.microsoft.com/office/powerpoint/2010/main" val="10167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Čistá současná hodnota </a:t>
            </a:r>
            <a:r>
              <a:rPr lang="cs-CZ" dirty="0"/>
              <a:t>(Net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– NPV)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Jedná se o principy: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peněžních toků;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časové hodnoty peněz;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rizika.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31/36</a:t>
            </a:r>
          </a:p>
        </p:txBody>
      </p:sp>
    </p:spTree>
    <p:extLst>
      <p:ext uri="{BB962C8B-B14F-4D97-AF65-F5344CB8AC3E}">
        <p14:creationId xmlns:p14="http://schemas.microsoft.com/office/powerpoint/2010/main" val="34612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Čistá současná hodnota </a:t>
            </a:r>
            <a:r>
              <a:rPr lang="cs-CZ" dirty="0"/>
              <a:t>(Net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– NPV)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Výpočet ukazatele NPV lze uvést následujícím vzorcem: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b="1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32/36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215B47-67F8-43AE-95B1-CDD00A137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0" t="26377" r="70094" b="50000"/>
          <a:stretch/>
        </p:blipFill>
        <p:spPr>
          <a:xfrm>
            <a:off x="1091242" y="3429000"/>
            <a:ext cx="3932100" cy="25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Tato metoda je chápána jako rozdíl mezi diskontovanými peněžními příjmy z investice a kapitálovými výdaji.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Hodnota ukazatele vyjadřuje efekt, který lze získat nad rámec požadované výnosnosti.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NPV informuje o tom, jaký je přínos investice v absolutní hodnotě.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Výnosy, které plynou z investice mohou být dále reinvestovány, ale v případě výpočtu NPV se s nimi již neuvažuje.</a:t>
            </a:r>
            <a:endParaRPr lang="cs-CZ" b="1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33/36</a:t>
            </a:r>
          </a:p>
        </p:txBody>
      </p:sp>
    </p:spTree>
    <p:extLst>
      <p:ext uri="{BB962C8B-B14F-4D97-AF65-F5344CB8AC3E}">
        <p14:creationId xmlns:p14="http://schemas.microsoft.com/office/powerpoint/2010/main" val="26377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Je-li </a:t>
            </a:r>
            <a:r>
              <a:rPr lang="cs-CZ" b="1" dirty="0"/>
              <a:t>NPV kladná </a:t>
            </a:r>
            <a:r>
              <a:rPr lang="cs-CZ" dirty="0"/>
              <a:t>– investice se vyplatí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Je-li </a:t>
            </a:r>
            <a:r>
              <a:rPr lang="cs-CZ" b="1" dirty="0"/>
              <a:t>NPV záporná </a:t>
            </a:r>
            <a:r>
              <a:rPr lang="cs-CZ" dirty="0"/>
              <a:t>– investice se nevyplatí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Je-li </a:t>
            </a:r>
            <a:r>
              <a:rPr lang="cs-CZ" b="1" dirty="0"/>
              <a:t>NPV = 0 </a:t>
            </a:r>
            <a:r>
              <a:rPr lang="cs-CZ" dirty="0"/>
              <a:t>– investice nepřinese nic vzhledem ke stavu před investováním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34/36</a:t>
            </a:r>
          </a:p>
        </p:txBody>
      </p:sp>
    </p:spTree>
    <p:extLst>
      <p:ext uri="{BB962C8B-B14F-4D97-AF65-F5344CB8AC3E}">
        <p14:creationId xmlns:p14="http://schemas.microsoft.com/office/powerpoint/2010/main" val="27847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6"/>
            <a:ext cx="8229600" cy="4753629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Pro představuje existuje ještě celá řada dalších metod hodnocení investic jako jsou např. metody uvedené níže: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35/36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4D1379-3294-412D-8239-195A25A7F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1" t="48131" r="60575" b="36427"/>
          <a:stretch/>
        </p:blipFill>
        <p:spPr>
          <a:xfrm>
            <a:off x="1293962" y="3076792"/>
            <a:ext cx="6176513" cy="20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040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Dle ČSN 33 1600 ed.2 je elektrické zařízení: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 zařízení, které je určené k užívání, aniž by bylo nutné nějakým způsobem seřizovat; zařízení se jednoduchým způsobem připojuje k napájení (elektrické síti, měniči, transformátoru apod.).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4/36</a:t>
            </a:r>
          </a:p>
        </p:txBody>
      </p:sp>
    </p:spTree>
    <p:extLst>
      <p:ext uri="{BB962C8B-B14F-4D97-AF65-F5344CB8AC3E}">
        <p14:creationId xmlns:p14="http://schemas.microsoft.com/office/powerpoint/2010/main" val="1550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Rozdělení elektrospotřebičů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Rozdělení elektrospotřebičů definuje příloha č. 7 Zákona č. 185/2001 Sb. Rozdělení je již aktualizováno k 15. 8. 2018 a zákon jej definuje následovně: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zařízení pro tepelnou výměnu;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obrazovky, monitory a zařízení obsahující obrazovky o ploše větší než 100 cm2;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světelné zdroje;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velká zařízení, jejichž kterýkoli vnější rozměr přesahuje 50 cm, kromě zařízení náležejících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do skupin 1, 2 a 3, zahrnující kromě jiného: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domácí spotřebiče, zařízení informačních technologií a telekomunikační zařízení, spotřební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elektroniku, svítidla, zařízení reprodukující zvuk či obraz, hudební zařízení, elektrické a elektronické nástroje apod.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5/36</a:t>
            </a:r>
          </a:p>
        </p:txBody>
      </p:sp>
    </p:spTree>
    <p:extLst>
      <p:ext uri="{BB962C8B-B14F-4D97-AF65-F5344CB8AC3E}">
        <p14:creationId xmlns:p14="http://schemas.microsoft.com/office/powerpoint/2010/main" val="32155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Malá zařízení, jejichž žádný vnější rozměr nepřesahuje 50 cm, kromě zařízení náležejících do skupin 1, 2, 3 a 6, zahrnující kromě jiného: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domácí spotřebiče, spotřební elektroniku, svítidla, zařízení reprodukující zvuk či obraz, hudební zařízení, elektrické a elektronické nástroje, hračky, vybavení pro volný čas a sporty, zdravotnické prostředky, přístroje pro monitorování a kontrolu, výdejní automaty, zařízení pro výrobu elektrického proudu;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6/36</a:t>
            </a:r>
          </a:p>
        </p:txBody>
      </p:sp>
    </p:spTree>
    <p:extLst>
      <p:ext uri="{BB962C8B-B14F-4D97-AF65-F5344CB8AC3E}">
        <p14:creationId xmlns:p14="http://schemas.microsoft.com/office/powerpoint/2010/main" val="5207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Malá zařízení, jejichž žádný vnější rozměr nepřesahuje 50 cm, kromě zařízení náležejících do skupin 1, 2, 3 a 6, zahrnující kromě jiného: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malá zařízení informačních technologií a telekomunikační zařízení, jejichž žádný vnější rozměr nepřesahuje 50 cm.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7/36</a:t>
            </a:r>
          </a:p>
        </p:txBody>
      </p:sp>
    </p:spTree>
    <p:extLst>
      <p:ext uri="{BB962C8B-B14F-4D97-AF65-F5344CB8AC3E}">
        <p14:creationId xmlns:p14="http://schemas.microsoft.com/office/powerpoint/2010/main" val="1208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Energetické štítkování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Existence energetických štítků detailně zařazuje jednotlivé elektrospotřebiče do kategorií energetické účinnosti, a to umožňuje zjednodušeně porovnání provozní spotřeby jednotlivých i stejných elektrospotřebičů pro spotřebitele.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štítky byly zavedeny již v devadesátých letech 20. století Evropským společenstvím prostřednictvím řady směrnic.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Tyto směrnice stanovovaly požadavky na označování spotřebičů pro domácnost energetickými štítky.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8/36</a:t>
            </a:r>
          </a:p>
        </p:txBody>
      </p:sp>
    </p:spTree>
    <p:extLst>
      <p:ext uri="{BB962C8B-B14F-4D97-AF65-F5344CB8AC3E}">
        <p14:creationId xmlns:p14="http://schemas.microsoft.com/office/powerpoint/2010/main" val="3574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Energeticky úsporné spotřebiče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/>
              <a:t>Energetické štítkování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roce 2010 byla přijata směrnice Evropského parlamentu a Rady 2010/30/EU, která rozšířila oblast působnosti o další kategorie výrobků jednotlivých elektrospotřebičů.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Tato směrnice byla 1. 8. 2017 nahrazena nařízením Evropského parlamentu a Rady 2017/1369, která zavazuje členské státy Evropské unie v celém rozsahu využívat toto nařízení.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České republice jsou směrnice implementovány do zákona č. 406/2000 Sb., o hospodaření energií konkrétně do § 8a do vyhlášky č. 337/2010 Sb., o energetickém štítkování a ekodesignu výrobků spojených se spotřebou energie.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9/36</a:t>
            </a:r>
          </a:p>
        </p:txBody>
      </p:sp>
    </p:spTree>
    <p:extLst>
      <p:ext uri="{BB962C8B-B14F-4D97-AF65-F5344CB8AC3E}">
        <p14:creationId xmlns:p14="http://schemas.microsoft.com/office/powerpoint/2010/main" val="24952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C60907-4A90-45AF-A235-EC8A31771D4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1930</Words>
  <Application>Microsoft Office PowerPoint</Application>
  <PresentationFormat>Předvádění na obrazovce (4:3)</PresentationFormat>
  <Paragraphs>233</Paragraphs>
  <Slides>36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Investice do úsporných spotřebičů XEM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Energeticky úsporné spotřebiče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skr0004</cp:lastModifiedBy>
  <cp:revision>158</cp:revision>
  <dcterms:created xsi:type="dcterms:W3CDTF">2020-01-28T10:37:38Z</dcterms:created>
  <dcterms:modified xsi:type="dcterms:W3CDTF">2023-10-12T17:27:11Z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