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2"/>
  </p:notesMasterIdLst>
  <p:sldIdLst>
    <p:sldId id="25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51" r:id="rId28"/>
    <p:sldId id="539" r:id="rId29"/>
    <p:sldId id="540" r:id="rId30"/>
    <p:sldId id="545" r:id="rId31"/>
    <p:sldId id="541" r:id="rId32"/>
    <p:sldId id="542" r:id="rId33"/>
    <p:sldId id="543" r:id="rId34"/>
    <p:sldId id="546" r:id="rId35"/>
    <p:sldId id="547" r:id="rId36"/>
    <p:sldId id="548" r:id="rId37"/>
    <p:sldId id="549" r:id="rId38"/>
    <p:sldId id="550" r:id="rId39"/>
    <p:sldId id="552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0" r:id="rId68"/>
    <p:sldId id="581" r:id="rId69"/>
    <p:sldId id="582" r:id="rId70"/>
    <p:sldId id="583" r:id="rId71"/>
    <p:sldId id="584" r:id="rId72"/>
    <p:sldId id="585" r:id="rId73"/>
    <p:sldId id="586" r:id="rId74"/>
    <p:sldId id="587" r:id="rId75"/>
    <p:sldId id="588" r:id="rId76"/>
    <p:sldId id="589" r:id="rId77"/>
    <p:sldId id="591" r:id="rId78"/>
    <p:sldId id="592" r:id="rId79"/>
    <p:sldId id="590" r:id="rId80"/>
    <p:sldId id="436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85170" autoAdjust="0"/>
  </p:normalViewPr>
  <p:slideViewPr>
    <p:cSldViewPr snapToGrid="0" snapToObjects="1">
      <p:cViewPr varScale="1">
        <p:scale>
          <a:sx n="51" d="100"/>
          <a:sy n="51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30.09.2023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465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72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1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1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35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04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55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11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79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3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9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98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43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06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431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06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816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89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45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33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590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737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602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462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681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0193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06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968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6599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358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7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9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1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962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737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772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8532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1486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14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042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8698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0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859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09039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4519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321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97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3316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948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352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9909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16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60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2463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0908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315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7998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361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9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2040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4914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3042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0531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34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89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351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950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252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186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16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56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58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8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management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</a:t>
            </a:r>
            <a:r>
              <a:rPr lang="cs-CZ" sz="1800" b="1" dirty="0" smtClean="0">
                <a:cs typeface="Arial"/>
              </a:rPr>
              <a:t>Škrabal,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03. 10. </a:t>
            </a:r>
            <a:r>
              <a:rPr lang="cs-CZ" sz="1800" b="1" dirty="0" smtClean="0">
                <a:cs typeface="Arial"/>
              </a:rPr>
              <a:t>2023</a:t>
            </a:r>
            <a:endParaRPr lang="cs-CZ" sz="1800" b="1" dirty="0">
              <a:cs typeface="Arial"/>
            </a:endParaRP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sekundární: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vzniká jako odpad v elektrárnách, průmyslu apod.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Započítává se do bilancí, pokud je využita v jiném provozu, než ve kterém tato energie vzniká.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10/77</a:t>
            </a:r>
          </a:p>
        </p:txBody>
      </p:sp>
    </p:spTree>
    <p:extLst>
      <p:ext uri="{BB962C8B-B14F-4D97-AF65-F5344CB8AC3E}">
        <p14:creationId xmlns:p14="http://schemas.microsoft.com/office/powerpoint/2010/main" val="18455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Využití energetického zdroje a jeho celková účinnost je součinem účinností: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těžby,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zušlechťovacího procesu;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skladování;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dopravy;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účinností finálního stroje.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11/77</a:t>
            </a:r>
          </a:p>
        </p:txBody>
      </p:sp>
    </p:spTree>
    <p:extLst>
      <p:ext uri="{BB962C8B-B14F-4D97-AF65-F5344CB8AC3E}">
        <p14:creationId xmlns:p14="http://schemas.microsoft.com/office/powerpoint/2010/main" val="7021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Zdroje energie se nejčastěji dělí na dvě skupiny, a to obnovitelné a neobnovitelné.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Za </a:t>
            </a:r>
            <a:r>
              <a:rPr lang="cs-CZ" sz="2800" b="1" dirty="0"/>
              <a:t>neobnovitelný zdroj jsou považována fosilní paliva</a:t>
            </a:r>
            <a:r>
              <a:rPr lang="cs-CZ" sz="28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Paradox: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Tento fakt je zavádějící, protože i v dnešní době vznikají nová ložiska ropy u ústí tropických řek, přinášející do moře značné množství organické hmoty a látek viz. u ústí řeky Orinoko vzniká v moři akumulace ropy, která bude za nějaký cca 20 000 let rentabilním a těžitelným ložiskem.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Bude-li brán v potaz zákon o zachování entropie, tak jsou v podstatě všechny zdroje energie neobnovitelné.  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12/77</a:t>
            </a:r>
          </a:p>
        </p:txBody>
      </p:sp>
    </p:spTree>
    <p:extLst>
      <p:ext uri="{BB962C8B-B14F-4D97-AF65-F5344CB8AC3E}">
        <p14:creationId xmlns:p14="http://schemas.microsoft.com/office/powerpoint/2010/main" val="29579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Primární zdroje energie: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Energii získáváme ze </a:t>
            </a:r>
            <a:r>
              <a:rPr lang="cs-CZ" sz="2400" b="1" dirty="0"/>
              <a:t>dvou primárních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</a:t>
            </a:r>
            <a:r>
              <a:rPr lang="cs-CZ" sz="2400" b="1" dirty="0"/>
              <a:t>přírodních zdrojů a z druhotných surovin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Přírodní zdroje se dělí do dvou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Neobnovitelné zdroje.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Druhotné suroviny znamenají energetické využití odpadu.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13/77</a:t>
            </a:r>
          </a:p>
        </p:txBody>
      </p:sp>
    </p:spTree>
    <p:extLst>
      <p:ext uri="{BB962C8B-B14F-4D97-AF65-F5344CB8AC3E}">
        <p14:creationId xmlns:p14="http://schemas.microsoft.com/office/powerpoint/2010/main" val="1940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Obnovitelné zdroje elektrické energie a tepelné energie jsou takové zdroje, které se tzv.  „obnovuje“.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Největším zdrojem této energie jsou termojaderné fúze, které probíhají na Slunci.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Tepelné záření ze Slunce ohřívá masy vzduchu, vody i pevniny na Zemi a tím je zajištěn pohyb vzduchu  a vody (větrné a mořské proudy).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Díky slunečnímu záření probíhá mnoho chemických reakcí (např. fotosyntéza), které zajišťují další energetické zdroje (biopaliva).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14/77</a:t>
            </a:r>
          </a:p>
        </p:txBody>
      </p:sp>
    </p:spTree>
    <p:extLst>
      <p:ext uri="{BB962C8B-B14F-4D97-AF65-F5344CB8AC3E}">
        <p14:creationId xmlns:p14="http://schemas.microsoft.com/office/powerpoint/2010/main" val="10549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Jiným zdrojem energie jsou pohybu planet, zejména Měsíce, jejichž důsledkem jsou přílivy a odlivy moří a oceánů.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Posledním zdrojem tepelné energie je žhavé jádro planety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Všechny tyto zdroje jsou vyčerpatelné, ale protože doba jejich vyčerpání se počítá na miliardy let, jsou považovány za nekonečné.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15/77</a:t>
            </a:r>
          </a:p>
        </p:txBody>
      </p:sp>
    </p:spTree>
    <p:extLst>
      <p:ext uri="{BB962C8B-B14F-4D97-AF65-F5344CB8AC3E}">
        <p14:creationId xmlns:p14="http://schemas.microsoft.com/office/powerpoint/2010/main" val="31612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Systematické roztřídění obnovitelných zdrojů je znázorněn na níže uvedeném  obrázku (slajd 17).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Předposlední blok „Nízkoteplotní energie“ je trochu atypický, protože může využívat všechny předchozí formy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 tohoto důvodu byl zahrnut samostatně.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16/77</a:t>
            </a:r>
          </a:p>
        </p:txBody>
      </p:sp>
    </p:spTree>
    <p:extLst>
      <p:ext uri="{BB962C8B-B14F-4D97-AF65-F5344CB8AC3E}">
        <p14:creationId xmlns:p14="http://schemas.microsoft.com/office/powerpoint/2010/main" val="2214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Obnovitelné zdroje: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17/77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25848"/>
              </p:ext>
            </p:extLst>
          </p:nvPr>
        </p:nvGraphicFramePr>
        <p:xfrm>
          <a:off x="1067605" y="2003755"/>
          <a:ext cx="6777948" cy="42331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59316">
                  <a:extLst>
                    <a:ext uri="{9D8B030D-6E8A-4147-A177-3AD203B41FA5}">
                      <a16:colId xmlns:a16="http://schemas.microsoft.com/office/drawing/2014/main" val="2752695203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2505604872"/>
                    </a:ext>
                  </a:extLst>
                </a:gridCol>
                <a:gridCol w="2259316">
                  <a:extLst>
                    <a:ext uri="{9D8B030D-6E8A-4147-A177-3AD203B41FA5}">
                      <a16:colId xmlns:a16="http://schemas.microsoft.com/office/drawing/2014/main" val="137444981"/>
                    </a:ext>
                  </a:extLst>
                </a:gridCol>
              </a:tblGrid>
              <a:tr h="336621">
                <a:tc rowSpan="11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Obnovitelné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světla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4195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96697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větru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82843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Vysoké proudy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8354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vody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Moře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571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Vodní toky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867941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Přečerpání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8305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Geotermální energie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Povrchové</a:t>
                      </a:r>
                      <a:r>
                        <a:rPr lang="cs-CZ" b="1" baseline="0" dirty="0"/>
                        <a:t> zdroje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6396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Hlubinné zdroje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36489"/>
                  </a:ext>
                </a:extLst>
              </a:tr>
              <a:tr h="575587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Nízkoteplotní</a:t>
                      </a:r>
                      <a:r>
                        <a:rPr lang="cs-CZ" b="1" baseline="0" dirty="0"/>
                        <a:t> energie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Tepelná čerpadla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05000"/>
                  </a:ext>
                </a:extLst>
              </a:tr>
              <a:tr h="336621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Energie biomasy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Biopaliva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6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79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Solární systémy jsou zařízení, která využívají energii slunečního záření.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vzniká jaderními přeměnami v nitru Slunce, na zemi je dopravena zářením (radiací) a přemění se beze zbytku.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Tento zdroje energie je zařazen mezi obnovitelné, protože vyčerpání zásob vodíku je předpokládáno v řadu miliard pozemských let.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18/77</a:t>
            </a:r>
          </a:p>
        </p:txBody>
      </p:sp>
    </p:spTree>
    <p:extLst>
      <p:ext uri="{BB962C8B-B14F-4D97-AF65-F5344CB8AC3E}">
        <p14:creationId xmlns:p14="http://schemas.microsoft.com/office/powerpoint/2010/main" val="2386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19/77</a:t>
            </a:r>
          </a:p>
        </p:txBody>
      </p:sp>
      <p:pic>
        <p:nvPicPr>
          <p:cNvPr id="1026" name="Picture 2" descr="Formy sluneční energie | Energie ze Slunce | Slunce | Pozorování Slunce /  Pozorovanie Sl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03" y="2110870"/>
            <a:ext cx="4617593" cy="38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je základní vlastností všech hmotných objektů.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Energii lze ve zjednodušené definici charakterizovat jako schopnost konat práci.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vše to, co člověk, stroj, systém potřebuje k pohybu, letu apod.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2/77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20/77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981" t="34445" r="27870" b="10082"/>
          <a:stretch/>
        </p:blipFill>
        <p:spPr>
          <a:xfrm>
            <a:off x="1947333" y="2041870"/>
            <a:ext cx="5588000" cy="4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21/77</a:t>
            </a:r>
          </a:p>
        </p:txBody>
      </p:sp>
      <p:pic>
        <p:nvPicPr>
          <p:cNvPr id="2050" name="Picture 2" descr="Sluneční energie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82" y="2187892"/>
            <a:ext cx="5403977" cy="38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4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22/77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4" y="2146639"/>
            <a:ext cx="7897046" cy="400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23/77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14" y="2272853"/>
            <a:ext cx="6528391" cy="387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24/77</a:t>
            </a:r>
          </a:p>
        </p:txBody>
      </p:sp>
      <p:pic>
        <p:nvPicPr>
          <p:cNvPr id="18436" name="Picture 4" descr="Jak funguje fotovoltaická elektrárna? | Solární Exper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9" y="1847338"/>
            <a:ext cx="3912321" cy="20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8" y="3249570"/>
            <a:ext cx="7095291" cy="28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světla</a:t>
            </a:r>
            <a:endParaRPr lang="cs-CZ" sz="16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Dopadající sluneční energie je v energetickém hospodářství využívána především pro výrobu energie, vytápění, přípravu tepelné vody a chlazení.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25/77</a:t>
            </a:r>
          </a:p>
        </p:txBody>
      </p:sp>
    </p:spTree>
    <p:extLst>
      <p:ext uri="{BB962C8B-B14F-4D97-AF65-F5344CB8AC3E}">
        <p14:creationId xmlns:p14="http://schemas.microsoft.com/office/powerpoint/2010/main" val="35926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Zdrojem pohybu vzduchu je sluneční záření a rotace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záření prohřívá masy vzduchu a tím dohází ke globální cirkulaci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Vzduch cirkuluje v určitých pásmech, tzv. </a:t>
            </a:r>
            <a:r>
              <a:rPr lang="cs-CZ" sz="2400" b="1" dirty="0" err="1"/>
              <a:t>Hadleyovy</a:t>
            </a:r>
            <a:r>
              <a:rPr lang="cs-CZ" sz="2400" b="1" dirty="0"/>
              <a:t> buňky.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Díky rotaci Země dochází ke změně směru této cirkulaci.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26/77</a:t>
            </a:r>
          </a:p>
        </p:txBody>
      </p:sp>
    </p:spTree>
    <p:extLst>
      <p:ext uri="{BB962C8B-B14F-4D97-AF65-F5344CB8AC3E}">
        <p14:creationId xmlns:p14="http://schemas.microsoft.com/office/powerpoint/2010/main" val="37388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27/77</a:t>
            </a:r>
          </a:p>
        </p:txBody>
      </p:sp>
      <p:pic>
        <p:nvPicPr>
          <p:cNvPr id="11266" name="Picture 2" descr="Všeobecná cirkulace atmosféry | In-počas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7" y="2165246"/>
            <a:ext cx="5288295" cy="404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28/77</a:t>
            </a:r>
          </a:p>
        </p:txBody>
      </p:sp>
      <p:pic>
        <p:nvPicPr>
          <p:cNvPr id="5122" name="Picture 2" descr="Zeměpisný web Daniela Svo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8" y="2195752"/>
            <a:ext cx="43434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29/77</a:t>
            </a:r>
          </a:p>
        </p:txBody>
      </p:sp>
      <p:pic>
        <p:nvPicPr>
          <p:cNvPr id="9218" name="Picture 2" descr="Všeobecná (planetární) cirkulace vzduchu | Eduportál Tech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02" y="2194886"/>
            <a:ext cx="5522211" cy="39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Všechny tyto činnosti z fyzikálního pohledu jsou konáním práce.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Prací se rozumí síla násobená vzdáleností, po kterou tato síla působila.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Energie je schopna člověku dodat zásobu, kapacitu, či potenciál vydávat určitou sílu na určité dráze.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Zákon zachování energie ve své definici konstatuje, že </a:t>
            </a:r>
            <a:r>
              <a:rPr lang="cs-CZ" sz="2800" b="1" dirty="0"/>
              <a:t>energii nelze vyrobit ani ji zničit, ale pouze přeměnit na jiný druh energie.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3/77</a:t>
            </a:r>
          </a:p>
        </p:txBody>
      </p:sp>
    </p:spTree>
    <p:extLst>
      <p:ext uri="{BB962C8B-B14F-4D97-AF65-F5344CB8AC3E}">
        <p14:creationId xmlns:p14="http://schemas.microsoft.com/office/powerpoint/2010/main" val="19219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30/77</a:t>
            </a:r>
          </a:p>
        </p:txBody>
      </p:sp>
      <p:pic>
        <p:nvPicPr>
          <p:cNvPr id="10242" name="Picture 2" descr="Digitální učebnice v oborové didaktice (agrometeorologi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33" y="2030474"/>
            <a:ext cx="5300441" cy="39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Vedle globální cirkulace vzduchu existují ještě místní vlivy.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Místní  tlakové níže a výše v důsledku rotace Země způsobují pohybu větru.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pobřežích sluneční záření přes den rychleji ohřívá pevninu a vzduch nad ní.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Teplý vzduch stoupá vzhůru a z moře vane chladný vánek.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noci pevnina rychleji vystydne a směr větru se obrátí.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K využití energie větru je nutné, aby vítr měl stabilní intenzitu a byl trvalý, proto jsou pobřeží moří velmi vhodná pro využívání větrné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31/77</a:t>
            </a:r>
          </a:p>
        </p:txBody>
      </p:sp>
    </p:spTree>
    <p:extLst>
      <p:ext uri="{BB962C8B-B14F-4D97-AF65-F5344CB8AC3E}">
        <p14:creationId xmlns:p14="http://schemas.microsoft.com/office/powerpoint/2010/main" val="29293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Při využívání větru jako zdroje energie je potřeba počítat s místními podmínkami a možnostmi daného území.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Metodologickými službami jsou prováděny dlouhodobá měření směrů a sil větrů.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Tyto údaje jsou využívány různými profesemi, např. letecká doprava, stavebnictví, šíření emisí apod.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32/77</a:t>
            </a:r>
          </a:p>
        </p:txBody>
      </p:sp>
    </p:spTree>
    <p:extLst>
      <p:ext uri="{BB962C8B-B14F-4D97-AF65-F5344CB8AC3E}">
        <p14:creationId xmlns:p14="http://schemas.microsoft.com/office/powerpoint/2010/main" val="13841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33/77</a:t>
            </a:r>
          </a:p>
        </p:txBody>
      </p:sp>
      <p:pic>
        <p:nvPicPr>
          <p:cNvPr id="13314" name="Picture 2" descr="Větrná mapa - ČSVE - Větrné elektrárny | Větrná 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3" y="1970631"/>
            <a:ext cx="6174933" cy="43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3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34/77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428" y="1980096"/>
            <a:ext cx="6715870" cy="419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větru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35/77</a:t>
            </a:r>
          </a:p>
        </p:txBody>
      </p:sp>
      <p:pic>
        <p:nvPicPr>
          <p:cNvPr id="17410" name="Picture 2" descr="Potenciál obnovitelných zdrojů v České republice: Větrné elektrá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046466"/>
            <a:ext cx="5778698" cy="35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Asi 2/3 povrchu planety Země zabírá voda.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Sluneční energie zajišťuje koloběh této vody na Zemi.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Voda se odpaří a ve formě oblaků je dopravena větrem na jiné místo.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Oblaky přecházejí ve vodní srážky a voda koryty potoků a řek teče do moře.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získání potřebné energie z vody je možné využívávat potenciální nebo kinetickou energii vody, případně kombinaci obou forem energie.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36/77</a:t>
            </a:r>
          </a:p>
        </p:txBody>
      </p:sp>
    </p:spTree>
    <p:extLst>
      <p:ext uri="{BB962C8B-B14F-4D97-AF65-F5344CB8AC3E}">
        <p14:creationId xmlns:p14="http://schemas.microsoft.com/office/powerpoint/2010/main" val="4329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37/77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67" t="19310" r="4729" b="10780"/>
          <a:stretch/>
        </p:blipFill>
        <p:spPr>
          <a:xfrm>
            <a:off x="259492" y="2124888"/>
            <a:ext cx="8723870" cy="3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vody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38/77</a:t>
            </a:r>
          </a:p>
        </p:txBody>
      </p:sp>
      <p:pic>
        <p:nvPicPr>
          <p:cNvPr id="19458" name="Picture 2" descr="https://www.informacni-portal.cz/img/upload/files/mve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9093"/>
            <a:ext cx="6229307" cy="38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Zemské jádro je geosféra nacházející se ve středu Země.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Začíná zhruba v hloubce </a:t>
            </a:r>
            <a:r>
              <a:rPr lang="cs-CZ" sz="2400" b="1" dirty="0"/>
              <a:t>2 900 km pod povrchem a zahrnuje zhruba 31 % hmotnosti Země, nejvyšší podíl v něm asi mají železo a nikl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Jádro je 2 x těžší než zemský plášť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Dělí se na pravděpodobně polotekuté vnější jádro (2 900 až 5 000 km pod povrchem) a pevné vnitřní jádro.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39/77</a:t>
            </a:r>
          </a:p>
        </p:txBody>
      </p:sp>
    </p:spTree>
    <p:extLst>
      <p:ext uri="{BB962C8B-B14F-4D97-AF65-F5344CB8AC3E}">
        <p14:creationId xmlns:p14="http://schemas.microsoft.com/office/powerpoint/2010/main" val="28200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Celková energie v izolované soustavě je dána součtem jednotlivých druhů energií.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Následující obrázek zachycuje nejčastější </a:t>
            </a:r>
            <a:r>
              <a:rPr lang="cs-CZ" sz="2800" b="1" dirty="0"/>
              <a:t>druhy</a:t>
            </a:r>
            <a:r>
              <a:rPr lang="cs-CZ" sz="2800" dirty="0"/>
              <a:t> energie: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698" t="34688" r="67877" b="31096"/>
          <a:stretch/>
        </p:blipFill>
        <p:spPr>
          <a:xfrm>
            <a:off x="3344449" y="3167686"/>
            <a:ext cx="2116899" cy="30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jsou využívány k energetickým nebo lázeňským účelům.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Geotermální zdroje je možné rozdělit do tří skupin: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pole suchých nebo mokrých par a nízkoteplotní pole (využití pouze pomocí tepelných čerpadel).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4%/77</a:t>
            </a:r>
          </a:p>
        </p:txBody>
      </p:sp>
    </p:spTree>
    <p:extLst>
      <p:ext uri="{BB962C8B-B14F-4D97-AF65-F5344CB8AC3E}">
        <p14:creationId xmlns:p14="http://schemas.microsoft.com/office/powerpoint/2010/main" val="2876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Geotermální energie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41/77</a:t>
            </a:r>
          </a:p>
        </p:txBody>
      </p:sp>
      <p:pic>
        <p:nvPicPr>
          <p:cNvPr id="22530" name="Picture 2" descr="Amerika investuje do geotermální energie – Ekologické bydle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2176484"/>
            <a:ext cx="4503652" cy="31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9" y="1417637"/>
            <a:ext cx="3887694" cy="21868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070" y="3710504"/>
            <a:ext cx="3172553" cy="2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Nízkoteplotní energetické zdroje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skupiny těchto zdrojů jsou zařazeny zdroje, ze kterých je získána tepelná energie, která je získávána z půdy, vzduchu a vody.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Druhy termodynamický zákon popisuje skutečnost, že tepelná energie přechází samovolně z tělesa o vyšší teplotě na tělesno o nižší teplotě.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Pokud je potřeba tento přechod tepelné energie obrátit, tepelnou energii odebírat tělesu o nižší teplotě a předávat jí tělesu o vyšší teplotě, je nutné dodat vnější energií.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 tomto principu pracují tepelná čerpadla, která transformují tepelnou energii o nižší teplotě na tepelnou energii o vyšší teplotě.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42/77</a:t>
            </a:r>
          </a:p>
        </p:txBody>
      </p:sp>
    </p:spTree>
    <p:extLst>
      <p:ext uri="{BB962C8B-B14F-4D97-AF65-F5344CB8AC3E}">
        <p14:creationId xmlns:p14="http://schemas.microsoft.com/office/powerpoint/2010/main" val="34960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Cílenou výrobou či přípravou vzniká z biomasy biopalivo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Biomasa je souhrn látek tvořících těla všech organismů, jak rostlin, bakterií, sinic a hub, tak i živočichů.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Tímto pojmem je také často označována rostlinná biomasa využitelná pro energetické účely.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biomasy má svůj prapůvod ve slunečním záření a fotosyntéze, proto se jedná o obnovitelný zdroj energie.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847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Biomasu je možné rozdělit podle původu na: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 lesního hospodářství;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Odpady ze zpracování celulózy, papírenského, dřevařského a nábytkářského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Rostlinné zbytky ze zemědělské prvovýroby a údržby krajiny;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Komunální bioodpad a odpady z potravinářského průmyslu;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Cíleně pěstovanou biomasu, energetické byliny a rychle rostoucí dřeviny;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Statková hnojiva, sláma a jiné zbytky rostlinného původu vznikající zejména v zemědělské plno výrobě, nejsou-li dále upravovány.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43/77</a:t>
            </a:r>
          </a:p>
        </p:txBody>
      </p:sp>
    </p:spTree>
    <p:extLst>
      <p:ext uri="{BB962C8B-B14F-4D97-AF65-F5344CB8AC3E}">
        <p14:creationId xmlns:p14="http://schemas.microsoft.com/office/powerpoint/2010/main" val="30733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1872"/>
            <a:ext cx="8229600" cy="45636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r>
              <a:rPr lang="cs-CZ" sz="2000" dirty="0"/>
              <a:t> </a:t>
            </a:r>
            <a:r>
              <a:rPr lang="cs-CZ" sz="2400" dirty="0"/>
              <a:t>Skupiny zpracování biomasy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45/77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41405"/>
              </p:ext>
            </p:extLst>
          </p:nvPr>
        </p:nvGraphicFramePr>
        <p:xfrm>
          <a:off x="589786" y="1788813"/>
          <a:ext cx="8279892" cy="4337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9973">
                  <a:extLst>
                    <a:ext uri="{9D8B030D-6E8A-4147-A177-3AD203B41FA5}">
                      <a16:colId xmlns:a16="http://schemas.microsoft.com/office/drawing/2014/main" val="2589571492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2529750300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1573049181"/>
                    </a:ext>
                  </a:extLst>
                </a:gridCol>
                <a:gridCol w="2069973">
                  <a:extLst>
                    <a:ext uri="{9D8B030D-6E8A-4147-A177-3AD203B41FA5}">
                      <a16:colId xmlns:a16="http://schemas.microsoft.com/office/drawing/2014/main" val="4227308031"/>
                    </a:ext>
                  </a:extLst>
                </a:gridCol>
              </a:tblGrid>
              <a:tr h="346797">
                <a:tc>
                  <a:txBody>
                    <a:bodyPr/>
                    <a:lstStyle/>
                    <a:p>
                      <a:r>
                        <a:rPr lang="cs-CZ" sz="1600" dirty="0"/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Technologie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Produkty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Výstupy</a:t>
                      </a:r>
                    </a:p>
                  </a:txBody>
                  <a:tcPr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45077"/>
                  </a:ext>
                </a:extLst>
              </a:tr>
              <a:tr h="38894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Přímá přeměna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Spalování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Teplo,</a:t>
                      </a:r>
                      <a:r>
                        <a:rPr lang="cs-CZ" sz="1600" baseline="0" dirty="0"/>
                        <a:t> elektřina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655243"/>
                  </a:ext>
                </a:extLst>
              </a:tr>
              <a:tr h="722334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Zplyňování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Olej, plyn, dehet, metan, čpavek, metanol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34899"/>
                  </a:ext>
                </a:extLst>
              </a:tr>
              <a:tr h="388949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Rychlá</a:t>
                      </a:r>
                      <a:r>
                        <a:rPr lang="cs-CZ" sz="1600" baseline="0" dirty="0"/>
                        <a:t> pyrolýza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11775"/>
                  </a:ext>
                </a:extLst>
              </a:tr>
              <a:tr h="346797"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Chemické přeměny ve vodním prostředí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Zkapalňování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Olej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04409"/>
                  </a:ext>
                </a:extLst>
              </a:tr>
              <a:tr h="85123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Esterifikace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Metylester řepkového oleje (MEŘO) – bionafta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342498"/>
                  </a:ext>
                </a:extLst>
              </a:tr>
              <a:tr h="599014">
                <a:tc rowSpan="3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Biologické procesy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Anaerobní digesce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Bioplyn, metan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Elektřina, teplo, pohon</a:t>
                      </a:r>
                      <a:r>
                        <a:rPr lang="cs-CZ" sz="1600" baseline="0" dirty="0"/>
                        <a:t> vozidel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86382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Alkoholické</a:t>
                      </a:r>
                      <a:r>
                        <a:rPr lang="cs-CZ" sz="1600" baseline="0" dirty="0"/>
                        <a:t> kvašení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Etanol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Pohon vozidel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968"/>
                  </a:ext>
                </a:extLst>
              </a:tr>
              <a:tr h="34679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Kompostování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Teplo (z chlazení kompostu)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6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Biopalivo tedy představuje jedno z možných využití biomasy, kterou lze použít i jinak, například jako hnojivo:</a:t>
            </a:r>
            <a:endParaRPr lang="cs-CZ" sz="1600" dirty="0"/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tuhá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kapalná biopaliva;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plynná biopaliva.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46/77</a:t>
            </a:r>
          </a:p>
        </p:txBody>
      </p:sp>
    </p:spTree>
    <p:extLst>
      <p:ext uri="{BB962C8B-B14F-4D97-AF65-F5344CB8AC3E}">
        <p14:creationId xmlns:p14="http://schemas.microsoft.com/office/powerpoint/2010/main" val="35412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47/77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6520"/>
              </p:ext>
            </p:extLst>
          </p:nvPr>
        </p:nvGraphicFramePr>
        <p:xfrm>
          <a:off x="1527048" y="2155952"/>
          <a:ext cx="6096000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48342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653840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69021432"/>
                    </a:ext>
                  </a:extLst>
                </a:gridCol>
              </a:tblGrid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cs-CZ" dirty="0"/>
                        <a:t>Biopaliva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Tuhá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305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Seno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034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Sláma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94033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Kapalná biopaliva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Alkoholová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2164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err="1"/>
                        <a:t>Biooleje</a:t>
                      </a:r>
                      <a:endParaRPr lang="cs-CZ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05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44575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Plynný</a:t>
                      </a:r>
                      <a:r>
                        <a:rPr lang="cs-CZ" b="0" baseline="0" dirty="0"/>
                        <a:t> biopaliva</a:t>
                      </a:r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Bioplyn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686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Dřevoplyn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6680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/>
                        <a:t>Vodík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7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biomasy: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současnosti je chemická energie z biopaliv uvolňována hlavně jejich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Jsou vyvíjeny jiné účinnější metody pro jejich využití k výrobě elektřiny pomocí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Biopaliva pokrývají 15 % celkové světové spotřeby energie,  především ve Třetím světě, kde slouží převážně k vaření a vytápění domácností, ale relativně vysoký podíl na spotřebě energie mají biopaliva i ve Švédsku a Finsku (17  % a 19 %).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48/77</a:t>
            </a:r>
          </a:p>
        </p:txBody>
      </p:sp>
    </p:spTree>
    <p:extLst>
      <p:ext uri="{BB962C8B-B14F-4D97-AF65-F5344CB8AC3E}">
        <p14:creationId xmlns:p14="http://schemas.microsoft.com/office/powerpoint/2010/main" val="12890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Neobnovitelné zdroje energie: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neobnovitelných zdrojů patří fosilní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palivo je nerostná surovina, která vznikla v dávných dobách přeměnou (karbonizací) odumřelých rostlin a těl v zemské kůře bez přístupu vzduchu.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Řadí se sem především ropa, zemní plyn a uhlí.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Používání fosilních paliv v masové míře souvisí s počátkem průmyslové revoluce, kdy do té doby nejrozšířenější palivo, dřevo, nestačilo požadavkům na výhřevnost ani dostupnost v dostatečném množství.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49/77</a:t>
            </a:r>
          </a:p>
        </p:txBody>
      </p:sp>
    </p:spTree>
    <p:extLst>
      <p:ext uri="{BB962C8B-B14F-4D97-AF65-F5344CB8AC3E}">
        <p14:creationId xmlns:p14="http://schemas.microsoft.com/office/powerpoint/2010/main" val="30196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Druhy energie pro spotřebitele: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primární;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zušlechtěná;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užitková;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spotřební;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Energie sekundární.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5/77</a:t>
            </a:r>
          </a:p>
        </p:txBody>
      </p:sp>
    </p:spTree>
    <p:extLst>
      <p:ext uri="{BB962C8B-B14F-4D97-AF65-F5344CB8AC3E}">
        <p14:creationId xmlns:p14="http://schemas.microsoft.com/office/powerpoint/2010/main" val="32302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Fosilní paliva jsou dále rozdělena podle svého stavu na pevná, kapalná nebo plynná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Mezi fosilní paliva počítáme rašelinu, lignity, hnědé i černé uhlí a antracit.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Do skupiny fosilních pevných paliv patří produkty, které vzniknou zušlechtěním uhlí, jedná se o brikety a koks.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50/77</a:t>
            </a:r>
          </a:p>
        </p:txBody>
      </p:sp>
    </p:spTree>
    <p:extLst>
      <p:ext uri="{BB962C8B-B14F-4D97-AF65-F5344CB8AC3E}">
        <p14:creationId xmlns:p14="http://schemas.microsoft.com/office/powerpoint/2010/main" val="39739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Uhlí je hornina, vzniklá nahromaděním pravěkých rostlin, které v silné vrstvě podlehly biologickému rozkladu bez přístupu vzduchu za spolupůsobeni tlaku horních vrstev zeminy.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Obecně se může říci, že čím bylo vyšší nadloží a vrstva starší, tím došlo ke zlepšení kvality paliva, počínaje lignitem až po antracit.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51/77</a:t>
            </a:r>
          </a:p>
        </p:txBody>
      </p:sp>
    </p:spTree>
    <p:extLst>
      <p:ext uri="{BB962C8B-B14F-4D97-AF65-F5344CB8AC3E}">
        <p14:creationId xmlns:p14="http://schemas.microsoft.com/office/powerpoint/2010/main" val="31469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Charakteristickými znaky všech druhů pevných paliv jsou hodnoty obsahů tří složek: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Hořlaviny;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Vody;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Popela.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52/77</a:t>
            </a:r>
          </a:p>
        </p:txBody>
      </p:sp>
    </p:spTree>
    <p:extLst>
      <p:ext uri="{BB962C8B-B14F-4D97-AF65-F5344CB8AC3E}">
        <p14:creationId xmlns:p14="http://schemas.microsoft.com/office/powerpoint/2010/main" val="29564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pevná paliva: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53/77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37093"/>
              </p:ext>
            </p:extLst>
          </p:nvPr>
        </p:nvGraphicFramePr>
        <p:xfrm>
          <a:off x="457200" y="2001753"/>
          <a:ext cx="8229600" cy="4114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08465548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3028684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93885439"/>
                    </a:ext>
                  </a:extLst>
                </a:gridCol>
              </a:tblGrid>
              <a:tr h="422227">
                <a:tc rowSpan="9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Paliva fosilní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Pevná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Antracit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8039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Černé uhlí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845277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Hnědé </a:t>
                      </a:r>
                      <a:r>
                        <a:rPr lang="cs-CZ" sz="2400" b="0" dirty="0" err="1"/>
                        <a:t>hlí</a:t>
                      </a:r>
                      <a:endParaRPr lang="cs-CZ" sz="2400" b="0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47575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Lignit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18918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Rašelina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32414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Tekutá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Těžké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982760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Lehké topné oleje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0992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Nafta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16575"/>
                  </a:ext>
                </a:extLst>
              </a:tr>
              <a:tr h="422227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Plynná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Zemní plyn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51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tekutá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Tekutá (kapalná) fosilní paliva jsou získávána z ropy, která je směsí tuhých, kapaných a plynných uhlovodíků.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surovém stavu obsahuje vodu a soli.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 základní úpravě se z ní jednotlivé produkty získávají podle rozmezí bodu varu frakcionovanou destilací, tzv. rektifikací.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54/77</a:t>
            </a:r>
          </a:p>
        </p:txBody>
      </p:sp>
    </p:spTree>
    <p:extLst>
      <p:ext uri="{BB962C8B-B14F-4D97-AF65-F5344CB8AC3E}">
        <p14:creationId xmlns:p14="http://schemas.microsoft.com/office/powerpoint/2010/main" val="10762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Plynná paliva jsou nejušlechtilejšími palivy a jejich podíl v palivové bilanci naší republiky stále stoupá.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přírůstek nových odběratelů zemního plynu představuje vytápění rodinných domů, přechod majitelů a uživatelů činžovních domů na domovní kotelny nebo uživatelů bytů na individuální vytápění bytů etážovými kotli či topidly.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55/77</a:t>
            </a:r>
          </a:p>
        </p:txBody>
      </p:sp>
    </p:spTree>
    <p:extLst>
      <p:ext uri="{BB962C8B-B14F-4D97-AF65-F5344CB8AC3E}">
        <p14:creationId xmlns:p14="http://schemas.microsoft.com/office/powerpoint/2010/main" val="1165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Značně se rozšiřuje vytápění propan-butanem v místech, kde není zaveden zemní plyn.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Rodinné domy, hotely, restaurace, zdravotnická zařízení apod. jsou pak zásobovány autocisternami do svých tlakových zásobníků 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56/77</a:t>
            </a:r>
          </a:p>
        </p:txBody>
      </p:sp>
    </p:spTree>
    <p:extLst>
      <p:ext uri="{BB962C8B-B14F-4D97-AF65-F5344CB8AC3E}">
        <p14:creationId xmlns:p14="http://schemas.microsoft.com/office/powerpoint/2010/main" val="5120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Čistý provoz;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Plyn není nutno skladovat (oproti – rozsáhlých skládkám uhlí a nákladnému olejovému hospodářství) mimo propan-butan;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Nejvyšší účinnost spalovacího procesu;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Při spalování nevznikají tuhé odpady a znečišťování ovzduší oxidy síry je minimální – spaliny neobsahují saze, ani popílek;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Automatický provoz spalovacích zařízení;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57/77</a:t>
            </a:r>
          </a:p>
        </p:txBody>
      </p:sp>
    </p:spTree>
    <p:extLst>
      <p:ext uri="{BB962C8B-B14F-4D97-AF65-F5344CB8AC3E}">
        <p14:creationId xmlns:p14="http://schemas.microsoft.com/office/powerpoint/2010/main" val="40739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 výhody plynných paliv oproti ostatním je možné shrnout do několika bodů: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Spalovací zařízení na plyn je velmi pohotové a ve velkém rozsahu regulovatelné;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Použití plynu vyžaduje menší investice do spalovacích zařízení a má malé prostorové nároky.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58/77</a:t>
            </a:r>
          </a:p>
        </p:txBody>
      </p:sp>
    </p:spTree>
    <p:extLst>
      <p:ext uri="{BB962C8B-B14F-4D97-AF65-F5344CB8AC3E}">
        <p14:creationId xmlns:p14="http://schemas.microsoft.com/office/powerpoint/2010/main" val="13280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Fosilní plynná paliva:</a:t>
            </a:r>
            <a:endParaRPr lang="cs-CZ" sz="28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nebezpečných vlastností plynu jsou nejdůležitější výbušnost, rychlost šíření plamene a toxicita.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spalování a eventuální výbuch plynných paliv je zapotřebí přítomnost vzduchu, konkrétně kyslíku v něm obsaženém a dosažení zápalné teploty.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59/77</a:t>
            </a:r>
          </a:p>
        </p:txBody>
      </p:sp>
    </p:spTree>
    <p:extLst>
      <p:ext uri="{BB962C8B-B14F-4D97-AF65-F5344CB8AC3E}">
        <p14:creationId xmlns:p14="http://schemas.microsoft.com/office/powerpoint/2010/main" val="11933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primární: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surová forma energie </a:t>
            </a:r>
            <a:r>
              <a:rPr lang="cs-CZ" sz="2400" dirty="0"/>
              <a:t>(ropa, uhlí, uran atd.).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Do této formy energie se </a:t>
            </a:r>
            <a:r>
              <a:rPr lang="cs-CZ" sz="2400" b="1" dirty="0"/>
              <a:t>zahrnuje</a:t>
            </a:r>
            <a:r>
              <a:rPr lang="cs-CZ" sz="2400" dirty="0"/>
              <a:t> také i </a:t>
            </a:r>
            <a:r>
              <a:rPr lang="cs-CZ" sz="2400" b="1" dirty="0"/>
              <a:t>elektřina získaná ve vodních, geotermálních a jaderných elektrárnách</a:t>
            </a:r>
            <a:r>
              <a:rPr lang="cs-CZ" sz="2400" dirty="0"/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Uvádí se v tunách černého uhlí tzn. měrného paliva (</a:t>
            </a:r>
            <a:r>
              <a:rPr lang="cs-CZ" sz="2400" dirty="0" err="1"/>
              <a:t>tmp</a:t>
            </a:r>
            <a:r>
              <a:rPr lang="cs-CZ" sz="2400" dirty="0"/>
              <a:t>) nebo v tunách ropného ekvivalentu (</a:t>
            </a:r>
            <a:r>
              <a:rPr lang="cs-CZ" sz="2400" dirty="0" err="1"/>
              <a:t>toe</a:t>
            </a:r>
            <a:r>
              <a:rPr lang="cs-CZ" sz="2400" dirty="0"/>
              <a:t>, </a:t>
            </a:r>
            <a:r>
              <a:rPr lang="cs-CZ" sz="2400" dirty="0" err="1"/>
              <a:t>tonns</a:t>
            </a:r>
            <a:r>
              <a:rPr lang="cs-CZ" sz="2400" dirty="0"/>
              <a:t> of </a:t>
            </a:r>
            <a:r>
              <a:rPr lang="cs-CZ" sz="2400" dirty="0" err="1"/>
              <a:t>oil</a:t>
            </a:r>
            <a:r>
              <a:rPr lang="cs-CZ" sz="2400" dirty="0"/>
              <a:t> </a:t>
            </a:r>
            <a:r>
              <a:rPr lang="cs-CZ" sz="2400" dirty="0" err="1"/>
              <a:t>equivalent</a:t>
            </a:r>
            <a:r>
              <a:rPr lang="cs-CZ" sz="2400" dirty="0"/>
              <a:t>).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o množství ropy, které by se spotřebovalo k její výrobě v elektrárně s průměrnou účinností 33 %.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6/77</a:t>
            </a:r>
          </a:p>
        </p:txBody>
      </p:sp>
    </p:spTree>
    <p:extLst>
      <p:ext uri="{BB962C8B-B14F-4D97-AF65-F5344CB8AC3E}">
        <p14:creationId xmlns:p14="http://schemas.microsoft.com/office/powerpoint/2010/main" val="21162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Zvláštním druhem paliv jsou </a:t>
            </a:r>
            <a:r>
              <a:rPr lang="cs-CZ" sz="2400" b="1" dirty="0"/>
              <a:t>jaderná paliva</a:t>
            </a:r>
            <a:r>
              <a:rPr lang="cs-CZ" sz="2400" dirty="0"/>
              <a:t>, která jsou uměle vyrobená a </a:t>
            </a:r>
            <a:r>
              <a:rPr lang="cs-CZ" sz="2400" b="1" dirty="0"/>
              <a:t>nepatří ani do fosilních ani do obnovitelných zdrojů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jaderného paliva se energie uvolňuje prostřednictvím jaderných reakcí a to buďto štěpením nebo fúzí.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současné době se prakticky využívá pouze štěpná jaderná reakce.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Jako paliva se využívá uran nebo plutonium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Palivo pro využití v jaderných elektrárnách je přepracováno do jaderných palivových článků.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60/77</a:t>
            </a:r>
          </a:p>
        </p:txBody>
      </p:sp>
    </p:spTree>
    <p:extLst>
      <p:ext uri="{BB962C8B-B14F-4D97-AF65-F5344CB8AC3E}">
        <p14:creationId xmlns:p14="http://schemas.microsoft.com/office/powerpoint/2010/main" val="11732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61/77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527847"/>
              </p:ext>
            </p:extLst>
          </p:nvPr>
        </p:nvGraphicFramePr>
        <p:xfrm>
          <a:off x="1081019" y="2199763"/>
          <a:ext cx="7392837" cy="37488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64279">
                  <a:extLst>
                    <a:ext uri="{9D8B030D-6E8A-4147-A177-3AD203B41FA5}">
                      <a16:colId xmlns:a16="http://schemas.microsoft.com/office/drawing/2014/main" val="3585575441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3503320008"/>
                    </a:ext>
                  </a:extLst>
                </a:gridCol>
                <a:gridCol w="2464279">
                  <a:extLst>
                    <a:ext uri="{9D8B030D-6E8A-4147-A177-3AD203B41FA5}">
                      <a16:colId xmlns:a16="http://schemas.microsoft.com/office/drawing/2014/main" val="2341192947"/>
                    </a:ext>
                  </a:extLst>
                </a:gridCol>
              </a:tblGrid>
              <a:tr h="468605">
                <a:tc rowSpan="8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Jaderné paliva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Oxidy kovů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UOX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240593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MOX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34119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Kovové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TRIGA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13678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Aktinidové</a:t>
                      </a:r>
                      <a:r>
                        <a:rPr lang="cs-CZ" sz="2000" b="0" dirty="0"/>
                        <a:t>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259274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Keramické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Nitrid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2430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err="1"/>
                        <a:t>Carbid</a:t>
                      </a:r>
                      <a:r>
                        <a:rPr lang="cs-CZ" sz="2000" b="0" dirty="0"/>
                        <a:t> uranu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58585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Kapalné palivo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Rozestavené soli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121952"/>
                  </a:ext>
                </a:extLst>
              </a:tr>
              <a:tr h="46860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Vodný  roztok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2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palivo, v němž se rozpadla většina uranu (případně plutonia) se obvykle </a:t>
            </a:r>
            <a:r>
              <a:rPr lang="cs-CZ" sz="2400" b="1" dirty="0"/>
              <a:t>skladuje v meziskladech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Toto palivo se dá recyklovat na nové palivo, ale recyklace je v současné době dražší než výroba nového paliva.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Recyklace spočívá v oddělení štěpných produktů a doplnění uranu nebo plutonia.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62/77</a:t>
            </a:r>
          </a:p>
        </p:txBody>
      </p:sp>
    </p:spTree>
    <p:extLst>
      <p:ext uri="{BB962C8B-B14F-4D97-AF65-F5344CB8AC3E}">
        <p14:creationId xmlns:p14="http://schemas.microsoft.com/office/powerpoint/2010/main" val="2332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</a:t>
            </a:r>
            <a:r>
              <a:rPr lang="cs-CZ" sz="2400" b="1" dirty="0"/>
              <a:t>nejdůležitějších problémů</a:t>
            </a:r>
            <a:r>
              <a:rPr lang="cs-CZ" sz="2400" dirty="0"/>
              <a:t>, souvisejících s používáním jaderných paliv, </a:t>
            </a:r>
            <a:r>
              <a:rPr lang="cs-CZ" sz="2400" b="1" dirty="0"/>
              <a:t>je jejich skladování</a:t>
            </a:r>
            <a:r>
              <a:rPr lang="cs-CZ" sz="2400" dirty="0"/>
              <a:t>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Vyhořelé palivo je stále vysoce radioaktivní a nebezpečné, musí proto být skladováno za speciálních podmínek.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první fázi se palivo skladuje zpravidla vedle reaktoru nebo v areálu jaderného zařízení a chladí se několik let ve zvláštním bazénů.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63/77</a:t>
            </a:r>
          </a:p>
        </p:txBody>
      </p:sp>
    </p:spTree>
    <p:extLst>
      <p:ext uri="{BB962C8B-B14F-4D97-AF65-F5344CB8AC3E}">
        <p14:creationId xmlns:p14="http://schemas.microsoft.com/office/powerpoint/2010/main" val="38201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Alternativou ke skladování v bazénu je suché skladování v ocelových kontejnerech.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 těchto kontejnerech je možné palivo ukládat do meziskladu i na několik desítek let.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Pro dlouhodobější skladování a ukládání se používají hlubinná uložiště.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64/77</a:t>
            </a:r>
          </a:p>
        </p:txBody>
      </p:sp>
    </p:spTree>
    <p:extLst>
      <p:ext uri="{BB962C8B-B14F-4D97-AF65-F5344CB8AC3E}">
        <p14:creationId xmlns:p14="http://schemas.microsoft.com/office/powerpoint/2010/main" val="32420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65/77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860" y="2254880"/>
            <a:ext cx="6827791" cy="36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66/77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2198742"/>
            <a:ext cx="6794580" cy="38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67/77</a:t>
            </a:r>
          </a:p>
        </p:txBody>
      </p:sp>
      <p:pic>
        <p:nvPicPr>
          <p:cNvPr id="1026" name="Picture 2" descr="Rozvoj jaderné energetiky podporuje pětina lidí —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4" y="2147022"/>
            <a:ext cx="5937338" cy="39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68/77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92" y="2229632"/>
            <a:ext cx="2769493" cy="38628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948" y="2434064"/>
            <a:ext cx="4545706" cy="35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V současnosti Česká republika, která se po prohlášení látky za radioaktivní odpad stává jejím majitelem, provozuje tři úložiště nízko a středněaktivních odpadů. 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69/77</a:t>
            </a:r>
          </a:p>
        </p:txBody>
      </p:sp>
    </p:spTree>
    <p:extLst>
      <p:ext uri="{BB962C8B-B14F-4D97-AF65-F5344CB8AC3E}">
        <p14:creationId xmlns:p14="http://schemas.microsoft.com/office/powerpoint/2010/main" val="1739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zušlechtěná: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primární energie (bez elektrické energie) se k přímé spotřebě musí zušlechtit např. v koksárnách, rafinériích, tepelných elektrárnách aj.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7/77</a:t>
            </a:r>
          </a:p>
        </p:txBody>
      </p:sp>
    </p:spTree>
    <p:extLst>
      <p:ext uri="{BB962C8B-B14F-4D97-AF65-F5344CB8AC3E}">
        <p14:creationId xmlns:p14="http://schemas.microsoft.com/office/powerpoint/2010/main" val="19500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70/77</a:t>
            </a:r>
          </a:p>
        </p:txBody>
      </p:sp>
      <p:pic>
        <p:nvPicPr>
          <p:cNvPr id="5" name="Picture 2" descr="https://astronautlab.cz/webdesign/bezemisi-redesign/wp-content/uploads/2021/02/uloziste_odpadu_ma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33" y="2087628"/>
            <a:ext cx="5903743" cy="39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Jaderná paliva: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9 původních lokalit vybraných pro stavbu hlubinného úložiště pro jaderný odpad, červeně označení 4 současní kandidáti.</a:t>
            </a:r>
            <a:endParaRPr lang="cs-CZ" sz="2400" b="1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71/77</a:t>
            </a:r>
          </a:p>
        </p:txBody>
      </p:sp>
      <p:pic>
        <p:nvPicPr>
          <p:cNvPr id="4098" name="Picture 2" descr="https://1gr.cz/fotky/idnes/22/011/cl5/IDV909d12_Snimekobrazovky2022_01_07v12.27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93" y="3568716"/>
            <a:ext cx="3685827" cy="25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Jedním z produktů života lidské společnosti jsou i odpadky.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Jedná se nejen o odpad z průmyslové a zemědělské produkce, ale ze způsobu člověk.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Podle statistik jeden člověk v rozvinuté společnosti vyprodukuju je za rok asi 600 až 1 000 kg odpadu.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Spolu s odpadem z výroby se jedná o nezanedbatelné množství materiálu, který je potřeba ukládat a skladovat tak, aby nedocházelo k poškozování životního prostředí.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72/77</a:t>
            </a:r>
          </a:p>
        </p:txBody>
      </p:sp>
    </p:spTree>
    <p:extLst>
      <p:ext uri="{BB962C8B-B14F-4D97-AF65-F5344CB8AC3E}">
        <p14:creationId xmlns:p14="http://schemas.microsoft.com/office/powerpoint/2010/main" val="2365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Vzhledem k množství vyprodukovaného odpadu byla již odedávna snaha alespoň část tohoto materiálu zužitkovat, např. kompostováním v zemědělské výrobě nebo spalováním.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V současné době se odpady třídí.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Jedna část odpadů je využívána jako zdroj druhotných surovin( kovy apod.) a druhá se stává významným druhotným energetickým zdrojem, protože energetický obsah je srovnatelný s uhlím, v některých případech je větší než u kvalitního uhlí.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73/77</a:t>
            </a:r>
          </a:p>
        </p:txBody>
      </p:sp>
    </p:spTree>
    <p:extLst>
      <p:ext uri="{BB962C8B-B14F-4D97-AF65-F5344CB8AC3E}">
        <p14:creationId xmlns:p14="http://schemas.microsoft.com/office/powerpoint/2010/main" val="6602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2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74/77</a:t>
            </a:r>
          </a:p>
        </p:txBody>
      </p:sp>
    </p:spTree>
    <p:extLst>
      <p:ext uri="{BB962C8B-B14F-4D97-AF65-F5344CB8AC3E}">
        <p14:creationId xmlns:p14="http://schemas.microsoft.com/office/powerpoint/2010/main" val="3029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Termochemické procesy (spalování a zplyňování)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75/77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5244" t="48253" r="26163" b="14983"/>
          <a:stretch/>
        </p:blipFill>
        <p:spPr>
          <a:xfrm>
            <a:off x="1535836" y="3498749"/>
            <a:ext cx="6072328" cy="25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Druhotné zdroje: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Odpady jsou ve své podstatě využívány dvěma základními způsoby: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Biochemické procesy (fermentace a anaerobní vyhnívání)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400" dirty="0"/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400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76/77</a:t>
            </a:r>
          </a:p>
        </p:txBody>
      </p:sp>
      <p:pic>
        <p:nvPicPr>
          <p:cNvPr id="7172" name="Picture 4" descr="Print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33" y="3414770"/>
            <a:ext cx="3863113" cy="268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užitková: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 přeměněná energie u spotřebitele na tepelnou energii, hnací energii apod.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8/77</a:t>
            </a:r>
          </a:p>
        </p:txBody>
      </p:sp>
    </p:spTree>
    <p:extLst>
      <p:ext uri="{BB962C8B-B14F-4D97-AF65-F5344CB8AC3E}">
        <p14:creationId xmlns:p14="http://schemas.microsoft.com/office/powerpoint/2010/main" val="30600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1144"/>
            <a:ext cx="8229600" cy="866493"/>
          </a:xfrm>
        </p:spPr>
        <p:txBody>
          <a:bodyPr>
            <a:normAutofit/>
          </a:bodyPr>
          <a:lstStyle/>
          <a:p>
            <a:r>
              <a:rPr lang="cs-CZ" b="1" dirty="0"/>
              <a:t>Formy a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40701"/>
            <a:ext cx="8229600" cy="42848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Energie spotřební: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zušlechtěná energie dopravovaná ke spotřebiteli.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9/77</a:t>
            </a:r>
          </a:p>
        </p:txBody>
      </p:sp>
    </p:spTree>
    <p:extLst>
      <p:ext uri="{BB962C8B-B14F-4D97-AF65-F5344CB8AC3E}">
        <p14:creationId xmlns:p14="http://schemas.microsoft.com/office/powerpoint/2010/main" val="2512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C60907-4A90-45AF-A235-EC8A31771D4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3135</Words>
  <Application>Microsoft Office PowerPoint</Application>
  <PresentationFormat>Předvádění na obrazovce (4:3)</PresentationFormat>
  <Paragraphs>619</Paragraphs>
  <Slides>77</Slides>
  <Notes>76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Energetický management XEM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Formy a zdroje energie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skr0004</cp:lastModifiedBy>
  <cp:revision>153</cp:revision>
  <dcterms:created xsi:type="dcterms:W3CDTF">2020-01-28T10:37:38Z</dcterms:created>
  <dcterms:modified xsi:type="dcterms:W3CDTF">2023-09-30T06:58:17Z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