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87" r:id="rId3"/>
    <p:sldId id="288" r:id="rId4"/>
    <p:sldId id="289" r:id="rId5"/>
    <p:sldId id="316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9" r:id="rId25"/>
    <p:sldId id="308" r:id="rId26"/>
    <p:sldId id="310" r:id="rId27"/>
    <p:sldId id="311" r:id="rId28"/>
    <p:sldId id="312" r:id="rId29"/>
    <p:sldId id="313" r:id="rId30"/>
    <p:sldId id="314" r:id="rId31"/>
    <p:sldId id="315" r:id="rId32"/>
    <p:sldId id="286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08" y="-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201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14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662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812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700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069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0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595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7323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756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9528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8050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7361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4591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4162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6046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496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9030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359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6258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91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5130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6811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9737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76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80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135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517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644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23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XEM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</a:t>
            </a: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907" t="13980" r="42442" b="43643"/>
          <a:stretch/>
        </p:blipFill>
        <p:spPr>
          <a:xfrm>
            <a:off x="457200" y="1382882"/>
            <a:ext cx="8165805" cy="43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81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3720" t="55116" r="36628" b="5814"/>
          <a:stretch/>
        </p:blipFill>
        <p:spPr>
          <a:xfrm>
            <a:off x="457200" y="1745958"/>
            <a:ext cx="8208335" cy="36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9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4286" t="16601" r="43494" b="43862"/>
          <a:stretch/>
        </p:blipFill>
        <p:spPr>
          <a:xfrm>
            <a:off x="696432" y="1521106"/>
            <a:ext cx="7751135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5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302" t="55116" r="36512" b="5814"/>
          <a:stretch/>
        </p:blipFill>
        <p:spPr>
          <a:xfrm>
            <a:off x="446568" y="1721654"/>
            <a:ext cx="8240232" cy="36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4419" t="17080" r="30349" b="44264"/>
          <a:stretch/>
        </p:blipFill>
        <p:spPr>
          <a:xfrm>
            <a:off x="282661" y="1719863"/>
            <a:ext cx="8595125" cy="338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303" t="55737" r="27441" b="5814"/>
          <a:stretch/>
        </p:blipFill>
        <p:spPr>
          <a:xfrm>
            <a:off x="261883" y="1584324"/>
            <a:ext cx="8620233" cy="32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8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3953" t="16873" r="25814" b="44263"/>
          <a:stretch/>
        </p:blipFill>
        <p:spPr>
          <a:xfrm>
            <a:off x="457200" y="1932514"/>
            <a:ext cx="8338051" cy="30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4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Evropské uhelné elektrárny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3721" t="14393" r="15814" b="6021"/>
          <a:stretch/>
        </p:blipFill>
        <p:spPr>
          <a:xfrm>
            <a:off x="646981" y="1299576"/>
            <a:ext cx="7850038" cy="49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84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Energetický mix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070" t="10878" r="15465" b="11809"/>
          <a:stretch/>
        </p:blipFill>
        <p:spPr>
          <a:xfrm>
            <a:off x="488111" y="1101169"/>
            <a:ext cx="8167777" cy="50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0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Energetický mix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3372" t="13773" r="14419" b="5814"/>
          <a:stretch/>
        </p:blipFill>
        <p:spPr>
          <a:xfrm>
            <a:off x="611372" y="1299576"/>
            <a:ext cx="7921256" cy="49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5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Teplárny v ČR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energetika.tzb-info.cz/docu/clanky/0181/018152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2" y="1299576"/>
            <a:ext cx="7939668" cy="48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2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Energetický mix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187" t="14186" r="15814" b="5607"/>
          <a:stretch/>
        </p:blipFill>
        <p:spPr>
          <a:xfrm>
            <a:off x="632637" y="1262432"/>
            <a:ext cx="7878725" cy="50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6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Energetický mix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3372" t="14600" r="15814" b="5607"/>
          <a:stretch/>
        </p:blipFill>
        <p:spPr>
          <a:xfrm>
            <a:off x="595483" y="1299576"/>
            <a:ext cx="7953033" cy="50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5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Energetický mix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3605" t="14600" r="15465" b="5814"/>
          <a:stretch/>
        </p:blipFill>
        <p:spPr>
          <a:xfrm>
            <a:off x="510363" y="1058096"/>
            <a:ext cx="8123274" cy="51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24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err="1"/>
              <a:t>Blackout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504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660400" indent="-457200">
              <a:spcBef>
                <a:spcPts val="640"/>
              </a:spcBef>
              <a:buSzPts val="3200"/>
            </a:pPr>
            <a:r>
              <a:rPr lang="cs-CZ" dirty="0" err="1"/>
              <a:t>Blackout</a:t>
            </a:r>
            <a:r>
              <a:rPr lang="cs-CZ" dirty="0"/>
              <a:t> je rozsáhlý výpadek dodávek elektrické energie, který postihuje velké území, velký počet obyvatel a trvá desítky hodin nebo dokonce dny. </a:t>
            </a:r>
            <a:endParaRPr lang="cs-CZ" dirty="0" smtClean="0"/>
          </a:p>
          <a:p>
            <a:pPr marL="660400" indent="-457200">
              <a:spcBef>
                <a:spcPts val="640"/>
              </a:spcBef>
              <a:buSzPts val="3200"/>
            </a:pPr>
            <a:r>
              <a:rPr lang="cs-CZ" dirty="0" smtClean="0"/>
              <a:t>Dle </a:t>
            </a:r>
            <a:r>
              <a:rPr lang="cs-CZ" dirty="0"/>
              <a:t>nařízení Komise je </a:t>
            </a:r>
            <a:r>
              <a:rPr lang="cs-CZ" dirty="0" err="1"/>
              <a:t>blackoutem</a:t>
            </a:r>
            <a:r>
              <a:rPr lang="cs-CZ" dirty="0"/>
              <a:t> stav soustavy, při kterém je provoz části nebo celé přenosové soustavy znemožněn. </a:t>
            </a:r>
            <a:endParaRPr lang="cs-CZ" dirty="0" smtClean="0"/>
          </a:p>
          <a:p>
            <a:pPr marL="660400" indent="-457200">
              <a:spcBef>
                <a:spcPts val="640"/>
              </a:spcBef>
              <a:buSzPts val="3200"/>
            </a:pPr>
            <a:r>
              <a:rPr lang="cs-CZ" dirty="0" smtClean="0"/>
              <a:t>Nařízení </a:t>
            </a:r>
            <a:r>
              <a:rPr lang="cs-CZ" dirty="0"/>
              <a:t>stanovuje jako hranici ztrátu 50 % spotřeby po dobu delší než tři minuty. </a:t>
            </a:r>
            <a:endParaRPr lang="cs-CZ" dirty="0" smtClean="0"/>
          </a:p>
          <a:p>
            <a:pPr marL="660400" indent="-457200">
              <a:spcBef>
                <a:spcPts val="640"/>
              </a:spcBef>
              <a:buSzPts val="3200"/>
            </a:pPr>
            <a:r>
              <a:rPr lang="cs-CZ" dirty="0" smtClean="0"/>
              <a:t>Informace</a:t>
            </a:r>
            <a:r>
              <a:rPr lang="cs-CZ" dirty="0"/>
              <a:t>, že došlo k </a:t>
            </a:r>
            <a:r>
              <a:rPr lang="cs-CZ" dirty="0" err="1"/>
              <a:t>blackoutu</a:t>
            </a:r>
            <a:r>
              <a:rPr lang="cs-CZ" dirty="0"/>
              <a:t> a nikoliv lokálnímu výpadku, se k obyvatelům dostanou obvykle se zpožděním. </a:t>
            </a:r>
            <a:endParaRPr lang="cs-CZ" dirty="0" smtClean="0"/>
          </a:p>
          <a:p>
            <a:pPr marL="660400" indent="-457200">
              <a:spcBef>
                <a:spcPts val="640"/>
              </a:spcBef>
              <a:buSzPts val="3200"/>
            </a:pPr>
            <a:r>
              <a:rPr lang="cs-CZ" dirty="0" smtClean="0"/>
              <a:t>Téměř </a:t>
            </a:r>
            <a:r>
              <a:rPr lang="cs-CZ" dirty="0"/>
              <a:t>nikdy nelze přesně předvídat délku jeho trvání.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677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err="1"/>
              <a:t>Blackout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60400" indent="-457200">
              <a:spcBef>
                <a:spcPts val="640"/>
              </a:spcBef>
              <a:buSzPts val="3200"/>
            </a:pPr>
            <a:r>
              <a:rPr lang="cs-CZ" dirty="0"/>
              <a:t>Pravděpodobnost </a:t>
            </a:r>
            <a:r>
              <a:rPr lang="cs-CZ" dirty="0" err="1"/>
              <a:t>blackoutu</a:t>
            </a:r>
            <a:r>
              <a:rPr lang="cs-CZ" dirty="0"/>
              <a:t> je v Česku nízká. </a:t>
            </a:r>
            <a:endParaRPr lang="cs-CZ" dirty="0" smtClean="0"/>
          </a:p>
          <a:p>
            <a:pPr marL="1117600" lvl="1" indent="-457200">
              <a:spcBef>
                <a:spcPts val="640"/>
              </a:spcBef>
              <a:buSzPts val="3200"/>
            </a:pPr>
            <a:r>
              <a:rPr lang="cs-CZ" dirty="0" smtClean="0"/>
              <a:t>V </a:t>
            </a:r>
            <a:r>
              <a:rPr lang="cs-CZ" dirty="0"/>
              <a:t>kritické situaci mohou síť nastartovat Dlouhé stráně či </a:t>
            </a:r>
            <a:r>
              <a:rPr lang="cs-CZ" dirty="0" smtClean="0"/>
              <a:t>Orlík.</a:t>
            </a:r>
          </a:p>
          <a:p>
            <a:pPr marL="660400" indent="-457200">
              <a:spcBef>
                <a:spcPts val="640"/>
              </a:spcBef>
              <a:buSzPts val="3200"/>
            </a:pPr>
            <a:r>
              <a:rPr lang="cs-CZ" dirty="0"/>
              <a:t>V Česku dnes spotřebováváme 60krát více elektřiny než před 100 lety a závislost na ní se do roku 2030 dále zvýší až o 30 %. </a:t>
            </a:r>
            <a:endParaRPr lang="cs-CZ" dirty="0" smtClean="0"/>
          </a:p>
          <a:p>
            <a:pPr marL="1117600" lvl="1" indent="-457200">
              <a:spcBef>
                <a:spcPts val="640"/>
              </a:spcBef>
              <a:buSzPts val="3200"/>
            </a:pPr>
            <a:r>
              <a:rPr lang="cs-CZ" dirty="0" smtClean="0"/>
              <a:t>Vyšší </a:t>
            </a:r>
            <a:r>
              <a:rPr lang="cs-CZ" dirty="0"/>
              <a:t>spotřebu budou z velké části pokrývat obnovitelné zdroje, které už nyní stojí za 12 % světové spotřeby.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799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err="1"/>
              <a:t>Blackout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60400" indent="-457200">
              <a:spcBef>
                <a:spcPts val="640"/>
              </a:spcBef>
              <a:buSzPts val="3200"/>
            </a:pPr>
            <a:r>
              <a:rPr lang="cs-CZ" dirty="0"/>
              <a:t>Česká síť je na rozsáhlý výpadek proudu dobře připravená. </a:t>
            </a:r>
            <a:endParaRPr lang="cs-CZ" dirty="0" smtClean="0"/>
          </a:p>
          <a:p>
            <a:pPr marL="1117600" lvl="1" indent="-457200">
              <a:spcBef>
                <a:spcPts val="640"/>
              </a:spcBef>
              <a:buSzPts val="3200"/>
            </a:pPr>
            <a:r>
              <a:rPr lang="cs-CZ" dirty="0" smtClean="0"/>
              <a:t>Provoz </a:t>
            </a:r>
            <a:r>
              <a:rPr lang="cs-CZ" dirty="0"/>
              <a:t>sítě při takové události může obnovit pomoc ze sousedních zemí ale také elektrárny Orlík a Dlouhé stráně. </a:t>
            </a:r>
            <a:endParaRPr lang="cs-CZ" dirty="0" smtClean="0"/>
          </a:p>
          <a:p>
            <a:pPr marL="1117600" lvl="1" indent="-457200">
              <a:spcBef>
                <a:spcPts val="640"/>
              </a:spcBef>
              <a:buSzPts val="3200"/>
            </a:pPr>
            <a:r>
              <a:rPr lang="cs-CZ" dirty="0" smtClean="0"/>
              <a:t>Pravděpodobnost </a:t>
            </a:r>
            <a:r>
              <a:rPr lang="cs-CZ" dirty="0"/>
              <a:t>takzvaného </a:t>
            </a:r>
            <a:r>
              <a:rPr lang="cs-CZ" dirty="0" err="1"/>
              <a:t>blackoutu</a:t>
            </a:r>
            <a:r>
              <a:rPr lang="cs-CZ" dirty="0"/>
              <a:t> není ale nikdy nulová. </a:t>
            </a:r>
            <a:endParaRPr lang="cs-CZ" dirty="0" smtClean="0"/>
          </a:p>
          <a:p>
            <a:pPr marL="1117600" lvl="1" indent="-457200">
              <a:spcBef>
                <a:spcPts val="640"/>
              </a:spcBef>
              <a:buSzPts val="3200"/>
            </a:pPr>
            <a:r>
              <a:rPr lang="cs-CZ" dirty="0" smtClean="0"/>
              <a:t>Stačí </a:t>
            </a:r>
            <a:r>
              <a:rPr lang="cs-CZ" dirty="0"/>
              <a:t>si vzpomenout na rozsáhlý </a:t>
            </a:r>
            <a:r>
              <a:rPr lang="cs-CZ" dirty="0" err="1"/>
              <a:t>blackout</a:t>
            </a:r>
            <a:r>
              <a:rPr lang="cs-CZ" dirty="0"/>
              <a:t> z roku 2003, který na 18 hodin odřízl od elektřiny 56 milionů Italů.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10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Výroba a spotřeba energie v Česku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640"/>
              </a:spcBef>
              <a:buSzPts val="3200"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884" t="12119" r="16628" b="9121"/>
          <a:stretch/>
        </p:blipFill>
        <p:spPr>
          <a:xfrm>
            <a:off x="1116419" y="1299576"/>
            <a:ext cx="7410893" cy="47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8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Populace s přístupem k elektřině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640"/>
              </a:spcBef>
              <a:buSzPts val="3200"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4884" t="10878" r="16163" b="8295"/>
          <a:stretch/>
        </p:blipFill>
        <p:spPr>
          <a:xfrm>
            <a:off x="1004777" y="1417638"/>
            <a:ext cx="7134446" cy="47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Populace s přístupem k elektřině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640"/>
              </a:spcBef>
              <a:buSzPts val="3200"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883" t="12120" r="16047" b="10567"/>
          <a:stretch/>
        </p:blipFill>
        <p:spPr>
          <a:xfrm>
            <a:off x="820377" y="1299575"/>
            <a:ext cx="7706935" cy="48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88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Populace s přístupem k elektřině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640"/>
              </a:spcBef>
              <a:buSzPts val="3200"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5000" t="11498" r="15814" b="9949"/>
          <a:stretch/>
        </p:blipFill>
        <p:spPr>
          <a:xfrm>
            <a:off x="637953" y="1299576"/>
            <a:ext cx="7868093" cy="50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8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Průměrná cena tepla v ČR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790" t="10878" r="10582" b="5401"/>
          <a:stretch/>
        </p:blipFill>
        <p:spPr>
          <a:xfrm>
            <a:off x="457200" y="1299576"/>
            <a:ext cx="8235507" cy="50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1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Významné </a:t>
            </a:r>
            <a:r>
              <a:rPr lang="cs-CZ" b="1" dirty="0" err="1" smtClean="0"/>
              <a:t>blackouty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640"/>
              </a:spcBef>
              <a:buSzPts val="3200"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651" t="11706" r="16512" b="9121"/>
          <a:stretch/>
        </p:blipFill>
        <p:spPr>
          <a:xfrm>
            <a:off x="831195" y="1201439"/>
            <a:ext cx="7481610" cy="48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3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Výpadky ve firmách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60400" indent="-457200">
              <a:spcBef>
                <a:spcPts val="640"/>
              </a:spcBef>
              <a:buSzPts val="3200"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5000" t="12119" r="17674" b="5607"/>
          <a:stretch/>
        </p:blipFill>
        <p:spPr>
          <a:xfrm>
            <a:off x="875581" y="1122000"/>
            <a:ext cx="7591612" cy="52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7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Průměrná cena tepla v ČR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559" t="9845" r="13023" b="6641"/>
          <a:stretch/>
        </p:blipFill>
        <p:spPr>
          <a:xfrm>
            <a:off x="701749" y="1196784"/>
            <a:ext cx="7740502" cy="488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2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Průměrná cena tepla v ČR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070" t="18734" r="15000" b="7055"/>
          <a:stretch/>
        </p:blipFill>
        <p:spPr>
          <a:xfrm>
            <a:off x="236048" y="1236786"/>
            <a:ext cx="8671903" cy="51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8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Dodávky tepla v ČR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9346" t="13214" r="10164" b="5166"/>
          <a:stretch/>
        </p:blipFill>
        <p:spPr>
          <a:xfrm>
            <a:off x="635319" y="1417638"/>
            <a:ext cx="8274765" cy="47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Teplo v Evropě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9884" t="17907" r="10582" b="6227"/>
          <a:stretch/>
        </p:blipFill>
        <p:spPr>
          <a:xfrm>
            <a:off x="149584" y="1248742"/>
            <a:ext cx="8844832" cy="47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31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3953" t="11498" r="14303" b="5400"/>
          <a:stretch/>
        </p:blipFill>
        <p:spPr>
          <a:xfrm>
            <a:off x="978091" y="1110324"/>
            <a:ext cx="7708709" cy="50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9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Produkce a spotřeba uhlí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9/32</a:t>
            </a:r>
            <a:endParaRPr sz="1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3488" t="10259" r="15116" b="6021"/>
          <a:stretch/>
        </p:blipFill>
        <p:spPr>
          <a:xfrm>
            <a:off x="770860" y="1114322"/>
            <a:ext cx="7602279" cy="50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19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363</Words>
  <Application>Microsoft Office PowerPoint</Application>
  <PresentationFormat>Předvádění na obrazovce (4:3)</PresentationFormat>
  <Paragraphs>79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Energetický management XEM</vt:lpstr>
      <vt:lpstr>Teplárny v ČR</vt:lpstr>
      <vt:lpstr>Průměrná cena tepla v ČR</vt:lpstr>
      <vt:lpstr>Průměrná cena tepla v ČR</vt:lpstr>
      <vt:lpstr>Průměrná cena tepla v ČR</vt:lpstr>
      <vt:lpstr>Dodávky tepla v ČR</vt:lpstr>
      <vt:lpstr>Teplo v Evropě</vt:lpstr>
      <vt:lpstr>Produkce a spotřeba uhlí</vt:lpstr>
      <vt:lpstr>Produkce a spotřeba uhlí</vt:lpstr>
      <vt:lpstr>Produkce a spotřeba uhlí</vt:lpstr>
      <vt:lpstr>Produkce a spotřeba uhlí</vt:lpstr>
      <vt:lpstr>Produkce a spotřeba uhlí</vt:lpstr>
      <vt:lpstr>Produkce a spotřeba uhlí</vt:lpstr>
      <vt:lpstr>Produkce a spotřeba uhlí</vt:lpstr>
      <vt:lpstr>Produkce a spotřeba uhlí</vt:lpstr>
      <vt:lpstr>Produkce a spotřeba uhlí</vt:lpstr>
      <vt:lpstr>Evropské uhelné elektrárny</vt:lpstr>
      <vt:lpstr>Energetický mix</vt:lpstr>
      <vt:lpstr>Energetický mix</vt:lpstr>
      <vt:lpstr>Energetický mix</vt:lpstr>
      <vt:lpstr>Energetický mix</vt:lpstr>
      <vt:lpstr>Energetický mix</vt:lpstr>
      <vt:lpstr>Blackout</vt:lpstr>
      <vt:lpstr>Blackout</vt:lpstr>
      <vt:lpstr>Blackout</vt:lpstr>
      <vt:lpstr>Výroba a spotřeba energie v Česku</vt:lpstr>
      <vt:lpstr>Populace s přístupem k elektřině</vt:lpstr>
      <vt:lpstr>Populace s přístupem k elektřině</vt:lpstr>
      <vt:lpstr>Populace s přístupem k elektřině</vt:lpstr>
      <vt:lpstr>Významné blackouty</vt:lpstr>
      <vt:lpstr>Výpadky ve firmách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management XEM</dc:title>
  <dc:creator>Škrabal Jaroslav</dc:creator>
  <cp:lastModifiedBy>skr0004</cp:lastModifiedBy>
  <cp:revision>14</cp:revision>
  <dcterms:modified xsi:type="dcterms:W3CDTF">2023-10-15T13:07:43Z</dcterms:modified>
</cp:coreProperties>
</file>