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5"/>
  </p:notesMasterIdLst>
  <p:sldIdLst>
    <p:sldId id="256" r:id="rId5"/>
    <p:sldId id="517" r:id="rId6"/>
    <p:sldId id="689" r:id="rId7"/>
    <p:sldId id="690" r:id="rId8"/>
    <p:sldId id="691" r:id="rId9"/>
    <p:sldId id="692" r:id="rId10"/>
    <p:sldId id="693" r:id="rId11"/>
    <p:sldId id="694" r:id="rId12"/>
    <p:sldId id="695" r:id="rId13"/>
    <p:sldId id="696" r:id="rId14"/>
    <p:sldId id="697" r:id="rId15"/>
    <p:sldId id="698" r:id="rId16"/>
    <p:sldId id="699" r:id="rId17"/>
    <p:sldId id="700" r:id="rId18"/>
    <p:sldId id="701" r:id="rId19"/>
    <p:sldId id="702" r:id="rId20"/>
    <p:sldId id="703" r:id="rId21"/>
    <p:sldId id="704" r:id="rId22"/>
    <p:sldId id="705" r:id="rId23"/>
    <p:sldId id="706" r:id="rId24"/>
    <p:sldId id="707" r:id="rId25"/>
    <p:sldId id="708" r:id="rId26"/>
    <p:sldId id="709" r:id="rId27"/>
    <p:sldId id="710" r:id="rId28"/>
    <p:sldId id="711" r:id="rId29"/>
    <p:sldId id="712" r:id="rId30"/>
    <p:sldId id="713" r:id="rId31"/>
    <p:sldId id="714" r:id="rId32"/>
    <p:sldId id="715" r:id="rId33"/>
    <p:sldId id="716" r:id="rId34"/>
    <p:sldId id="717" r:id="rId35"/>
    <p:sldId id="718" r:id="rId36"/>
    <p:sldId id="719" r:id="rId37"/>
    <p:sldId id="720" r:id="rId38"/>
    <p:sldId id="721" r:id="rId39"/>
    <p:sldId id="722" r:id="rId40"/>
    <p:sldId id="723" r:id="rId41"/>
    <p:sldId id="724" r:id="rId42"/>
    <p:sldId id="725" r:id="rId43"/>
    <p:sldId id="43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548" autoAdjust="0"/>
  </p:normalViewPr>
  <p:slideViewPr>
    <p:cSldViewPr snapToGrid="0" snapToObjects="1">
      <p:cViewPr varScale="1">
        <p:scale>
          <a:sx n="57" d="100"/>
          <a:sy n="57" d="100"/>
        </p:scale>
        <p:origin x="145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21.10.2023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309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043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228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75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71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84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078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40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1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8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41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943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33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43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654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462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80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392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61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637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277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7262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302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0135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6211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919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4117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80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0468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87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975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04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94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6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424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trh, regulace energetického trhu a energetická koncepce České republiky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14. </a:t>
            </a:r>
            <a:r>
              <a:rPr lang="cs-CZ" sz="1800" b="1" dirty="0">
                <a:cs typeface="Arial"/>
              </a:rPr>
              <a:t>11. </a:t>
            </a:r>
            <a:r>
              <a:rPr lang="cs-CZ" sz="1800" b="1" dirty="0" smtClean="0">
                <a:cs typeface="Arial"/>
              </a:rPr>
              <a:t>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Výkon státní právy v energetických odvětvích náleží: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Ministerstvu </a:t>
            </a:r>
            <a:r>
              <a:rPr lang="cs-CZ" sz="2000" dirty="0"/>
              <a:t>průmyslu a obchodu </a:t>
            </a:r>
            <a:r>
              <a:rPr lang="cs-CZ" sz="2000" dirty="0" smtClean="0"/>
              <a:t>ČR,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Energetickému </a:t>
            </a:r>
            <a:r>
              <a:rPr lang="cs-CZ" sz="2000" dirty="0"/>
              <a:t>regulačnímu </a:t>
            </a:r>
            <a:r>
              <a:rPr lang="cs-CZ" sz="2000" dirty="0" smtClean="0"/>
              <a:t>úřadu,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energetické inspekci.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8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Regulatorní pozice kompetentních úřadů a institucí je velmi silná a mocná.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Přímá </a:t>
            </a:r>
            <a:r>
              <a:rPr lang="cs-CZ" sz="2400" dirty="0"/>
              <a:t>i nepřímá rozhodnutí úřadu mohou ovlivnit hospodářské výsledky firem, proto se na energetickém trhu v ČR lze se setkat také se skupinou velkých zákazníků, kteří se sdružují do asociací a organizací.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Těmi mohou např. být: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Sdružení </a:t>
            </a:r>
            <a:r>
              <a:rPr lang="cs-CZ" sz="2000" dirty="0"/>
              <a:t>velkých spotřebitelů energie;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měst a obcí;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Hospodářská </a:t>
            </a:r>
            <a:r>
              <a:rPr lang="cs-CZ" sz="2000" dirty="0"/>
              <a:t>komora;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průmyslu a dopravy ČR.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1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7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2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Regulace cen;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hospodářské soutěže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výkon </a:t>
            </a:r>
            <a:r>
              <a:rPr lang="cs-CZ" dirty="0"/>
              <a:t>dohledu nad trhy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využívání obnovitelných a druhotných zdrojů energie;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kombinované výroby elektřiny a tepla;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 err="1"/>
              <a:t>biometanu</a:t>
            </a:r>
            <a:r>
              <a:rPr lang="cs-CZ" dirty="0"/>
              <a:t>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1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podpora decentrální výroby elektřiny a ochrana zájmů zákazníků a spotřebitelů s cílem uspokojení všech přiměřených požadavků na dodávku energií; </a:t>
            </a:r>
            <a:endParaRPr lang="cs-CZ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držitelů licencí, jejichž činnost podléhá </a:t>
            </a:r>
            <a:r>
              <a:rPr lang="cs-CZ" dirty="0" smtClean="0"/>
              <a:t>regulaci;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zákazníků a spotřebitelů v energetických odvětvích.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štítky budov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energetičtí </a:t>
            </a:r>
            <a:r>
              <a:rPr lang="cs-CZ" dirty="0"/>
              <a:t>auditoři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stanovování </a:t>
            </a:r>
            <a:r>
              <a:rPr lang="cs-CZ" dirty="0"/>
              <a:t>daní (v kompetenci Ministerstva financí).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5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Státní energetická inspekce (dále jen SEI) je orgánem státní správy s postavením a působností určenou zákonem č. 458/2000 Sb., zákonem č. 406/2000 Sb., o hospodaření energií, ve znění pozdějších předpisů a zákonem č. 265/1991 Sb.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Činnost SEI:</a:t>
            </a:r>
            <a:endParaRPr lang="cs-CZ" sz="24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SEI v souladu s platnou legislativou kontroluje buď na návrh Ministerstva průmyslu a obchodu ČR, nebo z vlastního podnětu dodržování těchto právních norem: </a:t>
            </a:r>
            <a:r>
              <a:rPr lang="cs-CZ" dirty="0" smtClean="0"/>
              <a:t>•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č.458/2000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406/2000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526/1990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nařízení </a:t>
            </a:r>
            <a:r>
              <a:rPr lang="cs-CZ" dirty="0"/>
              <a:t>ES/1228/2003 Evropského parlamentu a Rady ze dne 26. června 2003 o podmínkách pro přístup k síti pro přeshraniční výměny elektrické energie;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o podpoře využívání obnovitelných zdrojů.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9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Elektroenergetika patří ke skupině odvětví spolu s dodávkou plynu, vody a telekomunikačních služeb.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Mezi </a:t>
            </a:r>
            <a:r>
              <a:rPr lang="cs-CZ" sz="2800" dirty="0"/>
              <a:t>těmito síťovými odvětvími představuje nejsložitější systém.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Elektrizační </a:t>
            </a:r>
            <a:r>
              <a:rPr lang="cs-CZ" sz="2800" dirty="0"/>
              <a:t>soustava je definována jako vzájemně propojený soubor výrobních, přenosových, distribučních a spotřebních zařízení, přičemž všechna zařízení se vzájemně ovlivňují.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dodávky elektřiny pro všechny kategorie zákazníků je složena z pěti základních složek: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první složku ceny tvoří neregulovaná cena komodity (silová elektřina);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doprava </a:t>
            </a:r>
            <a:r>
              <a:rPr lang="cs-CZ" sz="2000" dirty="0"/>
              <a:t>elektřiny od výrobního zdroje prostřednictvím přenosového a distribučního systému k </a:t>
            </a:r>
            <a:r>
              <a:rPr lang="cs-CZ" sz="2000" dirty="0" smtClean="0"/>
              <a:t>zákazníkovi;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dále </a:t>
            </a:r>
            <a:r>
              <a:rPr lang="cs-CZ" sz="2000" dirty="0"/>
              <a:t>činnosti spojené se zajištěním stabilního energetického systému z technického hlediska i obchodního hlediska;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2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poslední složkou výsledné ceny služeb dodávky elektřiny je složka ceny na podporu elektřiny z podporovaných zdrojů energie.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1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neregulovanou </a:t>
            </a:r>
            <a:r>
              <a:rPr lang="cs-CZ" sz="2200" dirty="0"/>
              <a:t>složkou je cena za komoditu a ostatní související služby dodávky, která vychází ze vzájemné dohody mezi obchodníkem s plynem a zákazníkem.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8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dalšími třemi složkami ceny jsou cena za: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službu </a:t>
            </a:r>
            <a:r>
              <a:rPr lang="cs-CZ" sz="2200" dirty="0"/>
              <a:t>přepravy plynu z hraničního předávacího bodu do domácího bodu České </a:t>
            </a:r>
            <a:r>
              <a:rPr lang="cs-CZ" sz="2200" dirty="0" smtClean="0"/>
              <a:t>republiky přepravní </a:t>
            </a:r>
            <a:r>
              <a:rPr lang="cs-CZ" sz="2200" dirty="0"/>
              <a:t>soustavou;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služby distribuční soustavy;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činnosti operátora trhu v plynárenství, tyto složky jsou regulovány Úřadem.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6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Podmínky v tržním prostředí nedokonalé konkurence14 lze získat výsadní (monopolní) postavení, které mu umožní kontrolovat nabídku celého odvětví</a:t>
            </a:r>
            <a:r>
              <a:rPr lang="cs-CZ" sz="2400" dirty="0" smtClean="0"/>
              <a:t>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Hlavními nástroji regulace jsou: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protimonopolní zákonodárství;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daně</a:t>
            </a:r>
            <a:r>
              <a:rPr lang="cs-CZ" sz="2000" dirty="0"/>
              <a:t>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cenová </a:t>
            </a:r>
            <a:r>
              <a:rPr lang="cs-CZ" sz="2000" dirty="0"/>
              <a:t>regulace;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vlastnictví.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regulace a také hlavním problémem je určit přiměřenou úroveň zisku pro podniky, zajistit dostatečnou kvalitu poskytovaných služeb zákazníkům při efektivně vynaložených nákladech, podpořit budoucí investice, zajistit zdroje pro obnovu sítí a nadále zvyšovat efektivitu, ze které budou profitovat také zákazníci.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5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Hlavním posláním Státní energetické koncepce je zajistit spolehlivou, bezpečnou a k životnímu prostředí šetrnou dodávku energie pro potřeby obyvatelstva a ekonomiky České republiky.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Tento </a:t>
            </a:r>
            <a:r>
              <a:rPr lang="cs-CZ" sz="2400" dirty="0"/>
              <a:t>cíl je přijatelný za konkurenčně přijatelné ceny za standardních podmínek.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Dalším </a:t>
            </a:r>
            <a:r>
              <a:rPr lang="cs-CZ" sz="2400" dirty="0"/>
              <a:t>cílem je zabezpečení nepřerušené dodávky energie v krizových situacích v rozsahu nezbytném pro fungování nejdůležitějších složek státu a k přežití obyvatel České republiky. </a:t>
            </a:r>
            <a:endParaRPr lang="cs-CZ" sz="1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0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Vize jsou vymezeny do třech následujících cílů energetiky České republiky a těmi jsou: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bezpečnost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konkurenceschopnost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udržitelnost</a:t>
            </a:r>
            <a:r>
              <a:rPr lang="cs-CZ" sz="2400" dirty="0"/>
              <a:t>.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6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Zásobování energiemi je v současné době založeno na tržních mechanismech.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Zásadním </a:t>
            </a:r>
            <a:r>
              <a:rPr lang="cs-CZ" sz="2800" dirty="0"/>
              <a:t>problémem trhu s energiemi jsou vysoká rizika spojená s turbulentními změnami legislativy nejen Evropské unie, ale Evropy jako celku a nestabilní tržní prostředí.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Tato </a:t>
            </a:r>
            <a:r>
              <a:rPr lang="cs-CZ" sz="2800" dirty="0"/>
              <a:t>nestabilita je vyvolaná řadou tržních deformací a prosazováním politických a lobbistických cílů.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fakt vede k situaci, kdy investoři přenechávají rizika na státech a jsou ochotni investovat pouze výstavbu zdrojů s garantovanými cenami. 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7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Tvorba a realizace Státní energetické koncepce</a:t>
            </a:r>
            <a:endParaRPr lang="cs-CZ" sz="1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29/40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542" t="32034" r="53136" b="18248"/>
          <a:stretch/>
        </p:blipFill>
        <p:spPr>
          <a:xfrm>
            <a:off x="1487837" y="2111681"/>
            <a:ext cx="6478292" cy="40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8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1116"/>
            <a:ext cx="8229600" cy="72652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Zákon č. 458/2000 Sb. definuje v § 2 odst. </a:t>
            </a:r>
            <a:r>
              <a:rPr lang="cs-CZ" sz="2800" b="1" dirty="0" smtClean="0"/>
              <a:t>2) písm</a:t>
            </a:r>
            <a:r>
              <a:rPr lang="cs-CZ" sz="2800" b="1" dirty="0"/>
              <a:t>. a) bod 5 elektrizační soustavu následovně</a:t>
            </a:r>
            <a:r>
              <a:rPr lang="cs-CZ" sz="2800" b="1" dirty="0" smtClean="0"/>
              <a:t>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i="1" dirty="0"/>
              <a:t>„Elektrizační soustavou je vzájemně propojený soubor zařízení pro výrobu, přenos, transformaci a distribuci elektřiny, včetně elektrických přípojek, přímých vedení, a systémy měřicí, ochranné, řídicí, zabezpečovací, informační a telekomunikační techniky, a to na území České republiky.“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2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Klíčový význam pro formulování dlouhodobé energetické strategie na úrovni státu má odhad vnějších a vnitřních podmínek, ve kterých se v daném časovém horizontu bude realizovat rozvoj české energetiky.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23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globální soupeření o primární zdroje energie, zesílené dlouhodobým růstem ekonomik dynamicky se rozvíjejících zemí a jejich energetických potřeb;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liberalizace </a:t>
            </a:r>
            <a:r>
              <a:rPr lang="cs-CZ" sz="2000" dirty="0"/>
              <a:t>trhu s energií v Evropské unii a vytvoření jednotného trhu projevující se omezením role státu v energetickém sektor;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postupný </a:t>
            </a:r>
            <a:r>
              <a:rPr lang="cs-CZ" sz="2000" dirty="0"/>
              <a:t>přesun kompetencí z členských států na Evropskou komisi a byrokratizace rozhodovacího procesu;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4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globalizace </a:t>
            </a:r>
            <a:r>
              <a:rPr lang="cs-CZ" sz="2000" dirty="0"/>
              <a:t>a liberalizace propojující národní energetické trhy s evropskými a světovými a rovněž kapitálové trhy s komoditními;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energetickou </a:t>
            </a:r>
            <a:r>
              <a:rPr lang="cs-CZ" sz="2000" dirty="0"/>
              <a:t>a klimatickou politiku Evropské unie s cílem dosažení nízkouhlíkového hospodářství a zejména nízkouhlíkové energetiky do roku 2050;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obecný </a:t>
            </a:r>
            <a:r>
              <a:rPr lang="cs-CZ" sz="2000" dirty="0"/>
              <a:t>tlak na snižování emisí produkovaných sektorem energetiky a tlak na zvyšování účinnosti;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integraci trhů s energií napříč Evropou, relokace zdrojů do oblastí s vhodnými přírodními podmínkami (elektroenergetika) a diverzifikace;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jednostranné </a:t>
            </a:r>
            <a:r>
              <a:rPr lang="cs-CZ" sz="2000" dirty="0"/>
              <a:t>změny energetických politik velkých států Evropské </a:t>
            </a:r>
            <a:r>
              <a:rPr lang="cs-CZ" sz="2000" dirty="0" smtClean="0"/>
              <a:t>unie;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tendence </a:t>
            </a:r>
            <a:r>
              <a:rPr lang="cs-CZ" sz="2000" dirty="0"/>
              <a:t>k oddělování platby za elektřinu (</a:t>
            </a:r>
            <a:r>
              <a:rPr lang="cs-CZ" sz="2000" dirty="0" err="1"/>
              <a:t>MWh</a:t>
            </a:r>
            <a:r>
              <a:rPr lang="cs-CZ" sz="2000" dirty="0"/>
              <a:t>) a zavádění samostatné platby za disponibilní kapacitu (MW</a:t>
            </a:r>
            <a:r>
              <a:rPr lang="cs-CZ" sz="2000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technologický </a:t>
            </a:r>
            <a:r>
              <a:rPr lang="cs-CZ" sz="2000" dirty="0"/>
              <a:t>vývoj zejména v oblasti obnovitelných, obecně distribuovaných zdrojů.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8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zajištění spolehlivosti dodávek energií z pohledu bezpečnosti a ochrany obyvatelstva;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potřebu </a:t>
            </a:r>
            <a:r>
              <a:rPr lang="cs-CZ" sz="2000" dirty="0"/>
              <a:t>obnovy zastaralé a budování nové síťové infrastruktury;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dominantní </a:t>
            </a:r>
            <a:r>
              <a:rPr lang="cs-CZ" sz="2000" dirty="0"/>
              <a:t>role průmyslu v domácím hospodářství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postupně </a:t>
            </a:r>
            <a:r>
              <a:rPr lang="cs-CZ" sz="2000" dirty="0"/>
              <a:t>se snižující zásoby uhlí a postupný pokles jeho těžby vytvářející z uhlí stále cennější komoditu;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převažující </a:t>
            </a:r>
            <a:r>
              <a:rPr lang="cs-CZ" sz="2000" dirty="0"/>
              <a:t>veřejná podpora energie z jádra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7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omezenou dostupnost obnovitelné energie;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rozvinuté </a:t>
            </a:r>
            <a:r>
              <a:rPr lang="cs-CZ" sz="2000" dirty="0"/>
              <a:t>soustavy zásobování teplem s nízkými náklady založenými na dosud cenově dostupném hnědém uhlí;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zdravotně </a:t>
            </a:r>
            <a:r>
              <a:rPr lang="cs-CZ" sz="2000" dirty="0"/>
              <a:t>nepříznivé a emisně neudržitelné individuální vytápění domů uhlím v obcích a městech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geografickou </a:t>
            </a:r>
            <a:r>
              <a:rPr lang="cs-CZ" sz="2000" dirty="0"/>
              <a:t>polohu předurčující Českou republiku k plnění úlohy tranzitní země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 </a:t>
            </a:r>
            <a:r>
              <a:rPr lang="cs-CZ" sz="2000" dirty="0"/>
              <a:t>postupné stárnutí stávající technické inteligence a nezbytnost její včasné a adekvátní náhrady.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5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energetická koncepce, představuje důležitý výchozí dokument pro energetický management měst či obcí.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406/ 200 Sb., o hospodaření energií ve znění pozdějších předpisů definuje povinnost vypracovat Územní energetickou koncepci pro svůj územní obvod krajské úřady, Magistrát hlavního města Prahy a magistráty statutárních měst v přenesené působnosti</a:t>
            </a:r>
            <a:r>
              <a:rPr lang="cs-CZ" sz="2800" dirty="0" smtClean="0"/>
              <a:t>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Přestože zpracování územní energetické koncepce není pro ostatní města a obce povinné, je vhodné tento koncepční materiál zpracovat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Při dostatečně zodpovědném zpracování Územní energetické koncepce získá město či obec</a:t>
            </a:r>
            <a:r>
              <a:rPr lang="cs-CZ" sz="2800" b="1" dirty="0" smtClean="0"/>
              <a:t>:</a:t>
            </a:r>
            <a:endParaRPr lang="cs-CZ" sz="1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nástroj plánování v komunální energetice;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sladit zájmy územního a energetického plánování;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získat data od dodavatelů energie a dalších subjektů;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dlouhodobě plánovat energetické sítě, ale také spotřebu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energetické koncepce měst a obcí by měly být v souladu s krajskými Územně energetickými koncepcemi.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Základní </a:t>
            </a:r>
            <a:r>
              <a:rPr lang="cs-CZ" sz="2800" dirty="0"/>
              <a:t>dokument pro dlouhodobou koncepci správy majetku města ve vztahu k energetickému řízení, představuje Energetický plán města.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se na rozdíl od Územní energetické koncepce vztahuje pouze na objekty a zařízení v majetku města a jeho vypracování je z hlediska legislativy nepovinné.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 však může být velmi užitečným nástrojem. Energetický plán města uvádí informace, kde město díky němu získá možnost účinně řídit spotřebu energie ve svých vlastních objektech.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a jeho aktualizace musí schvalovat vedení města, Rada města a Zastupitelstvo.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Ke </a:t>
            </a:r>
            <a:r>
              <a:rPr lang="cs-CZ" sz="2800" dirty="0"/>
              <a:t>schválenému energetickému plánu jsou v pravidelných intervalech připravovány a schvalovány akční plány. 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4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 České republice existuje několik komoditních </a:t>
            </a:r>
            <a:r>
              <a:rPr lang="cs-CZ" sz="2800" b="1" dirty="0" smtClean="0"/>
              <a:t>burz: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6046" t="43540" r="55000" b="35581"/>
          <a:stretch/>
        </p:blipFill>
        <p:spPr>
          <a:xfrm>
            <a:off x="457200" y="2721936"/>
            <a:ext cx="8111267" cy="24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Energetická burza je označení pro burzovní trh s energetickými produkty.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trh je </a:t>
            </a:r>
            <a:r>
              <a:rPr lang="cs-CZ" sz="2800" dirty="0" smtClean="0"/>
              <a:t>organizovaný Českomoravskou </a:t>
            </a:r>
            <a:r>
              <a:rPr lang="cs-CZ" sz="2800" dirty="0"/>
              <a:t>komoditní burzou Kladno.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Obchodování </a:t>
            </a:r>
            <a:r>
              <a:rPr lang="cs-CZ" sz="2800" dirty="0"/>
              <a:t>probíhá elektronicky aukčním systémem.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je tento trh centrálním tržním prostorem pro obchodování dodávek </a:t>
            </a:r>
            <a:r>
              <a:rPr lang="cs-CZ" sz="2800" dirty="0" smtClean="0"/>
              <a:t>elektřiny a </a:t>
            </a:r>
            <a:r>
              <a:rPr lang="cs-CZ" sz="2800" dirty="0"/>
              <a:t>plynu v České republice. </a:t>
            </a: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1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Energetické burze lze obchodovat pouze s komoditami schválenými burzovní komorou. </a:t>
            </a:r>
            <a:endParaRPr lang="cs-CZ" sz="2000" i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Komodita</a:t>
            </a:r>
            <a:r>
              <a:rPr lang="cs-CZ" sz="2000" i="1" dirty="0"/>
              <a:t>, která je podrobně specifikovaná se označuje jako produkt. Elektřina se na burze obchoduje: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v rámci sdružených služeb dodávky elektřiny;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bez sdružených dodávek elektřiny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3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Obchodování s energetickými komoditami v rámci Českomoravské komoditní burzy Kladno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Na Českomoravské komoditní burze Kladno lze v rámci sdružených služeb dodávek elektřiny obchodovat dva základní produkty silové elektřiny: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vysokého napětí;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nízkého napětí.</a:t>
            </a:r>
            <a:endParaRPr lang="cs-CZ" sz="12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Českomoravské komoditní burze Kladno lze obchodovat dva základní produkty zemního plynu: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do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nad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  <a:endParaRPr lang="cs-CZ" sz="8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0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Elektřina je specifickou komoditou, protože má výrazný význam pro současnou společnost.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Elektřina je </a:t>
            </a:r>
            <a:r>
              <a:rPr lang="cs-CZ" sz="2400" dirty="0"/>
              <a:t>často hlavním tématem nejen odborných diskuzí. Velmi citlivým tématem je především cena energie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2173</Words>
  <Application>Microsoft Office PowerPoint</Application>
  <PresentationFormat>Předvádění na obrazovce (4:3)</PresentationFormat>
  <Paragraphs>276</Paragraphs>
  <Slides>40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Energetický trh, regulace energetického trhu a energetická koncepce České republiky  XEM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165</cp:revision>
  <dcterms:created xsi:type="dcterms:W3CDTF">2020-01-28T10:37:38Z</dcterms:created>
  <dcterms:modified xsi:type="dcterms:W3CDTF">2023-10-21T18:31:29Z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