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517" r:id="rId6"/>
    <p:sldId id="731" r:id="rId7"/>
    <p:sldId id="732" r:id="rId8"/>
    <p:sldId id="733" r:id="rId9"/>
    <p:sldId id="734" r:id="rId10"/>
    <p:sldId id="735" r:id="rId11"/>
    <p:sldId id="736" r:id="rId12"/>
    <p:sldId id="737" r:id="rId13"/>
    <p:sldId id="739" r:id="rId14"/>
    <p:sldId id="740" r:id="rId15"/>
    <p:sldId id="741" r:id="rId16"/>
    <p:sldId id="742" r:id="rId17"/>
    <p:sldId id="743" r:id="rId18"/>
    <p:sldId id="744" r:id="rId19"/>
    <p:sldId id="747" r:id="rId20"/>
    <p:sldId id="748" r:id="rId21"/>
    <p:sldId id="745" r:id="rId22"/>
    <p:sldId id="746" r:id="rId23"/>
    <p:sldId id="43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548" autoAdjust="0"/>
  </p:normalViewPr>
  <p:slideViewPr>
    <p:cSldViewPr snapToGrid="0" snapToObjects="1">
      <p:cViewPr varScale="1">
        <p:scale>
          <a:sx n="57" d="100"/>
          <a:sy n="57" d="100"/>
        </p:scale>
        <p:origin x="14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21.10.2023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82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5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79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31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689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921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44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79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33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06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15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59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80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2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9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56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99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br>
              <a:rPr lang="cs-CZ" b="1" dirty="0" smtClean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</a:t>
            </a:r>
            <a:r>
              <a:rPr lang="cs-CZ" sz="1800" b="1" dirty="0" smtClean="0">
                <a:cs typeface="Arial"/>
              </a:rPr>
              <a:t>Škrabal</a:t>
            </a:r>
            <a:r>
              <a:rPr lang="cs-CZ" sz="1800" b="1" smtClean="0">
                <a:cs typeface="Arial"/>
              </a:rPr>
              <a:t>, Ph.D.</a:t>
            </a:r>
            <a:endParaRPr lang="cs-CZ" sz="1800" b="1" dirty="0">
              <a:cs typeface="Arial"/>
            </a:endParaRP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 smtClean="0">
                <a:cs typeface="Arial"/>
              </a:rPr>
              <a:t>28. 11. 2023</a:t>
            </a:r>
            <a:endParaRPr lang="cs-CZ" sz="1800" b="1" dirty="0">
              <a:cs typeface="Arial"/>
            </a:endParaRP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povinnosti zpracování energetického auditu jsou vyjmuty budovy, pro které bylo provedeno hodnocení energetické náročnosti a vystaven tzv. </a:t>
            </a:r>
            <a:r>
              <a:rPr lang="cs-CZ" sz="2400" b="1" dirty="0"/>
              <a:t>Průkaz 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10/20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Průkaz </a:t>
            </a:r>
            <a:r>
              <a:rPr lang="cs-CZ" sz="2400" b="1" dirty="0"/>
              <a:t>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11/20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2000" t="30592" r="62667" b="11630"/>
          <a:stretch/>
        </p:blipFill>
        <p:spPr>
          <a:xfrm>
            <a:off x="2955851" y="1993350"/>
            <a:ext cx="3168503" cy="40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12/20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13/20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štítek budov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štítek definuje, že budovy ve skupinách A–C jsou současné zástavby realizované již v souvislosti s vyhláškou 148/2007 Sb. a plní všechny povinnosti.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Objekty </a:t>
            </a:r>
            <a:r>
              <a:rPr lang="cs-CZ" sz="2400" dirty="0"/>
              <a:t>ve skupinách D-E již neplní povinnosti vyhlášky a totéž platí o skupinách F-G, kdy se jedná o stavby objektů do roku 1992.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specialista je osoba, která rozumí dané problematice přeměny energie, její distribuce a užití.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Tyto </a:t>
            </a:r>
            <a:r>
              <a:rPr lang="cs-CZ" sz="2400" dirty="0"/>
              <a:t>znalosti umožňují energetickému specialistovi zhodnotit, zda se hodnocené systémy chovají správně resp. efektivně, podle příslušné legislativy a norem platné v České republice.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musí být pojištěn pro případ odpovědnosti za škodu, která by mohla vzniknout v souvislosti s výkonem jeho činnosti.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je povinen zachovávat mlčenlivost o všech skutečnostech týkajících se fyzické nebo právnické osoby, o kterých se dozvěděl v souvislosti se svou činností.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je (podle § 10 zákona č. 406/2000 Sb.) fyzická osoba, která je držitelem oprávnění uděleného Ministerstvem průmyslu a obchodu ke: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energetického auditu a energetického posudku;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průkazu energetické náročnosti budov (tzv. PENB);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provozovaných kotlů a rozvodů tepelné </a:t>
            </a:r>
            <a:r>
              <a:rPr lang="cs-CZ" sz="2000" dirty="0" smtClean="0"/>
              <a:t>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klimatizačních systémů.</a:t>
            </a:r>
            <a:endParaRPr lang="cs-CZ" sz="20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se může stát osoba: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vysokoškolským (bakalářským, magisterským nebo doktorským) vzděláním v oblasti technických věd a jejich oborech energetiky nebo stavebnictví a 3 roky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se </a:t>
            </a:r>
            <a:r>
              <a:rPr lang="cs-CZ" sz="2000" dirty="0"/>
              <a:t>středním vzděláním s maturitní zkouškou v oblastech technického směru v oboru energetiky nebo stavebnictví a 6 let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vyšším odborným vzděláním v oblastech technického směru v oboru energetiky nebo stavebnictví a 5 let praxe v oboru.</a:t>
            </a:r>
            <a:endParaRPr lang="cs-CZ" sz="16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v zákoně 406/2000 Sb. Zákon o hospodaření energií definován následovně: Energetický posudek je písemná zpráva obsahující informace o posouzení plnění předem stanovených technických, ekologických a ekonomických parametrů určených zadavatelem energetického posudku včetně výsledků a vyhodnocení.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18/20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zpracováván v písemné formě. V této zprávě jsou posouzena opatření definované zadavatelem posudku.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Hlavním </a:t>
            </a:r>
            <a:r>
              <a:rPr lang="cs-CZ" sz="2400" dirty="0"/>
              <a:t>rozdílem mezi energetickým auditem a energetickým posudkem spočívá v tom, že v energetickém auditu je popsán aktuální stav energetického hospodářství nebo systému a jsou v auditu hledána opatření, pro vylepšení této situace v energetickém posudku jsou pouze navržená opatření, aniž by byla hledána optimální situace.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Energetický audit slouží pro odborné vyhodnocení efektivity využití energie v daném objektu a pro navržení opatření pro dosažení energetických úspor.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Zpracovává </a:t>
            </a:r>
            <a:r>
              <a:rPr lang="cs-CZ" sz="2800" dirty="0"/>
              <a:t>se zejména pro větší budovy a výrobní závody.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Lze </a:t>
            </a:r>
            <a:r>
              <a:rPr lang="cs-CZ" sz="2800" dirty="0"/>
              <a:t>jej použít také pro vyhodnocení energetiky a ekonomiky investičního záměru, a to např. pro projekt malé elektrárny, kogenerační jednotky apod.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Povinnost zpracovat energetický audit a podpora zavádění energetických auditů je upravena v zákoně o hospodaření energií resp. § 9 zákon č. 406/2000 Sb. ve znění pozdějších předpisů a vyhláškou č. 213/2001 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Vyhláška </a:t>
            </a:r>
            <a:r>
              <a:rPr lang="cs-CZ" sz="2400" dirty="0"/>
              <a:t>Ministerstva průmyslu a obchodu, kterou se vydávají podrobnosti náležitostí energetického auditu a její novelou č. 425/2004Sb.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Povinnost </a:t>
            </a:r>
            <a:r>
              <a:rPr lang="cs-CZ" sz="2400" dirty="0"/>
              <a:t>zajistit zpracování energetického auditu byla zavedena do zákona o hospodaření energií zákonem č. 318/2012 Sb.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Definice energetického auditu dle novely zákona č. 318/2012 Sb</a:t>
            </a:r>
            <a:r>
              <a:rPr lang="cs-CZ" sz="2400" dirty="0" smtClean="0"/>
              <a:t>.: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"Pro účely tohoto zákona se rozumí energetickým auditem písemná zpráva obsahující informace o stávající nebo předpokládané úrovni využívání energie v budovách, v energetickém hospodářství, v průmyslovém postupu a energetických službách s popisem a stanovením technicky, ekologicky a ekonomicky efektivních návrhů na zvýšení úspor energie nebo zvýšení energetické účinnosti včetně doporučení k realizaci</a:t>
            </a:r>
            <a:r>
              <a:rPr lang="cs-CZ" sz="2000" i="1" dirty="0" smtClean="0"/>
              <a:t>."</a:t>
            </a:r>
            <a:endParaRPr lang="cs-CZ" sz="20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Auditem se hodnotí</a:t>
            </a:r>
            <a:r>
              <a:rPr lang="cs-CZ" sz="26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tepelně-technické </a:t>
            </a:r>
            <a:r>
              <a:rPr lang="cs-CZ" sz="2200" dirty="0"/>
              <a:t>vlastnosti konstrukcí budov;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zdroje </a:t>
            </a:r>
            <a:r>
              <a:rPr lang="cs-CZ" sz="2200" dirty="0"/>
              <a:t>dodávané energie;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rozvody </a:t>
            </a:r>
            <a:r>
              <a:rPr lang="cs-CZ" sz="2200" dirty="0"/>
              <a:t>energií (tepla, chladu, teplé vody, technologické rozvody aj</a:t>
            </a:r>
            <a:r>
              <a:rPr lang="cs-CZ" sz="2200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významné </a:t>
            </a:r>
            <a:r>
              <a:rPr lang="cs-CZ" sz="2200" dirty="0"/>
              <a:t>spotřebiče 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systém </a:t>
            </a:r>
            <a:r>
              <a:rPr lang="cs-CZ" sz="2200" dirty="0"/>
              <a:t>managementu hospodaření energií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Výsledkem tohoto energetického auditu jsou informace o stávajícím stavu v rámci energetického hospodářství a také návrhy, které vedou k úsporám energií.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Navržená </a:t>
            </a:r>
            <a:r>
              <a:rPr lang="cs-CZ" sz="2400" dirty="0"/>
              <a:t>opatření také informují o úsporách nákladů, environmentálním vlivu a časové návratnosti dané investice, která vede k uspořeným nákladům za energie.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energetického auditu lze definovat jako zhodnocení současného stavu využívání energií v budovách nebo jiných energetických systémech a identifikovat optimální způsob energeticích úspor z pohledu technického, ekonomického a environmentálního.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povinné subjekty pro zpracování energetického auditu podle zákona č. 406/2000 Sb.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8/20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25" t="37333" r="52625" b="35111"/>
          <a:stretch/>
        </p:blipFill>
        <p:spPr>
          <a:xfrm>
            <a:off x="1179662" y="3440104"/>
            <a:ext cx="7040880" cy="23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 osob s celkovou roční spotřebou energie (organizační složky státu, krajů, obcí nebo příspěvkových organizací a fyzické a právnické osoby – bytová družstva, soubor bytových domů…) vzniká povinnost zajistit zpracování energetického auditu pro všechny budovy a areály samostatně zásobované energií od 700 GJ celkové roční spotřeby energie.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Některé </a:t>
            </a:r>
            <a:r>
              <a:rPr lang="cs-CZ" sz="2400" dirty="0"/>
              <a:t>banky a dotační programy pro posouzení žádosti o finanční podporu, dotaci či úvěr na financování energetického projektu vyžadují energetický audit financovaného projektu.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C60907-4A90-45AF-A235-EC8A31771D4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1005</Words>
  <Application>Microsoft Office PowerPoint</Application>
  <PresentationFormat>Předvádění na obrazovce (4:3)</PresentationFormat>
  <Paragraphs>116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Energetický audit budov XEM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skr0004</cp:lastModifiedBy>
  <cp:revision>169</cp:revision>
  <dcterms:created xsi:type="dcterms:W3CDTF">2020-01-28T10:37:38Z</dcterms:created>
  <dcterms:modified xsi:type="dcterms:W3CDTF">2023-10-21T18:37:25Z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