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5" r:id="rId2"/>
    <p:sldId id="517" r:id="rId3"/>
    <p:sldId id="518" r:id="rId4"/>
    <p:sldId id="550" r:id="rId5"/>
    <p:sldId id="551" r:id="rId6"/>
    <p:sldId id="552" r:id="rId7"/>
    <p:sldId id="553" r:id="rId8"/>
    <p:sldId id="554" r:id="rId9"/>
    <p:sldId id="555" r:id="rId10"/>
    <p:sldId id="556" r:id="rId11"/>
    <p:sldId id="557" r:id="rId12"/>
    <p:sldId id="607" r:id="rId13"/>
    <p:sldId id="611" r:id="rId14"/>
    <p:sldId id="608" r:id="rId15"/>
    <p:sldId id="612" r:id="rId16"/>
    <p:sldId id="609" r:id="rId17"/>
    <p:sldId id="606" r:id="rId18"/>
    <p:sldId id="604" r:id="rId19"/>
    <p:sldId id="605" r:id="rId20"/>
    <p:sldId id="32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28170"/>
            <a:ext cx="9144000" cy="1973943"/>
          </a:xfrm>
        </p:spPr>
        <p:txBody>
          <a:bodyPr/>
          <a:lstStyle/>
          <a:p>
            <a:r>
              <a:rPr lang="cs-CZ" dirty="0"/>
              <a:t>	8.	</a:t>
            </a:r>
            <a:r>
              <a:rPr lang="en-US" dirty="0"/>
              <a:t>Statistical </a:t>
            </a:r>
            <a:r>
              <a:rPr lang="cs-CZ" dirty="0"/>
              <a:t>D</a:t>
            </a:r>
            <a:r>
              <a:rPr lang="en-US" dirty="0" err="1"/>
              <a:t>ata</a:t>
            </a:r>
            <a:r>
              <a:rPr lang="en-US" dirty="0"/>
              <a:t> of </a:t>
            </a:r>
            <a:r>
              <a:rPr lang="cs-CZ" dirty="0"/>
              <a:t>I</a:t>
            </a:r>
            <a:r>
              <a:rPr lang="en-US" dirty="0" err="1"/>
              <a:t>nternational</a:t>
            </a:r>
            <a:r>
              <a:rPr lang="en-US" dirty="0"/>
              <a:t> </a:t>
            </a:r>
            <a:r>
              <a:rPr lang="cs-CZ" dirty="0"/>
              <a:t>				Business E</a:t>
            </a:r>
            <a:r>
              <a:rPr lang="en-US" dirty="0" err="1"/>
              <a:t>conomic</a:t>
            </a:r>
            <a:r>
              <a:rPr lang="cs-CZ" dirty="0"/>
              <a:t>s</a:t>
            </a:r>
            <a:r>
              <a:rPr lang="en-US" dirty="0"/>
              <a:t> </a:t>
            </a:r>
            <a:r>
              <a:rPr lang="cs-CZ" dirty="0"/>
              <a:t>					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402113"/>
            <a:ext cx="9144000" cy="3868059"/>
          </a:xfrm>
        </p:spPr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cs-CZ" sz="2400" b="1" dirty="0"/>
              <a:t>		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cs-CZ" sz="2400" b="1" dirty="0"/>
              <a:t>	8.1	</a:t>
            </a:r>
            <a:r>
              <a:rPr lang="en-US" sz="2400" b="1" dirty="0"/>
              <a:t>Economic Indicators of Significant Countries</a:t>
            </a:r>
            <a:endParaRPr lang="cs-CZ" sz="2400" b="1" dirty="0"/>
          </a:p>
          <a:p>
            <a:pPr marL="0" lvl="0" indent="0">
              <a:spcAft>
                <a:spcPts val="600"/>
              </a:spcAft>
              <a:buNone/>
            </a:pPr>
            <a:r>
              <a:rPr lang="cs-CZ" sz="2400" b="1" dirty="0"/>
              <a:t>	8.2	</a:t>
            </a:r>
            <a:r>
              <a:rPr lang="en-US" sz="2400" b="1" dirty="0"/>
              <a:t>Comparison of individual countries within economic indicators</a:t>
            </a:r>
            <a:endParaRPr lang="cs-CZ" sz="2400" b="1" dirty="0"/>
          </a:p>
          <a:p>
            <a:pPr marL="0" lvl="0" indent="0">
              <a:spcAft>
                <a:spcPts val="600"/>
              </a:spcAft>
              <a:buNone/>
            </a:pPr>
            <a:r>
              <a:rPr lang="cs-CZ" sz="2400" b="1" dirty="0"/>
              <a:t>	8.3 	</a:t>
            </a:r>
            <a:r>
              <a:rPr lang="en-US" sz="2400" b="1" dirty="0"/>
              <a:t>Foreign Economic Indicators of the Czech Republic</a:t>
            </a:r>
            <a:endParaRPr lang="cs-CZ" sz="2400" b="1" dirty="0"/>
          </a:p>
          <a:p>
            <a:pPr marL="0" lvl="0" indent="0">
              <a:spcAft>
                <a:spcPts val="600"/>
              </a:spcAft>
              <a:buNone/>
            </a:pPr>
            <a:r>
              <a:rPr lang="cs-CZ" sz="2400" b="1" dirty="0"/>
              <a:t>	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cs-CZ" sz="24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74449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7566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dirty="0"/>
              <a:t>8.1		Economic Indicators of 						Significant 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63040"/>
            <a:ext cx="9144000" cy="4929047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3200" b="1" dirty="0"/>
              <a:t>USA:</a:t>
            </a:r>
          </a:p>
          <a:p>
            <a:pPr marL="171446" lvl="2">
              <a:spcAft>
                <a:spcPts val="600"/>
              </a:spcAft>
            </a:pPr>
            <a:r>
              <a:rPr lang="cs-CZ" sz="2400" b="1" dirty="0" err="1"/>
              <a:t>Macroekonomics</a:t>
            </a:r>
            <a:endParaRPr lang="cs-CZ" sz="2400" b="1" dirty="0"/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dirty="0"/>
              <a:t>				</a:t>
            </a:r>
            <a:r>
              <a:rPr lang="cs-CZ" sz="2000" b="1" u="sng" dirty="0"/>
              <a:t>2013		2014		2015		2016		2017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/>
              <a:t>GDP (bil. EUR):</a:t>
            </a:r>
            <a:r>
              <a:rPr lang="cs-CZ" sz="2000" dirty="0"/>
              <a:t>		14.000	         14.420	          14.850	          15.260	          15.670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/>
              <a:t>GDP/</a:t>
            </a:r>
            <a:r>
              <a:rPr lang="cs-CZ" sz="2000" b="1" dirty="0" err="1"/>
              <a:t>resid</a:t>
            </a:r>
            <a:r>
              <a:rPr lang="cs-CZ" sz="2000" b="1" dirty="0"/>
              <a:t>. (EUR):    	          	</a:t>
            </a:r>
            <a:r>
              <a:rPr lang="cs-CZ" sz="2000" dirty="0"/>
              <a:t>43.800	         45.000              46.400             47.700             49.000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 err="1"/>
              <a:t>growth</a:t>
            </a:r>
            <a:r>
              <a:rPr lang="cs-CZ" sz="2000" b="1" dirty="0"/>
              <a:t> </a:t>
            </a:r>
            <a:r>
              <a:rPr lang="cs-CZ" sz="2000" b="1" dirty="0" err="1"/>
              <a:t>of</a:t>
            </a:r>
            <a:r>
              <a:rPr lang="cs-CZ" sz="2000" b="1" dirty="0"/>
              <a:t> GDP (%);		</a:t>
            </a:r>
            <a:r>
              <a:rPr lang="cs-CZ" sz="2000" dirty="0"/>
              <a:t>2.2		1.5		2.4	            2.4	            1.6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 err="1"/>
              <a:t>unemployment</a:t>
            </a:r>
            <a:r>
              <a:rPr lang="cs-CZ" sz="2000" b="1" dirty="0"/>
              <a:t> (%):		</a:t>
            </a:r>
            <a:r>
              <a:rPr lang="cs-CZ" sz="2000" dirty="0"/>
              <a:t>8.1		7.4	         	6.2	          	5.3	           	4.9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 err="1"/>
              <a:t>inflation</a:t>
            </a:r>
            <a:r>
              <a:rPr lang="cs-CZ" sz="2000" b="1" dirty="0"/>
              <a:t> (%): 			</a:t>
            </a:r>
            <a:r>
              <a:rPr lang="cs-CZ" sz="2000" dirty="0"/>
              <a:t>2.1		1.5	            1.6	            0.1		2.1</a:t>
            </a:r>
          </a:p>
          <a:p>
            <a:pPr marL="0" lvl="2" indent="0">
              <a:spcAft>
                <a:spcPts val="600"/>
              </a:spcAft>
              <a:buNone/>
            </a:pPr>
            <a:endParaRPr lang="cs-CZ" sz="2000" dirty="0"/>
          </a:p>
          <a:p>
            <a:pPr lvl="4">
              <a:spcAft>
                <a:spcPts val="600"/>
              </a:spcAft>
            </a:pP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79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3692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dirty="0"/>
              <a:t>8.1		Economic Indicators of 						Significant 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66241"/>
            <a:ext cx="9144000" cy="4725846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cs-CZ" sz="3200" b="1" dirty="0"/>
              <a:t>USA:</a:t>
            </a:r>
          </a:p>
          <a:p>
            <a:pPr marL="171446" lvl="2">
              <a:spcAft>
                <a:spcPts val="1800"/>
              </a:spcAft>
            </a:pPr>
            <a:r>
              <a:rPr lang="cs-CZ" sz="2400" b="1" dirty="0"/>
              <a:t>Macroeconomics (bil. EUR)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u="sng" dirty="0"/>
              <a:t>				2012		2013		2014		2015		2016</a:t>
            </a:r>
          </a:p>
          <a:p>
            <a:pPr marL="0" lvl="2" indent="0">
              <a:spcAft>
                <a:spcPts val="1200"/>
              </a:spcAft>
              <a:buNone/>
            </a:pPr>
            <a:r>
              <a:rPr lang="cs-CZ" sz="2000" dirty="0"/>
              <a:t>export:			1.329	          1.353	          1.388	          1.286	          1.240</a:t>
            </a:r>
          </a:p>
          <a:p>
            <a:pPr marL="0" lvl="2" indent="0">
              <a:spcAft>
                <a:spcPts val="1200"/>
              </a:spcAft>
              <a:buNone/>
            </a:pPr>
            <a:r>
              <a:rPr lang="cs-CZ" sz="2000" dirty="0"/>
              <a:t>import:   		            1.958	          1.951	          2.018	          1.932	          1.878</a:t>
            </a:r>
          </a:p>
          <a:p>
            <a:pPr marL="0" lvl="2" indent="0">
              <a:spcAft>
                <a:spcPts val="1200"/>
              </a:spcAft>
              <a:buNone/>
            </a:pPr>
            <a:r>
              <a:rPr lang="cs-CZ" sz="2000" dirty="0" err="1"/>
              <a:t>net</a:t>
            </a:r>
            <a:r>
              <a:rPr lang="cs-CZ" sz="2000" dirty="0"/>
              <a:t> </a:t>
            </a:r>
            <a:r>
              <a:rPr lang="cs-CZ" sz="2000" dirty="0" err="1"/>
              <a:t>exports</a:t>
            </a:r>
            <a:r>
              <a:rPr lang="cs-CZ" sz="2000" dirty="0"/>
              <a:t>:		            -629	            -598	            -630	            -646	 	-638</a:t>
            </a:r>
          </a:p>
          <a:p>
            <a:pPr marL="0" lvl="2" indent="0">
              <a:spcAft>
                <a:spcPts val="1200"/>
              </a:spcAft>
              <a:buNone/>
            </a:pPr>
            <a:r>
              <a:rPr lang="cs-CZ" sz="2000" dirty="0" err="1"/>
              <a:t>annual</a:t>
            </a:r>
            <a:r>
              <a:rPr lang="cs-CZ" sz="2000" dirty="0"/>
              <a:t>:			3.287	          3.304	          3.406	          3.218	          3.118</a:t>
            </a: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474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3692"/>
            <a:ext cx="9144000" cy="1442720"/>
          </a:xfrm>
        </p:spPr>
        <p:txBody>
          <a:bodyPr/>
          <a:lstStyle/>
          <a:p>
            <a:r>
              <a:rPr lang="cs-CZ" dirty="0"/>
              <a:t>	8.1		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Indicators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						</a:t>
            </a:r>
            <a:r>
              <a:rPr lang="cs-CZ" dirty="0" err="1"/>
              <a:t>Significant</a:t>
            </a:r>
            <a:r>
              <a:rPr lang="cs-CZ" dirty="0"/>
              <a:t> </a:t>
            </a:r>
            <a:r>
              <a:rPr lang="cs-CZ" dirty="0" err="1"/>
              <a:t>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86412"/>
            <a:ext cx="9144000" cy="4805675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cs-CZ" sz="3200" b="1" dirty="0" err="1"/>
              <a:t>China</a:t>
            </a:r>
            <a:r>
              <a:rPr lang="cs-CZ" sz="3200" b="1" dirty="0"/>
              <a:t>:</a:t>
            </a:r>
          </a:p>
          <a:p>
            <a:pPr marL="171446" lvl="2">
              <a:spcAft>
                <a:spcPts val="1800"/>
              </a:spcAft>
            </a:pPr>
            <a:r>
              <a:rPr lang="cs-CZ" sz="2400" b="1" dirty="0"/>
              <a:t>Demographic </a:t>
            </a:r>
            <a:r>
              <a:rPr lang="cs-CZ" sz="2400" b="1" dirty="0" err="1"/>
              <a:t>information</a:t>
            </a:r>
            <a:endParaRPr lang="cs-CZ" sz="2400" b="1" dirty="0"/>
          </a:p>
          <a:p>
            <a:pPr lvl="2">
              <a:spcAft>
                <a:spcPts val="600"/>
              </a:spcAft>
            </a:pPr>
            <a:r>
              <a:rPr lang="cs-CZ" sz="2000" dirty="0"/>
              <a:t>Population: 	cca 1.380 bil.;</a:t>
            </a:r>
          </a:p>
          <a:p>
            <a:pPr lvl="2">
              <a:spcAft>
                <a:spcPts val="600"/>
              </a:spcAft>
            </a:pPr>
            <a:r>
              <a:rPr lang="cs-CZ" sz="2000" dirty="0" err="1"/>
              <a:t>Religions</a:t>
            </a:r>
            <a:r>
              <a:rPr lang="cs-CZ" sz="2000" dirty="0"/>
              <a:t> (cca):	22 % Folk religion</a:t>
            </a:r>
          </a:p>
          <a:p>
            <a:pPr marL="1028674" lvl="3" indent="0">
              <a:spcAft>
                <a:spcPts val="600"/>
              </a:spcAft>
              <a:buNone/>
            </a:pPr>
            <a:r>
              <a:rPr lang="cs-CZ" sz="2100" dirty="0"/>
              <a:t>			18 % </a:t>
            </a:r>
            <a:r>
              <a:rPr lang="cs-CZ" sz="2100" dirty="0" err="1"/>
              <a:t>Budhism</a:t>
            </a:r>
            <a:endParaRPr lang="cs-CZ" sz="2100" dirty="0"/>
          </a:p>
          <a:p>
            <a:pPr marL="1028674" lvl="3" indent="0">
              <a:spcAft>
                <a:spcPts val="600"/>
              </a:spcAft>
              <a:buNone/>
            </a:pPr>
            <a:r>
              <a:rPr lang="cs-CZ" sz="2000" dirty="0"/>
              <a:t>			  5 % </a:t>
            </a:r>
            <a:r>
              <a:rPr lang="cs-CZ" sz="2000" dirty="0" err="1"/>
              <a:t>Christianity</a:t>
            </a:r>
            <a:r>
              <a:rPr lang="cs-CZ" sz="2000" dirty="0"/>
              <a:t>;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           1,8 % </a:t>
            </a:r>
            <a:r>
              <a:rPr lang="cs-CZ" sz="2000" dirty="0" err="1"/>
              <a:t>Islam</a:t>
            </a:r>
            <a:r>
              <a:rPr lang="cs-CZ" sz="2000" dirty="0"/>
              <a:t>;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           </a:t>
            </a:r>
            <a:r>
              <a:rPr lang="en-US" sz="2000" dirty="0"/>
              <a:t>according to official status, it is an atheist state</a:t>
            </a:r>
            <a:r>
              <a:rPr lang="cs-CZ" sz="2000" dirty="0"/>
              <a:t>.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	</a:t>
            </a: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964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3692"/>
            <a:ext cx="9144000" cy="1442720"/>
          </a:xfrm>
        </p:spPr>
        <p:txBody>
          <a:bodyPr/>
          <a:lstStyle/>
          <a:p>
            <a:r>
              <a:rPr lang="cs-CZ" dirty="0"/>
              <a:t>	8.1		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Indicators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						</a:t>
            </a:r>
            <a:r>
              <a:rPr lang="cs-CZ" dirty="0" err="1"/>
              <a:t>Significant</a:t>
            </a:r>
            <a:r>
              <a:rPr lang="cs-CZ" dirty="0"/>
              <a:t> </a:t>
            </a:r>
            <a:r>
              <a:rPr lang="cs-CZ" dirty="0" err="1"/>
              <a:t>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86412"/>
            <a:ext cx="9144000" cy="4805675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cs-CZ" sz="3200" b="1" dirty="0" err="1"/>
              <a:t>China</a:t>
            </a:r>
            <a:r>
              <a:rPr lang="cs-CZ" sz="3200" b="1" dirty="0"/>
              <a:t>:</a:t>
            </a:r>
          </a:p>
          <a:p>
            <a:pPr marL="171446" lvl="2">
              <a:spcAft>
                <a:spcPts val="1800"/>
              </a:spcAft>
            </a:pPr>
            <a:r>
              <a:rPr lang="cs-CZ" sz="2400" b="1" dirty="0"/>
              <a:t>Demographic </a:t>
            </a:r>
            <a:r>
              <a:rPr lang="cs-CZ" sz="2400" b="1" dirty="0" err="1"/>
              <a:t>information</a:t>
            </a:r>
            <a:endParaRPr lang="cs-CZ" sz="2400" b="1" dirty="0"/>
          </a:p>
          <a:p>
            <a:pPr lvl="0"/>
            <a:r>
              <a:rPr lang="cs-CZ" sz="2000" dirty="0"/>
              <a:t>internet </a:t>
            </a:r>
            <a:r>
              <a:rPr lang="cs-CZ" sz="2000" dirty="0" err="1"/>
              <a:t>connection</a:t>
            </a:r>
            <a:r>
              <a:rPr lang="cs-CZ" sz="2000" dirty="0"/>
              <a:t>:	2009:	  73 bil</a:t>
            </a:r>
          </a:p>
          <a:p>
            <a:pPr marL="0" lvl="0" indent="0">
              <a:buNone/>
            </a:pPr>
            <a:r>
              <a:rPr lang="cs-CZ" sz="2000" dirty="0"/>
              <a:t>				2015:	564 bil</a:t>
            </a:r>
          </a:p>
          <a:p>
            <a:pPr marL="0" lvl="0" indent="0">
              <a:buNone/>
            </a:pPr>
            <a:r>
              <a:rPr lang="cs-CZ" sz="2000" dirty="0"/>
              <a:t>				2016:	731 bil</a:t>
            </a:r>
          </a:p>
          <a:p>
            <a:pPr marL="0" lvl="0" indent="0">
              <a:buNone/>
            </a:pPr>
            <a:endParaRPr lang="cs-CZ" sz="2000" dirty="0"/>
          </a:p>
          <a:p>
            <a:pPr lvl="0"/>
            <a:r>
              <a:rPr lang="cs-CZ" sz="2000" dirty="0" err="1"/>
              <a:t>coverage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internet:	2009:	  30 %</a:t>
            </a:r>
          </a:p>
          <a:p>
            <a:pPr marL="0" lvl="0" indent="0">
              <a:buNone/>
            </a:pPr>
            <a:r>
              <a:rPr lang="cs-CZ" sz="2000" dirty="0"/>
              <a:t>				2015:	  55 %</a:t>
            </a:r>
          </a:p>
          <a:p>
            <a:pPr marL="0" lvl="0" indent="0">
              <a:buNone/>
            </a:pPr>
            <a:r>
              <a:rPr lang="cs-CZ" sz="2000" dirty="0"/>
              <a:t>				2016:	  65 %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	</a:t>
            </a: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178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3692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dirty="0"/>
              <a:t>8.1		Economic Indicators of 						Significant 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7794"/>
            <a:ext cx="9144000" cy="4504293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cs-CZ" sz="3200" b="1" dirty="0" err="1"/>
              <a:t>China</a:t>
            </a:r>
            <a:r>
              <a:rPr lang="cs-CZ" sz="3200" b="1" dirty="0"/>
              <a:t>:</a:t>
            </a:r>
          </a:p>
          <a:p>
            <a:pPr marL="171446" lvl="2">
              <a:spcAft>
                <a:spcPts val="1800"/>
              </a:spcAft>
            </a:pPr>
            <a:r>
              <a:rPr lang="cs-CZ" sz="2400" b="1" dirty="0" err="1"/>
              <a:t>Political</a:t>
            </a:r>
            <a:r>
              <a:rPr lang="cs-CZ" sz="2400" b="1" dirty="0"/>
              <a:t> </a:t>
            </a:r>
            <a:r>
              <a:rPr lang="cs-CZ" sz="2400" b="1" dirty="0" err="1"/>
              <a:t>system</a:t>
            </a:r>
            <a:endParaRPr lang="cs-CZ" sz="2400" b="1" dirty="0"/>
          </a:p>
          <a:p>
            <a:pPr lvl="2">
              <a:spcAft>
                <a:spcPts val="600"/>
              </a:spcAft>
            </a:pPr>
            <a:r>
              <a:rPr lang="en-US" sz="2000" dirty="0"/>
              <a:t>official name: People's Republic of China</a:t>
            </a:r>
          </a:p>
          <a:p>
            <a:pPr lvl="2">
              <a:spcAft>
                <a:spcPts val="600"/>
              </a:spcAft>
            </a:pPr>
            <a:r>
              <a:rPr lang="en-US" sz="2000" dirty="0"/>
              <a:t>a totalitarian regime </a:t>
            </a:r>
            <a:r>
              <a:rPr lang="cs-CZ" sz="2000" dirty="0"/>
              <a:t>(</a:t>
            </a:r>
            <a:r>
              <a:rPr lang="en-US" sz="2000" dirty="0"/>
              <a:t>l</a:t>
            </a:r>
            <a:r>
              <a:rPr lang="cs-CZ" sz="2000" dirty="0" err="1"/>
              <a:t>eader</a:t>
            </a:r>
            <a:r>
              <a:rPr lang="cs-CZ" sz="2000" dirty="0"/>
              <a:t> si </a:t>
            </a:r>
            <a:r>
              <a:rPr lang="en-US" sz="2000" dirty="0"/>
              <a:t>the Communist Party of China</a:t>
            </a:r>
            <a:r>
              <a:rPr lang="cs-CZ" sz="2000" dirty="0"/>
              <a:t>)</a:t>
            </a:r>
            <a:r>
              <a:rPr lang="en-US" sz="2000" dirty="0"/>
              <a:t>;</a:t>
            </a:r>
          </a:p>
          <a:p>
            <a:pPr lvl="2">
              <a:spcAft>
                <a:spcPts val="600"/>
              </a:spcAft>
            </a:pPr>
            <a:r>
              <a:rPr lang="en-US" sz="2000" dirty="0"/>
              <a:t>the socialist state, the state of the dictatorship of popular democracy, led by the working class and based on a union of workers and peasants;</a:t>
            </a:r>
          </a:p>
          <a:p>
            <a:pPr lvl="2">
              <a:spcAft>
                <a:spcPts val="600"/>
              </a:spcAft>
            </a:pPr>
            <a:r>
              <a:rPr lang="en-US" sz="2000" dirty="0"/>
              <a:t>the socialist system is the basic system of the </a:t>
            </a:r>
            <a:r>
              <a:rPr lang="cs-CZ" sz="2000" dirty="0"/>
              <a:t>PRC.</a:t>
            </a: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629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3692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dirty="0"/>
              <a:t>8.1		Economic Indicators of 						Significant 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7794"/>
            <a:ext cx="9144000" cy="4504293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cs-CZ" sz="3200" b="1" dirty="0" err="1"/>
              <a:t>China</a:t>
            </a:r>
            <a:r>
              <a:rPr lang="cs-CZ" sz="3200" b="1" dirty="0"/>
              <a:t>:</a:t>
            </a:r>
          </a:p>
          <a:p>
            <a:pPr marL="171446" lvl="2">
              <a:spcAft>
                <a:spcPts val="1800"/>
              </a:spcAft>
            </a:pPr>
            <a:r>
              <a:rPr lang="cs-CZ" sz="2400" b="1" dirty="0" err="1"/>
              <a:t>Political</a:t>
            </a:r>
            <a:r>
              <a:rPr lang="cs-CZ" sz="2400" b="1" dirty="0"/>
              <a:t> </a:t>
            </a:r>
            <a:r>
              <a:rPr lang="cs-CZ" sz="2400" b="1" dirty="0" err="1"/>
              <a:t>system</a:t>
            </a:r>
            <a:endParaRPr lang="cs-CZ" sz="2400" b="1" dirty="0"/>
          </a:p>
          <a:p>
            <a:pPr lvl="2">
              <a:spcAft>
                <a:spcPts val="600"/>
              </a:spcAft>
            </a:pPr>
            <a:r>
              <a:rPr lang="en-US" sz="2000" dirty="0"/>
              <a:t>cities with more than 10 million </a:t>
            </a:r>
            <a:r>
              <a:rPr lang="cs-CZ" sz="2000" dirty="0"/>
              <a:t>resident</a:t>
            </a:r>
            <a:r>
              <a:rPr lang="en-US" sz="2000" dirty="0"/>
              <a:t>s</a:t>
            </a:r>
            <a:r>
              <a:rPr lang="cs-CZ" sz="2000" dirty="0"/>
              <a:t>:</a:t>
            </a:r>
          </a:p>
          <a:p>
            <a:pPr lvl="5">
              <a:spcAft>
                <a:spcPts val="600"/>
              </a:spcAft>
            </a:pPr>
            <a:r>
              <a:rPr lang="cs-CZ" sz="1850" dirty="0">
                <a:solidFill>
                  <a:prstClr val="black"/>
                </a:solidFill>
              </a:rPr>
              <a:t>Šanghaj (23 bil.);</a:t>
            </a:r>
          </a:p>
          <a:p>
            <a:pPr lvl="5">
              <a:spcAft>
                <a:spcPts val="600"/>
              </a:spcAft>
            </a:pPr>
            <a:r>
              <a:rPr lang="cs-CZ" sz="1850" dirty="0">
                <a:solidFill>
                  <a:prstClr val="black"/>
                </a:solidFill>
              </a:rPr>
              <a:t>Peking (19,6 bil.);</a:t>
            </a:r>
          </a:p>
          <a:p>
            <a:pPr lvl="5">
              <a:spcAft>
                <a:spcPts val="600"/>
              </a:spcAft>
            </a:pPr>
            <a:r>
              <a:rPr lang="cs-CZ" sz="1850" dirty="0" err="1">
                <a:solidFill>
                  <a:prstClr val="black"/>
                </a:solidFill>
              </a:rPr>
              <a:t>Tchien-ťin</a:t>
            </a:r>
            <a:r>
              <a:rPr lang="cs-CZ" sz="1850" dirty="0">
                <a:solidFill>
                  <a:prstClr val="black"/>
                </a:solidFill>
              </a:rPr>
              <a:t> (11,7 bil.);</a:t>
            </a:r>
          </a:p>
          <a:p>
            <a:pPr lvl="5">
              <a:spcAft>
                <a:spcPts val="600"/>
              </a:spcAft>
            </a:pPr>
            <a:r>
              <a:rPr lang="cs-CZ" sz="1850" dirty="0">
                <a:solidFill>
                  <a:prstClr val="black"/>
                </a:solidFill>
              </a:rPr>
              <a:t>Kanton (11,6 bil.);</a:t>
            </a:r>
          </a:p>
          <a:p>
            <a:pPr lvl="5">
              <a:spcAft>
                <a:spcPts val="600"/>
              </a:spcAft>
            </a:pPr>
            <a:r>
              <a:rPr lang="cs-CZ" sz="1850" dirty="0" err="1">
                <a:solidFill>
                  <a:prstClr val="black"/>
                </a:solidFill>
              </a:rPr>
              <a:t>Šen</a:t>
            </a:r>
            <a:r>
              <a:rPr lang="cs-CZ" sz="1850" dirty="0">
                <a:solidFill>
                  <a:prstClr val="black"/>
                </a:solidFill>
              </a:rPr>
              <a:t>-čen (10,4 bil.).</a:t>
            </a:r>
          </a:p>
          <a:p>
            <a:pPr marL="685782" lvl="2" indent="0">
              <a:spcAft>
                <a:spcPts val="600"/>
              </a:spcAft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038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7566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dirty="0"/>
              <a:t>8.1		Economic Indicators of 						Significant 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63040"/>
            <a:ext cx="9144000" cy="4929047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3200" b="1" dirty="0" err="1"/>
              <a:t>China</a:t>
            </a:r>
            <a:r>
              <a:rPr lang="cs-CZ" sz="3200" b="1" dirty="0"/>
              <a:t>:</a:t>
            </a:r>
          </a:p>
          <a:p>
            <a:pPr marL="171446" lvl="2">
              <a:spcAft>
                <a:spcPts val="600"/>
              </a:spcAft>
            </a:pPr>
            <a:r>
              <a:rPr lang="cs-CZ" sz="2400" b="1" dirty="0" err="1"/>
              <a:t>Macroekonomics</a:t>
            </a:r>
            <a:endParaRPr lang="cs-CZ" sz="2400" b="1" dirty="0"/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dirty="0"/>
              <a:t>				</a:t>
            </a:r>
            <a:r>
              <a:rPr lang="cs-CZ" sz="2000" b="1" u="sng" dirty="0"/>
              <a:t>2013		2014		2015		2016		2017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/>
              <a:t>GDP (bil. EUR):</a:t>
            </a:r>
            <a:r>
              <a:rPr lang="cs-CZ" sz="2000" dirty="0"/>
              <a:t>		7.130	           8.050	            8.800	            9.370	            9.630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/>
              <a:t>GDP/</a:t>
            </a:r>
            <a:r>
              <a:rPr lang="cs-CZ" sz="2000" b="1" dirty="0" err="1"/>
              <a:t>resid</a:t>
            </a:r>
            <a:r>
              <a:rPr lang="cs-CZ" sz="2000" b="1" dirty="0"/>
              <a:t>. (EUR):    	            </a:t>
            </a:r>
            <a:r>
              <a:rPr lang="cs-CZ" sz="2000" dirty="0"/>
              <a:t>5.300	           6.000               6.500             6.900              7.100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 err="1"/>
              <a:t>growth</a:t>
            </a:r>
            <a:r>
              <a:rPr lang="cs-CZ" sz="2000" b="1" dirty="0"/>
              <a:t> </a:t>
            </a:r>
            <a:r>
              <a:rPr lang="cs-CZ" sz="2000" b="1" dirty="0" err="1"/>
              <a:t>of</a:t>
            </a:r>
            <a:r>
              <a:rPr lang="cs-CZ" sz="2000" b="1" dirty="0"/>
              <a:t> GDP (%);		</a:t>
            </a:r>
            <a:r>
              <a:rPr lang="cs-CZ" sz="2000" dirty="0"/>
              <a:t>7.7		7.7		 7.4	             6.9	             6.7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 err="1"/>
              <a:t>unemployment</a:t>
            </a:r>
            <a:r>
              <a:rPr lang="cs-CZ" sz="2000" b="1" dirty="0"/>
              <a:t> (%):		</a:t>
            </a:r>
            <a:r>
              <a:rPr lang="cs-CZ" sz="2000" dirty="0"/>
              <a:t>4.1		4.05	         	 4.05	          	 4.2	           	 4.1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 err="1"/>
              <a:t>inflation</a:t>
            </a:r>
            <a:r>
              <a:rPr lang="cs-CZ" sz="2000" b="1" dirty="0"/>
              <a:t> (%): 			</a:t>
            </a:r>
            <a:r>
              <a:rPr lang="cs-CZ" sz="2000" dirty="0"/>
              <a:t>2.6		2.6	             2.1	             1.6		 2.1</a:t>
            </a:r>
          </a:p>
          <a:p>
            <a:pPr marL="0" lvl="2" indent="0">
              <a:spcAft>
                <a:spcPts val="600"/>
              </a:spcAft>
              <a:buNone/>
            </a:pPr>
            <a:endParaRPr lang="cs-CZ" sz="2000" dirty="0"/>
          </a:p>
          <a:p>
            <a:pPr lvl="4">
              <a:spcAft>
                <a:spcPts val="600"/>
              </a:spcAft>
            </a:pP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849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275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cs-CZ" sz="3200" dirty="0"/>
              <a:t>8.2	</a:t>
            </a:r>
            <a:r>
              <a:rPr lang="en-US" sz="3200" dirty="0"/>
              <a:t>Comparison of individual countries within </a:t>
            </a:r>
            <a:r>
              <a:rPr lang="cs-CZ" sz="3200" dirty="0"/>
              <a:t>			</a:t>
            </a:r>
            <a:r>
              <a:rPr lang="en-US" sz="3200" dirty="0"/>
              <a:t>economic </a:t>
            </a:r>
            <a:r>
              <a:rPr lang="cs-CZ" sz="3200" dirty="0" err="1"/>
              <a:t>indicators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63040"/>
            <a:ext cx="9144000" cy="4929047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600"/>
              </a:spcAft>
              <a:buNone/>
            </a:pPr>
            <a:endParaRPr lang="cs-CZ" sz="3200" b="1" dirty="0"/>
          </a:p>
          <a:p>
            <a:pPr marL="171446" lvl="2">
              <a:spcAft>
                <a:spcPts val="600"/>
              </a:spcAft>
            </a:pPr>
            <a:r>
              <a:rPr lang="cs-CZ" sz="2400" b="1" dirty="0"/>
              <a:t>GDP(bil. EUR)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dirty="0"/>
              <a:t>				</a:t>
            </a:r>
            <a:r>
              <a:rPr lang="cs-CZ" sz="2000" b="1" u="sng" dirty="0"/>
              <a:t>2012		2013		2014		2015		2016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/>
              <a:t>Germany:</a:t>
            </a:r>
            <a:r>
              <a:rPr lang="cs-CZ" sz="2000" dirty="0"/>
              <a:t>		             2.750		2.820		2.920		3.030		3.130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/>
              <a:t>France:    	  	      	</a:t>
            </a:r>
            <a:r>
              <a:rPr lang="cs-CZ" sz="2000" dirty="0"/>
              <a:t>2.090		2.120		2.140		2.180		2.230</a:t>
            </a:r>
          </a:p>
          <a:p>
            <a:pPr marL="0" lvl="2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cs-CZ" sz="2000" b="1" dirty="0"/>
              <a:t>UK:				</a:t>
            </a:r>
            <a:r>
              <a:rPr lang="cs-CZ" sz="2000" dirty="0"/>
              <a:t>2.000		2.050		2.070		2.100		2.150</a:t>
            </a:r>
          </a:p>
          <a:p>
            <a:pPr marL="0" lvl="2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cs-CZ" sz="2000" b="1" dirty="0" err="1"/>
              <a:t>Russian</a:t>
            </a:r>
            <a:r>
              <a:rPr lang="cs-CZ" sz="2000" b="1" dirty="0"/>
              <a:t> </a:t>
            </a:r>
            <a:r>
              <a:rPr lang="cs-CZ" sz="2000" b="1" dirty="0" err="1"/>
              <a:t>Federation</a:t>
            </a:r>
            <a:r>
              <a:rPr lang="cs-CZ" sz="2000" b="1" dirty="0"/>
              <a:t>:		</a:t>
            </a:r>
            <a:r>
              <a:rPr lang="cs-CZ" sz="2000" dirty="0"/>
              <a:t>   875		   940		1.000		1.130		1.200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100" b="1" dirty="0"/>
              <a:t>USA</a:t>
            </a:r>
            <a:r>
              <a:rPr lang="cs-CZ" sz="2100" dirty="0"/>
              <a:t>: 				14.000	         14.420	          14.850	          15.260	          15.670</a:t>
            </a:r>
            <a:endParaRPr lang="cs-CZ" sz="2000" dirty="0"/>
          </a:p>
          <a:p>
            <a:pPr lvl="4">
              <a:spcAft>
                <a:spcPts val="600"/>
              </a:spcAft>
            </a:pP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188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275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sz="3200" dirty="0"/>
              <a:t>8.2	Comparison of individual countries within 			economic indicators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63040"/>
            <a:ext cx="9144000" cy="4929047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endParaRPr lang="cs-CZ" sz="3200" b="1" dirty="0"/>
          </a:p>
          <a:p>
            <a:pPr marL="171446" lvl="2">
              <a:spcAft>
                <a:spcPts val="600"/>
              </a:spcAft>
            </a:pPr>
            <a:r>
              <a:rPr lang="cs-CZ" sz="2400" b="1" dirty="0"/>
              <a:t>GDP/</a:t>
            </a:r>
            <a:r>
              <a:rPr lang="cs-CZ" sz="2400" b="1" dirty="0" err="1"/>
              <a:t>resid</a:t>
            </a:r>
            <a:r>
              <a:rPr lang="cs-CZ" sz="2400" b="1" dirty="0"/>
              <a:t>. (EUR):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dirty="0"/>
              <a:t>				</a:t>
            </a:r>
            <a:r>
              <a:rPr lang="cs-CZ" sz="2000" b="1" u="sng" dirty="0"/>
              <a:t>2012		2013		2014		2015		2016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/>
              <a:t>Germany:</a:t>
            </a:r>
            <a:r>
              <a:rPr lang="cs-CZ" sz="2000" dirty="0"/>
              <a:t>		            33.600	          34.200	         36.100            37.100            37.900</a:t>
            </a:r>
          </a:p>
          <a:p>
            <a:pPr marL="0" lvl="2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cs-CZ" sz="2000" b="1" dirty="0"/>
              <a:t>France:    	  	      	</a:t>
            </a:r>
            <a:r>
              <a:rPr lang="cs-CZ" sz="2000" dirty="0"/>
              <a:t>31.100	          31.200            31.300            31.500            31.800</a:t>
            </a:r>
          </a:p>
          <a:p>
            <a:pPr marL="0" lvl="2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cs-CZ" sz="2000" b="1" dirty="0"/>
              <a:t>UK:				</a:t>
            </a:r>
            <a:r>
              <a:rPr lang="cs-CZ" sz="2000" dirty="0"/>
              <a:t>30.200	          31.100            31.400            31.900            32.000</a:t>
            </a:r>
          </a:p>
          <a:p>
            <a:pPr marL="0" lvl="2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cs-CZ" sz="2000" b="1" dirty="0" err="1"/>
              <a:t>Russian</a:t>
            </a:r>
            <a:r>
              <a:rPr lang="cs-CZ" sz="2000" b="1" dirty="0"/>
              <a:t> </a:t>
            </a:r>
            <a:r>
              <a:rPr lang="cs-CZ" sz="2000" b="1" dirty="0" err="1"/>
              <a:t>Federation</a:t>
            </a:r>
            <a:r>
              <a:rPr lang="cs-CZ" sz="2000" b="1" dirty="0"/>
              <a:t>:		</a:t>
            </a:r>
            <a:r>
              <a:rPr lang="cs-CZ" sz="2000" dirty="0"/>
              <a:t>  6.130	            6.530               6.850              7.700              8.200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100" b="1" dirty="0"/>
              <a:t>USA</a:t>
            </a:r>
            <a:r>
              <a:rPr lang="cs-CZ" sz="2100" dirty="0"/>
              <a:t>: 				43.800	         45.000             46.400           47.700            49.000</a:t>
            </a:r>
            <a:endParaRPr lang="cs-CZ" sz="2000" dirty="0"/>
          </a:p>
          <a:p>
            <a:pPr lvl="4">
              <a:spcAft>
                <a:spcPts val="600"/>
              </a:spcAft>
            </a:pP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59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275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sz="3200" dirty="0"/>
              <a:t>8.2	Comparison of individual countries within 			economic indicators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63040"/>
            <a:ext cx="9144000" cy="4929047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endParaRPr lang="cs-CZ" sz="3200" b="1" dirty="0"/>
          </a:p>
          <a:p>
            <a:pPr marL="171446" lvl="2">
              <a:spcAft>
                <a:spcPts val="600"/>
              </a:spcAft>
            </a:pPr>
            <a:r>
              <a:rPr lang="cs-CZ" sz="2400" b="1" dirty="0" err="1"/>
              <a:t>Unemployment</a:t>
            </a:r>
            <a:r>
              <a:rPr lang="cs-CZ" sz="2400" b="1" dirty="0"/>
              <a:t> (%)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dirty="0"/>
              <a:t>				</a:t>
            </a:r>
            <a:r>
              <a:rPr lang="cs-CZ" sz="2000" b="1" u="sng" dirty="0"/>
              <a:t>2012		2013		2014		2015		2016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/>
              <a:t>Germany:</a:t>
            </a:r>
            <a:r>
              <a:rPr lang="cs-CZ" sz="2000" dirty="0"/>
              <a:t>		            6.7		5.5		6.8		4.5		6.1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/>
              <a:t>France:    	  	      	</a:t>
            </a:r>
            <a:r>
              <a:rPr lang="cs-CZ" sz="2000" dirty="0"/>
              <a:t>9.5		9.9	          10.0	          10.6	          10.0</a:t>
            </a:r>
          </a:p>
          <a:p>
            <a:pPr marL="0" lvl="2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cs-CZ" sz="2000" b="1" dirty="0"/>
              <a:t>UK:				</a:t>
            </a:r>
            <a:r>
              <a:rPr lang="cs-CZ" sz="2000" dirty="0"/>
              <a:t>7.6		6.2	           5.4	           4.9	         4.2 – 4.8</a:t>
            </a:r>
          </a:p>
          <a:p>
            <a:pPr marL="0" lvl="2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cs-CZ" sz="2000" b="1" dirty="0" err="1"/>
              <a:t>Russian</a:t>
            </a:r>
            <a:r>
              <a:rPr lang="cs-CZ" sz="2000" b="1" dirty="0"/>
              <a:t> </a:t>
            </a:r>
            <a:r>
              <a:rPr lang="cs-CZ" sz="2000" b="1" dirty="0" err="1"/>
              <a:t>Federation</a:t>
            </a:r>
            <a:r>
              <a:rPr lang="cs-CZ" sz="2000" b="1" dirty="0"/>
              <a:t>:		</a:t>
            </a:r>
            <a:r>
              <a:rPr lang="cs-CZ" sz="2000" dirty="0"/>
              <a:t>5.3		5.3	         	6.9	          	5.5	           	5.4</a:t>
            </a:r>
          </a:p>
          <a:p>
            <a:pPr marL="0" lvl="2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cs-CZ" sz="2000" b="1" dirty="0"/>
              <a:t>USA: 				</a:t>
            </a:r>
            <a:r>
              <a:rPr lang="cs-CZ" sz="2000" dirty="0"/>
              <a:t>8.1		7.4	         	6.2	          	5.3	           	4.9</a:t>
            </a:r>
          </a:p>
          <a:p>
            <a:pPr lvl="4">
              <a:spcAft>
                <a:spcPts val="600"/>
              </a:spcAft>
            </a:pP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80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06252"/>
            <a:ext cx="9144000" cy="1442720"/>
          </a:xfrm>
        </p:spPr>
        <p:txBody>
          <a:bodyPr/>
          <a:lstStyle/>
          <a:p>
            <a:r>
              <a:rPr lang="cs-CZ" dirty="0"/>
              <a:t>	8.1		</a:t>
            </a:r>
            <a:r>
              <a:rPr lang="en-US" dirty="0"/>
              <a:t>Economic Indicators of </a:t>
            </a:r>
            <a:r>
              <a:rPr lang="cs-CZ" dirty="0"/>
              <a:t>						</a:t>
            </a:r>
            <a:r>
              <a:rPr lang="en-US" dirty="0"/>
              <a:t>Significant 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59280"/>
            <a:ext cx="9144000" cy="453280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cs-CZ" sz="2400" b="1" dirty="0" err="1"/>
              <a:t>Selected</a:t>
            </a:r>
            <a:r>
              <a:rPr lang="cs-CZ" sz="2400" b="1" dirty="0"/>
              <a:t> </a:t>
            </a:r>
            <a:r>
              <a:rPr lang="cs-CZ" sz="2400" b="1" dirty="0" err="1"/>
              <a:t>indicator</a:t>
            </a:r>
            <a:r>
              <a:rPr lang="cs-CZ" sz="2400" b="1" dirty="0"/>
              <a:t>:</a:t>
            </a:r>
          </a:p>
          <a:p>
            <a:pPr lvl="2">
              <a:spcAft>
                <a:spcPts val="600"/>
              </a:spcAft>
            </a:pPr>
            <a:r>
              <a:rPr lang="cs-CZ" sz="2000" dirty="0"/>
              <a:t>Demographic </a:t>
            </a:r>
            <a:r>
              <a:rPr lang="cs-CZ" sz="2000" dirty="0" err="1"/>
              <a:t>information</a:t>
            </a:r>
            <a:r>
              <a:rPr lang="cs-CZ" sz="2000" dirty="0"/>
              <a:t>;</a:t>
            </a:r>
          </a:p>
          <a:p>
            <a:pPr lvl="2">
              <a:spcAft>
                <a:spcPts val="600"/>
              </a:spcAft>
            </a:pPr>
            <a:r>
              <a:rPr lang="cs-CZ" sz="2000" dirty="0" err="1"/>
              <a:t>Political</a:t>
            </a:r>
            <a:r>
              <a:rPr lang="cs-CZ" sz="2000" dirty="0"/>
              <a:t> </a:t>
            </a:r>
            <a:r>
              <a:rPr lang="cs-CZ" sz="2000" dirty="0" err="1"/>
              <a:t>system</a:t>
            </a:r>
            <a:endParaRPr lang="cs-CZ" sz="2000" dirty="0"/>
          </a:p>
          <a:p>
            <a:pPr lvl="2">
              <a:spcAft>
                <a:spcPts val="600"/>
              </a:spcAft>
            </a:pPr>
            <a:r>
              <a:rPr lang="cs-CZ" sz="2000" dirty="0"/>
              <a:t>Gross </a:t>
            </a:r>
            <a:r>
              <a:rPr lang="cs-CZ" sz="2000" dirty="0" err="1"/>
              <a:t>Domestic</a:t>
            </a:r>
            <a:r>
              <a:rPr lang="cs-CZ" sz="2000" dirty="0"/>
              <a:t> </a:t>
            </a:r>
            <a:r>
              <a:rPr lang="cs-CZ" sz="2000" dirty="0" err="1"/>
              <a:t>Product</a:t>
            </a:r>
            <a:r>
              <a:rPr lang="cs-CZ" sz="2000" dirty="0"/>
              <a:t> (GDP);</a:t>
            </a:r>
          </a:p>
          <a:p>
            <a:pPr lvl="2">
              <a:spcAft>
                <a:spcPts val="600"/>
              </a:spcAft>
            </a:pPr>
            <a:r>
              <a:rPr lang="cs-CZ" sz="2000" dirty="0"/>
              <a:t>Gross </a:t>
            </a:r>
            <a:r>
              <a:rPr lang="cs-CZ" sz="2000" dirty="0" err="1"/>
              <a:t>National</a:t>
            </a:r>
            <a:r>
              <a:rPr lang="cs-CZ" sz="2000" dirty="0"/>
              <a:t> </a:t>
            </a:r>
            <a:r>
              <a:rPr lang="cs-CZ" sz="2000" dirty="0" err="1"/>
              <a:t>product</a:t>
            </a:r>
            <a:r>
              <a:rPr lang="cs-CZ" sz="2000" dirty="0"/>
              <a:t> (GNP);</a:t>
            </a:r>
          </a:p>
          <a:p>
            <a:pPr lvl="2">
              <a:spcAft>
                <a:spcPts val="600"/>
              </a:spcAft>
            </a:pPr>
            <a:r>
              <a:rPr lang="cs-CZ" sz="2000" dirty="0" err="1"/>
              <a:t>Rate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unemployment</a:t>
            </a:r>
            <a:r>
              <a:rPr lang="cs-CZ" sz="2000" dirty="0"/>
              <a:t>;</a:t>
            </a:r>
          </a:p>
          <a:p>
            <a:pPr lvl="2">
              <a:spcAft>
                <a:spcPts val="600"/>
              </a:spcAft>
            </a:pPr>
            <a:r>
              <a:rPr lang="cs-CZ" sz="2000" dirty="0" err="1"/>
              <a:t>Rate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inflation</a:t>
            </a:r>
            <a:r>
              <a:rPr lang="cs-CZ" sz="2000" dirty="0"/>
              <a:t>;</a:t>
            </a:r>
          </a:p>
          <a:p>
            <a:pPr lvl="2">
              <a:spcAft>
                <a:spcPts val="600"/>
              </a:spcAft>
            </a:pPr>
            <a:r>
              <a:rPr lang="cs-CZ" sz="2000" dirty="0" err="1"/>
              <a:t>Indicators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foreign</a:t>
            </a:r>
            <a:r>
              <a:rPr lang="cs-CZ" sz="2000" dirty="0"/>
              <a:t> </a:t>
            </a:r>
            <a:r>
              <a:rPr lang="cs-CZ" sz="2000" dirty="0" err="1"/>
              <a:t>trade</a:t>
            </a:r>
            <a:endParaRPr lang="cs-CZ" sz="2000" dirty="0"/>
          </a:p>
          <a:p>
            <a:pPr lvl="2">
              <a:spcAft>
                <a:spcPts val="600"/>
              </a:spcAft>
            </a:pPr>
            <a:endParaRPr lang="cs-CZ" sz="2000" dirty="0"/>
          </a:p>
          <a:p>
            <a:pPr lvl="4">
              <a:spcAft>
                <a:spcPts val="600"/>
              </a:spcAft>
            </a:pP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126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8674"/>
            <a:ext cx="9144000" cy="1325563"/>
          </a:xfrm>
        </p:spPr>
        <p:txBody>
          <a:bodyPr/>
          <a:lstStyle/>
          <a:p>
            <a:r>
              <a:rPr lang="cs-CZ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9166"/>
            <a:ext cx="9144000" cy="490292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endParaRPr lang="cs-CZ" sz="4400" b="1" dirty="0"/>
          </a:p>
          <a:p>
            <a:pPr marL="0" indent="0" algn="ctr">
              <a:spcAft>
                <a:spcPts val="600"/>
              </a:spcAft>
              <a:buNone/>
            </a:pPr>
            <a:endParaRPr lang="cs-CZ" sz="4400" b="1"/>
          </a:p>
          <a:p>
            <a:pPr marL="0" indent="0" algn="ctr">
              <a:spcAft>
                <a:spcPts val="600"/>
              </a:spcAft>
              <a:buNone/>
            </a:pPr>
            <a:r>
              <a:rPr lang="cs-CZ" sz="4400" b="1"/>
              <a:t>Thank</a:t>
            </a:r>
            <a:r>
              <a:rPr lang="cs-CZ" sz="4400" b="1" dirty="0"/>
              <a:t> </a:t>
            </a:r>
            <a:r>
              <a:rPr lang="cs-CZ" sz="4400" b="1" dirty="0" err="1"/>
              <a:t>You</a:t>
            </a:r>
            <a:r>
              <a:rPr lang="cs-CZ" sz="4400" b="1" dirty="0"/>
              <a:t> </a:t>
            </a:r>
            <a:r>
              <a:rPr lang="cs-CZ" sz="4400" b="1" dirty="0" err="1"/>
              <a:t>for</a:t>
            </a:r>
            <a:r>
              <a:rPr lang="cs-CZ" sz="4400" b="1" dirty="0"/>
              <a:t> </a:t>
            </a:r>
            <a:r>
              <a:rPr lang="cs-CZ" sz="4400" b="1" dirty="0" err="1"/>
              <a:t>Your</a:t>
            </a:r>
            <a:r>
              <a:rPr lang="cs-CZ" sz="4400" b="1" dirty="0"/>
              <a:t> </a:t>
            </a:r>
            <a:r>
              <a:rPr lang="cs-CZ" sz="4400" b="1" dirty="0" err="1"/>
              <a:t>attention</a:t>
            </a:r>
            <a:endParaRPr lang="cs-CZ" sz="3600" b="1" dirty="0"/>
          </a:p>
          <a:p>
            <a:pPr lvl="3">
              <a:spcAft>
                <a:spcPts val="600"/>
              </a:spcAft>
            </a:pPr>
            <a:endParaRPr lang="cs-CZ" sz="2400" b="1" dirty="0"/>
          </a:p>
          <a:p>
            <a:pPr lvl="4"/>
            <a:endParaRPr lang="cs-CZ" sz="1800" dirty="0"/>
          </a:p>
          <a:p>
            <a:endParaRPr lang="cs-CZ" sz="2400" b="1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5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06252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dirty="0"/>
              <a:t>8.1		Economic Indicators of 						Significant 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62629"/>
            <a:ext cx="9144000" cy="4229457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cs-CZ" sz="2400" b="1" dirty="0" err="1"/>
              <a:t>Selected</a:t>
            </a:r>
            <a:r>
              <a:rPr lang="cs-CZ" sz="2400" b="1" dirty="0"/>
              <a:t> </a:t>
            </a:r>
            <a:r>
              <a:rPr lang="cs-CZ" sz="2400" b="1" dirty="0" err="1"/>
              <a:t>countries</a:t>
            </a:r>
            <a:r>
              <a:rPr lang="cs-CZ" sz="2400" b="1" dirty="0"/>
              <a:t>:</a:t>
            </a:r>
          </a:p>
          <a:p>
            <a:pPr lvl="2">
              <a:spcAft>
                <a:spcPts val="600"/>
              </a:spcAft>
            </a:pPr>
            <a:r>
              <a:rPr lang="cs-CZ" sz="2000" dirty="0" err="1"/>
              <a:t>Russia</a:t>
            </a:r>
            <a:r>
              <a:rPr lang="cs-CZ" sz="2000" dirty="0"/>
              <a:t>;</a:t>
            </a:r>
          </a:p>
          <a:p>
            <a:pPr lvl="2">
              <a:spcAft>
                <a:spcPts val="600"/>
              </a:spcAft>
            </a:pPr>
            <a:r>
              <a:rPr lang="cs-CZ" sz="2000" dirty="0"/>
              <a:t>USA;</a:t>
            </a:r>
          </a:p>
          <a:p>
            <a:pPr lvl="2">
              <a:spcAft>
                <a:spcPts val="600"/>
              </a:spcAft>
            </a:pPr>
            <a:r>
              <a:rPr lang="cs-CZ" sz="2000" dirty="0" err="1"/>
              <a:t>China</a:t>
            </a:r>
            <a:r>
              <a:rPr lang="cs-CZ" sz="2000"/>
              <a:t>.</a:t>
            </a:r>
            <a:endParaRPr lang="cs-CZ" sz="2000" dirty="0"/>
          </a:p>
          <a:p>
            <a:pPr lvl="4">
              <a:spcAft>
                <a:spcPts val="600"/>
              </a:spcAft>
            </a:pP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69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3692"/>
            <a:ext cx="9144000" cy="1442720"/>
          </a:xfrm>
        </p:spPr>
        <p:txBody>
          <a:bodyPr/>
          <a:lstStyle/>
          <a:p>
            <a:r>
              <a:rPr lang="cs-CZ" dirty="0"/>
              <a:t>	8.1		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Indicators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						</a:t>
            </a:r>
            <a:r>
              <a:rPr lang="cs-CZ" dirty="0" err="1"/>
              <a:t>Significant</a:t>
            </a:r>
            <a:r>
              <a:rPr lang="cs-CZ" dirty="0"/>
              <a:t> </a:t>
            </a:r>
            <a:r>
              <a:rPr lang="cs-CZ" dirty="0" err="1"/>
              <a:t>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86412"/>
            <a:ext cx="9144000" cy="480567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cs-CZ" sz="3200" b="1" dirty="0" err="1"/>
              <a:t>Russian</a:t>
            </a:r>
            <a:r>
              <a:rPr lang="cs-CZ" sz="3200" b="1" dirty="0"/>
              <a:t> </a:t>
            </a:r>
            <a:r>
              <a:rPr lang="cs-CZ" sz="3200" b="1" dirty="0" err="1"/>
              <a:t>Federation</a:t>
            </a:r>
            <a:r>
              <a:rPr lang="cs-CZ" sz="3200" b="1" dirty="0"/>
              <a:t>:</a:t>
            </a:r>
          </a:p>
          <a:p>
            <a:pPr marL="171446" lvl="2">
              <a:spcAft>
                <a:spcPts val="1800"/>
              </a:spcAft>
            </a:pPr>
            <a:r>
              <a:rPr lang="cs-CZ" sz="2400" b="1" dirty="0"/>
              <a:t>Demographic </a:t>
            </a:r>
            <a:r>
              <a:rPr lang="cs-CZ" sz="2400" b="1" dirty="0" err="1"/>
              <a:t>information</a:t>
            </a:r>
            <a:endParaRPr lang="cs-CZ" sz="2400" b="1" dirty="0"/>
          </a:p>
          <a:p>
            <a:pPr lvl="2">
              <a:spcAft>
                <a:spcPts val="600"/>
              </a:spcAft>
            </a:pPr>
            <a:r>
              <a:rPr lang="cs-CZ" sz="2000" dirty="0"/>
              <a:t>Population: 	cca 147 mil.;</a:t>
            </a:r>
          </a:p>
          <a:p>
            <a:pPr lvl="2">
              <a:spcAft>
                <a:spcPts val="600"/>
              </a:spcAft>
            </a:pPr>
            <a:r>
              <a:rPr lang="cs-CZ" sz="2000" dirty="0" err="1"/>
              <a:t>Religions</a:t>
            </a:r>
            <a:r>
              <a:rPr lang="cs-CZ" sz="2000" dirty="0"/>
              <a:t> (cca):	75 % </a:t>
            </a:r>
            <a:r>
              <a:rPr lang="cs-CZ" sz="2000" dirty="0" err="1"/>
              <a:t>Christianity</a:t>
            </a:r>
            <a:r>
              <a:rPr lang="cs-CZ" sz="2000" dirty="0"/>
              <a:t> (73.6 % are </a:t>
            </a:r>
            <a:r>
              <a:rPr lang="cs-CZ" sz="2000" dirty="0" err="1"/>
              <a:t>Orthodox</a:t>
            </a:r>
            <a:r>
              <a:rPr lang="cs-CZ" sz="2000" dirty="0"/>
              <a:t>);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	  7 % </a:t>
            </a:r>
            <a:r>
              <a:rPr lang="cs-CZ" sz="2000" dirty="0" err="1"/>
              <a:t>Islam</a:t>
            </a:r>
            <a:r>
              <a:rPr lang="cs-CZ" sz="2000" dirty="0"/>
              <a:t>;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	  1 % </a:t>
            </a:r>
            <a:r>
              <a:rPr lang="cs-CZ" sz="2000" dirty="0" err="1"/>
              <a:t>Judaism</a:t>
            </a:r>
            <a:r>
              <a:rPr lang="cs-CZ" sz="2000" dirty="0"/>
              <a:t>;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	  1 % </a:t>
            </a:r>
            <a:r>
              <a:rPr lang="cs-CZ" sz="2000" dirty="0" err="1"/>
              <a:t>Bughism</a:t>
            </a:r>
            <a:r>
              <a:rPr lang="cs-CZ" sz="2000" dirty="0"/>
              <a:t>;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	16 % </a:t>
            </a:r>
            <a:r>
              <a:rPr lang="cs-CZ" sz="2000" dirty="0" err="1"/>
              <a:t>Atheism</a:t>
            </a:r>
            <a:r>
              <a:rPr lang="cs-CZ" sz="2000" dirty="0"/>
              <a:t>/</a:t>
            </a:r>
            <a:r>
              <a:rPr lang="cs-CZ" sz="2000" dirty="0" err="1"/>
              <a:t>other</a:t>
            </a:r>
            <a:r>
              <a:rPr lang="cs-CZ" sz="2000" dirty="0"/>
              <a:t>.</a:t>
            </a:r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268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3692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dirty="0"/>
              <a:t>8.1		Economic Indicators of 						Significant 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7794"/>
            <a:ext cx="9144000" cy="4504293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cs-CZ" sz="3200" b="1" dirty="0" err="1"/>
              <a:t>Russian</a:t>
            </a:r>
            <a:r>
              <a:rPr lang="cs-CZ" sz="3200" b="1" dirty="0"/>
              <a:t> </a:t>
            </a:r>
            <a:r>
              <a:rPr lang="cs-CZ" sz="3200" b="1" dirty="0" err="1"/>
              <a:t>Federation</a:t>
            </a:r>
            <a:r>
              <a:rPr lang="cs-CZ" sz="3200" b="1" dirty="0"/>
              <a:t>:</a:t>
            </a:r>
          </a:p>
          <a:p>
            <a:pPr marL="171446" lvl="2">
              <a:spcAft>
                <a:spcPts val="1800"/>
              </a:spcAft>
            </a:pPr>
            <a:r>
              <a:rPr lang="cs-CZ" sz="2400" b="1" dirty="0" err="1"/>
              <a:t>Political</a:t>
            </a:r>
            <a:r>
              <a:rPr lang="cs-CZ" sz="2400" b="1" dirty="0"/>
              <a:t> </a:t>
            </a:r>
            <a:r>
              <a:rPr lang="cs-CZ" sz="2400" b="1" dirty="0" err="1"/>
              <a:t>system</a:t>
            </a:r>
            <a:endParaRPr lang="cs-CZ" sz="2400" b="1" dirty="0"/>
          </a:p>
          <a:p>
            <a:pPr lvl="2">
              <a:spcAft>
                <a:spcPts val="600"/>
              </a:spcAft>
            </a:pPr>
            <a:r>
              <a:rPr lang="en-US" sz="2000" dirty="0"/>
              <a:t>a federation consisting of 85 subjects - 46 regions, 22 republics, 9 counties, 3 cities of federal importance;</a:t>
            </a:r>
          </a:p>
          <a:p>
            <a:pPr lvl="2">
              <a:spcAft>
                <a:spcPts val="600"/>
              </a:spcAft>
            </a:pPr>
            <a:r>
              <a:rPr lang="en-US" sz="2000" dirty="0"/>
              <a:t>parliamentary democracy;</a:t>
            </a:r>
          </a:p>
          <a:p>
            <a:pPr lvl="2">
              <a:spcAft>
                <a:spcPts val="600"/>
              </a:spcAft>
            </a:pPr>
            <a:r>
              <a:rPr lang="en-US" sz="2000" dirty="0"/>
              <a:t>presidential system</a:t>
            </a:r>
            <a:r>
              <a:rPr lang="cs-CZ" sz="2000" dirty="0"/>
              <a:t>.</a:t>
            </a:r>
          </a:p>
          <a:p>
            <a:pPr lvl="4">
              <a:spcAft>
                <a:spcPts val="600"/>
              </a:spcAft>
            </a:pP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933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7566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dirty="0"/>
              <a:t>8.1		Economic Indicators of 						Significant 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63040"/>
            <a:ext cx="9144000" cy="4929047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3200" b="1" dirty="0" err="1"/>
              <a:t>Russian</a:t>
            </a:r>
            <a:r>
              <a:rPr lang="cs-CZ" sz="3200" b="1" dirty="0"/>
              <a:t> </a:t>
            </a:r>
            <a:r>
              <a:rPr lang="cs-CZ" sz="3200" b="1" dirty="0" err="1"/>
              <a:t>Federation</a:t>
            </a:r>
            <a:r>
              <a:rPr lang="cs-CZ" sz="3200" b="1" dirty="0"/>
              <a:t>:</a:t>
            </a:r>
          </a:p>
          <a:p>
            <a:pPr marL="171446" lvl="2">
              <a:spcAft>
                <a:spcPts val="600"/>
              </a:spcAft>
            </a:pPr>
            <a:r>
              <a:rPr lang="cs-CZ" sz="2400" b="1" dirty="0" err="1"/>
              <a:t>Macroekonomics</a:t>
            </a:r>
            <a:endParaRPr lang="cs-CZ" sz="2400" b="1" dirty="0"/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dirty="0"/>
              <a:t>				</a:t>
            </a:r>
            <a:r>
              <a:rPr lang="cs-CZ" sz="2000" b="1" u="sng" dirty="0"/>
              <a:t>2013		2014		2015		2016		2017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/>
              <a:t>GDP (bil. EUR):</a:t>
            </a:r>
            <a:r>
              <a:rPr lang="cs-CZ" sz="2000" dirty="0"/>
              <a:t>		875		940		1000		1.130		1.200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/>
              <a:t>GDP/</a:t>
            </a:r>
            <a:r>
              <a:rPr lang="cs-CZ" sz="2000" b="1" dirty="0" err="1"/>
              <a:t>resid</a:t>
            </a:r>
            <a:r>
              <a:rPr lang="cs-CZ" sz="2000" b="1" dirty="0"/>
              <a:t>. (EUR):    	          </a:t>
            </a:r>
            <a:r>
              <a:rPr lang="cs-CZ" sz="2000" dirty="0"/>
              <a:t>6.130	          6.530         	6.850          	7.700          	8.200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 err="1"/>
              <a:t>growth</a:t>
            </a:r>
            <a:r>
              <a:rPr lang="cs-CZ" sz="2000" b="1" dirty="0"/>
              <a:t> </a:t>
            </a:r>
            <a:r>
              <a:rPr lang="cs-CZ" sz="2000" b="1" dirty="0" err="1"/>
              <a:t>of</a:t>
            </a:r>
            <a:r>
              <a:rPr lang="cs-CZ" sz="2000" b="1" dirty="0"/>
              <a:t> GDP (%);		</a:t>
            </a:r>
            <a:r>
              <a:rPr lang="cs-CZ" sz="2000" dirty="0"/>
              <a:t>3.6		1.3		0.6	          -	3.7	          - 0.2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 err="1"/>
              <a:t>unemployment</a:t>
            </a:r>
            <a:r>
              <a:rPr lang="cs-CZ" sz="2000" b="1" dirty="0"/>
              <a:t> (%):		</a:t>
            </a:r>
            <a:r>
              <a:rPr lang="cs-CZ" sz="2000" dirty="0"/>
              <a:t>5.3		5.3	         	6.9	          	5.5	           	5.4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dirty="0" err="1"/>
              <a:t>inflation</a:t>
            </a:r>
            <a:r>
              <a:rPr lang="cs-CZ" sz="2000" b="1" dirty="0"/>
              <a:t> (%): 			</a:t>
            </a:r>
            <a:r>
              <a:rPr lang="cs-CZ" sz="2000" dirty="0"/>
              <a:t>6.6		6.8	          11.4	          12.9		5.4</a:t>
            </a:r>
          </a:p>
          <a:p>
            <a:pPr marL="0" lvl="2" indent="0">
              <a:spcAft>
                <a:spcPts val="600"/>
              </a:spcAft>
              <a:buNone/>
            </a:pPr>
            <a:endParaRPr lang="cs-CZ" sz="2000" dirty="0"/>
          </a:p>
          <a:p>
            <a:pPr lvl="4">
              <a:spcAft>
                <a:spcPts val="600"/>
              </a:spcAft>
            </a:pP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379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3692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dirty="0"/>
              <a:t>8.1		Economic Indicators of 						Significant 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66241"/>
            <a:ext cx="9144000" cy="4725846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cs-CZ" sz="3200" b="1" dirty="0" err="1"/>
              <a:t>Russian</a:t>
            </a:r>
            <a:r>
              <a:rPr lang="cs-CZ" sz="3200" b="1" dirty="0"/>
              <a:t> </a:t>
            </a:r>
            <a:r>
              <a:rPr lang="cs-CZ" sz="3200" b="1" dirty="0" err="1"/>
              <a:t>Federation</a:t>
            </a:r>
            <a:r>
              <a:rPr lang="cs-CZ" sz="3200" b="1" dirty="0"/>
              <a:t>:</a:t>
            </a:r>
          </a:p>
          <a:p>
            <a:pPr marL="171446" lvl="2">
              <a:spcAft>
                <a:spcPts val="1800"/>
              </a:spcAft>
            </a:pPr>
            <a:r>
              <a:rPr lang="cs-CZ" sz="2400" b="1" dirty="0"/>
              <a:t>Macroeconomics (bil. EUR)</a:t>
            </a:r>
          </a:p>
          <a:p>
            <a:pPr marL="0" lvl="2" indent="0">
              <a:spcAft>
                <a:spcPts val="1800"/>
              </a:spcAft>
              <a:buNone/>
            </a:pPr>
            <a:r>
              <a:rPr lang="cs-CZ" sz="2000" b="1" u="sng" dirty="0"/>
              <a:t>				2012		2013		2014		2015		2016</a:t>
            </a:r>
          </a:p>
          <a:p>
            <a:pPr marL="0" lvl="2" indent="0">
              <a:spcAft>
                <a:spcPts val="1200"/>
              </a:spcAft>
              <a:buNone/>
            </a:pPr>
            <a:r>
              <a:rPr lang="cs-CZ" sz="2000" dirty="0"/>
              <a:t>export:			450		445		420		380		240</a:t>
            </a:r>
          </a:p>
          <a:p>
            <a:pPr marL="0" lvl="2" indent="0">
              <a:spcAft>
                <a:spcPts val="1200"/>
              </a:spcAft>
              <a:buNone/>
            </a:pPr>
            <a:r>
              <a:rPr lang="cs-CZ" sz="2000" dirty="0"/>
              <a:t>import:   		            300	         	290	      	240	       	180	         	160</a:t>
            </a:r>
          </a:p>
          <a:p>
            <a:pPr marL="0" lvl="2" indent="0">
              <a:spcAft>
                <a:spcPts val="1200"/>
              </a:spcAft>
              <a:buNone/>
            </a:pPr>
            <a:r>
              <a:rPr lang="cs-CZ" sz="2000" dirty="0" err="1"/>
              <a:t>net</a:t>
            </a:r>
            <a:r>
              <a:rPr lang="cs-CZ" sz="2000" dirty="0"/>
              <a:t> </a:t>
            </a:r>
            <a:r>
              <a:rPr lang="cs-CZ" sz="2000" dirty="0" err="1"/>
              <a:t>exports</a:t>
            </a:r>
            <a:r>
              <a:rPr lang="cs-CZ" sz="2000" dirty="0"/>
              <a:t>:		            150	            155		180		 200	 	  80</a:t>
            </a:r>
          </a:p>
          <a:p>
            <a:pPr marL="0" lvl="2" indent="0">
              <a:spcAft>
                <a:spcPts val="1200"/>
              </a:spcAft>
              <a:buNone/>
            </a:pPr>
            <a:r>
              <a:rPr lang="cs-CZ" sz="2000" dirty="0" err="1"/>
              <a:t>annual</a:t>
            </a:r>
            <a:r>
              <a:rPr lang="cs-CZ" sz="2000" dirty="0"/>
              <a:t>:		            750	            735	            660	             560	            400</a:t>
            </a:r>
          </a:p>
          <a:p>
            <a:pPr lvl="4">
              <a:spcAft>
                <a:spcPts val="600"/>
              </a:spcAft>
            </a:pP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616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3692"/>
            <a:ext cx="9144000" cy="1442720"/>
          </a:xfrm>
        </p:spPr>
        <p:txBody>
          <a:bodyPr/>
          <a:lstStyle/>
          <a:p>
            <a:r>
              <a:rPr lang="cs-CZ" dirty="0"/>
              <a:t>	8.1		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Indicators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						</a:t>
            </a:r>
            <a:r>
              <a:rPr lang="cs-CZ" dirty="0" err="1"/>
              <a:t>Significant</a:t>
            </a:r>
            <a:r>
              <a:rPr lang="cs-CZ" dirty="0"/>
              <a:t> </a:t>
            </a:r>
            <a:r>
              <a:rPr lang="cs-CZ" dirty="0" err="1"/>
              <a:t>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32560"/>
            <a:ext cx="9144000" cy="4959527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cs-CZ" sz="3200" b="1" dirty="0"/>
              <a:t>USA:</a:t>
            </a:r>
          </a:p>
          <a:p>
            <a:pPr marL="171446" lvl="2">
              <a:spcAft>
                <a:spcPts val="1800"/>
              </a:spcAft>
            </a:pPr>
            <a:r>
              <a:rPr lang="cs-CZ" sz="2400" b="1" dirty="0"/>
              <a:t>Demographic </a:t>
            </a:r>
            <a:r>
              <a:rPr lang="cs-CZ" sz="2400" b="1" dirty="0" err="1"/>
              <a:t>information</a:t>
            </a:r>
            <a:endParaRPr lang="cs-CZ" sz="2400" b="1" dirty="0"/>
          </a:p>
          <a:p>
            <a:pPr lvl="2">
              <a:spcAft>
                <a:spcPts val="600"/>
              </a:spcAft>
            </a:pPr>
            <a:r>
              <a:rPr lang="cs-CZ" sz="2000" dirty="0"/>
              <a:t>Population: 	cca 323 mil.;</a:t>
            </a:r>
          </a:p>
          <a:p>
            <a:pPr lvl="2">
              <a:spcAft>
                <a:spcPts val="600"/>
              </a:spcAft>
            </a:pPr>
            <a:r>
              <a:rPr lang="cs-CZ" sz="2000" dirty="0" err="1"/>
              <a:t>Religions</a:t>
            </a:r>
            <a:r>
              <a:rPr lang="cs-CZ" sz="2000" dirty="0"/>
              <a:t> (cca):	76 % </a:t>
            </a:r>
            <a:r>
              <a:rPr lang="cs-CZ" sz="2000" dirty="0" err="1"/>
              <a:t>Christianity</a:t>
            </a:r>
            <a:r>
              <a:rPr lang="cs-CZ" sz="2000" dirty="0"/>
              <a:t>;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	1.2 % </a:t>
            </a:r>
            <a:r>
              <a:rPr lang="cs-CZ" sz="2000" dirty="0" err="1"/>
              <a:t>Judaism</a:t>
            </a:r>
            <a:r>
              <a:rPr lang="cs-CZ" sz="2000" dirty="0"/>
              <a:t>;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	0.6 % </a:t>
            </a:r>
            <a:r>
              <a:rPr lang="cs-CZ" sz="2000" dirty="0" err="1"/>
              <a:t>Islam</a:t>
            </a:r>
            <a:r>
              <a:rPr lang="cs-CZ" sz="2000" dirty="0"/>
              <a:t>;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	1.5 % </a:t>
            </a:r>
            <a:r>
              <a:rPr lang="cs-CZ" sz="2000" dirty="0" err="1"/>
              <a:t>Hinduism</a:t>
            </a:r>
            <a:r>
              <a:rPr lang="cs-CZ" sz="2000" dirty="0"/>
              <a:t>;</a:t>
            </a:r>
          </a:p>
          <a:p>
            <a:pPr marL="685782" lvl="2" indent="0">
              <a:spcAft>
                <a:spcPts val="600"/>
              </a:spcAft>
              <a:buNone/>
            </a:pPr>
            <a:r>
              <a:rPr lang="cs-CZ" sz="2000" dirty="0"/>
              <a:t>			33.5 % </a:t>
            </a:r>
            <a:r>
              <a:rPr lang="cs-CZ" sz="2000" dirty="0" err="1"/>
              <a:t>Atheism</a:t>
            </a:r>
            <a:r>
              <a:rPr lang="cs-CZ" sz="2000" dirty="0"/>
              <a:t>/</a:t>
            </a:r>
            <a:r>
              <a:rPr lang="cs-CZ" sz="2000" dirty="0" err="1"/>
              <a:t>other</a:t>
            </a:r>
            <a:r>
              <a:rPr lang="cs-CZ" sz="2000" dirty="0"/>
              <a:t>.</a:t>
            </a:r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9849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4918"/>
            <a:ext cx="9144000" cy="1442720"/>
          </a:xfrm>
        </p:spPr>
        <p:txBody>
          <a:bodyPr/>
          <a:lstStyle/>
          <a:p>
            <a:r>
              <a:rPr lang="cs-CZ" dirty="0"/>
              <a:t>	</a:t>
            </a:r>
            <a:r>
              <a:rPr lang="en-US" dirty="0"/>
              <a:t>8.1		Economic Indicators of 						Significant 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07638"/>
            <a:ext cx="9144000" cy="4584449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cs-CZ" sz="3200" b="1" dirty="0"/>
              <a:t>USA:</a:t>
            </a:r>
          </a:p>
          <a:p>
            <a:pPr marL="171446" lvl="2">
              <a:spcAft>
                <a:spcPts val="1800"/>
              </a:spcAft>
            </a:pPr>
            <a:r>
              <a:rPr lang="cs-CZ" sz="2400" b="1" dirty="0" err="1"/>
              <a:t>Political</a:t>
            </a:r>
            <a:r>
              <a:rPr lang="cs-CZ" sz="2400" b="1" dirty="0"/>
              <a:t> </a:t>
            </a:r>
            <a:r>
              <a:rPr lang="cs-CZ" sz="2400" b="1" dirty="0" err="1"/>
              <a:t>system</a:t>
            </a:r>
            <a:endParaRPr lang="cs-CZ" sz="2400" b="1" dirty="0"/>
          </a:p>
          <a:p>
            <a:pPr lvl="2">
              <a:spcAft>
                <a:spcPts val="600"/>
              </a:spcAft>
            </a:pPr>
            <a:r>
              <a:rPr lang="cs-CZ" sz="2000" dirty="0"/>
              <a:t>traditionally </a:t>
            </a:r>
            <a:r>
              <a:rPr lang="cs-CZ" sz="2000" dirty="0" err="1"/>
              <a:t>demokratic</a:t>
            </a:r>
            <a:r>
              <a:rPr lang="cs-CZ" sz="2000" dirty="0"/>
              <a:t> country;</a:t>
            </a:r>
          </a:p>
          <a:p>
            <a:pPr lvl="2">
              <a:spcAft>
                <a:spcPts val="600"/>
              </a:spcAft>
            </a:pPr>
            <a:r>
              <a:rPr lang="cs-CZ" sz="2000" dirty="0" err="1"/>
              <a:t>parliamentary</a:t>
            </a:r>
            <a:r>
              <a:rPr lang="cs-CZ" sz="2000" dirty="0"/>
              <a:t> </a:t>
            </a:r>
            <a:r>
              <a:rPr lang="cs-CZ" sz="2000" dirty="0" err="1"/>
              <a:t>democracy</a:t>
            </a:r>
            <a:r>
              <a:rPr lang="cs-CZ" sz="2000" dirty="0"/>
              <a:t>;</a:t>
            </a:r>
          </a:p>
          <a:p>
            <a:pPr lvl="2">
              <a:spcAft>
                <a:spcPts val="600"/>
              </a:spcAft>
            </a:pPr>
            <a:r>
              <a:rPr lang="cs-CZ" sz="2000" dirty="0" err="1"/>
              <a:t>presidential</a:t>
            </a:r>
            <a:r>
              <a:rPr lang="cs-CZ" sz="2000" dirty="0"/>
              <a:t> </a:t>
            </a:r>
            <a:r>
              <a:rPr lang="cs-CZ" sz="2000" dirty="0" err="1"/>
              <a:t>system</a:t>
            </a:r>
            <a:r>
              <a:rPr lang="cs-CZ" sz="2000" dirty="0"/>
              <a:t>;</a:t>
            </a:r>
          </a:p>
          <a:p>
            <a:pPr lvl="2">
              <a:spcAft>
                <a:spcPts val="600"/>
              </a:spcAft>
            </a:pPr>
            <a:r>
              <a:rPr lang="en-US" sz="2000" dirty="0"/>
              <a:t>election preferences are traditionally divided between </a:t>
            </a:r>
            <a:r>
              <a:rPr lang="cs-CZ" sz="2000" dirty="0" err="1"/>
              <a:t>Democrats</a:t>
            </a:r>
            <a:r>
              <a:rPr lang="en-US" sz="2000" dirty="0"/>
              <a:t>s and Republicans</a:t>
            </a:r>
            <a:r>
              <a:rPr lang="cs-CZ" sz="2000" dirty="0"/>
              <a:t>.</a:t>
            </a:r>
          </a:p>
          <a:p>
            <a:pPr lvl="2">
              <a:spcAft>
                <a:spcPts val="600"/>
              </a:spcAft>
            </a:pPr>
            <a:r>
              <a:rPr lang="en-US" sz="2000" dirty="0"/>
              <a:t>two chambers </a:t>
            </a:r>
            <a:r>
              <a:rPr lang="cs-CZ" sz="2000" dirty="0" err="1"/>
              <a:t>Federal</a:t>
            </a:r>
            <a:r>
              <a:rPr lang="cs-CZ" sz="2000" dirty="0"/>
              <a:t> </a:t>
            </a:r>
            <a:r>
              <a:rPr lang="cs-CZ" sz="2000" dirty="0" err="1"/>
              <a:t>Congress</a:t>
            </a:r>
            <a:r>
              <a:rPr lang="en-US" sz="2000" dirty="0"/>
              <a:t>: House of Representatives</a:t>
            </a:r>
            <a:r>
              <a:rPr lang="cs-CZ" sz="2000" dirty="0"/>
              <a:t> </a:t>
            </a:r>
            <a:r>
              <a:rPr lang="en-US" sz="2000" dirty="0"/>
              <a:t>and </a:t>
            </a:r>
            <a:r>
              <a:rPr lang="cs-CZ" sz="2000" dirty="0" err="1"/>
              <a:t>Senate</a:t>
            </a:r>
            <a:endParaRPr lang="cs-CZ" sz="2000" dirty="0"/>
          </a:p>
          <a:p>
            <a:pPr lvl="4">
              <a:spcAft>
                <a:spcPts val="600"/>
              </a:spcAft>
            </a:pPr>
            <a:endParaRPr lang="cs-CZ" sz="1600" dirty="0"/>
          </a:p>
          <a:p>
            <a:pPr lvl="0">
              <a:lnSpc>
                <a:spcPct val="150000"/>
              </a:lnSpc>
              <a:spcAft>
                <a:spcPts val="1800"/>
              </a:spcAft>
            </a:pPr>
            <a:endParaRPr lang="cs-CZ" sz="2400" b="1" dirty="0"/>
          </a:p>
          <a:p>
            <a:pPr lvl="3">
              <a:spcAft>
                <a:spcPts val="600"/>
              </a:spcAft>
            </a:pPr>
            <a:endParaRPr lang="cs-CZ" sz="2000" dirty="0"/>
          </a:p>
          <a:p>
            <a:pPr lvl="2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marL="685782" lvl="2" indent="0">
              <a:buNone/>
            </a:pPr>
            <a:endParaRPr lang="cs-CZ" sz="2400" b="1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4697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3847</TotalTime>
  <Words>1666</Words>
  <Application>Microsoft Office PowerPoint</Application>
  <PresentationFormat>Předvádění na obrazovce (4:3)</PresentationFormat>
  <Paragraphs>367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 8. Statistical Data of International     Business Economics       </vt:lpstr>
      <vt:lpstr> 8.1  Economic Indicators of       Significant Countries</vt:lpstr>
      <vt:lpstr> 8.1  Economic Indicators of       Significant Countries</vt:lpstr>
      <vt:lpstr> 8.1  Economic Indicators for       Significant Countries</vt:lpstr>
      <vt:lpstr> 8.1  Economic Indicators of       Significant Countries</vt:lpstr>
      <vt:lpstr> 8.1  Economic Indicators of       Significant Countries</vt:lpstr>
      <vt:lpstr> 8.1  Economic Indicators of       Significant Countries</vt:lpstr>
      <vt:lpstr> 8.1  Economic Indicators for       Significant Countries</vt:lpstr>
      <vt:lpstr> 8.1  Economic Indicators of       Significant Countries</vt:lpstr>
      <vt:lpstr> 8.1  Economic Indicators of       Significant Countries</vt:lpstr>
      <vt:lpstr> 8.1  Economic Indicators of       Significant Countries</vt:lpstr>
      <vt:lpstr> 8.1  Economic Indicators for       Significant Countries</vt:lpstr>
      <vt:lpstr> 8.1  Economic Indicators for       Significant Countries</vt:lpstr>
      <vt:lpstr> 8.1  Economic Indicators of       Significant Countries</vt:lpstr>
      <vt:lpstr> 8.1  Economic Indicators of       Significant Countries</vt:lpstr>
      <vt:lpstr> 8.1  Economic Indicators of       Significant Countries</vt:lpstr>
      <vt:lpstr> 8.2 Comparison of individual countries within    economic indicators</vt:lpstr>
      <vt:lpstr> 8.2 Comparison of individual countries within    economic indicators</vt:lpstr>
      <vt:lpstr> 8.2 Comparison of individual countries within    economic indicators</vt:lpstr>
      <vt:lpstr> 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Ameir Omar</dc:creator>
  <cp:lastModifiedBy>Ameir Omar</cp:lastModifiedBy>
  <cp:revision>190</cp:revision>
  <dcterms:created xsi:type="dcterms:W3CDTF">2017-08-29T14:48:16Z</dcterms:created>
  <dcterms:modified xsi:type="dcterms:W3CDTF">2022-03-22T08:20:20Z</dcterms:modified>
</cp:coreProperties>
</file>