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626" r:id="rId3"/>
    <p:sldId id="627" r:id="rId4"/>
    <p:sldId id="630" r:id="rId5"/>
    <p:sldId id="631" r:id="rId6"/>
    <p:sldId id="633" r:id="rId7"/>
    <p:sldId id="634" r:id="rId8"/>
    <p:sldId id="636" r:id="rId9"/>
    <p:sldId id="637" r:id="rId10"/>
    <p:sldId id="638" r:id="rId11"/>
    <p:sldId id="639" r:id="rId12"/>
    <p:sldId id="64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0202"/>
    <a:srgbClr val="D1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294" autoAdjust="0"/>
  </p:normalViewPr>
  <p:slideViewPr>
    <p:cSldViewPr snapToGrid="0" snapToObjects="1">
      <p:cViewPr varScale="1">
        <p:scale>
          <a:sx n="109" d="100"/>
          <a:sy n="109" d="100"/>
        </p:scale>
        <p:origin x="7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6F3F0-7A13-4C4C-979E-BFE2397BEC54}" type="datetimeFigureOut">
              <a:rPr lang="cs-CZ" smtClean="0"/>
              <a:pPr/>
              <a:t>09.11.2019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D5F38-733D-4687-9032-821AED1C8C0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0827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424862" cy="5588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981075"/>
            <a:ext cx="4141788" cy="514985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51388" y="981075"/>
            <a:ext cx="4141787" cy="514985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</a:t>
            </a:r>
            <a:r>
              <a:rPr lang="cs-CZ"/>
              <a:t> Petr NOVÁK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F005A-317B-402F-B3AC-7303FC91957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15714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424862" cy="5588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981075"/>
            <a:ext cx="8435975" cy="514985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</a:t>
            </a:r>
            <a:r>
              <a:rPr lang="cs-CZ"/>
              <a:t> Petr NOVÁK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84996-3ED2-4595-A9AE-A1E557CC157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44847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070" y="2822788"/>
            <a:ext cx="7858124" cy="1917726"/>
          </a:xfrm>
        </p:spPr>
        <p:txBody>
          <a:bodyPr lIns="0" tIns="0" rIns="0" bIns="0" anchor="t" anchorCtr="0">
            <a:norm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Ukázky příkladů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1" y="3959994"/>
            <a:ext cx="7572374" cy="207885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900" b="1" cap="all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cs-CZ" sz="1800" b="1" cap="all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datum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800" smtClean="0"/>
              <a:t>©</a:t>
            </a:r>
            <a:r>
              <a:rPr lang="cs-CZ" altLang="cs-CZ" sz="800" smtClean="0"/>
              <a:t> Petr NOVÁK</a:t>
            </a:r>
          </a:p>
        </p:txBody>
      </p:sp>
      <p:sp>
        <p:nvSpPr>
          <p:cNvPr id="17411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781868-3E68-4F68-B9CD-EADF4B4F210B}" type="slidenum">
              <a:rPr lang="cs-CZ" altLang="cs-CZ" sz="8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cs-CZ" altLang="cs-CZ" sz="800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94891" y="176273"/>
            <a:ext cx="8760978" cy="5588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3200" b="1" dirty="0" smtClean="0">
                <a:solidFill>
                  <a:srgbClr val="FF0000"/>
                </a:solidFill>
              </a:rPr>
              <a:t>Příklad 4 – Manažerská kalkulace (výsledovka)</a:t>
            </a:r>
            <a:endParaRPr lang="cs-CZ" altLang="cs-CZ" sz="3200" b="1" dirty="0" smtClean="0">
              <a:solidFill>
                <a:srgbClr val="FF000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339305" y="955950"/>
            <a:ext cx="83474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Akciová společnost Alpina a.s. vyrábí tři druhy výrobků (horolezecká lana, stany a horolezecké boty a pohorky), které se prodávají na dvou hlavních trzích – EU a zámoří spolu s Japonskem. Konkurenční situace vypadá následovně: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305" y="1965448"/>
            <a:ext cx="471487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778" y="3804072"/>
            <a:ext cx="8892222" cy="1408071"/>
          </a:xfrm>
          <a:prstGeom prst="rect">
            <a:avLst/>
          </a:prstGeom>
        </p:spPr>
      </p:pic>
      <p:sp>
        <p:nvSpPr>
          <p:cNvPr id="12" name="Obdélník 11"/>
          <p:cNvSpPr/>
          <p:nvPr/>
        </p:nvSpPr>
        <p:spPr>
          <a:xfrm>
            <a:off x="251778" y="3499338"/>
            <a:ext cx="66062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Plán pro nadcházející obchodní rok vypadá následovně:</a:t>
            </a:r>
          </a:p>
        </p:txBody>
      </p:sp>
    </p:spTree>
    <p:extLst>
      <p:ext uri="{BB962C8B-B14F-4D97-AF65-F5344CB8AC3E}">
        <p14:creationId xmlns:p14="http://schemas.microsoft.com/office/powerpoint/2010/main" val="34500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datum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800" smtClean="0"/>
              <a:t>©</a:t>
            </a:r>
            <a:r>
              <a:rPr lang="cs-CZ" altLang="cs-CZ" sz="800" smtClean="0"/>
              <a:t> Petr NOVÁK</a:t>
            </a:r>
          </a:p>
        </p:txBody>
      </p:sp>
      <p:sp>
        <p:nvSpPr>
          <p:cNvPr id="17411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781868-3E68-4F68-B9CD-EADF4B4F210B}" type="slidenum">
              <a:rPr lang="cs-CZ" altLang="cs-CZ" sz="8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cs-CZ" altLang="cs-CZ" sz="800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94891" y="176273"/>
            <a:ext cx="8760978" cy="5588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3200" b="1" dirty="0" smtClean="0">
                <a:solidFill>
                  <a:srgbClr val="FF0000"/>
                </a:solidFill>
              </a:rPr>
              <a:t>Příklad 4 – Manažerská kalkulace (výsledovka)</a:t>
            </a:r>
            <a:endParaRPr lang="cs-CZ" altLang="cs-CZ" sz="3200" b="1" dirty="0" smtClean="0">
              <a:solidFill>
                <a:srgbClr val="FF0000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299147" y="740773"/>
            <a:ext cx="45833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Dále je potřeba počítat s následujícími náklady: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89" y="1112761"/>
            <a:ext cx="11051244" cy="1075727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94891" y="2070110"/>
            <a:ext cx="83876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Navíc se ještě plánují další marketingové aktivity, které lze přiřadit příslušnému odbytovému trhu, a sice: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91" y="2746066"/>
            <a:ext cx="11230863" cy="164366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125889" y="4345357"/>
            <a:ext cx="8956565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Úkoly:</a:t>
            </a:r>
          </a:p>
          <a:p>
            <a:pPr>
              <a:spcAft>
                <a:spcPts val="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Pokud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není uvedeno jinak, řešte otázky jednotlivě bez vzájemné provázanosti:</a:t>
            </a:r>
          </a:p>
          <a:p>
            <a:pPr marL="342900" indent="-342900">
              <a:spcAft>
                <a:spcPts val="0"/>
              </a:spcAft>
              <a:buFont typeface="+mj-lt"/>
              <a:buAutoNum type="alphaLcParenR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cs-CZ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Proveďte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z informačního hlediska smysluplnou (!) plánovou kalkulaci </a:t>
            </a:r>
            <a:r>
              <a:rPr lang="cs-CZ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příspěvku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 úhradu pro nadcházející obchodní rok.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+mj-lt"/>
              <a:buAutoNum type="alphaLcParenR"/>
            </a:pPr>
            <a:r>
              <a:rPr lang="cs-CZ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Krátce interpretujte výsledek kalkulace příspěvku na úhradu (manažerskou výsledovku). Jaká rozhodnutí týkající se výrobků, trhů a celého  podniku byste učinil(-a)? Jak vysoký by byl provozní hospodářský výsledek po realizaci navrhovaných opatření?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49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52"/>
          <p:cNvSpPr>
            <a:spLocks noGrp="1" noChangeArrowheads="1"/>
          </p:cNvSpPr>
          <p:nvPr>
            <p:ph type="title"/>
          </p:nvPr>
        </p:nvSpPr>
        <p:spPr>
          <a:xfrm>
            <a:off x="0" y="163902"/>
            <a:ext cx="9083615" cy="98107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4000" dirty="0" smtClean="0"/>
              <a:t>Řešení: </a:t>
            </a:r>
            <a:br>
              <a:rPr lang="cs-CZ" altLang="cs-CZ" sz="4000" dirty="0" smtClean="0"/>
            </a:br>
            <a:r>
              <a:rPr lang="cs-CZ" altLang="cs-CZ" sz="4000" dirty="0" smtClean="0"/>
              <a:t>A</a:t>
            </a:r>
            <a:r>
              <a:rPr lang="cs-CZ" altLang="cs-CZ" sz="4000" dirty="0" smtClean="0"/>
              <a:t>) Plánová kalkulace variabilních nákladů</a:t>
            </a:r>
          </a:p>
        </p:txBody>
      </p:sp>
      <p:graphicFrame>
        <p:nvGraphicFramePr>
          <p:cNvPr id="12018" name="Group 75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8658634"/>
              </p:ext>
            </p:extLst>
          </p:nvPr>
        </p:nvGraphicFramePr>
        <p:xfrm>
          <a:off x="0" y="1268413"/>
          <a:ext cx="9144000" cy="5589589"/>
        </p:xfrm>
        <a:graphic>
          <a:graphicData uri="http://schemas.openxmlformats.org/drawingml/2006/table">
            <a:tbl>
              <a:tblPr/>
              <a:tblGrid>
                <a:gridCol w="1712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0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05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64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4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10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07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190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Evropská unie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Zámoří a Japonsko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409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Hor. lana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Stany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Obuv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 EU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Hor. lana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Stany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Obuv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 </a:t>
                      </a:r>
                      <a:b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zámoří aj.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32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7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8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pro datum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800" smtClean="0"/>
              <a:t>©</a:t>
            </a:r>
            <a:r>
              <a:rPr lang="cs-CZ" altLang="cs-CZ" sz="800" smtClean="0"/>
              <a:t> Petr NOVÁK</a:t>
            </a:r>
          </a:p>
        </p:txBody>
      </p:sp>
      <p:sp>
        <p:nvSpPr>
          <p:cNvPr id="6147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8DA6776-B1F4-4AD2-99C2-6DEE0C4BC30D}" type="slidenum">
              <a:rPr lang="cs-CZ" altLang="cs-CZ" sz="8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cs-CZ" altLang="cs-CZ" sz="800" smtClean="0"/>
          </a:p>
        </p:txBody>
      </p:sp>
      <p:sp>
        <p:nvSpPr>
          <p:cNvPr id="6148" name="Rectangle 176"/>
          <p:cNvSpPr>
            <a:spLocks noGrp="1" noChangeArrowheads="1"/>
          </p:cNvSpPr>
          <p:nvPr>
            <p:ph type="title"/>
          </p:nvPr>
        </p:nvSpPr>
        <p:spPr>
          <a:xfrm>
            <a:off x="207034" y="115888"/>
            <a:ext cx="8686141" cy="5588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3200" b="1" dirty="0" smtClean="0">
                <a:solidFill>
                  <a:srgbClr val="FF0000"/>
                </a:solidFill>
              </a:rPr>
              <a:t>Příklad 1 – Rozhodování na základě krycího příspěvku</a:t>
            </a:r>
            <a:endParaRPr lang="cs-CZ" altLang="cs-CZ" sz="3200" b="1" dirty="0" smtClean="0">
              <a:solidFill>
                <a:srgbClr val="FF0000"/>
              </a:solidFill>
            </a:endParaRP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08050"/>
            <a:ext cx="8686800" cy="5689600"/>
          </a:xfrm>
        </p:spPr>
        <p:txBody>
          <a:bodyPr/>
          <a:lstStyle/>
          <a:p>
            <a:pPr eaLnBrk="1" hangingPunct="1"/>
            <a:r>
              <a:rPr lang="cs-CZ" altLang="cs-CZ" sz="2000" dirty="0" err="1" smtClean="0"/>
              <a:t>Velo</a:t>
            </a:r>
            <a:r>
              <a:rPr lang="cs-CZ" altLang="cs-CZ" sz="2000" dirty="0" smtClean="0"/>
              <a:t> s.r.o. prodává tři typy jízdních kol: </a:t>
            </a:r>
            <a:r>
              <a:rPr lang="cs-CZ" altLang="cs-CZ" sz="2000" dirty="0" err="1" smtClean="0"/>
              <a:t>Amateur</a:t>
            </a:r>
            <a:r>
              <a:rPr lang="cs-CZ" altLang="cs-CZ" sz="2000" dirty="0" smtClean="0"/>
              <a:t> (A), </a:t>
            </a:r>
            <a:r>
              <a:rPr lang="cs-CZ" altLang="cs-CZ" sz="2000" dirty="0" err="1" smtClean="0"/>
              <a:t>Mountain</a:t>
            </a:r>
            <a:r>
              <a:rPr lang="cs-CZ" altLang="cs-CZ" sz="2000" dirty="0" smtClean="0"/>
              <a:t> (M) a </a:t>
            </a:r>
            <a:r>
              <a:rPr lang="cs-CZ" altLang="cs-CZ" sz="2000" dirty="0" err="1" smtClean="0"/>
              <a:t>Profi</a:t>
            </a:r>
            <a:r>
              <a:rPr lang="cs-CZ" altLang="cs-CZ" sz="2000" dirty="0" smtClean="0"/>
              <a:t> (P).</a:t>
            </a:r>
          </a:p>
          <a:p>
            <a:pPr eaLnBrk="1" hangingPunct="1"/>
            <a:r>
              <a:rPr lang="cs-CZ" altLang="cs-CZ" sz="2000" dirty="0" smtClean="0"/>
              <a:t>Společnost </a:t>
            </a:r>
            <a:r>
              <a:rPr lang="cs-CZ" altLang="cs-CZ" sz="2000" dirty="0" err="1" smtClean="0"/>
              <a:t>Velo</a:t>
            </a:r>
            <a:r>
              <a:rPr lang="cs-CZ" altLang="cs-CZ" sz="2000" dirty="0" smtClean="0"/>
              <a:t> odebírá díly SKD (</a:t>
            </a:r>
            <a:r>
              <a:rPr lang="cs-CZ" altLang="cs-CZ" sz="2000" dirty="0" err="1" smtClean="0"/>
              <a:t>semi-knocked</a:t>
            </a:r>
            <a:r>
              <a:rPr lang="cs-CZ" altLang="cs-CZ" sz="2000" dirty="0" smtClean="0"/>
              <a:t> </a:t>
            </a:r>
            <a:r>
              <a:rPr lang="cs-CZ" altLang="cs-CZ" sz="2000" dirty="0" err="1" smtClean="0"/>
              <a:t>down</a:t>
            </a:r>
            <a:r>
              <a:rPr lang="cs-CZ" altLang="cs-CZ" sz="2000" dirty="0" smtClean="0"/>
              <a:t>) především z Asie a jižní Evropy. </a:t>
            </a:r>
          </a:p>
          <a:p>
            <a:pPr eaLnBrk="1" hangingPunct="1"/>
            <a:r>
              <a:rPr lang="cs-CZ" altLang="cs-CZ" sz="2000" dirty="0" smtClean="0"/>
              <a:t>V ekonomickém oddělení jsou pro plánovaný rok 2005 </a:t>
            </a:r>
            <a:br>
              <a:rPr lang="cs-CZ" altLang="cs-CZ" sz="2000" dirty="0" smtClean="0"/>
            </a:br>
            <a:r>
              <a:rPr lang="cs-CZ" altLang="cs-CZ" sz="2000" dirty="0" smtClean="0"/>
              <a:t>k dispozici následující data pro sestavení předběžného rozpočtu:</a:t>
            </a:r>
          </a:p>
          <a:p>
            <a:pPr eaLnBrk="1" hangingPunct="1"/>
            <a:endParaRPr lang="cs-CZ" altLang="cs-CZ" sz="2000" dirty="0" smtClean="0"/>
          </a:p>
          <a:p>
            <a:pPr eaLnBrk="1" hangingPunct="1"/>
            <a:endParaRPr lang="cs-CZ" altLang="cs-CZ" sz="2000" dirty="0" smtClean="0"/>
          </a:p>
          <a:p>
            <a:pPr eaLnBrk="1" hangingPunct="1"/>
            <a:endParaRPr lang="cs-CZ" altLang="cs-CZ" sz="2000" dirty="0" smtClean="0"/>
          </a:p>
          <a:p>
            <a:pPr eaLnBrk="1" hangingPunct="1"/>
            <a:endParaRPr lang="cs-CZ" altLang="cs-CZ" sz="2000" dirty="0" smtClean="0"/>
          </a:p>
          <a:p>
            <a:pPr eaLnBrk="1" hangingPunct="1"/>
            <a:endParaRPr lang="cs-CZ" altLang="cs-CZ" sz="2000" dirty="0" smtClean="0"/>
          </a:p>
          <a:p>
            <a:pPr eaLnBrk="1" hangingPunct="1"/>
            <a:endParaRPr lang="cs-CZ" altLang="cs-CZ" sz="2000" dirty="0" smtClean="0"/>
          </a:p>
          <a:p>
            <a:pPr eaLnBrk="1" hangingPunct="1"/>
            <a:r>
              <a:rPr lang="cs-CZ" altLang="cs-CZ" sz="2000" dirty="0" smtClean="0"/>
              <a:t>Minutová sazba variabilních výrobních nákladů je 0,4 €</a:t>
            </a:r>
          </a:p>
          <a:p>
            <a:pPr eaLnBrk="1" hangingPunct="1"/>
            <a:r>
              <a:rPr lang="cs-CZ" altLang="cs-CZ" sz="2000" dirty="0" smtClean="0"/>
              <a:t>Celková kapacita je 142 000 hodin. Fixní náklady budou činit 11 350 000 €</a:t>
            </a:r>
          </a:p>
        </p:txBody>
      </p:sp>
      <p:graphicFrame>
        <p:nvGraphicFramePr>
          <p:cNvPr id="243892" name="Group 18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6923135"/>
              </p:ext>
            </p:extLst>
          </p:nvPr>
        </p:nvGraphicFramePr>
        <p:xfrm>
          <a:off x="755650" y="2655750"/>
          <a:ext cx="7561263" cy="2194200"/>
        </p:xfrm>
        <a:graphic>
          <a:graphicData uri="http://schemas.openxmlformats.org/drawingml/2006/table">
            <a:tbl>
              <a:tblPr/>
              <a:tblGrid>
                <a:gridCol w="3854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5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66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5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65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data pro produkt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Plán.odbyt (ks)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120 000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60 000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30 000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Prodejní cena netto na ks (v €)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Výrobní materiál (v kg)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Výrobní doba (v min)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Cena mat. na kg (v €)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690" marB="456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47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datum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800" smtClean="0"/>
              <a:t>©</a:t>
            </a:r>
            <a:r>
              <a:rPr lang="cs-CZ" altLang="cs-CZ" sz="800" smtClean="0"/>
              <a:t> Petr NOVÁK</a:t>
            </a:r>
          </a:p>
        </p:txBody>
      </p:sp>
      <p:sp>
        <p:nvSpPr>
          <p:cNvPr id="7171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AAC0973-63DC-4874-910A-CA7D7C935D04}" type="slidenum">
              <a:rPr lang="cs-CZ" altLang="cs-CZ" sz="8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cs-CZ" altLang="cs-CZ" sz="800" smtClean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936" y="730909"/>
            <a:ext cx="8435975" cy="5543550"/>
          </a:xfrm>
        </p:spPr>
        <p:txBody>
          <a:bodyPr/>
          <a:lstStyle/>
          <a:p>
            <a:pPr eaLnBrk="1" hangingPunct="1"/>
            <a:r>
              <a:rPr lang="cs-CZ" altLang="cs-CZ" sz="2400" dirty="0" smtClean="0"/>
              <a:t>Otázky: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cs-CZ" altLang="cs-CZ" sz="2000" dirty="0" smtClean="0"/>
              <a:t>1. Jak vysoký je plánovaný provozní výsledek?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cs-CZ" altLang="cs-CZ" sz="2000" dirty="0" smtClean="0"/>
              <a:t>2. Kde se nachází bod zvratu (</a:t>
            </a:r>
            <a:r>
              <a:rPr lang="cs-CZ" altLang="cs-CZ" sz="2000" dirty="0" err="1" smtClean="0"/>
              <a:t>break</a:t>
            </a:r>
            <a:r>
              <a:rPr lang="cs-CZ" altLang="cs-CZ" sz="2000" dirty="0" smtClean="0"/>
              <a:t>-</a:t>
            </a:r>
            <a:r>
              <a:rPr lang="cs-CZ" altLang="cs-CZ" sz="2000" dirty="0" err="1" smtClean="0"/>
              <a:t>even</a:t>
            </a:r>
            <a:r>
              <a:rPr lang="cs-CZ" altLang="cs-CZ" sz="2000" dirty="0" smtClean="0"/>
              <a:t>-point)?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cs-CZ" altLang="cs-CZ" sz="2000" dirty="0" smtClean="0"/>
              <a:t>3. Kde se nachází jistotní rozpětí?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cs-CZ" altLang="cs-CZ" sz="2000" dirty="0" smtClean="0"/>
              <a:t>4. Jaký je minimální odbyt pro jednotlivé artikly?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cs-CZ" altLang="cs-CZ" sz="2000" dirty="0" smtClean="0"/>
              <a:t>5. Jak se změní minimální tržby, když prodejní oddělení změní svůj odhad a může se prodat méně M a více P?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cs-CZ" altLang="cs-CZ" sz="2000" dirty="0" smtClean="0"/>
              <a:t>6. Kde se nachází bod zvratu u plánovaného zisku 50.000 €?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cs-CZ" altLang="cs-CZ" sz="2000" dirty="0" smtClean="0"/>
              <a:t>7. Který výrobek představuje </a:t>
            </a:r>
            <a:r>
              <a:rPr lang="cs-CZ" altLang="cs-CZ" sz="2000" b="1" dirty="0" smtClean="0"/>
              <a:t>prioritu (nejvyšší KP na kus)</a:t>
            </a:r>
            <a:r>
              <a:rPr lang="cs-CZ" altLang="cs-CZ" sz="2000" dirty="0" smtClean="0"/>
              <a:t> a který </a:t>
            </a:r>
            <a:r>
              <a:rPr lang="cs-CZ" altLang="cs-CZ" sz="2000" b="1" dirty="0" smtClean="0"/>
              <a:t>favorita (= nejvyšší celkový KP)</a:t>
            </a:r>
            <a:r>
              <a:rPr lang="cs-CZ" altLang="cs-CZ" sz="2000" dirty="0" smtClean="0"/>
              <a:t>?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cs-CZ" altLang="cs-CZ" sz="2000" dirty="0" smtClean="0"/>
              <a:t>8. Management plánuje, že podpoří favorita. Ovšem vedoucí prodeje je toho názoru, že produkt bude brzy překonán na základě zastaralé technologie. A proto navrhuje podpořit prioritní </a:t>
            </a:r>
            <a:r>
              <a:rPr lang="cs-CZ" altLang="cs-CZ" sz="2000" dirty="0" err="1" smtClean="0"/>
              <a:t>výrobek,neboť</a:t>
            </a:r>
            <a:r>
              <a:rPr lang="cs-CZ" altLang="cs-CZ" sz="2000" dirty="0" smtClean="0"/>
              <a:t> je přesvědčen, že díky reklamní kampani za 100.000 € by se mohl odbyt zvýšit o 50 %. Jak posoudíte toto opatření.</a:t>
            </a:r>
          </a:p>
        </p:txBody>
      </p:sp>
    </p:spTree>
    <p:extLst>
      <p:ext uri="{BB962C8B-B14F-4D97-AF65-F5344CB8AC3E}">
        <p14:creationId xmlns:p14="http://schemas.microsoft.com/office/powerpoint/2010/main" val="301342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datum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800" smtClean="0"/>
              <a:t>©</a:t>
            </a:r>
            <a:r>
              <a:rPr lang="cs-CZ" altLang="cs-CZ" sz="800" smtClean="0"/>
              <a:t> Petr NOVÁK</a:t>
            </a:r>
          </a:p>
        </p:txBody>
      </p:sp>
      <p:sp>
        <p:nvSpPr>
          <p:cNvPr id="10243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AC5201A-F9BA-4F83-A953-7953BE79BAB7}" type="slidenum">
              <a:rPr lang="cs-CZ" altLang="cs-CZ" sz="8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cs-CZ" altLang="cs-CZ" sz="800" smtClean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224287" y="171697"/>
            <a:ext cx="8545910" cy="5588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2800" b="1" dirty="0" smtClean="0">
                <a:solidFill>
                  <a:srgbClr val="FF0000"/>
                </a:solidFill>
              </a:rPr>
              <a:t>Př. 2 – Plánování výrobního programu při úplném kapacitním vytížení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0920" y="981075"/>
            <a:ext cx="8813693" cy="58769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1800" dirty="0" smtClean="0"/>
              <a:t>Výrobní program středně velkého podnik Delta, s.r.o. zahrnuje výrobky A, B, C, D, E a F. průzkumem trhu se zjistilo, že by bylo možné zajistit odbyt pro následující množství: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1600" dirty="0" smtClean="0"/>
              <a:t>7000 kusů A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1600" dirty="0" smtClean="0"/>
              <a:t>3000 kusů B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1600" dirty="0" smtClean="0"/>
              <a:t>5500 kusů C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1600" dirty="0" smtClean="0"/>
              <a:t>8000 kusů D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1600" dirty="0" smtClean="0"/>
              <a:t>4500 kusů E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1600" dirty="0" smtClean="0"/>
              <a:t>2000 kusů F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 smtClean="0"/>
              <a:t>Úzkým místem (omezený faktor) v podniku je v současné době nedostatečná kapacita skladu. Jednotlivé výrobky si nárokují na kus úzké místo (=paletové místo) následovně:</a:t>
            </a:r>
          </a:p>
          <a:p>
            <a:pPr lvl="1" eaLnBrk="1" hangingPunct="1">
              <a:lnSpc>
                <a:spcPct val="80000"/>
              </a:lnSpc>
            </a:pPr>
            <a:r>
              <a:rPr lang="pt-BR" altLang="cs-CZ" sz="1600" b="1" dirty="0" smtClean="0"/>
              <a:t>A 2</a:t>
            </a:r>
            <a:r>
              <a:rPr lang="cs-CZ" altLang="cs-CZ" sz="1600" b="1" dirty="0" smtClean="0"/>
              <a:t>;</a:t>
            </a:r>
            <a:r>
              <a:rPr lang="pt-BR" altLang="cs-CZ" sz="1600" b="1" dirty="0" smtClean="0"/>
              <a:t> B 3</a:t>
            </a:r>
            <a:r>
              <a:rPr lang="cs-CZ" altLang="cs-CZ" sz="1600" b="1" dirty="0" smtClean="0"/>
              <a:t>;</a:t>
            </a:r>
            <a:r>
              <a:rPr lang="pt-BR" altLang="cs-CZ" sz="1600" b="1" dirty="0" smtClean="0"/>
              <a:t> C 1</a:t>
            </a:r>
            <a:r>
              <a:rPr lang="cs-CZ" altLang="cs-CZ" sz="1600" b="1" dirty="0" smtClean="0"/>
              <a:t>;</a:t>
            </a:r>
            <a:r>
              <a:rPr lang="pt-BR" altLang="cs-CZ" sz="1600" b="1" dirty="0" smtClean="0"/>
              <a:t> D 4</a:t>
            </a:r>
            <a:r>
              <a:rPr lang="cs-CZ" altLang="cs-CZ" sz="1600" b="1" dirty="0" smtClean="0"/>
              <a:t>;</a:t>
            </a:r>
            <a:r>
              <a:rPr lang="pt-BR" altLang="cs-CZ" sz="1600" b="1" dirty="0" smtClean="0"/>
              <a:t> E 6</a:t>
            </a:r>
            <a:r>
              <a:rPr lang="cs-CZ" altLang="cs-CZ" sz="1600" b="1" dirty="0" smtClean="0"/>
              <a:t>;</a:t>
            </a:r>
            <a:r>
              <a:rPr lang="pt-BR" altLang="cs-CZ" sz="1600" b="1" dirty="0" smtClean="0"/>
              <a:t> F 0,5</a:t>
            </a:r>
            <a:endParaRPr lang="cs-CZ" altLang="cs-CZ" sz="1600" b="1" dirty="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 smtClean="0"/>
              <a:t>Celková kapacita je omezena na 62.500 paletových míst. Variabilní výrobní náklady resp. pořizovací ceny jsou následovně v EUR:</a:t>
            </a:r>
          </a:p>
          <a:p>
            <a:pPr lvl="1" eaLnBrk="1" hangingPunct="1">
              <a:lnSpc>
                <a:spcPct val="80000"/>
              </a:lnSpc>
            </a:pPr>
            <a:r>
              <a:rPr lang="pt-BR" altLang="cs-CZ" sz="1600" b="1" dirty="0" smtClean="0"/>
              <a:t>A 40</a:t>
            </a:r>
            <a:r>
              <a:rPr lang="cs-CZ" altLang="cs-CZ" sz="1600" b="1" dirty="0" smtClean="0"/>
              <a:t>;</a:t>
            </a:r>
            <a:r>
              <a:rPr lang="pt-BR" altLang="cs-CZ" sz="1600" b="1" dirty="0" smtClean="0"/>
              <a:t> B 60</a:t>
            </a:r>
            <a:r>
              <a:rPr lang="cs-CZ" altLang="cs-CZ" sz="1600" b="1" dirty="0" smtClean="0"/>
              <a:t>;</a:t>
            </a:r>
            <a:r>
              <a:rPr lang="pt-BR" altLang="cs-CZ" sz="1600" b="1" dirty="0" smtClean="0"/>
              <a:t> C 50</a:t>
            </a:r>
            <a:r>
              <a:rPr lang="cs-CZ" altLang="cs-CZ" sz="1600" b="1" dirty="0" smtClean="0"/>
              <a:t>;</a:t>
            </a:r>
            <a:r>
              <a:rPr lang="pt-BR" altLang="cs-CZ" sz="1600" b="1" dirty="0" smtClean="0"/>
              <a:t> D 80</a:t>
            </a:r>
            <a:r>
              <a:rPr lang="cs-CZ" altLang="cs-CZ" sz="1600" b="1" dirty="0" smtClean="0"/>
              <a:t>;</a:t>
            </a:r>
            <a:r>
              <a:rPr lang="pt-BR" altLang="cs-CZ" sz="1600" b="1" dirty="0" smtClean="0"/>
              <a:t> E 30</a:t>
            </a:r>
            <a:r>
              <a:rPr lang="cs-CZ" altLang="cs-CZ" sz="1600" b="1" dirty="0" smtClean="0"/>
              <a:t>;</a:t>
            </a:r>
            <a:r>
              <a:rPr lang="pt-BR" altLang="cs-CZ" sz="1600" b="1" dirty="0" smtClean="0"/>
              <a:t> F 70</a:t>
            </a:r>
            <a:endParaRPr lang="cs-CZ" altLang="cs-CZ" sz="1600" b="1" dirty="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 smtClean="0"/>
              <a:t>Režijní náklady, které mají pouze charakter fixních nákladů, činí 232000 EUR, tzn. přirážková sazba ve výši 20% na variabilní výrobní náklady resp. pořizovací ceny (1 160 000 EUR)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 smtClean="0"/>
              <a:t>Čisté výnosy (po odečtení zvláštních odbytových  nákladů) činí:</a:t>
            </a:r>
          </a:p>
          <a:p>
            <a:pPr lvl="1" eaLnBrk="1" hangingPunct="1">
              <a:lnSpc>
                <a:spcPct val="80000"/>
              </a:lnSpc>
            </a:pPr>
            <a:r>
              <a:rPr lang="pt-BR" altLang="cs-CZ" sz="1600" b="1" dirty="0" smtClean="0"/>
              <a:t>A</a:t>
            </a:r>
            <a:r>
              <a:rPr lang="pt-BR" altLang="cs-CZ" sz="1600" dirty="0" smtClean="0"/>
              <a:t> </a:t>
            </a:r>
            <a:r>
              <a:rPr lang="pt-BR" altLang="cs-CZ" sz="1600" b="1" dirty="0" smtClean="0"/>
              <a:t>50</a:t>
            </a:r>
            <a:r>
              <a:rPr lang="cs-CZ" altLang="cs-CZ" sz="1600" b="1" dirty="0" smtClean="0"/>
              <a:t>;</a:t>
            </a:r>
            <a:r>
              <a:rPr lang="pt-BR" altLang="cs-CZ" sz="1600" b="1" dirty="0" smtClean="0"/>
              <a:t> B 80</a:t>
            </a:r>
            <a:r>
              <a:rPr lang="cs-CZ" altLang="cs-CZ" sz="1600" b="1" dirty="0" smtClean="0"/>
              <a:t>;</a:t>
            </a:r>
            <a:r>
              <a:rPr lang="pt-BR" altLang="cs-CZ" sz="1600" b="1" dirty="0" smtClean="0"/>
              <a:t> C 65</a:t>
            </a:r>
            <a:r>
              <a:rPr lang="cs-CZ" altLang="cs-CZ" sz="1600" b="1" dirty="0" smtClean="0"/>
              <a:t>;</a:t>
            </a:r>
            <a:r>
              <a:rPr lang="pt-BR" altLang="cs-CZ" sz="1600" b="1" dirty="0" smtClean="0"/>
              <a:t> D 102</a:t>
            </a:r>
            <a:r>
              <a:rPr lang="cs-CZ" altLang="cs-CZ" sz="1600" b="1" dirty="0" smtClean="0"/>
              <a:t>;</a:t>
            </a:r>
            <a:r>
              <a:rPr lang="pt-BR" altLang="cs-CZ" sz="1600" b="1" dirty="0" smtClean="0"/>
              <a:t> E 55</a:t>
            </a:r>
            <a:r>
              <a:rPr lang="cs-CZ" altLang="cs-CZ" sz="1600" b="1" dirty="0" smtClean="0"/>
              <a:t>;</a:t>
            </a:r>
            <a:r>
              <a:rPr lang="pt-BR" altLang="cs-CZ" sz="1600" b="1" dirty="0" smtClean="0"/>
              <a:t> F 80</a:t>
            </a:r>
            <a:endParaRPr lang="cs-CZ" altLang="cs-CZ" sz="1600" b="1" dirty="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800" b="1" dirty="0" smtClean="0"/>
              <a:t>Otázka</a:t>
            </a:r>
            <a:r>
              <a:rPr lang="cs-CZ" altLang="cs-CZ" sz="1800" b="1" dirty="0" smtClean="0"/>
              <a:t>: Jak </a:t>
            </a:r>
            <a:r>
              <a:rPr lang="cs-CZ" altLang="cs-CZ" sz="1800" b="1" dirty="0" smtClean="0"/>
              <a:t>vypadá výrobní program s nejvyšším čistým ziskem ? .. Propočet zisků a krycích příspěvků.</a:t>
            </a:r>
            <a:endParaRPr lang="cs-CZ" altLang="cs-CZ" sz="1800" dirty="0" smtClean="0"/>
          </a:p>
        </p:txBody>
      </p:sp>
    </p:spTree>
    <p:extLst>
      <p:ext uri="{BB962C8B-B14F-4D97-AF65-F5344CB8AC3E}">
        <p14:creationId xmlns:p14="http://schemas.microsoft.com/office/powerpoint/2010/main" val="423895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datum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800" smtClean="0"/>
              <a:t>©</a:t>
            </a:r>
            <a:r>
              <a:rPr lang="cs-CZ" altLang="cs-CZ" sz="800" smtClean="0"/>
              <a:t> Petr NOVÁK</a:t>
            </a:r>
          </a:p>
        </p:txBody>
      </p:sp>
      <p:sp>
        <p:nvSpPr>
          <p:cNvPr id="11267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0CB5E41-B741-4E62-A752-F648EBDF5E85}" type="slidenum">
              <a:rPr lang="cs-CZ" altLang="cs-CZ" sz="8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cs-CZ" altLang="cs-CZ" sz="800" smtClean="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68313"/>
            <a:ext cx="8424862" cy="558800"/>
          </a:xfrm>
        </p:spPr>
        <p:txBody>
          <a:bodyPr/>
          <a:lstStyle/>
          <a:p>
            <a:pPr eaLnBrk="1" hangingPunct="1"/>
            <a:r>
              <a:rPr lang="cs-CZ" altLang="cs-CZ" sz="2800" b="1" dirty="0" smtClean="0"/>
              <a:t>Př. 2 – řešení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81075"/>
            <a:ext cx="8362950" cy="719138"/>
          </a:xfrm>
        </p:spPr>
        <p:txBody>
          <a:bodyPr/>
          <a:lstStyle/>
          <a:p>
            <a:pPr eaLnBrk="1" hangingPunct="1"/>
            <a:r>
              <a:rPr lang="cs-CZ" altLang="cs-CZ" sz="2000" smtClean="0"/>
              <a:t>Řešení s úplnými náklady: výpočet </a:t>
            </a:r>
            <a:r>
              <a:rPr lang="cs-CZ" altLang="cs-CZ" sz="2000" b="1" smtClean="0"/>
              <a:t>zisku na jednotku výkonu</a:t>
            </a:r>
            <a:r>
              <a:rPr lang="cs-CZ" altLang="cs-CZ" sz="2000" smtClean="0"/>
              <a:t> (1 paletové místo=JV):</a:t>
            </a:r>
          </a:p>
        </p:txBody>
      </p:sp>
      <p:graphicFrame>
        <p:nvGraphicFramePr>
          <p:cNvPr id="256379" name="Group 37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44973082"/>
              </p:ext>
            </p:extLst>
          </p:nvPr>
        </p:nvGraphicFramePr>
        <p:xfrm>
          <a:off x="323850" y="1844675"/>
          <a:ext cx="8640763" cy="4265613"/>
        </p:xfrm>
        <a:graphic>
          <a:graphicData uri="http://schemas.openxmlformats.org/drawingml/2006/table">
            <a:tbl>
              <a:tblPr/>
              <a:tblGrid>
                <a:gridCol w="1081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3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5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0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1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18880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3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2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80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80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280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280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2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datum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800" smtClean="0"/>
              <a:t>©</a:t>
            </a:r>
            <a:r>
              <a:rPr lang="cs-CZ" altLang="cs-CZ" sz="800" smtClean="0"/>
              <a:t> Petr NOVÁK</a:t>
            </a:r>
          </a:p>
        </p:txBody>
      </p:sp>
      <p:sp>
        <p:nvSpPr>
          <p:cNvPr id="13315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F24101E-0F5A-41FA-823E-BAC2C1B82DDA}" type="slidenum">
              <a:rPr lang="cs-CZ" altLang="cs-CZ" sz="8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cs-CZ" altLang="cs-CZ" sz="80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81075"/>
            <a:ext cx="8435975" cy="1152525"/>
          </a:xfrm>
        </p:spPr>
        <p:txBody>
          <a:bodyPr/>
          <a:lstStyle/>
          <a:p>
            <a:pPr eaLnBrk="1" hangingPunct="1"/>
            <a:r>
              <a:rPr lang="cs-CZ" altLang="cs-CZ" sz="2400" smtClean="0"/>
              <a:t>Řešení s výpočtem příspěvku na úhradu: výpočet zisků na JV:</a:t>
            </a:r>
          </a:p>
        </p:txBody>
      </p:sp>
      <p:graphicFrame>
        <p:nvGraphicFramePr>
          <p:cNvPr id="260388" name="Group 29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82680253"/>
              </p:ext>
            </p:extLst>
          </p:nvPr>
        </p:nvGraphicFramePr>
        <p:xfrm>
          <a:off x="611188" y="2060575"/>
          <a:ext cx="8064500" cy="3159220"/>
        </p:xfrm>
        <a:graphic>
          <a:graphicData uri="http://schemas.openxmlformats.org/drawingml/2006/table">
            <a:tbl>
              <a:tblPr/>
              <a:tblGrid>
                <a:gridCol w="1081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1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6485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1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1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1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1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1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1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375" name="Rectangle 29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3200" b="1" smtClean="0"/>
              <a:t>Př. 2 – řešení</a:t>
            </a:r>
          </a:p>
        </p:txBody>
      </p:sp>
    </p:spTree>
    <p:extLst>
      <p:ext uri="{BB962C8B-B14F-4D97-AF65-F5344CB8AC3E}">
        <p14:creationId xmlns:p14="http://schemas.microsoft.com/office/powerpoint/2010/main" val="71784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datum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800" smtClean="0"/>
              <a:t>©</a:t>
            </a:r>
            <a:r>
              <a:rPr lang="cs-CZ" altLang="cs-CZ" sz="800" smtClean="0"/>
              <a:t> Petr NOVÁK</a:t>
            </a:r>
          </a:p>
        </p:txBody>
      </p:sp>
      <p:sp>
        <p:nvSpPr>
          <p:cNvPr id="14339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EBBFBEB-10EC-4C0E-8EC0-D7D4CCD27814}" type="slidenum">
              <a:rPr lang="cs-CZ" altLang="cs-CZ" sz="8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cs-CZ" altLang="cs-CZ" sz="800" smtClean="0"/>
          </a:p>
        </p:txBody>
      </p:sp>
      <p:sp>
        <p:nvSpPr>
          <p:cNvPr id="14340" name="Rectangle 31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endParaRPr lang="cs-CZ" altLang="cs-CZ" smtClean="0"/>
          </a:p>
        </p:txBody>
      </p:sp>
      <p:graphicFrame>
        <p:nvGraphicFramePr>
          <p:cNvPr id="262480" name="Group 33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120070"/>
              </p:ext>
            </p:extLst>
          </p:nvPr>
        </p:nvGraphicFramePr>
        <p:xfrm>
          <a:off x="468313" y="1773238"/>
          <a:ext cx="8351837" cy="3854451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1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74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22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1610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59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59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59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359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5358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28" marB="4572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990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datum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800" smtClean="0"/>
              <a:t>©</a:t>
            </a:r>
            <a:r>
              <a:rPr lang="cs-CZ" altLang="cs-CZ" sz="800" smtClean="0"/>
              <a:t> Petr NOVÁK</a:t>
            </a:r>
          </a:p>
        </p:txBody>
      </p:sp>
      <p:sp>
        <p:nvSpPr>
          <p:cNvPr id="16387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44CB1E-2290-4CE0-A8BF-D4B5B1BA04EA}" type="slidenum">
              <a:rPr lang="cs-CZ" altLang="cs-CZ" sz="8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cs-CZ" altLang="cs-CZ" sz="800" smtClean="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261937" y="153987"/>
            <a:ext cx="8700907" cy="915687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2800" b="1" dirty="0" smtClean="0">
                <a:solidFill>
                  <a:srgbClr val="FF0000"/>
                </a:solidFill>
              </a:rPr>
              <a:t>Př. 3. -Plánování programu při nedostatečném </a:t>
            </a:r>
            <a:r>
              <a:rPr lang="cs-CZ" altLang="cs-CZ" sz="2800" b="1" dirty="0" smtClean="0">
                <a:solidFill>
                  <a:srgbClr val="FF0000"/>
                </a:solidFill>
              </a:rPr>
              <a:t>vytížení výrobních kapacit</a:t>
            </a:r>
            <a:endParaRPr lang="cs-CZ" altLang="cs-CZ" sz="2800" b="1" dirty="0" smtClean="0">
              <a:solidFill>
                <a:srgbClr val="FF0000"/>
              </a:solidFill>
            </a:endParaRP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81075"/>
            <a:ext cx="8362950" cy="647700"/>
          </a:xfrm>
        </p:spPr>
        <p:txBody>
          <a:bodyPr/>
          <a:lstStyle/>
          <a:p>
            <a:pPr eaLnBrk="1" hangingPunct="1"/>
            <a:r>
              <a:rPr lang="cs-CZ" altLang="cs-CZ" sz="1800" dirty="0" smtClean="0"/>
              <a:t>Specializovaný podnik maloobchodu má v sortimentu zboží A až E. Plánování vychází z následujících údajů:</a:t>
            </a:r>
          </a:p>
        </p:txBody>
      </p:sp>
      <p:graphicFrame>
        <p:nvGraphicFramePr>
          <p:cNvPr id="264374" name="Group 182"/>
          <p:cNvGraphicFramePr>
            <a:graphicFrameLocks noGrp="1"/>
          </p:cNvGraphicFramePr>
          <p:nvPr>
            <p:ph sz="half" idx="2"/>
          </p:nvPr>
        </p:nvGraphicFramePr>
        <p:xfrm>
          <a:off x="1116013" y="1628775"/>
          <a:ext cx="6911975" cy="2133600"/>
        </p:xfrm>
        <a:graphic>
          <a:graphicData uri="http://schemas.openxmlformats.org/drawingml/2006/table">
            <a:tbl>
              <a:tblPr/>
              <a:tblGrid>
                <a:gridCol w="1233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8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22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4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odbyt.množství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čisté výnosy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pořizovací cena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zboží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 ks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€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€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300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150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160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4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115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250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195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160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4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550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160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6432" name="Rectangle 180"/>
          <p:cNvSpPr>
            <a:spLocks noChangeArrowheads="1"/>
          </p:cNvSpPr>
          <p:nvPr/>
        </p:nvSpPr>
        <p:spPr bwMode="auto">
          <a:xfrm>
            <a:off x="468313" y="3789363"/>
            <a:ext cx="8567737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/>
            <a:r>
              <a:rPr lang="cs-CZ" altLang="cs-CZ" sz="1800"/>
              <a:t>Odbyt jiného zboží není v následujících měsících možný. Celková pořizovací hodnota činí € 207 000, Režijní náklady (režie) činí € 41400 (z toho 50 % fixní). Režijní přirážka se přepočítává na pořizovací cenu zboží.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800" b="1"/>
              <a:t>Otázka:</a:t>
            </a:r>
          </a:p>
          <a:p>
            <a:pPr eaLnBrk="1" hangingPunct="1"/>
            <a:r>
              <a:rPr lang="cs-CZ" altLang="cs-CZ" sz="1800"/>
              <a:t>Mají se některé druhy zboží vyloučit z programu ? Když ano, které? Použijte k výpočtu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cs-CZ" altLang="cs-CZ" sz="1600"/>
              <a:t>a) kalkulaci s úplnými náklady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cs-CZ" altLang="cs-CZ" sz="1600"/>
              <a:t>b) kalkulaci s variabilními náklady.</a:t>
            </a:r>
          </a:p>
        </p:txBody>
      </p:sp>
    </p:spTree>
    <p:extLst>
      <p:ext uri="{BB962C8B-B14F-4D97-AF65-F5344CB8AC3E}">
        <p14:creationId xmlns:p14="http://schemas.microsoft.com/office/powerpoint/2010/main" val="29086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datum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800" smtClean="0"/>
              <a:t>©</a:t>
            </a:r>
            <a:r>
              <a:rPr lang="cs-CZ" altLang="cs-CZ" sz="800" smtClean="0"/>
              <a:t> Petr NOVÁK</a:t>
            </a:r>
          </a:p>
        </p:txBody>
      </p:sp>
      <p:sp>
        <p:nvSpPr>
          <p:cNvPr id="17411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781868-3E68-4F68-B9CD-EADF4B4F210B}" type="slidenum">
              <a:rPr lang="cs-CZ" altLang="cs-CZ" sz="8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cs-CZ" altLang="cs-CZ" sz="800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3200" smtClean="0"/>
              <a:t>Řešení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81075"/>
            <a:ext cx="8362950" cy="10795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 dirty="0" smtClean="0"/>
              <a:t>a) kalkulace nákladů a výkonů s úplnými náklady</a:t>
            </a:r>
          </a:p>
        </p:txBody>
      </p:sp>
      <p:graphicFrame>
        <p:nvGraphicFramePr>
          <p:cNvPr id="266552" name="Group 3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93018796"/>
              </p:ext>
            </p:extLst>
          </p:nvPr>
        </p:nvGraphicFramePr>
        <p:xfrm>
          <a:off x="611188" y="2276475"/>
          <a:ext cx="8064500" cy="3017835"/>
        </p:xfrm>
        <a:graphic>
          <a:graphicData uri="http://schemas.openxmlformats.org/drawingml/2006/table">
            <a:tbl>
              <a:tblPr/>
              <a:tblGrid>
                <a:gridCol w="1431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5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30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85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0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31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1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31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1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31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31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31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31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31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52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1611</TotalTime>
  <Words>831</Words>
  <Application>Microsoft Office PowerPoint</Application>
  <PresentationFormat>Předvádění na obrazovce (4:3)</PresentationFormat>
  <Paragraphs>232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Verdana</vt:lpstr>
      <vt:lpstr>Wingdings</vt:lpstr>
      <vt:lpstr>Office Theme</vt:lpstr>
      <vt:lpstr>Ukázky příkladů</vt:lpstr>
      <vt:lpstr>Příklad 1 – Rozhodování na základě krycího příspěvku</vt:lpstr>
      <vt:lpstr>Prezentace aplikace PowerPoint</vt:lpstr>
      <vt:lpstr>Př. 2 – Plánování výrobního programu při úplném kapacitním vytížení</vt:lpstr>
      <vt:lpstr>Př. 2 – řešení</vt:lpstr>
      <vt:lpstr>Př. 2 – řešení</vt:lpstr>
      <vt:lpstr>Prezentace aplikace PowerPoint</vt:lpstr>
      <vt:lpstr>Př. 3. -Plánování programu při nedostatečném vytížení výrobních kapacit</vt:lpstr>
      <vt:lpstr>Řešení</vt:lpstr>
      <vt:lpstr>Příklad 4 – Manažerská kalkulace (výsledovka)</vt:lpstr>
      <vt:lpstr>Příklad 4 – Manažerská kalkulace (výsledovka)</vt:lpstr>
      <vt:lpstr>Řešení:  A) Plánová kalkulace variabilních nákladů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L9087</dc:creator>
  <cp:lastModifiedBy>Petr Novák</cp:lastModifiedBy>
  <cp:revision>444</cp:revision>
  <dcterms:created xsi:type="dcterms:W3CDTF">2012-07-19T22:32:54Z</dcterms:created>
  <dcterms:modified xsi:type="dcterms:W3CDTF">2019-11-09T12:07:41Z</dcterms:modified>
</cp:coreProperties>
</file>