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95" r:id="rId2"/>
    <p:sldId id="302" r:id="rId3"/>
    <p:sldId id="299" r:id="rId4"/>
    <p:sldId id="303" r:id="rId5"/>
    <p:sldId id="301" r:id="rId6"/>
    <p:sldId id="300" r:id="rId7"/>
    <p:sldId id="304" r:id="rId8"/>
    <p:sldId id="305" r:id="rId9"/>
    <p:sldId id="306" r:id="rId10"/>
    <p:sldId id="294" r:id="rId11"/>
    <p:sldId id="293" r:id="rId12"/>
    <p:sldId id="307" r:id="rId13"/>
    <p:sldId id="336" r:id="rId14"/>
    <p:sldId id="327" r:id="rId15"/>
    <p:sldId id="328" r:id="rId16"/>
    <p:sldId id="351" r:id="rId17"/>
    <p:sldId id="353" r:id="rId18"/>
    <p:sldId id="332" r:id="rId19"/>
    <p:sldId id="371" r:id="rId20"/>
    <p:sldId id="354" r:id="rId21"/>
    <p:sldId id="334" r:id="rId22"/>
    <p:sldId id="352" r:id="rId23"/>
    <p:sldId id="356" r:id="rId24"/>
    <p:sldId id="357" r:id="rId25"/>
    <p:sldId id="358" r:id="rId26"/>
    <p:sldId id="359" r:id="rId27"/>
    <p:sldId id="360" r:id="rId28"/>
    <p:sldId id="361" r:id="rId29"/>
    <p:sldId id="355" r:id="rId30"/>
    <p:sldId id="337" r:id="rId31"/>
    <p:sldId id="372" r:id="rId32"/>
    <p:sldId id="373" r:id="rId33"/>
    <p:sldId id="374" r:id="rId34"/>
    <p:sldId id="338" r:id="rId35"/>
    <p:sldId id="362" r:id="rId36"/>
    <p:sldId id="363" r:id="rId37"/>
    <p:sldId id="364" r:id="rId38"/>
    <p:sldId id="340" r:id="rId39"/>
    <p:sldId id="341" r:id="rId40"/>
    <p:sldId id="342" r:id="rId41"/>
    <p:sldId id="344" r:id="rId42"/>
    <p:sldId id="365" r:id="rId43"/>
    <p:sldId id="346" r:id="rId44"/>
    <p:sldId id="367" r:id="rId45"/>
    <p:sldId id="366" r:id="rId46"/>
    <p:sldId id="368" r:id="rId47"/>
    <p:sldId id="369" r:id="rId48"/>
    <p:sldId id="370" r:id="rId4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94660"/>
  </p:normalViewPr>
  <p:slideViewPr>
    <p:cSldViewPr snapToGrid="0">
      <p:cViewPr varScale="1">
        <p:scale>
          <a:sx n="80" d="100"/>
          <a:sy n="80" d="100"/>
        </p:scale>
        <p:origin x="75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r Novák" userId="1377e768-9aef-4ce0-a042-031992d5994f" providerId="ADAL" clId="{9AC7FBF3-BF2C-4E15-A14B-4872DC4E7552}"/>
    <pc:docChg chg="undo redo custSel addSld delSld modSld sldOrd">
      <pc:chgData name="Petr Novák" userId="1377e768-9aef-4ce0-a042-031992d5994f" providerId="ADAL" clId="{9AC7FBF3-BF2C-4E15-A14B-4872DC4E7552}" dt="2023-10-17T19:57:53.943" v="226" actId="20577"/>
      <pc:docMkLst>
        <pc:docMk/>
      </pc:docMkLst>
      <pc:sldChg chg="add del">
        <pc:chgData name="Petr Novák" userId="1377e768-9aef-4ce0-a042-031992d5994f" providerId="ADAL" clId="{9AC7FBF3-BF2C-4E15-A14B-4872DC4E7552}" dt="2023-10-17T19:45:29.971" v="121"/>
        <pc:sldMkLst>
          <pc:docMk/>
          <pc:sldMk cId="0" sldId="290"/>
        </pc:sldMkLst>
      </pc:sldChg>
      <pc:sldChg chg="modSp mod">
        <pc:chgData name="Petr Novák" userId="1377e768-9aef-4ce0-a042-031992d5994f" providerId="ADAL" clId="{9AC7FBF3-BF2C-4E15-A14B-4872DC4E7552}" dt="2023-10-17T18:46:52.355" v="1" actId="113"/>
        <pc:sldMkLst>
          <pc:docMk/>
          <pc:sldMk cId="141180286" sldId="299"/>
        </pc:sldMkLst>
        <pc:spChg chg="mod">
          <ac:chgData name="Petr Novák" userId="1377e768-9aef-4ce0-a042-031992d5994f" providerId="ADAL" clId="{9AC7FBF3-BF2C-4E15-A14B-4872DC4E7552}" dt="2023-10-17T18:46:52.355" v="1" actId="113"/>
          <ac:spMkLst>
            <pc:docMk/>
            <pc:sldMk cId="141180286" sldId="299"/>
            <ac:spMk id="3" creationId="{61A2E9C8-5DC7-46D5-BB19-D09153E76C8B}"/>
          </ac:spMkLst>
        </pc:spChg>
      </pc:sldChg>
      <pc:sldChg chg="modSp mod">
        <pc:chgData name="Petr Novák" userId="1377e768-9aef-4ce0-a042-031992d5994f" providerId="ADAL" clId="{9AC7FBF3-BF2C-4E15-A14B-4872DC4E7552}" dt="2023-10-17T19:01:14.517" v="31" actId="20577"/>
        <pc:sldMkLst>
          <pc:docMk/>
          <pc:sldMk cId="1150723129" sldId="300"/>
        </pc:sldMkLst>
        <pc:spChg chg="mod">
          <ac:chgData name="Petr Novák" userId="1377e768-9aef-4ce0-a042-031992d5994f" providerId="ADAL" clId="{9AC7FBF3-BF2C-4E15-A14B-4872DC4E7552}" dt="2023-10-17T19:01:14.517" v="31" actId="20577"/>
          <ac:spMkLst>
            <pc:docMk/>
            <pc:sldMk cId="1150723129" sldId="300"/>
            <ac:spMk id="3" creationId="{61A2E9C8-5DC7-46D5-BB19-D09153E76C8B}"/>
          </ac:spMkLst>
        </pc:spChg>
      </pc:sldChg>
      <pc:sldChg chg="modSp mod">
        <pc:chgData name="Petr Novák" userId="1377e768-9aef-4ce0-a042-031992d5994f" providerId="ADAL" clId="{9AC7FBF3-BF2C-4E15-A14B-4872DC4E7552}" dt="2023-10-17T19:00:02.197" v="24"/>
        <pc:sldMkLst>
          <pc:docMk/>
          <pc:sldMk cId="2103659492" sldId="301"/>
        </pc:sldMkLst>
        <pc:spChg chg="mod">
          <ac:chgData name="Petr Novák" userId="1377e768-9aef-4ce0-a042-031992d5994f" providerId="ADAL" clId="{9AC7FBF3-BF2C-4E15-A14B-4872DC4E7552}" dt="2023-10-17T19:00:02.197" v="24"/>
          <ac:spMkLst>
            <pc:docMk/>
            <pc:sldMk cId="2103659492" sldId="301"/>
            <ac:spMk id="3" creationId="{61A2E9C8-5DC7-46D5-BB19-D09153E76C8B}"/>
          </ac:spMkLst>
        </pc:spChg>
      </pc:sldChg>
      <pc:sldChg chg="modSp mod">
        <pc:chgData name="Petr Novák" userId="1377e768-9aef-4ce0-a042-031992d5994f" providerId="ADAL" clId="{9AC7FBF3-BF2C-4E15-A14B-4872DC4E7552}" dt="2023-10-17T18:53:39.137" v="13" actId="6549"/>
        <pc:sldMkLst>
          <pc:docMk/>
          <pc:sldMk cId="139527651" sldId="303"/>
        </pc:sldMkLst>
        <pc:spChg chg="mod">
          <ac:chgData name="Petr Novák" userId="1377e768-9aef-4ce0-a042-031992d5994f" providerId="ADAL" clId="{9AC7FBF3-BF2C-4E15-A14B-4872DC4E7552}" dt="2023-10-17T18:53:39.137" v="13" actId="6549"/>
          <ac:spMkLst>
            <pc:docMk/>
            <pc:sldMk cId="139527651" sldId="303"/>
            <ac:spMk id="3" creationId="{61A2E9C8-5DC7-46D5-BB19-D09153E76C8B}"/>
          </ac:spMkLst>
        </pc:spChg>
      </pc:sldChg>
      <pc:sldChg chg="modSp mod">
        <pc:chgData name="Petr Novák" userId="1377e768-9aef-4ce0-a042-031992d5994f" providerId="ADAL" clId="{9AC7FBF3-BF2C-4E15-A14B-4872DC4E7552}" dt="2023-10-17T19:05:49.838" v="32" actId="113"/>
        <pc:sldMkLst>
          <pc:docMk/>
          <pc:sldMk cId="1328783259" sldId="327"/>
        </pc:sldMkLst>
        <pc:spChg chg="mod">
          <ac:chgData name="Petr Novák" userId="1377e768-9aef-4ce0-a042-031992d5994f" providerId="ADAL" clId="{9AC7FBF3-BF2C-4E15-A14B-4872DC4E7552}" dt="2023-10-17T19:05:49.838" v="32" actId="113"/>
          <ac:spMkLst>
            <pc:docMk/>
            <pc:sldMk cId="1328783259" sldId="327"/>
            <ac:spMk id="4" creationId="{00000000-0000-0000-0000-000000000000}"/>
          </ac:spMkLst>
        </pc:spChg>
      </pc:sldChg>
      <pc:sldChg chg="delSp modSp mod">
        <pc:chgData name="Petr Novák" userId="1377e768-9aef-4ce0-a042-031992d5994f" providerId="ADAL" clId="{9AC7FBF3-BF2C-4E15-A14B-4872DC4E7552}" dt="2023-10-17T19:14:52.774" v="40" actId="14100"/>
        <pc:sldMkLst>
          <pc:docMk/>
          <pc:sldMk cId="1412817867" sldId="332"/>
        </pc:sldMkLst>
        <pc:spChg chg="mod">
          <ac:chgData name="Petr Novák" userId="1377e768-9aef-4ce0-a042-031992d5994f" providerId="ADAL" clId="{9AC7FBF3-BF2C-4E15-A14B-4872DC4E7552}" dt="2023-10-17T19:14:52.774" v="40" actId="14100"/>
          <ac:spMkLst>
            <pc:docMk/>
            <pc:sldMk cId="1412817867" sldId="332"/>
            <ac:spMk id="4" creationId="{00000000-0000-0000-0000-000000000000}"/>
          </ac:spMkLst>
        </pc:spChg>
        <pc:spChg chg="del mod">
          <ac:chgData name="Petr Novák" userId="1377e768-9aef-4ce0-a042-031992d5994f" providerId="ADAL" clId="{9AC7FBF3-BF2C-4E15-A14B-4872DC4E7552}" dt="2023-10-17T19:14:49.624" v="39" actId="478"/>
          <ac:spMkLst>
            <pc:docMk/>
            <pc:sldMk cId="1412817867" sldId="332"/>
            <ac:spMk id="5" creationId="{5FD2A7DF-8BE8-4F9B-B7D8-872AE9FC6CC9}"/>
          </ac:spMkLst>
        </pc:spChg>
      </pc:sldChg>
      <pc:sldChg chg="modSp mod">
        <pc:chgData name="Petr Novák" userId="1377e768-9aef-4ce0-a042-031992d5994f" providerId="ADAL" clId="{9AC7FBF3-BF2C-4E15-A14B-4872DC4E7552}" dt="2023-10-17T19:57:44.674" v="225" actId="123"/>
        <pc:sldMkLst>
          <pc:docMk/>
          <pc:sldMk cId="3293597" sldId="334"/>
        </pc:sldMkLst>
        <pc:spChg chg="mod">
          <ac:chgData name="Petr Novák" userId="1377e768-9aef-4ce0-a042-031992d5994f" providerId="ADAL" clId="{9AC7FBF3-BF2C-4E15-A14B-4872DC4E7552}" dt="2023-10-17T19:57:44.674" v="225" actId="123"/>
          <ac:spMkLst>
            <pc:docMk/>
            <pc:sldMk cId="3293597" sldId="334"/>
            <ac:spMk id="4" creationId="{00000000-0000-0000-0000-000000000000}"/>
          </ac:spMkLst>
        </pc:spChg>
      </pc:sldChg>
      <pc:sldChg chg="modSp mod">
        <pc:chgData name="Petr Novák" userId="1377e768-9aef-4ce0-a042-031992d5994f" providerId="ADAL" clId="{9AC7FBF3-BF2C-4E15-A14B-4872DC4E7552}" dt="2023-10-17T19:57:53.943" v="226" actId="20577"/>
        <pc:sldMkLst>
          <pc:docMk/>
          <pc:sldMk cId="1756232815" sldId="352"/>
        </pc:sldMkLst>
        <pc:spChg chg="mod">
          <ac:chgData name="Petr Novák" userId="1377e768-9aef-4ce0-a042-031992d5994f" providerId="ADAL" clId="{9AC7FBF3-BF2C-4E15-A14B-4872DC4E7552}" dt="2023-10-17T19:57:53.943" v="226" actId="20577"/>
          <ac:spMkLst>
            <pc:docMk/>
            <pc:sldMk cId="1756232815" sldId="352"/>
            <ac:spMk id="4" creationId="{00000000-0000-0000-0000-000000000000}"/>
          </ac:spMkLst>
        </pc:spChg>
      </pc:sldChg>
      <pc:sldChg chg="modSp mod">
        <pc:chgData name="Petr Novák" userId="1377e768-9aef-4ce0-a042-031992d5994f" providerId="ADAL" clId="{9AC7FBF3-BF2C-4E15-A14B-4872DC4E7552}" dt="2023-10-17T19:17:59.634" v="51" actId="113"/>
        <pc:sldMkLst>
          <pc:docMk/>
          <pc:sldMk cId="2054862578" sldId="361"/>
        </pc:sldMkLst>
        <pc:spChg chg="mod">
          <ac:chgData name="Petr Novák" userId="1377e768-9aef-4ce0-a042-031992d5994f" providerId="ADAL" clId="{9AC7FBF3-BF2C-4E15-A14B-4872DC4E7552}" dt="2023-10-17T19:17:59.634" v="51" actId="113"/>
          <ac:spMkLst>
            <pc:docMk/>
            <pc:sldMk cId="2054862578" sldId="361"/>
            <ac:spMk id="4" creationId="{00000000-0000-0000-0000-000000000000}"/>
          </ac:spMkLst>
        </pc:spChg>
      </pc:sldChg>
      <pc:sldChg chg="modSp mod">
        <pc:chgData name="Petr Novák" userId="1377e768-9aef-4ce0-a042-031992d5994f" providerId="ADAL" clId="{9AC7FBF3-BF2C-4E15-A14B-4872DC4E7552}" dt="2023-10-17T19:56:10.553" v="195" actId="27636"/>
        <pc:sldMkLst>
          <pc:docMk/>
          <pc:sldMk cId="1909314875" sldId="363"/>
        </pc:sldMkLst>
        <pc:spChg chg="mod">
          <ac:chgData name="Petr Novák" userId="1377e768-9aef-4ce0-a042-031992d5994f" providerId="ADAL" clId="{9AC7FBF3-BF2C-4E15-A14B-4872DC4E7552}" dt="2023-10-17T19:56:10.553" v="195" actId="27636"/>
          <ac:spMkLst>
            <pc:docMk/>
            <pc:sldMk cId="1909314875" sldId="363"/>
            <ac:spMk id="4" creationId="{00000000-0000-0000-0000-000000000000}"/>
          </ac:spMkLst>
        </pc:spChg>
      </pc:sldChg>
      <pc:sldChg chg="modSp add mod">
        <pc:chgData name="Petr Novák" userId="1377e768-9aef-4ce0-a042-031992d5994f" providerId="ADAL" clId="{9AC7FBF3-BF2C-4E15-A14B-4872DC4E7552}" dt="2023-10-17T19:16:27.616" v="50" actId="6549"/>
        <pc:sldMkLst>
          <pc:docMk/>
          <pc:sldMk cId="2202428138" sldId="371"/>
        </pc:sldMkLst>
        <pc:spChg chg="mod">
          <ac:chgData name="Petr Novák" userId="1377e768-9aef-4ce0-a042-031992d5994f" providerId="ADAL" clId="{9AC7FBF3-BF2C-4E15-A14B-4872DC4E7552}" dt="2023-10-17T19:16:27.616" v="50" actId="6549"/>
          <ac:spMkLst>
            <pc:docMk/>
            <pc:sldMk cId="2202428138" sldId="371"/>
            <ac:spMk id="4" creationId="{00000000-0000-0000-0000-000000000000}"/>
          </ac:spMkLst>
        </pc:spChg>
        <pc:spChg chg="mod">
          <ac:chgData name="Petr Novák" userId="1377e768-9aef-4ce0-a042-031992d5994f" providerId="ADAL" clId="{9AC7FBF3-BF2C-4E15-A14B-4872DC4E7552}" dt="2023-10-17T19:14:57.975" v="41" actId="1076"/>
          <ac:spMkLst>
            <pc:docMk/>
            <pc:sldMk cId="2202428138" sldId="371"/>
            <ac:spMk id="5" creationId="{5FD2A7DF-8BE8-4F9B-B7D8-872AE9FC6CC9}"/>
          </ac:spMkLst>
        </pc:spChg>
      </pc:sldChg>
      <pc:sldChg chg="addSp delSp modSp add mod chgLayout">
        <pc:chgData name="Petr Novák" userId="1377e768-9aef-4ce0-a042-031992d5994f" providerId="ADAL" clId="{9AC7FBF3-BF2C-4E15-A14B-4872DC4E7552}" dt="2023-10-17T19:43:56.804" v="110" actId="123"/>
        <pc:sldMkLst>
          <pc:docMk/>
          <pc:sldMk cId="1578614704" sldId="372"/>
        </pc:sldMkLst>
        <pc:spChg chg="del">
          <ac:chgData name="Petr Novák" userId="1377e768-9aef-4ce0-a042-031992d5994f" providerId="ADAL" clId="{9AC7FBF3-BF2C-4E15-A14B-4872DC4E7552}" dt="2023-10-17T19:40:54.925" v="53" actId="478"/>
          <ac:spMkLst>
            <pc:docMk/>
            <pc:sldMk cId="1578614704" sldId="372"/>
            <ac:spMk id="4" creationId="{00000000-0000-0000-0000-000000000000}"/>
          </ac:spMkLst>
        </pc:spChg>
        <pc:spChg chg="add del mod">
          <ac:chgData name="Petr Novák" userId="1377e768-9aef-4ce0-a042-031992d5994f" providerId="ADAL" clId="{9AC7FBF3-BF2C-4E15-A14B-4872DC4E7552}" dt="2023-10-17T19:41:13.877" v="55" actId="700"/>
          <ac:spMkLst>
            <pc:docMk/>
            <pc:sldMk cId="1578614704" sldId="372"/>
            <ac:spMk id="5" creationId="{F3783B23-49EF-4040-9C56-9DE8F1552B60}"/>
          </ac:spMkLst>
        </pc:spChg>
        <pc:spChg chg="add mod ord">
          <ac:chgData name="Petr Novák" userId="1377e768-9aef-4ce0-a042-031992d5994f" providerId="ADAL" clId="{9AC7FBF3-BF2C-4E15-A14B-4872DC4E7552}" dt="2023-10-17T19:42:26.887" v="81" actId="1076"/>
          <ac:spMkLst>
            <pc:docMk/>
            <pc:sldMk cId="1578614704" sldId="372"/>
            <ac:spMk id="6" creationId="{3284EF4E-524D-47DD-8886-A1272C846D11}"/>
          </ac:spMkLst>
        </pc:spChg>
        <pc:spChg chg="add mod ord">
          <ac:chgData name="Petr Novák" userId="1377e768-9aef-4ce0-a042-031992d5994f" providerId="ADAL" clId="{9AC7FBF3-BF2C-4E15-A14B-4872DC4E7552}" dt="2023-10-17T19:43:56.804" v="110" actId="123"/>
          <ac:spMkLst>
            <pc:docMk/>
            <pc:sldMk cId="1578614704" sldId="372"/>
            <ac:spMk id="7" creationId="{818CD7E4-1EAA-4C95-A411-5D3D3FFE6EDF}"/>
          </ac:spMkLst>
        </pc:spChg>
        <pc:picChg chg="mod">
          <ac:chgData name="Petr Novák" userId="1377e768-9aef-4ce0-a042-031992d5994f" providerId="ADAL" clId="{9AC7FBF3-BF2C-4E15-A14B-4872DC4E7552}" dt="2023-10-17T19:41:18.131" v="56" actId="1076"/>
          <ac:picMkLst>
            <pc:docMk/>
            <pc:sldMk cId="1578614704" sldId="372"/>
            <ac:picMk id="3" creationId="{346C0CC6-108D-44DF-B2B6-83AAD26730B1}"/>
          </ac:picMkLst>
        </pc:picChg>
      </pc:sldChg>
      <pc:sldChg chg="modSp add mod">
        <pc:chgData name="Petr Novák" userId="1377e768-9aef-4ce0-a042-031992d5994f" providerId="ADAL" clId="{9AC7FBF3-BF2C-4E15-A14B-4872DC4E7552}" dt="2023-10-17T19:44:48.330" v="119" actId="14100"/>
        <pc:sldMkLst>
          <pc:docMk/>
          <pc:sldMk cId="2200203220" sldId="373"/>
        </pc:sldMkLst>
        <pc:spChg chg="mod">
          <ac:chgData name="Petr Novák" userId="1377e768-9aef-4ce0-a042-031992d5994f" providerId="ADAL" clId="{9AC7FBF3-BF2C-4E15-A14B-4872DC4E7552}" dt="2023-10-17T19:44:27.873" v="113" actId="113"/>
          <ac:spMkLst>
            <pc:docMk/>
            <pc:sldMk cId="2200203220" sldId="373"/>
            <ac:spMk id="6" creationId="{3284EF4E-524D-47DD-8886-A1272C846D11}"/>
          </ac:spMkLst>
        </pc:spChg>
        <pc:spChg chg="mod">
          <ac:chgData name="Petr Novák" userId="1377e768-9aef-4ce0-a042-031992d5994f" providerId="ADAL" clId="{9AC7FBF3-BF2C-4E15-A14B-4872DC4E7552}" dt="2023-10-17T19:44:48.330" v="119" actId="14100"/>
          <ac:spMkLst>
            <pc:docMk/>
            <pc:sldMk cId="2200203220" sldId="373"/>
            <ac:spMk id="7" creationId="{818CD7E4-1EAA-4C95-A411-5D3D3FFE6EDF}"/>
          </ac:spMkLst>
        </pc:spChg>
      </pc:sldChg>
      <pc:sldChg chg="modSp add mod ord">
        <pc:chgData name="Petr Novák" userId="1377e768-9aef-4ce0-a042-031992d5994f" providerId="ADAL" clId="{9AC7FBF3-BF2C-4E15-A14B-4872DC4E7552}" dt="2023-10-17T19:50:07.669" v="132" actId="115"/>
        <pc:sldMkLst>
          <pc:docMk/>
          <pc:sldMk cId="3170410263" sldId="374"/>
        </pc:sldMkLst>
        <pc:spChg chg="mod">
          <ac:chgData name="Petr Novák" userId="1377e768-9aef-4ce0-a042-031992d5994f" providerId="ADAL" clId="{9AC7FBF3-BF2C-4E15-A14B-4872DC4E7552}" dt="2023-10-17T19:50:07.669" v="132" actId="115"/>
          <ac:spMkLst>
            <pc:docMk/>
            <pc:sldMk cId="3170410263" sldId="374"/>
            <ac:spMk id="7" creationId="{818CD7E4-1EAA-4C95-A411-5D3D3FFE6EDF}"/>
          </ac:spMkLst>
        </pc:spChg>
      </pc:sldChg>
      <pc:sldChg chg="modSp add del mod">
        <pc:chgData name="Petr Novák" userId="1377e768-9aef-4ce0-a042-031992d5994f" providerId="ADAL" clId="{9AC7FBF3-BF2C-4E15-A14B-4872DC4E7552}" dt="2023-10-17T19:55:55.377" v="191" actId="47"/>
        <pc:sldMkLst>
          <pc:docMk/>
          <pc:sldMk cId="4277174285" sldId="375"/>
        </pc:sldMkLst>
        <pc:spChg chg="mod">
          <ac:chgData name="Petr Novák" userId="1377e768-9aef-4ce0-a042-031992d5994f" providerId="ADAL" clId="{9AC7FBF3-BF2C-4E15-A14B-4872DC4E7552}" dt="2023-10-17T19:52:33.709" v="140"/>
          <ac:spMkLst>
            <pc:docMk/>
            <pc:sldMk cId="4277174285" sldId="375"/>
            <ac:spMk id="4" creationId="{00000000-0000-0000-0000-000000000000}"/>
          </ac:spMkLst>
        </pc:spChg>
      </pc:sldChg>
    </pc:docChg>
  </pc:docChgLst>
  <pc:docChgLst>
    <pc:chgData name="Petr" userId="1377e768-9aef-4ce0-a042-031992d5994f" providerId="ADAL" clId="{F3D2EB5E-1B8B-4EE4-B06F-3E385E3D6F9B}"/>
    <pc:docChg chg="undo custSel addSld delSld modSld sldOrd">
      <pc:chgData name="Petr" userId="1377e768-9aef-4ce0-a042-031992d5994f" providerId="ADAL" clId="{F3D2EB5E-1B8B-4EE4-B06F-3E385E3D6F9B}" dt="2023-09-26T08:37:25.844" v="1286" actId="1076"/>
      <pc:docMkLst>
        <pc:docMk/>
      </pc:docMkLst>
      <pc:sldChg chg="add">
        <pc:chgData name="Petr" userId="1377e768-9aef-4ce0-a042-031992d5994f" providerId="ADAL" clId="{F3D2EB5E-1B8B-4EE4-B06F-3E385E3D6F9B}" dt="2023-09-26T07:52:34.628" v="29"/>
        <pc:sldMkLst>
          <pc:docMk/>
          <pc:sldMk cId="830032005" sldId="336"/>
        </pc:sldMkLst>
      </pc:sldChg>
      <pc:sldChg chg="addSp modSp del mod">
        <pc:chgData name="Petr" userId="1377e768-9aef-4ce0-a042-031992d5994f" providerId="ADAL" clId="{F3D2EB5E-1B8B-4EE4-B06F-3E385E3D6F9B}" dt="2023-09-26T07:52:28.339" v="28" actId="2696"/>
        <pc:sldMkLst>
          <pc:docMk/>
          <pc:sldMk cId="3948788603" sldId="336"/>
        </pc:sldMkLst>
        <pc:spChg chg="mod">
          <ac:chgData name="Petr" userId="1377e768-9aef-4ce0-a042-031992d5994f" providerId="ADAL" clId="{F3D2EB5E-1B8B-4EE4-B06F-3E385E3D6F9B}" dt="2023-09-26T07:51:51.545" v="24" actId="403"/>
          <ac:spMkLst>
            <pc:docMk/>
            <pc:sldMk cId="3948788603" sldId="336"/>
            <ac:spMk id="4" creationId="{00000000-0000-0000-0000-000000000000}"/>
          </ac:spMkLst>
        </pc:spChg>
        <pc:picChg chg="mod">
          <ac:chgData name="Petr" userId="1377e768-9aef-4ce0-a042-031992d5994f" providerId="ADAL" clId="{F3D2EB5E-1B8B-4EE4-B06F-3E385E3D6F9B}" dt="2023-09-26T07:51:39.239" v="14" actId="1076"/>
          <ac:picMkLst>
            <pc:docMk/>
            <pc:sldMk cId="3948788603" sldId="336"/>
            <ac:picMk id="3" creationId="{F0C56A14-B529-447B-A3CA-4F837C924D46}"/>
          </ac:picMkLst>
        </pc:picChg>
        <pc:picChg chg="add mod">
          <ac:chgData name="Petr" userId="1377e768-9aef-4ce0-a042-031992d5994f" providerId="ADAL" clId="{F3D2EB5E-1B8B-4EE4-B06F-3E385E3D6F9B}" dt="2023-09-26T07:51:57.957" v="27" actId="14100"/>
          <ac:picMkLst>
            <pc:docMk/>
            <pc:sldMk cId="3948788603" sldId="336"/>
            <ac:picMk id="5" creationId="{826A0D58-1FF8-417F-9D1F-42517C8B3800}"/>
          </ac:picMkLst>
        </pc:picChg>
      </pc:sldChg>
      <pc:sldChg chg="addSp delSp modSp mod">
        <pc:chgData name="Petr" userId="1377e768-9aef-4ce0-a042-031992d5994f" providerId="ADAL" clId="{F3D2EB5E-1B8B-4EE4-B06F-3E385E3D6F9B}" dt="2023-09-26T08:16:34.738" v="875" actId="14100"/>
        <pc:sldMkLst>
          <pc:docMk/>
          <pc:sldMk cId="1028222216" sldId="338"/>
        </pc:sldMkLst>
        <pc:spChg chg="mod">
          <ac:chgData name="Petr" userId="1377e768-9aef-4ce0-a042-031992d5994f" providerId="ADAL" clId="{F3D2EB5E-1B8B-4EE4-B06F-3E385E3D6F9B}" dt="2023-09-26T08:15:57.163" v="865" actId="27636"/>
          <ac:spMkLst>
            <pc:docMk/>
            <pc:sldMk cId="1028222216" sldId="338"/>
            <ac:spMk id="4" creationId="{00000000-0000-0000-0000-000000000000}"/>
          </ac:spMkLst>
        </pc:spChg>
        <pc:spChg chg="del">
          <ac:chgData name="Petr" userId="1377e768-9aef-4ce0-a042-031992d5994f" providerId="ADAL" clId="{F3D2EB5E-1B8B-4EE4-B06F-3E385E3D6F9B}" dt="2023-09-26T08:16:08.726" v="867" actId="478"/>
          <ac:spMkLst>
            <pc:docMk/>
            <pc:sldMk cId="1028222216" sldId="338"/>
            <ac:spMk id="5" creationId="{87761756-4D3E-45D5-8211-54B0310B38BB}"/>
          </ac:spMkLst>
        </pc:spChg>
        <pc:spChg chg="del">
          <ac:chgData name="Petr" userId="1377e768-9aef-4ce0-a042-031992d5994f" providerId="ADAL" clId="{F3D2EB5E-1B8B-4EE4-B06F-3E385E3D6F9B}" dt="2023-09-26T08:16:09.353" v="868" actId="478"/>
          <ac:spMkLst>
            <pc:docMk/>
            <pc:sldMk cId="1028222216" sldId="338"/>
            <ac:spMk id="6" creationId="{B29C1CA8-6BF4-4CDB-84E9-17D9B15673E5}"/>
          </ac:spMkLst>
        </pc:spChg>
        <pc:picChg chg="add del mod">
          <ac:chgData name="Petr" userId="1377e768-9aef-4ce0-a042-031992d5994f" providerId="ADAL" clId="{F3D2EB5E-1B8B-4EE4-B06F-3E385E3D6F9B}" dt="2023-09-26T08:16:28.920" v="871" actId="478"/>
          <ac:picMkLst>
            <pc:docMk/>
            <pc:sldMk cId="1028222216" sldId="338"/>
            <ac:picMk id="7" creationId="{DF1878DD-1BA0-404D-ABC0-26F59D018CD5}"/>
          </ac:picMkLst>
        </pc:picChg>
        <pc:picChg chg="add mod">
          <ac:chgData name="Petr" userId="1377e768-9aef-4ce0-a042-031992d5994f" providerId="ADAL" clId="{F3D2EB5E-1B8B-4EE4-B06F-3E385E3D6F9B}" dt="2023-09-26T08:16:34.738" v="875" actId="14100"/>
          <ac:picMkLst>
            <pc:docMk/>
            <pc:sldMk cId="1028222216" sldId="338"/>
            <ac:picMk id="9" creationId="{4421996F-882A-47C9-A9FD-EA1556B64357}"/>
          </ac:picMkLst>
        </pc:picChg>
      </pc:sldChg>
      <pc:sldChg chg="addSp delSp modSp mod">
        <pc:chgData name="Petr" userId="1377e768-9aef-4ce0-a042-031992d5994f" providerId="ADAL" clId="{F3D2EB5E-1B8B-4EE4-B06F-3E385E3D6F9B}" dt="2023-09-26T08:22:47.295" v="1004" actId="1076"/>
        <pc:sldMkLst>
          <pc:docMk/>
          <pc:sldMk cId="3677946340" sldId="344"/>
        </pc:sldMkLst>
        <pc:spChg chg="mod">
          <ac:chgData name="Petr" userId="1377e768-9aef-4ce0-a042-031992d5994f" providerId="ADAL" clId="{F3D2EB5E-1B8B-4EE4-B06F-3E385E3D6F9B}" dt="2023-09-26T08:22:19.649" v="997" actId="20577"/>
          <ac:spMkLst>
            <pc:docMk/>
            <pc:sldMk cId="3677946340" sldId="344"/>
            <ac:spMk id="4" creationId="{00000000-0000-0000-0000-000000000000}"/>
          </ac:spMkLst>
        </pc:spChg>
        <pc:spChg chg="del">
          <ac:chgData name="Petr" userId="1377e768-9aef-4ce0-a042-031992d5994f" providerId="ADAL" clId="{F3D2EB5E-1B8B-4EE4-B06F-3E385E3D6F9B}" dt="2023-09-26T08:22:40.596" v="999" actId="478"/>
          <ac:spMkLst>
            <pc:docMk/>
            <pc:sldMk cId="3677946340" sldId="344"/>
            <ac:spMk id="5" creationId="{CC0D851E-79DA-4E29-8B00-38AFE61B8D43}"/>
          </ac:spMkLst>
        </pc:spChg>
        <pc:picChg chg="add mod">
          <ac:chgData name="Petr" userId="1377e768-9aef-4ce0-a042-031992d5994f" providerId="ADAL" clId="{F3D2EB5E-1B8B-4EE4-B06F-3E385E3D6F9B}" dt="2023-09-26T08:22:47.295" v="1004" actId="1076"/>
          <ac:picMkLst>
            <pc:docMk/>
            <pc:sldMk cId="3677946340" sldId="344"/>
            <ac:picMk id="6" creationId="{25D609C8-F699-4315-8EF2-F2F0345A4873}"/>
          </ac:picMkLst>
        </pc:picChg>
      </pc:sldChg>
      <pc:sldChg chg="modSp mod">
        <pc:chgData name="Petr" userId="1377e768-9aef-4ce0-a042-031992d5994f" providerId="ADAL" clId="{F3D2EB5E-1B8B-4EE4-B06F-3E385E3D6F9B}" dt="2023-09-26T08:26:26.229" v="1098" actId="6549"/>
        <pc:sldMkLst>
          <pc:docMk/>
          <pc:sldMk cId="2467617729" sldId="346"/>
        </pc:sldMkLst>
        <pc:spChg chg="mod">
          <ac:chgData name="Petr" userId="1377e768-9aef-4ce0-a042-031992d5994f" providerId="ADAL" clId="{F3D2EB5E-1B8B-4EE4-B06F-3E385E3D6F9B}" dt="2023-09-26T08:26:26.229" v="1098" actId="6549"/>
          <ac:spMkLst>
            <pc:docMk/>
            <pc:sldMk cId="2467617729" sldId="346"/>
            <ac:spMk id="4" creationId="{00000000-0000-0000-0000-000000000000}"/>
          </ac:spMkLst>
        </pc:spChg>
      </pc:sldChg>
      <pc:sldChg chg="modSp mod">
        <pc:chgData name="Petr" userId="1377e768-9aef-4ce0-a042-031992d5994f" providerId="ADAL" clId="{F3D2EB5E-1B8B-4EE4-B06F-3E385E3D6F9B}" dt="2023-09-26T07:54:33.901" v="43" actId="20577"/>
        <pc:sldMkLst>
          <pc:docMk/>
          <pc:sldMk cId="1341425508" sldId="351"/>
        </pc:sldMkLst>
        <pc:spChg chg="mod">
          <ac:chgData name="Petr" userId="1377e768-9aef-4ce0-a042-031992d5994f" providerId="ADAL" clId="{F3D2EB5E-1B8B-4EE4-B06F-3E385E3D6F9B}" dt="2023-09-26T07:54:33.901" v="43" actId="20577"/>
          <ac:spMkLst>
            <pc:docMk/>
            <pc:sldMk cId="1341425508" sldId="351"/>
            <ac:spMk id="4" creationId="{00000000-0000-0000-0000-000000000000}"/>
          </ac:spMkLst>
        </pc:spChg>
      </pc:sldChg>
      <pc:sldChg chg="modSp add mod">
        <pc:chgData name="Petr" userId="1377e768-9aef-4ce0-a042-031992d5994f" providerId="ADAL" clId="{F3D2EB5E-1B8B-4EE4-B06F-3E385E3D6F9B}" dt="2023-09-26T08:00:21.688" v="373" actId="207"/>
        <pc:sldMkLst>
          <pc:docMk/>
          <pc:sldMk cId="1756232815" sldId="352"/>
        </pc:sldMkLst>
        <pc:spChg chg="mod">
          <ac:chgData name="Petr" userId="1377e768-9aef-4ce0-a042-031992d5994f" providerId="ADAL" clId="{F3D2EB5E-1B8B-4EE4-B06F-3E385E3D6F9B}" dt="2023-09-26T08:00:21.688" v="373" actId="207"/>
          <ac:spMkLst>
            <pc:docMk/>
            <pc:sldMk cId="1756232815" sldId="352"/>
            <ac:spMk id="4" creationId="{00000000-0000-0000-0000-000000000000}"/>
          </ac:spMkLst>
        </pc:spChg>
      </pc:sldChg>
      <pc:sldChg chg="add">
        <pc:chgData name="Petr" userId="1377e768-9aef-4ce0-a042-031992d5994f" providerId="ADAL" clId="{F3D2EB5E-1B8B-4EE4-B06F-3E385E3D6F9B}" dt="2023-09-26T07:53:23.513" v="30" actId="2890"/>
        <pc:sldMkLst>
          <pc:docMk/>
          <pc:sldMk cId="3273934950" sldId="353"/>
        </pc:sldMkLst>
      </pc:sldChg>
      <pc:sldChg chg="delSp modSp add mod">
        <pc:chgData name="Petr" userId="1377e768-9aef-4ce0-a042-031992d5994f" providerId="ADAL" clId="{F3D2EB5E-1B8B-4EE4-B06F-3E385E3D6F9B}" dt="2023-09-26T07:55:20.751" v="57" actId="20577"/>
        <pc:sldMkLst>
          <pc:docMk/>
          <pc:sldMk cId="1867539530" sldId="354"/>
        </pc:sldMkLst>
        <pc:spChg chg="mod">
          <ac:chgData name="Petr" userId="1377e768-9aef-4ce0-a042-031992d5994f" providerId="ADAL" clId="{F3D2EB5E-1B8B-4EE4-B06F-3E385E3D6F9B}" dt="2023-09-26T07:55:20.751" v="57" actId="20577"/>
          <ac:spMkLst>
            <pc:docMk/>
            <pc:sldMk cId="1867539530" sldId="354"/>
            <ac:spMk id="4" creationId="{00000000-0000-0000-0000-000000000000}"/>
          </ac:spMkLst>
        </pc:spChg>
        <pc:spChg chg="del">
          <ac:chgData name="Petr" userId="1377e768-9aef-4ce0-a042-031992d5994f" providerId="ADAL" clId="{F3D2EB5E-1B8B-4EE4-B06F-3E385E3D6F9B}" dt="2023-09-26T07:55:14.268" v="55" actId="478"/>
          <ac:spMkLst>
            <pc:docMk/>
            <pc:sldMk cId="1867539530" sldId="354"/>
            <ac:spMk id="5" creationId="{5FD2A7DF-8BE8-4F9B-B7D8-872AE9FC6CC9}"/>
          </ac:spMkLst>
        </pc:spChg>
      </pc:sldChg>
      <pc:sldChg chg="add">
        <pc:chgData name="Petr" userId="1377e768-9aef-4ce0-a042-031992d5994f" providerId="ADAL" clId="{F3D2EB5E-1B8B-4EE4-B06F-3E385E3D6F9B}" dt="2023-09-26T07:56:27.927" v="58" actId="2890"/>
        <pc:sldMkLst>
          <pc:docMk/>
          <pc:sldMk cId="799327094" sldId="355"/>
        </pc:sldMkLst>
      </pc:sldChg>
      <pc:sldChg chg="modSp add mod">
        <pc:chgData name="Petr" userId="1377e768-9aef-4ce0-a042-031992d5994f" providerId="ADAL" clId="{F3D2EB5E-1B8B-4EE4-B06F-3E385E3D6F9B}" dt="2023-09-26T08:03:10.689" v="495" actId="114"/>
        <pc:sldMkLst>
          <pc:docMk/>
          <pc:sldMk cId="189652012" sldId="356"/>
        </pc:sldMkLst>
        <pc:spChg chg="mod">
          <ac:chgData name="Petr" userId="1377e768-9aef-4ce0-a042-031992d5994f" providerId="ADAL" clId="{F3D2EB5E-1B8B-4EE4-B06F-3E385E3D6F9B}" dt="2023-09-26T08:03:10.689" v="495" actId="114"/>
          <ac:spMkLst>
            <pc:docMk/>
            <pc:sldMk cId="189652012" sldId="356"/>
            <ac:spMk id="4" creationId="{00000000-0000-0000-0000-000000000000}"/>
          </ac:spMkLst>
        </pc:spChg>
      </pc:sldChg>
      <pc:sldChg chg="modSp add mod ord">
        <pc:chgData name="Petr" userId="1377e768-9aef-4ce0-a042-031992d5994f" providerId="ADAL" clId="{F3D2EB5E-1B8B-4EE4-B06F-3E385E3D6F9B}" dt="2023-09-26T08:03:04.562" v="494" actId="114"/>
        <pc:sldMkLst>
          <pc:docMk/>
          <pc:sldMk cId="864419075" sldId="357"/>
        </pc:sldMkLst>
        <pc:spChg chg="mod">
          <ac:chgData name="Petr" userId="1377e768-9aef-4ce0-a042-031992d5994f" providerId="ADAL" clId="{F3D2EB5E-1B8B-4EE4-B06F-3E385E3D6F9B}" dt="2023-09-26T08:03:04.562" v="494" actId="114"/>
          <ac:spMkLst>
            <pc:docMk/>
            <pc:sldMk cId="864419075" sldId="357"/>
            <ac:spMk id="4" creationId="{00000000-0000-0000-0000-000000000000}"/>
          </ac:spMkLst>
        </pc:spChg>
      </pc:sldChg>
      <pc:sldChg chg="modSp add mod">
        <pc:chgData name="Petr" userId="1377e768-9aef-4ce0-a042-031992d5994f" providerId="ADAL" clId="{F3D2EB5E-1B8B-4EE4-B06F-3E385E3D6F9B}" dt="2023-09-26T08:04:23.096" v="513"/>
        <pc:sldMkLst>
          <pc:docMk/>
          <pc:sldMk cId="1191185741" sldId="358"/>
        </pc:sldMkLst>
        <pc:spChg chg="mod">
          <ac:chgData name="Petr" userId="1377e768-9aef-4ce0-a042-031992d5994f" providerId="ADAL" clId="{F3D2EB5E-1B8B-4EE4-B06F-3E385E3D6F9B}" dt="2023-09-26T08:04:23.096" v="513"/>
          <ac:spMkLst>
            <pc:docMk/>
            <pc:sldMk cId="1191185741" sldId="358"/>
            <ac:spMk id="4" creationId="{00000000-0000-0000-0000-000000000000}"/>
          </ac:spMkLst>
        </pc:spChg>
      </pc:sldChg>
      <pc:sldChg chg="modSp add mod ord">
        <pc:chgData name="Petr" userId="1377e768-9aef-4ce0-a042-031992d5994f" providerId="ADAL" clId="{F3D2EB5E-1B8B-4EE4-B06F-3E385E3D6F9B}" dt="2023-09-26T08:08:09.322" v="540" actId="207"/>
        <pc:sldMkLst>
          <pc:docMk/>
          <pc:sldMk cId="378080489" sldId="359"/>
        </pc:sldMkLst>
        <pc:spChg chg="mod">
          <ac:chgData name="Petr" userId="1377e768-9aef-4ce0-a042-031992d5994f" providerId="ADAL" clId="{F3D2EB5E-1B8B-4EE4-B06F-3E385E3D6F9B}" dt="2023-09-26T08:08:09.322" v="540" actId="207"/>
          <ac:spMkLst>
            <pc:docMk/>
            <pc:sldMk cId="378080489" sldId="359"/>
            <ac:spMk id="4" creationId="{00000000-0000-0000-0000-000000000000}"/>
          </ac:spMkLst>
        </pc:spChg>
      </pc:sldChg>
      <pc:sldChg chg="modSp add mod">
        <pc:chgData name="Petr" userId="1377e768-9aef-4ce0-a042-031992d5994f" providerId="ADAL" clId="{F3D2EB5E-1B8B-4EE4-B06F-3E385E3D6F9B}" dt="2023-09-26T08:09:36.471" v="587" actId="20577"/>
        <pc:sldMkLst>
          <pc:docMk/>
          <pc:sldMk cId="3397255335" sldId="360"/>
        </pc:sldMkLst>
        <pc:spChg chg="mod">
          <ac:chgData name="Petr" userId="1377e768-9aef-4ce0-a042-031992d5994f" providerId="ADAL" clId="{F3D2EB5E-1B8B-4EE4-B06F-3E385E3D6F9B}" dt="2023-09-26T08:09:36.471" v="587" actId="20577"/>
          <ac:spMkLst>
            <pc:docMk/>
            <pc:sldMk cId="3397255335" sldId="360"/>
            <ac:spMk id="4" creationId="{00000000-0000-0000-0000-000000000000}"/>
          </ac:spMkLst>
        </pc:spChg>
      </pc:sldChg>
      <pc:sldChg chg="addSp modSp add mod">
        <pc:chgData name="Petr" userId="1377e768-9aef-4ce0-a042-031992d5994f" providerId="ADAL" clId="{F3D2EB5E-1B8B-4EE4-B06F-3E385E3D6F9B}" dt="2023-09-26T08:15:15.783" v="862" actId="20577"/>
        <pc:sldMkLst>
          <pc:docMk/>
          <pc:sldMk cId="2054862578" sldId="361"/>
        </pc:sldMkLst>
        <pc:spChg chg="add mod">
          <ac:chgData name="Petr" userId="1377e768-9aef-4ce0-a042-031992d5994f" providerId="ADAL" clId="{F3D2EB5E-1B8B-4EE4-B06F-3E385E3D6F9B}" dt="2023-09-26T08:14:58.963" v="855" actId="1076"/>
          <ac:spMkLst>
            <pc:docMk/>
            <pc:sldMk cId="2054862578" sldId="361"/>
            <ac:spMk id="2" creationId="{7C7B9AD4-36AD-402E-A11B-CF338936FBF4}"/>
          </ac:spMkLst>
        </pc:spChg>
        <pc:spChg chg="mod">
          <ac:chgData name="Petr" userId="1377e768-9aef-4ce0-a042-031992d5994f" providerId="ADAL" clId="{F3D2EB5E-1B8B-4EE4-B06F-3E385E3D6F9B}" dt="2023-09-26T08:15:15.783" v="862" actId="20577"/>
          <ac:spMkLst>
            <pc:docMk/>
            <pc:sldMk cId="2054862578" sldId="361"/>
            <ac:spMk id="4" creationId="{00000000-0000-0000-0000-000000000000}"/>
          </ac:spMkLst>
        </pc:spChg>
      </pc:sldChg>
      <pc:sldChg chg="modSp add mod">
        <pc:chgData name="Petr" userId="1377e768-9aef-4ce0-a042-031992d5994f" providerId="ADAL" clId="{F3D2EB5E-1B8B-4EE4-B06F-3E385E3D6F9B}" dt="2023-09-26T08:19:00.175" v="942" actId="1076"/>
        <pc:sldMkLst>
          <pc:docMk/>
          <pc:sldMk cId="3902364792" sldId="362"/>
        </pc:sldMkLst>
        <pc:spChg chg="mod">
          <ac:chgData name="Petr" userId="1377e768-9aef-4ce0-a042-031992d5994f" providerId="ADAL" clId="{F3D2EB5E-1B8B-4EE4-B06F-3E385E3D6F9B}" dt="2023-09-26T08:18:57.559" v="941" actId="20577"/>
          <ac:spMkLst>
            <pc:docMk/>
            <pc:sldMk cId="3902364792" sldId="362"/>
            <ac:spMk id="4" creationId="{00000000-0000-0000-0000-000000000000}"/>
          </ac:spMkLst>
        </pc:spChg>
        <pc:spChg chg="mod">
          <ac:chgData name="Petr" userId="1377e768-9aef-4ce0-a042-031992d5994f" providerId="ADAL" clId="{F3D2EB5E-1B8B-4EE4-B06F-3E385E3D6F9B}" dt="2023-09-26T08:19:00.175" v="942" actId="1076"/>
          <ac:spMkLst>
            <pc:docMk/>
            <pc:sldMk cId="3902364792" sldId="362"/>
            <ac:spMk id="5" creationId="{87761756-4D3E-45D5-8211-54B0310B38BB}"/>
          </ac:spMkLst>
        </pc:spChg>
      </pc:sldChg>
      <pc:sldChg chg="delSp modSp add mod">
        <pc:chgData name="Petr" userId="1377e768-9aef-4ce0-a042-031992d5994f" providerId="ADAL" clId="{F3D2EB5E-1B8B-4EE4-B06F-3E385E3D6F9B}" dt="2023-09-26T08:21:30.519" v="975" actId="115"/>
        <pc:sldMkLst>
          <pc:docMk/>
          <pc:sldMk cId="1909314875" sldId="363"/>
        </pc:sldMkLst>
        <pc:spChg chg="mod">
          <ac:chgData name="Petr" userId="1377e768-9aef-4ce0-a042-031992d5994f" providerId="ADAL" clId="{F3D2EB5E-1B8B-4EE4-B06F-3E385E3D6F9B}" dt="2023-09-26T08:21:30.519" v="975" actId="115"/>
          <ac:spMkLst>
            <pc:docMk/>
            <pc:sldMk cId="1909314875" sldId="363"/>
            <ac:spMk id="4" creationId="{00000000-0000-0000-0000-000000000000}"/>
          </ac:spMkLst>
        </pc:spChg>
        <pc:spChg chg="del mod">
          <ac:chgData name="Petr" userId="1377e768-9aef-4ce0-a042-031992d5994f" providerId="ADAL" clId="{F3D2EB5E-1B8B-4EE4-B06F-3E385E3D6F9B}" dt="2023-09-26T08:20:24.048" v="954" actId="478"/>
          <ac:spMkLst>
            <pc:docMk/>
            <pc:sldMk cId="1909314875" sldId="363"/>
            <ac:spMk id="5" creationId="{87761756-4D3E-45D5-8211-54B0310B38BB}"/>
          </ac:spMkLst>
        </pc:spChg>
        <pc:spChg chg="del">
          <ac:chgData name="Petr" userId="1377e768-9aef-4ce0-a042-031992d5994f" providerId="ADAL" clId="{F3D2EB5E-1B8B-4EE4-B06F-3E385E3D6F9B}" dt="2023-09-26T08:20:23.194" v="952" actId="478"/>
          <ac:spMkLst>
            <pc:docMk/>
            <pc:sldMk cId="1909314875" sldId="363"/>
            <ac:spMk id="6" creationId="{B29C1CA8-6BF4-4CDB-84E9-17D9B15673E5}"/>
          </ac:spMkLst>
        </pc:spChg>
      </pc:sldChg>
      <pc:sldChg chg="addSp modSp add mod">
        <pc:chgData name="Petr" userId="1377e768-9aef-4ce0-a042-031992d5994f" providerId="ADAL" clId="{F3D2EB5E-1B8B-4EE4-B06F-3E385E3D6F9B}" dt="2023-09-26T08:21:49.791" v="982" actId="14100"/>
        <pc:sldMkLst>
          <pc:docMk/>
          <pc:sldMk cId="1112435399" sldId="364"/>
        </pc:sldMkLst>
        <pc:spChg chg="mod">
          <ac:chgData name="Petr" userId="1377e768-9aef-4ce0-a042-031992d5994f" providerId="ADAL" clId="{F3D2EB5E-1B8B-4EE4-B06F-3E385E3D6F9B}" dt="2023-09-26T08:21:43.083" v="978" actId="14100"/>
          <ac:spMkLst>
            <pc:docMk/>
            <pc:sldMk cId="1112435399" sldId="364"/>
            <ac:spMk id="4" creationId="{00000000-0000-0000-0000-000000000000}"/>
          </ac:spMkLst>
        </pc:spChg>
        <pc:picChg chg="add mod">
          <ac:chgData name="Petr" userId="1377e768-9aef-4ce0-a042-031992d5994f" providerId="ADAL" clId="{F3D2EB5E-1B8B-4EE4-B06F-3E385E3D6F9B}" dt="2023-09-26T08:21:49.791" v="982" actId="14100"/>
          <ac:picMkLst>
            <pc:docMk/>
            <pc:sldMk cId="1112435399" sldId="364"/>
            <ac:picMk id="5" creationId="{168B70A6-CEFC-4DF3-A95A-81C884C561B7}"/>
          </ac:picMkLst>
        </pc:picChg>
      </pc:sldChg>
      <pc:sldChg chg="modSp add mod">
        <pc:chgData name="Petr" userId="1377e768-9aef-4ce0-a042-031992d5994f" providerId="ADAL" clId="{F3D2EB5E-1B8B-4EE4-B06F-3E385E3D6F9B}" dt="2023-09-26T08:23:17.746" v="1005" actId="6549"/>
        <pc:sldMkLst>
          <pc:docMk/>
          <pc:sldMk cId="2496349220" sldId="365"/>
        </pc:sldMkLst>
        <pc:spChg chg="mod">
          <ac:chgData name="Petr" userId="1377e768-9aef-4ce0-a042-031992d5994f" providerId="ADAL" clId="{F3D2EB5E-1B8B-4EE4-B06F-3E385E3D6F9B}" dt="2023-09-26T08:23:17.746" v="1005" actId="6549"/>
          <ac:spMkLst>
            <pc:docMk/>
            <pc:sldMk cId="2496349220" sldId="365"/>
            <ac:spMk id="5" creationId="{CC0D851E-79DA-4E29-8B00-38AFE61B8D43}"/>
          </ac:spMkLst>
        </pc:spChg>
      </pc:sldChg>
      <pc:sldChg chg="add">
        <pc:chgData name="Petr" userId="1377e768-9aef-4ce0-a042-031992d5994f" providerId="ADAL" clId="{F3D2EB5E-1B8B-4EE4-B06F-3E385E3D6F9B}" dt="2023-09-26T08:24:05.673" v="1006" actId="2890"/>
        <pc:sldMkLst>
          <pc:docMk/>
          <pc:sldMk cId="3612810804" sldId="366"/>
        </pc:sldMkLst>
      </pc:sldChg>
      <pc:sldChg chg="modSp add mod ord">
        <pc:chgData name="Petr" userId="1377e768-9aef-4ce0-a042-031992d5994f" providerId="ADAL" clId="{F3D2EB5E-1B8B-4EE4-B06F-3E385E3D6F9B}" dt="2023-09-26T08:29:36.538" v="1142" actId="6549"/>
        <pc:sldMkLst>
          <pc:docMk/>
          <pc:sldMk cId="2427331040" sldId="367"/>
        </pc:sldMkLst>
        <pc:spChg chg="mod">
          <ac:chgData name="Petr" userId="1377e768-9aef-4ce0-a042-031992d5994f" providerId="ADAL" clId="{F3D2EB5E-1B8B-4EE4-B06F-3E385E3D6F9B}" dt="2023-09-26T08:29:36.538" v="1142" actId="6549"/>
          <ac:spMkLst>
            <pc:docMk/>
            <pc:sldMk cId="2427331040" sldId="367"/>
            <ac:spMk id="4" creationId="{00000000-0000-0000-0000-000000000000}"/>
          </ac:spMkLst>
        </pc:spChg>
      </pc:sldChg>
      <pc:sldChg chg="addSp delSp modSp add mod ord chgLayout">
        <pc:chgData name="Petr" userId="1377e768-9aef-4ce0-a042-031992d5994f" providerId="ADAL" clId="{F3D2EB5E-1B8B-4EE4-B06F-3E385E3D6F9B}" dt="2023-09-26T08:37:25.844" v="1286" actId="1076"/>
        <pc:sldMkLst>
          <pc:docMk/>
          <pc:sldMk cId="1117691466" sldId="368"/>
        </pc:sldMkLst>
        <pc:spChg chg="add mod ord">
          <ac:chgData name="Petr" userId="1377e768-9aef-4ce0-a042-031992d5994f" providerId="ADAL" clId="{F3D2EB5E-1B8B-4EE4-B06F-3E385E3D6F9B}" dt="2023-09-26T08:30:55.760" v="1151" actId="20578"/>
          <ac:spMkLst>
            <pc:docMk/>
            <pc:sldMk cId="1117691466" sldId="368"/>
            <ac:spMk id="2" creationId="{CFED83C9-F5EC-4C6C-A5A4-388BE1BF20EC}"/>
          </ac:spMkLst>
        </pc:spChg>
        <pc:spChg chg="mod ord">
          <ac:chgData name="Petr" userId="1377e768-9aef-4ce0-a042-031992d5994f" providerId="ADAL" clId="{F3D2EB5E-1B8B-4EE4-B06F-3E385E3D6F9B}" dt="2023-09-26T08:31:31.392" v="1182" actId="113"/>
          <ac:spMkLst>
            <pc:docMk/>
            <pc:sldMk cId="1117691466" sldId="368"/>
            <ac:spMk id="4" creationId="{00000000-0000-0000-0000-000000000000}"/>
          </ac:spMkLst>
        </pc:spChg>
        <pc:picChg chg="mod">
          <ac:chgData name="Petr" userId="1377e768-9aef-4ce0-a042-031992d5994f" providerId="ADAL" clId="{F3D2EB5E-1B8B-4EE4-B06F-3E385E3D6F9B}" dt="2023-09-26T08:37:25.844" v="1286" actId="1076"/>
          <ac:picMkLst>
            <pc:docMk/>
            <pc:sldMk cId="1117691466" sldId="368"/>
            <ac:picMk id="3" creationId="{EAAA94A1-0E30-4E2A-980E-3828038680E8}"/>
          </ac:picMkLst>
        </pc:picChg>
        <pc:picChg chg="del mod">
          <ac:chgData name="Petr" userId="1377e768-9aef-4ce0-a042-031992d5994f" providerId="ADAL" clId="{F3D2EB5E-1B8B-4EE4-B06F-3E385E3D6F9B}" dt="2023-09-26T08:30:31.888" v="1147" actId="478"/>
          <ac:picMkLst>
            <pc:docMk/>
            <pc:sldMk cId="1117691466" sldId="368"/>
            <ac:picMk id="6" creationId="{25D609C8-F699-4315-8EF2-F2F0345A4873}"/>
          </ac:picMkLst>
        </pc:picChg>
      </pc:sldChg>
      <pc:sldChg chg="modSp add mod ord">
        <pc:chgData name="Petr" userId="1377e768-9aef-4ce0-a042-031992d5994f" providerId="ADAL" clId="{F3D2EB5E-1B8B-4EE4-B06F-3E385E3D6F9B}" dt="2023-09-26T08:35:39.697" v="1253" actId="6549"/>
        <pc:sldMkLst>
          <pc:docMk/>
          <pc:sldMk cId="3146179310" sldId="369"/>
        </pc:sldMkLst>
        <pc:spChg chg="mod">
          <ac:chgData name="Petr" userId="1377e768-9aef-4ce0-a042-031992d5994f" providerId="ADAL" clId="{F3D2EB5E-1B8B-4EE4-B06F-3E385E3D6F9B}" dt="2023-09-26T08:35:39.697" v="1253" actId="6549"/>
          <ac:spMkLst>
            <pc:docMk/>
            <pc:sldMk cId="3146179310" sldId="369"/>
            <ac:spMk id="4" creationId="{00000000-0000-0000-0000-000000000000}"/>
          </ac:spMkLst>
        </pc:spChg>
      </pc:sldChg>
      <pc:sldChg chg="modSp add mod">
        <pc:chgData name="Petr" userId="1377e768-9aef-4ce0-a042-031992d5994f" providerId="ADAL" clId="{F3D2EB5E-1B8B-4EE4-B06F-3E385E3D6F9B}" dt="2023-09-26T08:37:19.454" v="1285" actId="6549"/>
        <pc:sldMkLst>
          <pc:docMk/>
          <pc:sldMk cId="548264102" sldId="370"/>
        </pc:sldMkLst>
        <pc:spChg chg="mod">
          <ac:chgData name="Petr" userId="1377e768-9aef-4ce0-a042-031992d5994f" providerId="ADAL" clId="{F3D2EB5E-1B8B-4EE4-B06F-3E385E3D6F9B}" dt="2023-09-26T08:37:19.454" v="1285" actId="6549"/>
          <ac:spMkLst>
            <pc:docMk/>
            <pc:sldMk cId="548264102" sldId="370"/>
            <ac:spMk id="4"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783C66-9B22-4802-8BEF-3C4930D9F187}"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cs-CZ"/>
        </a:p>
      </dgm:t>
    </dgm:pt>
    <dgm:pt modelId="{D47F5B44-BA43-458B-901F-6FBC84DB9D06}">
      <dgm:prSet phldrT="[Text]" custT="1"/>
      <dgm:spPr>
        <a:solidFill>
          <a:schemeClr val="bg2">
            <a:lumMod val="75000"/>
          </a:schemeClr>
        </a:solidFill>
        <a:ln w="28575">
          <a:solidFill>
            <a:schemeClr val="tx1"/>
          </a:solidFill>
        </a:ln>
      </dgm:spPr>
      <dgm:t>
        <a:bodyPr/>
        <a:lstStyle/>
        <a:p>
          <a:r>
            <a:rPr lang="cs-CZ" sz="3000" b="1" dirty="0">
              <a:solidFill>
                <a:schemeClr val="tx1"/>
              </a:solidFill>
              <a:latin typeface="Bookman Old Style" panose="02050604050505020204" pitchFamily="18" charset="0"/>
            </a:rPr>
            <a:t>1. ČINNOST  PŘED UZAVŘENÍM SMLOUVY</a:t>
          </a:r>
        </a:p>
      </dgm:t>
    </dgm:pt>
    <dgm:pt modelId="{35432DB9-F458-427A-9904-7B29B798CD21}" type="parTrans" cxnId="{A9E76AD9-69A2-4F66-A5E3-071B6A086081}">
      <dgm:prSet/>
      <dgm:spPr/>
      <dgm:t>
        <a:bodyPr/>
        <a:lstStyle/>
        <a:p>
          <a:endParaRPr lang="cs-CZ"/>
        </a:p>
      </dgm:t>
    </dgm:pt>
    <dgm:pt modelId="{53AF3D2C-E8E5-492E-ADD0-668140D19823}" type="sibTrans" cxnId="{A9E76AD9-69A2-4F66-A5E3-071B6A086081}">
      <dgm:prSet/>
      <dgm:spPr>
        <a:solidFill>
          <a:schemeClr val="bg1">
            <a:lumMod val="50000"/>
            <a:alpha val="90000"/>
          </a:schemeClr>
        </a:solidFill>
        <a:ln w="38100">
          <a:solidFill>
            <a:schemeClr val="tx1">
              <a:alpha val="90000"/>
            </a:schemeClr>
          </a:solidFill>
        </a:ln>
      </dgm:spPr>
      <dgm:t>
        <a:bodyPr/>
        <a:lstStyle/>
        <a:p>
          <a:endParaRPr lang="cs-CZ" dirty="0"/>
        </a:p>
      </dgm:t>
    </dgm:pt>
    <dgm:pt modelId="{02D40CCF-21F5-4C9C-B1BD-8338F1819711}">
      <dgm:prSet phldrT="[Text]" custT="1"/>
      <dgm:spPr>
        <a:solidFill>
          <a:schemeClr val="bg2">
            <a:lumMod val="75000"/>
          </a:schemeClr>
        </a:solidFill>
        <a:ln w="28575">
          <a:solidFill>
            <a:schemeClr val="tx1"/>
          </a:solidFill>
        </a:ln>
      </dgm:spPr>
      <dgm:t>
        <a:bodyPr/>
        <a:lstStyle/>
        <a:p>
          <a:r>
            <a:rPr lang="cs-CZ" sz="3000" b="1" dirty="0">
              <a:solidFill>
                <a:schemeClr val="tx1"/>
              </a:solidFill>
              <a:latin typeface="Bookman Old Style" panose="02050604050505020204" pitchFamily="18" charset="0"/>
            </a:rPr>
            <a:t>2. PŘEDBĚŽNÉ PLÁNOVÁNÍ</a:t>
          </a:r>
        </a:p>
      </dgm:t>
    </dgm:pt>
    <dgm:pt modelId="{EB94CB0D-72D1-410C-B1E0-FB0B79263506}" type="parTrans" cxnId="{2241115C-11D6-43C6-A071-97692D5913EE}">
      <dgm:prSet/>
      <dgm:spPr/>
      <dgm:t>
        <a:bodyPr/>
        <a:lstStyle/>
        <a:p>
          <a:endParaRPr lang="cs-CZ"/>
        </a:p>
      </dgm:t>
    </dgm:pt>
    <dgm:pt modelId="{B30E888F-1233-421C-81FB-704D48804BB6}" type="sibTrans" cxnId="{2241115C-11D6-43C6-A071-97692D5913EE}">
      <dgm:prSet/>
      <dgm:spPr>
        <a:solidFill>
          <a:schemeClr val="bg1">
            <a:lumMod val="50000"/>
            <a:alpha val="90000"/>
          </a:schemeClr>
        </a:solidFill>
        <a:ln w="38100">
          <a:solidFill>
            <a:schemeClr val="tx1">
              <a:alpha val="90000"/>
            </a:schemeClr>
          </a:solidFill>
        </a:ln>
      </dgm:spPr>
      <dgm:t>
        <a:bodyPr/>
        <a:lstStyle/>
        <a:p>
          <a:endParaRPr lang="cs-CZ" dirty="0"/>
        </a:p>
      </dgm:t>
    </dgm:pt>
    <dgm:pt modelId="{A732AEE6-88C6-4C1F-8AEB-CC251B982A11}">
      <dgm:prSet phldrT="[Text]" custT="1"/>
      <dgm:spPr>
        <a:solidFill>
          <a:schemeClr val="bg2">
            <a:lumMod val="75000"/>
          </a:schemeClr>
        </a:solidFill>
        <a:ln w="28575">
          <a:solidFill>
            <a:schemeClr val="tx1"/>
          </a:solidFill>
        </a:ln>
      </dgm:spPr>
      <dgm:t>
        <a:bodyPr/>
        <a:lstStyle/>
        <a:p>
          <a:r>
            <a:rPr lang="cs-CZ" sz="3000" b="1" dirty="0">
              <a:solidFill>
                <a:schemeClr val="tx1"/>
              </a:solidFill>
              <a:latin typeface="Bookman Old Style" panose="02050604050505020204" pitchFamily="18" charset="0"/>
            </a:rPr>
            <a:t>3. VYTVOŘENÍ STRATEGIE A PLÁNU AUDITU</a:t>
          </a:r>
        </a:p>
      </dgm:t>
    </dgm:pt>
    <dgm:pt modelId="{E978D4F0-C453-4892-BC95-1819B2A9A9AA}" type="parTrans" cxnId="{C1262D8C-4955-40D3-A50B-9541B636CB10}">
      <dgm:prSet/>
      <dgm:spPr/>
      <dgm:t>
        <a:bodyPr/>
        <a:lstStyle/>
        <a:p>
          <a:endParaRPr lang="cs-CZ"/>
        </a:p>
      </dgm:t>
    </dgm:pt>
    <dgm:pt modelId="{56A5A20C-428A-4CE4-837C-4CC414EA6D40}" type="sibTrans" cxnId="{C1262D8C-4955-40D3-A50B-9541B636CB10}">
      <dgm:prSet/>
      <dgm:spPr>
        <a:solidFill>
          <a:schemeClr val="bg1">
            <a:lumMod val="50000"/>
            <a:alpha val="90000"/>
          </a:schemeClr>
        </a:solidFill>
        <a:ln w="38100">
          <a:solidFill>
            <a:schemeClr val="tx1">
              <a:alpha val="90000"/>
            </a:schemeClr>
          </a:solidFill>
        </a:ln>
      </dgm:spPr>
      <dgm:t>
        <a:bodyPr/>
        <a:lstStyle/>
        <a:p>
          <a:endParaRPr lang="cs-CZ" dirty="0"/>
        </a:p>
      </dgm:t>
    </dgm:pt>
    <dgm:pt modelId="{56D09DE7-0437-434A-A35C-7EAF41EB500B}">
      <dgm:prSet phldrT="[Text]" custT="1"/>
      <dgm:spPr>
        <a:solidFill>
          <a:schemeClr val="bg2">
            <a:lumMod val="75000"/>
          </a:schemeClr>
        </a:solidFill>
        <a:ln w="28575">
          <a:solidFill>
            <a:schemeClr val="tx1"/>
          </a:solidFill>
        </a:ln>
      </dgm:spPr>
      <dgm:t>
        <a:bodyPr/>
        <a:lstStyle/>
        <a:p>
          <a:r>
            <a:rPr lang="cs-CZ" sz="3000" b="1" dirty="0">
              <a:solidFill>
                <a:schemeClr val="tx1"/>
              </a:solidFill>
              <a:latin typeface="Bookman Old Style" panose="02050604050505020204" pitchFamily="18" charset="0"/>
            </a:rPr>
            <a:t>4. PROVEDENÍ AUDITU</a:t>
          </a:r>
        </a:p>
      </dgm:t>
    </dgm:pt>
    <dgm:pt modelId="{2ECF288F-8510-4465-8194-FA6D168A04EC}" type="parTrans" cxnId="{EC4369D0-B296-4F72-86DC-73478D165B94}">
      <dgm:prSet/>
      <dgm:spPr/>
      <dgm:t>
        <a:bodyPr/>
        <a:lstStyle/>
        <a:p>
          <a:endParaRPr lang="cs-CZ"/>
        </a:p>
      </dgm:t>
    </dgm:pt>
    <dgm:pt modelId="{C01F728F-A319-4C6F-A636-6C253982952B}" type="sibTrans" cxnId="{EC4369D0-B296-4F72-86DC-73478D165B94}">
      <dgm:prSet/>
      <dgm:spPr>
        <a:solidFill>
          <a:schemeClr val="bg1">
            <a:lumMod val="50000"/>
            <a:alpha val="90000"/>
          </a:schemeClr>
        </a:solidFill>
        <a:ln w="38100">
          <a:solidFill>
            <a:schemeClr val="tx1">
              <a:alpha val="90000"/>
            </a:schemeClr>
          </a:solidFill>
        </a:ln>
      </dgm:spPr>
      <dgm:t>
        <a:bodyPr/>
        <a:lstStyle/>
        <a:p>
          <a:endParaRPr lang="cs-CZ" dirty="0"/>
        </a:p>
      </dgm:t>
    </dgm:pt>
    <dgm:pt modelId="{7A133DAB-B2F7-4673-AFCE-B777250F11D8}">
      <dgm:prSet phldrT="[Text]" custT="1"/>
      <dgm:spPr>
        <a:solidFill>
          <a:schemeClr val="bg2">
            <a:lumMod val="75000"/>
          </a:schemeClr>
        </a:solidFill>
        <a:ln w="28575">
          <a:solidFill>
            <a:schemeClr val="tx1"/>
          </a:solidFill>
        </a:ln>
      </dgm:spPr>
      <dgm:t>
        <a:bodyPr/>
        <a:lstStyle/>
        <a:p>
          <a:r>
            <a:rPr lang="cs-CZ" sz="3000" b="1" dirty="0">
              <a:solidFill>
                <a:schemeClr val="tx1"/>
              </a:solidFill>
              <a:latin typeface="Bookman Old Style" panose="02050604050505020204" pitchFamily="18" charset="0"/>
            </a:rPr>
            <a:t>5. ZÁVĚR AUDITU</a:t>
          </a:r>
        </a:p>
      </dgm:t>
    </dgm:pt>
    <dgm:pt modelId="{05FA38AF-B439-41A1-8BD7-F11463D6E3CE}" type="parTrans" cxnId="{2EDE5077-B166-4BC8-B18B-78A40AB7DCD6}">
      <dgm:prSet/>
      <dgm:spPr/>
      <dgm:t>
        <a:bodyPr/>
        <a:lstStyle/>
        <a:p>
          <a:endParaRPr lang="cs-CZ"/>
        </a:p>
      </dgm:t>
    </dgm:pt>
    <dgm:pt modelId="{D695DE1A-8D49-4534-B8A0-CED6CFBED9F1}" type="sibTrans" cxnId="{2EDE5077-B166-4BC8-B18B-78A40AB7DCD6}">
      <dgm:prSet/>
      <dgm:spPr/>
      <dgm:t>
        <a:bodyPr/>
        <a:lstStyle/>
        <a:p>
          <a:endParaRPr lang="cs-CZ"/>
        </a:p>
      </dgm:t>
    </dgm:pt>
    <dgm:pt modelId="{5927A7E6-679F-4083-BB0E-445DC8509F38}" type="pres">
      <dgm:prSet presAssocID="{FE783C66-9B22-4802-8BEF-3C4930D9F187}" presName="outerComposite" presStyleCnt="0">
        <dgm:presLayoutVars>
          <dgm:chMax val="5"/>
          <dgm:dir/>
          <dgm:resizeHandles val="exact"/>
        </dgm:presLayoutVars>
      </dgm:prSet>
      <dgm:spPr/>
    </dgm:pt>
    <dgm:pt modelId="{2E08A09A-F0ED-42DB-9DC8-0B2B41963CE5}" type="pres">
      <dgm:prSet presAssocID="{FE783C66-9B22-4802-8BEF-3C4930D9F187}" presName="dummyMaxCanvas" presStyleCnt="0">
        <dgm:presLayoutVars/>
      </dgm:prSet>
      <dgm:spPr/>
    </dgm:pt>
    <dgm:pt modelId="{8D299235-BF4D-4B6C-BEAD-92AA44D66417}" type="pres">
      <dgm:prSet presAssocID="{FE783C66-9B22-4802-8BEF-3C4930D9F187}" presName="FiveNodes_1" presStyleLbl="node1" presStyleIdx="0" presStyleCnt="5" custScaleX="92789" custScaleY="82508" custLinFactNeighborX="308" custLinFactNeighborY="-3982">
        <dgm:presLayoutVars>
          <dgm:bulletEnabled val="1"/>
        </dgm:presLayoutVars>
      </dgm:prSet>
      <dgm:spPr/>
    </dgm:pt>
    <dgm:pt modelId="{C59C4040-12EA-4B9C-AEB4-A2F1E569F0D2}" type="pres">
      <dgm:prSet presAssocID="{FE783C66-9B22-4802-8BEF-3C4930D9F187}" presName="FiveNodes_2" presStyleLbl="node1" presStyleIdx="1" presStyleCnt="5" custScaleX="95668" custScaleY="82508" custLinFactNeighborX="-875" custLinFactNeighborY="-18475">
        <dgm:presLayoutVars>
          <dgm:bulletEnabled val="1"/>
        </dgm:presLayoutVars>
      </dgm:prSet>
      <dgm:spPr/>
    </dgm:pt>
    <dgm:pt modelId="{99EB23C6-FBDC-44D5-A64A-76BB6142FF61}" type="pres">
      <dgm:prSet presAssocID="{FE783C66-9B22-4802-8BEF-3C4930D9F187}" presName="FiveNodes_3" presStyleLbl="node1" presStyleIdx="2" presStyleCnt="5" custScaleX="96838" custScaleY="82508" custLinFactNeighborX="-1373" custLinFactNeighborY="-31616">
        <dgm:presLayoutVars>
          <dgm:bulletEnabled val="1"/>
        </dgm:presLayoutVars>
      </dgm:prSet>
      <dgm:spPr/>
    </dgm:pt>
    <dgm:pt modelId="{889F2DD2-D3F2-44A4-AD1D-66B8B589A2EC}" type="pres">
      <dgm:prSet presAssocID="{FE783C66-9B22-4802-8BEF-3C4930D9F187}" presName="FiveNodes_4" presStyleLbl="node1" presStyleIdx="3" presStyleCnt="5" custScaleX="96694" custScaleY="82508" custLinFactNeighborX="-914" custLinFactNeighborY="-47450">
        <dgm:presLayoutVars>
          <dgm:bulletEnabled val="1"/>
        </dgm:presLayoutVars>
      </dgm:prSet>
      <dgm:spPr/>
    </dgm:pt>
    <dgm:pt modelId="{6453D6C8-403B-46E7-888C-CA5CBCFB936A}" type="pres">
      <dgm:prSet presAssocID="{FE783C66-9B22-4802-8BEF-3C4930D9F187}" presName="FiveNodes_5" presStyleLbl="node1" presStyleIdx="4" presStyleCnt="5" custScaleX="97036" custScaleY="82508" custLinFactNeighborX="-1383" custLinFactNeighborY="-67412">
        <dgm:presLayoutVars>
          <dgm:bulletEnabled val="1"/>
        </dgm:presLayoutVars>
      </dgm:prSet>
      <dgm:spPr/>
    </dgm:pt>
    <dgm:pt modelId="{AF724AA5-3AE7-4086-B29A-2B60BC4E9532}" type="pres">
      <dgm:prSet presAssocID="{FE783C66-9B22-4802-8BEF-3C4930D9F187}" presName="FiveConn_1-2" presStyleLbl="fgAccFollowNode1" presStyleIdx="0" presStyleCnt="4" custScaleY="118981" custLinFactNeighborX="-46003" custLinFactNeighborY="6430">
        <dgm:presLayoutVars>
          <dgm:bulletEnabled val="1"/>
        </dgm:presLayoutVars>
      </dgm:prSet>
      <dgm:spPr/>
    </dgm:pt>
    <dgm:pt modelId="{79FED14B-58BD-4972-89AC-834D924D2FFE}" type="pres">
      <dgm:prSet presAssocID="{FE783C66-9B22-4802-8BEF-3C4930D9F187}" presName="FiveConn_2-3" presStyleLbl="fgAccFollowNode1" presStyleIdx="1" presStyleCnt="4" custScaleY="118981" custLinFactNeighborX="-34481" custLinFactNeighborY="-1031">
        <dgm:presLayoutVars>
          <dgm:bulletEnabled val="1"/>
        </dgm:presLayoutVars>
      </dgm:prSet>
      <dgm:spPr/>
    </dgm:pt>
    <dgm:pt modelId="{42F6140F-A9CD-4899-983D-5C6A4144562A}" type="pres">
      <dgm:prSet presAssocID="{FE783C66-9B22-4802-8BEF-3C4930D9F187}" presName="FiveConn_3-4" presStyleLbl="fgAccFollowNode1" presStyleIdx="2" presStyleCnt="4" custScaleY="118981" custLinFactNeighborX="-43880" custLinFactNeighborY="-42720">
        <dgm:presLayoutVars>
          <dgm:bulletEnabled val="1"/>
        </dgm:presLayoutVars>
      </dgm:prSet>
      <dgm:spPr/>
    </dgm:pt>
    <dgm:pt modelId="{1D5A4156-08C1-411A-ABD6-A7E1A74459E4}" type="pres">
      <dgm:prSet presAssocID="{FE783C66-9B22-4802-8BEF-3C4930D9F187}" presName="FiveConn_4-5" presStyleLbl="fgAccFollowNode1" presStyleIdx="3" presStyleCnt="4" custScaleY="118981" custLinFactNeighborX="-44942" custLinFactNeighborY="-67989">
        <dgm:presLayoutVars>
          <dgm:bulletEnabled val="1"/>
        </dgm:presLayoutVars>
      </dgm:prSet>
      <dgm:spPr/>
    </dgm:pt>
    <dgm:pt modelId="{2A544463-FF1B-4C6E-B4DC-174E3282D3EE}" type="pres">
      <dgm:prSet presAssocID="{FE783C66-9B22-4802-8BEF-3C4930D9F187}" presName="FiveNodes_1_text" presStyleLbl="node1" presStyleIdx="4" presStyleCnt="5">
        <dgm:presLayoutVars>
          <dgm:bulletEnabled val="1"/>
        </dgm:presLayoutVars>
      </dgm:prSet>
      <dgm:spPr/>
    </dgm:pt>
    <dgm:pt modelId="{181DEA69-A928-4600-AF09-6579E624A77D}" type="pres">
      <dgm:prSet presAssocID="{FE783C66-9B22-4802-8BEF-3C4930D9F187}" presName="FiveNodes_2_text" presStyleLbl="node1" presStyleIdx="4" presStyleCnt="5">
        <dgm:presLayoutVars>
          <dgm:bulletEnabled val="1"/>
        </dgm:presLayoutVars>
      </dgm:prSet>
      <dgm:spPr/>
    </dgm:pt>
    <dgm:pt modelId="{1C03CBBC-710E-47DD-BB8E-9D92F72B6DF5}" type="pres">
      <dgm:prSet presAssocID="{FE783C66-9B22-4802-8BEF-3C4930D9F187}" presName="FiveNodes_3_text" presStyleLbl="node1" presStyleIdx="4" presStyleCnt="5">
        <dgm:presLayoutVars>
          <dgm:bulletEnabled val="1"/>
        </dgm:presLayoutVars>
      </dgm:prSet>
      <dgm:spPr/>
    </dgm:pt>
    <dgm:pt modelId="{C8C19CED-C902-4D80-871D-F898C9C2C9BB}" type="pres">
      <dgm:prSet presAssocID="{FE783C66-9B22-4802-8BEF-3C4930D9F187}" presName="FiveNodes_4_text" presStyleLbl="node1" presStyleIdx="4" presStyleCnt="5">
        <dgm:presLayoutVars>
          <dgm:bulletEnabled val="1"/>
        </dgm:presLayoutVars>
      </dgm:prSet>
      <dgm:spPr/>
    </dgm:pt>
    <dgm:pt modelId="{2AE4DEEE-2275-4788-ACE8-27CE3700F5EB}" type="pres">
      <dgm:prSet presAssocID="{FE783C66-9B22-4802-8BEF-3C4930D9F187}" presName="FiveNodes_5_text" presStyleLbl="node1" presStyleIdx="4" presStyleCnt="5">
        <dgm:presLayoutVars>
          <dgm:bulletEnabled val="1"/>
        </dgm:presLayoutVars>
      </dgm:prSet>
      <dgm:spPr/>
    </dgm:pt>
  </dgm:ptLst>
  <dgm:cxnLst>
    <dgm:cxn modelId="{891A900C-EEE2-4322-B16C-4DCC7AAEFE98}" type="presOf" srcId="{FE783C66-9B22-4802-8BEF-3C4930D9F187}" destId="{5927A7E6-679F-4083-BB0E-445DC8509F38}" srcOrd="0" destOrd="0" presId="urn:microsoft.com/office/officeart/2005/8/layout/vProcess5"/>
    <dgm:cxn modelId="{5651DA12-6707-4450-8D6B-4EFE7F2401FE}" type="presOf" srcId="{D47F5B44-BA43-458B-901F-6FBC84DB9D06}" destId="{8D299235-BF4D-4B6C-BEAD-92AA44D66417}" srcOrd="0" destOrd="0" presId="urn:microsoft.com/office/officeart/2005/8/layout/vProcess5"/>
    <dgm:cxn modelId="{2C875A24-DA19-4368-BF16-EA328C4E5B8B}" type="presOf" srcId="{02D40CCF-21F5-4C9C-B1BD-8338F1819711}" destId="{C59C4040-12EA-4B9C-AEB4-A2F1E569F0D2}" srcOrd="0" destOrd="0" presId="urn:microsoft.com/office/officeart/2005/8/layout/vProcess5"/>
    <dgm:cxn modelId="{15BDF438-9CA2-4D88-ACB1-8C6E889ACDEE}" type="presOf" srcId="{A732AEE6-88C6-4C1F-8AEB-CC251B982A11}" destId="{1C03CBBC-710E-47DD-BB8E-9D92F72B6DF5}" srcOrd="1" destOrd="0" presId="urn:microsoft.com/office/officeart/2005/8/layout/vProcess5"/>
    <dgm:cxn modelId="{0C2E4A5B-3E34-41CD-AD4F-7B1359350356}" type="presOf" srcId="{02D40CCF-21F5-4C9C-B1BD-8338F1819711}" destId="{181DEA69-A928-4600-AF09-6579E624A77D}" srcOrd="1" destOrd="0" presId="urn:microsoft.com/office/officeart/2005/8/layout/vProcess5"/>
    <dgm:cxn modelId="{2241115C-11D6-43C6-A071-97692D5913EE}" srcId="{FE783C66-9B22-4802-8BEF-3C4930D9F187}" destId="{02D40CCF-21F5-4C9C-B1BD-8338F1819711}" srcOrd="1" destOrd="0" parTransId="{EB94CB0D-72D1-410C-B1E0-FB0B79263506}" sibTransId="{B30E888F-1233-421C-81FB-704D48804BB6}"/>
    <dgm:cxn modelId="{C4785241-BF0A-4761-9123-9BA22AF30104}" type="presOf" srcId="{56D09DE7-0437-434A-A35C-7EAF41EB500B}" destId="{C8C19CED-C902-4D80-871D-F898C9C2C9BB}" srcOrd="1" destOrd="0" presId="urn:microsoft.com/office/officeart/2005/8/layout/vProcess5"/>
    <dgm:cxn modelId="{2EDE5077-B166-4BC8-B18B-78A40AB7DCD6}" srcId="{FE783C66-9B22-4802-8BEF-3C4930D9F187}" destId="{7A133DAB-B2F7-4673-AFCE-B777250F11D8}" srcOrd="4" destOrd="0" parTransId="{05FA38AF-B439-41A1-8BD7-F11463D6E3CE}" sibTransId="{D695DE1A-8D49-4534-B8A0-CED6CFBED9F1}"/>
    <dgm:cxn modelId="{80880588-DE3B-4467-9DDA-A96BFB9F96E9}" type="presOf" srcId="{56D09DE7-0437-434A-A35C-7EAF41EB500B}" destId="{889F2DD2-D3F2-44A4-AD1D-66B8B589A2EC}" srcOrd="0" destOrd="0" presId="urn:microsoft.com/office/officeart/2005/8/layout/vProcess5"/>
    <dgm:cxn modelId="{C1262D8C-4955-40D3-A50B-9541B636CB10}" srcId="{FE783C66-9B22-4802-8BEF-3C4930D9F187}" destId="{A732AEE6-88C6-4C1F-8AEB-CC251B982A11}" srcOrd="2" destOrd="0" parTransId="{E978D4F0-C453-4892-BC95-1819B2A9A9AA}" sibTransId="{56A5A20C-428A-4CE4-837C-4CC414EA6D40}"/>
    <dgm:cxn modelId="{29128092-D98E-4723-8521-B12A9F39173C}" type="presOf" srcId="{B30E888F-1233-421C-81FB-704D48804BB6}" destId="{79FED14B-58BD-4972-89AC-834D924D2FFE}" srcOrd="0" destOrd="0" presId="urn:microsoft.com/office/officeart/2005/8/layout/vProcess5"/>
    <dgm:cxn modelId="{68363F99-0ED0-4ABE-9D08-AA00C9E04295}" type="presOf" srcId="{D47F5B44-BA43-458B-901F-6FBC84DB9D06}" destId="{2A544463-FF1B-4C6E-B4DC-174E3282D3EE}" srcOrd="1" destOrd="0" presId="urn:microsoft.com/office/officeart/2005/8/layout/vProcess5"/>
    <dgm:cxn modelId="{2F6EF5AD-91BA-48E7-A659-1B2989C3CAAE}" type="presOf" srcId="{7A133DAB-B2F7-4673-AFCE-B777250F11D8}" destId="{6453D6C8-403B-46E7-888C-CA5CBCFB936A}" srcOrd="0" destOrd="0" presId="urn:microsoft.com/office/officeart/2005/8/layout/vProcess5"/>
    <dgm:cxn modelId="{A31F41B1-9BA6-4E18-92AE-96DF4142FBDF}" type="presOf" srcId="{56A5A20C-428A-4CE4-837C-4CC414EA6D40}" destId="{42F6140F-A9CD-4899-983D-5C6A4144562A}" srcOrd="0" destOrd="0" presId="urn:microsoft.com/office/officeart/2005/8/layout/vProcess5"/>
    <dgm:cxn modelId="{30D430C5-D4ED-46B2-B742-490F72153E51}" type="presOf" srcId="{53AF3D2C-E8E5-492E-ADD0-668140D19823}" destId="{AF724AA5-3AE7-4086-B29A-2B60BC4E9532}" srcOrd="0" destOrd="0" presId="urn:microsoft.com/office/officeart/2005/8/layout/vProcess5"/>
    <dgm:cxn modelId="{96973CC6-98E7-4C10-AA09-E1AFDA8D4F8B}" type="presOf" srcId="{C01F728F-A319-4C6F-A636-6C253982952B}" destId="{1D5A4156-08C1-411A-ABD6-A7E1A74459E4}" srcOrd="0" destOrd="0" presId="urn:microsoft.com/office/officeart/2005/8/layout/vProcess5"/>
    <dgm:cxn modelId="{C9B09ACA-0792-4CD2-A64D-35E6AB7EC2A3}" type="presOf" srcId="{A732AEE6-88C6-4C1F-8AEB-CC251B982A11}" destId="{99EB23C6-FBDC-44D5-A64A-76BB6142FF61}" srcOrd="0" destOrd="0" presId="urn:microsoft.com/office/officeart/2005/8/layout/vProcess5"/>
    <dgm:cxn modelId="{EC4369D0-B296-4F72-86DC-73478D165B94}" srcId="{FE783C66-9B22-4802-8BEF-3C4930D9F187}" destId="{56D09DE7-0437-434A-A35C-7EAF41EB500B}" srcOrd="3" destOrd="0" parTransId="{2ECF288F-8510-4465-8194-FA6D168A04EC}" sibTransId="{C01F728F-A319-4C6F-A636-6C253982952B}"/>
    <dgm:cxn modelId="{A9E76AD9-69A2-4F66-A5E3-071B6A086081}" srcId="{FE783C66-9B22-4802-8BEF-3C4930D9F187}" destId="{D47F5B44-BA43-458B-901F-6FBC84DB9D06}" srcOrd="0" destOrd="0" parTransId="{35432DB9-F458-427A-9904-7B29B798CD21}" sibTransId="{53AF3D2C-E8E5-492E-ADD0-668140D19823}"/>
    <dgm:cxn modelId="{69E932EB-BC62-439C-A877-572E0AFC279D}" type="presOf" srcId="{7A133DAB-B2F7-4673-AFCE-B777250F11D8}" destId="{2AE4DEEE-2275-4788-ACE8-27CE3700F5EB}" srcOrd="1" destOrd="0" presId="urn:microsoft.com/office/officeart/2005/8/layout/vProcess5"/>
    <dgm:cxn modelId="{200E1669-2C40-423B-BD8C-8DDD0FAE1D8C}" type="presParOf" srcId="{5927A7E6-679F-4083-BB0E-445DC8509F38}" destId="{2E08A09A-F0ED-42DB-9DC8-0B2B41963CE5}" srcOrd="0" destOrd="0" presId="urn:microsoft.com/office/officeart/2005/8/layout/vProcess5"/>
    <dgm:cxn modelId="{83552775-F073-4165-91C0-C063B87FE012}" type="presParOf" srcId="{5927A7E6-679F-4083-BB0E-445DC8509F38}" destId="{8D299235-BF4D-4B6C-BEAD-92AA44D66417}" srcOrd="1" destOrd="0" presId="urn:microsoft.com/office/officeart/2005/8/layout/vProcess5"/>
    <dgm:cxn modelId="{E51FB271-3E56-4A20-AACE-4D05D06661BC}" type="presParOf" srcId="{5927A7E6-679F-4083-BB0E-445DC8509F38}" destId="{C59C4040-12EA-4B9C-AEB4-A2F1E569F0D2}" srcOrd="2" destOrd="0" presId="urn:microsoft.com/office/officeart/2005/8/layout/vProcess5"/>
    <dgm:cxn modelId="{4F4BC803-0505-47FA-A99F-083E3BD18659}" type="presParOf" srcId="{5927A7E6-679F-4083-BB0E-445DC8509F38}" destId="{99EB23C6-FBDC-44D5-A64A-76BB6142FF61}" srcOrd="3" destOrd="0" presId="urn:microsoft.com/office/officeart/2005/8/layout/vProcess5"/>
    <dgm:cxn modelId="{6C131BC0-AD90-4D70-8876-F59F2296F491}" type="presParOf" srcId="{5927A7E6-679F-4083-BB0E-445DC8509F38}" destId="{889F2DD2-D3F2-44A4-AD1D-66B8B589A2EC}" srcOrd="4" destOrd="0" presId="urn:microsoft.com/office/officeart/2005/8/layout/vProcess5"/>
    <dgm:cxn modelId="{370E83E3-90E7-4E0D-BD54-39FBEBE52D47}" type="presParOf" srcId="{5927A7E6-679F-4083-BB0E-445DC8509F38}" destId="{6453D6C8-403B-46E7-888C-CA5CBCFB936A}" srcOrd="5" destOrd="0" presId="urn:microsoft.com/office/officeart/2005/8/layout/vProcess5"/>
    <dgm:cxn modelId="{F5724D77-080B-4310-A3BB-47A80446048E}" type="presParOf" srcId="{5927A7E6-679F-4083-BB0E-445DC8509F38}" destId="{AF724AA5-3AE7-4086-B29A-2B60BC4E9532}" srcOrd="6" destOrd="0" presId="urn:microsoft.com/office/officeart/2005/8/layout/vProcess5"/>
    <dgm:cxn modelId="{087FBB72-89BB-4199-8D09-A67C79EA2478}" type="presParOf" srcId="{5927A7E6-679F-4083-BB0E-445DC8509F38}" destId="{79FED14B-58BD-4972-89AC-834D924D2FFE}" srcOrd="7" destOrd="0" presId="urn:microsoft.com/office/officeart/2005/8/layout/vProcess5"/>
    <dgm:cxn modelId="{74525D8A-26C7-4915-87F5-0D13754BA8AF}" type="presParOf" srcId="{5927A7E6-679F-4083-BB0E-445DC8509F38}" destId="{42F6140F-A9CD-4899-983D-5C6A4144562A}" srcOrd="8" destOrd="0" presId="urn:microsoft.com/office/officeart/2005/8/layout/vProcess5"/>
    <dgm:cxn modelId="{2D237100-C080-4115-8309-E72880F4D491}" type="presParOf" srcId="{5927A7E6-679F-4083-BB0E-445DC8509F38}" destId="{1D5A4156-08C1-411A-ABD6-A7E1A74459E4}" srcOrd="9" destOrd="0" presId="urn:microsoft.com/office/officeart/2005/8/layout/vProcess5"/>
    <dgm:cxn modelId="{DFB8C869-B682-44F0-84F6-DFD7E61E42CA}" type="presParOf" srcId="{5927A7E6-679F-4083-BB0E-445DC8509F38}" destId="{2A544463-FF1B-4C6E-B4DC-174E3282D3EE}" srcOrd="10" destOrd="0" presId="urn:microsoft.com/office/officeart/2005/8/layout/vProcess5"/>
    <dgm:cxn modelId="{207411CB-F583-45B4-9113-3CA5CA88794B}" type="presParOf" srcId="{5927A7E6-679F-4083-BB0E-445DC8509F38}" destId="{181DEA69-A928-4600-AF09-6579E624A77D}" srcOrd="11" destOrd="0" presId="urn:microsoft.com/office/officeart/2005/8/layout/vProcess5"/>
    <dgm:cxn modelId="{58775FB5-4512-4A13-ACC0-8C6B6BFE0740}" type="presParOf" srcId="{5927A7E6-679F-4083-BB0E-445DC8509F38}" destId="{1C03CBBC-710E-47DD-BB8E-9D92F72B6DF5}" srcOrd="12" destOrd="0" presId="urn:microsoft.com/office/officeart/2005/8/layout/vProcess5"/>
    <dgm:cxn modelId="{8EF9FA10-D7D7-4B0F-9F38-E9CBC7013677}" type="presParOf" srcId="{5927A7E6-679F-4083-BB0E-445DC8509F38}" destId="{C8C19CED-C902-4D80-871D-F898C9C2C9BB}" srcOrd="13" destOrd="0" presId="urn:microsoft.com/office/officeart/2005/8/layout/vProcess5"/>
    <dgm:cxn modelId="{808BD0D2-D4FE-4212-B979-E4E7B66A4203}" type="presParOf" srcId="{5927A7E6-679F-4083-BB0E-445DC8509F38}" destId="{2AE4DEEE-2275-4788-ACE8-27CE3700F5EB}"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299235-BF4D-4B6C-BEAD-92AA44D66417}">
      <dsp:nvSpPr>
        <dsp:cNvPr id="0" name=""/>
        <dsp:cNvSpPr/>
      </dsp:nvSpPr>
      <dsp:spPr>
        <a:xfrm>
          <a:off x="363441" y="50136"/>
          <a:ext cx="8617182" cy="868314"/>
        </a:xfrm>
        <a:prstGeom prst="roundRect">
          <a:avLst>
            <a:gd name="adj" fmla="val 10000"/>
          </a:avLst>
        </a:prstGeom>
        <a:solidFill>
          <a:schemeClr val="bg2">
            <a:lumMod val="75000"/>
          </a:schemeClr>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cs-CZ" sz="3000" b="1" kern="1200" dirty="0">
              <a:solidFill>
                <a:schemeClr val="tx1"/>
              </a:solidFill>
              <a:latin typeface="Bookman Old Style" panose="02050604050505020204" pitchFamily="18" charset="0"/>
            </a:rPr>
            <a:t>1. ČINNOST  PŘED UZAVŘENÍM SMLOUVY</a:t>
          </a:r>
        </a:p>
      </dsp:txBody>
      <dsp:txXfrm>
        <a:off x="388873" y="75568"/>
        <a:ext cx="7455535" cy="817450"/>
      </dsp:txXfrm>
    </dsp:sp>
    <dsp:sp modelId="{C59C4040-12EA-4B9C-AEB4-A2F1E569F0D2}">
      <dsp:nvSpPr>
        <dsp:cNvPr id="0" name=""/>
        <dsp:cNvSpPr/>
      </dsp:nvSpPr>
      <dsp:spPr>
        <a:xfrm>
          <a:off x="813392" y="1096179"/>
          <a:ext cx="8884550" cy="868314"/>
        </a:xfrm>
        <a:prstGeom prst="roundRect">
          <a:avLst>
            <a:gd name="adj" fmla="val 10000"/>
          </a:avLst>
        </a:prstGeom>
        <a:solidFill>
          <a:schemeClr val="bg2">
            <a:lumMod val="75000"/>
          </a:schemeClr>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cs-CZ" sz="3000" b="1" kern="1200" dirty="0">
              <a:solidFill>
                <a:schemeClr val="tx1"/>
              </a:solidFill>
              <a:latin typeface="Bookman Old Style" panose="02050604050505020204" pitchFamily="18" charset="0"/>
            </a:rPr>
            <a:t>2. PŘEDBĚŽNÉ PLÁNOVÁNÍ</a:t>
          </a:r>
        </a:p>
      </dsp:txBody>
      <dsp:txXfrm>
        <a:off x="838824" y="1121611"/>
        <a:ext cx="7515803" cy="817450"/>
      </dsp:txXfrm>
    </dsp:sp>
    <dsp:sp modelId="{99EB23C6-FBDC-44D5-A64A-76BB6142FF61}">
      <dsp:nvSpPr>
        <dsp:cNvPr id="0" name=""/>
        <dsp:cNvSpPr/>
      </dsp:nvSpPr>
      <dsp:spPr>
        <a:xfrm>
          <a:off x="1406314" y="2156451"/>
          <a:ext cx="8993207" cy="868314"/>
        </a:xfrm>
        <a:prstGeom prst="roundRect">
          <a:avLst>
            <a:gd name="adj" fmla="val 10000"/>
          </a:avLst>
        </a:prstGeom>
        <a:solidFill>
          <a:schemeClr val="bg2">
            <a:lumMod val="75000"/>
          </a:schemeClr>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cs-CZ" sz="3000" b="1" kern="1200" dirty="0">
              <a:solidFill>
                <a:schemeClr val="tx1"/>
              </a:solidFill>
              <a:latin typeface="Bookman Old Style" panose="02050604050505020204" pitchFamily="18" charset="0"/>
            </a:rPr>
            <a:t>3. VYTVOŘENÍ STRATEGIE A PLÁNU AUDITU</a:t>
          </a:r>
        </a:p>
      </dsp:txBody>
      <dsp:txXfrm>
        <a:off x="1431746" y="2181883"/>
        <a:ext cx="7608341" cy="817450"/>
      </dsp:txXfrm>
    </dsp:sp>
    <dsp:sp modelId="{889F2DD2-D3F2-44A4-AD1D-66B8B589A2EC}">
      <dsp:nvSpPr>
        <dsp:cNvPr id="0" name=""/>
        <dsp:cNvSpPr/>
      </dsp:nvSpPr>
      <dsp:spPr>
        <a:xfrm>
          <a:off x="2149127" y="3188382"/>
          <a:ext cx="8979834" cy="868314"/>
        </a:xfrm>
        <a:prstGeom prst="roundRect">
          <a:avLst>
            <a:gd name="adj" fmla="val 10000"/>
          </a:avLst>
        </a:prstGeom>
        <a:solidFill>
          <a:schemeClr val="bg2">
            <a:lumMod val="75000"/>
          </a:schemeClr>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cs-CZ" sz="3000" b="1" kern="1200" dirty="0">
              <a:solidFill>
                <a:schemeClr val="tx1"/>
              </a:solidFill>
              <a:latin typeface="Bookman Old Style" panose="02050604050505020204" pitchFamily="18" charset="0"/>
            </a:rPr>
            <a:t>4. PROVEDENÍ AUDITU</a:t>
          </a:r>
        </a:p>
      </dsp:txBody>
      <dsp:txXfrm>
        <a:off x="2174559" y="3213814"/>
        <a:ext cx="7596952" cy="817450"/>
      </dsp:txXfrm>
    </dsp:sp>
    <dsp:sp modelId="{6453D6C8-403B-46E7-888C-CA5CBCFB936A}">
      <dsp:nvSpPr>
        <dsp:cNvPr id="0" name=""/>
        <dsp:cNvSpPr/>
      </dsp:nvSpPr>
      <dsp:spPr>
        <a:xfrm>
          <a:off x="2783190" y="4176869"/>
          <a:ext cx="9011595" cy="868314"/>
        </a:xfrm>
        <a:prstGeom prst="roundRect">
          <a:avLst>
            <a:gd name="adj" fmla="val 10000"/>
          </a:avLst>
        </a:prstGeom>
        <a:solidFill>
          <a:schemeClr val="bg2">
            <a:lumMod val="75000"/>
          </a:schemeClr>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cs-CZ" sz="3000" b="1" kern="1200" dirty="0">
              <a:solidFill>
                <a:schemeClr val="tx1"/>
              </a:solidFill>
              <a:latin typeface="Bookman Old Style" panose="02050604050505020204" pitchFamily="18" charset="0"/>
            </a:rPr>
            <a:t>5. ZÁVĚR AUDITU</a:t>
          </a:r>
        </a:p>
      </dsp:txBody>
      <dsp:txXfrm>
        <a:off x="2808622" y="4202301"/>
        <a:ext cx="7624002" cy="817450"/>
      </dsp:txXfrm>
    </dsp:sp>
    <dsp:sp modelId="{AF724AA5-3AE7-4086-B29A-2B60BC4E9532}">
      <dsp:nvSpPr>
        <dsp:cNvPr id="0" name=""/>
        <dsp:cNvSpPr/>
      </dsp:nvSpPr>
      <dsp:spPr>
        <a:xfrm>
          <a:off x="8288108" y="747901"/>
          <a:ext cx="684060" cy="813902"/>
        </a:xfrm>
        <a:prstGeom prst="downArrow">
          <a:avLst>
            <a:gd name="adj1" fmla="val 55000"/>
            <a:gd name="adj2" fmla="val 45000"/>
          </a:avLst>
        </a:prstGeom>
        <a:solidFill>
          <a:schemeClr val="bg1">
            <a:lumMod val="50000"/>
            <a:alpha val="90000"/>
          </a:schemeClr>
        </a:solidFill>
        <a:ln w="381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cs-CZ" sz="3400" kern="1200" dirty="0"/>
        </a:p>
      </dsp:txBody>
      <dsp:txXfrm>
        <a:off x="8442021" y="747901"/>
        <a:ext cx="376234" cy="644597"/>
      </dsp:txXfrm>
    </dsp:sp>
    <dsp:sp modelId="{79FED14B-58BD-4972-89AC-834D924D2FFE}">
      <dsp:nvSpPr>
        <dsp:cNvPr id="0" name=""/>
        <dsp:cNvSpPr/>
      </dsp:nvSpPr>
      <dsp:spPr>
        <a:xfrm>
          <a:off x="9060425" y="1895431"/>
          <a:ext cx="684060" cy="813902"/>
        </a:xfrm>
        <a:prstGeom prst="downArrow">
          <a:avLst>
            <a:gd name="adj1" fmla="val 55000"/>
            <a:gd name="adj2" fmla="val 45000"/>
          </a:avLst>
        </a:prstGeom>
        <a:solidFill>
          <a:schemeClr val="bg1">
            <a:lumMod val="50000"/>
            <a:alpha val="90000"/>
          </a:schemeClr>
        </a:solidFill>
        <a:ln w="381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cs-CZ" sz="3400" kern="1200" dirty="0"/>
        </a:p>
      </dsp:txBody>
      <dsp:txXfrm>
        <a:off x="9214338" y="1895431"/>
        <a:ext cx="376234" cy="644597"/>
      </dsp:txXfrm>
    </dsp:sp>
    <dsp:sp modelId="{42F6140F-A9CD-4899-983D-5C6A4144562A}">
      <dsp:nvSpPr>
        <dsp:cNvPr id="0" name=""/>
        <dsp:cNvSpPr/>
      </dsp:nvSpPr>
      <dsp:spPr>
        <a:xfrm>
          <a:off x="9689629" y="2791281"/>
          <a:ext cx="684060" cy="813902"/>
        </a:xfrm>
        <a:prstGeom prst="downArrow">
          <a:avLst>
            <a:gd name="adj1" fmla="val 55000"/>
            <a:gd name="adj2" fmla="val 45000"/>
          </a:avLst>
        </a:prstGeom>
        <a:solidFill>
          <a:schemeClr val="bg1">
            <a:lumMod val="50000"/>
            <a:alpha val="90000"/>
          </a:schemeClr>
        </a:solidFill>
        <a:ln w="381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cs-CZ" sz="3400" kern="1200" dirty="0"/>
        </a:p>
      </dsp:txBody>
      <dsp:txXfrm>
        <a:off x="9843542" y="2791281"/>
        <a:ext cx="376234" cy="644597"/>
      </dsp:txXfrm>
    </dsp:sp>
    <dsp:sp modelId="{1D5A4156-08C1-411A-ABD6-A7E1A74459E4}">
      <dsp:nvSpPr>
        <dsp:cNvPr id="0" name=""/>
        <dsp:cNvSpPr/>
      </dsp:nvSpPr>
      <dsp:spPr>
        <a:xfrm>
          <a:off x="10375863" y="3828687"/>
          <a:ext cx="684060" cy="813902"/>
        </a:xfrm>
        <a:prstGeom prst="downArrow">
          <a:avLst>
            <a:gd name="adj1" fmla="val 55000"/>
            <a:gd name="adj2" fmla="val 45000"/>
          </a:avLst>
        </a:prstGeom>
        <a:solidFill>
          <a:schemeClr val="bg1">
            <a:lumMod val="50000"/>
            <a:alpha val="90000"/>
          </a:schemeClr>
        </a:solidFill>
        <a:ln w="381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cs-CZ" sz="3400" kern="1200" dirty="0"/>
        </a:p>
      </dsp:txBody>
      <dsp:txXfrm>
        <a:off x="10529776" y="3828687"/>
        <a:ext cx="376234" cy="64459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EAFEBD-F7D4-4C72-A5E3-4672EC693666}" type="datetimeFigureOut">
              <a:rPr lang="cs-CZ" smtClean="0"/>
              <a:t>17.10.2023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3DF71E-6BE3-4678-BD79-3E94D66EDA21}" type="slidenum">
              <a:rPr lang="cs-CZ" smtClean="0"/>
              <a:t>‹#›</a:t>
            </a:fld>
            <a:endParaRPr lang="cs-CZ"/>
          </a:p>
        </p:txBody>
      </p:sp>
    </p:spTree>
    <p:extLst>
      <p:ext uri="{BB962C8B-B14F-4D97-AF65-F5344CB8AC3E}">
        <p14:creationId xmlns:p14="http://schemas.microsoft.com/office/powerpoint/2010/main" val="1605395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73DF71E-6BE3-4678-BD79-3E94D66EDA21}" type="slidenum">
              <a:rPr lang="cs-CZ" smtClean="0"/>
              <a:t>43</a:t>
            </a:fld>
            <a:endParaRPr lang="cs-CZ"/>
          </a:p>
        </p:txBody>
      </p:sp>
    </p:spTree>
    <p:extLst>
      <p:ext uri="{BB962C8B-B14F-4D97-AF65-F5344CB8AC3E}">
        <p14:creationId xmlns:p14="http://schemas.microsoft.com/office/powerpoint/2010/main" val="793811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21605C-EB1C-47ED-B4C4-D4957C092C1C}"/>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6E9873C3-B2C9-47F1-B8DD-90792D1D3B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724D2856-3A4E-4761-8251-ED7F676A2BBB}"/>
              </a:ext>
            </a:extLst>
          </p:cNvPr>
          <p:cNvSpPr>
            <a:spLocks noGrp="1"/>
          </p:cNvSpPr>
          <p:nvPr>
            <p:ph type="dt" sz="half" idx="10"/>
          </p:nvPr>
        </p:nvSpPr>
        <p:spPr/>
        <p:txBody>
          <a:bodyPr/>
          <a:lstStyle/>
          <a:p>
            <a:fld id="{7CC4C2D7-5D09-40AE-86BB-EF26D06684DF}" type="datetimeFigureOut">
              <a:rPr lang="cs-CZ" smtClean="0"/>
              <a:t>17.10.2023</a:t>
            </a:fld>
            <a:endParaRPr lang="cs-CZ"/>
          </a:p>
        </p:txBody>
      </p:sp>
      <p:sp>
        <p:nvSpPr>
          <p:cNvPr id="5" name="Zástupný symbol pro zápatí 4">
            <a:extLst>
              <a:ext uri="{FF2B5EF4-FFF2-40B4-BE49-F238E27FC236}">
                <a16:creationId xmlns:a16="http://schemas.microsoft.com/office/drawing/2014/main" id="{C1DAAACC-1616-46DC-8E5D-FBE7AECA6CC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ADE55C57-5DD2-4F83-9F83-AF8DA1D7BA11}"/>
              </a:ext>
            </a:extLst>
          </p:cNvPr>
          <p:cNvSpPr>
            <a:spLocks noGrp="1"/>
          </p:cNvSpPr>
          <p:nvPr>
            <p:ph type="sldNum" sz="quarter" idx="12"/>
          </p:nvPr>
        </p:nvSpPr>
        <p:spPr/>
        <p:txBody>
          <a:bodyPr/>
          <a:lstStyle/>
          <a:p>
            <a:fld id="{A972FA2F-9FBC-42F0-B66E-56B030786830}" type="slidenum">
              <a:rPr lang="cs-CZ" smtClean="0"/>
              <a:t>‹#›</a:t>
            </a:fld>
            <a:endParaRPr lang="cs-CZ"/>
          </a:p>
        </p:txBody>
      </p:sp>
    </p:spTree>
    <p:extLst>
      <p:ext uri="{BB962C8B-B14F-4D97-AF65-F5344CB8AC3E}">
        <p14:creationId xmlns:p14="http://schemas.microsoft.com/office/powerpoint/2010/main" val="1125947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59CCDD-9A54-4909-9EB3-BE63869B545E}"/>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EF89993C-6657-40B4-BDC5-34BB9E9E9E9D}"/>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EF46DB3-CCEF-43EC-A406-355BCD5CCF6C}"/>
              </a:ext>
            </a:extLst>
          </p:cNvPr>
          <p:cNvSpPr>
            <a:spLocks noGrp="1"/>
          </p:cNvSpPr>
          <p:nvPr>
            <p:ph type="dt" sz="half" idx="10"/>
          </p:nvPr>
        </p:nvSpPr>
        <p:spPr/>
        <p:txBody>
          <a:bodyPr/>
          <a:lstStyle/>
          <a:p>
            <a:fld id="{7CC4C2D7-5D09-40AE-86BB-EF26D06684DF}" type="datetimeFigureOut">
              <a:rPr lang="cs-CZ" smtClean="0"/>
              <a:t>17.10.2023</a:t>
            </a:fld>
            <a:endParaRPr lang="cs-CZ"/>
          </a:p>
        </p:txBody>
      </p:sp>
      <p:sp>
        <p:nvSpPr>
          <p:cNvPr id="5" name="Zástupný symbol pro zápatí 4">
            <a:extLst>
              <a:ext uri="{FF2B5EF4-FFF2-40B4-BE49-F238E27FC236}">
                <a16:creationId xmlns:a16="http://schemas.microsoft.com/office/drawing/2014/main" id="{A83A6B8B-589B-42BE-86EF-99B750D552D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A4D676C-86FD-44C5-88D6-47A975F84345}"/>
              </a:ext>
            </a:extLst>
          </p:cNvPr>
          <p:cNvSpPr>
            <a:spLocks noGrp="1"/>
          </p:cNvSpPr>
          <p:nvPr>
            <p:ph type="sldNum" sz="quarter" idx="12"/>
          </p:nvPr>
        </p:nvSpPr>
        <p:spPr/>
        <p:txBody>
          <a:bodyPr/>
          <a:lstStyle/>
          <a:p>
            <a:fld id="{A972FA2F-9FBC-42F0-B66E-56B030786830}" type="slidenum">
              <a:rPr lang="cs-CZ" smtClean="0"/>
              <a:t>‹#›</a:t>
            </a:fld>
            <a:endParaRPr lang="cs-CZ"/>
          </a:p>
        </p:txBody>
      </p:sp>
    </p:spTree>
    <p:extLst>
      <p:ext uri="{BB962C8B-B14F-4D97-AF65-F5344CB8AC3E}">
        <p14:creationId xmlns:p14="http://schemas.microsoft.com/office/powerpoint/2010/main" val="242391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20B606D8-2868-423D-8B8E-E1CEE40D6535}"/>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5BFBF0B8-0118-4214-92A5-315FC02F6313}"/>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83CB862-125A-44E7-A386-CFE40178A519}"/>
              </a:ext>
            </a:extLst>
          </p:cNvPr>
          <p:cNvSpPr>
            <a:spLocks noGrp="1"/>
          </p:cNvSpPr>
          <p:nvPr>
            <p:ph type="dt" sz="half" idx="10"/>
          </p:nvPr>
        </p:nvSpPr>
        <p:spPr/>
        <p:txBody>
          <a:bodyPr/>
          <a:lstStyle/>
          <a:p>
            <a:fld id="{7CC4C2D7-5D09-40AE-86BB-EF26D06684DF}" type="datetimeFigureOut">
              <a:rPr lang="cs-CZ" smtClean="0"/>
              <a:t>17.10.2023</a:t>
            </a:fld>
            <a:endParaRPr lang="cs-CZ"/>
          </a:p>
        </p:txBody>
      </p:sp>
      <p:sp>
        <p:nvSpPr>
          <p:cNvPr id="5" name="Zástupný symbol pro zápatí 4">
            <a:extLst>
              <a:ext uri="{FF2B5EF4-FFF2-40B4-BE49-F238E27FC236}">
                <a16:creationId xmlns:a16="http://schemas.microsoft.com/office/drawing/2014/main" id="{A40F4C7C-2A7C-4823-8A43-ED752DA590F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4F890BC-FA38-49B8-96A1-BDFDB90C3583}"/>
              </a:ext>
            </a:extLst>
          </p:cNvPr>
          <p:cNvSpPr>
            <a:spLocks noGrp="1"/>
          </p:cNvSpPr>
          <p:nvPr>
            <p:ph type="sldNum" sz="quarter" idx="12"/>
          </p:nvPr>
        </p:nvSpPr>
        <p:spPr/>
        <p:txBody>
          <a:bodyPr/>
          <a:lstStyle/>
          <a:p>
            <a:fld id="{A972FA2F-9FBC-42F0-B66E-56B030786830}" type="slidenum">
              <a:rPr lang="cs-CZ" smtClean="0"/>
              <a:t>‹#›</a:t>
            </a:fld>
            <a:endParaRPr lang="cs-CZ"/>
          </a:p>
        </p:txBody>
      </p:sp>
    </p:spTree>
    <p:extLst>
      <p:ext uri="{BB962C8B-B14F-4D97-AF65-F5344CB8AC3E}">
        <p14:creationId xmlns:p14="http://schemas.microsoft.com/office/powerpoint/2010/main" val="3934156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2130FE-ABE0-4FA5-82E4-E6CBBD21C22F}"/>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A469E9DF-821C-4227-8500-ABDEF6FB9052}"/>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1E24981-C910-45FC-9632-9F803A3E91D6}"/>
              </a:ext>
            </a:extLst>
          </p:cNvPr>
          <p:cNvSpPr>
            <a:spLocks noGrp="1"/>
          </p:cNvSpPr>
          <p:nvPr>
            <p:ph type="dt" sz="half" idx="10"/>
          </p:nvPr>
        </p:nvSpPr>
        <p:spPr/>
        <p:txBody>
          <a:bodyPr/>
          <a:lstStyle/>
          <a:p>
            <a:fld id="{7CC4C2D7-5D09-40AE-86BB-EF26D06684DF}" type="datetimeFigureOut">
              <a:rPr lang="cs-CZ" smtClean="0"/>
              <a:t>17.10.2023</a:t>
            </a:fld>
            <a:endParaRPr lang="cs-CZ"/>
          </a:p>
        </p:txBody>
      </p:sp>
      <p:sp>
        <p:nvSpPr>
          <p:cNvPr id="5" name="Zástupný symbol pro zápatí 4">
            <a:extLst>
              <a:ext uri="{FF2B5EF4-FFF2-40B4-BE49-F238E27FC236}">
                <a16:creationId xmlns:a16="http://schemas.microsoft.com/office/drawing/2014/main" id="{2192B1C0-B110-4C83-B919-FF90D60B28A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D366010-7B69-415A-AFC8-56BB808EDACE}"/>
              </a:ext>
            </a:extLst>
          </p:cNvPr>
          <p:cNvSpPr>
            <a:spLocks noGrp="1"/>
          </p:cNvSpPr>
          <p:nvPr>
            <p:ph type="sldNum" sz="quarter" idx="12"/>
          </p:nvPr>
        </p:nvSpPr>
        <p:spPr/>
        <p:txBody>
          <a:bodyPr/>
          <a:lstStyle/>
          <a:p>
            <a:fld id="{A972FA2F-9FBC-42F0-B66E-56B030786830}" type="slidenum">
              <a:rPr lang="cs-CZ" smtClean="0"/>
              <a:t>‹#›</a:t>
            </a:fld>
            <a:endParaRPr lang="cs-CZ"/>
          </a:p>
        </p:txBody>
      </p:sp>
    </p:spTree>
    <p:extLst>
      <p:ext uri="{BB962C8B-B14F-4D97-AF65-F5344CB8AC3E}">
        <p14:creationId xmlns:p14="http://schemas.microsoft.com/office/powerpoint/2010/main" val="1428418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4F78D4-6D0B-4B50-BBD4-9583E8EF7FB2}"/>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B9367AAE-1D90-4094-AEA6-6900F605D5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9C283B5E-3E8B-485A-83D7-6BC3C0D09461}"/>
              </a:ext>
            </a:extLst>
          </p:cNvPr>
          <p:cNvSpPr>
            <a:spLocks noGrp="1"/>
          </p:cNvSpPr>
          <p:nvPr>
            <p:ph type="dt" sz="half" idx="10"/>
          </p:nvPr>
        </p:nvSpPr>
        <p:spPr/>
        <p:txBody>
          <a:bodyPr/>
          <a:lstStyle/>
          <a:p>
            <a:fld id="{7CC4C2D7-5D09-40AE-86BB-EF26D06684DF}" type="datetimeFigureOut">
              <a:rPr lang="cs-CZ" smtClean="0"/>
              <a:t>17.10.2023</a:t>
            </a:fld>
            <a:endParaRPr lang="cs-CZ"/>
          </a:p>
        </p:txBody>
      </p:sp>
      <p:sp>
        <p:nvSpPr>
          <p:cNvPr id="5" name="Zástupný symbol pro zápatí 4">
            <a:extLst>
              <a:ext uri="{FF2B5EF4-FFF2-40B4-BE49-F238E27FC236}">
                <a16:creationId xmlns:a16="http://schemas.microsoft.com/office/drawing/2014/main" id="{871C5F50-9A85-47D7-81FC-471D09B0F51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2EF0417-7F67-4D51-9DE2-4EE495063728}"/>
              </a:ext>
            </a:extLst>
          </p:cNvPr>
          <p:cNvSpPr>
            <a:spLocks noGrp="1"/>
          </p:cNvSpPr>
          <p:nvPr>
            <p:ph type="sldNum" sz="quarter" idx="12"/>
          </p:nvPr>
        </p:nvSpPr>
        <p:spPr/>
        <p:txBody>
          <a:bodyPr/>
          <a:lstStyle/>
          <a:p>
            <a:fld id="{A972FA2F-9FBC-42F0-B66E-56B030786830}" type="slidenum">
              <a:rPr lang="cs-CZ" smtClean="0"/>
              <a:t>‹#›</a:t>
            </a:fld>
            <a:endParaRPr lang="cs-CZ"/>
          </a:p>
        </p:txBody>
      </p:sp>
    </p:spTree>
    <p:extLst>
      <p:ext uri="{BB962C8B-B14F-4D97-AF65-F5344CB8AC3E}">
        <p14:creationId xmlns:p14="http://schemas.microsoft.com/office/powerpoint/2010/main" val="360544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F3A5366-D7DE-4930-9A71-A57C615E24CB}"/>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D5593049-C270-4024-B428-D4BCDA5459DC}"/>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2AE1E9C6-297A-4503-AEA8-96A8AB996A42}"/>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CF97D40B-5688-470B-9A83-F12AD9351546}"/>
              </a:ext>
            </a:extLst>
          </p:cNvPr>
          <p:cNvSpPr>
            <a:spLocks noGrp="1"/>
          </p:cNvSpPr>
          <p:nvPr>
            <p:ph type="dt" sz="half" idx="10"/>
          </p:nvPr>
        </p:nvSpPr>
        <p:spPr/>
        <p:txBody>
          <a:bodyPr/>
          <a:lstStyle/>
          <a:p>
            <a:fld id="{7CC4C2D7-5D09-40AE-86BB-EF26D06684DF}" type="datetimeFigureOut">
              <a:rPr lang="cs-CZ" smtClean="0"/>
              <a:t>17.10.2023</a:t>
            </a:fld>
            <a:endParaRPr lang="cs-CZ"/>
          </a:p>
        </p:txBody>
      </p:sp>
      <p:sp>
        <p:nvSpPr>
          <p:cNvPr id="6" name="Zástupný symbol pro zápatí 5">
            <a:extLst>
              <a:ext uri="{FF2B5EF4-FFF2-40B4-BE49-F238E27FC236}">
                <a16:creationId xmlns:a16="http://schemas.microsoft.com/office/drawing/2014/main" id="{9DC6CC64-EB00-4C73-8014-555ADA112B01}"/>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4F0781C5-256C-432B-88A5-BA1447003BCE}"/>
              </a:ext>
            </a:extLst>
          </p:cNvPr>
          <p:cNvSpPr>
            <a:spLocks noGrp="1"/>
          </p:cNvSpPr>
          <p:nvPr>
            <p:ph type="sldNum" sz="quarter" idx="12"/>
          </p:nvPr>
        </p:nvSpPr>
        <p:spPr/>
        <p:txBody>
          <a:bodyPr/>
          <a:lstStyle/>
          <a:p>
            <a:fld id="{A972FA2F-9FBC-42F0-B66E-56B030786830}" type="slidenum">
              <a:rPr lang="cs-CZ" smtClean="0"/>
              <a:t>‹#›</a:t>
            </a:fld>
            <a:endParaRPr lang="cs-CZ"/>
          </a:p>
        </p:txBody>
      </p:sp>
    </p:spTree>
    <p:extLst>
      <p:ext uri="{BB962C8B-B14F-4D97-AF65-F5344CB8AC3E}">
        <p14:creationId xmlns:p14="http://schemas.microsoft.com/office/powerpoint/2010/main" val="817972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98EABA-94D0-4F5A-BB08-E53FBF4188D1}"/>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84895C34-7F31-4EC1-AFC5-2A4EE0B000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5B65678D-90E5-4269-879D-72B914FF55CB}"/>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FBE2357A-19C5-4ADC-9EB7-E03CE6F7DA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446467D0-496A-495C-B55B-07A69737DB33}"/>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085B73FD-59E4-4C80-8BC7-4FC7BFA79047}"/>
              </a:ext>
            </a:extLst>
          </p:cNvPr>
          <p:cNvSpPr>
            <a:spLocks noGrp="1"/>
          </p:cNvSpPr>
          <p:nvPr>
            <p:ph type="dt" sz="half" idx="10"/>
          </p:nvPr>
        </p:nvSpPr>
        <p:spPr/>
        <p:txBody>
          <a:bodyPr/>
          <a:lstStyle/>
          <a:p>
            <a:fld id="{7CC4C2D7-5D09-40AE-86BB-EF26D06684DF}" type="datetimeFigureOut">
              <a:rPr lang="cs-CZ" smtClean="0"/>
              <a:t>17.10.2023</a:t>
            </a:fld>
            <a:endParaRPr lang="cs-CZ"/>
          </a:p>
        </p:txBody>
      </p:sp>
      <p:sp>
        <p:nvSpPr>
          <p:cNvPr id="8" name="Zástupný symbol pro zápatí 7">
            <a:extLst>
              <a:ext uri="{FF2B5EF4-FFF2-40B4-BE49-F238E27FC236}">
                <a16:creationId xmlns:a16="http://schemas.microsoft.com/office/drawing/2014/main" id="{715E62F5-01C3-4AE4-86E9-EAA5A840C3CF}"/>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D0C3E8B2-9285-4C74-84E4-0F226017400F}"/>
              </a:ext>
            </a:extLst>
          </p:cNvPr>
          <p:cNvSpPr>
            <a:spLocks noGrp="1"/>
          </p:cNvSpPr>
          <p:nvPr>
            <p:ph type="sldNum" sz="quarter" idx="12"/>
          </p:nvPr>
        </p:nvSpPr>
        <p:spPr/>
        <p:txBody>
          <a:bodyPr/>
          <a:lstStyle/>
          <a:p>
            <a:fld id="{A972FA2F-9FBC-42F0-B66E-56B030786830}" type="slidenum">
              <a:rPr lang="cs-CZ" smtClean="0"/>
              <a:t>‹#›</a:t>
            </a:fld>
            <a:endParaRPr lang="cs-CZ"/>
          </a:p>
        </p:txBody>
      </p:sp>
    </p:spTree>
    <p:extLst>
      <p:ext uri="{BB962C8B-B14F-4D97-AF65-F5344CB8AC3E}">
        <p14:creationId xmlns:p14="http://schemas.microsoft.com/office/powerpoint/2010/main" val="1360278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49E840-1886-4C5A-885A-C5B28B060F3E}"/>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53F98954-77C9-442A-93A0-52BB30F3F62A}"/>
              </a:ext>
            </a:extLst>
          </p:cNvPr>
          <p:cNvSpPr>
            <a:spLocks noGrp="1"/>
          </p:cNvSpPr>
          <p:nvPr>
            <p:ph type="dt" sz="half" idx="10"/>
          </p:nvPr>
        </p:nvSpPr>
        <p:spPr/>
        <p:txBody>
          <a:bodyPr/>
          <a:lstStyle/>
          <a:p>
            <a:fld id="{7CC4C2D7-5D09-40AE-86BB-EF26D06684DF}" type="datetimeFigureOut">
              <a:rPr lang="cs-CZ" smtClean="0"/>
              <a:t>17.10.2023</a:t>
            </a:fld>
            <a:endParaRPr lang="cs-CZ"/>
          </a:p>
        </p:txBody>
      </p:sp>
      <p:sp>
        <p:nvSpPr>
          <p:cNvPr id="4" name="Zástupný symbol pro zápatí 3">
            <a:extLst>
              <a:ext uri="{FF2B5EF4-FFF2-40B4-BE49-F238E27FC236}">
                <a16:creationId xmlns:a16="http://schemas.microsoft.com/office/drawing/2014/main" id="{9708B7A5-C0B8-4563-93CF-27434EB50B8E}"/>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C22C1447-1A08-4397-90FF-A7261E99DD5A}"/>
              </a:ext>
            </a:extLst>
          </p:cNvPr>
          <p:cNvSpPr>
            <a:spLocks noGrp="1"/>
          </p:cNvSpPr>
          <p:nvPr>
            <p:ph type="sldNum" sz="quarter" idx="12"/>
          </p:nvPr>
        </p:nvSpPr>
        <p:spPr/>
        <p:txBody>
          <a:bodyPr/>
          <a:lstStyle/>
          <a:p>
            <a:fld id="{A972FA2F-9FBC-42F0-B66E-56B030786830}" type="slidenum">
              <a:rPr lang="cs-CZ" smtClean="0"/>
              <a:t>‹#›</a:t>
            </a:fld>
            <a:endParaRPr lang="cs-CZ"/>
          </a:p>
        </p:txBody>
      </p:sp>
    </p:spTree>
    <p:extLst>
      <p:ext uri="{BB962C8B-B14F-4D97-AF65-F5344CB8AC3E}">
        <p14:creationId xmlns:p14="http://schemas.microsoft.com/office/powerpoint/2010/main" val="4042313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85211362-8019-4356-9F7D-3A9C8DCD7D50}"/>
              </a:ext>
            </a:extLst>
          </p:cNvPr>
          <p:cNvSpPr>
            <a:spLocks noGrp="1"/>
          </p:cNvSpPr>
          <p:nvPr>
            <p:ph type="dt" sz="half" idx="10"/>
          </p:nvPr>
        </p:nvSpPr>
        <p:spPr/>
        <p:txBody>
          <a:bodyPr/>
          <a:lstStyle/>
          <a:p>
            <a:fld id="{7CC4C2D7-5D09-40AE-86BB-EF26D06684DF}" type="datetimeFigureOut">
              <a:rPr lang="cs-CZ" smtClean="0"/>
              <a:t>17.10.2023</a:t>
            </a:fld>
            <a:endParaRPr lang="cs-CZ"/>
          </a:p>
        </p:txBody>
      </p:sp>
      <p:sp>
        <p:nvSpPr>
          <p:cNvPr id="3" name="Zástupný symbol pro zápatí 2">
            <a:extLst>
              <a:ext uri="{FF2B5EF4-FFF2-40B4-BE49-F238E27FC236}">
                <a16:creationId xmlns:a16="http://schemas.microsoft.com/office/drawing/2014/main" id="{B5C78295-433E-491C-BC75-F27C70CDE2F6}"/>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F213F499-AF4D-4917-B76B-DA0226B1AAFE}"/>
              </a:ext>
            </a:extLst>
          </p:cNvPr>
          <p:cNvSpPr>
            <a:spLocks noGrp="1"/>
          </p:cNvSpPr>
          <p:nvPr>
            <p:ph type="sldNum" sz="quarter" idx="12"/>
          </p:nvPr>
        </p:nvSpPr>
        <p:spPr/>
        <p:txBody>
          <a:bodyPr/>
          <a:lstStyle/>
          <a:p>
            <a:fld id="{A972FA2F-9FBC-42F0-B66E-56B030786830}" type="slidenum">
              <a:rPr lang="cs-CZ" smtClean="0"/>
              <a:t>‹#›</a:t>
            </a:fld>
            <a:endParaRPr lang="cs-CZ"/>
          </a:p>
        </p:txBody>
      </p:sp>
    </p:spTree>
    <p:extLst>
      <p:ext uri="{BB962C8B-B14F-4D97-AF65-F5344CB8AC3E}">
        <p14:creationId xmlns:p14="http://schemas.microsoft.com/office/powerpoint/2010/main" val="2316854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DD77F9-893A-4920-A9B0-0353C2274953}"/>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029111F8-80A3-4BD8-AF7B-05ECB873A4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4B5421D5-C3D1-4287-85C1-3AF8E17A26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5A740ED3-F9F4-4BF0-8738-CA300CB66740}"/>
              </a:ext>
            </a:extLst>
          </p:cNvPr>
          <p:cNvSpPr>
            <a:spLocks noGrp="1"/>
          </p:cNvSpPr>
          <p:nvPr>
            <p:ph type="dt" sz="half" idx="10"/>
          </p:nvPr>
        </p:nvSpPr>
        <p:spPr/>
        <p:txBody>
          <a:bodyPr/>
          <a:lstStyle/>
          <a:p>
            <a:fld id="{7CC4C2D7-5D09-40AE-86BB-EF26D06684DF}" type="datetimeFigureOut">
              <a:rPr lang="cs-CZ" smtClean="0"/>
              <a:t>17.10.2023</a:t>
            </a:fld>
            <a:endParaRPr lang="cs-CZ"/>
          </a:p>
        </p:txBody>
      </p:sp>
      <p:sp>
        <p:nvSpPr>
          <p:cNvPr id="6" name="Zástupný symbol pro zápatí 5">
            <a:extLst>
              <a:ext uri="{FF2B5EF4-FFF2-40B4-BE49-F238E27FC236}">
                <a16:creationId xmlns:a16="http://schemas.microsoft.com/office/drawing/2014/main" id="{A3DD52AD-7A46-4C8B-90D3-9360308AB7E7}"/>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1A96AFA5-4343-4042-B891-F973997FC317}"/>
              </a:ext>
            </a:extLst>
          </p:cNvPr>
          <p:cNvSpPr>
            <a:spLocks noGrp="1"/>
          </p:cNvSpPr>
          <p:nvPr>
            <p:ph type="sldNum" sz="quarter" idx="12"/>
          </p:nvPr>
        </p:nvSpPr>
        <p:spPr/>
        <p:txBody>
          <a:bodyPr/>
          <a:lstStyle/>
          <a:p>
            <a:fld id="{A972FA2F-9FBC-42F0-B66E-56B030786830}" type="slidenum">
              <a:rPr lang="cs-CZ" smtClean="0"/>
              <a:t>‹#›</a:t>
            </a:fld>
            <a:endParaRPr lang="cs-CZ"/>
          </a:p>
        </p:txBody>
      </p:sp>
    </p:spTree>
    <p:extLst>
      <p:ext uri="{BB962C8B-B14F-4D97-AF65-F5344CB8AC3E}">
        <p14:creationId xmlns:p14="http://schemas.microsoft.com/office/powerpoint/2010/main" val="427165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C3EB0E-F3A6-488A-B8C4-B92D832A0E47}"/>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828FDCFF-B3D2-4D24-905A-52303367EB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D2057FE3-332B-4132-BCB8-E487D8A9F9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AC9F83AE-6EF5-43FA-8D3B-DE5E115E21AB}"/>
              </a:ext>
            </a:extLst>
          </p:cNvPr>
          <p:cNvSpPr>
            <a:spLocks noGrp="1"/>
          </p:cNvSpPr>
          <p:nvPr>
            <p:ph type="dt" sz="half" idx="10"/>
          </p:nvPr>
        </p:nvSpPr>
        <p:spPr/>
        <p:txBody>
          <a:bodyPr/>
          <a:lstStyle/>
          <a:p>
            <a:fld id="{7CC4C2D7-5D09-40AE-86BB-EF26D06684DF}" type="datetimeFigureOut">
              <a:rPr lang="cs-CZ" smtClean="0"/>
              <a:t>17.10.2023</a:t>
            </a:fld>
            <a:endParaRPr lang="cs-CZ"/>
          </a:p>
        </p:txBody>
      </p:sp>
      <p:sp>
        <p:nvSpPr>
          <p:cNvPr id="6" name="Zástupný symbol pro zápatí 5">
            <a:extLst>
              <a:ext uri="{FF2B5EF4-FFF2-40B4-BE49-F238E27FC236}">
                <a16:creationId xmlns:a16="http://schemas.microsoft.com/office/drawing/2014/main" id="{C0089E02-1008-4C57-A143-86BAFDF3BE06}"/>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0F36FB18-B2BF-44A9-8581-9DB986A4BC88}"/>
              </a:ext>
            </a:extLst>
          </p:cNvPr>
          <p:cNvSpPr>
            <a:spLocks noGrp="1"/>
          </p:cNvSpPr>
          <p:nvPr>
            <p:ph type="sldNum" sz="quarter" idx="12"/>
          </p:nvPr>
        </p:nvSpPr>
        <p:spPr/>
        <p:txBody>
          <a:bodyPr/>
          <a:lstStyle/>
          <a:p>
            <a:fld id="{A972FA2F-9FBC-42F0-B66E-56B030786830}" type="slidenum">
              <a:rPr lang="cs-CZ" smtClean="0"/>
              <a:t>‹#›</a:t>
            </a:fld>
            <a:endParaRPr lang="cs-CZ"/>
          </a:p>
        </p:txBody>
      </p:sp>
    </p:spTree>
    <p:extLst>
      <p:ext uri="{BB962C8B-B14F-4D97-AF65-F5344CB8AC3E}">
        <p14:creationId xmlns:p14="http://schemas.microsoft.com/office/powerpoint/2010/main" val="496010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CD788E85-8A30-4B64-8281-E5E214D91F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426E6E8D-8EA3-48EE-A9F4-FB41949934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CAFC931-D93E-4416-B399-554CFC0743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4C2D7-5D09-40AE-86BB-EF26D06684DF}" type="datetimeFigureOut">
              <a:rPr lang="cs-CZ" smtClean="0"/>
              <a:t>17.10.2023</a:t>
            </a:fld>
            <a:endParaRPr lang="cs-CZ"/>
          </a:p>
        </p:txBody>
      </p:sp>
      <p:sp>
        <p:nvSpPr>
          <p:cNvPr id="5" name="Zástupný symbol pro zápatí 4">
            <a:extLst>
              <a:ext uri="{FF2B5EF4-FFF2-40B4-BE49-F238E27FC236}">
                <a16:creationId xmlns:a16="http://schemas.microsoft.com/office/drawing/2014/main" id="{B97DD692-F05B-4F70-8A33-E76E3C1D4F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BFD54431-4A8D-43F5-B53E-66247DE4DC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72FA2F-9FBC-42F0-B66E-56B030786830}" type="slidenum">
              <a:rPr lang="cs-CZ" smtClean="0"/>
              <a:t>‹#›</a:t>
            </a:fld>
            <a:endParaRPr lang="cs-CZ"/>
          </a:p>
        </p:txBody>
      </p:sp>
    </p:spTree>
    <p:extLst>
      <p:ext uri="{BB962C8B-B14F-4D97-AF65-F5344CB8AC3E}">
        <p14:creationId xmlns:p14="http://schemas.microsoft.com/office/powerpoint/2010/main" val="102258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descr="Obsah obrázku text, osoba, přenosný počítač, interiér&#10;&#10;Popis byl vytvořen automaticky">
            <a:extLst>
              <a:ext uri="{FF2B5EF4-FFF2-40B4-BE49-F238E27FC236}">
                <a16:creationId xmlns:a16="http://schemas.microsoft.com/office/drawing/2014/main" id="{D6954B56-5EDC-42D8-9B64-F1B609ACF9C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ovéPole 4">
            <a:extLst>
              <a:ext uri="{FF2B5EF4-FFF2-40B4-BE49-F238E27FC236}">
                <a16:creationId xmlns:a16="http://schemas.microsoft.com/office/drawing/2014/main" id="{85F6C29D-8454-4134-8AED-B37855BC263B}"/>
              </a:ext>
            </a:extLst>
          </p:cNvPr>
          <p:cNvSpPr txBox="1"/>
          <p:nvPr/>
        </p:nvSpPr>
        <p:spPr>
          <a:xfrm>
            <a:off x="1469426" y="2764455"/>
            <a:ext cx="11574584" cy="861774"/>
          </a:xfrm>
          <a:prstGeom prst="rect">
            <a:avLst/>
          </a:prstGeom>
          <a:noFill/>
        </p:spPr>
        <p:txBody>
          <a:bodyPr wrap="square">
            <a:spAutoFit/>
          </a:bodyPr>
          <a:lstStyle/>
          <a:p>
            <a:r>
              <a:rPr lang="cs-CZ" sz="5000" b="1" dirty="0">
                <a:solidFill>
                  <a:srgbClr val="000000"/>
                </a:solidFill>
                <a:latin typeface="Bookman Old Style" panose="02050604050505020204" pitchFamily="18" charset="0"/>
              </a:rPr>
              <a:t>4</a:t>
            </a:r>
            <a:r>
              <a:rPr lang="cs-CZ" sz="5000" b="1" i="0" dirty="0">
                <a:solidFill>
                  <a:srgbClr val="000000"/>
                </a:solidFill>
                <a:effectLst/>
                <a:latin typeface="Bookman Old Style" panose="02050604050505020204" pitchFamily="18" charset="0"/>
              </a:rPr>
              <a:t>. </a:t>
            </a:r>
            <a:r>
              <a:rPr lang="cs-CZ" sz="5000" b="1" dirty="0">
                <a:solidFill>
                  <a:srgbClr val="000000"/>
                </a:solidFill>
                <a:latin typeface="Bookman Old Style" panose="02050604050505020204" pitchFamily="18" charset="0"/>
              </a:rPr>
              <a:t>AUDITORSKÉ POSTUPY</a:t>
            </a:r>
            <a:endParaRPr lang="cs-CZ" sz="1500" b="1" dirty="0">
              <a:solidFill>
                <a:srgbClr val="000000"/>
              </a:solidFill>
              <a:latin typeface="Bookman Old Style" panose="02050604050505020204" pitchFamily="18" charset="0"/>
            </a:endParaRPr>
          </a:p>
        </p:txBody>
      </p:sp>
    </p:spTree>
    <p:extLst>
      <p:ext uri="{BB962C8B-B14F-4D97-AF65-F5344CB8AC3E}">
        <p14:creationId xmlns:p14="http://schemas.microsoft.com/office/powerpoint/2010/main" val="876042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descr="Obsah obrázku text, osoba, přenosný počítač, interiér&#10;&#10;Popis byl vytvořen automaticky">
            <a:extLst>
              <a:ext uri="{FF2B5EF4-FFF2-40B4-BE49-F238E27FC236}">
                <a16:creationId xmlns:a16="http://schemas.microsoft.com/office/drawing/2014/main" id="{D6954B56-5EDC-42D8-9B64-F1B609ACF9C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ovéPole 1">
            <a:extLst>
              <a:ext uri="{FF2B5EF4-FFF2-40B4-BE49-F238E27FC236}">
                <a16:creationId xmlns:a16="http://schemas.microsoft.com/office/drawing/2014/main" id="{FB6F56F4-8E08-43F7-897A-24B26AE8DE95}"/>
              </a:ext>
            </a:extLst>
          </p:cNvPr>
          <p:cNvSpPr txBox="1"/>
          <p:nvPr/>
        </p:nvSpPr>
        <p:spPr>
          <a:xfrm>
            <a:off x="187569" y="171938"/>
            <a:ext cx="6885354" cy="553998"/>
          </a:xfrm>
          <a:prstGeom prst="rect">
            <a:avLst/>
          </a:prstGeom>
          <a:noFill/>
        </p:spPr>
        <p:txBody>
          <a:bodyPr wrap="square" rtlCol="0">
            <a:spAutoFit/>
          </a:bodyPr>
          <a:lstStyle/>
          <a:p>
            <a:r>
              <a:rPr lang="cs-CZ" sz="3000" b="1" dirty="0">
                <a:latin typeface="Bookman Old Style" panose="02050604050505020204" pitchFamily="18" charset="0"/>
              </a:rPr>
              <a:t>REJSTŘÍK AUDITORŮ</a:t>
            </a:r>
          </a:p>
        </p:txBody>
      </p:sp>
      <p:sp>
        <p:nvSpPr>
          <p:cNvPr id="3" name="TextovéPole 2">
            <a:extLst>
              <a:ext uri="{FF2B5EF4-FFF2-40B4-BE49-F238E27FC236}">
                <a16:creationId xmlns:a16="http://schemas.microsoft.com/office/drawing/2014/main" id="{61A2E9C8-5DC7-46D5-BB19-D09153E76C8B}"/>
              </a:ext>
            </a:extLst>
          </p:cNvPr>
          <p:cNvSpPr txBox="1"/>
          <p:nvPr/>
        </p:nvSpPr>
        <p:spPr>
          <a:xfrm>
            <a:off x="187569" y="725936"/>
            <a:ext cx="11895015" cy="3785652"/>
          </a:xfrm>
          <a:prstGeom prst="rect">
            <a:avLst/>
          </a:prstGeom>
          <a:noFill/>
        </p:spPr>
        <p:txBody>
          <a:bodyPr wrap="square" rtlCol="0">
            <a:spAutoFit/>
          </a:bodyPr>
          <a:lstStyle/>
          <a:p>
            <a:pPr marL="285750" indent="-285750">
              <a:buFont typeface="Wingdings" panose="05000000000000000000" pitchFamily="2" charset="2"/>
              <a:buChar char="§"/>
            </a:pPr>
            <a:r>
              <a:rPr lang="cs-CZ" sz="3000" dirty="0">
                <a:latin typeface="Bookman Old Style" panose="02050604050505020204" pitchFamily="18" charset="0"/>
              </a:rPr>
              <a:t>Komora auditorů ČR vede rejstřík auditorů.</a:t>
            </a:r>
          </a:p>
          <a:p>
            <a:pPr marL="285750" indent="-285750">
              <a:buFont typeface="Wingdings" panose="05000000000000000000" pitchFamily="2" charset="2"/>
              <a:buChar char="§"/>
            </a:pPr>
            <a:r>
              <a:rPr lang="cs-CZ" sz="3000" dirty="0">
                <a:latin typeface="Bookman Old Style" panose="02050604050505020204" pitchFamily="18" charset="0"/>
              </a:rPr>
              <a:t>Rejstřík je veden v elektronické podobě.</a:t>
            </a:r>
          </a:p>
          <a:p>
            <a:pPr marL="285750" indent="-285750">
              <a:buFont typeface="Wingdings" panose="05000000000000000000" pitchFamily="2" charset="2"/>
              <a:buChar char="§"/>
            </a:pPr>
            <a:r>
              <a:rPr lang="cs-CZ" sz="3000" dirty="0">
                <a:latin typeface="Bookman Old Style" panose="02050604050505020204" pitchFamily="18" charset="0"/>
              </a:rPr>
              <a:t>Údaje v rejstříku jsou v české jazyce.</a:t>
            </a:r>
          </a:p>
          <a:p>
            <a:pPr marL="285750" indent="-285750">
              <a:buFont typeface="Wingdings" panose="05000000000000000000" pitchFamily="2" charset="2"/>
              <a:buChar char="§"/>
            </a:pPr>
            <a:r>
              <a:rPr lang="cs-CZ" sz="3000" dirty="0">
                <a:latin typeface="Bookman Old Style" panose="02050604050505020204" pitchFamily="18" charset="0"/>
              </a:rPr>
              <a:t>Rejstřík auditorů §11 zákon č. 93/2009 sb., o auditorech.</a:t>
            </a:r>
          </a:p>
          <a:p>
            <a:pPr marL="285750" indent="-285750">
              <a:buFont typeface="Wingdings" panose="05000000000000000000" pitchFamily="2" charset="2"/>
              <a:buChar char="§"/>
            </a:pPr>
            <a:r>
              <a:rPr lang="cs-CZ" sz="3000" b="1" u="sng" dirty="0">
                <a:latin typeface="Bookman Old Style" panose="02050604050505020204" pitchFamily="18" charset="0"/>
              </a:rPr>
              <a:t>Obsahuje informace o:</a:t>
            </a:r>
          </a:p>
          <a:p>
            <a:pPr marL="742950" lvl="1" indent="-285750">
              <a:buFont typeface="Wingdings" panose="05000000000000000000" pitchFamily="2" charset="2"/>
              <a:buChar char="§"/>
            </a:pPr>
            <a:r>
              <a:rPr lang="cs-CZ" sz="3000" i="1" dirty="0">
                <a:latin typeface="Bookman Old Style" panose="02050604050505020204" pitchFamily="18" charset="0"/>
              </a:rPr>
              <a:t>auditorech (F.O.),</a:t>
            </a:r>
          </a:p>
          <a:p>
            <a:pPr marL="742950" lvl="1" indent="-285750">
              <a:buFont typeface="Wingdings" panose="05000000000000000000" pitchFamily="2" charset="2"/>
              <a:buChar char="§"/>
            </a:pPr>
            <a:r>
              <a:rPr lang="cs-CZ" sz="3000" i="1" dirty="0">
                <a:latin typeface="Bookman Old Style" panose="02050604050505020204" pitchFamily="18" charset="0"/>
              </a:rPr>
              <a:t>auditorských společnostech (P.O.),</a:t>
            </a:r>
          </a:p>
          <a:p>
            <a:pPr marL="742950" lvl="1" indent="-285750">
              <a:buFont typeface="Wingdings" panose="05000000000000000000" pitchFamily="2" charset="2"/>
              <a:buChar char="§"/>
            </a:pPr>
            <a:r>
              <a:rPr lang="cs-CZ" sz="3000" i="1" dirty="0">
                <a:latin typeface="Bookman Old Style" panose="02050604050505020204" pitchFamily="18" charset="0"/>
              </a:rPr>
              <a:t>asistentech auditora.</a:t>
            </a:r>
          </a:p>
        </p:txBody>
      </p:sp>
    </p:spTree>
    <p:extLst>
      <p:ext uri="{BB962C8B-B14F-4D97-AF65-F5344CB8AC3E}">
        <p14:creationId xmlns:p14="http://schemas.microsoft.com/office/powerpoint/2010/main" val="3033107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descr="Obsah obrázku text, osoba, přenosný počítač, interiér&#10;&#10;Popis byl vytvořen automaticky">
            <a:extLst>
              <a:ext uri="{FF2B5EF4-FFF2-40B4-BE49-F238E27FC236}">
                <a16:creationId xmlns:a16="http://schemas.microsoft.com/office/drawing/2014/main" id="{D6954B56-5EDC-42D8-9B64-F1B609ACF9C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ovéPole 2">
            <a:extLst>
              <a:ext uri="{FF2B5EF4-FFF2-40B4-BE49-F238E27FC236}">
                <a16:creationId xmlns:a16="http://schemas.microsoft.com/office/drawing/2014/main" id="{61A2E9C8-5DC7-46D5-BB19-D09153E76C8B}"/>
              </a:ext>
            </a:extLst>
          </p:cNvPr>
          <p:cNvSpPr txBox="1"/>
          <p:nvPr/>
        </p:nvSpPr>
        <p:spPr>
          <a:xfrm>
            <a:off x="199292" y="189909"/>
            <a:ext cx="11793415" cy="3339376"/>
          </a:xfrm>
          <a:prstGeom prst="rect">
            <a:avLst/>
          </a:prstGeom>
          <a:noFill/>
        </p:spPr>
        <p:txBody>
          <a:bodyPr wrap="square" rtlCol="0">
            <a:spAutoFit/>
          </a:bodyPr>
          <a:lstStyle/>
          <a:p>
            <a:r>
              <a:rPr lang="cs-CZ" sz="3000" b="1" dirty="0">
                <a:latin typeface="Bookman Old Style" panose="02050604050505020204" pitchFamily="18" charset="0"/>
                <a:ea typeface="Open Sans" panose="020B0606030504020204" pitchFamily="34" charset="0"/>
                <a:cs typeface="Open Sans" panose="020B0606030504020204" pitchFamily="34" charset="0"/>
              </a:rPr>
              <a:t>KONTROLA AUDITORŮ </a:t>
            </a:r>
          </a:p>
          <a:p>
            <a:pPr marL="457200" indent="-457200">
              <a:buFont typeface="Wingdings" panose="05000000000000000000" pitchFamily="2" charset="2"/>
              <a:buChar char="§"/>
            </a:pPr>
            <a:r>
              <a:rPr lang="cs-CZ" sz="3000" dirty="0">
                <a:latin typeface="Bookman Old Style" panose="02050604050505020204" pitchFamily="18" charset="0"/>
                <a:ea typeface="Open Sans" panose="020B0606030504020204" pitchFamily="34" charset="0"/>
                <a:cs typeface="Open Sans" panose="020B0606030504020204" pitchFamily="34" charset="0"/>
              </a:rPr>
              <a:t>Kontrola auditorů při postupu provádění auditorské činnosti podle mezinárodních standardů vydaných Mezinárodním výborem účetních a auditorů.</a:t>
            </a:r>
          </a:p>
          <a:p>
            <a:pPr marL="457200" indent="-457200">
              <a:buFont typeface="Wingdings" panose="05000000000000000000" pitchFamily="2" charset="2"/>
              <a:buChar char="§"/>
            </a:pPr>
            <a:r>
              <a:rPr lang="cs-CZ" sz="3000" dirty="0">
                <a:latin typeface="Bookman Old Style" panose="02050604050505020204" pitchFamily="18" charset="0"/>
                <a:ea typeface="Open Sans" panose="020B0606030504020204" pitchFamily="34" charset="0"/>
                <a:cs typeface="Open Sans" panose="020B0606030504020204" pitchFamily="34" charset="0"/>
              </a:rPr>
              <a:t>Kontrola auditorů vykonávající auditorskou činnost je jednou za 3 roky.</a:t>
            </a:r>
          </a:p>
          <a:p>
            <a:pPr lvl="1"/>
            <a:endParaRPr lang="cs-CZ"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endParaRPr lang="cs-CZ" sz="1500" dirty="0"/>
          </a:p>
        </p:txBody>
      </p:sp>
    </p:spTree>
    <p:extLst>
      <p:ext uri="{BB962C8B-B14F-4D97-AF65-F5344CB8AC3E}">
        <p14:creationId xmlns:p14="http://schemas.microsoft.com/office/powerpoint/2010/main" val="1271603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descr="Obsah obrázku text, osoba, přenosný počítač, interiér&#10;&#10;Popis byl vytvořen automaticky">
            <a:extLst>
              <a:ext uri="{FF2B5EF4-FFF2-40B4-BE49-F238E27FC236}">
                <a16:creationId xmlns:a16="http://schemas.microsoft.com/office/drawing/2014/main" id="{D6954B56-5EDC-42D8-9B64-F1B609ACF9C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ovéPole 2">
            <a:extLst>
              <a:ext uri="{FF2B5EF4-FFF2-40B4-BE49-F238E27FC236}">
                <a16:creationId xmlns:a16="http://schemas.microsoft.com/office/drawing/2014/main" id="{61A2E9C8-5DC7-46D5-BB19-D09153E76C8B}"/>
              </a:ext>
            </a:extLst>
          </p:cNvPr>
          <p:cNvSpPr txBox="1"/>
          <p:nvPr/>
        </p:nvSpPr>
        <p:spPr>
          <a:xfrm>
            <a:off x="-253290" y="116018"/>
            <a:ext cx="11793415" cy="861774"/>
          </a:xfrm>
          <a:prstGeom prst="rect">
            <a:avLst/>
          </a:prstGeom>
          <a:noFill/>
        </p:spPr>
        <p:txBody>
          <a:bodyPr wrap="square" rtlCol="0">
            <a:spAutoFit/>
          </a:bodyPr>
          <a:lstStyle/>
          <a:p>
            <a:pPr lvl="1"/>
            <a:r>
              <a:rPr lang="cs-CZ" sz="3500" b="1" dirty="0">
                <a:latin typeface="Bookman Old Style" panose="02050604050505020204" pitchFamily="18" charset="0"/>
                <a:ea typeface="Open Sans" panose="020B0606030504020204" pitchFamily="34" charset="0"/>
                <a:cs typeface="Open Sans" panose="020B0606030504020204" pitchFamily="34" charset="0"/>
              </a:rPr>
              <a:t>POSTUP AUDITU</a:t>
            </a:r>
          </a:p>
          <a:p>
            <a:pPr marL="285750" indent="-285750">
              <a:buFont typeface="Wingdings" panose="05000000000000000000" pitchFamily="2" charset="2"/>
              <a:buChar char="§"/>
            </a:pPr>
            <a:endParaRPr lang="cs-CZ" sz="1500" dirty="0"/>
          </a:p>
        </p:txBody>
      </p:sp>
      <p:graphicFrame>
        <p:nvGraphicFramePr>
          <p:cNvPr id="2" name="Diagram 1">
            <a:extLst>
              <a:ext uri="{FF2B5EF4-FFF2-40B4-BE49-F238E27FC236}">
                <a16:creationId xmlns:a16="http://schemas.microsoft.com/office/drawing/2014/main" id="{495C4D13-D2E1-4446-8102-26016E0AA175}"/>
              </a:ext>
            </a:extLst>
          </p:cNvPr>
          <p:cNvGraphicFramePr/>
          <p:nvPr>
            <p:extLst>
              <p:ext uri="{D42A27DB-BD31-4B8C-83A1-F6EECF244321}">
                <p14:modId xmlns:p14="http://schemas.microsoft.com/office/powerpoint/2010/main" val="554134664"/>
              </p:ext>
            </p:extLst>
          </p:nvPr>
        </p:nvGraphicFramePr>
        <p:xfrm>
          <a:off x="-86944" y="719666"/>
          <a:ext cx="12060854" cy="5846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2140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text, osoba, přenosný počítač, interiér&#10;&#10;Popis byl vytvořen automaticky">
            <a:extLst>
              <a:ext uri="{FF2B5EF4-FFF2-40B4-BE49-F238E27FC236}">
                <a16:creationId xmlns:a16="http://schemas.microsoft.com/office/drawing/2014/main" id="{F0C56A14-B529-447B-A3CA-4F837C924D46}"/>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Zástupný symbol pro obsah 2"/>
          <p:cNvSpPr>
            <a:spLocks noGrp="1" noChangeAspect="1"/>
          </p:cNvSpPr>
          <p:nvPr>
            <p:ph idx="1"/>
          </p:nvPr>
        </p:nvSpPr>
        <p:spPr>
          <a:xfrm>
            <a:off x="0" y="118873"/>
            <a:ext cx="11879025" cy="3995928"/>
          </a:xfrm>
        </p:spPr>
        <p:txBody>
          <a:bodyPr>
            <a:normAutofit/>
          </a:bodyPr>
          <a:lstStyle/>
          <a:p>
            <a:pPr marL="0" indent="0">
              <a:lnSpc>
                <a:spcPct val="120000"/>
              </a:lnSpc>
              <a:spcBef>
                <a:spcPts val="0"/>
              </a:spcBef>
              <a:buNone/>
            </a:pPr>
            <a:r>
              <a:rPr lang="cs-CZ" b="1" dirty="0">
                <a:latin typeface="Bookman Old Style" panose="02050604050505020204" pitchFamily="18" charset="0"/>
                <a:ea typeface="Open Sans" panose="020B0606030504020204" pitchFamily="34" charset="0"/>
                <a:cs typeface="Open Sans" panose="020B0606030504020204" pitchFamily="34" charset="0"/>
              </a:rPr>
              <a:t>Sestavení strategie a plán auditu </a:t>
            </a:r>
            <a:endParaRPr lang="cs-CZ" b="1" i="1" dirty="0">
              <a:latin typeface="Bookman Old Style" panose="02050604050505020204" pitchFamily="18" charset="0"/>
              <a:ea typeface="Open Sans" panose="020B0606030504020204" pitchFamily="34" charset="0"/>
              <a:cs typeface="Open Sans" panose="020B0606030504020204" pitchFamily="34" charset="0"/>
            </a:endParaRPr>
          </a:p>
        </p:txBody>
      </p:sp>
      <p:pic>
        <p:nvPicPr>
          <p:cNvPr id="5" name="Obrázek 4">
            <a:extLst>
              <a:ext uri="{FF2B5EF4-FFF2-40B4-BE49-F238E27FC236}">
                <a16:creationId xmlns:a16="http://schemas.microsoft.com/office/drawing/2014/main" id="{826A0D58-1FF8-417F-9D1F-42517C8B3800}"/>
              </a:ext>
            </a:extLst>
          </p:cNvPr>
          <p:cNvPicPr>
            <a:picLocks noChangeAspect="1"/>
          </p:cNvPicPr>
          <p:nvPr/>
        </p:nvPicPr>
        <p:blipFill>
          <a:blip r:embed="rId3"/>
          <a:stretch>
            <a:fillRect/>
          </a:stretch>
        </p:blipFill>
        <p:spPr>
          <a:xfrm>
            <a:off x="2311399" y="908578"/>
            <a:ext cx="6409267" cy="5765479"/>
          </a:xfrm>
          <a:prstGeom prst="rect">
            <a:avLst/>
          </a:prstGeom>
        </p:spPr>
      </p:pic>
    </p:spTree>
    <p:extLst>
      <p:ext uri="{BB962C8B-B14F-4D97-AF65-F5344CB8AC3E}">
        <p14:creationId xmlns:p14="http://schemas.microsoft.com/office/powerpoint/2010/main" val="830032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text, osoba, přenosný počítač, interiér&#10;&#10;Popis byl vytvořen automaticky">
            <a:extLst>
              <a:ext uri="{FF2B5EF4-FFF2-40B4-BE49-F238E27FC236}">
                <a16:creationId xmlns:a16="http://schemas.microsoft.com/office/drawing/2014/main" id="{49A99B7D-0814-4F89-99BF-220AFD335D1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Zástupný symbol pro obsah 2"/>
          <p:cNvSpPr>
            <a:spLocks noGrp="1" noChangeAspect="1"/>
          </p:cNvSpPr>
          <p:nvPr>
            <p:ph idx="1"/>
          </p:nvPr>
        </p:nvSpPr>
        <p:spPr>
          <a:xfrm>
            <a:off x="101307" y="187111"/>
            <a:ext cx="11879025" cy="5919538"/>
          </a:xfrm>
        </p:spPr>
        <p:txBody>
          <a:bodyPr>
            <a:noAutofit/>
          </a:bodyPr>
          <a:lstStyle/>
          <a:p>
            <a:pPr marL="742950" indent="-742950">
              <a:lnSpc>
                <a:spcPct val="100000"/>
              </a:lnSpc>
              <a:buAutoNum type="arabicPeriod"/>
            </a:pPr>
            <a:r>
              <a:rPr lang="cs-CZ" sz="3500" b="1" dirty="0">
                <a:ln w="19050">
                  <a:solidFill>
                    <a:schemeClr val="tx1"/>
                  </a:solidFill>
                </a:ln>
                <a:solidFill>
                  <a:srgbClr val="FF0000"/>
                </a:solidFill>
                <a:latin typeface="Bookman Old Style" panose="02050604050505020204" pitchFamily="18" charset="0"/>
                <a:ea typeface="Open Sans" panose="020B0606030504020204" pitchFamily="34" charset="0"/>
                <a:cs typeface="Open Sans" panose="020B0606030504020204" pitchFamily="34" charset="0"/>
              </a:rPr>
              <a:t>ČINNOST PŘED UZAVŘENÍM SMLOUVY</a:t>
            </a:r>
          </a:p>
          <a:p>
            <a:pPr>
              <a:lnSpc>
                <a:spcPct val="100000"/>
              </a:lnSpc>
              <a:spcBef>
                <a:spcPts val="0"/>
              </a:spcBef>
              <a:buFont typeface="Wingdings" panose="05000000000000000000" pitchFamily="2" charset="2"/>
              <a:buChar char="q"/>
            </a:pPr>
            <a:r>
              <a:rPr lang="cs-CZ" sz="3000" b="1" dirty="0">
                <a:latin typeface="Bookman Old Style" panose="02050604050505020204" pitchFamily="18" charset="0"/>
                <a:ea typeface="Open Sans" panose="020B0606030504020204" pitchFamily="34" charset="0"/>
                <a:cs typeface="Open Sans" panose="020B0606030504020204" pitchFamily="34" charset="0"/>
              </a:rPr>
              <a:t> URČENÍ A OSLOVENÍ AUDITORA  </a:t>
            </a:r>
          </a:p>
          <a:p>
            <a:pPr>
              <a:lnSpc>
                <a:spcPct val="100000"/>
              </a:lnSpc>
              <a:spcBef>
                <a:spcPts val="0"/>
              </a:spcBef>
              <a:buFontTx/>
              <a:buChar char="-"/>
            </a:pPr>
            <a:r>
              <a:rPr lang="cs-CZ" sz="3000" dirty="0">
                <a:latin typeface="Bookman Old Style" panose="02050604050505020204" pitchFamily="18" charset="0"/>
                <a:ea typeface="Open Sans" panose="020B0606030504020204" pitchFamily="34" charset="0"/>
                <a:cs typeface="Open Sans" panose="020B0606030504020204" pitchFamily="34" charset="0"/>
              </a:rPr>
              <a:t>První kontakt firmy s auditorem v průběhu účetního období,  auditora určí nejvyšší orgán společnosti </a:t>
            </a:r>
            <a:r>
              <a:rPr lang="cs-CZ" sz="3000" dirty="0">
                <a:latin typeface="Bookman Old Style" panose="02050604050505020204" pitchFamily="18" charset="0"/>
                <a:ea typeface="Open Sans" panose="020B0606030504020204" pitchFamily="34" charset="0"/>
                <a:cs typeface="Open Sans" panose="020B0606030504020204" pitchFamily="34" charset="0"/>
                <a:sym typeface="Wingdings" panose="05000000000000000000" pitchFamily="2" charset="2"/>
              </a:rPr>
              <a:t> </a:t>
            </a:r>
            <a:r>
              <a:rPr lang="cs-CZ" sz="3000" b="1" dirty="0">
                <a:latin typeface="Bookman Old Style" panose="02050604050505020204" pitchFamily="18" charset="0"/>
                <a:ea typeface="Open Sans" panose="020B0606030504020204" pitchFamily="34" charset="0"/>
                <a:cs typeface="Open Sans" panose="020B0606030504020204" pitchFamily="34" charset="0"/>
                <a:sym typeface="Wingdings" panose="05000000000000000000" pitchFamily="2" charset="2"/>
              </a:rPr>
              <a:t>valná hromada</a:t>
            </a:r>
            <a:r>
              <a:rPr lang="cs-CZ" sz="3000" dirty="0">
                <a:latin typeface="Bookman Old Style" panose="02050604050505020204" pitchFamily="18" charset="0"/>
                <a:ea typeface="Open Sans" panose="020B0606030504020204" pitchFamily="34" charset="0"/>
                <a:cs typeface="Open Sans" panose="020B0606030504020204" pitchFamily="34" charset="0"/>
                <a:sym typeface="Wingdings" panose="05000000000000000000" pitchFamily="2" charset="2"/>
              </a:rPr>
              <a:t>.</a:t>
            </a:r>
          </a:p>
          <a:p>
            <a:pPr marL="0" indent="0">
              <a:lnSpc>
                <a:spcPct val="100000"/>
              </a:lnSpc>
              <a:spcBef>
                <a:spcPts val="0"/>
              </a:spcBef>
              <a:buNone/>
            </a:pPr>
            <a:endParaRPr lang="cs-CZ" sz="2000" b="1" dirty="0">
              <a:solidFill>
                <a:srgbClr val="FF0000"/>
              </a:solidFill>
              <a:latin typeface="Bookman Old Style" panose="02050604050505020204" pitchFamily="18" charset="0"/>
              <a:ea typeface="Open Sans" panose="020B0606030504020204" pitchFamily="34" charset="0"/>
              <a:cs typeface="Open Sans" panose="020B0606030504020204" pitchFamily="34" charset="0"/>
            </a:endParaRPr>
          </a:p>
          <a:p>
            <a:pPr>
              <a:lnSpc>
                <a:spcPct val="100000"/>
              </a:lnSpc>
              <a:spcBef>
                <a:spcPts val="0"/>
              </a:spcBef>
              <a:buFont typeface="Wingdings" panose="05000000000000000000" pitchFamily="2" charset="2"/>
              <a:buChar char="q"/>
            </a:pPr>
            <a:r>
              <a:rPr lang="cs-CZ" sz="3000" dirty="0">
                <a:latin typeface="Bookman Old Style" panose="02050604050505020204" pitchFamily="18" charset="0"/>
                <a:ea typeface="Open Sans" panose="020B0606030504020204" pitchFamily="34" charset="0"/>
                <a:cs typeface="Open Sans" panose="020B0606030504020204" pitchFamily="34" charset="0"/>
              </a:rPr>
              <a:t> </a:t>
            </a:r>
            <a:r>
              <a:rPr lang="cs-CZ" sz="3000" b="1" dirty="0">
                <a:latin typeface="Bookman Old Style" panose="02050604050505020204" pitchFamily="18" charset="0"/>
                <a:ea typeface="Open Sans" panose="020B0606030504020204" pitchFamily="34" charset="0"/>
                <a:cs typeface="Open Sans" panose="020B0606030504020204" pitchFamily="34" charset="0"/>
              </a:rPr>
              <a:t>POSOUZENÍ RIZIKA ZAKÁZKY A REAKCE</a:t>
            </a:r>
          </a:p>
          <a:p>
            <a:pPr>
              <a:lnSpc>
                <a:spcPct val="100000"/>
              </a:lnSpc>
              <a:spcBef>
                <a:spcPts val="0"/>
              </a:spcBef>
              <a:buFontTx/>
              <a:buChar char="-"/>
            </a:pPr>
            <a:r>
              <a:rPr lang="cs-CZ" sz="3000" dirty="0">
                <a:latin typeface="Bookman Old Style" panose="02050604050505020204" pitchFamily="18" charset="0"/>
                <a:ea typeface="Open Sans" panose="020B0606030504020204" pitchFamily="34" charset="0"/>
                <a:cs typeface="Open Sans" panose="020B0606030504020204" pitchFamily="34" charset="0"/>
              </a:rPr>
              <a:t> Auditor musí posoudit zda je riziko </a:t>
            </a:r>
            <a:r>
              <a:rPr lang="cs-CZ" sz="3000" i="1" dirty="0">
                <a:latin typeface="Bookman Old Style" panose="02050604050505020204" pitchFamily="18" charset="0"/>
                <a:ea typeface="Open Sans" panose="020B0606030504020204" pitchFamily="34" charset="0"/>
                <a:cs typeface="Open Sans" panose="020B0606030504020204" pitchFamily="34" charset="0"/>
              </a:rPr>
              <a:t>„obvyklé“ </a:t>
            </a:r>
            <a:r>
              <a:rPr lang="cs-CZ" sz="3000" dirty="0">
                <a:latin typeface="Bookman Old Style" panose="02050604050505020204" pitchFamily="18" charset="0"/>
                <a:ea typeface="Open Sans" panose="020B0606030504020204" pitchFamily="34" charset="0"/>
                <a:cs typeface="Open Sans" panose="020B0606030504020204" pitchFamily="34" charset="0"/>
              </a:rPr>
              <a:t>nebo </a:t>
            </a:r>
            <a:r>
              <a:rPr lang="cs-CZ" sz="3000" i="1" dirty="0">
                <a:latin typeface="Bookman Old Style" panose="02050604050505020204" pitchFamily="18" charset="0"/>
                <a:ea typeface="Open Sans" panose="020B0606030504020204" pitchFamily="34" charset="0"/>
                <a:cs typeface="Open Sans" panose="020B0606030504020204" pitchFamily="34" charset="0"/>
              </a:rPr>
              <a:t>„vyšší než obvyklé“.</a:t>
            </a:r>
          </a:p>
          <a:p>
            <a:pPr>
              <a:lnSpc>
                <a:spcPct val="100000"/>
              </a:lnSpc>
              <a:spcBef>
                <a:spcPts val="0"/>
              </a:spcBef>
              <a:buFontTx/>
              <a:buChar char="-"/>
            </a:pPr>
            <a:r>
              <a:rPr lang="cs-CZ" sz="3000" dirty="0">
                <a:latin typeface="Bookman Old Style" panose="02050604050505020204" pitchFamily="18" charset="0"/>
                <a:ea typeface="Open Sans" panose="020B0606030504020204" pitchFamily="34" charset="0"/>
                <a:cs typeface="Open Sans" panose="020B0606030504020204" pitchFamily="34" charset="0"/>
              </a:rPr>
              <a:t> Auditor se rozhoduje, zda zakázku přijme.</a:t>
            </a:r>
          </a:p>
          <a:p>
            <a:pPr>
              <a:lnSpc>
                <a:spcPct val="100000"/>
              </a:lnSpc>
              <a:spcBef>
                <a:spcPts val="0"/>
              </a:spcBef>
              <a:buFontTx/>
              <a:buChar char="-"/>
            </a:pPr>
            <a:r>
              <a:rPr lang="cs-CZ" sz="3000" dirty="0">
                <a:latin typeface="Bookman Old Style" panose="02050604050505020204" pitchFamily="18" charset="0"/>
                <a:ea typeface="Open Sans" panose="020B0606030504020204" pitchFamily="34" charset="0"/>
                <a:cs typeface="Open Sans" panose="020B0606030504020204" pitchFamily="34" charset="0"/>
              </a:rPr>
              <a:t> Identifikace rizikových faktorů (podnikatelské prostředí, podnikatelská činnost, charakter obchodních transakcí, organizační struktura, úroveň vnitřního kontrolního systému, finanční výsledky podniku).</a:t>
            </a:r>
          </a:p>
        </p:txBody>
      </p:sp>
    </p:spTree>
    <p:extLst>
      <p:ext uri="{BB962C8B-B14F-4D97-AF65-F5344CB8AC3E}">
        <p14:creationId xmlns:p14="http://schemas.microsoft.com/office/powerpoint/2010/main" val="1328783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text, osoba, přenosný počítač, interiér&#10;&#10;Popis byl vytvořen automaticky">
            <a:extLst>
              <a:ext uri="{FF2B5EF4-FFF2-40B4-BE49-F238E27FC236}">
                <a16:creationId xmlns:a16="http://schemas.microsoft.com/office/drawing/2014/main" id="{BCD5080A-A395-4339-A737-785DA565F9EC}"/>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Zástupný symbol pro obsah 2"/>
          <p:cNvSpPr>
            <a:spLocks noGrp="1" noChangeAspect="1"/>
          </p:cNvSpPr>
          <p:nvPr>
            <p:ph idx="1"/>
          </p:nvPr>
        </p:nvSpPr>
        <p:spPr>
          <a:xfrm>
            <a:off x="156487" y="360947"/>
            <a:ext cx="11879025" cy="6352675"/>
          </a:xfrm>
        </p:spPr>
        <p:txBody>
          <a:bodyPr>
            <a:normAutofit/>
          </a:bodyPr>
          <a:lstStyle/>
          <a:p>
            <a:pPr>
              <a:lnSpc>
                <a:spcPct val="100000"/>
              </a:lnSpc>
              <a:buFont typeface="Wingdings" panose="05000000000000000000" pitchFamily="2" charset="2"/>
              <a:buChar char="q"/>
            </a:pPr>
            <a:r>
              <a:rPr lang="cs-CZ" sz="3000" b="1" dirty="0">
                <a:latin typeface="Bookman Old Style" panose="02050604050505020204" pitchFamily="18" charset="0"/>
                <a:ea typeface="Open Sans" panose="020B0606030504020204" pitchFamily="34" charset="0"/>
                <a:cs typeface="Open Sans" panose="020B0606030504020204" pitchFamily="34" charset="0"/>
              </a:rPr>
              <a:t> STANOVENÍ  PODMÍNEK AUDITU</a:t>
            </a:r>
          </a:p>
          <a:p>
            <a:pPr>
              <a:lnSpc>
                <a:spcPct val="100000"/>
              </a:lnSpc>
              <a:buFontTx/>
              <a:buChar char="-"/>
            </a:pPr>
            <a:r>
              <a:rPr lang="cs-CZ" sz="3000" dirty="0">
                <a:latin typeface="Bookman Old Style" panose="02050604050505020204" pitchFamily="18" charset="0"/>
                <a:ea typeface="Open Sans" panose="020B0606030504020204" pitchFamily="34" charset="0"/>
                <a:cs typeface="Open Sans" panose="020B0606030504020204" pitchFamily="34" charset="0"/>
                <a:sym typeface="Wingdings" panose="05000000000000000000" pitchFamily="2" charset="2"/>
              </a:rPr>
              <a:t> Statutární orgán společnosti je oprávněn uzavřít písemnou </a:t>
            </a:r>
            <a:r>
              <a:rPr lang="cs-CZ" sz="3000" b="1" dirty="0">
                <a:latin typeface="Bookman Old Style" panose="02050604050505020204" pitchFamily="18" charset="0"/>
                <a:ea typeface="Open Sans" panose="020B0606030504020204" pitchFamily="34" charset="0"/>
                <a:cs typeface="Open Sans" panose="020B0606030504020204" pitchFamily="34" charset="0"/>
                <a:sym typeface="Wingdings" panose="05000000000000000000" pitchFamily="2" charset="2"/>
              </a:rPr>
              <a:t>smlouvu o povinném auditu </a:t>
            </a:r>
            <a:r>
              <a:rPr lang="cs-CZ" sz="3000" dirty="0">
                <a:latin typeface="Bookman Old Style" panose="02050604050505020204" pitchFamily="18" charset="0"/>
                <a:ea typeface="Open Sans" panose="020B0606030504020204" pitchFamily="34" charset="0"/>
                <a:cs typeface="Open Sans" panose="020B0606030504020204" pitchFamily="34" charset="0"/>
                <a:sym typeface="Wingdings" panose="05000000000000000000" pitchFamily="2" charset="2"/>
              </a:rPr>
              <a:t>s auditorem.</a:t>
            </a:r>
            <a:endParaRPr lang="cs-CZ" sz="3000" dirty="0">
              <a:latin typeface="Bookman Old Style" panose="02050604050505020204" pitchFamily="18" charset="0"/>
              <a:ea typeface="Open Sans" panose="020B0606030504020204" pitchFamily="34" charset="0"/>
              <a:cs typeface="Open Sans" panose="020B0606030504020204" pitchFamily="34" charset="0"/>
            </a:endParaRPr>
          </a:p>
          <a:p>
            <a:pPr>
              <a:lnSpc>
                <a:spcPct val="100000"/>
              </a:lnSpc>
              <a:buFontTx/>
              <a:buChar char="-"/>
            </a:pPr>
            <a:r>
              <a:rPr lang="cs-CZ" sz="3000" dirty="0">
                <a:latin typeface="Bookman Old Style" panose="02050604050505020204" pitchFamily="18" charset="0"/>
                <a:ea typeface="Open Sans" panose="020B0606030504020204" pitchFamily="34" charset="0"/>
                <a:cs typeface="Open Sans" panose="020B0606030504020204" pitchFamily="34" charset="0"/>
              </a:rPr>
              <a:t> Definování smluvních stran, předmětu a rozsahu auditu, podmínek auditu, míry odpovědnosti, ceny, termínu.</a:t>
            </a:r>
          </a:p>
          <a:p>
            <a:pPr>
              <a:lnSpc>
                <a:spcPct val="100000"/>
              </a:lnSpc>
              <a:buFontTx/>
              <a:buChar char="-"/>
            </a:pPr>
            <a:r>
              <a:rPr lang="cs-CZ" sz="3000" dirty="0">
                <a:latin typeface="Bookman Old Style" panose="02050604050505020204" pitchFamily="18" charset="0"/>
                <a:ea typeface="Open Sans" panose="020B0606030504020204" pitchFamily="34" charset="0"/>
                <a:cs typeface="Open Sans" panose="020B0606030504020204" pitchFamily="34" charset="0"/>
              </a:rPr>
              <a:t> I při opakovaném auditu by měl auditor znovu hodnotit podmínky zakázky (může totiž dojít ke změně ve vlastnických poměrech, změně činnosti, změně vedení).</a:t>
            </a:r>
          </a:p>
          <a:p>
            <a:pPr>
              <a:lnSpc>
                <a:spcPct val="100000"/>
              </a:lnSpc>
              <a:buFontTx/>
              <a:buChar char="-"/>
            </a:pPr>
            <a:r>
              <a:rPr lang="cs-CZ" sz="3000" dirty="0">
                <a:latin typeface="Bookman Old Style" panose="02050604050505020204" pitchFamily="18" charset="0"/>
                <a:ea typeface="Open Sans" panose="020B0606030504020204" pitchFamily="34" charset="0"/>
                <a:cs typeface="Open Sans" panose="020B0606030504020204" pitchFamily="34" charset="0"/>
              </a:rPr>
              <a:t> Změna rozsahu zakázky není na místě pokud neexistuje závažný důvod </a:t>
            </a:r>
            <a:r>
              <a:rPr lang="cs-CZ" sz="3000" dirty="0">
                <a:latin typeface="Bookman Old Style" panose="02050604050505020204" pitchFamily="18" charset="0"/>
                <a:ea typeface="Open Sans" panose="020B0606030504020204" pitchFamily="34" charset="0"/>
                <a:cs typeface="Open Sans" panose="020B0606030504020204" pitchFamily="34" charset="0"/>
                <a:sym typeface="Wingdings" panose="05000000000000000000" pitchFamily="2" charset="2"/>
              </a:rPr>
              <a:t> možné odstoupení od zakázky.</a:t>
            </a:r>
            <a:endParaRPr lang="cs-CZ" sz="3000" dirty="0">
              <a:latin typeface="Bookman Old Style" panose="02050604050505020204" pitchFamily="18"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93626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text, osoba, přenosný počítač, interiér&#10;&#10;Popis byl vytvořen automaticky">
            <a:extLst>
              <a:ext uri="{FF2B5EF4-FFF2-40B4-BE49-F238E27FC236}">
                <a16:creationId xmlns:a16="http://schemas.microsoft.com/office/drawing/2014/main" id="{45382D9E-20C0-4A5D-8969-B87D848AAEC7}"/>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Zástupný symbol pro obsah 2"/>
          <p:cNvSpPr>
            <a:spLocks noGrp="1" noChangeAspect="1"/>
          </p:cNvSpPr>
          <p:nvPr>
            <p:ph idx="1"/>
          </p:nvPr>
        </p:nvSpPr>
        <p:spPr>
          <a:xfrm>
            <a:off x="83335" y="137160"/>
            <a:ext cx="12192000" cy="6858000"/>
          </a:xfrm>
        </p:spPr>
        <p:txBody>
          <a:bodyPr>
            <a:noAutofit/>
          </a:bodyPr>
          <a:lstStyle/>
          <a:p>
            <a:pPr marL="0" indent="0">
              <a:lnSpc>
                <a:spcPct val="100000"/>
              </a:lnSpc>
              <a:spcAft>
                <a:spcPts val="1200"/>
              </a:spcAft>
              <a:buNone/>
            </a:pPr>
            <a:r>
              <a:rPr lang="cs-CZ" sz="3500" b="1" dirty="0">
                <a:ln w="19050">
                  <a:solidFill>
                    <a:schemeClr val="tx1"/>
                  </a:solidFill>
                </a:ln>
                <a:solidFill>
                  <a:srgbClr val="FF0000"/>
                </a:solidFill>
                <a:latin typeface="Bookman Old Style" panose="02050604050505020204" pitchFamily="18" charset="0"/>
                <a:ea typeface="Open Sans" panose="020B0606030504020204" pitchFamily="34" charset="0"/>
                <a:cs typeface="Open Sans" panose="020B0606030504020204" pitchFamily="34" charset="0"/>
              </a:rPr>
              <a:t>2. PŘEDBĚŽNÉ PLÁNOVÁNÍ </a:t>
            </a:r>
          </a:p>
          <a:p>
            <a:pPr marL="0" indent="0">
              <a:lnSpc>
                <a:spcPct val="100000"/>
              </a:lnSpc>
              <a:spcBef>
                <a:spcPts val="0"/>
              </a:spcBef>
              <a:buNone/>
            </a:pPr>
            <a:r>
              <a:rPr lang="cs-CZ" sz="3000" dirty="0">
                <a:latin typeface="Bookman Old Style" panose="02050604050505020204" pitchFamily="18" charset="0"/>
                <a:ea typeface="Open Sans" panose="020B0606030504020204" pitchFamily="34" charset="0"/>
                <a:cs typeface="Open Sans" panose="020B0606030504020204" pitchFamily="34" charset="0"/>
              </a:rPr>
              <a:t>Na začátku auditu běžného roku auditor provede následující činnosti:</a:t>
            </a:r>
          </a:p>
          <a:p>
            <a:pPr>
              <a:lnSpc>
                <a:spcPct val="100000"/>
              </a:lnSpc>
              <a:spcBef>
                <a:spcPts val="0"/>
              </a:spcBef>
              <a:buFont typeface="Wingdings" panose="05000000000000000000" pitchFamily="2" charset="2"/>
              <a:buChar char="q"/>
            </a:pPr>
            <a:r>
              <a:rPr lang="cs-CZ" sz="3000" dirty="0">
                <a:latin typeface="Bookman Old Style" panose="02050604050505020204" pitchFamily="18" charset="0"/>
                <a:ea typeface="Open Sans" panose="020B0606030504020204" pitchFamily="34" charset="0"/>
                <a:cs typeface="Open Sans" panose="020B0606030504020204" pitchFamily="34" charset="0"/>
              </a:rPr>
              <a:t>provedení postupů týkajících se průběžného trvání vztahu s klientem a konkrétního auditu,</a:t>
            </a:r>
          </a:p>
          <a:p>
            <a:pPr>
              <a:lnSpc>
                <a:spcPct val="100000"/>
              </a:lnSpc>
              <a:spcBef>
                <a:spcPts val="0"/>
              </a:spcBef>
              <a:buFont typeface="Wingdings" panose="05000000000000000000" pitchFamily="2" charset="2"/>
              <a:buChar char="q"/>
            </a:pPr>
            <a:r>
              <a:rPr lang="cs-CZ" sz="3000" dirty="0">
                <a:latin typeface="Bookman Old Style" panose="02050604050505020204" pitchFamily="18" charset="0"/>
                <a:ea typeface="Open Sans" panose="020B0606030504020204" pitchFamily="34" charset="0"/>
                <a:cs typeface="Open Sans" panose="020B0606030504020204" pitchFamily="34" charset="0"/>
              </a:rPr>
              <a:t>vyhodnocení dodržování etických požadavků, včetně nezávislosti, </a:t>
            </a:r>
          </a:p>
          <a:p>
            <a:pPr>
              <a:lnSpc>
                <a:spcPct val="100000"/>
              </a:lnSpc>
              <a:spcBef>
                <a:spcPts val="0"/>
              </a:spcBef>
              <a:buFont typeface="Wingdings" panose="05000000000000000000" pitchFamily="2" charset="2"/>
              <a:buChar char="q"/>
            </a:pPr>
            <a:r>
              <a:rPr lang="cs-CZ" sz="3000" dirty="0">
                <a:latin typeface="Bookman Old Style" panose="02050604050505020204" pitchFamily="18" charset="0"/>
                <a:ea typeface="Open Sans" panose="020B0606030504020204" pitchFamily="34" charset="0"/>
                <a:cs typeface="Open Sans" panose="020B0606030504020204" pitchFamily="34" charset="0"/>
              </a:rPr>
              <a:t>obeznámení se s podmínkami zakázky. </a:t>
            </a:r>
            <a:endParaRPr lang="cs-CZ" sz="3000" b="1" i="1" dirty="0">
              <a:latin typeface="Bookman Old Style" panose="02050604050505020204" pitchFamily="18"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41425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text, osoba, přenosný počítač, interiér&#10;&#10;Popis byl vytvořen automaticky">
            <a:extLst>
              <a:ext uri="{FF2B5EF4-FFF2-40B4-BE49-F238E27FC236}">
                <a16:creationId xmlns:a16="http://schemas.microsoft.com/office/drawing/2014/main" id="{45382D9E-20C0-4A5D-8969-B87D848AAEC7}"/>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Zástupný symbol pro obsah 2"/>
          <p:cNvSpPr>
            <a:spLocks noGrp="1" noChangeAspect="1"/>
          </p:cNvSpPr>
          <p:nvPr>
            <p:ph idx="1"/>
          </p:nvPr>
        </p:nvSpPr>
        <p:spPr>
          <a:xfrm>
            <a:off x="83335" y="137160"/>
            <a:ext cx="12192000" cy="6858000"/>
          </a:xfrm>
        </p:spPr>
        <p:txBody>
          <a:bodyPr>
            <a:noAutofit/>
          </a:bodyPr>
          <a:lstStyle/>
          <a:p>
            <a:pPr marL="0" indent="0">
              <a:lnSpc>
                <a:spcPct val="100000"/>
              </a:lnSpc>
              <a:spcAft>
                <a:spcPts val="1200"/>
              </a:spcAft>
              <a:buNone/>
            </a:pPr>
            <a:r>
              <a:rPr lang="cs-CZ" sz="3500" b="1" dirty="0">
                <a:ln w="19050">
                  <a:solidFill>
                    <a:schemeClr val="tx1"/>
                  </a:solidFill>
                </a:ln>
                <a:solidFill>
                  <a:srgbClr val="FF0000"/>
                </a:solidFill>
                <a:latin typeface="Bookman Old Style" panose="02050604050505020204" pitchFamily="18" charset="0"/>
                <a:ea typeface="Open Sans" panose="020B0606030504020204" pitchFamily="34" charset="0"/>
                <a:cs typeface="Open Sans" panose="020B0606030504020204" pitchFamily="34" charset="0"/>
              </a:rPr>
              <a:t>2. PŘEDBĚŽNÉ PLÁNOVÁNÍ </a:t>
            </a:r>
          </a:p>
          <a:p>
            <a:pPr>
              <a:lnSpc>
                <a:spcPct val="100000"/>
              </a:lnSpc>
              <a:spcBef>
                <a:spcPts val="0"/>
              </a:spcBef>
              <a:buFont typeface="Wingdings" panose="05000000000000000000" pitchFamily="2" charset="2"/>
              <a:buChar char="q"/>
            </a:pPr>
            <a:r>
              <a:rPr lang="cs-CZ" sz="3000" dirty="0">
                <a:latin typeface="Bookman Old Style" panose="02050604050505020204" pitchFamily="18" charset="0"/>
                <a:ea typeface="Open Sans" panose="020B0606030504020204" pitchFamily="34" charset="0"/>
                <a:cs typeface="Open Sans" panose="020B0606030504020204" pitchFamily="34" charset="0"/>
              </a:rPr>
              <a:t> </a:t>
            </a:r>
            <a:r>
              <a:rPr lang="cs-CZ" sz="3000" b="1" dirty="0">
                <a:latin typeface="Bookman Old Style" panose="02050604050505020204" pitchFamily="18" charset="0"/>
                <a:ea typeface="Open Sans" panose="020B0606030504020204" pitchFamily="34" charset="0"/>
                <a:cs typeface="Open Sans" panose="020B0606030504020204" pitchFamily="34" charset="0"/>
              </a:rPr>
              <a:t>POROZUMĚNÍ ČINNOSTI A OBLASTI PODNIKÁNÍ</a:t>
            </a:r>
          </a:p>
          <a:p>
            <a:pPr>
              <a:lnSpc>
                <a:spcPct val="100000"/>
              </a:lnSpc>
              <a:spcBef>
                <a:spcPts val="0"/>
              </a:spcBef>
              <a:buFontTx/>
              <a:buChar char="-"/>
            </a:pPr>
            <a:r>
              <a:rPr lang="cs-CZ" sz="3000" dirty="0">
                <a:latin typeface="Bookman Old Style" panose="02050604050505020204" pitchFamily="18" charset="0"/>
                <a:ea typeface="Open Sans" panose="020B0606030504020204" pitchFamily="34" charset="0"/>
                <a:cs typeface="Open Sans" panose="020B0606030504020204" pitchFamily="34" charset="0"/>
              </a:rPr>
              <a:t>Rozhovory se zaměstnanci, vedoucími, vlastní pozorování.</a:t>
            </a:r>
          </a:p>
          <a:p>
            <a:pPr>
              <a:lnSpc>
                <a:spcPct val="100000"/>
              </a:lnSpc>
              <a:spcBef>
                <a:spcPts val="0"/>
              </a:spcBef>
              <a:buFont typeface="Wingdings" panose="05000000000000000000" pitchFamily="2" charset="2"/>
              <a:buChar char="§"/>
            </a:pPr>
            <a:r>
              <a:rPr lang="cs-CZ" sz="3000" dirty="0">
                <a:latin typeface="Bookman Old Style" panose="02050604050505020204" pitchFamily="18" charset="0"/>
                <a:ea typeface="Open Sans" panose="020B0606030504020204" pitchFamily="34" charset="0"/>
                <a:cs typeface="Open Sans" panose="020B0606030504020204" pitchFamily="34" charset="0"/>
              </a:rPr>
              <a:t> </a:t>
            </a:r>
            <a:r>
              <a:rPr lang="cs-CZ" sz="3000" b="1" i="1" dirty="0">
                <a:latin typeface="Bookman Old Style" panose="02050604050505020204" pitchFamily="18" charset="0"/>
                <a:ea typeface="Open Sans" panose="020B0606030504020204" pitchFamily="34" charset="0"/>
                <a:cs typeface="Open Sans" panose="020B0606030504020204" pitchFamily="34" charset="0"/>
              </a:rPr>
              <a:t>skutečnosti týkající se odvětví </a:t>
            </a:r>
            <a:r>
              <a:rPr lang="cs-CZ" sz="3000" dirty="0">
                <a:latin typeface="Bookman Old Style" panose="02050604050505020204" pitchFamily="18" charset="0"/>
                <a:ea typeface="Open Sans" panose="020B0606030504020204" pitchFamily="34" charset="0"/>
                <a:cs typeface="Open Sans" panose="020B0606030504020204" pitchFamily="34" charset="0"/>
              </a:rPr>
              <a:t>(technologie, konkurence)</a:t>
            </a:r>
          </a:p>
          <a:p>
            <a:pPr>
              <a:lnSpc>
                <a:spcPct val="100000"/>
              </a:lnSpc>
              <a:spcBef>
                <a:spcPts val="0"/>
              </a:spcBef>
              <a:buFont typeface="Wingdings" panose="05000000000000000000" pitchFamily="2" charset="2"/>
              <a:buChar char="§"/>
            </a:pPr>
            <a:r>
              <a:rPr lang="cs-CZ" sz="3000" dirty="0">
                <a:latin typeface="Bookman Old Style" panose="02050604050505020204" pitchFamily="18" charset="0"/>
                <a:ea typeface="Open Sans" panose="020B0606030504020204" pitchFamily="34" charset="0"/>
                <a:cs typeface="Open Sans" panose="020B0606030504020204" pitchFamily="34" charset="0"/>
              </a:rPr>
              <a:t> </a:t>
            </a:r>
            <a:r>
              <a:rPr lang="cs-CZ" sz="3000" b="1" i="1" dirty="0">
                <a:latin typeface="Bookman Old Style" panose="02050604050505020204" pitchFamily="18" charset="0"/>
                <a:ea typeface="Open Sans" panose="020B0606030504020204" pitchFamily="34" charset="0"/>
                <a:cs typeface="Open Sans" panose="020B0606030504020204" pitchFamily="34" charset="0"/>
              </a:rPr>
              <a:t>obecné podnikatelské prostředí </a:t>
            </a:r>
            <a:r>
              <a:rPr lang="cs-CZ" sz="3000" dirty="0">
                <a:latin typeface="Bookman Old Style" panose="02050604050505020204" pitchFamily="18" charset="0"/>
                <a:ea typeface="Open Sans" panose="020B0606030504020204" pitchFamily="34" charset="0"/>
                <a:cs typeface="Open Sans" panose="020B0606030504020204" pitchFamily="34" charset="0"/>
              </a:rPr>
              <a:t>(měna, úroková míra, daňové sazby)</a:t>
            </a:r>
          </a:p>
          <a:p>
            <a:pPr>
              <a:lnSpc>
                <a:spcPct val="100000"/>
              </a:lnSpc>
              <a:spcBef>
                <a:spcPts val="0"/>
              </a:spcBef>
              <a:buFont typeface="Wingdings" panose="05000000000000000000" pitchFamily="2" charset="2"/>
              <a:buChar char="§"/>
            </a:pPr>
            <a:r>
              <a:rPr lang="cs-CZ" sz="3000" dirty="0">
                <a:latin typeface="Bookman Old Style" panose="02050604050505020204" pitchFamily="18" charset="0"/>
                <a:ea typeface="Open Sans" panose="020B0606030504020204" pitchFamily="34" charset="0"/>
                <a:cs typeface="Open Sans" panose="020B0606030504020204" pitchFamily="34" charset="0"/>
              </a:rPr>
              <a:t> </a:t>
            </a:r>
            <a:r>
              <a:rPr lang="cs-CZ" sz="3000" b="1" i="1" dirty="0">
                <a:latin typeface="Bookman Old Style" panose="02050604050505020204" pitchFamily="18" charset="0"/>
                <a:ea typeface="Open Sans" panose="020B0606030504020204" pitchFamily="34" charset="0"/>
                <a:cs typeface="Open Sans" panose="020B0606030504020204" pitchFamily="34" charset="0"/>
              </a:rPr>
              <a:t>zákony a vyhlášky </a:t>
            </a:r>
          </a:p>
          <a:p>
            <a:pPr>
              <a:lnSpc>
                <a:spcPct val="100000"/>
              </a:lnSpc>
              <a:spcBef>
                <a:spcPts val="0"/>
              </a:spcBef>
              <a:buFont typeface="Wingdings" panose="05000000000000000000" pitchFamily="2" charset="2"/>
              <a:buChar char="q"/>
            </a:pPr>
            <a:r>
              <a:rPr lang="cs-CZ" sz="3000" b="1" dirty="0">
                <a:latin typeface="Bookman Old Style" panose="02050604050505020204" pitchFamily="18" charset="0"/>
                <a:ea typeface="Open Sans" panose="020B0606030504020204" pitchFamily="34" charset="0"/>
                <a:cs typeface="Open Sans" panose="020B0606030504020204" pitchFamily="34" charset="0"/>
              </a:rPr>
              <a:t> POROZUMĚNÍ KONTROLNÍMU PROSTŘEDÍ</a:t>
            </a:r>
          </a:p>
          <a:p>
            <a:pPr>
              <a:lnSpc>
                <a:spcPct val="100000"/>
              </a:lnSpc>
              <a:spcBef>
                <a:spcPts val="0"/>
              </a:spcBef>
              <a:buFontTx/>
              <a:buChar char="-"/>
            </a:pPr>
            <a:r>
              <a:rPr lang="cs-CZ" sz="3000" dirty="0">
                <a:latin typeface="Bookman Old Style" panose="02050604050505020204" pitchFamily="18" charset="0"/>
                <a:ea typeface="Open Sans" panose="020B0606030504020204" pitchFamily="34" charset="0"/>
                <a:cs typeface="Open Sans" panose="020B0606030504020204" pitchFamily="34" charset="0"/>
              </a:rPr>
              <a:t>informovanost a činnost orgánů, managementu i zaměstnanců</a:t>
            </a:r>
          </a:p>
          <a:p>
            <a:pPr>
              <a:lnSpc>
                <a:spcPct val="100000"/>
              </a:lnSpc>
              <a:spcBef>
                <a:spcPts val="0"/>
              </a:spcBef>
              <a:buFont typeface="Wingdings" panose="05000000000000000000" pitchFamily="2" charset="2"/>
              <a:buChar char="§"/>
            </a:pPr>
            <a:r>
              <a:rPr lang="cs-CZ" sz="3000" dirty="0">
                <a:latin typeface="Bookman Old Style" panose="02050604050505020204" pitchFamily="18" charset="0"/>
                <a:ea typeface="Open Sans" panose="020B0606030504020204" pitchFamily="34" charset="0"/>
                <a:cs typeface="Open Sans" panose="020B0606030504020204" pitchFamily="34" charset="0"/>
              </a:rPr>
              <a:t> </a:t>
            </a:r>
            <a:r>
              <a:rPr lang="cs-CZ" sz="3000" b="1" i="1" dirty="0">
                <a:latin typeface="Bookman Old Style" panose="02050604050505020204" pitchFamily="18" charset="0"/>
                <a:ea typeface="Open Sans" panose="020B0606030504020204" pitchFamily="34" charset="0"/>
                <a:cs typeface="Open Sans" panose="020B0606030504020204" pitchFamily="34" charset="0"/>
              </a:rPr>
              <a:t>styl řízení, filozofie podniku a delegování pravomocí</a:t>
            </a:r>
          </a:p>
          <a:p>
            <a:pPr>
              <a:lnSpc>
                <a:spcPct val="100000"/>
              </a:lnSpc>
              <a:spcBef>
                <a:spcPts val="0"/>
              </a:spcBef>
              <a:buFont typeface="Wingdings" panose="05000000000000000000" pitchFamily="2" charset="2"/>
              <a:buChar char="§"/>
            </a:pPr>
            <a:r>
              <a:rPr lang="cs-CZ" sz="3000" b="1" i="1" dirty="0">
                <a:latin typeface="Bookman Old Style" panose="02050604050505020204" pitchFamily="18" charset="0"/>
                <a:ea typeface="Open Sans" panose="020B0606030504020204" pitchFamily="34" charset="0"/>
                <a:cs typeface="Open Sans" panose="020B0606030504020204" pitchFamily="34" charset="0"/>
              </a:rPr>
              <a:t> systémy plánování, kalkulací a rozpočtů</a:t>
            </a:r>
          </a:p>
          <a:p>
            <a:pPr>
              <a:lnSpc>
                <a:spcPct val="100000"/>
              </a:lnSpc>
              <a:spcBef>
                <a:spcPts val="0"/>
              </a:spcBef>
              <a:buFont typeface="Wingdings" panose="05000000000000000000" pitchFamily="2" charset="2"/>
              <a:buChar char="§"/>
            </a:pPr>
            <a:r>
              <a:rPr lang="cs-CZ" sz="3000" b="1" i="1" dirty="0">
                <a:latin typeface="Bookman Old Style" panose="02050604050505020204" pitchFamily="18" charset="0"/>
                <a:ea typeface="Open Sans" panose="020B0606030504020204" pitchFamily="34" charset="0"/>
                <a:cs typeface="Open Sans" panose="020B0606030504020204" pitchFamily="34" charset="0"/>
              </a:rPr>
              <a:t> porovnávání skutečných výkonů s plánovanými výkony</a:t>
            </a:r>
          </a:p>
          <a:p>
            <a:pPr>
              <a:lnSpc>
                <a:spcPct val="100000"/>
              </a:lnSpc>
              <a:spcBef>
                <a:spcPts val="0"/>
              </a:spcBef>
              <a:buFont typeface="Wingdings" panose="05000000000000000000" pitchFamily="2" charset="2"/>
              <a:buChar char="§"/>
            </a:pPr>
            <a:r>
              <a:rPr lang="cs-CZ" sz="3000" b="1" i="1" dirty="0">
                <a:latin typeface="Bookman Old Style" panose="02050604050505020204" pitchFamily="18" charset="0"/>
                <a:ea typeface="Open Sans" panose="020B0606030504020204" pitchFamily="34" charset="0"/>
                <a:cs typeface="Open Sans" panose="020B0606030504020204" pitchFamily="34" charset="0"/>
              </a:rPr>
              <a:t> prověřování odchylek, nápravy</a:t>
            </a:r>
          </a:p>
        </p:txBody>
      </p:sp>
    </p:spTree>
    <p:extLst>
      <p:ext uri="{BB962C8B-B14F-4D97-AF65-F5344CB8AC3E}">
        <p14:creationId xmlns:p14="http://schemas.microsoft.com/office/powerpoint/2010/main" val="3273934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text, osoba, přenosný počítač, interiér&#10;&#10;Popis byl vytvořen automaticky">
            <a:extLst>
              <a:ext uri="{FF2B5EF4-FFF2-40B4-BE49-F238E27FC236}">
                <a16:creationId xmlns:a16="http://schemas.microsoft.com/office/drawing/2014/main" id="{963B133A-8955-4188-92C2-B5F8FBF8DE92}"/>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Zástupný symbol pro obsah 2"/>
          <p:cNvSpPr>
            <a:spLocks noGrp="1" noChangeAspect="1"/>
          </p:cNvSpPr>
          <p:nvPr>
            <p:ph idx="1"/>
          </p:nvPr>
        </p:nvSpPr>
        <p:spPr>
          <a:xfrm>
            <a:off x="156487" y="1343025"/>
            <a:ext cx="11879025" cy="6335731"/>
          </a:xfrm>
        </p:spPr>
        <p:txBody>
          <a:bodyPr>
            <a:normAutofit/>
          </a:bodyPr>
          <a:lstStyle/>
          <a:p>
            <a:pPr>
              <a:lnSpc>
                <a:spcPct val="100000"/>
              </a:lnSpc>
              <a:spcBef>
                <a:spcPts val="0"/>
              </a:spcBef>
              <a:buFont typeface="Wingdings" panose="05000000000000000000" pitchFamily="2" charset="2"/>
              <a:buChar char="q"/>
            </a:pPr>
            <a:r>
              <a:rPr lang="cs-CZ" sz="3000" b="1" dirty="0">
                <a:latin typeface="Bookman Old Style" panose="02050604050505020204" pitchFamily="18" charset="0"/>
                <a:ea typeface="Open Sans" panose="020B0606030504020204" pitchFamily="34" charset="0"/>
                <a:cs typeface="Open Sans" panose="020B0606030504020204" pitchFamily="34" charset="0"/>
              </a:rPr>
              <a:t> PROVÁDĚNÍ PŘEDBĚŽNÝCH ANALYTICKÝCH POSTUPŮ</a:t>
            </a:r>
          </a:p>
          <a:p>
            <a:pPr>
              <a:lnSpc>
                <a:spcPct val="100000"/>
              </a:lnSpc>
              <a:spcBef>
                <a:spcPts val="0"/>
              </a:spcBef>
              <a:buFont typeface="Wingdings" panose="05000000000000000000" pitchFamily="2" charset="2"/>
              <a:buChar char="§"/>
            </a:pPr>
            <a:r>
              <a:rPr lang="cs-CZ" sz="3000" b="1" dirty="0">
                <a:latin typeface="Bookman Old Style" panose="02050604050505020204" pitchFamily="18" charset="0"/>
                <a:ea typeface="Open Sans" panose="020B0606030504020204" pitchFamily="34" charset="0"/>
                <a:cs typeface="Open Sans" panose="020B0606030504020204" pitchFamily="34" charset="0"/>
              </a:rPr>
              <a:t> porovnávání zůstatků účetního období s minulým</a:t>
            </a:r>
          </a:p>
          <a:p>
            <a:pPr>
              <a:lnSpc>
                <a:spcPct val="100000"/>
              </a:lnSpc>
              <a:spcBef>
                <a:spcPts val="0"/>
              </a:spcBef>
              <a:buFont typeface="Wingdings" panose="05000000000000000000" pitchFamily="2" charset="2"/>
              <a:buChar char="§"/>
            </a:pPr>
            <a:r>
              <a:rPr lang="cs-CZ" sz="3000" b="1" dirty="0">
                <a:latin typeface="Bookman Old Style" panose="02050604050505020204" pitchFamily="18" charset="0"/>
                <a:ea typeface="Open Sans" panose="020B0606030504020204" pitchFamily="34" charset="0"/>
                <a:cs typeface="Open Sans" panose="020B0606030504020204" pitchFamily="34" charset="0"/>
              </a:rPr>
              <a:t> prověření neobvyklých nebo podezřelých transakcí</a:t>
            </a:r>
          </a:p>
          <a:p>
            <a:pPr>
              <a:lnSpc>
                <a:spcPct val="100000"/>
              </a:lnSpc>
              <a:spcBef>
                <a:spcPts val="0"/>
              </a:spcBef>
              <a:buFont typeface="Wingdings" panose="05000000000000000000" pitchFamily="2" charset="2"/>
              <a:buChar char="§"/>
            </a:pPr>
            <a:r>
              <a:rPr lang="cs-CZ" sz="3000" b="1" dirty="0">
                <a:latin typeface="Bookman Old Style" panose="02050604050505020204" pitchFamily="18" charset="0"/>
                <a:ea typeface="Open Sans" panose="020B0606030504020204" pitchFamily="34" charset="0"/>
                <a:cs typeface="Open Sans" panose="020B0606030504020204" pitchFamily="34" charset="0"/>
              </a:rPr>
              <a:t> prověření událostí po datu účetní závěrky</a:t>
            </a:r>
          </a:p>
          <a:p>
            <a:pPr>
              <a:lnSpc>
                <a:spcPct val="100000"/>
              </a:lnSpc>
              <a:spcBef>
                <a:spcPts val="0"/>
              </a:spcBef>
              <a:buFont typeface="Wingdings" panose="05000000000000000000" pitchFamily="2" charset="2"/>
              <a:buChar char="§"/>
            </a:pPr>
            <a:r>
              <a:rPr lang="cs-CZ" sz="3000" dirty="0">
                <a:latin typeface="Bookman Old Style" panose="02050604050505020204" pitchFamily="18" charset="0"/>
                <a:ea typeface="Open Sans" panose="020B0606030504020204" pitchFamily="34" charset="0"/>
                <a:cs typeface="Open Sans" panose="020B0606030504020204" pitchFamily="34" charset="0"/>
              </a:rPr>
              <a:t> </a:t>
            </a:r>
            <a:r>
              <a:rPr lang="cs-CZ" sz="3000" b="1" dirty="0">
                <a:latin typeface="Bookman Old Style" panose="02050604050505020204" pitchFamily="18" charset="0"/>
                <a:ea typeface="Open Sans" panose="020B0606030504020204" pitchFamily="34" charset="0"/>
                <a:cs typeface="Open Sans" panose="020B0606030504020204" pitchFamily="34" charset="0"/>
              </a:rPr>
              <a:t>získání informací neúčetního charakteru </a:t>
            </a:r>
            <a:r>
              <a:rPr lang="cs-CZ" sz="3000" dirty="0">
                <a:latin typeface="Bookman Old Style" panose="02050604050505020204" pitchFamily="18" charset="0"/>
                <a:ea typeface="Open Sans" panose="020B0606030504020204" pitchFamily="34" charset="0"/>
                <a:cs typeface="Open Sans" panose="020B0606030504020204" pitchFamily="34" charset="0"/>
              </a:rPr>
              <a:t>(využití výrobní kapacity, investiční záměry)</a:t>
            </a:r>
          </a:p>
          <a:p>
            <a:pPr>
              <a:lnSpc>
                <a:spcPct val="100000"/>
              </a:lnSpc>
              <a:spcBef>
                <a:spcPts val="0"/>
              </a:spcBef>
              <a:buFont typeface="Wingdings" panose="05000000000000000000" pitchFamily="2" charset="2"/>
              <a:buChar char="§"/>
            </a:pPr>
            <a:r>
              <a:rPr lang="cs-CZ" sz="3000" dirty="0">
                <a:latin typeface="Bookman Old Style" panose="02050604050505020204" pitchFamily="18" charset="0"/>
                <a:ea typeface="Open Sans" panose="020B0606030504020204" pitchFamily="34" charset="0"/>
                <a:cs typeface="Open Sans" panose="020B0606030504020204" pitchFamily="34" charset="0"/>
              </a:rPr>
              <a:t> </a:t>
            </a:r>
            <a:r>
              <a:rPr lang="cs-CZ" sz="3000" b="1" dirty="0">
                <a:latin typeface="Bookman Old Style" panose="02050604050505020204" pitchFamily="18" charset="0"/>
                <a:ea typeface="Open Sans" panose="020B0606030504020204" pitchFamily="34" charset="0"/>
                <a:cs typeface="Open Sans" panose="020B0606030504020204" pitchFamily="34" charset="0"/>
              </a:rPr>
              <a:t>pročtení zápisů z porad</a:t>
            </a:r>
          </a:p>
          <a:p>
            <a:pPr marL="0" indent="0">
              <a:lnSpc>
                <a:spcPct val="100000"/>
              </a:lnSpc>
              <a:spcBef>
                <a:spcPts val="0"/>
              </a:spcBef>
              <a:buNone/>
            </a:pPr>
            <a:endParaRPr lang="cs-CZ" sz="2000" b="1" dirty="0">
              <a:latin typeface="Bookman Old Style" panose="02050604050505020204" pitchFamily="18"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12817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text, osoba, přenosný počítač, interiér&#10;&#10;Popis byl vytvořen automaticky">
            <a:extLst>
              <a:ext uri="{FF2B5EF4-FFF2-40B4-BE49-F238E27FC236}">
                <a16:creationId xmlns:a16="http://schemas.microsoft.com/office/drawing/2014/main" id="{963B133A-8955-4188-92C2-B5F8FBF8DE92}"/>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Zástupný symbol pro obsah 2"/>
          <p:cNvSpPr>
            <a:spLocks noGrp="1" noChangeAspect="1"/>
          </p:cNvSpPr>
          <p:nvPr>
            <p:ph idx="1"/>
          </p:nvPr>
        </p:nvSpPr>
        <p:spPr>
          <a:xfrm>
            <a:off x="156487" y="109727"/>
            <a:ext cx="11879025" cy="7569029"/>
          </a:xfrm>
        </p:spPr>
        <p:txBody>
          <a:bodyPr>
            <a:normAutofit/>
          </a:bodyPr>
          <a:lstStyle/>
          <a:p>
            <a:pPr>
              <a:lnSpc>
                <a:spcPct val="100000"/>
              </a:lnSpc>
              <a:spcBef>
                <a:spcPts val="0"/>
              </a:spcBef>
              <a:buFont typeface="Wingdings" panose="05000000000000000000" pitchFamily="2" charset="2"/>
              <a:buChar char="q"/>
            </a:pPr>
            <a:r>
              <a:rPr lang="cs-CZ" sz="3000" b="1" dirty="0">
                <a:latin typeface="Bookman Old Style" panose="02050604050505020204" pitchFamily="18" charset="0"/>
                <a:ea typeface="Open Sans" panose="020B0606030504020204" pitchFamily="34" charset="0"/>
                <a:cs typeface="Open Sans" panose="020B0606030504020204" pitchFamily="34" charset="0"/>
              </a:rPr>
              <a:t> STANOVENÍ VÝZNAMNOSTI</a:t>
            </a:r>
          </a:p>
          <a:p>
            <a:pPr>
              <a:lnSpc>
                <a:spcPct val="100000"/>
              </a:lnSpc>
              <a:spcBef>
                <a:spcPts val="0"/>
              </a:spcBef>
              <a:buFontTx/>
              <a:buChar char="-"/>
            </a:pPr>
            <a:r>
              <a:rPr lang="cs-CZ" sz="3000" dirty="0">
                <a:latin typeface="Bookman Old Style" panose="02050604050505020204" pitchFamily="18" charset="0"/>
                <a:ea typeface="Open Sans" panose="020B0606030504020204" pitchFamily="34" charset="0"/>
                <a:cs typeface="Open Sans" panose="020B0606030504020204" pitchFamily="34" charset="0"/>
              </a:rPr>
              <a:t>Auditor nemůže prověřit všechny účetní doklady za účetní období       musí si stanovit </a:t>
            </a:r>
            <a:r>
              <a:rPr lang="cs-CZ" sz="3000" b="1" i="1" dirty="0">
                <a:latin typeface="Bookman Old Style" panose="02050604050505020204" pitchFamily="18" charset="0"/>
                <a:ea typeface="Open Sans" panose="020B0606030504020204" pitchFamily="34" charset="0"/>
                <a:cs typeface="Open Sans" panose="020B0606030504020204" pitchFamily="34" charset="0"/>
              </a:rPr>
              <a:t>významnost.</a:t>
            </a:r>
          </a:p>
          <a:p>
            <a:pPr>
              <a:lnSpc>
                <a:spcPct val="100000"/>
              </a:lnSpc>
              <a:spcBef>
                <a:spcPts val="0"/>
              </a:spcBef>
              <a:buFontTx/>
              <a:buChar char="-"/>
            </a:pPr>
            <a:r>
              <a:rPr lang="cs-CZ" sz="3000" dirty="0">
                <a:latin typeface="Bookman Old Style" panose="02050604050505020204" pitchFamily="18" charset="0"/>
                <a:ea typeface="Open Sans" panose="020B0606030504020204" pitchFamily="34" charset="0"/>
                <a:cs typeface="Open Sans" panose="020B0606030504020204" pitchFamily="34" charset="0"/>
              </a:rPr>
              <a:t>Pro účely auditu stanoví auditor </a:t>
            </a:r>
            <a:r>
              <a:rPr lang="cs-CZ" sz="3000" b="1" dirty="0">
                <a:latin typeface="Bookman Old Style" panose="02050604050505020204" pitchFamily="18" charset="0"/>
                <a:ea typeface="Open Sans" panose="020B0606030504020204" pitchFamily="34" charset="0"/>
                <a:cs typeface="Open Sans" panose="020B0606030504020204" pitchFamily="34" charset="0"/>
              </a:rPr>
              <a:t>plánovací hladinu významnosti</a:t>
            </a:r>
            <a:r>
              <a:rPr lang="cs-CZ" sz="3000" dirty="0">
                <a:latin typeface="Bookman Old Style" panose="02050604050505020204" pitchFamily="18" charset="0"/>
                <a:ea typeface="Open Sans" panose="020B0606030504020204" pitchFamily="34" charset="0"/>
                <a:cs typeface="Open Sans" panose="020B0606030504020204" pitchFamily="34" charset="0"/>
              </a:rPr>
              <a:t> s cílem odhadnout hladinu nesprávností, které lze v účetní závěrce tolerovat.</a:t>
            </a:r>
          </a:p>
          <a:p>
            <a:pPr>
              <a:lnSpc>
                <a:spcPct val="100000"/>
              </a:lnSpc>
              <a:spcBef>
                <a:spcPts val="0"/>
              </a:spcBef>
              <a:buFontTx/>
              <a:buChar char="-"/>
            </a:pPr>
            <a:r>
              <a:rPr lang="cs-CZ" sz="3000" dirty="0">
                <a:latin typeface="Bookman Old Style" panose="02050604050505020204" pitchFamily="18" charset="0"/>
                <a:ea typeface="Open Sans" panose="020B0606030504020204" pitchFamily="34" charset="0"/>
                <a:cs typeface="Open Sans" panose="020B0606030504020204" pitchFamily="34" charset="0"/>
              </a:rPr>
              <a:t>vyhodnocení významnosti je záležitostí profesionálního úsudku</a:t>
            </a:r>
          </a:p>
          <a:p>
            <a:pPr>
              <a:lnSpc>
                <a:spcPct val="100000"/>
              </a:lnSpc>
              <a:spcBef>
                <a:spcPts val="0"/>
              </a:spcBef>
              <a:buFontTx/>
              <a:buChar char="-"/>
            </a:pPr>
            <a:r>
              <a:rPr lang="cs-CZ" sz="3000" dirty="0">
                <a:latin typeface="Bookman Old Style" panose="02050604050505020204" pitchFamily="18" charset="0"/>
                <a:ea typeface="Open Sans" panose="020B0606030504020204" pitchFamily="34" charset="0"/>
                <a:cs typeface="Open Sans" panose="020B0606030504020204" pitchFamily="34" charset="0"/>
              </a:rPr>
              <a:t>Informace je významná, pokud její opomenutí nebo zkreslení </a:t>
            </a:r>
            <a:r>
              <a:rPr lang="cs-CZ" sz="3000" b="1" dirty="0">
                <a:latin typeface="Bookman Old Style" panose="02050604050505020204" pitchFamily="18" charset="0"/>
                <a:ea typeface="Open Sans" panose="020B0606030504020204" pitchFamily="34" charset="0"/>
                <a:cs typeface="Open Sans" panose="020B0606030504020204" pitchFamily="34" charset="0"/>
              </a:rPr>
              <a:t>může ovlivnit ekonomické rozhodování uživatelů účetní závěrky</a:t>
            </a:r>
            <a:r>
              <a:rPr lang="cs-CZ" sz="3000" dirty="0">
                <a:latin typeface="Bookman Old Style" panose="02050604050505020204" pitchFamily="18" charset="0"/>
                <a:ea typeface="Open Sans" panose="020B0606030504020204" pitchFamily="34" charset="0"/>
                <a:cs typeface="Open Sans" panose="020B0606030504020204" pitchFamily="34" charset="0"/>
              </a:rPr>
              <a:t>.</a:t>
            </a:r>
          </a:p>
          <a:p>
            <a:pPr>
              <a:lnSpc>
                <a:spcPct val="100000"/>
              </a:lnSpc>
              <a:spcBef>
                <a:spcPts val="0"/>
              </a:spcBef>
              <a:buFontTx/>
              <a:buChar char="-"/>
            </a:pPr>
            <a:r>
              <a:rPr lang="cs-CZ" sz="3000" dirty="0">
                <a:latin typeface="Bookman Old Style" panose="02050604050505020204" pitchFamily="18" charset="0"/>
                <a:ea typeface="Open Sans" panose="020B0606030504020204" pitchFamily="34" charset="0"/>
                <a:cs typeface="Open Sans" panose="020B0606030504020204" pitchFamily="34" charset="0"/>
              </a:rPr>
              <a:t>Běžné je stanovení základny, položka na kterou se auditor zaměří a k ní stanoví přiměřené procentní rozmezí pro stanovení významnosti.</a:t>
            </a:r>
          </a:p>
        </p:txBody>
      </p:sp>
      <p:sp>
        <p:nvSpPr>
          <p:cNvPr id="5" name="Šipka: doprava 4">
            <a:extLst>
              <a:ext uri="{FF2B5EF4-FFF2-40B4-BE49-F238E27FC236}">
                <a16:creationId xmlns:a16="http://schemas.microsoft.com/office/drawing/2014/main" id="{5FD2A7DF-8BE8-4F9B-B7D8-872AE9FC6CC9}"/>
              </a:ext>
            </a:extLst>
          </p:cNvPr>
          <p:cNvSpPr/>
          <p:nvPr/>
        </p:nvSpPr>
        <p:spPr>
          <a:xfrm>
            <a:off x="1965791" y="1110615"/>
            <a:ext cx="531445" cy="328247"/>
          </a:xfrm>
          <a:prstGeom prst="rightArrow">
            <a:avLst/>
          </a:prstGeom>
          <a:ln w="285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2202428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descr="Obsah obrázku text, osoba, přenosný počítač, interiér&#10;&#10;Popis byl vytvořen automaticky">
            <a:extLst>
              <a:ext uri="{FF2B5EF4-FFF2-40B4-BE49-F238E27FC236}">
                <a16:creationId xmlns:a16="http://schemas.microsoft.com/office/drawing/2014/main" id="{D6954B56-5EDC-42D8-9B64-F1B609ACF9C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ovéPole 2">
            <a:extLst>
              <a:ext uri="{FF2B5EF4-FFF2-40B4-BE49-F238E27FC236}">
                <a16:creationId xmlns:a16="http://schemas.microsoft.com/office/drawing/2014/main" id="{61A2E9C8-5DC7-46D5-BB19-D09153E76C8B}"/>
              </a:ext>
            </a:extLst>
          </p:cNvPr>
          <p:cNvSpPr txBox="1"/>
          <p:nvPr/>
        </p:nvSpPr>
        <p:spPr>
          <a:xfrm>
            <a:off x="148490" y="341817"/>
            <a:ext cx="11895015" cy="4708981"/>
          </a:xfrm>
          <a:prstGeom prst="rect">
            <a:avLst/>
          </a:prstGeom>
          <a:noFill/>
        </p:spPr>
        <p:txBody>
          <a:bodyPr wrap="square" rtlCol="0">
            <a:spAutoFit/>
          </a:bodyPr>
          <a:lstStyle/>
          <a:p>
            <a:pPr marL="285750" indent="-285750">
              <a:buFont typeface="Wingdings" panose="05000000000000000000" pitchFamily="2" charset="2"/>
              <a:buChar char="§"/>
            </a:pPr>
            <a:r>
              <a:rPr lang="cs-CZ" sz="3000" dirty="0">
                <a:latin typeface="Bookman Old Style" panose="02050604050505020204" pitchFamily="18" charset="0"/>
              </a:rPr>
              <a:t>Auditor musí respektovat při povinném auditu povinnosti, které mu udává zákon.</a:t>
            </a:r>
          </a:p>
          <a:p>
            <a:pPr marL="285750" indent="-285750">
              <a:buFont typeface="Wingdings" panose="05000000000000000000" pitchFamily="2" charset="2"/>
              <a:buChar char="§"/>
            </a:pPr>
            <a:r>
              <a:rPr lang="cs-CZ" sz="3000" dirty="0">
                <a:latin typeface="Bookman Old Style" panose="02050604050505020204" pitchFamily="18" charset="0"/>
              </a:rPr>
              <a:t>Auditor musí komunikovat s auditovanou firmou aby mohl včas, správně a efektivně provést audit.</a:t>
            </a:r>
          </a:p>
          <a:p>
            <a:pPr marL="285750" indent="-285750">
              <a:buFont typeface="Wingdings" panose="05000000000000000000" pitchFamily="2" charset="2"/>
              <a:buChar char="§"/>
            </a:pPr>
            <a:r>
              <a:rPr lang="cs-CZ" sz="3000" dirty="0">
                <a:latin typeface="Bookman Old Style" panose="02050604050505020204" pitchFamily="18" charset="0"/>
              </a:rPr>
              <a:t>Auditor vyžaduje od klienta podklady, které jsou nezbytně nutné pro provedení auditu       jedná se o náročný proces, který vyžaduje součinnost obou stran.</a:t>
            </a:r>
          </a:p>
          <a:p>
            <a:pPr marL="285750" indent="-285750">
              <a:buFont typeface="Wingdings" panose="05000000000000000000" pitchFamily="2" charset="2"/>
              <a:buChar char="§"/>
            </a:pPr>
            <a:r>
              <a:rPr lang="cs-CZ" sz="3000" dirty="0">
                <a:latin typeface="Bookman Old Style" panose="02050604050505020204" pitchFamily="18" charset="0"/>
              </a:rPr>
              <a:t>Auditor musí dodržovat postupy stanovené mezinárodními auditorskými standardy a zaznamenávat jednotlivé kroky související se zakázkou ve své dokumentaci = </a:t>
            </a:r>
            <a:r>
              <a:rPr lang="cs-CZ" sz="3000" b="1" dirty="0">
                <a:latin typeface="Bookman Old Style" panose="02050604050505020204" pitchFamily="18" charset="0"/>
              </a:rPr>
              <a:t>spisu</a:t>
            </a:r>
            <a:r>
              <a:rPr lang="cs-CZ" sz="3000" dirty="0">
                <a:latin typeface="Bookman Old Style" panose="02050604050505020204" pitchFamily="18" charset="0"/>
              </a:rPr>
              <a:t>. </a:t>
            </a:r>
          </a:p>
        </p:txBody>
      </p:sp>
      <p:sp>
        <p:nvSpPr>
          <p:cNvPr id="4" name="Šipka: doprava 3">
            <a:extLst>
              <a:ext uri="{FF2B5EF4-FFF2-40B4-BE49-F238E27FC236}">
                <a16:creationId xmlns:a16="http://schemas.microsoft.com/office/drawing/2014/main" id="{4C950FB0-5A3A-4073-9315-3E7B1FB47F42}"/>
              </a:ext>
            </a:extLst>
          </p:cNvPr>
          <p:cNvSpPr/>
          <p:nvPr/>
        </p:nvSpPr>
        <p:spPr>
          <a:xfrm>
            <a:off x="5830274" y="2790093"/>
            <a:ext cx="531445" cy="281354"/>
          </a:xfrm>
          <a:prstGeom prst="rightArrow">
            <a:avLst/>
          </a:prstGeom>
          <a:ln w="285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7560531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text, osoba, přenosný počítač, interiér&#10;&#10;Popis byl vytvořen automaticky">
            <a:extLst>
              <a:ext uri="{FF2B5EF4-FFF2-40B4-BE49-F238E27FC236}">
                <a16:creationId xmlns:a16="http://schemas.microsoft.com/office/drawing/2014/main" id="{963B133A-8955-4188-92C2-B5F8FBF8DE92}"/>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Zástupný symbol pro obsah 2"/>
          <p:cNvSpPr>
            <a:spLocks noGrp="1" noChangeAspect="1"/>
          </p:cNvSpPr>
          <p:nvPr>
            <p:ph idx="1"/>
          </p:nvPr>
        </p:nvSpPr>
        <p:spPr>
          <a:xfrm>
            <a:off x="156487" y="109727"/>
            <a:ext cx="11879025" cy="7569029"/>
          </a:xfrm>
        </p:spPr>
        <p:txBody>
          <a:bodyPr>
            <a:normAutofit/>
          </a:bodyPr>
          <a:lstStyle/>
          <a:p>
            <a:pPr marL="0" indent="0">
              <a:lnSpc>
                <a:spcPct val="100000"/>
              </a:lnSpc>
              <a:spcBef>
                <a:spcPts val="0"/>
              </a:spcBef>
              <a:buNone/>
            </a:pPr>
            <a:r>
              <a:rPr lang="cs-CZ" sz="3000" b="1" dirty="0">
                <a:latin typeface="Bookman Old Style" panose="02050604050505020204" pitchFamily="18" charset="0"/>
                <a:ea typeface="Open Sans" panose="020B0606030504020204" pitchFamily="34" charset="0"/>
                <a:cs typeface="Open Sans" panose="020B0606030504020204" pitchFamily="34" charset="0"/>
              </a:rPr>
              <a:t>Auditor provede činnosti spojené s plánováním:</a:t>
            </a:r>
          </a:p>
          <a:p>
            <a:pPr>
              <a:lnSpc>
                <a:spcPct val="100000"/>
              </a:lnSpc>
              <a:spcBef>
                <a:spcPts val="0"/>
              </a:spcBef>
              <a:buFont typeface="Wingdings" panose="05000000000000000000" pitchFamily="2" charset="2"/>
              <a:buChar char="q"/>
            </a:pPr>
            <a:r>
              <a:rPr lang="cs-CZ" sz="3000" dirty="0">
                <a:latin typeface="Bookman Old Style" panose="02050604050505020204" pitchFamily="18" charset="0"/>
                <a:ea typeface="Open Sans" panose="020B0606030504020204" pitchFamily="34" charset="0"/>
                <a:cs typeface="Open Sans" panose="020B0606030504020204" pitchFamily="34" charset="0"/>
              </a:rPr>
              <a:t>sestaví celkovou strategii auditu, stanoví cíle dané zakázky pro výkaznictví, aby mohlo být naplánováno načasování auditu a povaha požadovaných informací,</a:t>
            </a:r>
          </a:p>
          <a:p>
            <a:pPr>
              <a:lnSpc>
                <a:spcPct val="100000"/>
              </a:lnSpc>
              <a:spcBef>
                <a:spcPts val="0"/>
              </a:spcBef>
              <a:buFont typeface="Wingdings" panose="05000000000000000000" pitchFamily="2" charset="2"/>
              <a:buChar char="q"/>
            </a:pPr>
            <a:r>
              <a:rPr lang="cs-CZ" sz="3000" dirty="0">
                <a:latin typeface="Bookman Old Style" panose="02050604050505020204" pitchFamily="18" charset="0"/>
                <a:ea typeface="Open Sans" panose="020B0606030504020204" pitchFamily="34" charset="0"/>
                <a:cs typeface="Open Sans" panose="020B0606030504020204" pitchFamily="34" charset="0"/>
              </a:rPr>
              <a:t>navrhne plán auditu s cílem snížit auditorské riziko na přijatelně nízkou úroveň,</a:t>
            </a:r>
          </a:p>
          <a:p>
            <a:pPr>
              <a:lnSpc>
                <a:spcPct val="100000"/>
              </a:lnSpc>
              <a:spcBef>
                <a:spcPts val="0"/>
              </a:spcBef>
              <a:buFont typeface="Wingdings" panose="05000000000000000000" pitchFamily="2" charset="2"/>
              <a:buChar char="q"/>
            </a:pPr>
            <a:r>
              <a:rPr lang="cs-CZ" sz="3000" dirty="0">
                <a:latin typeface="Bookman Old Style" panose="02050604050505020204" pitchFamily="18" charset="0"/>
                <a:ea typeface="Open Sans" panose="020B0606030504020204" pitchFamily="34" charset="0"/>
                <a:cs typeface="Open Sans" panose="020B0606030504020204" pitchFamily="34" charset="0"/>
              </a:rPr>
              <a:t>zdokumentuje celkovou strategii auditu a plán auditu, včetně všech významných změn provedených v průběhu auditu.</a:t>
            </a:r>
          </a:p>
        </p:txBody>
      </p:sp>
    </p:spTree>
    <p:extLst>
      <p:ext uri="{BB962C8B-B14F-4D97-AF65-F5344CB8AC3E}">
        <p14:creationId xmlns:p14="http://schemas.microsoft.com/office/powerpoint/2010/main" val="1867539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text, osoba, přenosný počítač, interiér&#10;&#10;Popis byl vytvořen automaticky">
            <a:extLst>
              <a:ext uri="{FF2B5EF4-FFF2-40B4-BE49-F238E27FC236}">
                <a16:creationId xmlns:a16="http://schemas.microsoft.com/office/drawing/2014/main" id="{EDF62C04-B716-4055-AFC9-22D79CFE1D43}"/>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Zástupný symbol pro obsah 2"/>
          <p:cNvSpPr>
            <a:spLocks noGrp="1" noChangeAspect="1"/>
          </p:cNvSpPr>
          <p:nvPr>
            <p:ph idx="1"/>
          </p:nvPr>
        </p:nvSpPr>
        <p:spPr>
          <a:xfrm>
            <a:off x="156487" y="122481"/>
            <a:ext cx="11879025" cy="6205167"/>
          </a:xfrm>
        </p:spPr>
        <p:txBody>
          <a:bodyPr>
            <a:normAutofit lnSpcReduction="10000"/>
          </a:bodyPr>
          <a:lstStyle/>
          <a:p>
            <a:pPr marL="0" indent="0" algn="just">
              <a:lnSpc>
                <a:spcPct val="120000"/>
              </a:lnSpc>
              <a:spcBef>
                <a:spcPts val="0"/>
              </a:spcBef>
              <a:buNone/>
            </a:pPr>
            <a:r>
              <a:rPr lang="cs-CZ" sz="3600" b="1" dirty="0">
                <a:ln w="19050">
                  <a:solidFill>
                    <a:schemeClr val="tx1"/>
                  </a:solidFill>
                </a:ln>
                <a:solidFill>
                  <a:srgbClr val="FF0000"/>
                </a:solidFill>
                <a:latin typeface="Bookman Old Style" panose="02050604050505020204" pitchFamily="18" charset="0"/>
                <a:ea typeface="Open Sans" panose="020B0606030504020204" pitchFamily="34" charset="0"/>
                <a:cs typeface="Open Sans" panose="020B0606030504020204" pitchFamily="34" charset="0"/>
              </a:rPr>
              <a:t>3. VYTVOŘENÍ STRATEGIE A PLÁNU AUDITU </a:t>
            </a:r>
          </a:p>
          <a:p>
            <a:pPr algn="just">
              <a:lnSpc>
                <a:spcPct val="100000"/>
              </a:lnSpc>
              <a:spcBef>
                <a:spcPts val="0"/>
              </a:spcBef>
              <a:buFontTx/>
              <a:buChar char="-"/>
            </a:pPr>
            <a:r>
              <a:rPr lang="cs-CZ" sz="3000" dirty="0">
                <a:latin typeface="Bookman Old Style" panose="02050604050505020204" pitchFamily="18" charset="0"/>
                <a:ea typeface="Open Sans" panose="020B0606030504020204" pitchFamily="34" charset="0"/>
                <a:cs typeface="Open Sans" panose="020B0606030504020204" pitchFamily="34" charset="0"/>
              </a:rPr>
              <a:t>Součástí strategie auditu je plán auditu, který musí auditor projednat s účetní jednotkou. </a:t>
            </a:r>
          </a:p>
          <a:p>
            <a:pPr algn="just">
              <a:lnSpc>
                <a:spcPct val="100000"/>
              </a:lnSpc>
              <a:spcBef>
                <a:spcPts val="0"/>
              </a:spcBef>
              <a:buFontTx/>
              <a:buChar char="-"/>
            </a:pPr>
            <a:r>
              <a:rPr lang="cs-CZ" sz="3000" dirty="0">
                <a:latin typeface="Bookman Old Style" panose="02050604050505020204" pitchFamily="18" charset="0"/>
                <a:ea typeface="Open Sans" panose="020B0606030504020204" pitchFamily="34" charset="0"/>
                <a:cs typeface="Open Sans" panose="020B0606030504020204" pitchFamily="34" charset="0"/>
              </a:rPr>
              <a:t>Cílem plánu auditu je získat dostatečné a vhodné </a:t>
            </a:r>
            <a:r>
              <a:rPr lang="cs-CZ" sz="3000" b="1" dirty="0">
                <a:latin typeface="Bookman Old Style" panose="02050604050505020204" pitchFamily="18" charset="0"/>
                <a:ea typeface="Open Sans" panose="020B0606030504020204" pitchFamily="34" charset="0"/>
                <a:cs typeface="Open Sans" panose="020B0606030504020204" pitchFamily="34" charset="0"/>
              </a:rPr>
              <a:t>důkazní informace</a:t>
            </a:r>
            <a:r>
              <a:rPr lang="cs-CZ" sz="3000" dirty="0">
                <a:latin typeface="Bookman Old Style" panose="02050604050505020204" pitchFamily="18" charset="0"/>
                <a:ea typeface="Open Sans" panose="020B0606030504020204" pitchFamily="34" charset="0"/>
                <a:cs typeface="Open Sans" panose="020B0606030504020204" pitchFamily="34" charset="0"/>
              </a:rPr>
              <a:t> o </a:t>
            </a:r>
            <a:r>
              <a:rPr lang="cs-CZ" sz="3000" b="1" dirty="0">
                <a:latin typeface="Bookman Old Style" panose="02050604050505020204" pitchFamily="18" charset="0"/>
                <a:ea typeface="Open Sans" panose="020B0606030504020204" pitchFamily="34" charset="0"/>
                <a:cs typeface="Open Sans" panose="020B0606030504020204" pitchFamily="34" charset="0"/>
              </a:rPr>
              <a:t>vyhodnoceném riziku významné nesprávnosti</a:t>
            </a:r>
            <a:r>
              <a:rPr lang="cs-CZ" sz="3000" dirty="0">
                <a:latin typeface="Bookman Old Style" panose="02050604050505020204" pitchFamily="18" charset="0"/>
                <a:ea typeface="Open Sans" panose="020B0606030504020204" pitchFamily="34" charset="0"/>
                <a:cs typeface="Open Sans" panose="020B0606030504020204" pitchFamily="34" charset="0"/>
              </a:rPr>
              <a:t>, a to navržením a realizací vhodných opatření reagujících na tato rizika.</a:t>
            </a:r>
          </a:p>
          <a:p>
            <a:pPr algn="just">
              <a:lnSpc>
                <a:spcPct val="100000"/>
              </a:lnSpc>
              <a:spcBef>
                <a:spcPts val="0"/>
              </a:spcBef>
              <a:buFontTx/>
              <a:buChar char="-"/>
            </a:pPr>
            <a:r>
              <a:rPr lang="cs-CZ" sz="3000" dirty="0">
                <a:latin typeface="Bookman Old Style" panose="02050604050505020204" pitchFamily="18" charset="0"/>
                <a:ea typeface="Open Sans" panose="020B0606030504020204" pitchFamily="34" charset="0"/>
                <a:cs typeface="Open Sans" panose="020B0606030504020204" pitchFamily="34" charset="0"/>
              </a:rPr>
              <a:t>Obsahuje </a:t>
            </a:r>
            <a:r>
              <a:rPr lang="cs-CZ" sz="3000" b="1" i="1" dirty="0">
                <a:latin typeface="Bookman Old Style" panose="02050604050505020204" pitchFamily="18" charset="0"/>
                <a:ea typeface="Open Sans" panose="020B0606030504020204" pitchFamily="34" charset="0"/>
                <a:cs typeface="Open Sans" panose="020B0606030504020204" pitchFamily="34" charset="0"/>
              </a:rPr>
              <a:t>harmonogram prací </a:t>
            </a:r>
            <a:r>
              <a:rPr lang="cs-CZ" sz="3000" dirty="0">
                <a:latin typeface="Bookman Old Style" panose="02050604050505020204" pitchFamily="18" charset="0"/>
                <a:ea typeface="Open Sans" panose="020B0606030504020204" pitchFamily="34" charset="0"/>
                <a:cs typeface="Open Sans" panose="020B0606030504020204" pitchFamily="34" charset="0"/>
              </a:rPr>
              <a:t>a požadavky auditora na </a:t>
            </a:r>
            <a:r>
              <a:rPr lang="cs-CZ" sz="3000" b="1" i="1" dirty="0">
                <a:latin typeface="Bookman Old Style" panose="02050604050505020204" pitchFamily="18" charset="0"/>
                <a:ea typeface="Open Sans" panose="020B0606030504020204" pitchFamily="34" charset="0"/>
                <a:cs typeface="Open Sans" panose="020B0606030504020204" pitchFamily="34" charset="0"/>
              </a:rPr>
              <a:t>podklady</a:t>
            </a:r>
          </a:p>
          <a:p>
            <a:pPr algn="just">
              <a:lnSpc>
                <a:spcPct val="100000"/>
              </a:lnSpc>
              <a:spcBef>
                <a:spcPts val="0"/>
              </a:spcBef>
              <a:buFontTx/>
              <a:buChar char="-"/>
            </a:pPr>
            <a:r>
              <a:rPr lang="cs-CZ" sz="3000" dirty="0">
                <a:latin typeface="Bookman Old Style" panose="02050604050505020204" pitchFamily="18" charset="0"/>
                <a:ea typeface="Open Sans" panose="020B0606030504020204" pitchFamily="34" charset="0"/>
                <a:cs typeface="Open Sans" panose="020B0606030504020204" pitchFamily="34" charset="0"/>
              </a:rPr>
              <a:t>Auditor musí pečlivě prostudovat podnik, jeho okolí, prostředí, systémy a získat dostatek informací, které mohou ovlivňovat výsledky auditu.</a:t>
            </a:r>
          </a:p>
          <a:p>
            <a:pPr algn="just">
              <a:lnSpc>
                <a:spcPct val="100000"/>
              </a:lnSpc>
              <a:spcBef>
                <a:spcPts val="0"/>
              </a:spcBef>
              <a:buFontTx/>
              <a:buChar char="-"/>
            </a:pPr>
            <a:r>
              <a:rPr lang="cs-CZ" sz="3000" dirty="0">
                <a:latin typeface="Bookman Old Style" panose="02050604050505020204" pitchFamily="18" charset="0"/>
                <a:ea typeface="Open Sans" panose="020B0606030504020204" pitchFamily="34" charset="0"/>
                <a:cs typeface="Open Sans" panose="020B0606030504020204" pitchFamily="34" charset="0"/>
              </a:rPr>
              <a:t>Auditor se musí domluvit s vedením na schůzkách, a také mu musí být přestaveny kontaktní a spolupracující osoby.</a:t>
            </a:r>
          </a:p>
          <a:p>
            <a:pPr marL="0" indent="0" algn="just">
              <a:lnSpc>
                <a:spcPct val="100000"/>
              </a:lnSpc>
              <a:buNone/>
            </a:pPr>
            <a:endParaRPr lang="cs-CZ" sz="45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marL="0" indent="0" algn="just">
              <a:lnSpc>
                <a:spcPct val="100000"/>
              </a:lnSpc>
              <a:buNone/>
            </a:pPr>
            <a:endParaRPr lang="cs-CZ" sz="4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93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text, osoba, přenosný počítač, interiér&#10;&#10;Popis byl vytvořen automaticky">
            <a:extLst>
              <a:ext uri="{FF2B5EF4-FFF2-40B4-BE49-F238E27FC236}">
                <a16:creationId xmlns:a16="http://schemas.microsoft.com/office/drawing/2014/main" id="{F0C56A14-B529-447B-A3CA-4F837C924D46}"/>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56488" y="0"/>
            <a:ext cx="12192000" cy="6858000"/>
          </a:xfrm>
          <a:prstGeom prst="rect">
            <a:avLst/>
          </a:prstGeom>
        </p:spPr>
      </p:pic>
      <p:sp>
        <p:nvSpPr>
          <p:cNvPr id="4" name="Zástupný symbol pro obsah 2"/>
          <p:cNvSpPr>
            <a:spLocks noGrp="1" noChangeAspect="1"/>
          </p:cNvSpPr>
          <p:nvPr>
            <p:ph idx="1"/>
          </p:nvPr>
        </p:nvSpPr>
        <p:spPr>
          <a:xfrm>
            <a:off x="0" y="118872"/>
            <a:ext cx="11879025" cy="6485021"/>
          </a:xfrm>
        </p:spPr>
        <p:txBody>
          <a:bodyPr>
            <a:normAutofit fontScale="25000" lnSpcReduction="20000"/>
          </a:bodyPr>
          <a:lstStyle/>
          <a:p>
            <a:pPr marL="0" indent="0">
              <a:lnSpc>
                <a:spcPct val="120000"/>
              </a:lnSpc>
              <a:spcBef>
                <a:spcPts val="0"/>
              </a:spcBef>
              <a:buNone/>
            </a:pPr>
            <a:r>
              <a:rPr lang="cs-CZ" sz="12000" b="1" dirty="0">
                <a:solidFill>
                  <a:srgbClr val="FF0000"/>
                </a:solidFill>
                <a:latin typeface="Bookman Old Style" panose="02050604050505020204" pitchFamily="18" charset="0"/>
                <a:ea typeface="Open Sans" panose="020B0606030504020204" pitchFamily="34" charset="0"/>
                <a:cs typeface="Open Sans" panose="020B0606030504020204" pitchFamily="34" charset="0"/>
              </a:rPr>
              <a:t>Porozumění činnosti a oblasti podnikání klienta</a:t>
            </a:r>
          </a:p>
          <a:p>
            <a:pPr>
              <a:lnSpc>
                <a:spcPct val="120000"/>
              </a:lnSpc>
              <a:spcBef>
                <a:spcPts val="0"/>
              </a:spcBef>
              <a:buFont typeface="Wingdings" panose="05000000000000000000" pitchFamily="2" charset="2"/>
              <a:buChar char="§"/>
            </a:pPr>
            <a:r>
              <a:rPr lang="cs-CZ" sz="12000" b="1" i="1" dirty="0">
                <a:latin typeface="Bookman Old Style" panose="02050604050505020204" pitchFamily="18" charset="0"/>
                <a:ea typeface="Open Sans" panose="020B0606030504020204" pitchFamily="34" charset="0"/>
                <a:cs typeface="Open Sans" panose="020B0606030504020204" pitchFamily="34" charset="0"/>
              </a:rPr>
              <a:t> </a:t>
            </a:r>
            <a:r>
              <a:rPr lang="cs-CZ" sz="12000" i="1" dirty="0">
                <a:latin typeface="Bookman Old Style" panose="02050604050505020204" pitchFamily="18" charset="0"/>
                <a:ea typeface="Open Sans" panose="020B0606030504020204" pitchFamily="34" charset="0"/>
                <a:cs typeface="Open Sans" panose="020B0606030504020204" pitchFamily="34" charset="0"/>
              </a:rPr>
              <a:t>seznámení s účetní jednotkou – identifikace a vyhodnocení rizik významného zkreslení ÚZ (navržení auditorských postupů)</a:t>
            </a:r>
          </a:p>
          <a:p>
            <a:pPr>
              <a:lnSpc>
                <a:spcPct val="120000"/>
              </a:lnSpc>
              <a:spcBef>
                <a:spcPts val="0"/>
              </a:spcBef>
              <a:buFont typeface="Wingdings" panose="05000000000000000000" pitchFamily="2" charset="2"/>
              <a:buChar char="§"/>
            </a:pPr>
            <a:r>
              <a:rPr lang="cs-CZ" sz="12000" i="1" dirty="0">
                <a:latin typeface="Bookman Old Style" panose="02050604050505020204" pitchFamily="18" charset="0"/>
                <a:ea typeface="Open Sans" panose="020B0606030504020204" pitchFamily="34" charset="0"/>
                <a:cs typeface="Open Sans" panose="020B0606030504020204" pitchFamily="34" charset="0"/>
              </a:rPr>
              <a:t>Seznámení s IS (</a:t>
            </a:r>
            <a:r>
              <a:rPr lang="cs-CZ" sz="12000" i="1" dirty="0" err="1">
                <a:latin typeface="Bookman Old Style" panose="02050604050505020204" pitchFamily="18" charset="0"/>
                <a:ea typeface="Open Sans" panose="020B0606030504020204" pitchFamily="34" charset="0"/>
                <a:cs typeface="Open Sans" panose="020B0606030504020204" pitchFamily="34" charset="0"/>
              </a:rPr>
              <a:t>fin</a:t>
            </a:r>
            <a:r>
              <a:rPr lang="cs-CZ" sz="12000" i="1" dirty="0">
                <a:latin typeface="Bookman Old Style" panose="02050604050505020204" pitchFamily="18" charset="0"/>
                <a:ea typeface="Open Sans" panose="020B0606030504020204" pitchFamily="34" charset="0"/>
                <a:cs typeface="Open Sans" panose="020B0606030504020204" pitchFamily="34" charset="0"/>
              </a:rPr>
              <a:t>. výkaznictví)</a:t>
            </a:r>
          </a:p>
          <a:p>
            <a:pPr lvl="1">
              <a:lnSpc>
                <a:spcPct val="120000"/>
              </a:lnSpc>
              <a:spcBef>
                <a:spcPts val="0"/>
              </a:spcBef>
              <a:buFont typeface="Wingdings" panose="05000000000000000000" pitchFamily="2" charset="2"/>
              <a:buChar char="§"/>
            </a:pPr>
            <a:r>
              <a:rPr lang="cs-CZ" sz="11600" i="1" dirty="0">
                <a:latin typeface="Bookman Old Style" panose="02050604050505020204" pitchFamily="18" charset="0"/>
                <a:ea typeface="Open Sans" panose="020B0606030504020204" pitchFamily="34" charset="0"/>
                <a:cs typeface="Open Sans" panose="020B0606030504020204" pitchFamily="34" charset="0"/>
              </a:rPr>
              <a:t>druhy transakcí, které se vyskytují v činnosti účetní jednotky a jsou významné z hlediska účetní závěrky,</a:t>
            </a:r>
          </a:p>
          <a:p>
            <a:pPr lvl="1">
              <a:lnSpc>
                <a:spcPct val="120000"/>
              </a:lnSpc>
              <a:spcBef>
                <a:spcPts val="0"/>
              </a:spcBef>
              <a:buFont typeface="Wingdings" panose="05000000000000000000" pitchFamily="2" charset="2"/>
              <a:buChar char="§"/>
            </a:pPr>
            <a:r>
              <a:rPr lang="cs-CZ" sz="11600" i="1" dirty="0">
                <a:latin typeface="Bookman Old Style" panose="02050604050505020204" pitchFamily="18" charset="0"/>
                <a:ea typeface="Open Sans" panose="020B0606030504020204" pitchFamily="34" charset="0"/>
                <a:cs typeface="Open Sans" panose="020B0606030504020204" pitchFamily="34" charset="0"/>
              </a:rPr>
              <a:t>postupy, které jsou součástí manuálních i počítačových systému a slouží k zaznamenání a zpracování transakcí a jejich vykázání v účetní závěrce,</a:t>
            </a:r>
          </a:p>
          <a:p>
            <a:pPr lvl="1">
              <a:lnSpc>
                <a:spcPct val="120000"/>
              </a:lnSpc>
              <a:spcBef>
                <a:spcPts val="0"/>
              </a:spcBef>
              <a:buFont typeface="Wingdings" panose="05000000000000000000" pitchFamily="2" charset="2"/>
              <a:buChar char="§"/>
            </a:pPr>
            <a:r>
              <a:rPr lang="cs-CZ" sz="11600" i="1" dirty="0">
                <a:latin typeface="Bookman Old Style" panose="02050604050505020204" pitchFamily="18" charset="0"/>
                <a:ea typeface="Open Sans" panose="020B0606030504020204" pitchFamily="34" charset="0"/>
                <a:cs typeface="Open Sans" panose="020B0606030504020204" pitchFamily="34" charset="0"/>
              </a:rPr>
              <a:t>jakým způsobem informační systém zachycuje události a podmínky, mimo druhy transakcí, které jsou důležité z hlediska účetní závěrky.</a:t>
            </a:r>
          </a:p>
          <a:p>
            <a:pPr>
              <a:lnSpc>
                <a:spcPct val="120000"/>
              </a:lnSpc>
              <a:spcBef>
                <a:spcPts val="0"/>
              </a:spcBef>
              <a:buFont typeface="Wingdings" panose="05000000000000000000" pitchFamily="2" charset="2"/>
              <a:buChar char="§"/>
            </a:pPr>
            <a:endParaRPr lang="cs-CZ" sz="12000" b="1" i="1" dirty="0">
              <a:latin typeface="Bookman Old Style" panose="02050604050505020204" pitchFamily="18"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56232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text, osoba, přenosný počítač, interiér&#10;&#10;Popis byl vytvořen automaticky">
            <a:extLst>
              <a:ext uri="{FF2B5EF4-FFF2-40B4-BE49-F238E27FC236}">
                <a16:creationId xmlns:a16="http://schemas.microsoft.com/office/drawing/2014/main" id="{F0C56A14-B529-447B-A3CA-4F837C924D46}"/>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56488" y="0"/>
            <a:ext cx="12192000" cy="6858000"/>
          </a:xfrm>
          <a:prstGeom prst="rect">
            <a:avLst/>
          </a:prstGeom>
        </p:spPr>
      </p:pic>
      <p:sp>
        <p:nvSpPr>
          <p:cNvPr id="4" name="Zástupný symbol pro obsah 2"/>
          <p:cNvSpPr>
            <a:spLocks noGrp="1" noChangeAspect="1"/>
          </p:cNvSpPr>
          <p:nvPr>
            <p:ph idx="1"/>
          </p:nvPr>
        </p:nvSpPr>
        <p:spPr>
          <a:xfrm>
            <a:off x="0" y="118872"/>
            <a:ext cx="11879025" cy="6485021"/>
          </a:xfrm>
        </p:spPr>
        <p:txBody>
          <a:bodyPr>
            <a:noAutofit/>
          </a:bodyPr>
          <a:lstStyle/>
          <a:p>
            <a:pPr marL="0" indent="0">
              <a:lnSpc>
                <a:spcPct val="120000"/>
              </a:lnSpc>
              <a:spcBef>
                <a:spcPts val="0"/>
              </a:spcBef>
              <a:buNone/>
            </a:pPr>
            <a:r>
              <a:rPr lang="cs-CZ" sz="2400" b="1" dirty="0">
                <a:latin typeface="Bookman Old Style" panose="02050604050505020204" pitchFamily="18" charset="0"/>
                <a:ea typeface="Open Sans" panose="020B0606030504020204" pitchFamily="34" charset="0"/>
                <a:cs typeface="Open Sans" panose="020B0606030504020204" pitchFamily="34" charset="0"/>
              </a:rPr>
              <a:t>Porozumění činnosti a oblasti podnikání klienta</a:t>
            </a:r>
          </a:p>
          <a:p>
            <a:pPr>
              <a:lnSpc>
                <a:spcPct val="120000"/>
              </a:lnSpc>
              <a:spcBef>
                <a:spcPts val="0"/>
              </a:spcBef>
              <a:buFont typeface="Wingdings" panose="05000000000000000000" pitchFamily="2" charset="2"/>
              <a:buChar char="§"/>
            </a:pPr>
            <a:r>
              <a:rPr lang="cs-CZ" sz="2400" b="1" i="1" dirty="0">
                <a:latin typeface="Bookman Old Style" panose="02050604050505020204" pitchFamily="18" charset="0"/>
                <a:ea typeface="Open Sans" panose="020B0606030504020204" pitchFamily="34" charset="0"/>
                <a:cs typeface="Open Sans" panose="020B0606030504020204" pitchFamily="34" charset="0"/>
              </a:rPr>
              <a:t>Auditor posuzuje: </a:t>
            </a:r>
            <a:endParaRPr lang="cs-CZ" sz="2400" i="1" dirty="0">
              <a:latin typeface="Bookman Old Style" panose="02050604050505020204" pitchFamily="18" charset="0"/>
              <a:ea typeface="Open Sans" panose="020B0606030504020204" pitchFamily="34" charset="0"/>
              <a:cs typeface="Open Sans" panose="020B0606030504020204" pitchFamily="34" charset="0"/>
            </a:endParaRPr>
          </a:p>
          <a:p>
            <a:pPr lvl="2">
              <a:lnSpc>
                <a:spcPct val="120000"/>
              </a:lnSpc>
              <a:spcBef>
                <a:spcPts val="0"/>
              </a:spcBef>
              <a:buFont typeface="Wingdings" panose="05000000000000000000" pitchFamily="2" charset="2"/>
              <a:buChar char="§"/>
            </a:pPr>
            <a:r>
              <a:rPr lang="cs-CZ" dirty="0">
                <a:latin typeface="Bookman Old Style" panose="02050604050505020204" pitchFamily="18" charset="0"/>
                <a:ea typeface="Open Sans" panose="020B0606030504020204" pitchFamily="34" charset="0"/>
                <a:cs typeface="Open Sans" panose="020B0606030504020204" pitchFamily="34" charset="0"/>
              </a:rPr>
              <a:t>podmínky daného odvětví</a:t>
            </a:r>
          </a:p>
          <a:p>
            <a:pPr lvl="2">
              <a:lnSpc>
                <a:spcPct val="120000"/>
              </a:lnSpc>
              <a:spcBef>
                <a:spcPts val="0"/>
              </a:spcBef>
              <a:buFont typeface="Wingdings" panose="05000000000000000000" pitchFamily="2" charset="2"/>
              <a:buChar char="§"/>
            </a:pPr>
            <a:r>
              <a:rPr lang="cs-CZ" dirty="0">
                <a:latin typeface="Bookman Old Style" panose="02050604050505020204" pitchFamily="18" charset="0"/>
                <a:ea typeface="Open Sans" panose="020B0606030504020204" pitchFamily="34" charset="0"/>
                <a:cs typeface="Open Sans" panose="020B0606030504020204" pitchFamily="34" charset="0"/>
              </a:rPr>
              <a:t>trh a konkurence, včetně poptávky, kapacity a cenové konkurence</a:t>
            </a:r>
          </a:p>
          <a:p>
            <a:pPr lvl="2">
              <a:lnSpc>
                <a:spcPct val="120000"/>
              </a:lnSpc>
              <a:spcBef>
                <a:spcPts val="0"/>
              </a:spcBef>
              <a:buFont typeface="Wingdings" panose="05000000000000000000" pitchFamily="2" charset="2"/>
              <a:buChar char="§"/>
            </a:pPr>
            <a:r>
              <a:rPr lang="cs-CZ" dirty="0">
                <a:latin typeface="Bookman Old Style" panose="02050604050505020204" pitchFamily="18" charset="0"/>
                <a:ea typeface="Open Sans" panose="020B0606030504020204" pitchFamily="34" charset="0"/>
                <a:cs typeface="Open Sans" panose="020B0606030504020204" pitchFamily="34" charset="0"/>
              </a:rPr>
              <a:t>cykly a sezónní činnost</a:t>
            </a:r>
          </a:p>
          <a:p>
            <a:pPr lvl="2">
              <a:lnSpc>
                <a:spcPct val="120000"/>
              </a:lnSpc>
              <a:spcBef>
                <a:spcPts val="0"/>
              </a:spcBef>
              <a:buFont typeface="Wingdings" panose="05000000000000000000" pitchFamily="2" charset="2"/>
              <a:buChar char="§"/>
            </a:pPr>
            <a:r>
              <a:rPr lang="cs-CZ" dirty="0">
                <a:latin typeface="Bookman Old Style" panose="02050604050505020204" pitchFamily="18" charset="0"/>
                <a:ea typeface="Open Sans" panose="020B0606030504020204" pitchFamily="34" charset="0"/>
                <a:cs typeface="Open Sans" panose="020B0606030504020204" pitchFamily="34" charset="0"/>
              </a:rPr>
              <a:t>technologie výroby týkající se výrobků účetní jednotky</a:t>
            </a:r>
          </a:p>
          <a:p>
            <a:pPr lvl="2">
              <a:lnSpc>
                <a:spcPct val="120000"/>
              </a:lnSpc>
              <a:spcBef>
                <a:spcPts val="0"/>
              </a:spcBef>
              <a:buFont typeface="Wingdings" panose="05000000000000000000" pitchFamily="2" charset="2"/>
              <a:buChar char="§"/>
            </a:pPr>
            <a:r>
              <a:rPr lang="cs-CZ" dirty="0">
                <a:latin typeface="Bookman Old Style" panose="02050604050505020204" pitchFamily="18" charset="0"/>
                <a:ea typeface="Open Sans" panose="020B0606030504020204" pitchFamily="34" charset="0"/>
                <a:cs typeface="Open Sans" panose="020B0606030504020204" pitchFamily="34" charset="0"/>
              </a:rPr>
              <a:t>dodávka a ceny energie</a:t>
            </a:r>
          </a:p>
          <a:p>
            <a:pPr lvl="1">
              <a:lnSpc>
                <a:spcPct val="120000"/>
              </a:lnSpc>
              <a:spcBef>
                <a:spcPts val="0"/>
              </a:spcBef>
              <a:buFont typeface="Wingdings" panose="05000000000000000000" pitchFamily="2" charset="2"/>
              <a:buChar char="§"/>
            </a:pPr>
            <a:r>
              <a:rPr lang="cs-CZ" dirty="0">
                <a:latin typeface="Bookman Old Style" panose="02050604050505020204" pitchFamily="18" charset="0"/>
                <a:ea typeface="Open Sans" panose="020B0606030504020204" pitchFamily="34" charset="0"/>
                <a:cs typeface="Open Sans" panose="020B0606030504020204" pitchFamily="34" charset="0"/>
              </a:rPr>
              <a:t>regulatorní prostředí</a:t>
            </a:r>
          </a:p>
          <a:p>
            <a:pPr lvl="2">
              <a:lnSpc>
                <a:spcPct val="120000"/>
              </a:lnSpc>
              <a:spcBef>
                <a:spcPts val="0"/>
              </a:spcBef>
              <a:buFont typeface="Wingdings" panose="05000000000000000000" pitchFamily="2" charset="2"/>
              <a:buChar char="§"/>
            </a:pPr>
            <a:r>
              <a:rPr lang="cs-CZ" dirty="0">
                <a:latin typeface="Bookman Old Style" panose="02050604050505020204" pitchFamily="18" charset="0"/>
                <a:ea typeface="Open Sans" panose="020B0606030504020204" pitchFamily="34" charset="0"/>
                <a:cs typeface="Open Sans" panose="020B0606030504020204" pitchFamily="34" charset="0"/>
              </a:rPr>
              <a:t>účetní zásady a specifické postupy, které se týkají daného odvětví</a:t>
            </a:r>
          </a:p>
          <a:p>
            <a:pPr lvl="2">
              <a:lnSpc>
                <a:spcPct val="120000"/>
              </a:lnSpc>
              <a:spcBef>
                <a:spcPts val="0"/>
              </a:spcBef>
              <a:buFont typeface="Wingdings" panose="05000000000000000000" pitchFamily="2" charset="2"/>
              <a:buChar char="§"/>
            </a:pPr>
            <a:r>
              <a:rPr lang="cs-CZ" dirty="0">
                <a:latin typeface="Bookman Old Style" panose="02050604050505020204" pitchFamily="18" charset="0"/>
                <a:ea typeface="Open Sans" panose="020B0606030504020204" pitchFamily="34" charset="0"/>
                <a:cs typeface="Open Sans" panose="020B0606030504020204" pitchFamily="34" charset="0"/>
              </a:rPr>
              <a:t>zákony a nařízení, které mají významný dopad na činnost účetní jednotky</a:t>
            </a:r>
          </a:p>
          <a:p>
            <a:pPr lvl="2">
              <a:lnSpc>
                <a:spcPct val="120000"/>
              </a:lnSpc>
              <a:spcBef>
                <a:spcPts val="0"/>
              </a:spcBef>
              <a:buFont typeface="Wingdings" panose="05000000000000000000" pitchFamily="2" charset="2"/>
              <a:buChar char="§"/>
            </a:pPr>
            <a:r>
              <a:rPr lang="cs-CZ" dirty="0">
                <a:latin typeface="Bookman Old Style" panose="02050604050505020204" pitchFamily="18" charset="0"/>
                <a:ea typeface="Open Sans" panose="020B0606030504020204" pitchFamily="34" charset="0"/>
                <a:cs typeface="Open Sans" panose="020B0606030504020204" pitchFamily="34" charset="0"/>
              </a:rPr>
              <a:t>daně</a:t>
            </a:r>
          </a:p>
          <a:p>
            <a:pPr lvl="1">
              <a:lnSpc>
                <a:spcPct val="120000"/>
              </a:lnSpc>
              <a:spcBef>
                <a:spcPts val="0"/>
              </a:spcBef>
              <a:buFont typeface="Wingdings" panose="05000000000000000000" pitchFamily="2" charset="2"/>
              <a:buChar char="§"/>
            </a:pPr>
            <a:r>
              <a:rPr lang="cs-CZ" dirty="0">
                <a:latin typeface="Bookman Old Style" panose="02050604050505020204" pitchFamily="18" charset="0"/>
                <a:ea typeface="Open Sans" panose="020B0606030504020204" pitchFamily="34" charset="0"/>
                <a:cs typeface="Open Sans" panose="020B0606030504020204" pitchFamily="34" charset="0"/>
              </a:rPr>
              <a:t>ostatní externí faktory, které momentálně ovlivňují činnost účetní jednotky</a:t>
            </a:r>
          </a:p>
          <a:p>
            <a:pPr lvl="2">
              <a:lnSpc>
                <a:spcPct val="120000"/>
              </a:lnSpc>
              <a:spcBef>
                <a:spcPts val="0"/>
              </a:spcBef>
              <a:buFont typeface="Wingdings" panose="05000000000000000000" pitchFamily="2" charset="2"/>
              <a:buChar char="§"/>
            </a:pPr>
            <a:r>
              <a:rPr lang="cs-CZ" dirty="0">
                <a:latin typeface="Bookman Old Style" panose="02050604050505020204" pitchFamily="18" charset="0"/>
                <a:ea typeface="Open Sans" panose="020B0606030504020204" pitchFamily="34" charset="0"/>
                <a:cs typeface="Open Sans" panose="020B0606030504020204" pitchFamily="34" charset="0"/>
              </a:rPr>
              <a:t>obecná úroveň ekonomické aktivity</a:t>
            </a:r>
          </a:p>
          <a:p>
            <a:pPr lvl="2">
              <a:lnSpc>
                <a:spcPct val="120000"/>
              </a:lnSpc>
              <a:spcBef>
                <a:spcPts val="0"/>
              </a:spcBef>
              <a:buFont typeface="Wingdings" panose="05000000000000000000" pitchFamily="2" charset="2"/>
              <a:buChar char="§"/>
            </a:pPr>
            <a:r>
              <a:rPr lang="cs-CZ" dirty="0">
                <a:latin typeface="Bookman Old Style" panose="02050604050505020204" pitchFamily="18" charset="0"/>
                <a:ea typeface="Open Sans" panose="020B0606030504020204" pitchFamily="34" charset="0"/>
                <a:cs typeface="Open Sans" panose="020B0606030504020204" pitchFamily="34" charset="0"/>
              </a:rPr>
              <a:t>úrokové sazby a dostupnost financování</a:t>
            </a:r>
          </a:p>
          <a:p>
            <a:pPr lvl="2">
              <a:lnSpc>
                <a:spcPct val="120000"/>
              </a:lnSpc>
              <a:spcBef>
                <a:spcPts val="0"/>
              </a:spcBef>
              <a:buFont typeface="Wingdings" panose="05000000000000000000" pitchFamily="2" charset="2"/>
              <a:buChar char="§"/>
            </a:pPr>
            <a:r>
              <a:rPr lang="cs-CZ" dirty="0">
                <a:latin typeface="Bookman Old Style" panose="02050604050505020204" pitchFamily="18" charset="0"/>
                <a:ea typeface="Open Sans" panose="020B0606030504020204" pitchFamily="34" charset="0"/>
                <a:cs typeface="Open Sans" panose="020B0606030504020204" pitchFamily="34" charset="0"/>
              </a:rPr>
              <a:t>inflace, měnové zhodnocení</a:t>
            </a:r>
          </a:p>
        </p:txBody>
      </p:sp>
    </p:spTree>
    <p:extLst>
      <p:ext uri="{BB962C8B-B14F-4D97-AF65-F5344CB8AC3E}">
        <p14:creationId xmlns:p14="http://schemas.microsoft.com/office/powerpoint/2010/main" val="189652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text, osoba, přenosný počítač, interiér&#10;&#10;Popis byl vytvořen automaticky">
            <a:extLst>
              <a:ext uri="{FF2B5EF4-FFF2-40B4-BE49-F238E27FC236}">
                <a16:creationId xmlns:a16="http://schemas.microsoft.com/office/drawing/2014/main" id="{F0C56A14-B529-447B-A3CA-4F837C924D46}"/>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56488" y="0"/>
            <a:ext cx="12192000" cy="6858000"/>
          </a:xfrm>
          <a:prstGeom prst="rect">
            <a:avLst/>
          </a:prstGeom>
        </p:spPr>
      </p:pic>
      <p:sp>
        <p:nvSpPr>
          <p:cNvPr id="4" name="Zástupný symbol pro obsah 2"/>
          <p:cNvSpPr>
            <a:spLocks noGrp="1" noChangeAspect="1"/>
          </p:cNvSpPr>
          <p:nvPr>
            <p:ph idx="1"/>
          </p:nvPr>
        </p:nvSpPr>
        <p:spPr>
          <a:xfrm>
            <a:off x="0" y="118872"/>
            <a:ext cx="11879025" cy="6485021"/>
          </a:xfrm>
        </p:spPr>
        <p:txBody>
          <a:bodyPr>
            <a:normAutofit/>
          </a:bodyPr>
          <a:lstStyle/>
          <a:p>
            <a:pPr marL="0" indent="0">
              <a:lnSpc>
                <a:spcPct val="120000"/>
              </a:lnSpc>
              <a:spcBef>
                <a:spcPts val="0"/>
              </a:spcBef>
              <a:buNone/>
            </a:pPr>
            <a:r>
              <a:rPr lang="cs-CZ" b="1" dirty="0">
                <a:solidFill>
                  <a:srgbClr val="FF0000"/>
                </a:solidFill>
                <a:latin typeface="Bookman Old Style" panose="02050604050505020204" pitchFamily="18" charset="0"/>
                <a:ea typeface="Open Sans" panose="020B0606030504020204" pitchFamily="34" charset="0"/>
                <a:cs typeface="Open Sans" panose="020B0606030504020204" pitchFamily="34" charset="0"/>
              </a:rPr>
              <a:t>Porozumění kontrolnímu prostředí a účetnímu systému</a:t>
            </a:r>
            <a:r>
              <a:rPr lang="cs-CZ" b="1" i="1" dirty="0">
                <a:latin typeface="Bookman Old Style" panose="02050604050505020204" pitchFamily="18" charset="0"/>
                <a:ea typeface="Open Sans" panose="020B0606030504020204" pitchFamily="34" charset="0"/>
                <a:cs typeface="Open Sans" panose="020B0606030504020204" pitchFamily="34" charset="0"/>
              </a:rPr>
              <a:t> </a:t>
            </a:r>
            <a:endParaRPr lang="cs-CZ" i="1" dirty="0">
              <a:latin typeface="Bookman Old Style" panose="02050604050505020204" pitchFamily="18" charset="0"/>
              <a:ea typeface="Open Sans" panose="020B0606030504020204" pitchFamily="34" charset="0"/>
              <a:cs typeface="Open Sans" panose="020B0606030504020204" pitchFamily="34" charset="0"/>
            </a:endParaRPr>
          </a:p>
          <a:p>
            <a:pPr>
              <a:lnSpc>
                <a:spcPct val="120000"/>
              </a:lnSpc>
              <a:spcBef>
                <a:spcPts val="0"/>
              </a:spcBef>
              <a:buFont typeface="Wingdings" panose="05000000000000000000" pitchFamily="2" charset="2"/>
              <a:buChar char="§"/>
            </a:pPr>
            <a:r>
              <a:rPr lang="cs-CZ" b="1" i="1" dirty="0">
                <a:latin typeface="Bookman Old Style" panose="02050604050505020204" pitchFamily="18" charset="0"/>
                <a:ea typeface="Open Sans" panose="020B0606030504020204" pitchFamily="34" charset="0"/>
                <a:cs typeface="Open Sans" panose="020B0606030504020204" pitchFamily="34" charset="0"/>
              </a:rPr>
              <a:t>Auditor provádí postupy kontroly vyhodnocování rizik</a:t>
            </a:r>
          </a:p>
          <a:p>
            <a:pPr lvl="1">
              <a:lnSpc>
                <a:spcPct val="120000"/>
              </a:lnSpc>
              <a:spcBef>
                <a:spcPts val="0"/>
              </a:spcBef>
              <a:buFont typeface="Wingdings" panose="05000000000000000000" pitchFamily="2" charset="2"/>
              <a:buChar char="§"/>
            </a:pPr>
            <a:r>
              <a:rPr lang="cs-CZ" dirty="0">
                <a:latin typeface="Bookman Old Style" panose="02050604050505020204" pitchFamily="18" charset="0"/>
                <a:ea typeface="Open Sans" panose="020B0606030504020204" pitchFamily="34" charset="0"/>
                <a:cs typeface="Open Sans" panose="020B0606030504020204" pitchFamily="34" charset="0"/>
              </a:rPr>
              <a:t>dotazováním získává informace od vedení, od osob pověřených řízením jednotky, od ostatních pracovníků jednotky a obeznamuje se způsobem, jakým osoby pověřené řízením jednotky provádějí dohled nad procesy používanými vedením k odhalování rizik výskytu podvodů a k náležitému nakládání s nimi, a s vnitřními </a:t>
            </a:r>
            <a:r>
              <a:rPr lang="cs-CZ" dirty="0" err="1">
                <a:latin typeface="Bookman Old Style" panose="02050604050505020204" pitchFamily="18" charset="0"/>
                <a:ea typeface="Open Sans" panose="020B0606030504020204" pitchFamily="34" charset="0"/>
                <a:cs typeface="Open Sans" panose="020B0606030504020204" pitchFamily="34" charset="0"/>
              </a:rPr>
              <a:t>kontro</a:t>
            </a:r>
            <a:r>
              <a:rPr lang="cs-CZ" dirty="0">
                <a:latin typeface="Bookman Old Style" panose="02050604050505020204" pitchFamily="18" charset="0"/>
                <a:ea typeface="Open Sans" panose="020B0606030504020204" pitchFamily="34" charset="0"/>
                <a:cs typeface="Open Sans" panose="020B0606030504020204" pitchFamily="34" charset="0"/>
              </a:rPr>
              <a:t> </a:t>
            </a:r>
            <a:r>
              <a:rPr lang="cs-CZ" dirty="0" err="1">
                <a:latin typeface="Bookman Old Style" panose="02050604050505020204" pitchFamily="18" charset="0"/>
                <a:ea typeface="Open Sans" panose="020B0606030504020204" pitchFamily="34" charset="0"/>
                <a:cs typeface="Open Sans" panose="020B0606030504020204" pitchFamily="34" charset="0"/>
              </a:rPr>
              <a:t>lami</a:t>
            </a:r>
            <a:r>
              <a:rPr lang="cs-CZ" dirty="0">
                <a:latin typeface="Bookman Old Style" panose="02050604050505020204" pitchFamily="18" charset="0"/>
                <a:ea typeface="Open Sans" panose="020B0606030504020204" pitchFamily="34" charset="0"/>
                <a:cs typeface="Open Sans" panose="020B0606030504020204" pitchFamily="34" charset="0"/>
              </a:rPr>
              <a:t>, které vedení zavedlo za účelem snižování výskytu těchto rizik,</a:t>
            </a:r>
          </a:p>
          <a:p>
            <a:pPr lvl="1">
              <a:lnSpc>
                <a:spcPct val="120000"/>
              </a:lnSpc>
              <a:spcBef>
                <a:spcPts val="0"/>
              </a:spcBef>
              <a:buFont typeface="Wingdings" panose="05000000000000000000" pitchFamily="2" charset="2"/>
              <a:buChar char="§"/>
            </a:pPr>
            <a:r>
              <a:rPr lang="cs-CZ" dirty="0">
                <a:latin typeface="Bookman Old Style" panose="02050604050505020204" pitchFamily="18" charset="0"/>
                <a:ea typeface="Open Sans" panose="020B0606030504020204" pitchFamily="34" charset="0"/>
                <a:cs typeface="Open Sans" panose="020B0606030504020204" pitchFamily="34" charset="0"/>
              </a:rPr>
              <a:t>posouzením, zda se vyskytuje jeden či více rizikových faktorů podvodu,</a:t>
            </a:r>
          </a:p>
          <a:p>
            <a:pPr lvl="1">
              <a:lnSpc>
                <a:spcPct val="120000"/>
              </a:lnSpc>
              <a:spcBef>
                <a:spcPts val="0"/>
              </a:spcBef>
              <a:buFont typeface="Wingdings" panose="05000000000000000000" pitchFamily="2" charset="2"/>
              <a:buChar char="§"/>
            </a:pPr>
            <a:r>
              <a:rPr lang="cs-CZ" dirty="0">
                <a:latin typeface="Bookman Old Style" panose="02050604050505020204" pitchFamily="18" charset="0"/>
                <a:ea typeface="Open Sans" panose="020B0606030504020204" pitchFamily="34" charset="0"/>
                <a:cs typeface="Open Sans" panose="020B0606030504020204" pitchFamily="34" charset="0"/>
              </a:rPr>
              <a:t>posuzuje veškeré nezvyklé nebo nečekané vztahy, které byly odhaleny při provádění analytických postupů,</a:t>
            </a:r>
          </a:p>
          <a:p>
            <a:pPr lvl="1">
              <a:lnSpc>
                <a:spcPct val="120000"/>
              </a:lnSpc>
              <a:spcBef>
                <a:spcPts val="0"/>
              </a:spcBef>
              <a:buFont typeface="Wingdings" panose="05000000000000000000" pitchFamily="2" charset="2"/>
              <a:buChar char="§"/>
            </a:pPr>
            <a:r>
              <a:rPr lang="cs-CZ" dirty="0">
                <a:latin typeface="Bookman Old Style" panose="02050604050505020204" pitchFamily="18" charset="0"/>
                <a:ea typeface="Open Sans" panose="020B0606030504020204" pitchFamily="34" charset="0"/>
                <a:cs typeface="Open Sans" panose="020B0606030504020204" pitchFamily="34" charset="0"/>
              </a:rPr>
              <a:t>posuzuje informace, které by mohly pomoci při odhalování rizik výskytu významných nesprávností způsobených podvodem.</a:t>
            </a:r>
          </a:p>
        </p:txBody>
      </p:sp>
    </p:spTree>
    <p:extLst>
      <p:ext uri="{BB962C8B-B14F-4D97-AF65-F5344CB8AC3E}">
        <p14:creationId xmlns:p14="http://schemas.microsoft.com/office/powerpoint/2010/main" val="8644190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text, osoba, přenosný počítač, interiér&#10;&#10;Popis byl vytvořen automaticky">
            <a:extLst>
              <a:ext uri="{FF2B5EF4-FFF2-40B4-BE49-F238E27FC236}">
                <a16:creationId xmlns:a16="http://schemas.microsoft.com/office/drawing/2014/main" id="{F0C56A14-B529-447B-A3CA-4F837C924D46}"/>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56488" y="0"/>
            <a:ext cx="12192000" cy="6858000"/>
          </a:xfrm>
          <a:prstGeom prst="rect">
            <a:avLst/>
          </a:prstGeom>
        </p:spPr>
      </p:pic>
      <p:sp>
        <p:nvSpPr>
          <p:cNvPr id="4" name="Zástupný symbol pro obsah 2"/>
          <p:cNvSpPr>
            <a:spLocks noGrp="1" noChangeAspect="1"/>
          </p:cNvSpPr>
          <p:nvPr>
            <p:ph idx="1"/>
          </p:nvPr>
        </p:nvSpPr>
        <p:spPr>
          <a:xfrm>
            <a:off x="0" y="118872"/>
            <a:ext cx="11879025" cy="6485021"/>
          </a:xfrm>
        </p:spPr>
        <p:txBody>
          <a:bodyPr>
            <a:normAutofit/>
          </a:bodyPr>
          <a:lstStyle/>
          <a:p>
            <a:pPr marL="0" indent="0">
              <a:lnSpc>
                <a:spcPct val="120000"/>
              </a:lnSpc>
              <a:spcBef>
                <a:spcPts val="0"/>
              </a:spcBef>
              <a:buNone/>
            </a:pPr>
            <a:r>
              <a:rPr lang="cs-CZ" b="1" dirty="0">
                <a:solidFill>
                  <a:srgbClr val="FF0000"/>
                </a:solidFill>
                <a:latin typeface="Bookman Old Style" panose="02050604050505020204" pitchFamily="18" charset="0"/>
                <a:ea typeface="Open Sans" panose="020B0606030504020204" pitchFamily="34" charset="0"/>
                <a:cs typeface="Open Sans" panose="020B0606030504020204" pitchFamily="34" charset="0"/>
              </a:rPr>
              <a:t>Porozumění kontrolnímu prostředí a účetnímu systému</a:t>
            </a:r>
            <a:r>
              <a:rPr lang="cs-CZ" b="1" i="1" dirty="0">
                <a:latin typeface="Bookman Old Style" panose="02050604050505020204" pitchFamily="18" charset="0"/>
                <a:ea typeface="Open Sans" panose="020B0606030504020204" pitchFamily="34" charset="0"/>
                <a:cs typeface="Open Sans" panose="020B0606030504020204" pitchFamily="34" charset="0"/>
              </a:rPr>
              <a:t> </a:t>
            </a:r>
            <a:endParaRPr lang="cs-CZ" i="1" dirty="0">
              <a:latin typeface="Bookman Old Style" panose="02050604050505020204" pitchFamily="18" charset="0"/>
              <a:ea typeface="Open Sans" panose="020B0606030504020204" pitchFamily="34" charset="0"/>
              <a:cs typeface="Open Sans" panose="020B0606030504020204" pitchFamily="34" charset="0"/>
            </a:endParaRPr>
          </a:p>
          <a:p>
            <a:pPr>
              <a:lnSpc>
                <a:spcPct val="120000"/>
              </a:lnSpc>
              <a:spcBef>
                <a:spcPts val="0"/>
              </a:spcBef>
              <a:buFont typeface="Wingdings" panose="05000000000000000000" pitchFamily="2" charset="2"/>
              <a:buChar char="§"/>
            </a:pPr>
            <a:r>
              <a:rPr lang="cs-CZ" b="1" i="1" dirty="0">
                <a:latin typeface="Bookman Old Style" panose="02050604050505020204" pitchFamily="18" charset="0"/>
                <a:ea typeface="Open Sans" panose="020B0606030504020204" pitchFamily="34" charset="0"/>
                <a:cs typeface="Open Sans" panose="020B0606030504020204" pitchFamily="34" charset="0"/>
              </a:rPr>
              <a:t>Auditor provádí postupy kontroly vyhodnocování rizik</a:t>
            </a:r>
          </a:p>
          <a:p>
            <a:pPr marL="457200" lvl="1" indent="0">
              <a:lnSpc>
                <a:spcPct val="120000"/>
              </a:lnSpc>
              <a:spcBef>
                <a:spcPts val="0"/>
              </a:spcBef>
              <a:buNone/>
            </a:pPr>
            <a:r>
              <a:rPr lang="cs-CZ" dirty="0">
                <a:latin typeface="Bookman Old Style" panose="02050604050505020204" pitchFamily="18" charset="0"/>
                <a:ea typeface="Open Sans" panose="020B0606030504020204" pitchFamily="34" charset="0"/>
                <a:cs typeface="Open Sans" panose="020B0606030504020204" pitchFamily="34" charset="0"/>
              </a:rPr>
              <a:t>Auditor se dotazuje vedení na:</a:t>
            </a:r>
          </a:p>
          <a:p>
            <a:pPr lvl="1">
              <a:lnSpc>
                <a:spcPct val="120000"/>
              </a:lnSpc>
              <a:spcBef>
                <a:spcPts val="0"/>
              </a:spcBef>
              <a:buFont typeface="Wingdings" panose="05000000000000000000" pitchFamily="2" charset="2"/>
              <a:buChar char="§"/>
            </a:pPr>
            <a:r>
              <a:rPr lang="cs-CZ" dirty="0">
                <a:latin typeface="Bookman Old Style" panose="02050604050505020204" pitchFamily="18" charset="0"/>
                <a:ea typeface="Open Sans" panose="020B0606030504020204" pitchFamily="34" charset="0"/>
                <a:cs typeface="Open Sans" panose="020B0606030504020204" pitchFamily="34" charset="0"/>
              </a:rPr>
              <a:t>jeho hodnocení rizika, že by účetní závěrka mohla být významně zkreslena vlivem výskytu podvodů,</a:t>
            </a:r>
          </a:p>
          <a:p>
            <a:pPr lvl="1">
              <a:lnSpc>
                <a:spcPct val="120000"/>
              </a:lnSpc>
              <a:spcBef>
                <a:spcPts val="0"/>
              </a:spcBef>
              <a:buFont typeface="Wingdings" panose="05000000000000000000" pitchFamily="2" charset="2"/>
              <a:buChar char="§"/>
            </a:pPr>
            <a:r>
              <a:rPr lang="cs-CZ" dirty="0">
                <a:latin typeface="Bookman Old Style" panose="02050604050505020204" pitchFamily="18" charset="0"/>
                <a:ea typeface="Open Sans" panose="020B0606030504020204" pitchFamily="34" charset="0"/>
                <a:cs typeface="Open Sans" panose="020B0606030504020204" pitchFamily="34" charset="0"/>
              </a:rPr>
              <a:t>ptá se na podvody, které vedení účetní jednotky odhalilo,</a:t>
            </a:r>
          </a:p>
          <a:p>
            <a:pPr lvl="1">
              <a:lnSpc>
                <a:spcPct val="120000"/>
              </a:lnSpc>
              <a:spcBef>
                <a:spcPts val="0"/>
              </a:spcBef>
              <a:buFont typeface="Wingdings" panose="05000000000000000000" pitchFamily="2" charset="2"/>
              <a:buChar char="§"/>
            </a:pPr>
            <a:r>
              <a:rPr lang="cs-CZ" dirty="0">
                <a:latin typeface="Bookman Old Style" panose="02050604050505020204" pitchFamily="18" charset="0"/>
                <a:ea typeface="Open Sans" panose="020B0606030504020204" pitchFamily="34" charset="0"/>
                <a:cs typeface="Open Sans" panose="020B0606030504020204" pitchFamily="34" charset="0"/>
              </a:rPr>
              <a:t>případný interní audit, případně od ostatních pracovníků účetní jednotky zjistí, zda vědí o skutečných nebo údajných podvodech případně podezřeních ze spáchání podvodu, které se dotýkají jednotky, nebo o podezřeních ze spáchání podvodu.</a:t>
            </a:r>
          </a:p>
          <a:p>
            <a:pPr marL="457200" lvl="1" indent="0">
              <a:lnSpc>
                <a:spcPct val="120000"/>
              </a:lnSpc>
              <a:spcBef>
                <a:spcPts val="0"/>
              </a:spcBef>
              <a:buNone/>
            </a:pPr>
            <a:r>
              <a:rPr lang="cs-CZ" dirty="0">
                <a:latin typeface="Bookman Old Style" panose="02050604050505020204" pitchFamily="18" charset="0"/>
                <a:ea typeface="Open Sans" panose="020B0606030504020204" pitchFamily="34" charset="0"/>
                <a:cs typeface="Open Sans" panose="020B0606030504020204" pitchFamily="34" charset="0"/>
              </a:rPr>
              <a:t>Posuzování rizikových faktorů podvodu</a:t>
            </a:r>
          </a:p>
          <a:p>
            <a:pPr marL="457200" lvl="1" indent="0">
              <a:lnSpc>
                <a:spcPct val="120000"/>
              </a:lnSpc>
              <a:spcBef>
                <a:spcPts val="0"/>
              </a:spcBef>
              <a:buNone/>
            </a:pPr>
            <a:r>
              <a:rPr lang="cs-CZ" dirty="0">
                <a:latin typeface="Bookman Old Style" panose="02050604050505020204" pitchFamily="18" charset="0"/>
                <a:ea typeface="Open Sans" panose="020B0606030504020204" pitchFamily="34" charset="0"/>
                <a:cs typeface="Open Sans" panose="020B0606030504020204" pitchFamily="34" charset="0"/>
              </a:rPr>
              <a:t>Posuzování neobvyklých nebo neočekávaných vztahů</a:t>
            </a:r>
          </a:p>
        </p:txBody>
      </p:sp>
    </p:spTree>
    <p:extLst>
      <p:ext uri="{BB962C8B-B14F-4D97-AF65-F5344CB8AC3E}">
        <p14:creationId xmlns:p14="http://schemas.microsoft.com/office/powerpoint/2010/main" val="1191185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text, osoba, přenosný počítač, interiér&#10;&#10;Popis byl vytvořen automaticky">
            <a:extLst>
              <a:ext uri="{FF2B5EF4-FFF2-40B4-BE49-F238E27FC236}">
                <a16:creationId xmlns:a16="http://schemas.microsoft.com/office/drawing/2014/main" id="{F0C56A14-B529-447B-A3CA-4F837C924D46}"/>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56488" y="0"/>
            <a:ext cx="12192000" cy="6858000"/>
          </a:xfrm>
          <a:prstGeom prst="rect">
            <a:avLst/>
          </a:prstGeom>
        </p:spPr>
      </p:pic>
      <p:sp>
        <p:nvSpPr>
          <p:cNvPr id="4" name="Zástupný symbol pro obsah 2"/>
          <p:cNvSpPr>
            <a:spLocks noGrp="1" noChangeAspect="1"/>
          </p:cNvSpPr>
          <p:nvPr>
            <p:ph idx="1"/>
          </p:nvPr>
        </p:nvSpPr>
        <p:spPr>
          <a:xfrm>
            <a:off x="0" y="118872"/>
            <a:ext cx="11879025" cy="6485021"/>
          </a:xfrm>
        </p:spPr>
        <p:txBody>
          <a:bodyPr>
            <a:normAutofit fontScale="25000" lnSpcReduction="20000"/>
          </a:bodyPr>
          <a:lstStyle/>
          <a:p>
            <a:pPr marL="0" indent="0">
              <a:lnSpc>
                <a:spcPct val="120000"/>
              </a:lnSpc>
              <a:spcBef>
                <a:spcPts val="0"/>
              </a:spcBef>
              <a:buNone/>
            </a:pPr>
            <a:r>
              <a:rPr lang="cs-CZ" sz="12000" b="1" dirty="0">
                <a:solidFill>
                  <a:srgbClr val="FF0000"/>
                </a:solidFill>
                <a:latin typeface="Bookman Old Style" panose="02050604050505020204" pitchFamily="18" charset="0"/>
                <a:ea typeface="Open Sans" panose="020B0606030504020204" pitchFamily="34" charset="0"/>
                <a:cs typeface="Open Sans" panose="020B0606030504020204" pitchFamily="34" charset="0"/>
              </a:rPr>
              <a:t>Provádění předběžných analytických procedur</a:t>
            </a:r>
            <a:r>
              <a:rPr lang="cs-CZ" sz="12000" b="1" i="1" dirty="0">
                <a:solidFill>
                  <a:srgbClr val="FF0000"/>
                </a:solidFill>
                <a:latin typeface="Bookman Old Style" panose="02050604050505020204" pitchFamily="18" charset="0"/>
                <a:ea typeface="Open Sans" panose="020B0606030504020204" pitchFamily="34" charset="0"/>
                <a:cs typeface="Open Sans" panose="020B0606030504020204" pitchFamily="34" charset="0"/>
              </a:rPr>
              <a:t> </a:t>
            </a:r>
          </a:p>
          <a:p>
            <a:pPr marL="0" indent="0">
              <a:lnSpc>
                <a:spcPct val="120000"/>
              </a:lnSpc>
              <a:spcBef>
                <a:spcPts val="0"/>
              </a:spcBef>
              <a:buNone/>
            </a:pPr>
            <a:r>
              <a:rPr lang="cs-CZ" sz="12000" i="1" dirty="0">
                <a:latin typeface="Bookman Old Style" panose="02050604050505020204" pitchFamily="18" charset="0"/>
                <a:ea typeface="Open Sans" panose="020B0606030504020204" pitchFamily="34" charset="0"/>
                <a:cs typeface="Open Sans" panose="020B0606030504020204" pitchFamily="34" charset="0"/>
              </a:rPr>
              <a:t>Analytické postupy zahrnují porovnání účetních informací dané účetní jednotky:</a:t>
            </a:r>
          </a:p>
          <a:p>
            <a:pPr>
              <a:lnSpc>
                <a:spcPct val="120000"/>
              </a:lnSpc>
              <a:spcBef>
                <a:spcPts val="0"/>
              </a:spcBef>
            </a:pPr>
            <a:r>
              <a:rPr lang="cs-CZ" sz="12000" i="1" dirty="0">
                <a:latin typeface="Bookman Old Style" panose="02050604050505020204" pitchFamily="18" charset="0"/>
                <a:ea typeface="Open Sans" panose="020B0606030504020204" pitchFamily="34" charset="0"/>
                <a:cs typeface="Open Sans" panose="020B0606030504020204" pitchFamily="34" charset="0"/>
              </a:rPr>
              <a:t>se srovnatelnými informacemi za předchozí období,</a:t>
            </a:r>
          </a:p>
          <a:p>
            <a:pPr>
              <a:lnSpc>
                <a:spcPct val="120000"/>
              </a:lnSpc>
              <a:spcBef>
                <a:spcPts val="0"/>
              </a:spcBef>
            </a:pPr>
            <a:r>
              <a:rPr lang="cs-CZ" sz="12000" i="1" dirty="0">
                <a:latin typeface="Bookman Old Style" panose="02050604050505020204" pitchFamily="18" charset="0"/>
                <a:ea typeface="Open Sans" panose="020B0606030504020204" pitchFamily="34" charset="0"/>
                <a:cs typeface="Open Sans" panose="020B0606030504020204" pitchFamily="34" charset="0"/>
              </a:rPr>
              <a:t>s předpokládanými hospodářskými výsledky účetní jednotky, jako např. s rozpočty nebo prognózami, nebo s očekáváním auditora,</a:t>
            </a:r>
          </a:p>
          <a:p>
            <a:pPr>
              <a:lnSpc>
                <a:spcPct val="120000"/>
              </a:lnSpc>
              <a:spcBef>
                <a:spcPts val="0"/>
              </a:spcBef>
            </a:pPr>
            <a:r>
              <a:rPr lang="cs-CZ" sz="12000" i="1" dirty="0">
                <a:latin typeface="Bookman Old Style" panose="02050604050505020204" pitchFamily="18" charset="0"/>
                <a:ea typeface="Open Sans" panose="020B0606030504020204" pitchFamily="34" charset="0"/>
                <a:cs typeface="Open Sans" panose="020B0606030504020204" pitchFamily="34" charset="0"/>
              </a:rPr>
              <a:t>s obdobnými informacemi v rámci odvětví.</a:t>
            </a:r>
          </a:p>
          <a:p>
            <a:pPr>
              <a:lnSpc>
                <a:spcPct val="120000"/>
              </a:lnSpc>
              <a:spcBef>
                <a:spcPts val="0"/>
              </a:spcBef>
            </a:pPr>
            <a:r>
              <a:rPr lang="cs-CZ" sz="12000" b="1" i="1" dirty="0">
                <a:latin typeface="Bookman Old Style" panose="02050604050505020204" pitchFamily="18" charset="0"/>
                <a:ea typeface="Open Sans" panose="020B0606030504020204" pitchFamily="34" charset="0"/>
                <a:cs typeface="Open Sans" panose="020B0606030504020204" pitchFamily="34" charset="0"/>
              </a:rPr>
              <a:t>posuzování vztahů mezi položkami účetní závěrky, u kterých se očekává, že budou v souladu s hodnotami, které lze předvídat na základě dosavadních zkušeností účetní jednotky, jako je procento hrubého zisku apod.</a:t>
            </a:r>
          </a:p>
        </p:txBody>
      </p:sp>
    </p:spTree>
    <p:extLst>
      <p:ext uri="{BB962C8B-B14F-4D97-AF65-F5344CB8AC3E}">
        <p14:creationId xmlns:p14="http://schemas.microsoft.com/office/powerpoint/2010/main" val="378080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text, osoba, přenosný počítač, interiér&#10;&#10;Popis byl vytvořen automaticky">
            <a:extLst>
              <a:ext uri="{FF2B5EF4-FFF2-40B4-BE49-F238E27FC236}">
                <a16:creationId xmlns:a16="http://schemas.microsoft.com/office/drawing/2014/main" id="{F0C56A14-B529-447B-A3CA-4F837C924D46}"/>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56488" y="0"/>
            <a:ext cx="12192000" cy="6858000"/>
          </a:xfrm>
          <a:prstGeom prst="rect">
            <a:avLst/>
          </a:prstGeom>
        </p:spPr>
      </p:pic>
      <p:sp>
        <p:nvSpPr>
          <p:cNvPr id="4" name="Zástupný symbol pro obsah 2"/>
          <p:cNvSpPr>
            <a:spLocks noGrp="1" noChangeAspect="1"/>
          </p:cNvSpPr>
          <p:nvPr>
            <p:ph idx="1"/>
          </p:nvPr>
        </p:nvSpPr>
        <p:spPr>
          <a:xfrm>
            <a:off x="0" y="118872"/>
            <a:ext cx="11879025" cy="6485021"/>
          </a:xfrm>
        </p:spPr>
        <p:txBody>
          <a:bodyPr>
            <a:normAutofit fontScale="25000" lnSpcReduction="20000"/>
          </a:bodyPr>
          <a:lstStyle/>
          <a:p>
            <a:pPr marL="0" indent="0">
              <a:lnSpc>
                <a:spcPct val="120000"/>
              </a:lnSpc>
              <a:spcBef>
                <a:spcPts val="0"/>
              </a:spcBef>
              <a:buNone/>
            </a:pPr>
            <a:r>
              <a:rPr lang="cs-CZ" sz="12000" b="1" dirty="0">
                <a:solidFill>
                  <a:srgbClr val="FF0000"/>
                </a:solidFill>
                <a:latin typeface="Bookman Old Style" panose="02050604050505020204" pitchFamily="18" charset="0"/>
                <a:ea typeface="Open Sans" panose="020B0606030504020204" pitchFamily="34" charset="0"/>
                <a:cs typeface="Open Sans" panose="020B0606030504020204" pitchFamily="34" charset="0"/>
              </a:rPr>
              <a:t>Provádění předběžných analytických procedur</a:t>
            </a:r>
            <a:r>
              <a:rPr lang="cs-CZ" sz="12000" b="1" i="1" dirty="0">
                <a:solidFill>
                  <a:srgbClr val="FF0000"/>
                </a:solidFill>
                <a:latin typeface="Bookman Old Style" panose="02050604050505020204" pitchFamily="18" charset="0"/>
                <a:ea typeface="Open Sans" panose="020B0606030504020204" pitchFamily="34" charset="0"/>
                <a:cs typeface="Open Sans" panose="020B0606030504020204" pitchFamily="34" charset="0"/>
              </a:rPr>
              <a:t> </a:t>
            </a:r>
          </a:p>
          <a:p>
            <a:pPr marL="0" indent="0">
              <a:lnSpc>
                <a:spcPct val="120000"/>
              </a:lnSpc>
              <a:spcBef>
                <a:spcPts val="0"/>
              </a:spcBef>
              <a:buNone/>
            </a:pPr>
            <a:r>
              <a:rPr lang="cs-CZ" sz="12000" i="1" dirty="0">
                <a:latin typeface="Bookman Old Style" panose="02050604050505020204" pitchFamily="18" charset="0"/>
                <a:ea typeface="Open Sans" panose="020B0606030504020204" pitchFamily="34" charset="0"/>
                <a:cs typeface="Open Sans" panose="020B0606030504020204" pitchFamily="34" charset="0"/>
              </a:rPr>
              <a:t>Analytické postupy při testech věcné správnosti</a:t>
            </a:r>
          </a:p>
          <a:p>
            <a:pPr>
              <a:lnSpc>
                <a:spcPct val="120000"/>
              </a:lnSpc>
              <a:spcBef>
                <a:spcPts val="0"/>
              </a:spcBef>
            </a:pPr>
            <a:r>
              <a:rPr lang="cs-CZ" sz="12000" dirty="0">
                <a:latin typeface="Bookman Old Style" panose="02050604050505020204" pitchFamily="18" charset="0"/>
                <a:ea typeface="Open Sans" panose="020B0606030504020204" pitchFamily="34" charset="0"/>
                <a:cs typeface="Open Sans" panose="020B0606030504020204" pitchFamily="34" charset="0"/>
              </a:rPr>
              <a:t>Výběr vzorků</a:t>
            </a:r>
          </a:p>
          <a:p>
            <a:pPr lvl="1">
              <a:lnSpc>
                <a:spcPct val="120000"/>
              </a:lnSpc>
              <a:spcBef>
                <a:spcPts val="0"/>
              </a:spcBef>
            </a:pPr>
            <a:r>
              <a:rPr lang="cs-CZ" sz="11600" dirty="0">
                <a:latin typeface="Bookman Old Style" panose="02050604050505020204" pitchFamily="18" charset="0"/>
                <a:ea typeface="Open Sans" panose="020B0606030504020204" pitchFamily="34" charset="0"/>
                <a:cs typeface="Open Sans" panose="020B0606030504020204" pitchFamily="34" charset="0"/>
              </a:rPr>
              <a:t>Při navrhování auditorských postupů auditor zvolí vhodné způsoby výběru testovaných položek tak, aby získal dostatečné a vhodné důkazní informace, které mu umožní splnit cíle auditorských postupů.</a:t>
            </a:r>
          </a:p>
          <a:p>
            <a:pPr>
              <a:lnSpc>
                <a:spcPct val="120000"/>
              </a:lnSpc>
              <a:spcBef>
                <a:spcPts val="0"/>
              </a:spcBef>
            </a:pPr>
            <a:r>
              <a:rPr lang="cs-CZ" sz="12000" dirty="0">
                <a:latin typeface="Bookman Old Style" panose="02050604050505020204" pitchFamily="18" charset="0"/>
                <a:ea typeface="Open Sans" panose="020B0606030504020204" pitchFamily="34" charset="0"/>
                <a:cs typeface="Open Sans" panose="020B0606030504020204" pitchFamily="34" charset="0"/>
              </a:rPr>
              <a:t>Výběr testovaných položek:</a:t>
            </a:r>
          </a:p>
          <a:p>
            <a:pPr lvl="1">
              <a:lnSpc>
                <a:spcPct val="120000"/>
              </a:lnSpc>
              <a:spcBef>
                <a:spcPts val="0"/>
              </a:spcBef>
            </a:pPr>
            <a:r>
              <a:rPr lang="cs-CZ" sz="11600" dirty="0">
                <a:latin typeface="Bookman Old Style" panose="02050604050505020204" pitchFamily="18" charset="0"/>
                <a:ea typeface="Open Sans" panose="020B0606030504020204" pitchFamily="34" charset="0"/>
                <a:cs typeface="Open Sans" panose="020B0606030504020204" pitchFamily="34" charset="0"/>
              </a:rPr>
              <a:t>výběr všech položek (100%)</a:t>
            </a:r>
          </a:p>
          <a:p>
            <a:pPr lvl="1">
              <a:lnSpc>
                <a:spcPct val="120000"/>
              </a:lnSpc>
              <a:spcBef>
                <a:spcPts val="0"/>
              </a:spcBef>
            </a:pPr>
            <a:r>
              <a:rPr lang="cs-CZ" sz="11600" dirty="0">
                <a:latin typeface="Bookman Old Style" panose="02050604050505020204" pitchFamily="18" charset="0"/>
                <a:ea typeface="Open Sans" panose="020B0606030504020204" pitchFamily="34" charset="0"/>
                <a:cs typeface="Open Sans" panose="020B0606030504020204" pitchFamily="34" charset="0"/>
              </a:rPr>
              <a:t>výběr určitých položek</a:t>
            </a:r>
          </a:p>
          <a:p>
            <a:pPr lvl="1">
              <a:lnSpc>
                <a:spcPct val="120000"/>
              </a:lnSpc>
              <a:spcBef>
                <a:spcPts val="0"/>
              </a:spcBef>
            </a:pPr>
            <a:r>
              <a:rPr lang="cs-CZ" sz="11600" dirty="0">
                <a:latin typeface="Bookman Old Style" panose="02050604050505020204" pitchFamily="18" charset="0"/>
                <a:ea typeface="Open Sans" panose="020B0606030504020204" pitchFamily="34" charset="0"/>
                <a:cs typeface="Open Sans" panose="020B0606030504020204" pitchFamily="34" charset="0"/>
              </a:rPr>
              <a:t>výběr vzorků (statistické metody)</a:t>
            </a:r>
          </a:p>
        </p:txBody>
      </p:sp>
    </p:spTree>
    <p:extLst>
      <p:ext uri="{BB962C8B-B14F-4D97-AF65-F5344CB8AC3E}">
        <p14:creationId xmlns:p14="http://schemas.microsoft.com/office/powerpoint/2010/main" val="33972553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text, osoba, přenosný počítač, interiér&#10;&#10;Popis byl vytvořen automaticky">
            <a:extLst>
              <a:ext uri="{FF2B5EF4-FFF2-40B4-BE49-F238E27FC236}">
                <a16:creationId xmlns:a16="http://schemas.microsoft.com/office/drawing/2014/main" id="{F0C56A14-B529-447B-A3CA-4F837C924D46}"/>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56488" y="0"/>
            <a:ext cx="12192000" cy="6858000"/>
          </a:xfrm>
          <a:prstGeom prst="rect">
            <a:avLst/>
          </a:prstGeom>
        </p:spPr>
      </p:pic>
      <p:sp>
        <p:nvSpPr>
          <p:cNvPr id="4" name="Zástupný symbol pro obsah 2"/>
          <p:cNvSpPr>
            <a:spLocks noGrp="1" noChangeAspect="1"/>
          </p:cNvSpPr>
          <p:nvPr>
            <p:ph idx="1"/>
          </p:nvPr>
        </p:nvSpPr>
        <p:spPr>
          <a:xfrm>
            <a:off x="0" y="118872"/>
            <a:ext cx="11879025" cy="6485021"/>
          </a:xfrm>
        </p:spPr>
        <p:txBody>
          <a:bodyPr>
            <a:noAutofit/>
          </a:bodyPr>
          <a:lstStyle/>
          <a:p>
            <a:pPr marL="0" indent="0">
              <a:lnSpc>
                <a:spcPct val="120000"/>
              </a:lnSpc>
              <a:spcBef>
                <a:spcPts val="0"/>
              </a:spcBef>
              <a:buNone/>
            </a:pPr>
            <a:r>
              <a:rPr lang="cs-CZ" sz="2400" b="1" dirty="0">
                <a:solidFill>
                  <a:srgbClr val="FF0000"/>
                </a:solidFill>
                <a:latin typeface="Bookman Old Style" panose="02050604050505020204" pitchFamily="18" charset="0"/>
                <a:ea typeface="Open Sans" panose="020B0606030504020204" pitchFamily="34" charset="0"/>
                <a:cs typeface="Open Sans" panose="020B0606030504020204" pitchFamily="34" charset="0"/>
              </a:rPr>
              <a:t>Provádění předběžných analytických procedur</a:t>
            </a:r>
            <a:r>
              <a:rPr lang="cs-CZ" sz="2400" b="1" i="1" dirty="0">
                <a:solidFill>
                  <a:srgbClr val="FF0000"/>
                </a:solidFill>
                <a:latin typeface="Bookman Old Style" panose="02050604050505020204" pitchFamily="18" charset="0"/>
                <a:ea typeface="Open Sans" panose="020B0606030504020204" pitchFamily="34" charset="0"/>
                <a:cs typeface="Open Sans" panose="020B0606030504020204" pitchFamily="34" charset="0"/>
              </a:rPr>
              <a:t> </a:t>
            </a:r>
          </a:p>
          <a:p>
            <a:pPr marL="0" indent="0">
              <a:lnSpc>
                <a:spcPct val="120000"/>
              </a:lnSpc>
              <a:spcBef>
                <a:spcPts val="0"/>
              </a:spcBef>
              <a:buNone/>
            </a:pPr>
            <a:r>
              <a:rPr lang="cs-CZ" sz="2400" b="1" i="1" dirty="0">
                <a:latin typeface="Bookman Old Style" panose="02050604050505020204" pitchFamily="18" charset="0"/>
                <a:ea typeface="Open Sans" panose="020B0606030504020204" pitchFamily="34" charset="0"/>
                <a:cs typeface="Open Sans" panose="020B0606030504020204" pitchFamily="34" charset="0"/>
              </a:rPr>
              <a:t>Stanovení plánovací hladiny významnosti</a:t>
            </a:r>
          </a:p>
          <a:p>
            <a:pPr>
              <a:lnSpc>
                <a:spcPct val="120000"/>
              </a:lnSpc>
              <a:spcBef>
                <a:spcPts val="0"/>
              </a:spcBef>
            </a:pPr>
            <a:r>
              <a:rPr lang="cs-CZ" sz="2400" dirty="0">
                <a:latin typeface="Bookman Old Style" panose="02050604050505020204" pitchFamily="18" charset="0"/>
                <a:ea typeface="Open Sans" panose="020B0606030504020204" pitchFamily="34" charset="0"/>
                <a:cs typeface="Open Sans" panose="020B0606030504020204" pitchFamily="34" charset="0"/>
              </a:rPr>
              <a:t>Cílem auditora je vhodně uplatnit koncept významnosti (</a:t>
            </a:r>
            <a:r>
              <a:rPr lang="cs-CZ" sz="2400" dirty="0" err="1">
                <a:latin typeface="Bookman Old Style" panose="02050604050505020204" pitchFamily="18" charset="0"/>
                <a:ea typeface="Open Sans" panose="020B0606030504020204" pitchFamily="34" charset="0"/>
                <a:cs typeface="Open Sans" panose="020B0606030504020204" pitchFamily="34" charset="0"/>
              </a:rPr>
              <a:t>materiality</a:t>
            </a:r>
            <a:r>
              <a:rPr lang="cs-CZ" sz="2400" dirty="0">
                <a:latin typeface="Bookman Old Style" panose="02050604050505020204" pitchFamily="18" charset="0"/>
                <a:ea typeface="Open Sans" panose="020B0606030504020204" pitchFamily="34" charset="0"/>
                <a:cs typeface="Open Sans" panose="020B0606030504020204" pitchFamily="34" charset="0"/>
              </a:rPr>
              <a:t>) při plánování a provádění auditu.</a:t>
            </a:r>
          </a:p>
          <a:p>
            <a:pPr lvl="1">
              <a:lnSpc>
                <a:spcPct val="120000"/>
              </a:lnSpc>
              <a:spcBef>
                <a:spcPts val="0"/>
              </a:spcBef>
            </a:pPr>
            <a:r>
              <a:rPr lang="cs-CZ" dirty="0">
                <a:latin typeface="Bookman Old Style" panose="02050604050505020204" pitchFamily="18" charset="0"/>
                <a:ea typeface="Open Sans" panose="020B0606030504020204" pitchFamily="34" charset="0"/>
                <a:cs typeface="Open Sans" panose="020B0606030504020204" pitchFamily="34" charset="0"/>
              </a:rPr>
              <a:t>Auditor musí posoudit významnost (</a:t>
            </a:r>
            <a:r>
              <a:rPr lang="cs-CZ" dirty="0" err="1">
                <a:latin typeface="Bookman Old Style" panose="02050604050505020204" pitchFamily="18" charset="0"/>
                <a:ea typeface="Open Sans" panose="020B0606030504020204" pitchFamily="34" charset="0"/>
                <a:cs typeface="Open Sans" panose="020B0606030504020204" pitchFamily="34" charset="0"/>
              </a:rPr>
              <a:t>materialitu</a:t>
            </a:r>
            <a:r>
              <a:rPr lang="cs-CZ" dirty="0">
                <a:latin typeface="Bookman Old Style" panose="02050604050505020204" pitchFamily="18" charset="0"/>
                <a:ea typeface="Open Sans" panose="020B0606030504020204" pitchFamily="34" charset="0"/>
                <a:cs typeface="Open Sans" panose="020B0606030504020204" pitchFamily="34" charset="0"/>
              </a:rPr>
              <a:t>) a auditorské riziko:</a:t>
            </a:r>
          </a:p>
          <a:p>
            <a:pPr lvl="1">
              <a:lnSpc>
                <a:spcPct val="120000"/>
              </a:lnSpc>
              <a:spcBef>
                <a:spcPts val="0"/>
              </a:spcBef>
            </a:pPr>
            <a:r>
              <a:rPr lang="cs-CZ" dirty="0">
                <a:latin typeface="Bookman Old Style" panose="02050604050505020204" pitchFamily="18" charset="0"/>
                <a:ea typeface="Open Sans" panose="020B0606030504020204" pitchFamily="34" charset="0"/>
                <a:cs typeface="Open Sans" panose="020B0606030504020204" pitchFamily="34" charset="0"/>
              </a:rPr>
              <a:t>určení povahy, časového rozvržení a rozsahu auditorských postupů a hodnocení dopadu nesprávností. </a:t>
            </a:r>
          </a:p>
          <a:p>
            <a:pPr lvl="1">
              <a:lnSpc>
                <a:spcPct val="120000"/>
              </a:lnSpc>
              <a:spcBef>
                <a:spcPts val="0"/>
              </a:spcBef>
            </a:pPr>
            <a:r>
              <a:rPr lang="cs-CZ" sz="2000" dirty="0">
                <a:latin typeface="Bookman Old Style" panose="02050604050505020204" pitchFamily="18" charset="0"/>
                <a:ea typeface="Open Sans" panose="020B0606030504020204" pitchFamily="34" charset="0"/>
                <a:cs typeface="Open Sans" panose="020B0606030504020204" pitchFamily="34" charset="0"/>
              </a:rPr>
              <a:t>cílem auditora získat </a:t>
            </a:r>
            <a:r>
              <a:rPr lang="cs-CZ" sz="2000" b="1" dirty="0">
                <a:latin typeface="Bookman Old Style" panose="02050604050505020204" pitchFamily="18" charset="0"/>
                <a:ea typeface="Open Sans" panose="020B0606030504020204" pitchFamily="34" charset="0"/>
                <a:cs typeface="Open Sans" panose="020B0606030504020204" pitchFamily="34" charset="0"/>
              </a:rPr>
              <a:t>přiměřenou jistotu </a:t>
            </a:r>
            <a:r>
              <a:rPr lang="cs-CZ" sz="2000" dirty="0">
                <a:latin typeface="Bookman Old Style" panose="02050604050505020204" pitchFamily="18" charset="0"/>
                <a:ea typeface="Open Sans" panose="020B0606030504020204" pitchFamily="34" charset="0"/>
                <a:cs typeface="Open Sans" panose="020B0606030504020204" pitchFamily="34" charset="0"/>
              </a:rPr>
              <a:t>o tom, zda účetní závěrka jako celek neobsahuje významné (materiální) nesprávnosti</a:t>
            </a:r>
          </a:p>
          <a:p>
            <a:pPr lvl="1">
              <a:lnSpc>
                <a:spcPct val="120000"/>
              </a:lnSpc>
              <a:spcBef>
                <a:spcPts val="0"/>
              </a:spcBef>
            </a:pPr>
            <a:r>
              <a:rPr lang="cs-CZ" sz="2000" dirty="0">
                <a:latin typeface="Bookman Old Style" panose="02050604050505020204" pitchFamily="18" charset="0"/>
                <a:ea typeface="Open Sans" panose="020B0606030504020204" pitchFamily="34" charset="0"/>
                <a:cs typeface="Open Sans" panose="020B0606030504020204" pitchFamily="34" charset="0"/>
              </a:rPr>
              <a:t>Stanovení přiměřené základny (položka z UZ) </a:t>
            </a:r>
            <a:r>
              <a:rPr lang="cs-CZ" sz="2000" dirty="0">
                <a:latin typeface="Bookman Old Style" panose="02050604050505020204" pitchFamily="18" charset="0"/>
                <a:ea typeface="Open Sans" panose="020B0606030504020204" pitchFamily="34" charset="0"/>
                <a:cs typeface="Open Sans" panose="020B0606030504020204" pitchFamily="34" charset="0"/>
                <a:sym typeface="Symbol" panose="05050102010706020507" pitchFamily="18" charset="2"/>
              </a:rPr>
              <a:t> stanovení přiměřené procentní sazby či rozpětí pro stanovení významnosti např: </a:t>
            </a:r>
          </a:p>
          <a:p>
            <a:pPr lvl="2">
              <a:lnSpc>
                <a:spcPct val="120000"/>
              </a:lnSpc>
              <a:spcBef>
                <a:spcPts val="0"/>
              </a:spcBef>
            </a:pPr>
            <a:r>
              <a:rPr lang="cs-CZ" dirty="0">
                <a:latin typeface="Bookman Old Style" panose="02050604050505020204" pitchFamily="18" charset="0"/>
                <a:ea typeface="Open Sans" panose="020B0606030504020204" pitchFamily="34" charset="0"/>
                <a:cs typeface="Open Sans" panose="020B0606030504020204" pitchFamily="34" charset="0"/>
              </a:rPr>
              <a:t>1-3% z aktiv, </a:t>
            </a:r>
          </a:p>
          <a:p>
            <a:pPr lvl="2">
              <a:lnSpc>
                <a:spcPct val="120000"/>
              </a:lnSpc>
              <a:spcBef>
                <a:spcPts val="0"/>
              </a:spcBef>
            </a:pPr>
            <a:r>
              <a:rPr lang="cs-CZ" dirty="0">
                <a:latin typeface="Bookman Old Style" panose="02050604050505020204" pitchFamily="18" charset="0"/>
                <a:ea typeface="Open Sans" panose="020B0606030504020204" pitchFamily="34" charset="0"/>
                <a:cs typeface="Open Sans" panose="020B0606030504020204" pitchFamily="34" charset="0"/>
              </a:rPr>
              <a:t>3-7% ze zisku, 		nebo</a:t>
            </a:r>
          </a:p>
          <a:p>
            <a:pPr lvl="2">
              <a:lnSpc>
                <a:spcPct val="120000"/>
              </a:lnSpc>
              <a:spcBef>
                <a:spcPts val="0"/>
              </a:spcBef>
            </a:pPr>
            <a:r>
              <a:rPr lang="cs-CZ" dirty="0">
                <a:latin typeface="Bookman Old Style" panose="02050604050505020204" pitchFamily="18" charset="0"/>
                <a:ea typeface="Open Sans" panose="020B0606030504020204" pitchFamily="34" charset="0"/>
                <a:cs typeface="Open Sans" panose="020B0606030504020204" pitchFamily="34" charset="0"/>
              </a:rPr>
              <a:t>1-3% z výnosů, </a:t>
            </a:r>
          </a:p>
          <a:p>
            <a:pPr lvl="2">
              <a:lnSpc>
                <a:spcPct val="120000"/>
              </a:lnSpc>
              <a:spcBef>
                <a:spcPts val="0"/>
              </a:spcBef>
            </a:pPr>
            <a:r>
              <a:rPr lang="cs-CZ" dirty="0">
                <a:latin typeface="Bookman Old Style" panose="02050604050505020204" pitchFamily="18" charset="0"/>
                <a:ea typeface="Open Sans" panose="020B0606030504020204" pitchFamily="34" charset="0"/>
                <a:cs typeface="Open Sans" panose="020B0606030504020204" pitchFamily="34" charset="0"/>
              </a:rPr>
              <a:t>3-5% z VK.</a:t>
            </a:r>
          </a:p>
        </p:txBody>
      </p:sp>
      <p:sp>
        <p:nvSpPr>
          <p:cNvPr id="2" name="TextovéPole 1">
            <a:extLst>
              <a:ext uri="{FF2B5EF4-FFF2-40B4-BE49-F238E27FC236}">
                <a16:creationId xmlns:a16="http://schemas.microsoft.com/office/drawing/2014/main" id="{7C7B9AD4-36AD-402E-A11B-CF338936FBF4}"/>
              </a:ext>
            </a:extLst>
          </p:cNvPr>
          <p:cNvSpPr txBox="1"/>
          <p:nvPr/>
        </p:nvSpPr>
        <p:spPr>
          <a:xfrm>
            <a:off x="6426200" y="4707467"/>
            <a:ext cx="3818466" cy="1754326"/>
          </a:xfrm>
          <a:prstGeom prst="rect">
            <a:avLst/>
          </a:prstGeom>
          <a:noFill/>
        </p:spPr>
        <p:txBody>
          <a:bodyPr wrap="square" rtlCol="0">
            <a:spAutoFit/>
          </a:bodyPr>
          <a:lstStyle/>
          <a:p>
            <a:pPr marL="285750" indent="-285750">
              <a:buFont typeface="Arial" panose="020B0604020202020204" pitchFamily="34" charset="0"/>
              <a:buChar char="•"/>
            </a:pPr>
            <a:r>
              <a:rPr lang="cs-CZ" dirty="0"/>
              <a:t>5-10% čistého příjmu, nebo</a:t>
            </a:r>
          </a:p>
          <a:p>
            <a:pPr marL="285750" indent="-285750">
              <a:buFont typeface="Arial" panose="020B0604020202020204" pitchFamily="34" charset="0"/>
              <a:buChar char="•"/>
            </a:pPr>
            <a:r>
              <a:rPr lang="cs-CZ" dirty="0"/>
              <a:t>5-10% oběžných aktiv, nebo</a:t>
            </a:r>
          </a:p>
          <a:p>
            <a:pPr marL="285750" indent="-285750">
              <a:buFont typeface="Arial" panose="020B0604020202020204" pitchFamily="34" charset="0"/>
              <a:buChar char="•"/>
            </a:pPr>
            <a:r>
              <a:rPr lang="cs-CZ" dirty="0"/>
              <a:t>5-10% běžných závazků, nebo</a:t>
            </a:r>
          </a:p>
          <a:p>
            <a:pPr marL="285750" indent="-285750">
              <a:buFont typeface="Arial" panose="020B0604020202020204" pitchFamily="34" charset="0"/>
              <a:buChar char="•"/>
            </a:pPr>
            <a:r>
              <a:rPr lang="cs-CZ" dirty="0"/>
              <a:t>0,5-2% celkových aktiv, nebo</a:t>
            </a:r>
          </a:p>
          <a:p>
            <a:pPr marL="285750" indent="-285750">
              <a:buFont typeface="Arial" panose="020B0604020202020204" pitchFamily="34" charset="0"/>
              <a:buChar char="•"/>
            </a:pPr>
            <a:r>
              <a:rPr lang="cs-CZ" dirty="0"/>
              <a:t>0,5-2% celkových příjmů, nebo</a:t>
            </a:r>
          </a:p>
          <a:p>
            <a:pPr marL="285750" indent="-285750">
              <a:buFont typeface="Arial" panose="020B0604020202020204" pitchFamily="34" charset="0"/>
              <a:buChar char="•"/>
            </a:pPr>
            <a:r>
              <a:rPr lang="cs-CZ" dirty="0"/>
              <a:t>1-5% celkového vlastního kapitálu.</a:t>
            </a:r>
          </a:p>
        </p:txBody>
      </p:sp>
    </p:spTree>
    <p:extLst>
      <p:ext uri="{BB962C8B-B14F-4D97-AF65-F5344CB8AC3E}">
        <p14:creationId xmlns:p14="http://schemas.microsoft.com/office/powerpoint/2010/main" val="20548625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text, osoba, přenosný počítač, interiér&#10;&#10;Popis byl vytvořen automaticky">
            <a:extLst>
              <a:ext uri="{FF2B5EF4-FFF2-40B4-BE49-F238E27FC236}">
                <a16:creationId xmlns:a16="http://schemas.microsoft.com/office/drawing/2014/main" id="{F0C56A14-B529-447B-A3CA-4F837C924D46}"/>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56488" y="0"/>
            <a:ext cx="12192000" cy="6858000"/>
          </a:xfrm>
          <a:prstGeom prst="rect">
            <a:avLst/>
          </a:prstGeom>
        </p:spPr>
      </p:pic>
      <p:sp>
        <p:nvSpPr>
          <p:cNvPr id="4" name="Zástupný symbol pro obsah 2"/>
          <p:cNvSpPr>
            <a:spLocks noGrp="1" noChangeAspect="1"/>
          </p:cNvSpPr>
          <p:nvPr>
            <p:ph idx="1"/>
          </p:nvPr>
        </p:nvSpPr>
        <p:spPr>
          <a:xfrm>
            <a:off x="0" y="118872"/>
            <a:ext cx="11879025" cy="6485021"/>
          </a:xfrm>
        </p:spPr>
        <p:txBody>
          <a:bodyPr>
            <a:normAutofit fontScale="25000" lnSpcReduction="20000"/>
          </a:bodyPr>
          <a:lstStyle/>
          <a:p>
            <a:pPr>
              <a:lnSpc>
                <a:spcPct val="120000"/>
              </a:lnSpc>
              <a:spcBef>
                <a:spcPts val="0"/>
              </a:spcBef>
              <a:buFont typeface="Wingdings" panose="05000000000000000000" pitchFamily="2" charset="2"/>
              <a:buChar char="q"/>
            </a:pPr>
            <a:r>
              <a:rPr lang="cs-CZ" sz="12000" b="1" dirty="0">
                <a:latin typeface="Bookman Old Style" panose="02050604050505020204" pitchFamily="18" charset="0"/>
                <a:ea typeface="Open Sans" panose="020B0606030504020204" pitchFamily="34" charset="0"/>
                <a:cs typeface="Open Sans" panose="020B0606030504020204" pitchFamily="34" charset="0"/>
              </a:rPr>
              <a:t> PLÁN TESTŮ KONTROL</a:t>
            </a:r>
          </a:p>
          <a:p>
            <a:pPr>
              <a:lnSpc>
                <a:spcPct val="120000"/>
              </a:lnSpc>
              <a:spcBef>
                <a:spcPts val="0"/>
              </a:spcBef>
              <a:buFont typeface="Wingdings" panose="05000000000000000000" pitchFamily="2" charset="2"/>
              <a:buChar char="§"/>
            </a:pPr>
            <a:r>
              <a:rPr lang="cs-CZ" sz="12000" b="1" i="1" dirty="0">
                <a:latin typeface="Bookman Old Style" panose="02050604050505020204" pitchFamily="18" charset="0"/>
                <a:ea typeface="Open Sans" panose="020B0606030504020204" pitchFamily="34" charset="0"/>
                <a:cs typeface="Open Sans" panose="020B0606030504020204" pitchFamily="34" charset="0"/>
              </a:rPr>
              <a:t> </a:t>
            </a:r>
            <a:r>
              <a:rPr lang="cs-CZ" sz="12000" i="1" dirty="0">
                <a:latin typeface="Bookman Old Style" panose="02050604050505020204" pitchFamily="18" charset="0"/>
                <a:ea typeface="Open Sans" panose="020B0606030504020204" pitchFamily="34" charset="0"/>
                <a:cs typeface="Open Sans" panose="020B0606030504020204" pitchFamily="34" charset="0"/>
              </a:rPr>
              <a:t>kontrola inventur majetku</a:t>
            </a:r>
          </a:p>
          <a:p>
            <a:pPr>
              <a:lnSpc>
                <a:spcPct val="120000"/>
              </a:lnSpc>
              <a:spcBef>
                <a:spcPts val="0"/>
              </a:spcBef>
              <a:buFont typeface="Wingdings" panose="05000000000000000000" pitchFamily="2" charset="2"/>
              <a:buChar char="§"/>
            </a:pPr>
            <a:r>
              <a:rPr lang="cs-CZ" sz="12000" i="1" dirty="0">
                <a:latin typeface="Bookman Old Style" panose="02050604050505020204" pitchFamily="18" charset="0"/>
                <a:ea typeface="Open Sans" panose="020B0606030504020204" pitchFamily="34" charset="0"/>
                <a:cs typeface="Open Sans" panose="020B0606030504020204" pitchFamily="34" charset="0"/>
              </a:rPr>
              <a:t> ceny nákupů</a:t>
            </a:r>
          </a:p>
          <a:p>
            <a:pPr>
              <a:lnSpc>
                <a:spcPct val="120000"/>
              </a:lnSpc>
              <a:spcBef>
                <a:spcPts val="0"/>
              </a:spcBef>
              <a:buFont typeface="Wingdings" panose="05000000000000000000" pitchFamily="2" charset="2"/>
              <a:buChar char="§"/>
            </a:pPr>
            <a:r>
              <a:rPr lang="cs-CZ" sz="12000" i="1" dirty="0">
                <a:latin typeface="Bookman Old Style" panose="02050604050505020204" pitchFamily="18" charset="0"/>
                <a:ea typeface="Open Sans" panose="020B0606030504020204" pitchFamily="34" charset="0"/>
                <a:cs typeface="Open Sans" panose="020B0606030504020204" pitchFamily="34" charset="0"/>
              </a:rPr>
              <a:t> odepisování</a:t>
            </a:r>
          </a:p>
          <a:p>
            <a:pPr>
              <a:lnSpc>
                <a:spcPct val="120000"/>
              </a:lnSpc>
              <a:spcBef>
                <a:spcPts val="0"/>
              </a:spcBef>
              <a:buFont typeface="Wingdings" panose="05000000000000000000" pitchFamily="2" charset="2"/>
              <a:buChar char="§"/>
            </a:pPr>
            <a:r>
              <a:rPr lang="cs-CZ" sz="12000" i="1" dirty="0">
                <a:latin typeface="Bookman Old Style" panose="02050604050505020204" pitchFamily="18" charset="0"/>
                <a:ea typeface="Open Sans" panose="020B0606030504020204" pitchFamily="34" charset="0"/>
                <a:cs typeface="Open Sans" panose="020B0606030504020204" pitchFamily="34" charset="0"/>
              </a:rPr>
              <a:t> příjem a výdej zboží na základě dokladů</a:t>
            </a:r>
          </a:p>
          <a:p>
            <a:pPr>
              <a:lnSpc>
                <a:spcPct val="120000"/>
              </a:lnSpc>
              <a:spcBef>
                <a:spcPts val="0"/>
              </a:spcBef>
              <a:buFont typeface="Wingdings" panose="05000000000000000000" pitchFamily="2" charset="2"/>
              <a:buChar char="§"/>
            </a:pPr>
            <a:r>
              <a:rPr lang="cs-CZ" sz="12000" i="1" dirty="0">
                <a:latin typeface="Bookman Old Style" panose="02050604050505020204" pitchFamily="18" charset="0"/>
                <a:ea typeface="Open Sans" panose="020B0606030504020204" pitchFamily="34" charset="0"/>
                <a:cs typeface="Open Sans" panose="020B0606030504020204" pitchFamily="34" charset="0"/>
              </a:rPr>
              <a:t> vhodné skladování</a:t>
            </a:r>
          </a:p>
          <a:p>
            <a:pPr>
              <a:lnSpc>
                <a:spcPct val="120000"/>
              </a:lnSpc>
              <a:spcBef>
                <a:spcPts val="0"/>
              </a:spcBef>
              <a:buFont typeface="Wingdings" panose="05000000000000000000" pitchFamily="2" charset="2"/>
              <a:buChar char="§"/>
            </a:pPr>
            <a:r>
              <a:rPr lang="cs-CZ" sz="12000" i="1" dirty="0">
                <a:latin typeface="Bookman Old Style" panose="02050604050505020204" pitchFamily="18" charset="0"/>
                <a:ea typeface="Open Sans" panose="020B0606030504020204" pitchFamily="34" charset="0"/>
                <a:cs typeface="Open Sans" panose="020B0606030504020204" pitchFamily="34" charset="0"/>
              </a:rPr>
              <a:t> časové řady faktur</a:t>
            </a:r>
          </a:p>
          <a:p>
            <a:pPr>
              <a:lnSpc>
                <a:spcPct val="120000"/>
              </a:lnSpc>
              <a:spcBef>
                <a:spcPts val="0"/>
              </a:spcBef>
              <a:buFont typeface="Wingdings" panose="05000000000000000000" pitchFamily="2" charset="2"/>
              <a:buChar char="§"/>
            </a:pPr>
            <a:r>
              <a:rPr lang="cs-CZ" sz="12000" i="1" dirty="0">
                <a:latin typeface="Bookman Old Style" panose="02050604050505020204" pitchFamily="18" charset="0"/>
                <a:ea typeface="Open Sans" panose="020B0606030504020204" pitchFamily="34" charset="0"/>
                <a:cs typeface="Open Sans" panose="020B0606030504020204" pitchFamily="34" charset="0"/>
              </a:rPr>
              <a:t> dodržování lhůt splatnosti</a:t>
            </a:r>
          </a:p>
          <a:p>
            <a:pPr>
              <a:lnSpc>
                <a:spcPct val="120000"/>
              </a:lnSpc>
              <a:spcBef>
                <a:spcPts val="0"/>
              </a:spcBef>
              <a:buFont typeface="Wingdings" panose="05000000000000000000" pitchFamily="2" charset="2"/>
              <a:buChar char="§"/>
            </a:pPr>
            <a:r>
              <a:rPr lang="cs-CZ" sz="12000" i="1" dirty="0">
                <a:latin typeface="Bookman Old Style" panose="02050604050505020204" pitchFamily="18" charset="0"/>
                <a:ea typeface="Open Sans" panose="020B0606030504020204" pitchFamily="34" charset="0"/>
                <a:cs typeface="Open Sans" panose="020B0606030504020204" pitchFamily="34" charset="0"/>
              </a:rPr>
              <a:t> přepočítávaní správným kurzem ČNB</a:t>
            </a:r>
          </a:p>
          <a:p>
            <a:pPr>
              <a:lnSpc>
                <a:spcPct val="120000"/>
              </a:lnSpc>
              <a:spcBef>
                <a:spcPts val="0"/>
              </a:spcBef>
              <a:buFont typeface="Wingdings" panose="05000000000000000000" pitchFamily="2" charset="2"/>
              <a:buChar char="§"/>
            </a:pPr>
            <a:r>
              <a:rPr lang="cs-CZ" sz="12000" i="1" dirty="0">
                <a:latin typeface="Bookman Old Style" panose="02050604050505020204" pitchFamily="18" charset="0"/>
                <a:ea typeface="Open Sans" panose="020B0606030504020204" pitchFamily="34" charset="0"/>
                <a:cs typeface="Open Sans" panose="020B0606030504020204" pitchFamily="34" charset="0"/>
              </a:rPr>
              <a:t> řádné bankovní výpisy</a:t>
            </a:r>
          </a:p>
          <a:p>
            <a:pPr>
              <a:lnSpc>
                <a:spcPct val="120000"/>
              </a:lnSpc>
              <a:spcBef>
                <a:spcPts val="0"/>
              </a:spcBef>
              <a:buFont typeface="Wingdings" panose="05000000000000000000" pitchFamily="2" charset="2"/>
              <a:buChar char="§"/>
            </a:pPr>
            <a:r>
              <a:rPr lang="cs-CZ" sz="12000" i="1" dirty="0">
                <a:latin typeface="Bookman Old Style" panose="02050604050505020204" pitchFamily="18" charset="0"/>
                <a:ea typeface="Open Sans" panose="020B0606030504020204" pitchFamily="34" charset="0"/>
                <a:cs typeface="Open Sans" panose="020B0606030504020204" pitchFamily="34" charset="0"/>
              </a:rPr>
              <a:t> pokladní doklady</a:t>
            </a:r>
          </a:p>
          <a:p>
            <a:pPr marL="0" indent="0">
              <a:lnSpc>
                <a:spcPct val="120000"/>
              </a:lnSpc>
              <a:spcBef>
                <a:spcPts val="0"/>
              </a:spcBef>
              <a:buNone/>
            </a:pPr>
            <a:endParaRPr lang="cs-CZ" sz="8000" i="1" dirty="0">
              <a:latin typeface="Bookman Old Style" panose="02050604050505020204" pitchFamily="18" charset="0"/>
              <a:ea typeface="Open Sans" panose="020B0606030504020204" pitchFamily="34" charset="0"/>
              <a:cs typeface="Open Sans" panose="020B0606030504020204" pitchFamily="34" charset="0"/>
            </a:endParaRPr>
          </a:p>
          <a:p>
            <a:pPr>
              <a:lnSpc>
                <a:spcPct val="120000"/>
              </a:lnSpc>
              <a:spcBef>
                <a:spcPts val="0"/>
              </a:spcBef>
              <a:buFont typeface="Wingdings" panose="05000000000000000000" pitchFamily="2" charset="2"/>
              <a:buChar char="q"/>
            </a:pPr>
            <a:r>
              <a:rPr lang="cs-CZ" sz="12000" b="1" dirty="0">
                <a:latin typeface="Bookman Old Style" panose="02050604050505020204" pitchFamily="18" charset="0"/>
                <a:ea typeface="Open Sans" panose="020B0606030504020204" pitchFamily="34" charset="0"/>
                <a:cs typeface="Open Sans" panose="020B0606030504020204" pitchFamily="34" charset="0"/>
              </a:rPr>
              <a:t> PLÁN TESTŮ VĚCNÉ SPRÁVNOSTI</a:t>
            </a:r>
          </a:p>
          <a:p>
            <a:pPr>
              <a:lnSpc>
                <a:spcPct val="120000"/>
              </a:lnSpc>
              <a:spcBef>
                <a:spcPts val="0"/>
              </a:spcBef>
              <a:buFont typeface="Wingdings" panose="05000000000000000000" pitchFamily="2" charset="2"/>
              <a:buChar char="§"/>
            </a:pPr>
            <a:r>
              <a:rPr lang="cs-CZ" sz="12000" b="1" i="1" dirty="0">
                <a:latin typeface="Bookman Old Style" panose="02050604050505020204" pitchFamily="18" charset="0"/>
                <a:ea typeface="Open Sans" panose="020B0606030504020204" pitchFamily="34" charset="0"/>
                <a:cs typeface="Open Sans" panose="020B0606030504020204" pitchFamily="34" charset="0"/>
              </a:rPr>
              <a:t> </a:t>
            </a:r>
            <a:r>
              <a:rPr lang="cs-CZ" sz="12000" i="1" dirty="0">
                <a:latin typeface="Bookman Old Style" panose="02050604050505020204" pitchFamily="18" charset="0"/>
                <a:ea typeface="Open Sans" panose="020B0606030504020204" pitchFamily="34" charset="0"/>
                <a:cs typeface="Open Sans" panose="020B0606030504020204" pitchFamily="34" charset="0"/>
              </a:rPr>
              <a:t>přepočítání zaúčtovaných částek a existence zůstatků</a:t>
            </a:r>
          </a:p>
          <a:p>
            <a:pPr>
              <a:lnSpc>
                <a:spcPct val="120000"/>
              </a:lnSpc>
              <a:spcBef>
                <a:spcPts val="0"/>
              </a:spcBef>
              <a:buFont typeface="Wingdings" panose="05000000000000000000" pitchFamily="2" charset="2"/>
              <a:buChar char="§"/>
            </a:pPr>
            <a:endParaRPr lang="cs-CZ" sz="12000" b="1" i="1" dirty="0">
              <a:latin typeface="Bookman Old Style" panose="02050604050505020204" pitchFamily="18"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99327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descr="Obsah obrázku text, osoba, přenosný počítač, interiér&#10;&#10;Popis byl vytvořen automaticky">
            <a:extLst>
              <a:ext uri="{FF2B5EF4-FFF2-40B4-BE49-F238E27FC236}">
                <a16:creationId xmlns:a16="http://schemas.microsoft.com/office/drawing/2014/main" id="{D6954B56-5EDC-42D8-9B64-F1B609ACF9C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ovéPole 1">
            <a:extLst>
              <a:ext uri="{FF2B5EF4-FFF2-40B4-BE49-F238E27FC236}">
                <a16:creationId xmlns:a16="http://schemas.microsoft.com/office/drawing/2014/main" id="{FB6F56F4-8E08-43F7-897A-24B26AE8DE95}"/>
              </a:ext>
            </a:extLst>
          </p:cNvPr>
          <p:cNvSpPr txBox="1"/>
          <p:nvPr/>
        </p:nvSpPr>
        <p:spPr>
          <a:xfrm>
            <a:off x="187568" y="171938"/>
            <a:ext cx="11754339" cy="553998"/>
          </a:xfrm>
          <a:prstGeom prst="rect">
            <a:avLst/>
          </a:prstGeom>
          <a:noFill/>
        </p:spPr>
        <p:txBody>
          <a:bodyPr wrap="square" rtlCol="0">
            <a:spAutoFit/>
          </a:bodyPr>
          <a:lstStyle/>
          <a:p>
            <a:r>
              <a:rPr lang="cs-CZ" sz="3000" b="1" dirty="0">
                <a:latin typeface="Bookman Old Style" panose="02050604050505020204" pitchFamily="18" charset="0"/>
              </a:rPr>
              <a:t>SPIS AUDITORA</a:t>
            </a:r>
          </a:p>
        </p:txBody>
      </p:sp>
      <p:sp>
        <p:nvSpPr>
          <p:cNvPr id="3" name="TextovéPole 2">
            <a:extLst>
              <a:ext uri="{FF2B5EF4-FFF2-40B4-BE49-F238E27FC236}">
                <a16:creationId xmlns:a16="http://schemas.microsoft.com/office/drawing/2014/main" id="{61A2E9C8-5DC7-46D5-BB19-D09153E76C8B}"/>
              </a:ext>
            </a:extLst>
          </p:cNvPr>
          <p:cNvSpPr txBox="1"/>
          <p:nvPr/>
        </p:nvSpPr>
        <p:spPr>
          <a:xfrm>
            <a:off x="187569" y="725936"/>
            <a:ext cx="11895015" cy="5632311"/>
          </a:xfrm>
          <a:prstGeom prst="rect">
            <a:avLst/>
          </a:prstGeom>
          <a:noFill/>
        </p:spPr>
        <p:txBody>
          <a:bodyPr wrap="square" rtlCol="0">
            <a:spAutoFit/>
          </a:bodyPr>
          <a:lstStyle/>
          <a:p>
            <a:pPr marL="285750" indent="-285750">
              <a:buFont typeface="Wingdings" panose="05000000000000000000" pitchFamily="2" charset="2"/>
              <a:buChar char="§"/>
            </a:pPr>
            <a:r>
              <a:rPr lang="cs-CZ" sz="3000" dirty="0">
                <a:latin typeface="Bookman Old Style" panose="02050604050505020204" pitchFamily="18" charset="0"/>
              </a:rPr>
              <a:t>Důležitý důkazní prostředek o prováděné auditorské činnosti.</a:t>
            </a:r>
          </a:p>
          <a:p>
            <a:pPr marL="285750" indent="-285750">
              <a:buFont typeface="Wingdings" panose="05000000000000000000" pitchFamily="2" charset="2"/>
              <a:buChar char="§"/>
            </a:pPr>
            <a:r>
              <a:rPr lang="cs-CZ" sz="3000" dirty="0">
                <a:latin typeface="Bookman Old Style" panose="02050604050505020204" pitchFamily="18" charset="0"/>
              </a:rPr>
              <a:t>O průběhu auditorské činnost musí auditor nebo auditorská společnost vést spis.</a:t>
            </a:r>
          </a:p>
          <a:p>
            <a:pPr marL="285750" indent="-285750">
              <a:buFont typeface="Wingdings" panose="05000000000000000000" pitchFamily="2" charset="2"/>
              <a:buChar char="§"/>
            </a:pPr>
            <a:r>
              <a:rPr lang="cs-CZ" sz="3000" dirty="0">
                <a:latin typeface="Bookman Old Style" panose="02050604050505020204" pitchFamily="18" charset="0"/>
              </a:rPr>
              <a:t>Spis auditora či auditorská firma musí uchovávat spis minimálně </a:t>
            </a:r>
            <a:r>
              <a:rPr lang="cs-CZ" sz="3000" b="1" dirty="0">
                <a:latin typeface="Bookman Old Style" panose="02050604050505020204" pitchFamily="18" charset="0"/>
              </a:rPr>
              <a:t>10 let.</a:t>
            </a:r>
          </a:p>
          <a:p>
            <a:pPr marL="285750" indent="-285750">
              <a:buFont typeface="Wingdings" panose="05000000000000000000" pitchFamily="2" charset="2"/>
              <a:buChar char="§"/>
            </a:pPr>
            <a:r>
              <a:rPr lang="cs-CZ" sz="3000" dirty="0">
                <a:latin typeface="Bookman Old Style" panose="02050604050505020204" pitchFamily="18" charset="0"/>
              </a:rPr>
              <a:t>Spis auditora musí být uzavřen nejpozději do 60 dnů ode dne vyhotovení zprávy auditora.</a:t>
            </a:r>
          </a:p>
          <a:p>
            <a:pPr marL="285750" indent="-285750">
              <a:buFont typeface="Wingdings" panose="05000000000000000000" pitchFamily="2" charset="2"/>
              <a:buChar char="§"/>
            </a:pPr>
            <a:r>
              <a:rPr lang="cs-CZ" sz="3000" dirty="0">
                <a:latin typeface="Bookman Old Style" panose="02050604050505020204" pitchFamily="18" charset="0"/>
              </a:rPr>
              <a:t>Může být veden v elektronické nebo písemné i multimediální formě.</a:t>
            </a:r>
          </a:p>
          <a:p>
            <a:endParaRPr lang="cs-CZ" sz="3000" dirty="0">
              <a:latin typeface="Bookman Old Style" panose="02050604050505020204" pitchFamily="18" charset="0"/>
            </a:endParaRPr>
          </a:p>
          <a:p>
            <a:pPr marL="285750" indent="-285750">
              <a:buFont typeface="Wingdings" panose="05000000000000000000" pitchFamily="2" charset="2"/>
              <a:buChar char="§"/>
            </a:pPr>
            <a:endParaRPr lang="cs-CZ" sz="3000" dirty="0">
              <a:latin typeface="Bookman Old Style" panose="02050604050505020204" pitchFamily="18" charset="0"/>
            </a:endParaRPr>
          </a:p>
        </p:txBody>
      </p:sp>
    </p:spTree>
    <p:extLst>
      <p:ext uri="{BB962C8B-B14F-4D97-AF65-F5344CB8AC3E}">
        <p14:creationId xmlns:p14="http://schemas.microsoft.com/office/powerpoint/2010/main" val="1411802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text, osoba, přenosný počítač, interiér&#10;&#10;Popis byl vytvořen automaticky">
            <a:extLst>
              <a:ext uri="{FF2B5EF4-FFF2-40B4-BE49-F238E27FC236}">
                <a16:creationId xmlns:a16="http://schemas.microsoft.com/office/drawing/2014/main" id="{346C0CC6-108D-44DF-B2B6-83AAD26730B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Zástupný symbol pro obsah 2"/>
          <p:cNvSpPr>
            <a:spLocks noGrp="1" noChangeAspect="1"/>
          </p:cNvSpPr>
          <p:nvPr>
            <p:ph idx="1"/>
          </p:nvPr>
        </p:nvSpPr>
        <p:spPr>
          <a:xfrm>
            <a:off x="92479" y="241594"/>
            <a:ext cx="11879025" cy="6087980"/>
          </a:xfrm>
        </p:spPr>
        <p:txBody>
          <a:bodyPr>
            <a:normAutofit/>
          </a:bodyPr>
          <a:lstStyle/>
          <a:p>
            <a:pPr>
              <a:lnSpc>
                <a:spcPct val="100000"/>
              </a:lnSpc>
              <a:spcBef>
                <a:spcPts val="0"/>
              </a:spcBef>
              <a:buFont typeface="Wingdings" panose="05000000000000000000" pitchFamily="2" charset="2"/>
              <a:buChar char="q"/>
            </a:pPr>
            <a:r>
              <a:rPr lang="cs-CZ" sz="3000" b="1" dirty="0">
                <a:latin typeface="Bookman Old Style" panose="02050604050505020204" pitchFamily="18" charset="0"/>
                <a:ea typeface="Open Sans" panose="020B0606030504020204" pitchFamily="34" charset="0"/>
                <a:cs typeface="Open Sans" panose="020B0606030504020204" pitchFamily="34" charset="0"/>
              </a:rPr>
              <a:t> SHRNUTÍ A PROJEDNÁNÍ PLÁNU AUDITU</a:t>
            </a:r>
          </a:p>
          <a:p>
            <a:pPr>
              <a:lnSpc>
                <a:spcPct val="100000"/>
              </a:lnSpc>
              <a:spcBef>
                <a:spcPts val="0"/>
              </a:spcBef>
              <a:buFontTx/>
              <a:buChar char="-"/>
            </a:pPr>
            <a:r>
              <a:rPr lang="cs-CZ" sz="3000" b="1" dirty="0">
                <a:latin typeface="Bookman Old Style" panose="02050604050505020204" pitchFamily="18" charset="0"/>
                <a:ea typeface="Open Sans" panose="020B0606030504020204" pitchFamily="34" charset="0"/>
                <a:cs typeface="Open Sans" panose="020B0606030504020204" pitchFamily="34" charset="0"/>
              </a:rPr>
              <a:t> </a:t>
            </a:r>
            <a:r>
              <a:rPr lang="cs-CZ" sz="3000" dirty="0">
                <a:latin typeface="Bookman Old Style" panose="02050604050505020204" pitchFamily="18" charset="0"/>
                <a:ea typeface="Open Sans" panose="020B0606030504020204" pitchFamily="34" charset="0"/>
                <a:cs typeface="Open Sans" panose="020B0606030504020204" pitchFamily="34" charset="0"/>
              </a:rPr>
              <a:t>Etapa plánování auditu je auditorem zakončena shrnutím plánu auditu a jeho projednáním se statutárním orgánem.</a:t>
            </a:r>
          </a:p>
          <a:p>
            <a:pPr>
              <a:lnSpc>
                <a:spcPct val="100000"/>
              </a:lnSpc>
              <a:spcBef>
                <a:spcPts val="0"/>
              </a:spcBef>
              <a:buFontTx/>
              <a:buChar char="-"/>
            </a:pPr>
            <a:r>
              <a:rPr lang="cs-CZ" sz="3000" dirty="0">
                <a:latin typeface="Bookman Old Style" panose="02050604050505020204" pitchFamily="18" charset="0"/>
                <a:ea typeface="Open Sans" panose="020B0606030504020204" pitchFamily="34" charset="0"/>
                <a:cs typeface="Open Sans" panose="020B0606030504020204" pitchFamily="34" charset="0"/>
              </a:rPr>
              <a:t> Dokument je pro potřeby auditora nepředkládá auditovanému podniku.</a:t>
            </a:r>
          </a:p>
        </p:txBody>
      </p:sp>
    </p:spTree>
    <p:extLst>
      <p:ext uri="{BB962C8B-B14F-4D97-AF65-F5344CB8AC3E}">
        <p14:creationId xmlns:p14="http://schemas.microsoft.com/office/powerpoint/2010/main" val="2942821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text, osoba, přenosný počítač, interiér&#10;&#10;Popis byl vytvořen automaticky">
            <a:extLst>
              <a:ext uri="{FF2B5EF4-FFF2-40B4-BE49-F238E27FC236}">
                <a16:creationId xmlns:a16="http://schemas.microsoft.com/office/drawing/2014/main" id="{346C0CC6-108D-44DF-B2B6-83AAD26730B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Nadpis 5">
            <a:extLst>
              <a:ext uri="{FF2B5EF4-FFF2-40B4-BE49-F238E27FC236}">
                <a16:creationId xmlns:a16="http://schemas.microsoft.com/office/drawing/2014/main" id="{3284EF4E-524D-47DD-8886-A1272C846D11}"/>
              </a:ext>
            </a:extLst>
          </p:cNvPr>
          <p:cNvSpPr>
            <a:spLocks noGrp="1"/>
          </p:cNvSpPr>
          <p:nvPr>
            <p:ph type="title"/>
          </p:nvPr>
        </p:nvSpPr>
        <p:spPr>
          <a:xfrm>
            <a:off x="838200" y="18255"/>
            <a:ext cx="10515600" cy="1325563"/>
          </a:xfrm>
        </p:spPr>
        <p:txBody>
          <a:bodyPr/>
          <a:lstStyle/>
          <a:p>
            <a:r>
              <a:rPr lang="cs-CZ" b="1" dirty="0"/>
              <a:t>Důkazní informace</a:t>
            </a:r>
          </a:p>
        </p:txBody>
      </p:sp>
      <p:sp>
        <p:nvSpPr>
          <p:cNvPr id="7" name="Zástupný obsah 6">
            <a:extLst>
              <a:ext uri="{FF2B5EF4-FFF2-40B4-BE49-F238E27FC236}">
                <a16:creationId xmlns:a16="http://schemas.microsoft.com/office/drawing/2014/main" id="{818CD7E4-1EAA-4C95-A411-5D3D3FFE6EDF}"/>
              </a:ext>
            </a:extLst>
          </p:cNvPr>
          <p:cNvSpPr>
            <a:spLocks noGrp="1"/>
          </p:cNvSpPr>
          <p:nvPr>
            <p:ph idx="1"/>
          </p:nvPr>
        </p:nvSpPr>
        <p:spPr>
          <a:xfrm>
            <a:off x="561975" y="1092200"/>
            <a:ext cx="11391900" cy="5613400"/>
          </a:xfrm>
        </p:spPr>
        <p:txBody>
          <a:bodyPr>
            <a:normAutofit fontScale="92500" lnSpcReduction="10000"/>
          </a:bodyPr>
          <a:lstStyle/>
          <a:p>
            <a:pPr algn="just"/>
            <a:r>
              <a:rPr lang="cs-CZ" dirty="0"/>
              <a:t>jsou všechny informace, které auditor použije, aby dospěl k závěrům, z nichž bude vycházet jeho výrok auditora</a:t>
            </a:r>
          </a:p>
          <a:p>
            <a:pPr algn="just"/>
            <a:endParaRPr lang="cs-CZ" dirty="0"/>
          </a:p>
          <a:p>
            <a:pPr marL="0" indent="0" algn="just">
              <a:buNone/>
            </a:pPr>
            <a:r>
              <a:rPr lang="cs-CZ" dirty="0"/>
              <a:t>Základními požadavky na důkazní informace jsou:</a:t>
            </a:r>
          </a:p>
          <a:p>
            <a:pPr algn="just"/>
            <a:r>
              <a:rPr lang="cs-CZ" b="1" i="1" dirty="0"/>
              <a:t>Dostatečnost</a:t>
            </a:r>
            <a:r>
              <a:rPr lang="cs-CZ" dirty="0"/>
              <a:t> je měřítkem množství důkazních informací. Množství potřebných důkazních informací je ovlivněno rizikem výskytu nesprávnosti (čím větší je riziko, tím víc důkazních informací bude pravděpodobně potřeba) a také kvalitou těchto důkazních informací (čím vyšší je jejich kvalita, tím méně jich bude potřeba).</a:t>
            </a:r>
          </a:p>
          <a:p>
            <a:pPr algn="just"/>
            <a:r>
              <a:rPr lang="cs-CZ" b="1" i="1" dirty="0"/>
              <a:t>Vhodnost</a:t>
            </a:r>
            <a:r>
              <a:rPr lang="cs-CZ" dirty="0"/>
              <a:t> je měřítkem kvality důkazních informací, zda jsou tyto informace relevantní a spolehlivé tak, aby poskytly důkaz o správnosti druhů transakcí, zůstatků účtů, informací v příloze k účetní závěrce a odpovídajících tvrzení obsažených v účetní závěrce, nebo pomohly odhalit jejich nesprávnost.</a:t>
            </a:r>
          </a:p>
          <a:p>
            <a:pPr algn="just"/>
            <a:r>
              <a:rPr lang="cs-CZ" b="1" dirty="0"/>
              <a:t>Spolehlivost</a:t>
            </a:r>
            <a:r>
              <a:rPr lang="cs-CZ" dirty="0"/>
              <a:t> důkazních informací je ovlivněna zdrojem a povahou těchto informací a závisí na konkrétních okolnostech, za kterých byly získány.</a:t>
            </a:r>
          </a:p>
        </p:txBody>
      </p:sp>
    </p:spTree>
    <p:extLst>
      <p:ext uri="{BB962C8B-B14F-4D97-AF65-F5344CB8AC3E}">
        <p14:creationId xmlns:p14="http://schemas.microsoft.com/office/powerpoint/2010/main" val="15786147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text, osoba, přenosný počítač, interiér&#10;&#10;Popis byl vytvořen automaticky">
            <a:extLst>
              <a:ext uri="{FF2B5EF4-FFF2-40B4-BE49-F238E27FC236}">
                <a16:creationId xmlns:a16="http://schemas.microsoft.com/office/drawing/2014/main" id="{346C0CC6-108D-44DF-B2B6-83AAD26730B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Nadpis 5">
            <a:extLst>
              <a:ext uri="{FF2B5EF4-FFF2-40B4-BE49-F238E27FC236}">
                <a16:creationId xmlns:a16="http://schemas.microsoft.com/office/drawing/2014/main" id="{3284EF4E-524D-47DD-8886-A1272C846D11}"/>
              </a:ext>
            </a:extLst>
          </p:cNvPr>
          <p:cNvSpPr>
            <a:spLocks noGrp="1"/>
          </p:cNvSpPr>
          <p:nvPr>
            <p:ph type="title"/>
          </p:nvPr>
        </p:nvSpPr>
        <p:spPr>
          <a:xfrm>
            <a:off x="838200" y="18255"/>
            <a:ext cx="10515600" cy="1325563"/>
          </a:xfrm>
        </p:spPr>
        <p:txBody>
          <a:bodyPr/>
          <a:lstStyle/>
          <a:p>
            <a:r>
              <a:rPr lang="cs-CZ" altLang="cs-CZ" sz="4400" b="1" dirty="0"/>
              <a:t>Z</a:t>
            </a:r>
            <a:r>
              <a:rPr lang="cs-CZ" altLang="cs-CZ" sz="4400" b="1" dirty="0">
                <a:cs typeface="Times New Roman" panose="02020603050405020304" pitchFamily="18" charset="0"/>
              </a:rPr>
              <a:t>obecn</a:t>
            </a:r>
            <a:r>
              <a:rPr lang="cs-CZ" altLang="cs-CZ" sz="4400" b="1" dirty="0"/>
              <a:t>ě</a:t>
            </a:r>
            <a:r>
              <a:rPr lang="cs-CZ" altLang="cs-CZ" sz="4400" b="1" dirty="0">
                <a:cs typeface="Times New Roman" panose="02020603050405020304" pitchFamily="18" charset="0"/>
              </a:rPr>
              <a:t>ní spolehlivosti d</a:t>
            </a:r>
            <a:r>
              <a:rPr lang="cs-CZ" altLang="cs-CZ" sz="4400" b="1" dirty="0"/>
              <a:t>ů</a:t>
            </a:r>
            <a:r>
              <a:rPr lang="cs-CZ" altLang="cs-CZ" sz="4400" b="1" dirty="0">
                <a:cs typeface="Times New Roman" panose="02020603050405020304" pitchFamily="18" charset="0"/>
              </a:rPr>
              <a:t>kazních informací:</a:t>
            </a:r>
            <a:endParaRPr lang="cs-CZ" b="1" dirty="0"/>
          </a:p>
        </p:txBody>
      </p:sp>
      <p:sp>
        <p:nvSpPr>
          <p:cNvPr id="7" name="Zástupný obsah 6">
            <a:extLst>
              <a:ext uri="{FF2B5EF4-FFF2-40B4-BE49-F238E27FC236}">
                <a16:creationId xmlns:a16="http://schemas.microsoft.com/office/drawing/2014/main" id="{818CD7E4-1EAA-4C95-A411-5D3D3FFE6EDF}"/>
              </a:ext>
            </a:extLst>
          </p:cNvPr>
          <p:cNvSpPr>
            <a:spLocks noGrp="1"/>
          </p:cNvSpPr>
          <p:nvPr>
            <p:ph idx="1"/>
          </p:nvPr>
        </p:nvSpPr>
        <p:spPr>
          <a:xfrm>
            <a:off x="180975" y="1092200"/>
            <a:ext cx="11772900" cy="5613400"/>
          </a:xfrm>
        </p:spPr>
        <p:txBody>
          <a:bodyPr>
            <a:normAutofit/>
          </a:bodyPr>
          <a:lstStyle/>
          <a:p>
            <a:pPr algn="just"/>
            <a:r>
              <a:rPr lang="cs-CZ" dirty="0"/>
              <a:t>spolehlivější jsou důkazní informace pocházející z nezávislých zdrojů mimo účetní jednotku </a:t>
            </a:r>
          </a:p>
          <a:p>
            <a:pPr algn="just"/>
            <a:r>
              <a:rPr lang="cs-CZ" dirty="0"/>
              <a:t>důkazní informace generované uvnitř účetní jednotky jsou spolehlivější, pokud efektivně fungují příslušné vnitřní kontroly </a:t>
            </a:r>
          </a:p>
          <a:p>
            <a:pPr algn="just"/>
            <a:r>
              <a:rPr lang="cs-CZ" dirty="0"/>
              <a:t>důkazní informace získané přímo auditorem (např. pozorování fungování kontrol) jsou spolehlivější než důkazní informace získané nepřímo nebo na základě předpokladů (např. dotazování ohledně fungování kontrol) </a:t>
            </a:r>
          </a:p>
          <a:p>
            <a:pPr algn="just"/>
            <a:r>
              <a:rPr lang="cs-CZ" dirty="0"/>
              <a:t>důkazní informace jsou spolehlivější, pokud existují ve formě dokumentu, ať už v papírové nebo elektronické podobě nebo na jiném médiu (např. souběžně sepsaný zápis z jednání je spolehlivější než následné ústní sdělení projednávaných záležitostí) </a:t>
            </a:r>
          </a:p>
          <a:p>
            <a:pPr algn="just"/>
            <a:r>
              <a:rPr lang="cs-CZ" dirty="0"/>
              <a:t>důkazní informace ve formě původního dokumentu jsou spolehlivější než důkazní informace ve formě fotokopie nebo faxové kopie </a:t>
            </a:r>
          </a:p>
        </p:txBody>
      </p:sp>
    </p:spTree>
    <p:extLst>
      <p:ext uri="{BB962C8B-B14F-4D97-AF65-F5344CB8AC3E}">
        <p14:creationId xmlns:p14="http://schemas.microsoft.com/office/powerpoint/2010/main" val="22002032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text, osoba, přenosný počítač, interiér&#10;&#10;Popis byl vytvořen automaticky">
            <a:extLst>
              <a:ext uri="{FF2B5EF4-FFF2-40B4-BE49-F238E27FC236}">
                <a16:creationId xmlns:a16="http://schemas.microsoft.com/office/drawing/2014/main" id="{346C0CC6-108D-44DF-B2B6-83AAD26730B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Nadpis 5">
            <a:extLst>
              <a:ext uri="{FF2B5EF4-FFF2-40B4-BE49-F238E27FC236}">
                <a16:creationId xmlns:a16="http://schemas.microsoft.com/office/drawing/2014/main" id="{3284EF4E-524D-47DD-8886-A1272C846D11}"/>
              </a:ext>
            </a:extLst>
          </p:cNvPr>
          <p:cNvSpPr>
            <a:spLocks noGrp="1"/>
          </p:cNvSpPr>
          <p:nvPr>
            <p:ph type="title"/>
          </p:nvPr>
        </p:nvSpPr>
        <p:spPr>
          <a:xfrm>
            <a:off x="838200" y="18255"/>
            <a:ext cx="10515600" cy="1325563"/>
          </a:xfrm>
        </p:spPr>
        <p:txBody>
          <a:bodyPr/>
          <a:lstStyle/>
          <a:p>
            <a:r>
              <a:rPr lang="cs-CZ" b="1" dirty="0"/>
              <a:t>Důkazní informace</a:t>
            </a:r>
          </a:p>
        </p:txBody>
      </p:sp>
      <p:sp>
        <p:nvSpPr>
          <p:cNvPr id="7" name="Zástupný obsah 6">
            <a:extLst>
              <a:ext uri="{FF2B5EF4-FFF2-40B4-BE49-F238E27FC236}">
                <a16:creationId xmlns:a16="http://schemas.microsoft.com/office/drawing/2014/main" id="{818CD7E4-1EAA-4C95-A411-5D3D3FFE6EDF}"/>
              </a:ext>
            </a:extLst>
          </p:cNvPr>
          <p:cNvSpPr>
            <a:spLocks noGrp="1"/>
          </p:cNvSpPr>
          <p:nvPr>
            <p:ph idx="1"/>
          </p:nvPr>
        </p:nvSpPr>
        <p:spPr>
          <a:xfrm>
            <a:off x="561975" y="1092200"/>
            <a:ext cx="11391900" cy="5613400"/>
          </a:xfrm>
        </p:spPr>
        <p:txBody>
          <a:bodyPr>
            <a:normAutofit/>
          </a:bodyPr>
          <a:lstStyle/>
          <a:p>
            <a:pPr algn="just"/>
            <a:r>
              <a:rPr lang="cs-CZ" dirty="0"/>
              <a:t>Auditor posoudí vztah mezi náklady na získání důkazních informací a užitečností získaných informací. Nicméně obtížnost nebo finanční náročnost nejsou samy o sobě důvodem pro vynechání auditorského postupu, pro který neexistuje alternativa.</a:t>
            </a:r>
          </a:p>
          <a:p>
            <a:pPr algn="just"/>
            <a:r>
              <a:rPr lang="cs-CZ" dirty="0"/>
              <a:t>Při formování svého výroku auditor nezkoumá všechny dostupné informace, neboť k závěrům lze obvykle dospět na základě výběru vzorků a položek pro testování.  </a:t>
            </a:r>
          </a:p>
          <a:p>
            <a:pPr algn="just"/>
            <a:r>
              <a:rPr lang="cs-CZ" dirty="0"/>
              <a:t>K hodnocení dostatečnosti a vhodnosti důkazních informací, které slouží jako východisko pro výrok auditora, přistupuje auditor skepticky a </a:t>
            </a:r>
            <a:r>
              <a:rPr lang="cs-CZ" u="sng" dirty="0"/>
              <a:t>používá profesionální úsudek</a:t>
            </a:r>
            <a:r>
              <a:rPr lang="cs-CZ" dirty="0"/>
              <a:t>. </a:t>
            </a:r>
          </a:p>
        </p:txBody>
      </p:sp>
    </p:spTree>
    <p:extLst>
      <p:ext uri="{BB962C8B-B14F-4D97-AF65-F5344CB8AC3E}">
        <p14:creationId xmlns:p14="http://schemas.microsoft.com/office/powerpoint/2010/main" val="31704102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text, osoba, přenosný počítač, interiér&#10;&#10;Popis byl vytvořen automaticky">
            <a:extLst>
              <a:ext uri="{FF2B5EF4-FFF2-40B4-BE49-F238E27FC236}">
                <a16:creationId xmlns:a16="http://schemas.microsoft.com/office/drawing/2014/main" id="{CFB1E6B2-3032-44B1-A092-A93A9693976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Zástupný symbol pro obsah 2"/>
          <p:cNvSpPr>
            <a:spLocks noGrp="1" noChangeAspect="1"/>
          </p:cNvSpPr>
          <p:nvPr>
            <p:ph idx="1"/>
          </p:nvPr>
        </p:nvSpPr>
        <p:spPr>
          <a:xfrm>
            <a:off x="156487" y="150154"/>
            <a:ext cx="11879025" cy="6488390"/>
          </a:xfrm>
        </p:spPr>
        <p:txBody>
          <a:bodyPr>
            <a:normAutofit/>
          </a:bodyPr>
          <a:lstStyle/>
          <a:p>
            <a:pPr marL="0" indent="0">
              <a:lnSpc>
                <a:spcPct val="100000"/>
              </a:lnSpc>
              <a:spcBef>
                <a:spcPts val="0"/>
              </a:spcBef>
              <a:buNone/>
            </a:pPr>
            <a:r>
              <a:rPr lang="cs-CZ" sz="3800" b="1" dirty="0">
                <a:ln w="19050">
                  <a:solidFill>
                    <a:schemeClr val="tx1"/>
                  </a:solidFill>
                </a:ln>
                <a:solidFill>
                  <a:srgbClr val="FF0000"/>
                </a:solidFill>
                <a:latin typeface="Bookman Old Style" panose="02050604050505020204" pitchFamily="18" charset="0"/>
                <a:ea typeface="Open Sans" panose="020B0606030504020204" pitchFamily="34" charset="0"/>
                <a:cs typeface="Open Sans" panose="020B0606030504020204" pitchFamily="34" charset="0"/>
              </a:rPr>
              <a:t>4. PROVEDENÍ AUDITU </a:t>
            </a:r>
          </a:p>
          <a:p>
            <a:pPr marL="0" indent="0">
              <a:lnSpc>
                <a:spcPct val="100000"/>
              </a:lnSpc>
              <a:spcBef>
                <a:spcPts val="0"/>
              </a:spcBef>
              <a:buNone/>
            </a:pPr>
            <a:endParaRPr lang="cs-CZ" sz="3000" dirty="0">
              <a:latin typeface="Bookman Old Style" panose="02050604050505020204" pitchFamily="18" charset="0"/>
              <a:ea typeface="Open Sans" panose="020B0606030504020204" pitchFamily="34" charset="0"/>
              <a:cs typeface="Open Sans" panose="020B0606030504020204" pitchFamily="34" charset="0"/>
            </a:endParaRPr>
          </a:p>
          <a:p>
            <a:pPr marL="0" indent="0">
              <a:lnSpc>
                <a:spcPct val="100000"/>
              </a:lnSpc>
              <a:spcBef>
                <a:spcPts val="0"/>
              </a:spcBef>
              <a:buNone/>
            </a:pPr>
            <a:endParaRPr lang="cs-CZ" sz="3000" dirty="0">
              <a:latin typeface="Bookman Old Style" panose="02050604050505020204" pitchFamily="18" charset="0"/>
              <a:ea typeface="Open Sans" panose="020B0606030504020204" pitchFamily="34" charset="0"/>
              <a:cs typeface="Open Sans" panose="020B0606030504020204" pitchFamily="34" charset="0"/>
            </a:endParaRPr>
          </a:p>
        </p:txBody>
      </p:sp>
      <p:pic>
        <p:nvPicPr>
          <p:cNvPr id="9" name="Obrázek 8">
            <a:extLst>
              <a:ext uri="{FF2B5EF4-FFF2-40B4-BE49-F238E27FC236}">
                <a16:creationId xmlns:a16="http://schemas.microsoft.com/office/drawing/2014/main" id="{4421996F-882A-47C9-A9FD-EA1556B64357}"/>
              </a:ext>
            </a:extLst>
          </p:cNvPr>
          <p:cNvPicPr>
            <a:picLocks noChangeAspect="1"/>
          </p:cNvPicPr>
          <p:nvPr/>
        </p:nvPicPr>
        <p:blipFill>
          <a:blip r:embed="rId3"/>
          <a:stretch>
            <a:fillRect/>
          </a:stretch>
        </p:blipFill>
        <p:spPr>
          <a:xfrm>
            <a:off x="2895600" y="1290637"/>
            <a:ext cx="6197600" cy="5207930"/>
          </a:xfrm>
          <a:prstGeom prst="rect">
            <a:avLst/>
          </a:prstGeom>
        </p:spPr>
      </p:pic>
    </p:spTree>
    <p:extLst>
      <p:ext uri="{BB962C8B-B14F-4D97-AF65-F5344CB8AC3E}">
        <p14:creationId xmlns:p14="http://schemas.microsoft.com/office/powerpoint/2010/main" val="10282222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text, osoba, přenosný počítač, interiér&#10;&#10;Popis byl vytvořen automaticky">
            <a:extLst>
              <a:ext uri="{FF2B5EF4-FFF2-40B4-BE49-F238E27FC236}">
                <a16:creationId xmlns:a16="http://schemas.microsoft.com/office/drawing/2014/main" id="{CFB1E6B2-3032-44B1-A092-A93A9693976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Zástupný symbol pro obsah 2"/>
          <p:cNvSpPr>
            <a:spLocks noGrp="1" noChangeAspect="1"/>
          </p:cNvSpPr>
          <p:nvPr>
            <p:ph idx="1"/>
          </p:nvPr>
        </p:nvSpPr>
        <p:spPr>
          <a:xfrm>
            <a:off x="156487" y="150154"/>
            <a:ext cx="11879025" cy="6488390"/>
          </a:xfrm>
        </p:spPr>
        <p:txBody>
          <a:bodyPr>
            <a:normAutofit fontScale="92500" lnSpcReduction="20000"/>
          </a:bodyPr>
          <a:lstStyle/>
          <a:p>
            <a:pPr marL="0" indent="0">
              <a:lnSpc>
                <a:spcPct val="100000"/>
              </a:lnSpc>
              <a:spcBef>
                <a:spcPts val="0"/>
              </a:spcBef>
              <a:buNone/>
            </a:pPr>
            <a:r>
              <a:rPr lang="cs-CZ" sz="3800" b="1" dirty="0">
                <a:ln w="19050">
                  <a:solidFill>
                    <a:schemeClr val="tx1"/>
                  </a:solidFill>
                </a:ln>
                <a:solidFill>
                  <a:srgbClr val="FF0000"/>
                </a:solidFill>
                <a:latin typeface="Bookman Old Style" panose="02050604050505020204" pitchFamily="18" charset="0"/>
                <a:ea typeface="Open Sans" panose="020B0606030504020204" pitchFamily="34" charset="0"/>
                <a:cs typeface="Open Sans" panose="020B0606030504020204" pitchFamily="34" charset="0"/>
              </a:rPr>
              <a:t>4. PROVEDENÍ AUDITU </a:t>
            </a:r>
          </a:p>
          <a:p>
            <a:pPr marL="0" indent="0">
              <a:lnSpc>
                <a:spcPct val="100000"/>
              </a:lnSpc>
              <a:spcBef>
                <a:spcPts val="0"/>
              </a:spcBef>
              <a:buNone/>
            </a:pPr>
            <a:endParaRPr lang="cs-CZ" sz="1600" b="1" dirty="0">
              <a:ln w="19050">
                <a:solidFill>
                  <a:schemeClr val="tx1"/>
                </a:solidFill>
              </a:ln>
              <a:solidFill>
                <a:srgbClr val="FF0000"/>
              </a:solidFill>
              <a:latin typeface="Bookman Old Style" panose="02050604050505020204" pitchFamily="18" charset="0"/>
              <a:ea typeface="Open Sans" panose="020B0606030504020204" pitchFamily="34" charset="0"/>
              <a:cs typeface="Open Sans" panose="020B0606030504020204" pitchFamily="34" charset="0"/>
            </a:endParaRPr>
          </a:p>
          <a:p>
            <a:pPr>
              <a:lnSpc>
                <a:spcPct val="100000"/>
              </a:lnSpc>
              <a:spcBef>
                <a:spcPts val="0"/>
              </a:spcBef>
              <a:buFont typeface="Wingdings" panose="05000000000000000000" pitchFamily="2" charset="2"/>
              <a:buChar char="q"/>
            </a:pPr>
            <a:r>
              <a:rPr lang="cs-CZ" sz="3200" dirty="0">
                <a:latin typeface="Bookman Old Style" panose="02050604050505020204" pitchFamily="18" charset="0"/>
                <a:ea typeface="Open Sans" panose="020B0606030504020204" pitchFamily="34" charset="0"/>
                <a:cs typeface="Open Sans" panose="020B0606030504020204" pitchFamily="34" charset="0"/>
              </a:rPr>
              <a:t> </a:t>
            </a:r>
            <a:r>
              <a:rPr lang="cs-CZ" sz="3200" b="1" dirty="0">
                <a:latin typeface="Bookman Old Style" panose="02050604050505020204" pitchFamily="18" charset="0"/>
                <a:ea typeface="Open Sans" panose="020B0606030504020204" pitchFamily="34" charset="0"/>
                <a:cs typeface="Open Sans" panose="020B0606030504020204" pitchFamily="34" charset="0"/>
              </a:rPr>
              <a:t>PROVÁDĚNÍ TESTŮ KONTROL (testy spolehlivosti)</a:t>
            </a:r>
          </a:p>
          <a:p>
            <a:pPr>
              <a:lnSpc>
                <a:spcPct val="100000"/>
              </a:lnSpc>
              <a:spcBef>
                <a:spcPts val="0"/>
              </a:spcBef>
              <a:buFontTx/>
              <a:buChar char="-"/>
            </a:pPr>
            <a:r>
              <a:rPr lang="cs-CZ" sz="3200" dirty="0">
                <a:latin typeface="Bookman Old Style" panose="02050604050505020204" pitchFamily="18" charset="0"/>
                <a:ea typeface="Open Sans" panose="020B0606030504020204" pitchFamily="34" charset="0"/>
                <a:cs typeface="Open Sans" panose="020B0606030504020204" pitchFamily="34" charset="0"/>
              </a:rPr>
              <a:t>Kontrolami auditor zjistí do jaké míry se může spoléhat na vnitřní kontrolní systém podniku.</a:t>
            </a:r>
          </a:p>
          <a:p>
            <a:pPr marL="0" indent="0">
              <a:lnSpc>
                <a:spcPct val="100000"/>
              </a:lnSpc>
              <a:spcBef>
                <a:spcPts val="0"/>
              </a:spcBef>
              <a:buNone/>
            </a:pPr>
            <a:r>
              <a:rPr lang="cs-CZ" sz="3200" b="1" i="1" dirty="0">
                <a:latin typeface="Bookman Old Style" panose="02050604050505020204" pitchFamily="18" charset="0"/>
                <a:ea typeface="Open Sans" panose="020B0606030504020204" pitchFamily="34" charset="0"/>
                <a:cs typeface="Open Sans" panose="020B0606030504020204" pitchFamily="34" charset="0"/>
              </a:rPr>
              <a:t>a) přímé testování – pozorování </a:t>
            </a:r>
            <a:r>
              <a:rPr lang="cs-CZ" sz="3200" dirty="0">
                <a:latin typeface="Bookman Old Style" panose="02050604050505020204" pitchFamily="18" charset="0"/>
                <a:ea typeface="Open Sans" panose="020B0606030504020204" pitchFamily="34" charset="0"/>
                <a:cs typeface="Open Sans" panose="020B0606030504020204" pitchFamily="34" charset="0"/>
              </a:rPr>
              <a:t>(účast na inventurách)</a:t>
            </a:r>
          </a:p>
          <a:p>
            <a:pPr marL="0" indent="0">
              <a:lnSpc>
                <a:spcPct val="100000"/>
              </a:lnSpc>
              <a:spcBef>
                <a:spcPts val="0"/>
              </a:spcBef>
              <a:buNone/>
            </a:pPr>
            <a:r>
              <a:rPr lang="cs-CZ" sz="3200" b="1" i="1" dirty="0">
                <a:latin typeface="Bookman Old Style" panose="02050604050505020204" pitchFamily="18" charset="0"/>
                <a:ea typeface="Open Sans" panose="020B0606030504020204" pitchFamily="34" charset="0"/>
                <a:cs typeface="Open Sans" panose="020B0606030504020204" pitchFamily="34" charset="0"/>
              </a:rPr>
              <a:t>b) nepřímé testování </a:t>
            </a:r>
            <a:r>
              <a:rPr lang="cs-CZ" sz="3200" dirty="0">
                <a:latin typeface="Bookman Old Style" panose="02050604050505020204" pitchFamily="18" charset="0"/>
                <a:ea typeface="Open Sans" panose="020B0606030504020204" pitchFamily="34" charset="0"/>
                <a:cs typeface="Open Sans" panose="020B0606030504020204" pitchFamily="34" charset="0"/>
              </a:rPr>
              <a:t>(diskuze s pracovníky, kteří kontroly provádějí)</a:t>
            </a:r>
          </a:p>
          <a:p>
            <a:pPr marL="0" indent="0">
              <a:lnSpc>
                <a:spcPct val="100000"/>
              </a:lnSpc>
              <a:spcBef>
                <a:spcPts val="0"/>
              </a:spcBef>
              <a:buNone/>
            </a:pPr>
            <a:endParaRPr lang="cs-CZ" sz="1800" dirty="0">
              <a:latin typeface="Bookman Old Style" panose="02050604050505020204" pitchFamily="18" charset="0"/>
              <a:ea typeface="Open Sans" panose="020B0606030504020204" pitchFamily="34" charset="0"/>
              <a:cs typeface="Open Sans" panose="020B0606030504020204" pitchFamily="34" charset="0"/>
            </a:endParaRPr>
          </a:p>
          <a:p>
            <a:pPr>
              <a:lnSpc>
                <a:spcPct val="110000"/>
              </a:lnSpc>
              <a:spcBef>
                <a:spcPts val="0"/>
              </a:spcBef>
              <a:buFont typeface="Wingdings" panose="05000000000000000000" pitchFamily="2" charset="2"/>
              <a:buChar char="q"/>
            </a:pPr>
            <a:r>
              <a:rPr lang="cs-CZ" sz="3200" b="1" dirty="0">
                <a:latin typeface="Bookman Old Style" panose="02050604050505020204" pitchFamily="18" charset="0"/>
                <a:ea typeface="Open Sans" panose="020B0606030504020204" pitchFamily="34" charset="0"/>
                <a:cs typeface="Open Sans" panose="020B0606030504020204" pitchFamily="34" charset="0"/>
              </a:rPr>
              <a:t> PROVÁDĚNÍ TESTŮ VĚCNÉ SPRÁVNOSTI</a:t>
            </a:r>
          </a:p>
          <a:p>
            <a:pPr>
              <a:lnSpc>
                <a:spcPct val="110000"/>
              </a:lnSpc>
              <a:spcBef>
                <a:spcPts val="0"/>
              </a:spcBef>
              <a:buFontTx/>
              <a:buChar char="-"/>
            </a:pPr>
            <a:r>
              <a:rPr lang="cs-CZ" sz="3200" dirty="0">
                <a:latin typeface="Bookman Old Style" panose="02050604050505020204" pitchFamily="18" charset="0"/>
                <a:ea typeface="Open Sans" panose="020B0606030504020204" pitchFamily="34" charset="0"/>
                <a:cs typeface="Open Sans" panose="020B0606030504020204" pitchFamily="34" charset="0"/>
              </a:rPr>
              <a:t> Analytickými testy auditor zjišťuje zda hodnoty, které účetní jednotka vykázala odpovídají jeho odhadu.</a:t>
            </a:r>
          </a:p>
          <a:p>
            <a:pPr>
              <a:lnSpc>
                <a:spcPct val="110000"/>
              </a:lnSpc>
              <a:spcBef>
                <a:spcPts val="0"/>
              </a:spcBef>
              <a:buFontTx/>
              <a:buChar char="-"/>
            </a:pPr>
            <a:r>
              <a:rPr lang="cs-CZ" sz="3200" dirty="0">
                <a:latin typeface="Bookman Old Style" panose="02050604050505020204" pitchFamily="18" charset="0"/>
                <a:ea typeface="Open Sans" panose="020B0606030504020204" pitchFamily="34" charset="0"/>
                <a:cs typeface="Open Sans" panose="020B0606030504020204" pitchFamily="34" charset="0"/>
              </a:rPr>
              <a:t>Auditor stanovuje zůstatky a zjišťuje nadhodnocení nebo podhodnocení - existuje tzv. hodnota tolerovaných rozdílů</a:t>
            </a:r>
          </a:p>
          <a:p>
            <a:pPr>
              <a:lnSpc>
                <a:spcPct val="110000"/>
              </a:lnSpc>
              <a:spcBef>
                <a:spcPts val="0"/>
              </a:spcBef>
              <a:buFontTx/>
              <a:buChar char="-"/>
            </a:pPr>
            <a:r>
              <a:rPr lang="cs-CZ" sz="3200" dirty="0">
                <a:latin typeface="Bookman Old Style" panose="02050604050505020204" pitchFamily="18" charset="0"/>
                <a:ea typeface="Open Sans" panose="020B0606030504020204" pitchFamily="34" charset="0"/>
                <a:cs typeface="Open Sans" panose="020B0606030504020204" pitchFamily="34" charset="0"/>
              </a:rPr>
              <a:t> Testování velkého množství (všech) položek     malé podniky.</a:t>
            </a:r>
          </a:p>
          <a:p>
            <a:pPr>
              <a:lnSpc>
                <a:spcPct val="110000"/>
              </a:lnSpc>
              <a:spcBef>
                <a:spcPts val="0"/>
              </a:spcBef>
              <a:buFontTx/>
              <a:buChar char="-"/>
            </a:pPr>
            <a:r>
              <a:rPr lang="cs-CZ" sz="3200" dirty="0">
                <a:latin typeface="Bookman Old Style" panose="02050604050505020204" pitchFamily="18" charset="0"/>
                <a:ea typeface="Open Sans" panose="020B0606030504020204" pitchFamily="34" charset="0"/>
                <a:cs typeface="Open Sans" panose="020B0606030504020204" pitchFamily="34" charset="0"/>
              </a:rPr>
              <a:t> Testování vybraných položek je na úsudku auditora </a:t>
            </a:r>
            <a:r>
              <a:rPr lang="cs-CZ" sz="3200" dirty="0">
                <a:latin typeface="Bookman Old Style" panose="02050604050505020204" pitchFamily="18" charset="0"/>
                <a:ea typeface="Open Sans" panose="020B0606030504020204" pitchFamily="34" charset="0"/>
                <a:cs typeface="Open Sans" panose="020B0606030504020204" pitchFamily="34" charset="0"/>
                <a:sym typeface="Wingdings" panose="05000000000000000000" pitchFamily="2" charset="2"/>
              </a:rPr>
              <a:t> zkušenostech z minulých let       velké podniky.</a:t>
            </a:r>
            <a:endParaRPr lang="cs-CZ" sz="3200" dirty="0">
              <a:latin typeface="Bookman Old Style" panose="02050604050505020204" pitchFamily="18" charset="0"/>
              <a:ea typeface="Open Sans" panose="020B0606030504020204" pitchFamily="34" charset="0"/>
              <a:cs typeface="Open Sans" panose="020B0606030504020204" pitchFamily="34" charset="0"/>
            </a:endParaRPr>
          </a:p>
          <a:p>
            <a:pPr marL="0" indent="0">
              <a:lnSpc>
                <a:spcPct val="100000"/>
              </a:lnSpc>
              <a:spcBef>
                <a:spcPts val="0"/>
              </a:spcBef>
              <a:buNone/>
            </a:pPr>
            <a:endParaRPr lang="cs-CZ" sz="3000" dirty="0">
              <a:latin typeface="Bookman Old Style" panose="02050604050505020204" pitchFamily="18" charset="0"/>
              <a:ea typeface="Open Sans" panose="020B0606030504020204" pitchFamily="34" charset="0"/>
              <a:cs typeface="Open Sans" panose="020B0606030504020204" pitchFamily="34" charset="0"/>
            </a:endParaRPr>
          </a:p>
          <a:p>
            <a:pPr marL="0" indent="0">
              <a:lnSpc>
                <a:spcPct val="100000"/>
              </a:lnSpc>
              <a:spcBef>
                <a:spcPts val="0"/>
              </a:spcBef>
              <a:buNone/>
            </a:pPr>
            <a:endParaRPr lang="cs-CZ" sz="3000" dirty="0">
              <a:latin typeface="Bookman Old Style" panose="02050604050505020204" pitchFamily="18" charset="0"/>
              <a:ea typeface="Open Sans" panose="020B0606030504020204" pitchFamily="34" charset="0"/>
              <a:cs typeface="Open Sans" panose="020B0606030504020204" pitchFamily="34" charset="0"/>
            </a:endParaRPr>
          </a:p>
        </p:txBody>
      </p:sp>
      <p:sp>
        <p:nvSpPr>
          <p:cNvPr id="5" name="Šipka: doprava 4">
            <a:extLst>
              <a:ext uri="{FF2B5EF4-FFF2-40B4-BE49-F238E27FC236}">
                <a16:creationId xmlns:a16="http://schemas.microsoft.com/office/drawing/2014/main" id="{87761756-4D3E-45D5-8211-54B0310B38BB}"/>
              </a:ext>
            </a:extLst>
          </p:cNvPr>
          <p:cNvSpPr/>
          <p:nvPr/>
        </p:nvSpPr>
        <p:spPr>
          <a:xfrm>
            <a:off x="8644254" y="5320454"/>
            <a:ext cx="531445" cy="328247"/>
          </a:xfrm>
          <a:prstGeom prst="rightArrow">
            <a:avLst/>
          </a:prstGeom>
          <a:ln w="285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6" name="Šipka: doprava 5">
            <a:extLst>
              <a:ext uri="{FF2B5EF4-FFF2-40B4-BE49-F238E27FC236}">
                <a16:creationId xmlns:a16="http://schemas.microsoft.com/office/drawing/2014/main" id="{B29C1CA8-6BF4-4CDB-84E9-17D9B15673E5}"/>
              </a:ext>
            </a:extLst>
          </p:cNvPr>
          <p:cNvSpPr/>
          <p:nvPr/>
        </p:nvSpPr>
        <p:spPr>
          <a:xfrm>
            <a:off x="5940002" y="6108192"/>
            <a:ext cx="531445" cy="328247"/>
          </a:xfrm>
          <a:prstGeom prst="rightArrow">
            <a:avLst/>
          </a:prstGeom>
          <a:ln w="285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9023647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text, osoba, přenosný počítač, interiér&#10;&#10;Popis byl vytvořen automaticky">
            <a:extLst>
              <a:ext uri="{FF2B5EF4-FFF2-40B4-BE49-F238E27FC236}">
                <a16:creationId xmlns:a16="http://schemas.microsoft.com/office/drawing/2014/main" id="{CFB1E6B2-3032-44B1-A092-A93A9693976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Zástupný symbol pro obsah 2"/>
          <p:cNvSpPr>
            <a:spLocks noGrp="1" noChangeAspect="1"/>
          </p:cNvSpPr>
          <p:nvPr>
            <p:ph idx="1"/>
          </p:nvPr>
        </p:nvSpPr>
        <p:spPr>
          <a:xfrm>
            <a:off x="156487" y="150154"/>
            <a:ext cx="11879025" cy="6707846"/>
          </a:xfrm>
        </p:spPr>
        <p:txBody>
          <a:bodyPr>
            <a:normAutofit fontScale="92500" lnSpcReduction="10000"/>
          </a:bodyPr>
          <a:lstStyle/>
          <a:p>
            <a:pPr marL="0" indent="0">
              <a:lnSpc>
                <a:spcPct val="100000"/>
              </a:lnSpc>
              <a:spcBef>
                <a:spcPts val="0"/>
              </a:spcBef>
              <a:buNone/>
            </a:pPr>
            <a:r>
              <a:rPr lang="cs-CZ" sz="2400" dirty="0">
                <a:latin typeface="Bookman Old Style" panose="02050604050505020204" pitchFamily="18" charset="0"/>
                <a:ea typeface="Open Sans" panose="020B0606030504020204" pitchFamily="34" charset="0"/>
                <a:cs typeface="Open Sans" panose="020B0606030504020204" pitchFamily="34" charset="0"/>
              </a:rPr>
              <a:t>Výběr vzorku ovlivňuje </a:t>
            </a:r>
            <a:r>
              <a:rPr lang="cs-CZ" sz="2400" b="1" u="sng" dirty="0">
                <a:latin typeface="Bookman Old Style" panose="02050604050505020204" pitchFamily="18" charset="0"/>
                <a:ea typeface="Open Sans" panose="020B0606030504020204" pitchFamily="34" charset="0"/>
                <a:cs typeface="Open Sans" panose="020B0606030504020204" pitchFamily="34" charset="0"/>
              </a:rPr>
              <a:t>model tzv. auditorského rizika</a:t>
            </a:r>
            <a:r>
              <a:rPr lang="cs-CZ" sz="2400" dirty="0">
                <a:latin typeface="Bookman Old Style" panose="02050604050505020204" pitchFamily="18" charset="0"/>
                <a:ea typeface="Open Sans" panose="020B0606030504020204" pitchFamily="34" charset="0"/>
                <a:cs typeface="Open Sans" panose="020B0606030504020204" pitchFamily="34" charset="0"/>
              </a:rPr>
              <a:t>.</a:t>
            </a:r>
          </a:p>
          <a:p>
            <a:pPr marL="0" indent="0">
              <a:lnSpc>
                <a:spcPct val="110000"/>
              </a:lnSpc>
              <a:spcBef>
                <a:spcPts val="0"/>
              </a:spcBef>
              <a:buNone/>
            </a:pPr>
            <a:r>
              <a:rPr lang="cs-CZ" sz="2400" b="1" dirty="0">
                <a:latin typeface="Bookman Old Style" panose="02050604050505020204" pitchFamily="18" charset="0"/>
                <a:ea typeface="Open Sans" panose="020B0606030504020204" pitchFamily="34" charset="0"/>
                <a:cs typeface="Open Sans" panose="020B0606030504020204" pitchFamily="34" charset="0"/>
              </a:rPr>
              <a:t>Auditorské riziko zahrnuje tři druhy rizik:</a:t>
            </a:r>
          </a:p>
          <a:p>
            <a:pPr algn="just">
              <a:lnSpc>
                <a:spcPct val="110000"/>
              </a:lnSpc>
              <a:spcBef>
                <a:spcPts val="0"/>
              </a:spcBef>
            </a:pPr>
            <a:r>
              <a:rPr lang="cs-CZ" sz="2400" b="1" dirty="0">
                <a:latin typeface="Bookman Old Style" panose="02050604050505020204" pitchFamily="18" charset="0"/>
                <a:ea typeface="Open Sans" panose="020B0606030504020204" pitchFamily="34" charset="0"/>
                <a:cs typeface="Open Sans" panose="020B0606030504020204" pitchFamily="34" charset="0"/>
              </a:rPr>
              <a:t>přirozené</a:t>
            </a:r>
            <a:r>
              <a:rPr lang="cs-CZ" sz="2400" dirty="0">
                <a:latin typeface="Bookman Old Style" panose="02050604050505020204" pitchFamily="18" charset="0"/>
                <a:ea typeface="Open Sans" panose="020B0606030504020204" pitchFamily="34" charset="0"/>
                <a:cs typeface="Open Sans" panose="020B0606030504020204" pitchFamily="34" charset="0"/>
              </a:rPr>
              <a:t> – náchylnost položek k významné nesprávnosti (neexistující vnitřní kontrolní postupy), riziko, že vznikne významná nesprávnost, tato nesprávnost může být významná buď sama o sobě nebo v agregované podobě, některé účty mají vyšší přirozené riziko než účty jiné</a:t>
            </a:r>
          </a:p>
          <a:p>
            <a:pPr>
              <a:lnSpc>
                <a:spcPct val="110000"/>
              </a:lnSpc>
              <a:spcBef>
                <a:spcPts val="0"/>
              </a:spcBef>
            </a:pPr>
            <a:endParaRPr lang="cs-CZ" sz="2400" dirty="0">
              <a:latin typeface="Bookman Old Style" panose="02050604050505020204" pitchFamily="18" charset="0"/>
              <a:ea typeface="Open Sans" panose="020B0606030504020204" pitchFamily="34" charset="0"/>
              <a:cs typeface="Open Sans" panose="020B0606030504020204" pitchFamily="34" charset="0"/>
            </a:endParaRPr>
          </a:p>
          <a:p>
            <a:pPr>
              <a:lnSpc>
                <a:spcPct val="110000"/>
              </a:lnSpc>
              <a:spcBef>
                <a:spcPts val="0"/>
              </a:spcBef>
            </a:pPr>
            <a:r>
              <a:rPr lang="cs-CZ" sz="2400" b="1" dirty="0">
                <a:latin typeface="Bookman Old Style" panose="02050604050505020204" pitchFamily="18" charset="0"/>
                <a:ea typeface="Open Sans" panose="020B0606030504020204" pitchFamily="34" charset="0"/>
                <a:cs typeface="Open Sans" panose="020B0606030504020204" pitchFamily="34" charset="0"/>
              </a:rPr>
              <a:t>kontrolní</a:t>
            </a:r>
            <a:r>
              <a:rPr lang="cs-CZ" sz="2400" dirty="0">
                <a:latin typeface="Bookman Old Style" panose="02050604050505020204" pitchFamily="18" charset="0"/>
                <a:ea typeface="Open Sans" panose="020B0606030504020204" pitchFamily="34" charset="0"/>
                <a:cs typeface="Open Sans" panose="020B0606030504020204" pitchFamily="34" charset="0"/>
              </a:rPr>
              <a:t> – riziko, že nebude zamezeno vzniku významné neprávnosti kontrolními postupy, jak ze strany auditora, tak i účetní jednotkou,</a:t>
            </a:r>
          </a:p>
          <a:p>
            <a:pPr>
              <a:lnSpc>
                <a:spcPct val="110000"/>
              </a:lnSpc>
              <a:spcBef>
                <a:spcPts val="0"/>
              </a:spcBef>
            </a:pPr>
            <a:r>
              <a:rPr lang="cs-CZ" sz="2400" b="1" dirty="0">
                <a:latin typeface="Bookman Old Style" panose="02050604050505020204" pitchFamily="18" charset="0"/>
                <a:ea typeface="Open Sans" panose="020B0606030504020204" pitchFamily="34" charset="0"/>
                <a:cs typeface="Open Sans" panose="020B0606030504020204" pitchFamily="34" charset="0"/>
              </a:rPr>
              <a:t>zjišťovací</a:t>
            </a:r>
            <a:r>
              <a:rPr lang="cs-CZ" sz="2400" dirty="0">
                <a:latin typeface="Bookman Old Style" panose="02050604050505020204" pitchFamily="18" charset="0"/>
                <a:ea typeface="Open Sans" panose="020B0606030504020204" pitchFamily="34" charset="0"/>
                <a:cs typeface="Open Sans" panose="020B0606030504020204" pitchFamily="34" charset="0"/>
              </a:rPr>
              <a:t> – riziko, že při auditorských postupech nedojde k odhalení významné nesprávnosti v zůstatku účtu nebo v účetní operaci, tato nesprávnost může být významná buď sama o sobě nebo v agregované podobě, vztahuje se přímo k použitým auditorským postupům a auditor jej může vhodnou volbou postupů snížit</a:t>
            </a:r>
          </a:p>
          <a:p>
            <a:pPr>
              <a:lnSpc>
                <a:spcPct val="110000"/>
              </a:lnSpc>
              <a:spcBef>
                <a:spcPts val="0"/>
              </a:spcBef>
            </a:pPr>
            <a:endParaRPr lang="cs-CZ" sz="2400" dirty="0">
              <a:latin typeface="Bookman Old Style" panose="02050604050505020204" pitchFamily="18" charset="0"/>
              <a:ea typeface="Open Sans" panose="020B0606030504020204" pitchFamily="34" charset="0"/>
              <a:cs typeface="Open Sans" panose="020B0606030504020204" pitchFamily="34" charset="0"/>
            </a:endParaRPr>
          </a:p>
          <a:p>
            <a:pPr>
              <a:lnSpc>
                <a:spcPct val="110000"/>
              </a:lnSpc>
              <a:spcBef>
                <a:spcPts val="0"/>
              </a:spcBef>
            </a:pPr>
            <a:r>
              <a:rPr lang="cs-CZ" sz="2400" dirty="0">
                <a:latin typeface="Bookman Old Style" panose="02050604050505020204" pitchFamily="18" charset="0"/>
                <a:ea typeface="Open Sans" panose="020B0606030504020204" pitchFamily="34" charset="0"/>
                <a:cs typeface="Open Sans" panose="020B0606030504020204" pitchFamily="34" charset="0"/>
              </a:rPr>
              <a:t>Vzájemné vztahy mezi třemi druhy rizik se zpravidla vyjadřují pomocí tzv. modelu auditorského rizika ve tvaru: AR = PR x KR x ZR</a:t>
            </a:r>
          </a:p>
          <a:p>
            <a:pPr>
              <a:lnSpc>
                <a:spcPct val="110000"/>
              </a:lnSpc>
              <a:spcBef>
                <a:spcPts val="0"/>
              </a:spcBef>
            </a:pPr>
            <a:endParaRPr lang="cs-CZ" sz="2400" dirty="0">
              <a:latin typeface="Bookman Old Style" panose="02050604050505020204" pitchFamily="18" charset="0"/>
              <a:ea typeface="Open Sans" panose="020B0606030504020204" pitchFamily="34" charset="0"/>
              <a:cs typeface="Open Sans" panose="020B0606030504020204" pitchFamily="34" charset="0"/>
            </a:endParaRPr>
          </a:p>
          <a:p>
            <a:pPr>
              <a:lnSpc>
                <a:spcPct val="110000"/>
              </a:lnSpc>
              <a:spcBef>
                <a:spcPts val="0"/>
              </a:spcBef>
            </a:pPr>
            <a:r>
              <a:rPr lang="cs-CZ" sz="2400" dirty="0">
                <a:latin typeface="Bookman Old Style" panose="02050604050505020204" pitchFamily="18" charset="0"/>
                <a:ea typeface="Open Sans" panose="020B0606030504020204" pitchFamily="34" charset="0"/>
                <a:cs typeface="Open Sans" panose="020B0606030504020204" pitchFamily="34" charset="0"/>
              </a:rPr>
              <a:t>Počet testovaných položek je určen výši přijatelného rizika, ovlivňujícího požadovaný rozsah testů věcné správnosti.</a:t>
            </a:r>
          </a:p>
        </p:txBody>
      </p:sp>
    </p:spTree>
    <p:extLst>
      <p:ext uri="{BB962C8B-B14F-4D97-AF65-F5344CB8AC3E}">
        <p14:creationId xmlns:p14="http://schemas.microsoft.com/office/powerpoint/2010/main" val="19093148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text, osoba, přenosný počítač, interiér&#10;&#10;Popis byl vytvořen automaticky">
            <a:extLst>
              <a:ext uri="{FF2B5EF4-FFF2-40B4-BE49-F238E27FC236}">
                <a16:creationId xmlns:a16="http://schemas.microsoft.com/office/drawing/2014/main" id="{CFB1E6B2-3032-44B1-A092-A93A9693976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Zástupný symbol pro obsah 2"/>
          <p:cNvSpPr>
            <a:spLocks noGrp="1" noChangeAspect="1"/>
          </p:cNvSpPr>
          <p:nvPr>
            <p:ph idx="1"/>
          </p:nvPr>
        </p:nvSpPr>
        <p:spPr>
          <a:xfrm>
            <a:off x="156487" y="150154"/>
            <a:ext cx="11879025" cy="2398313"/>
          </a:xfrm>
        </p:spPr>
        <p:txBody>
          <a:bodyPr>
            <a:normAutofit/>
          </a:bodyPr>
          <a:lstStyle/>
          <a:p>
            <a:pPr marL="0" indent="0">
              <a:lnSpc>
                <a:spcPct val="100000"/>
              </a:lnSpc>
              <a:spcBef>
                <a:spcPts val="0"/>
              </a:spcBef>
              <a:buNone/>
            </a:pPr>
            <a:r>
              <a:rPr lang="cs-CZ" sz="3200" dirty="0">
                <a:latin typeface="Bookman Old Style" panose="02050604050505020204" pitchFamily="18" charset="0"/>
                <a:ea typeface="Open Sans" panose="020B0606030504020204" pitchFamily="34" charset="0"/>
                <a:cs typeface="Open Sans" panose="020B0606030504020204" pitchFamily="34" charset="0"/>
              </a:rPr>
              <a:t>Výběr vzorku ovlivňuje </a:t>
            </a:r>
            <a:r>
              <a:rPr lang="cs-CZ" sz="3200" b="1" u="sng" dirty="0">
                <a:latin typeface="Bookman Old Style" panose="02050604050505020204" pitchFamily="18" charset="0"/>
                <a:ea typeface="Open Sans" panose="020B0606030504020204" pitchFamily="34" charset="0"/>
                <a:cs typeface="Open Sans" panose="020B0606030504020204" pitchFamily="34" charset="0"/>
              </a:rPr>
              <a:t>model tzv. auditorského rizika</a:t>
            </a:r>
            <a:r>
              <a:rPr lang="cs-CZ" sz="3200" dirty="0">
                <a:latin typeface="Bookman Old Style" panose="02050604050505020204" pitchFamily="18" charset="0"/>
                <a:ea typeface="Open Sans" panose="020B0606030504020204" pitchFamily="34" charset="0"/>
                <a:cs typeface="Open Sans" panose="020B0606030504020204" pitchFamily="34" charset="0"/>
              </a:rPr>
              <a:t>.</a:t>
            </a:r>
          </a:p>
          <a:p>
            <a:pPr marL="0" indent="0">
              <a:lnSpc>
                <a:spcPct val="110000"/>
              </a:lnSpc>
              <a:spcBef>
                <a:spcPts val="0"/>
              </a:spcBef>
              <a:buNone/>
            </a:pPr>
            <a:r>
              <a:rPr lang="cs-CZ" sz="3200" b="1" dirty="0">
                <a:latin typeface="Bookman Old Style" panose="02050604050505020204" pitchFamily="18" charset="0"/>
                <a:ea typeface="Open Sans" panose="020B0606030504020204" pitchFamily="34" charset="0"/>
                <a:cs typeface="Open Sans" panose="020B0606030504020204" pitchFamily="34" charset="0"/>
              </a:rPr>
              <a:t>Auditorské riziko</a:t>
            </a:r>
            <a:endParaRPr lang="cs-CZ" sz="3000" dirty="0">
              <a:latin typeface="Bookman Old Style" panose="02050604050505020204" pitchFamily="18" charset="0"/>
              <a:ea typeface="Open Sans" panose="020B0606030504020204" pitchFamily="34" charset="0"/>
              <a:cs typeface="Open Sans" panose="020B0606030504020204" pitchFamily="34" charset="0"/>
            </a:endParaRPr>
          </a:p>
        </p:txBody>
      </p:sp>
      <p:pic>
        <p:nvPicPr>
          <p:cNvPr id="5" name="Obrázek 4">
            <a:extLst>
              <a:ext uri="{FF2B5EF4-FFF2-40B4-BE49-F238E27FC236}">
                <a16:creationId xmlns:a16="http://schemas.microsoft.com/office/drawing/2014/main" id="{168B70A6-CEFC-4DF3-A95A-81C884C561B7}"/>
              </a:ext>
            </a:extLst>
          </p:cNvPr>
          <p:cNvPicPr>
            <a:picLocks noChangeAspect="1"/>
          </p:cNvPicPr>
          <p:nvPr/>
        </p:nvPicPr>
        <p:blipFill>
          <a:blip r:embed="rId3"/>
          <a:stretch>
            <a:fillRect/>
          </a:stretch>
        </p:blipFill>
        <p:spPr>
          <a:xfrm>
            <a:off x="374411" y="1742281"/>
            <a:ext cx="11309589" cy="3113145"/>
          </a:xfrm>
          <a:prstGeom prst="rect">
            <a:avLst/>
          </a:prstGeom>
        </p:spPr>
      </p:pic>
    </p:spTree>
    <p:extLst>
      <p:ext uri="{BB962C8B-B14F-4D97-AF65-F5344CB8AC3E}">
        <p14:creationId xmlns:p14="http://schemas.microsoft.com/office/powerpoint/2010/main" val="11124353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descr="Obsah obrázku text, osoba, přenosný počítač, interiér&#10;&#10;Popis byl vytvořen automaticky">
            <a:extLst>
              <a:ext uri="{FF2B5EF4-FFF2-40B4-BE49-F238E27FC236}">
                <a16:creationId xmlns:a16="http://schemas.microsoft.com/office/drawing/2014/main" id="{D309E070-9C09-4428-8D28-DB76C83012DF}"/>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Zástupný symbol pro obsah 2"/>
          <p:cNvSpPr>
            <a:spLocks noGrp="1" noChangeAspect="1"/>
          </p:cNvSpPr>
          <p:nvPr>
            <p:ph idx="1"/>
          </p:nvPr>
        </p:nvSpPr>
        <p:spPr>
          <a:xfrm>
            <a:off x="156487" y="131866"/>
            <a:ext cx="11879025" cy="6087980"/>
          </a:xfrm>
        </p:spPr>
        <p:txBody>
          <a:bodyPr>
            <a:noAutofit/>
          </a:bodyPr>
          <a:lstStyle/>
          <a:p>
            <a:pPr>
              <a:lnSpc>
                <a:spcPct val="100000"/>
              </a:lnSpc>
              <a:spcBef>
                <a:spcPts val="0"/>
              </a:spcBef>
              <a:buFont typeface="Wingdings" panose="05000000000000000000" pitchFamily="2" charset="2"/>
              <a:buChar char="q"/>
            </a:pPr>
            <a:r>
              <a:rPr lang="cs-CZ" sz="3000" b="1" dirty="0">
                <a:latin typeface="Bookman Old Style" panose="02050604050505020204" pitchFamily="18" charset="0"/>
                <a:ea typeface="Open Sans" panose="020B0606030504020204" pitchFamily="34" charset="0"/>
                <a:cs typeface="Open Sans" panose="020B0606030504020204" pitchFamily="34" charset="0"/>
              </a:rPr>
              <a:t> VYHODNOCENÍ VÝSLEDKŮ TESTŮ</a:t>
            </a:r>
          </a:p>
          <a:p>
            <a:pPr marL="0" indent="0">
              <a:lnSpc>
                <a:spcPct val="100000"/>
              </a:lnSpc>
              <a:spcBef>
                <a:spcPts val="0"/>
              </a:spcBef>
              <a:buNone/>
            </a:pPr>
            <a:r>
              <a:rPr lang="cs-CZ" sz="3000" b="1" u="sng" dirty="0">
                <a:latin typeface="Bookman Old Style" panose="02050604050505020204" pitchFamily="18" charset="0"/>
                <a:ea typeface="Open Sans" panose="020B0606030504020204" pitchFamily="34" charset="0"/>
                <a:cs typeface="Open Sans" panose="020B0606030504020204" pitchFamily="34" charset="0"/>
              </a:rPr>
              <a:t>- Na základě provedených testů auditor kvantifikuje:</a:t>
            </a:r>
          </a:p>
          <a:p>
            <a:pPr>
              <a:lnSpc>
                <a:spcPct val="100000"/>
              </a:lnSpc>
              <a:spcBef>
                <a:spcPts val="0"/>
              </a:spcBef>
              <a:buFont typeface="Wingdings" panose="05000000000000000000" pitchFamily="2" charset="2"/>
              <a:buChar char="§"/>
            </a:pPr>
            <a:r>
              <a:rPr lang="cs-CZ" sz="3000" dirty="0">
                <a:latin typeface="Bookman Old Style" panose="02050604050505020204" pitchFamily="18" charset="0"/>
                <a:ea typeface="Open Sans" panose="020B0606030504020204" pitchFamily="34" charset="0"/>
                <a:cs typeface="Open Sans" panose="020B0606030504020204" pitchFamily="34" charset="0"/>
              </a:rPr>
              <a:t> </a:t>
            </a:r>
            <a:r>
              <a:rPr lang="cs-CZ" sz="3000" i="1" dirty="0">
                <a:latin typeface="Bookman Old Style" panose="02050604050505020204" pitchFamily="18" charset="0"/>
                <a:ea typeface="Open Sans" panose="020B0606030504020204" pitchFamily="34" charset="0"/>
                <a:cs typeface="Open Sans" panose="020B0606030504020204" pitchFamily="34" charset="0"/>
              </a:rPr>
              <a:t>známé nesprávnosti,</a:t>
            </a:r>
          </a:p>
          <a:p>
            <a:pPr>
              <a:lnSpc>
                <a:spcPct val="100000"/>
              </a:lnSpc>
              <a:spcBef>
                <a:spcPts val="0"/>
              </a:spcBef>
              <a:buFont typeface="Wingdings" panose="05000000000000000000" pitchFamily="2" charset="2"/>
              <a:buChar char="§"/>
            </a:pPr>
            <a:r>
              <a:rPr lang="cs-CZ" sz="3000" i="1" dirty="0">
                <a:latin typeface="Bookman Old Style" panose="02050604050505020204" pitchFamily="18" charset="0"/>
                <a:ea typeface="Open Sans" panose="020B0606030504020204" pitchFamily="34" charset="0"/>
                <a:cs typeface="Open Sans" panose="020B0606030504020204" pitchFamily="34" charset="0"/>
              </a:rPr>
              <a:t> pravděpodobné nesprávnosti,</a:t>
            </a:r>
          </a:p>
          <a:p>
            <a:pPr>
              <a:lnSpc>
                <a:spcPct val="100000"/>
              </a:lnSpc>
              <a:spcBef>
                <a:spcPts val="0"/>
              </a:spcBef>
              <a:buFont typeface="Wingdings" panose="05000000000000000000" pitchFamily="2" charset="2"/>
              <a:buChar char="§"/>
            </a:pPr>
            <a:r>
              <a:rPr lang="cs-CZ" sz="3000" i="1" dirty="0">
                <a:latin typeface="Bookman Old Style" panose="02050604050505020204" pitchFamily="18" charset="0"/>
                <a:ea typeface="Open Sans" panose="020B0606030504020204" pitchFamily="34" charset="0"/>
                <a:cs typeface="Open Sans" panose="020B0606030504020204" pitchFamily="34" charset="0"/>
              </a:rPr>
              <a:t> dosud neznámé nesprávnosti,</a:t>
            </a:r>
          </a:p>
          <a:p>
            <a:pPr marL="0" indent="0">
              <a:lnSpc>
                <a:spcPct val="100000"/>
              </a:lnSpc>
              <a:spcBef>
                <a:spcPts val="0"/>
              </a:spcBef>
              <a:buNone/>
            </a:pPr>
            <a:r>
              <a:rPr lang="cs-CZ" sz="3000" dirty="0">
                <a:latin typeface="Bookman Old Style" panose="02050604050505020204" pitchFamily="18" charset="0"/>
                <a:ea typeface="Open Sans" panose="020B0606030504020204" pitchFamily="34" charset="0"/>
                <a:cs typeface="Open Sans" panose="020B0606030504020204" pitchFamily="34" charset="0"/>
                <a:sym typeface="Wingdings" panose="05000000000000000000" pitchFamily="2" charset="2"/>
              </a:rPr>
              <a:t>       Auditor rozhodne zda je rozsah auditu:</a:t>
            </a:r>
          </a:p>
          <a:p>
            <a:pPr>
              <a:lnSpc>
                <a:spcPct val="100000"/>
              </a:lnSpc>
              <a:spcBef>
                <a:spcPts val="0"/>
              </a:spcBef>
              <a:buFont typeface="Wingdings" panose="05000000000000000000" pitchFamily="2" charset="2"/>
              <a:buChar char="§"/>
            </a:pPr>
            <a:r>
              <a:rPr lang="cs-CZ" sz="3000" b="1" i="1" dirty="0">
                <a:latin typeface="Bookman Old Style" panose="02050604050505020204" pitchFamily="18" charset="0"/>
                <a:ea typeface="Open Sans" panose="020B0606030504020204" pitchFamily="34" charset="0"/>
                <a:cs typeface="Open Sans" panose="020B0606030504020204" pitchFamily="34" charset="0"/>
                <a:sym typeface="Wingdings" panose="05000000000000000000" pitchFamily="2" charset="2"/>
              </a:rPr>
              <a:t>Dostatečný</a:t>
            </a:r>
            <a:r>
              <a:rPr lang="cs-CZ" sz="3000" dirty="0">
                <a:latin typeface="Bookman Old Style" panose="02050604050505020204" pitchFamily="18" charset="0"/>
                <a:ea typeface="Open Sans" panose="020B0606030504020204" pitchFamily="34" charset="0"/>
                <a:cs typeface="Open Sans" panose="020B0606030504020204" pitchFamily="34" charset="0"/>
                <a:sym typeface="Wingdings" panose="05000000000000000000" pitchFamily="2" charset="2"/>
              </a:rPr>
              <a:t> a účetní závěrka není významným způsobem zkreslena nebo, že je významným způsobem zkreslena a musí být opravena.</a:t>
            </a:r>
          </a:p>
          <a:p>
            <a:pPr>
              <a:lnSpc>
                <a:spcPct val="100000"/>
              </a:lnSpc>
              <a:spcBef>
                <a:spcPts val="0"/>
              </a:spcBef>
              <a:buFont typeface="Wingdings" panose="05000000000000000000" pitchFamily="2" charset="2"/>
              <a:buChar char="§"/>
            </a:pPr>
            <a:r>
              <a:rPr lang="cs-CZ" sz="3000" b="1" i="1" dirty="0">
                <a:latin typeface="Bookman Old Style" panose="02050604050505020204" pitchFamily="18" charset="0"/>
                <a:ea typeface="Open Sans" panose="020B0606030504020204" pitchFamily="34" charset="0"/>
                <a:cs typeface="Open Sans" panose="020B0606030504020204" pitchFamily="34" charset="0"/>
                <a:sym typeface="Wingdings" panose="05000000000000000000" pitchFamily="2" charset="2"/>
              </a:rPr>
              <a:t>Nedostatečný</a:t>
            </a:r>
            <a:r>
              <a:rPr lang="cs-CZ" sz="3000" dirty="0">
                <a:latin typeface="Bookman Old Style" panose="02050604050505020204" pitchFamily="18" charset="0"/>
                <a:ea typeface="Open Sans" panose="020B0606030504020204" pitchFamily="34" charset="0"/>
                <a:cs typeface="Open Sans" panose="020B0606030504020204" pitchFamily="34" charset="0"/>
                <a:sym typeface="Wingdings" panose="05000000000000000000" pitchFamily="2" charset="2"/>
              </a:rPr>
              <a:t> a je nutné vykonat další dodatečné auditorské postupy.</a:t>
            </a:r>
          </a:p>
        </p:txBody>
      </p:sp>
      <p:sp>
        <p:nvSpPr>
          <p:cNvPr id="7" name="Šipka: doprava 6">
            <a:extLst>
              <a:ext uri="{FF2B5EF4-FFF2-40B4-BE49-F238E27FC236}">
                <a16:creationId xmlns:a16="http://schemas.microsoft.com/office/drawing/2014/main" id="{E2365650-2936-43C3-8EBA-6CEE4DB9429C}"/>
              </a:ext>
            </a:extLst>
          </p:cNvPr>
          <p:cNvSpPr/>
          <p:nvPr/>
        </p:nvSpPr>
        <p:spPr>
          <a:xfrm>
            <a:off x="398738" y="2532888"/>
            <a:ext cx="531445" cy="328247"/>
          </a:xfrm>
          <a:prstGeom prst="rightArrow">
            <a:avLst/>
          </a:prstGeom>
          <a:ln w="285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1835413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text, osoba, přenosný počítač, interiér&#10;&#10;Popis byl vytvořen automaticky">
            <a:extLst>
              <a:ext uri="{FF2B5EF4-FFF2-40B4-BE49-F238E27FC236}">
                <a16:creationId xmlns:a16="http://schemas.microsoft.com/office/drawing/2014/main" id="{DF1F24F5-196F-4C1A-880C-8A06697C0ED6}"/>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Zástupný symbol pro obsah 2"/>
          <p:cNvSpPr>
            <a:spLocks noGrp="1" noChangeAspect="1"/>
          </p:cNvSpPr>
          <p:nvPr>
            <p:ph idx="1"/>
          </p:nvPr>
        </p:nvSpPr>
        <p:spPr>
          <a:xfrm>
            <a:off x="156487" y="141010"/>
            <a:ext cx="11879025" cy="6087980"/>
          </a:xfrm>
        </p:spPr>
        <p:txBody>
          <a:bodyPr>
            <a:normAutofit/>
          </a:bodyPr>
          <a:lstStyle/>
          <a:p>
            <a:pPr>
              <a:lnSpc>
                <a:spcPct val="100000"/>
              </a:lnSpc>
              <a:spcBef>
                <a:spcPts val="0"/>
              </a:spcBef>
              <a:buFont typeface="Wingdings" panose="05000000000000000000" pitchFamily="2" charset="2"/>
              <a:buChar char="q"/>
            </a:pPr>
            <a:r>
              <a:rPr lang="cs-CZ" sz="3200" b="1" dirty="0">
                <a:latin typeface="Bookman Old Style" panose="02050604050505020204" pitchFamily="18" charset="0"/>
                <a:ea typeface="Open Sans" panose="020B0606030504020204" pitchFamily="34" charset="0"/>
                <a:cs typeface="Open Sans" panose="020B0606030504020204" pitchFamily="34" charset="0"/>
              </a:rPr>
              <a:t> POSOUZENÍ ÚČETNÍ ZÁVĚRKY</a:t>
            </a:r>
          </a:p>
          <a:p>
            <a:pPr>
              <a:lnSpc>
                <a:spcPct val="100000"/>
              </a:lnSpc>
              <a:spcBef>
                <a:spcPts val="0"/>
              </a:spcBef>
              <a:buFontTx/>
              <a:buChar char="-"/>
            </a:pPr>
            <a:r>
              <a:rPr lang="cs-CZ" sz="3200" dirty="0">
                <a:latin typeface="Bookman Old Style" panose="02050604050505020204" pitchFamily="18" charset="0"/>
                <a:ea typeface="Open Sans" panose="020B0606030504020204" pitchFamily="34" charset="0"/>
                <a:cs typeface="Open Sans" panose="020B0606030504020204" pitchFamily="34" charset="0"/>
              </a:rPr>
              <a:t>Auditor již dříve analyzoval a testoval položky účetní závěrky, </a:t>
            </a:r>
            <a:r>
              <a:rPr lang="cs-CZ" sz="3200" dirty="0">
                <a:latin typeface="Bookman Old Style" panose="02050604050505020204" pitchFamily="18" charset="0"/>
                <a:ea typeface="Open Sans" panose="020B0606030504020204" pitchFamily="34" charset="0"/>
                <a:cs typeface="Open Sans" panose="020B0606030504020204" pitchFamily="34" charset="0"/>
                <a:sym typeface="Wingdings" panose="05000000000000000000" pitchFamily="2" charset="2"/>
              </a:rPr>
              <a:t>je však ale nutné, aby se zaměřil i na účetní závěrku jako celek včetně příloh.</a:t>
            </a:r>
          </a:p>
          <a:p>
            <a:pPr>
              <a:lnSpc>
                <a:spcPct val="100000"/>
              </a:lnSpc>
              <a:spcBef>
                <a:spcPts val="0"/>
              </a:spcBef>
              <a:buFont typeface="Wingdings" panose="05000000000000000000" pitchFamily="2" charset="2"/>
              <a:buChar char="§"/>
            </a:pPr>
            <a:r>
              <a:rPr lang="cs-CZ" sz="3200" b="1" i="1" dirty="0">
                <a:latin typeface="Bookman Old Style" panose="02050604050505020204" pitchFamily="18" charset="0"/>
                <a:ea typeface="Open Sans" panose="020B0606030504020204" pitchFamily="34" charset="0"/>
                <a:cs typeface="Open Sans" panose="020B0606030504020204" pitchFamily="34" charset="0"/>
                <a:sym typeface="Wingdings" panose="05000000000000000000" pitchFamily="2" charset="2"/>
              </a:rPr>
              <a:t> Srovnávání položek běžného účetního období s minulým účetním obdobím. </a:t>
            </a:r>
          </a:p>
          <a:p>
            <a:pPr>
              <a:lnSpc>
                <a:spcPct val="100000"/>
              </a:lnSpc>
              <a:spcBef>
                <a:spcPts val="0"/>
              </a:spcBef>
              <a:buFont typeface="Wingdings" panose="05000000000000000000" pitchFamily="2" charset="2"/>
              <a:buChar char="§"/>
            </a:pPr>
            <a:r>
              <a:rPr lang="cs-CZ" sz="3200" b="1" i="1" dirty="0">
                <a:latin typeface="Bookman Old Style" panose="02050604050505020204" pitchFamily="18" charset="0"/>
                <a:ea typeface="Open Sans" panose="020B0606030504020204" pitchFamily="34" charset="0"/>
                <a:cs typeface="Open Sans" panose="020B0606030504020204" pitchFamily="34" charset="0"/>
                <a:sym typeface="Wingdings" panose="05000000000000000000" pitchFamily="2" charset="2"/>
              </a:rPr>
              <a:t> Kontrola vyhotovení účetní závěrky v souladu s platnými právními předpisy.</a:t>
            </a:r>
          </a:p>
          <a:p>
            <a:pPr>
              <a:lnSpc>
                <a:spcPct val="100000"/>
              </a:lnSpc>
              <a:spcBef>
                <a:spcPts val="0"/>
              </a:spcBef>
              <a:buFont typeface="Wingdings" panose="05000000000000000000" pitchFamily="2" charset="2"/>
              <a:buChar char="§"/>
            </a:pPr>
            <a:r>
              <a:rPr lang="cs-CZ" sz="3200" b="1" i="1" dirty="0">
                <a:latin typeface="Bookman Old Style" panose="02050604050505020204" pitchFamily="18" charset="0"/>
                <a:ea typeface="Open Sans" panose="020B0606030504020204" pitchFamily="34" charset="0"/>
                <a:cs typeface="Open Sans" panose="020B0606030504020204" pitchFamily="34" charset="0"/>
              </a:rPr>
              <a:t> Posouzení předpokladu nepřetržitého trvání účetní jednotky v budoucnosti.</a:t>
            </a:r>
          </a:p>
          <a:p>
            <a:pPr marL="0" indent="0">
              <a:lnSpc>
                <a:spcPct val="100000"/>
              </a:lnSpc>
              <a:spcBef>
                <a:spcPts val="0"/>
              </a:spcBef>
              <a:buNone/>
            </a:pPr>
            <a:r>
              <a:rPr lang="cs-CZ" sz="3000" dirty="0">
                <a:latin typeface="Bookman Old Style" panose="02050604050505020204" pitchFamily="18" charset="0"/>
                <a:ea typeface="Open Sans" panose="020B0606030504020204" pitchFamily="34" charset="0"/>
                <a:cs typeface="Open Sans" panose="020B0606030504020204" pitchFamily="34" charset="0"/>
              </a:rPr>
              <a:t>- Auditor posuzuje účetní závěrku z hlediska </a:t>
            </a:r>
            <a:r>
              <a:rPr lang="cs-CZ" sz="3000" b="1" i="1" dirty="0">
                <a:latin typeface="Bookman Old Style" panose="02050604050505020204" pitchFamily="18" charset="0"/>
                <a:ea typeface="Open Sans" panose="020B0606030504020204" pitchFamily="34" charset="0"/>
                <a:cs typeface="Open Sans" panose="020B0606030504020204" pitchFamily="34" charset="0"/>
              </a:rPr>
              <a:t>jednoduché finanční analýzy</a:t>
            </a:r>
            <a:r>
              <a:rPr lang="cs-CZ" sz="3000" dirty="0">
                <a:latin typeface="Bookman Old Style" panose="02050604050505020204" pitchFamily="18" charset="0"/>
                <a:ea typeface="Open Sans" panose="020B0606030504020204" pitchFamily="34" charset="0"/>
                <a:cs typeface="Open Sans" panose="020B0606030504020204" pitchFamily="34" charset="0"/>
              </a:rPr>
              <a:t>.</a:t>
            </a:r>
          </a:p>
          <a:p>
            <a:pPr>
              <a:lnSpc>
                <a:spcPct val="100000"/>
              </a:lnSpc>
              <a:spcBef>
                <a:spcPts val="0"/>
              </a:spcBef>
              <a:buFont typeface="Wingdings" panose="05000000000000000000" pitchFamily="2" charset="2"/>
              <a:buChar char="§"/>
            </a:pPr>
            <a:endParaRPr lang="cs-CZ" sz="3200" b="1" i="1" dirty="0">
              <a:latin typeface="Bookman Old Style" panose="02050604050505020204" pitchFamily="18" charset="0"/>
              <a:ea typeface="Open Sans" panose="020B0606030504020204" pitchFamily="34" charset="0"/>
              <a:cs typeface="Open Sans" panose="020B0606030504020204" pitchFamily="34" charset="0"/>
            </a:endParaRPr>
          </a:p>
          <a:p>
            <a:pPr marL="0" indent="0">
              <a:lnSpc>
                <a:spcPct val="100000"/>
              </a:lnSpc>
              <a:buNone/>
            </a:pPr>
            <a:endParaRPr lang="cs-CZ" sz="4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58520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descr="Obsah obrázku text, osoba, přenosný počítač, interiér&#10;&#10;Popis byl vytvořen automaticky">
            <a:extLst>
              <a:ext uri="{FF2B5EF4-FFF2-40B4-BE49-F238E27FC236}">
                <a16:creationId xmlns:a16="http://schemas.microsoft.com/office/drawing/2014/main" id="{D6954B56-5EDC-42D8-9B64-F1B609ACF9C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ovéPole 1">
            <a:extLst>
              <a:ext uri="{FF2B5EF4-FFF2-40B4-BE49-F238E27FC236}">
                <a16:creationId xmlns:a16="http://schemas.microsoft.com/office/drawing/2014/main" id="{FB6F56F4-8E08-43F7-897A-24B26AE8DE95}"/>
              </a:ext>
            </a:extLst>
          </p:cNvPr>
          <p:cNvSpPr txBox="1"/>
          <p:nvPr/>
        </p:nvSpPr>
        <p:spPr>
          <a:xfrm>
            <a:off x="187568" y="171938"/>
            <a:ext cx="11754339" cy="553998"/>
          </a:xfrm>
          <a:prstGeom prst="rect">
            <a:avLst/>
          </a:prstGeom>
          <a:noFill/>
        </p:spPr>
        <p:txBody>
          <a:bodyPr wrap="square" rtlCol="0">
            <a:spAutoFit/>
          </a:bodyPr>
          <a:lstStyle/>
          <a:p>
            <a:r>
              <a:rPr lang="cs-CZ" sz="3000" b="1" dirty="0">
                <a:latin typeface="Bookman Old Style" panose="02050604050505020204" pitchFamily="18" charset="0"/>
              </a:rPr>
              <a:t>OBSAH SPISU AUDITORA</a:t>
            </a:r>
          </a:p>
        </p:txBody>
      </p:sp>
      <p:sp>
        <p:nvSpPr>
          <p:cNvPr id="3" name="TextovéPole 2">
            <a:extLst>
              <a:ext uri="{FF2B5EF4-FFF2-40B4-BE49-F238E27FC236}">
                <a16:creationId xmlns:a16="http://schemas.microsoft.com/office/drawing/2014/main" id="{61A2E9C8-5DC7-46D5-BB19-D09153E76C8B}"/>
              </a:ext>
            </a:extLst>
          </p:cNvPr>
          <p:cNvSpPr txBox="1"/>
          <p:nvPr/>
        </p:nvSpPr>
        <p:spPr>
          <a:xfrm>
            <a:off x="234460" y="725936"/>
            <a:ext cx="11895015" cy="6555641"/>
          </a:xfrm>
          <a:prstGeom prst="rect">
            <a:avLst/>
          </a:prstGeom>
          <a:noFill/>
        </p:spPr>
        <p:txBody>
          <a:bodyPr wrap="square" rtlCol="0">
            <a:spAutoFit/>
          </a:bodyPr>
          <a:lstStyle/>
          <a:p>
            <a:r>
              <a:rPr lang="cs-CZ" sz="2800" dirty="0">
                <a:latin typeface="Bookman Old Style" panose="02050604050505020204" pitchFamily="18" charset="0"/>
              </a:rPr>
              <a:t>Spis obsahuje:</a:t>
            </a:r>
          </a:p>
          <a:p>
            <a:pPr marL="742950" lvl="1" indent="-285750">
              <a:buFont typeface="Wingdings" panose="05000000000000000000" pitchFamily="2" charset="2"/>
              <a:buChar char="§"/>
            </a:pPr>
            <a:r>
              <a:rPr lang="cs-CZ" sz="2800" i="1" dirty="0">
                <a:latin typeface="Bookman Old Style" panose="02050604050505020204" pitchFamily="18" charset="0"/>
              </a:rPr>
              <a:t>kopie písemností zachycující všechny skutečnosti zjištěné při auditorské činnosti.</a:t>
            </a:r>
          </a:p>
          <a:p>
            <a:pPr marL="742950" lvl="1" indent="-285750">
              <a:buFont typeface="Wingdings" panose="05000000000000000000" pitchFamily="2" charset="2"/>
              <a:buChar char="§"/>
            </a:pPr>
            <a:r>
              <a:rPr lang="cs-CZ" sz="2800" i="1" dirty="0">
                <a:latin typeface="Bookman Old Style" panose="02050604050505020204" pitchFamily="18" charset="0"/>
              </a:rPr>
              <a:t>smlouvu o provedení auditu</a:t>
            </a:r>
          </a:p>
          <a:p>
            <a:pPr marL="742950" lvl="1" indent="-285750">
              <a:buFont typeface="Wingdings" panose="05000000000000000000" pitchFamily="2" charset="2"/>
              <a:buChar char="§"/>
            </a:pPr>
            <a:r>
              <a:rPr lang="cs-CZ" sz="2800" i="1" dirty="0">
                <a:latin typeface="Bookman Old Style" panose="02050604050505020204" pitchFamily="18" charset="0"/>
              </a:rPr>
              <a:t>plán auditu</a:t>
            </a:r>
          </a:p>
          <a:p>
            <a:pPr marL="742950" lvl="1" indent="-285750">
              <a:buFont typeface="Wingdings" panose="05000000000000000000" pitchFamily="2" charset="2"/>
              <a:buChar char="§"/>
            </a:pPr>
            <a:r>
              <a:rPr lang="cs-CZ" sz="2800" i="1" dirty="0">
                <a:latin typeface="Bookman Old Style" panose="02050604050505020204" pitchFamily="18" charset="0"/>
              </a:rPr>
              <a:t>program auditu</a:t>
            </a:r>
          </a:p>
          <a:p>
            <a:pPr marL="742950" lvl="1" indent="-285750">
              <a:buFont typeface="Wingdings" panose="05000000000000000000" pitchFamily="2" charset="2"/>
              <a:buChar char="§"/>
            </a:pPr>
            <a:r>
              <a:rPr lang="cs-CZ" sz="2800" i="1" dirty="0">
                <a:latin typeface="Bookman Old Style" panose="02050604050505020204" pitchFamily="18" charset="0"/>
              </a:rPr>
              <a:t>Identifikovaná a vyhodnocená rizika významných chyb v účetní závěrce a úrovni tvrzení</a:t>
            </a:r>
          </a:p>
          <a:p>
            <a:pPr marL="742950" lvl="1" indent="-285750">
              <a:buFont typeface="Wingdings" panose="05000000000000000000" pitchFamily="2" charset="2"/>
              <a:buChar char="§"/>
            </a:pPr>
            <a:r>
              <a:rPr lang="cs-CZ" sz="2800" i="1" dirty="0">
                <a:latin typeface="Bookman Old Style" panose="02050604050505020204" pitchFamily="18" charset="0"/>
              </a:rPr>
              <a:t>Informaci, kdo provedl auditorské postupy a kdy byly provedeny</a:t>
            </a:r>
          </a:p>
          <a:p>
            <a:pPr marL="742950" lvl="1" indent="-285750">
              <a:buFont typeface="Wingdings" panose="05000000000000000000" pitchFamily="2" charset="2"/>
              <a:buChar char="§"/>
            </a:pPr>
            <a:r>
              <a:rPr lang="cs-CZ" sz="2800" i="1" dirty="0">
                <a:latin typeface="Bookman Old Style" panose="02050604050505020204" pitchFamily="18" charset="0"/>
              </a:rPr>
              <a:t>Prohlášení vedení účetní jednotky k auditu</a:t>
            </a:r>
          </a:p>
          <a:p>
            <a:pPr marL="742950" lvl="1" indent="-285750">
              <a:buFont typeface="Wingdings" panose="05000000000000000000" pitchFamily="2" charset="2"/>
              <a:buChar char="§"/>
            </a:pPr>
            <a:r>
              <a:rPr lang="cs-CZ" sz="2800" i="1" dirty="0">
                <a:latin typeface="Bookman Old Style" panose="02050604050505020204" pitchFamily="18" charset="0"/>
              </a:rPr>
              <a:t>zprávu auditora</a:t>
            </a:r>
          </a:p>
          <a:p>
            <a:pPr marL="742950" lvl="1" indent="-285750">
              <a:buFont typeface="Wingdings" panose="05000000000000000000" pitchFamily="2" charset="2"/>
              <a:buChar char="§"/>
            </a:pPr>
            <a:r>
              <a:rPr lang="cs-CZ" sz="2800" i="1" dirty="0">
                <a:latin typeface="Bookman Old Style" panose="02050604050505020204" pitchFamily="18" charset="0"/>
              </a:rPr>
              <a:t>účetní závěrku, konsolidovanou účetní závěrku</a:t>
            </a:r>
          </a:p>
          <a:p>
            <a:pPr marL="742950" lvl="1" indent="-285750">
              <a:buFont typeface="Wingdings" panose="05000000000000000000" pitchFamily="2" charset="2"/>
              <a:buChar char="§"/>
            </a:pPr>
            <a:r>
              <a:rPr lang="cs-CZ" sz="2800" i="1" dirty="0">
                <a:latin typeface="Bookman Old Style" panose="02050604050505020204" pitchFamily="18" charset="0"/>
              </a:rPr>
              <a:t>výroční zprávu</a:t>
            </a:r>
          </a:p>
          <a:p>
            <a:pPr marL="742950" lvl="1" indent="-285750">
              <a:buFont typeface="Wingdings" panose="05000000000000000000" pitchFamily="2" charset="2"/>
              <a:buChar char="§"/>
            </a:pPr>
            <a:endParaRPr lang="cs-CZ" sz="2800" dirty="0">
              <a:latin typeface="Bookman Old Style" panose="02050604050505020204" pitchFamily="18" charset="0"/>
            </a:endParaRPr>
          </a:p>
        </p:txBody>
      </p:sp>
    </p:spTree>
    <p:extLst>
      <p:ext uri="{BB962C8B-B14F-4D97-AF65-F5344CB8AC3E}">
        <p14:creationId xmlns:p14="http://schemas.microsoft.com/office/powerpoint/2010/main" val="1395276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text, osoba, přenosný počítač, interiér&#10;&#10;Popis byl vytvořen automaticky">
            <a:extLst>
              <a:ext uri="{FF2B5EF4-FFF2-40B4-BE49-F238E27FC236}">
                <a16:creationId xmlns:a16="http://schemas.microsoft.com/office/drawing/2014/main" id="{29A9CF86-9B66-4A3D-A26A-E7F53C848207}"/>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Zástupný symbol pro obsah 2"/>
          <p:cNvSpPr>
            <a:spLocks noGrp="1" noChangeAspect="1"/>
          </p:cNvSpPr>
          <p:nvPr>
            <p:ph idx="1"/>
          </p:nvPr>
        </p:nvSpPr>
        <p:spPr>
          <a:xfrm>
            <a:off x="83335" y="104434"/>
            <a:ext cx="11879025" cy="6087980"/>
          </a:xfrm>
        </p:spPr>
        <p:txBody>
          <a:bodyPr>
            <a:normAutofit fontScale="92500" lnSpcReduction="10000"/>
          </a:bodyPr>
          <a:lstStyle/>
          <a:p>
            <a:pPr>
              <a:lnSpc>
                <a:spcPct val="100000"/>
              </a:lnSpc>
              <a:spcBef>
                <a:spcPts val="0"/>
              </a:spcBef>
              <a:buFont typeface="Wingdings" panose="05000000000000000000" pitchFamily="2" charset="2"/>
              <a:buChar char="q"/>
            </a:pPr>
            <a:r>
              <a:rPr lang="cs-CZ" sz="3000" b="1" dirty="0">
                <a:latin typeface="Bookman Old Style" panose="02050604050505020204" pitchFamily="18" charset="0"/>
                <a:ea typeface="Open Sans" panose="020B0606030504020204" pitchFamily="34" charset="0"/>
                <a:cs typeface="Open Sans" panose="020B0606030504020204" pitchFamily="34" charset="0"/>
              </a:rPr>
              <a:t> POSOUZENÍ VÝROČNÍ ZPRÁVY</a:t>
            </a:r>
          </a:p>
          <a:p>
            <a:pPr>
              <a:lnSpc>
                <a:spcPct val="110000"/>
              </a:lnSpc>
              <a:spcBef>
                <a:spcPts val="0"/>
              </a:spcBef>
              <a:buFontTx/>
              <a:buChar char="-"/>
            </a:pPr>
            <a:r>
              <a:rPr lang="cs-CZ" sz="3000" dirty="0">
                <a:latin typeface="Bookman Old Style" panose="02050604050505020204" pitchFamily="18" charset="0"/>
                <a:ea typeface="Open Sans" panose="020B0606030504020204" pitchFamily="34" charset="0"/>
                <a:cs typeface="Open Sans" panose="020B0606030504020204" pitchFamily="34" charset="0"/>
              </a:rPr>
              <a:t>Má-li účetní jednotka povinnost sestavit výroční zprávu, tak </a:t>
            </a:r>
            <a:r>
              <a:rPr lang="cs-CZ" sz="3000" dirty="0">
                <a:latin typeface="Bookman Old Style" panose="02050604050505020204" pitchFamily="18" charset="0"/>
                <a:ea typeface="Open Sans" panose="020B0606030504020204" pitchFamily="34" charset="0"/>
                <a:cs typeface="Open Sans" panose="020B0606030504020204" pitchFamily="34" charset="0"/>
                <a:sym typeface="Wingdings" panose="05000000000000000000" pitchFamily="2" charset="2"/>
              </a:rPr>
              <a:t> podléhá také ověřením auditora a týká se:</a:t>
            </a:r>
          </a:p>
          <a:p>
            <a:pPr>
              <a:lnSpc>
                <a:spcPct val="110000"/>
              </a:lnSpc>
              <a:spcBef>
                <a:spcPts val="0"/>
              </a:spcBef>
              <a:buFont typeface="Wingdings" panose="05000000000000000000" pitchFamily="2" charset="2"/>
              <a:buChar char="§"/>
            </a:pPr>
            <a:r>
              <a:rPr lang="cs-CZ" sz="3000" dirty="0">
                <a:latin typeface="Bookman Old Style" panose="02050604050505020204" pitchFamily="18" charset="0"/>
                <a:ea typeface="Open Sans" panose="020B0606030504020204" pitchFamily="34" charset="0"/>
                <a:cs typeface="Open Sans" panose="020B0606030504020204" pitchFamily="34" charset="0"/>
                <a:sym typeface="Wingdings" panose="05000000000000000000" pitchFamily="2" charset="2"/>
              </a:rPr>
              <a:t> </a:t>
            </a:r>
            <a:r>
              <a:rPr lang="cs-CZ" sz="3000" b="1" i="1" dirty="0">
                <a:latin typeface="Bookman Old Style" panose="02050604050505020204" pitchFamily="18" charset="0"/>
                <a:ea typeface="Open Sans" panose="020B0606030504020204" pitchFamily="34" charset="0"/>
                <a:cs typeface="Open Sans" panose="020B0606030504020204" pitchFamily="34" charset="0"/>
                <a:sym typeface="Wingdings" panose="05000000000000000000" pitchFamily="2" charset="2"/>
              </a:rPr>
              <a:t>ověření informací požadovaných zákonem,</a:t>
            </a:r>
          </a:p>
          <a:p>
            <a:pPr>
              <a:lnSpc>
                <a:spcPct val="110000"/>
              </a:lnSpc>
              <a:spcBef>
                <a:spcPts val="0"/>
              </a:spcBef>
              <a:buFont typeface="Wingdings" panose="05000000000000000000" pitchFamily="2" charset="2"/>
              <a:buChar char="§"/>
            </a:pPr>
            <a:r>
              <a:rPr lang="cs-CZ" sz="3000" b="1" i="1" dirty="0">
                <a:latin typeface="Bookman Old Style" panose="02050604050505020204" pitchFamily="18" charset="0"/>
                <a:ea typeface="Open Sans" panose="020B0606030504020204" pitchFamily="34" charset="0"/>
                <a:cs typeface="Open Sans" panose="020B0606030504020204" pitchFamily="34" charset="0"/>
                <a:sym typeface="Wingdings" panose="05000000000000000000" pitchFamily="2" charset="2"/>
              </a:rPr>
              <a:t> ověření pravdivosti a úplnosti.</a:t>
            </a:r>
          </a:p>
          <a:p>
            <a:pPr>
              <a:lnSpc>
                <a:spcPct val="110000"/>
              </a:lnSpc>
              <a:spcBef>
                <a:spcPts val="0"/>
              </a:spcBef>
              <a:buFontTx/>
              <a:buChar char="-"/>
            </a:pPr>
            <a:r>
              <a:rPr lang="cs-CZ" sz="3000" dirty="0">
                <a:latin typeface="Bookman Old Style" panose="02050604050505020204" pitchFamily="18" charset="0"/>
                <a:ea typeface="Open Sans" panose="020B0606030504020204" pitchFamily="34" charset="0"/>
                <a:cs typeface="Open Sans" panose="020B0606030504020204" pitchFamily="34" charset="0"/>
                <a:sym typeface="Wingdings" panose="05000000000000000000" pitchFamily="2" charset="2"/>
              </a:rPr>
              <a:t>Ověřená účetní závěrka je povinná součást výroční zprávy.</a:t>
            </a:r>
          </a:p>
          <a:p>
            <a:pPr>
              <a:lnSpc>
                <a:spcPct val="110000"/>
              </a:lnSpc>
              <a:spcBef>
                <a:spcPts val="0"/>
              </a:spcBef>
              <a:buFontTx/>
              <a:buChar char="-"/>
            </a:pPr>
            <a:r>
              <a:rPr lang="cs-CZ" sz="3000" dirty="0">
                <a:latin typeface="Bookman Old Style" panose="02050604050505020204" pitchFamily="18" charset="0"/>
                <a:ea typeface="Open Sans" panose="020B0606030504020204" pitchFamily="34" charset="0"/>
                <a:cs typeface="Open Sans" panose="020B0606030504020204" pitchFamily="34" charset="0"/>
              </a:rPr>
              <a:t>Účetní závěrka obsahuje informace o stavu majetku a finanční situaci podniku k rozvahovému dni       </a:t>
            </a:r>
            <a:r>
              <a:rPr lang="cs-CZ" sz="3000" dirty="0">
                <a:latin typeface="Bookman Old Style" panose="02050604050505020204" pitchFamily="18" charset="0"/>
                <a:ea typeface="Open Sans" panose="020B0606030504020204" pitchFamily="34" charset="0"/>
                <a:cs typeface="Open Sans" panose="020B0606030504020204" pitchFamily="34" charset="0"/>
                <a:sym typeface="Wingdings" panose="05000000000000000000" pitchFamily="2" charset="2"/>
              </a:rPr>
              <a:t>ověření účetní závěrky auditorem je však mnohem později.</a:t>
            </a:r>
          </a:p>
          <a:p>
            <a:pPr>
              <a:lnSpc>
                <a:spcPct val="110000"/>
              </a:lnSpc>
              <a:spcBef>
                <a:spcPts val="0"/>
              </a:spcBef>
              <a:buFontTx/>
              <a:buChar char="-"/>
            </a:pPr>
            <a:r>
              <a:rPr lang="cs-CZ" sz="3000" b="1" u="sng" dirty="0">
                <a:latin typeface="Bookman Old Style" panose="02050604050505020204" pitchFamily="18" charset="0"/>
                <a:ea typeface="Open Sans" panose="020B0606030504020204" pitchFamily="34" charset="0"/>
                <a:cs typeface="Open Sans" panose="020B0606030504020204" pitchFamily="34" charset="0"/>
                <a:sym typeface="Wingdings" panose="05000000000000000000" pitchFamily="2" charset="2"/>
              </a:rPr>
              <a:t> Auditor musí rozdělit události na:</a:t>
            </a:r>
          </a:p>
          <a:p>
            <a:pPr>
              <a:lnSpc>
                <a:spcPct val="110000"/>
              </a:lnSpc>
              <a:spcBef>
                <a:spcPts val="0"/>
              </a:spcBef>
              <a:buFont typeface="Wingdings" panose="05000000000000000000" pitchFamily="2" charset="2"/>
              <a:buChar char="§"/>
            </a:pPr>
            <a:r>
              <a:rPr lang="cs-CZ" sz="3000" dirty="0">
                <a:latin typeface="Bookman Old Style" panose="02050604050505020204" pitchFamily="18" charset="0"/>
                <a:ea typeface="Open Sans" panose="020B0606030504020204" pitchFamily="34" charset="0"/>
                <a:cs typeface="Open Sans" panose="020B0606030504020204" pitchFamily="34" charset="0"/>
                <a:sym typeface="Wingdings" panose="05000000000000000000" pitchFamily="2" charset="2"/>
              </a:rPr>
              <a:t> </a:t>
            </a:r>
            <a:r>
              <a:rPr lang="cs-CZ" sz="3000" b="1" dirty="0">
                <a:latin typeface="Bookman Old Style" panose="02050604050505020204" pitchFamily="18" charset="0"/>
                <a:ea typeface="Open Sans" panose="020B0606030504020204" pitchFamily="34" charset="0"/>
                <a:cs typeface="Open Sans" panose="020B0606030504020204" pitchFamily="34" charset="0"/>
                <a:sym typeface="Wingdings" panose="05000000000000000000" pitchFamily="2" charset="2"/>
              </a:rPr>
              <a:t>události, které se týkají účetního období </a:t>
            </a:r>
            <a:r>
              <a:rPr lang="cs-CZ" sz="3000" dirty="0">
                <a:latin typeface="Bookman Old Style" panose="02050604050505020204" pitchFamily="18" charset="0"/>
                <a:ea typeface="Open Sans" panose="020B0606030504020204" pitchFamily="34" charset="0"/>
                <a:cs typeface="Open Sans" panose="020B0606030504020204" pitchFamily="34" charset="0"/>
                <a:sym typeface="Wingdings" panose="05000000000000000000" pitchFamily="2" charset="2"/>
              </a:rPr>
              <a:t>(úpravy dohadných položek)</a:t>
            </a:r>
          </a:p>
          <a:p>
            <a:pPr>
              <a:lnSpc>
                <a:spcPct val="110000"/>
              </a:lnSpc>
              <a:spcBef>
                <a:spcPts val="0"/>
              </a:spcBef>
              <a:buFont typeface="Wingdings" panose="05000000000000000000" pitchFamily="2" charset="2"/>
              <a:buChar char="§"/>
            </a:pPr>
            <a:r>
              <a:rPr lang="cs-CZ" sz="3000" dirty="0">
                <a:latin typeface="Bookman Old Style" panose="02050604050505020204" pitchFamily="18" charset="0"/>
                <a:ea typeface="Open Sans" panose="020B0606030504020204" pitchFamily="34" charset="0"/>
                <a:cs typeface="Open Sans" panose="020B0606030504020204" pitchFamily="34" charset="0"/>
                <a:sym typeface="Wingdings" panose="05000000000000000000" pitchFamily="2" charset="2"/>
              </a:rPr>
              <a:t> </a:t>
            </a:r>
            <a:r>
              <a:rPr lang="cs-CZ" sz="3000" b="1" dirty="0">
                <a:latin typeface="Bookman Old Style" panose="02050604050505020204" pitchFamily="18" charset="0"/>
                <a:ea typeface="Open Sans" panose="020B0606030504020204" pitchFamily="34" charset="0"/>
                <a:cs typeface="Open Sans" panose="020B0606030504020204" pitchFamily="34" charset="0"/>
                <a:sym typeface="Wingdings" panose="05000000000000000000" pitchFamily="2" charset="2"/>
              </a:rPr>
              <a:t>události, které se věcně netýkají účetního období </a:t>
            </a:r>
            <a:r>
              <a:rPr lang="cs-CZ" sz="3000" dirty="0">
                <a:latin typeface="Bookman Old Style" panose="02050604050505020204" pitchFamily="18" charset="0"/>
                <a:ea typeface="Open Sans" panose="020B0606030504020204" pitchFamily="34" charset="0"/>
                <a:cs typeface="Open Sans" panose="020B0606030504020204" pitchFamily="34" charset="0"/>
                <a:sym typeface="Wingdings" panose="05000000000000000000" pitchFamily="2" charset="2"/>
              </a:rPr>
              <a:t>(prodej části podniku, likvidace)</a:t>
            </a:r>
            <a:endParaRPr lang="cs-CZ" sz="3000" dirty="0">
              <a:latin typeface="Bookman Old Style" panose="02050604050505020204" pitchFamily="18" charset="0"/>
              <a:ea typeface="Open Sans" panose="020B0606030504020204" pitchFamily="34" charset="0"/>
              <a:cs typeface="Open Sans" panose="020B0606030504020204" pitchFamily="34" charset="0"/>
            </a:endParaRPr>
          </a:p>
          <a:p>
            <a:pPr>
              <a:lnSpc>
                <a:spcPct val="100000"/>
              </a:lnSpc>
              <a:spcBef>
                <a:spcPts val="0"/>
              </a:spcBef>
              <a:buFontTx/>
              <a:buChar char="-"/>
            </a:pPr>
            <a:endParaRPr lang="cs-CZ" sz="3000" dirty="0">
              <a:latin typeface="Bookman Old Style" panose="02050604050505020204" pitchFamily="18" charset="0"/>
              <a:ea typeface="Open Sans" panose="020B0606030504020204" pitchFamily="34" charset="0"/>
              <a:cs typeface="Open Sans" panose="020B0606030504020204" pitchFamily="34" charset="0"/>
              <a:sym typeface="Wingdings" panose="05000000000000000000" pitchFamily="2" charset="2"/>
            </a:endParaRPr>
          </a:p>
          <a:p>
            <a:pPr marL="0" indent="0">
              <a:lnSpc>
                <a:spcPct val="100000"/>
              </a:lnSpc>
              <a:spcBef>
                <a:spcPts val="0"/>
              </a:spcBef>
              <a:buNone/>
            </a:pPr>
            <a:endParaRPr lang="cs-CZ" sz="3000" dirty="0">
              <a:latin typeface="Bookman Old Style" panose="02050604050505020204" pitchFamily="18" charset="0"/>
              <a:ea typeface="Open Sans" panose="020B0606030504020204" pitchFamily="34" charset="0"/>
              <a:cs typeface="Open Sans" panose="020B0606030504020204" pitchFamily="34" charset="0"/>
              <a:sym typeface="Wingdings" panose="05000000000000000000" pitchFamily="2" charset="2"/>
            </a:endParaRPr>
          </a:p>
        </p:txBody>
      </p:sp>
      <p:sp>
        <p:nvSpPr>
          <p:cNvPr id="6" name="Šipka: doprava 5">
            <a:extLst>
              <a:ext uri="{FF2B5EF4-FFF2-40B4-BE49-F238E27FC236}">
                <a16:creationId xmlns:a16="http://schemas.microsoft.com/office/drawing/2014/main" id="{15871D60-DF8D-4872-9F21-7294D63922CB}"/>
              </a:ext>
            </a:extLst>
          </p:cNvPr>
          <p:cNvSpPr/>
          <p:nvPr/>
        </p:nvSpPr>
        <p:spPr>
          <a:xfrm>
            <a:off x="6689810" y="3203756"/>
            <a:ext cx="531445" cy="328247"/>
          </a:xfrm>
          <a:prstGeom prst="rightArrow">
            <a:avLst/>
          </a:prstGeom>
          <a:ln w="285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0531043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text, osoba, přenosný počítač, interiér&#10;&#10;Popis byl vytvořen automaticky">
            <a:extLst>
              <a:ext uri="{FF2B5EF4-FFF2-40B4-BE49-F238E27FC236}">
                <a16:creationId xmlns:a16="http://schemas.microsoft.com/office/drawing/2014/main" id="{EAAA94A1-0E30-4E2A-980E-3828038680E8}"/>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Zástupný symbol pro obsah 2"/>
          <p:cNvSpPr>
            <a:spLocks noGrp="1" noChangeAspect="1"/>
          </p:cNvSpPr>
          <p:nvPr>
            <p:ph idx="1"/>
          </p:nvPr>
        </p:nvSpPr>
        <p:spPr>
          <a:xfrm>
            <a:off x="74191" y="90477"/>
            <a:ext cx="11879025" cy="6184233"/>
          </a:xfrm>
        </p:spPr>
        <p:txBody>
          <a:bodyPr>
            <a:normAutofit/>
          </a:bodyPr>
          <a:lstStyle/>
          <a:p>
            <a:pPr marL="0" indent="0">
              <a:lnSpc>
                <a:spcPct val="100000"/>
              </a:lnSpc>
              <a:spcBef>
                <a:spcPts val="0"/>
              </a:spcBef>
              <a:buNone/>
            </a:pPr>
            <a:r>
              <a:rPr lang="cs-CZ" sz="3500" b="1" dirty="0">
                <a:ln w="19050">
                  <a:solidFill>
                    <a:schemeClr val="tx1"/>
                  </a:solidFill>
                </a:ln>
                <a:solidFill>
                  <a:srgbClr val="FF0000"/>
                </a:solidFill>
                <a:latin typeface="Bookman Old Style" panose="02050604050505020204" pitchFamily="18" charset="0"/>
                <a:ea typeface="Open Sans" panose="020B0606030504020204" pitchFamily="34" charset="0"/>
                <a:cs typeface="Open Sans" panose="020B0606030504020204" pitchFamily="34" charset="0"/>
              </a:rPr>
              <a:t>5. ZÁVĚREČNÁ FÁZE AUDITU </a:t>
            </a:r>
          </a:p>
          <a:p>
            <a:pPr marL="0" indent="0">
              <a:lnSpc>
                <a:spcPct val="100000"/>
              </a:lnSpc>
              <a:spcBef>
                <a:spcPts val="0"/>
              </a:spcBef>
              <a:buNone/>
            </a:pPr>
            <a:endParaRPr lang="cs-CZ" sz="3000" dirty="0">
              <a:latin typeface="Bookman Old Style" panose="02050604050505020204" pitchFamily="18" charset="0"/>
              <a:ea typeface="Open Sans" panose="020B0606030504020204" pitchFamily="34" charset="0"/>
              <a:cs typeface="Open Sans" panose="020B0606030504020204" pitchFamily="34" charset="0"/>
            </a:endParaRPr>
          </a:p>
        </p:txBody>
      </p:sp>
      <p:pic>
        <p:nvPicPr>
          <p:cNvPr id="6" name="Obrázek 5">
            <a:extLst>
              <a:ext uri="{FF2B5EF4-FFF2-40B4-BE49-F238E27FC236}">
                <a16:creationId xmlns:a16="http://schemas.microsoft.com/office/drawing/2014/main" id="{25D609C8-F699-4315-8EF2-F2F0345A4873}"/>
              </a:ext>
            </a:extLst>
          </p:cNvPr>
          <p:cNvPicPr>
            <a:picLocks noChangeAspect="1"/>
          </p:cNvPicPr>
          <p:nvPr/>
        </p:nvPicPr>
        <p:blipFill>
          <a:blip r:embed="rId3"/>
          <a:stretch>
            <a:fillRect/>
          </a:stretch>
        </p:blipFill>
        <p:spPr>
          <a:xfrm>
            <a:off x="2619375" y="966786"/>
            <a:ext cx="6448425" cy="5560599"/>
          </a:xfrm>
          <a:prstGeom prst="rect">
            <a:avLst/>
          </a:prstGeom>
        </p:spPr>
      </p:pic>
    </p:spTree>
    <p:extLst>
      <p:ext uri="{BB962C8B-B14F-4D97-AF65-F5344CB8AC3E}">
        <p14:creationId xmlns:p14="http://schemas.microsoft.com/office/powerpoint/2010/main" val="36779463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text, osoba, přenosný počítač, interiér&#10;&#10;Popis byl vytvořen automaticky">
            <a:extLst>
              <a:ext uri="{FF2B5EF4-FFF2-40B4-BE49-F238E27FC236}">
                <a16:creationId xmlns:a16="http://schemas.microsoft.com/office/drawing/2014/main" id="{EAAA94A1-0E30-4E2A-980E-3828038680E8}"/>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Zástupný symbol pro obsah 2"/>
          <p:cNvSpPr>
            <a:spLocks noGrp="1" noChangeAspect="1"/>
          </p:cNvSpPr>
          <p:nvPr>
            <p:ph idx="1"/>
          </p:nvPr>
        </p:nvSpPr>
        <p:spPr>
          <a:xfrm>
            <a:off x="74191" y="90477"/>
            <a:ext cx="11879025" cy="6184233"/>
          </a:xfrm>
        </p:spPr>
        <p:txBody>
          <a:bodyPr>
            <a:normAutofit/>
          </a:bodyPr>
          <a:lstStyle/>
          <a:p>
            <a:pPr marL="0" indent="0">
              <a:lnSpc>
                <a:spcPct val="100000"/>
              </a:lnSpc>
              <a:spcBef>
                <a:spcPts val="0"/>
              </a:spcBef>
              <a:buNone/>
            </a:pPr>
            <a:r>
              <a:rPr lang="cs-CZ" sz="3500" b="1" dirty="0">
                <a:ln w="19050">
                  <a:solidFill>
                    <a:schemeClr val="tx1"/>
                  </a:solidFill>
                </a:ln>
                <a:solidFill>
                  <a:srgbClr val="FF0000"/>
                </a:solidFill>
                <a:latin typeface="Bookman Old Style" panose="02050604050505020204" pitchFamily="18" charset="0"/>
                <a:ea typeface="Open Sans" panose="020B0606030504020204" pitchFamily="34" charset="0"/>
                <a:cs typeface="Open Sans" panose="020B0606030504020204" pitchFamily="34" charset="0"/>
              </a:rPr>
              <a:t>5. ZÁVĚREČNÁ FÁZE AUDITU </a:t>
            </a:r>
          </a:p>
          <a:p>
            <a:pPr marL="0" indent="0">
              <a:lnSpc>
                <a:spcPct val="100000"/>
              </a:lnSpc>
              <a:spcBef>
                <a:spcPts val="0"/>
              </a:spcBef>
              <a:buNone/>
            </a:pPr>
            <a:endParaRPr lang="cs-CZ" sz="3000" dirty="0">
              <a:latin typeface="Bookman Old Style" panose="02050604050505020204" pitchFamily="18" charset="0"/>
              <a:ea typeface="Open Sans" panose="020B0606030504020204" pitchFamily="34" charset="0"/>
              <a:cs typeface="Open Sans" panose="020B0606030504020204" pitchFamily="34" charset="0"/>
            </a:endParaRPr>
          </a:p>
        </p:txBody>
      </p:sp>
      <p:sp>
        <p:nvSpPr>
          <p:cNvPr id="5" name="TextovéPole 4">
            <a:extLst>
              <a:ext uri="{FF2B5EF4-FFF2-40B4-BE49-F238E27FC236}">
                <a16:creationId xmlns:a16="http://schemas.microsoft.com/office/drawing/2014/main" id="{CC0D851E-79DA-4E29-8B00-38AFE61B8D43}"/>
              </a:ext>
            </a:extLst>
          </p:cNvPr>
          <p:cNvSpPr txBox="1"/>
          <p:nvPr/>
        </p:nvSpPr>
        <p:spPr>
          <a:xfrm>
            <a:off x="144017" y="752237"/>
            <a:ext cx="11973791" cy="4247317"/>
          </a:xfrm>
          <a:prstGeom prst="rect">
            <a:avLst/>
          </a:prstGeom>
          <a:noFill/>
        </p:spPr>
        <p:txBody>
          <a:bodyPr wrap="square">
            <a:spAutoFit/>
          </a:bodyPr>
          <a:lstStyle/>
          <a:p>
            <a:pPr>
              <a:lnSpc>
                <a:spcPct val="100000"/>
              </a:lnSpc>
              <a:buFont typeface="Wingdings" panose="05000000000000000000" pitchFamily="2" charset="2"/>
              <a:buChar char="q"/>
            </a:pPr>
            <a:r>
              <a:rPr lang="cs-CZ" sz="3000" b="1" dirty="0">
                <a:latin typeface="Bookman Old Style" panose="02050604050505020204" pitchFamily="18" charset="0"/>
                <a:ea typeface="Open Sans" panose="020B0606030504020204" pitchFamily="34" charset="0"/>
                <a:cs typeface="Open Sans" panose="020B0606030504020204" pitchFamily="34" charset="0"/>
              </a:rPr>
              <a:t> ZÍSKÁNÍ PROHLÁŠENÍ VEDENÍ SPOLEČNOSTI</a:t>
            </a:r>
          </a:p>
          <a:p>
            <a:pPr>
              <a:lnSpc>
                <a:spcPct val="100000"/>
              </a:lnSpc>
              <a:buFontTx/>
              <a:buChar char="-"/>
            </a:pPr>
            <a:r>
              <a:rPr lang="cs-CZ" sz="3000" dirty="0">
                <a:latin typeface="Bookman Old Style" panose="02050604050505020204" pitchFamily="18" charset="0"/>
                <a:ea typeface="Open Sans" panose="020B0606030504020204" pitchFamily="34" charset="0"/>
                <a:cs typeface="Open Sans" panose="020B0606030504020204" pitchFamily="34" charset="0"/>
              </a:rPr>
              <a:t> Za účetní závěrku je odpovědné vedení společnosti, které musí podepsat</a:t>
            </a:r>
            <a:r>
              <a:rPr lang="cs-CZ" sz="3000" dirty="0">
                <a:latin typeface="Bookman Old Style" panose="02050604050505020204" pitchFamily="18" charset="0"/>
                <a:ea typeface="Open Sans" panose="020B0606030504020204" pitchFamily="34" charset="0"/>
                <a:cs typeface="Open Sans" panose="020B0606030504020204" pitchFamily="34" charset="0"/>
                <a:sym typeface="Wingdings" panose="05000000000000000000" pitchFamily="2" charset="2"/>
              </a:rPr>
              <a:t> </a:t>
            </a:r>
            <a:r>
              <a:rPr lang="cs-CZ" sz="3000" b="1" i="1" dirty="0">
                <a:latin typeface="Bookman Old Style" panose="02050604050505020204" pitchFamily="18" charset="0"/>
                <a:ea typeface="Open Sans" panose="020B0606030504020204" pitchFamily="34" charset="0"/>
                <a:cs typeface="Open Sans" panose="020B0606030504020204" pitchFamily="34" charset="0"/>
                <a:sym typeface="Wingdings" panose="05000000000000000000" pitchFamily="2" charset="2"/>
              </a:rPr>
              <a:t>písemné prohlášení </a:t>
            </a:r>
            <a:r>
              <a:rPr lang="cs-CZ" sz="3000" dirty="0">
                <a:latin typeface="Bookman Old Style" panose="02050604050505020204" pitchFamily="18" charset="0"/>
                <a:ea typeface="Open Sans" panose="020B0606030504020204" pitchFamily="34" charset="0"/>
                <a:cs typeface="Open Sans" panose="020B0606030504020204" pitchFamily="34" charset="0"/>
                <a:sym typeface="Wingdings" panose="05000000000000000000" pitchFamily="2" charset="2"/>
              </a:rPr>
              <a:t>auditorovi že:</a:t>
            </a:r>
          </a:p>
          <a:p>
            <a:pPr>
              <a:lnSpc>
                <a:spcPct val="100000"/>
              </a:lnSpc>
              <a:buFont typeface="Wingdings" panose="05000000000000000000" pitchFamily="2" charset="2"/>
              <a:buChar char="§"/>
            </a:pPr>
            <a:r>
              <a:rPr lang="cs-CZ" sz="3000" dirty="0">
                <a:latin typeface="Bookman Old Style" panose="02050604050505020204" pitchFamily="18" charset="0"/>
                <a:ea typeface="Open Sans" panose="020B0606030504020204" pitchFamily="34" charset="0"/>
                <a:cs typeface="Open Sans" panose="020B0606030504020204" pitchFamily="34" charset="0"/>
                <a:sym typeface="Wingdings" panose="05000000000000000000" pitchFamily="2" charset="2"/>
              </a:rPr>
              <a:t> </a:t>
            </a:r>
            <a:r>
              <a:rPr lang="cs-CZ" sz="3000" i="1" dirty="0">
                <a:latin typeface="Bookman Old Style" panose="02050604050505020204" pitchFamily="18" charset="0"/>
                <a:ea typeface="Open Sans" panose="020B0606030504020204" pitchFamily="34" charset="0"/>
                <a:cs typeface="Open Sans" panose="020B0606030504020204" pitchFamily="34" charset="0"/>
                <a:sym typeface="Wingdings" panose="05000000000000000000" pitchFamily="2" charset="2"/>
              </a:rPr>
              <a:t>všechny transakce jsou součástí účetní závěrky,</a:t>
            </a:r>
          </a:p>
          <a:p>
            <a:pPr>
              <a:lnSpc>
                <a:spcPct val="100000"/>
              </a:lnSpc>
              <a:buFont typeface="Wingdings" panose="05000000000000000000" pitchFamily="2" charset="2"/>
              <a:buChar char="§"/>
            </a:pPr>
            <a:r>
              <a:rPr lang="cs-CZ" sz="3000" i="1" dirty="0">
                <a:latin typeface="Bookman Old Style" panose="02050604050505020204" pitchFamily="18" charset="0"/>
                <a:ea typeface="Open Sans" panose="020B0606030504020204" pitchFamily="34" charset="0"/>
                <a:cs typeface="Open Sans" panose="020B0606030504020204" pitchFamily="34" charset="0"/>
                <a:sym typeface="Wingdings" panose="05000000000000000000" pitchFamily="2" charset="2"/>
              </a:rPr>
              <a:t> vnitřní kontrolní systém zamezuje podvodům, chybám nebo je odhaluje,</a:t>
            </a:r>
          </a:p>
          <a:p>
            <a:pPr>
              <a:lnSpc>
                <a:spcPct val="100000"/>
              </a:lnSpc>
              <a:buFont typeface="Wingdings" panose="05000000000000000000" pitchFamily="2" charset="2"/>
              <a:buChar char="§"/>
            </a:pPr>
            <a:r>
              <a:rPr lang="cs-CZ" sz="3000" i="1" dirty="0">
                <a:latin typeface="Bookman Old Style" panose="02050604050505020204" pitchFamily="18" charset="0"/>
                <a:ea typeface="Open Sans" panose="020B0606030504020204" pitchFamily="34" charset="0"/>
                <a:cs typeface="Open Sans" panose="020B0606030504020204" pitchFamily="34" charset="0"/>
                <a:sym typeface="Wingdings" panose="05000000000000000000" pitchFamily="2" charset="2"/>
              </a:rPr>
              <a:t> poskytli všechny informací auditorovi (nic nezatajili ani nezkreslili),</a:t>
            </a:r>
          </a:p>
          <a:p>
            <a:pPr>
              <a:lnSpc>
                <a:spcPct val="100000"/>
              </a:lnSpc>
              <a:buFont typeface="Wingdings" panose="05000000000000000000" pitchFamily="2" charset="2"/>
              <a:buChar char="§"/>
            </a:pPr>
            <a:r>
              <a:rPr lang="cs-CZ" sz="3000" i="1" dirty="0">
                <a:latin typeface="Bookman Old Style" panose="02050604050505020204" pitchFamily="18" charset="0"/>
                <a:ea typeface="Open Sans" panose="020B0606030504020204" pitchFamily="34" charset="0"/>
                <a:cs typeface="Open Sans" panose="020B0606030504020204" pitchFamily="34" charset="0"/>
              </a:rPr>
              <a:t> potvrzují správnost dat.</a:t>
            </a:r>
          </a:p>
        </p:txBody>
      </p:sp>
    </p:spTree>
    <p:extLst>
      <p:ext uri="{BB962C8B-B14F-4D97-AF65-F5344CB8AC3E}">
        <p14:creationId xmlns:p14="http://schemas.microsoft.com/office/powerpoint/2010/main" val="24963492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text, osoba, přenosný počítač, interiér&#10;&#10;Popis byl vytvořen automaticky">
            <a:extLst>
              <a:ext uri="{FF2B5EF4-FFF2-40B4-BE49-F238E27FC236}">
                <a16:creationId xmlns:a16="http://schemas.microsoft.com/office/drawing/2014/main" id="{D02B4094-0071-4A95-BDB8-CAAB5FB64188}"/>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Zástupný symbol pro obsah 2"/>
          <p:cNvSpPr>
            <a:spLocks noGrp="1" noChangeAspect="1"/>
          </p:cNvSpPr>
          <p:nvPr>
            <p:ph idx="1"/>
          </p:nvPr>
        </p:nvSpPr>
        <p:spPr>
          <a:xfrm>
            <a:off x="156487" y="168441"/>
            <a:ext cx="11879025" cy="6136105"/>
          </a:xfrm>
        </p:spPr>
        <p:txBody>
          <a:bodyPr>
            <a:noAutofit/>
          </a:bodyPr>
          <a:lstStyle/>
          <a:p>
            <a:pPr marL="0" indent="0">
              <a:lnSpc>
                <a:spcPct val="100000"/>
              </a:lnSpc>
              <a:spcBef>
                <a:spcPts val="0"/>
              </a:spcBef>
              <a:buNone/>
            </a:pPr>
            <a:r>
              <a:rPr lang="cs-CZ" sz="2000" b="1" dirty="0">
                <a:latin typeface="Bookman Old Style" panose="02050604050505020204" pitchFamily="18" charset="0"/>
                <a:ea typeface="Open Sans" panose="020B0606030504020204" pitchFamily="34" charset="0"/>
                <a:cs typeface="Open Sans" panose="020B0606030504020204" pitchFamily="34" charset="0"/>
              </a:rPr>
              <a:t>Ověření výroční zprávy</a:t>
            </a:r>
          </a:p>
          <a:p>
            <a:pPr marL="0" indent="0">
              <a:lnSpc>
                <a:spcPct val="100000"/>
              </a:lnSpc>
              <a:spcBef>
                <a:spcPts val="0"/>
              </a:spcBef>
              <a:buNone/>
            </a:pPr>
            <a:r>
              <a:rPr lang="cs-CZ" sz="2000" dirty="0">
                <a:latin typeface="Bookman Old Style" panose="02050604050505020204" pitchFamily="18" charset="0"/>
                <a:ea typeface="Open Sans" panose="020B0606030504020204" pitchFamily="34" charset="0"/>
                <a:cs typeface="Open Sans" panose="020B0606030504020204" pitchFamily="34" charset="0"/>
              </a:rPr>
              <a:t>obsahem by měly být, ucelené, vyvážené a komplexní informace o vývoji výkonnosti, činnosti a stávajícím hospodářském postavení účetní jednotky. Výroční zpráva by měla obsahovat informace nezbytné pro naplnění účelu výroční zprávy, jako jsou finanční a nefinanční informace:</a:t>
            </a:r>
          </a:p>
          <a:p>
            <a:pPr marL="457200" indent="-457200">
              <a:lnSpc>
                <a:spcPct val="100000"/>
              </a:lnSpc>
              <a:spcBef>
                <a:spcPts val="0"/>
              </a:spcBef>
              <a:buFont typeface="+mj-lt"/>
              <a:buAutoNum type="alphaLcParenR"/>
            </a:pPr>
            <a:r>
              <a:rPr lang="cs-CZ" sz="2000" dirty="0">
                <a:latin typeface="Bookman Old Style" panose="02050604050505020204" pitchFamily="18" charset="0"/>
                <a:ea typeface="Open Sans" panose="020B0606030504020204" pitchFamily="34" charset="0"/>
                <a:cs typeface="Open Sans" panose="020B0606030504020204" pitchFamily="34" charset="0"/>
              </a:rPr>
              <a:t>o skutečnostech, které nastaly až po konci rozvahového dne a jsou významné pro naplnění účelu výroční zprávy,</a:t>
            </a:r>
          </a:p>
          <a:p>
            <a:pPr marL="457200" indent="-457200">
              <a:lnSpc>
                <a:spcPct val="100000"/>
              </a:lnSpc>
              <a:spcBef>
                <a:spcPts val="0"/>
              </a:spcBef>
              <a:buFont typeface="+mj-lt"/>
              <a:buAutoNum type="alphaLcParenR"/>
            </a:pPr>
            <a:r>
              <a:rPr lang="cs-CZ" sz="2000" dirty="0">
                <a:latin typeface="Bookman Old Style" panose="02050604050505020204" pitchFamily="18" charset="0"/>
                <a:ea typeface="Open Sans" panose="020B0606030504020204" pitchFamily="34" charset="0"/>
                <a:cs typeface="Open Sans" panose="020B0606030504020204" pitchFamily="34" charset="0"/>
              </a:rPr>
              <a:t>o předpokládaném vývoji činnosti účetní jednotky,</a:t>
            </a:r>
          </a:p>
          <a:p>
            <a:pPr marL="457200" indent="-457200">
              <a:lnSpc>
                <a:spcPct val="100000"/>
              </a:lnSpc>
              <a:spcBef>
                <a:spcPts val="0"/>
              </a:spcBef>
              <a:buFont typeface="+mj-lt"/>
              <a:buAutoNum type="alphaLcParenR"/>
            </a:pPr>
            <a:r>
              <a:rPr lang="cs-CZ" sz="2000" dirty="0">
                <a:latin typeface="Bookman Old Style" panose="02050604050505020204" pitchFamily="18" charset="0"/>
                <a:ea typeface="Open Sans" panose="020B0606030504020204" pitchFamily="34" charset="0"/>
                <a:cs typeface="Open Sans" panose="020B0606030504020204" pitchFamily="34" charset="0"/>
              </a:rPr>
              <a:t>o aktivitách v oblasti výzkumu a vývoje,</a:t>
            </a:r>
          </a:p>
          <a:p>
            <a:pPr marL="457200" indent="-457200">
              <a:lnSpc>
                <a:spcPct val="100000"/>
              </a:lnSpc>
              <a:spcBef>
                <a:spcPts val="0"/>
              </a:spcBef>
              <a:buFont typeface="+mj-lt"/>
              <a:buAutoNum type="alphaLcParenR"/>
            </a:pPr>
            <a:r>
              <a:rPr lang="cs-CZ" sz="2000" dirty="0">
                <a:latin typeface="Bookman Old Style" panose="02050604050505020204" pitchFamily="18" charset="0"/>
                <a:ea typeface="Open Sans" panose="020B0606030504020204" pitchFamily="34" charset="0"/>
                <a:cs typeface="Open Sans" panose="020B0606030504020204" pitchFamily="34" charset="0"/>
              </a:rPr>
              <a:t>o nabytí vlastních akcií nebo vlastních podílů,</a:t>
            </a:r>
          </a:p>
          <a:p>
            <a:pPr marL="457200" indent="-457200">
              <a:lnSpc>
                <a:spcPct val="100000"/>
              </a:lnSpc>
              <a:spcBef>
                <a:spcPts val="0"/>
              </a:spcBef>
              <a:buFont typeface="+mj-lt"/>
              <a:buAutoNum type="alphaLcParenR"/>
            </a:pPr>
            <a:r>
              <a:rPr lang="cs-CZ" sz="2000" dirty="0">
                <a:latin typeface="Bookman Old Style" panose="02050604050505020204" pitchFamily="18" charset="0"/>
                <a:ea typeface="Open Sans" panose="020B0606030504020204" pitchFamily="34" charset="0"/>
                <a:cs typeface="Open Sans" panose="020B0606030504020204" pitchFamily="34" charset="0"/>
              </a:rPr>
              <a:t>o aktivitách v oblasti ochrany životního prostředí a pracovněprávních vztazích, o tom, zda účetní jednotka má pobočku nebo jinou část obchodního závodu v zahraničí,</a:t>
            </a:r>
          </a:p>
          <a:p>
            <a:pPr marL="457200" indent="-457200">
              <a:lnSpc>
                <a:spcPct val="100000"/>
              </a:lnSpc>
              <a:spcBef>
                <a:spcPts val="0"/>
              </a:spcBef>
              <a:buFont typeface="+mj-lt"/>
              <a:buAutoNum type="alphaLcParenR"/>
            </a:pPr>
            <a:r>
              <a:rPr lang="cs-CZ" sz="2000" dirty="0">
                <a:latin typeface="Bookman Old Style" panose="02050604050505020204" pitchFamily="18" charset="0"/>
                <a:ea typeface="Open Sans" panose="020B0606030504020204" pitchFamily="34" charset="0"/>
                <a:cs typeface="Open Sans" panose="020B0606030504020204" pitchFamily="34" charset="0"/>
              </a:rPr>
              <a:t>požadované podle zvláštních právních předpisů, tzn. údaje nejen podle zákona o účetnictví, ale např. i podle zákona o cenných papírech, zákona o obchodních korporacích, případně dalších zákonů.</a:t>
            </a:r>
          </a:p>
          <a:p>
            <a:pPr>
              <a:lnSpc>
                <a:spcPct val="100000"/>
              </a:lnSpc>
              <a:spcBef>
                <a:spcPts val="0"/>
              </a:spcBef>
              <a:buFont typeface="Wingdings" panose="05000000000000000000" pitchFamily="2" charset="2"/>
              <a:buChar char="q"/>
            </a:pPr>
            <a:endParaRPr lang="cs-CZ" sz="2000" b="1" i="1" dirty="0">
              <a:latin typeface="Bookman Old Style" panose="02050604050505020204" pitchFamily="18" charset="0"/>
              <a:ea typeface="Open Sans" panose="020B0606030504020204" pitchFamily="34" charset="0"/>
              <a:cs typeface="Open Sans" panose="020B0606030504020204" pitchFamily="34" charset="0"/>
            </a:endParaRPr>
          </a:p>
          <a:p>
            <a:pPr>
              <a:lnSpc>
                <a:spcPct val="100000"/>
              </a:lnSpc>
              <a:spcBef>
                <a:spcPts val="0"/>
              </a:spcBef>
              <a:buFont typeface="Wingdings" panose="05000000000000000000" pitchFamily="2" charset="2"/>
              <a:buChar char="q"/>
            </a:pPr>
            <a:r>
              <a:rPr lang="cs-CZ" sz="2000" b="1" i="1" dirty="0">
                <a:latin typeface="Bookman Old Style" panose="02050604050505020204" pitchFamily="18" charset="0"/>
                <a:ea typeface="Open Sans" panose="020B0606030504020204" pitchFamily="34" charset="0"/>
                <a:cs typeface="Open Sans" panose="020B0606030504020204" pitchFamily="34" charset="0"/>
              </a:rPr>
              <a:t>Střední, malé a mikro účetní jednotky neuvádějí ve výroční zprávě nefinanční informace uvedené v bodech a) až f).</a:t>
            </a:r>
          </a:p>
        </p:txBody>
      </p:sp>
    </p:spTree>
    <p:extLst>
      <p:ext uri="{BB962C8B-B14F-4D97-AF65-F5344CB8AC3E}">
        <p14:creationId xmlns:p14="http://schemas.microsoft.com/office/powerpoint/2010/main" val="24676177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text, osoba, přenosný počítač, interiér&#10;&#10;Popis byl vytvořen automaticky">
            <a:extLst>
              <a:ext uri="{FF2B5EF4-FFF2-40B4-BE49-F238E27FC236}">
                <a16:creationId xmlns:a16="http://schemas.microsoft.com/office/drawing/2014/main" id="{D02B4094-0071-4A95-BDB8-CAAB5FB64188}"/>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Zástupný symbol pro obsah 2"/>
          <p:cNvSpPr>
            <a:spLocks noGrp="1" noChangeAspect="1"/>
          </p:cNvSpPr>
          <p:nvPr>
            <p:ph idx="1"/>
          </p:nvPr>
        </p:nvSpPr>
        <p:spPr>
          <a:xfrm>
            <a:off x="156487" y="168441"/>
            <a:ext cx="11879025" cy="6136105"/>
          </a:xfrm>
        </p:spPr>
        <p:txBody>
          <a:bodyPr>
            <a:noAutofit/>
          </a:bodyPr>
          <a:lstStyle/>
          <a:p>
            <a:pPr marL="0" indent="0">
              <a:lnSpc>
                <a:spcPct val="100000"/>
              </a:lnSpc>
              <a:spcBef>
                <a:spcPts val="0"/>
              </a:spcBef>
              <a:buNone/>
            </a:pPr>
            <a:r>
              <a:rPr lang="cs-CZ" sz="3500" b="1" dirty="0">
                <a:latin typeface="Bookman Old Style" panose="02050604050505020204" pitchFamily="18" charset="0"/>
                <a:ea typeface="Open Sans" panose="020B0606030504020204" pitchFamily="34" charset="0"/>
                <a:cs typeface="Open Sans" panose="020B0606030504020204" pitchFamily="34" charset="0"/>
              </a:rPr>
              <a:t>Posouzení následných událostí</a:t>
            </a:r>
            <a:r>
              <a:rPr lang="cs-CZ" sz="3000" dirty="0">
                <a:latin typeface="Bookman Old Style" panose="02050604050505020204" pitchFamily="18" charset="0"/>
                <a:ea typeface="Open Sans" panose="020B0606030504020204" pitchFamily="34" charset="0"/>
                <a:cs typeface="Open Sans" panose="020B0606030504020204" pitchFamily="34" charset="0"/>
              </a:rPr>
              <a:t> </a:t>
            </a:r>
          </a:p>
          <a:p>
            <a:pPr>
              <a:lnSpc>
                <a:spcPct val="100000"/>
              </a:lnSpc>
              <a:spcBef>
                <a:spcPts val="0"/>
              </a:spcBef>
            </a:pPr>
            <a:r>
              <a:rPr lang="cs-CZ" sz="3000" dirty="0">
                <a:latin typeface="Bookman Old Style" panose="02050604050505020204" pitchFamily="18" charset="0"/>
                <a:ea typeface="Open Sans" panose="020B0606030504020204" pitchFamily="34" charset="0"/>
                <a:cs typeface="Open Sans" panose="020B0606030504020204" pitchFamily="34" charset="0"/>
              </a:rPr>
              <a:t>Auditor posoudí dopad, který události po datu účetní závěrky mají vliv na účetní závěrku a zprávu auditora.</a:t>
            </a:r>
          </a:p>
          <a:p>
            <a:pPr>
              <a:lnSpc>
                <a:spcPct val="100000"/>
              </a:lnSpc>
              <a:spcBef>
                <a:spcPts val="0"/>
              </a:spcBef>
              <a:buFont typeface="Wingdings" panose="05000000000000000000" pitchFamily="2" charset="2"/>
              <a:buChar char="§"/>
            </a:pPr>
            <a:r>
              <a:rPr lang="cs-CZ" sz="3000" dirty="0">
                <a:latin typeface="Bookman Old Style" panose="02050604050505020204" pitchFamily="18" charset="0"/>
                <a:ea typeface="Open Sans" panose="020B0606030504020204" pitchFamily="34" charset="0"/>
                <a:cs typeface="Open Sans" panose="020B0606030504020204" pitchFamily="34" charset="0"/>
              </a:rPr>
              <a:t> </a:t>
            </a:r>
            <a:r>
              <a:rPr lang="cs-CZ" sz="3000" b="1" dirty="0">
                <a:latin typeface="Bookman Old Style" panose="02050604050505020204" pitchFamily="18" charset="0"/>
                <a:ea typeface="Open Sans" panose="020B0606030504020204" pitchFamily="34" charset="0"/>
                <a:cs typeface="Open Sans" panose="020B0606030504020204" pitchFamily="34" charset="0"/>
              </a:rPr>
              <a:t>Událostí vyskytující se do data vyhotovení zprávy auditora -  </a:t>
            </a:r>
            <a:r>
              <a:rPr lang="cs-CZ" sz="3000" dirty="0">
                <a:latin typeface="Bookman Old Style" panose="02050604050505020204" pitchFamily="18" charset="0"/>
                <a:ea typeface="Open Sans" panose="020B0606030504020204" pitchFamily="34" charset="0"/>
                <a:cs typeface="Open Sans" panose="020B0606030504020204" pitchFamily="34" charset="0"/>
              </a:rPr>
              <a:t>události, které se vyskytly do data vyhotovení zprávy auditora a které by mohly vyžadovat úpravy účetní závěrky nebo zveřejnění účetní závěrky</a:t>
            </a:r>
          </a:p>
          <a:p>
            <a:pPr lvl="1">
              <a:lnSpc>
                <a:spcPct val="100000"/>
              </a:lnSpc>
              <a:spcBef>
                <a:spcPts val="0"/>
              </a:spcBef>
            </a:pPr>
            <a:r>
              <a:rPr lang="cs-CZ" sz="2600" i="1" dirty="0">
                <a:latin typeface="Bookman Old Style" panose="02050604050505020204" pitchFamily="18" charset="0"/>
                <a:ea typeface="Open Sans" panose="020B0606030504020204" pitchFamily="34" charset="0"/>
                <a:cs typeface="Open Sans" panose="020B0606030504020204" pitchFamily="34" charset="0"/>
              </a:rPr>
              <a:t>po datu vyhotovení zprávy auditora, ale ještě před zveřejněním účetní závěrky dozví o skutečnostech, které mohou účetní závěrku významně ovlivnit, posoudí, zda účetní závěrka vyžaduje úpravu, projedná tuto záležitost s vedením účetní jednotky a podnikne kroky odpovídající daným okolnostem.</a:t>
            </a:r>
          </a:p>
        </p:txBody>
      </p:sp>
    </p:spTree>
    <p:extLst>
      <p:ext uri="{BB962C8B-B14F-4D97-AF65-F5344CB8AC3E}">
        <p14:creationId xmlns:p14="http://schemas.microsoft.com/office/powerpoint/2010/main" val="24273310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text, osoba, přenosný počítač, interiér&#10;&#10;Popis byl vytvořen automaticky">
            <a:extLst>
              <a:ext uri="{FF2B5EF4-FFF2-40B4-BE49-F238E27FC236}">
                <a16:creationId xmlns:a16="http://schemas.microsoft.com/office/drawing/2014/main" id="{D02B4094-0071-4A95-BDB8-CAAB5FB64188}"/>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Zástupný symbol pro obsah 2"/>
          <p:cNvSpPr>
            <a:spLocks noGrp="1" noChangeAspect="1"/>
          </p:cNvSpPr>
          <p:nvPr>
            <p:ph idx="1"/>
          </p:nvPr>
        </p:nvSpPr>
        <p:spPr>
          <a:xfrm>
            <a:off x="156487" y="168441"/>
            <a:ext cx="11879025" cy="6136105"/>
          </a:xfrm>
        </p:spPr>
        <p:txBody>
          <a:bodyPr>
            <a:noAutofit/>
          </a:bodyPr>
          <a:lstStyle/>
          <a:p>
            <a:pPr>
              <a:lnSpc>
                <a:spcPct val="100000"/>
              </a:lnSpc>
              <a:spcBef>
                <a:spcPts val="0"/>
              </a:spcBef>
              <a:buFont typeface="Wingdings" panose="05000000000000000000" pitchFamily="2" charset="2"/>
              <a:buChar char="q"/>
            </a:pPr>
            <a:r>
              <a:rPr lang="cs-CZ" sz="3500" b="1" dirty="0">
                <a:latin typeface="Bookman Old Style" panose="02050604050505020204" pitchFamily="18" charset="0"/>
                <a:ea typeface="Open Sans" panose="020B0606030504020204" pitchFamily="34" charset="0"/>
                <a:cs typeface="Open Sans" panose="020B0606030504020204" pitchFamily="34" charset="0"/>
              </a:rPr>
              <a:t> </a:t>
            </a:r>
            <a:r>
              <a:rPr lang="cs-CZ" sz="3000" b="1" dirty="0">
                <a:latin typeface="Bookman Old Style" panose="02050604050505020204" pitchFamily="18" charset="0"/>
                <a:ea typeface="Open Sans" panose="020B0606030504020204" pitchFamily="34" charset="0"/>
                <a:cs typeface="Open Sans" panose="020B0606030504020204" pitchFamily="34" charset="0"/>
              </a:rPr>
              <a:t>SHRNUTÍ ZÁVĚRŮ AUDITU</a:t>
            </a:r>
          </a:p>
          <a:p>
            <a:pPr>
              <a:lnSpc>
                <a:spcPct val="100000"/>
              </a:lnSpc>
              <a:spcBef>
                <a:spcPts val="0"/>
              </a:spcBef>
              <a:buFontTx/>
              <a:buChar char="-"/>
            </a:pPr>
            <a:r>
              <a:rPr lang="cs-CZ" sz="3000" dirty="0">
                <a:latin typeface="Bookman Old Style" panose="02050604050505020204" pitchFamily="18" charset="0"/>
                <a:ea typeface="Open Sans" panose="020B0606030504020204" pitchFamily="34" charset="0"/>
                <a:cs typeface="Open Sans" panose="020B0606030504020204" pitchFamily="34" charset="0"/>
              </a:rPr>
              <a:t> Shrnutí závěrů auditu je završením auditorského postupu před vydáním zprávy auditora.</a:t>
            </a:r>
          </a:p>
          <a:p>
            <a:pPr>
              <a:lnSpc>
                <a:spcPct val="100000"/>
              </a:lnSpc>
              <a:spcBef>
                <a:spcPts val="0"/>
              </a:spcBef>
              <a:buFont typeface="Wingdings" panose="05000000000000000000" pitchFamily="2" charset="2"/>
              <a:buChar char="§"/>
            </a:pPr>
            <a:r>
              <a:rPr lang="cs-CZ" sz="3000" dirty="0">
                <a:latin typeface="Bookman Old Style" panose="02050604050505020204" pitchFamily="18" charset="0"/>
                <a:ea typeface="Open Sans" panose="020B0606030504020204" pitchFamily="34" charset="0"/>
                <a:cs typeface="Open Sans" panose="020B0606030504020204" pitchFamily="34" charset="0"/>
              </a:rPr>
              <a:t> </a:t>
            </a:r>
            <a:r>
              <a:rPr lang="cs-CZ" sz="3000" b="1" i="1" dirty="0">
                <a:latin typeface="Bookman Old Style" panose="02050604050505020204" pitchFamily="18" charset="0"/>
                <a:ea typeface="Open Sans" panose="020B0606030504020204" pitchFamily="34" charset="0"/>
                <a:cs typeface="Open Sans" panose="020B0606030504020204" pitchFamily="34" charset="0"/>
              </a:rPr>
              <a:t>úvodní informace o účetní jednotce</a:t>
            </a:r>
          </a:p>
          <a:p>
            <a:pPr>
              <a:lnSpc>
                <a:spcPct val="100000"/>
              </a:lnSpc>
              <a:spcBef>
                <a:spcPts val="0"/>
              </a:spcBef>
              <a:buFont typeface="Wingdings" panose="05000000000000000000" pitchFamily="2" charset="2"/>
              <a:buChar char="§"/>
            </a:pPr>
            <a:r>
              <a:rPr lang="cs-CZ" sz="3000" b="1" i="1" dirty="0">
                <a:latin typeface="Bookman Old Style" panose="02050604050505020204" pitchFamily="18" charset="0"/>
                <a:ea typeface="Open Sans" panose="020B0606030504020204" pitchFamily="34" charset="0"/>
                <a:cs typeface="Open Sans" panose="020B0606030504020204" pitchFamily="34" charset="0"/>
              </a:rPr>
              <a:t> úroveň a spolehlivost vnitřního kontrolního systému</a:t>
            </a:r>
          </a:p>
          <a:p>
            <a:pPr>
              <a:lnSpc>
                <a:spcPct val="100000"/>
              </a:lnSpc>
              <a:spcBef>
                <a:spcPts val="0"/>
              </a:spcBef>
              <a:buFont typeface="Wingdings" panose="05000000000000000000" pitchFamily="2" charset="2"/>
              <a:buChar char="§"/>
            </a:pPr>
            <a:r>
              <a:rPr lang="cs-CZ" sz="3000" b="1" i="1" dirty="0">
                <a:latin typeface="Bookman Old Style" panose="02050604050505020204" pitchFamily="18" charset="0"/>
                <a:ea typeface="Open Sans" panose="020B0606030504020204" pitchFamily="34" charset="0"/>
                <a:cs typeface="Open Sans" panose="020B0606030504020204" pitchFamily="34" charset="0"/>
              </a:rPr>
              <a:t> komentář</a:t>
            </a:r>
            <a:r>
              <a:rPr lang="cs-CZ" sz="3000" dirty="0">
                <a:latin typeface="Bookman Old Style" panose="02050604050505020204" pitchFamily="18" charset="0"/>
                <a:ea typeface="Open Sans" panose="020B0606030504020204" pitchFamily="34" charset="0"/>
                <a:cs typeface="Open Sans" panose="020B0606030504020204" pitchFamily="34" charset="0"/>
              </a:rPr>
              <a:t> (k rozvaze, VZZ, přehledu o CF, příloze)</a:t>
            </a:r>
          </a:p>
          <a:p>
            <a:pPr>
              <a:lnSpc>
                <a:spcPct val="100000"/>
              </a:lnSpc>
              <a:spcBef>
                <a:spcPts val="0"/>
              </a:spcBef>
              <a:buFont typeface="Wingdings" panose="05000000000000000000" pitchFamily="2" charset="2"/>
              <a:buChar char="§"/>
            </a:pPr>
            <a:r>
              <a:rPr lang="cs-CZ" sz="3000" b="1" dirty="0">
                <a:latin typeface="Bookman Old Style" panose="02050604050505020204" pitchFamily="18" charset="0"/>
                <a:ea typeface="Open Sans" panose="020B0606030504020204" pitchFamily="34" charset="0"/>
                <a:cs typeface="Open Sans" panose="020B0606030504020204" pitchFamily="34" charset="0"/>
              </a:rPr>
              <a:t> </a:t>
            </a:r>
            <a:r>
              <a:rPr lang="cs-CZ" sz="3000" b="1" i="1" dirty="0">
                <a:latin typeface="Bookman Old Style" panose="02050604050505020204" pitchFamily="18" charset="0"/>
                <a:ea typeface="Open Sans" panose="020B0606030504020204" pitchFamily="34" charset="0"/>
                <a:cs typeface="Open Sans" panose="020B0606030504020204" pitchFamily="34" charset="0"/>
              </a:rPr>
              <a:t>problémové oblasti auditu</a:t>
            </a:r>
          </a:p>
          <a:p>
            <a:pPr>
              <a:lnSpc>
                <a:spcPct val="100000"/>
              </a:lnSpc>
              <a:spcBef>
                <a:spcPts val="0"/>
              </a:spcBef>
              <a:buFont typeface="Wingdings" panose="05000000000000000000" pitchFamily="2" charset="2"/>
              <a:buChar char="§"/>
            </a:pPr>
            <a:r>
              <a:rPr lang="cs-CZ" sz="3000" b="1" i="1" dirty="0">
                <a:latin typeface="Bookman Old Style" panose="02050604050505020204" pitchFamily="18" charset="0"/>
                <a:ea typeface="Open Sans" panose="020B0606030504020204" pitchFamily="34" charset="0"/>
                <a:cs typeface="Open Sans" panose="020B0606030504020204" pitchFamily="34" charset="0"/>
              </a:rPr>
              <a:t> jednání s vedením</a:t>
            </a:r>
          </a:p>
          <a:p>
            <a:pPr>
              <a:lnSpc>
                <a:spcPct val="100000"/>
              </a:lnSpc>
              <a:spcBef>
                <a:spcPts val="0"/>
              </a:spcBef>
              <a:buFont typeface="Wingdings" panose="05000000000000000000" pitchFamily="2" charset="2"/>
              <a:buChar char="§"/>
            </a:pPr>
            <a:r>
              <a:rPr lang="cs-CZ" sz="3000" b="1" i="1" dirty="0">
                <a:latin typeface="Bookman Old Style" panose="02050604050505020204" pitchFamily="18" charset="0"/>
                <a:ea typeface="Open Sans" panose="020B0606030504020204" pitchFamily="34" charset="0"/>
                <a:cs typeface="Open Sans" panose="020B0606030504020204" pitchFamily="34" charset="0"/>
              </a:rPr>
              <a:t> upozornění vedení společnosti dopisem na nedostatk</a:t>
            </a:r>
            <a:r>
              <a:rPr lang="cs-CZ" sz="3000" b="1" dirty="0">
                <a:latin typeface="Bookman Old Style" panose="02050604050505020204" pitchFamily="18" charset="0"/>
                <a:ea typeface="Open Sans" panose="020B0606030504020204" pitchFamily="34" charset="0"/>
                <a:cs typeface="Open Sans" panose="020B0606030504020204" pitchFamily="34" charset="0"/>
              </a:rPr>
              <a:t>y </a:t>
            </a:r>
            <a:r>
              <a:rPr lang="cs-CZ" sz="3000" dirty="0">
                <a:latin typeface="Bookman Old Style" panose="02050604050505020204" pitchFamily="18" charset="0"/>
                <a:ea typeface="Open Sans" panose="020B0606030504020204" pitchFamily="34" charset="0"/>
                <a:cs typeface="Open Sans" panose="020B0606030504020204" pitchFamily="34" charset="0"/>
              </a:rPr>
              <a:t>„</a:t>
            </a:r>
            <a:r>
              <a:rPr lang="cs-CZ" sz="3000" dirty="0" err="1">
                <a:latin typeface="Bookman Old Style" panose="02050604050505020204" pitchFamily="18" charset="0"/>
                <a:ea typeface="Open Sans" panose="020B0606030504020204" pitchFamily="34" charset="0"/>
                <a:cs typeface="Open Sans" panose="020B0606030504020204" pitchFamily="34" charset="0"/>
              </a:rPr>
              <a:t>managament</a:t>
            </a:r>
            <a:r>
              <a:rPr lang="cs-CZ" sz="3000" dirty="0">
                <a:latin typeface="Bookman Old Style" panose="02050604050505020204" pitchFamily="18" charset="0"/>
                <a:ea typeface="Open Sans" panose="020B0606030504020204" pitchFamily="34" charset="0"/>
                <a:cs typeface="Open Sans" panose="020B0606030504020204" pitchFamily="34" charset="0"/>
              </a:rPr>
              <a:t> </a:t>
            </a:r>
            <a:r>
              <a:rPr lang="cs-CZ" sz="3000" dirty="0" err="1">
                <a:latin typeface="Bookman Old Style" panose="02050604050505020204" pitchFamily="18" charset="0"/>
                <a:ea typeface="Open Sans" panose="020B0606030504020204" pitchFamily="34" charset="0"/>
                <a:cs typeface="Open Sans" panose="020B0606030504020204" pitchFamily="34" charset="0"/>
              </a:rPr>
              <a:t>letter</a:t>
            </a:r>
            <a:r>
              <a:rPr lang="cs-CZ" sz="3000" dirty="0">
                <a:latin typeface="Bookman Old Style" panose="02050604050505020204" pitchFamily="18" charset="0"/>
                <a:ea typeface="Open Sans" panose="020B0606030504020204" pitchFamily="34" charset="0"/>
                <a:cs typeface="Open Sans" panose="020B0606030504020204" pitchFamily="34" charset="0"/>
              </a:rPr>
              <a:t>“</a:t>
            </a:r>
          </a:p>
          <a:p>
            <a:pPr>
              <a:lnSpc>
                <a:spcPct val="100000"/>
              </a:lnSpc>
              <a:spcBef>
                <a:spcPts val="0"/>
              </a:spcBef>
              <a:buFont typeface="Wingdings" panose="05000000000000000000" pitchFamily="2" charset="2"/>
              <a:buChar char="§"/>
            </a:pPr>
            <a:r>
              <a:rPr lang="cs-CZ" sz="3000" b="1" dirty="0">
                <a:latin typeface="Bookman Old Style" panose="02050604050505020204" pitchFamily="18" charset="0"/>
                <a:ea typeface="Open Sans" panose="020B0606030504020204" pitchFamily="34" charset="0"/>
                <a:cs typeface="Open Sans" panose="020B0606030504020204" pitchFamily="34" charset="0"/>
              </a:rPr>
              <a:t> </a:t>
            </a:r>
            <a:r>
              <a:rPr lang="cs-CZ" sz="3000" b="1" i="1" dirty="0">
                <a:latin typeface="Bookman Old Style" panose="02050604050505020204" pitchFamily="18" charset="0"/>
                <a:ea typeface="Open Sans" panose="020B0606030504020204" pitchFamily="34" charset="0"/>
                <a:cs typeface="Open Sans" panose="020B0606030504020204" pitchFamily="34" charset="0"/>
              </a:rPr>
              <a:t>vyhotovení závěrečné auditorské zprávy </a:t>
            </a:r>
          </a:p>
          <a:p>
            <a:pPr>
              <a:lnSpc>
                <a:spcPct val="100000"/>
              </a:lnSpc>
              <a:spcBef>
                <a:spcPts val="0"/>
              </a:spcBef>
              <a:buFont typeface="Wingdings" panose="05000000000000000000" pitchFamily="2" charset="2"/>
              <a:buChar char="§"/>
            </a:pPr>
            <a:r>
              <a:rPr lang="cs-CZ" sz="3000" b="1" i="1" dirty="0">
                <a:latin typeface="Bookman Old Style" panose="02050604050505020204" pitchFamily="18" charset="0"/>
                <a:ea typeface="Open Sans" panose="020B0606030504020204" pitchFamily="34" charset="0"/>
                <a:cs typeface="Open Sans" panose="020B0606030504020204" pitchFamily="34" charset="0"/>
              </a:rPr>
              <a:t> uzavření spisu auditora.</a:t>
            </a:r>
          </a:p>
        </p:txBody>
      </p:sp>
    </p:spTree>
    <p:extLst>
      <p:ext uri="{BB962C8B-B14F-4D97-AF65-F5344CB8AC3E}">
        <p14:creationId xmlns:p14="http://schemas.microsoft.com/office/powerpoint/2010/main" val="36128108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text, osoba, přenosný počítač, interiér&#10;&#10;Popis byl vytvořen automaticky">
            <a:extLst>
              <a:ext uri="{FF2B5EF4-FFF2-40B4-BE49-F238E27FC236}">
                <a16:creationId xmlns:a16="http://schemas.microsoft.com/office/drawing/2014/main" id="{EAAA94A1-0E30-4E2A-980E-3828038680E8}"/>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CFED83C9-F5EC-4C6C-A5A4-388BE1BF20EC}"/>
              </a:ext>
            </a:extLst>
          </p:cNvPr>
          <p:cNvSpPr>
            <a:spLocks noGrp="1"/>
          </p:cNvSpPr>
          <p:nvPr>
            <p:ph type="title"/>
          </p:nvPr>
        </p:nvSpPr>
        <p:spPr/>
        <p:txBody>
          <a:bodyPr/>
          <a:lstStyle/>
          <a:p>
            <a:r>
              <a:rPr lang="cs-CZ" b="1" dirty="0">
                <a:ln w="19050">
                  <a:solidFill>
                    <a:schemeClr val="tx1"/>
                  </a:solidFill>
                </a:ln>
                <a:solidFill>
                  <a:srgbClr val="FF0000"/>
                </a:solidFill>
                <a:latin typeface="Bookman Old Style" panose="02050604050505020204" pitchFamily="18" charset="0"/>
                <a:ea typeface="Open Sans" panose="020B0606030504020204" pitchFamily="34" charset="0"/>
                <a:cs typeface="Open Sans" panose="020B0606030504020204" pitchFamily="34" charset="0"/>
              </a:rPr>
              <a:t>5. ZÁVĚREČNÁ FÁZE AUDITU </a:t>
            </a:r>
            <a:endParaRPr lang="cs-CZ" dirty="0"/>
          </a:p>
        </p:txBody>
      </p:sp>
      <p:sp>
        <p:nvSpPr>
          <p:cNvPr id="4" name="Zástupný symbol pro obsah 2"/>
          <p:cNvSpPr>
            <a:spLocks noGrp="1" noChangeAspect="1"/>
          </p:cNvSpPr>
          <p:nvPr>
            <p:ph idx="1"/>
          </p:nvPr>
        </p:nvSpPr>
        <p:spPr>
          <a:xfrm>
            <a:off x="838200" y="1520825"/>
            <a:ext cx="10515600" cy="4351338"/>
          </a:xfrm>
        </p:spPr>
        <p:txBody>
          <a:bodyPr>
            <a:normAutofit/>
          </a:bodyPr>
          <a:lstStyle/>
          <a:p>
            <a:pPr marL="0" indent="0">
              <a:lnSpc>
                <a:spcPct val="100000"/>
              </a:lnSpc>
              <a:spcBef>
                <a:spcPts val="0"/>
              </a:spcBef>
              <a:buNone/>
            </a:pPr>
            <a:r>
              <a:rPr lang="cs-CZ" sz="3500" b="1" dirty="0">
                <a:ln w="19050">
                  <a:solidFill>
                    <a:schemeClr val="tx1"/>
                  </a:solidFill>
                </a:ln>
                <a:solidFill>
                  <a:srgbClr val="FF0000"/>
                </a:solidFill>
                <a:latin typeface="Bookman Old Style" panose="02050604050505020204" pitchFamily="18" charset="0"/>
                <a:ea typeface="Open Sans" panose="020B0606030504020204" pitchFamily="34" charset="0"/>
                <a:cs typeface="Open Sans" panose="020B0606030504020204" pitchFamily="34" charset="0"/>
              </a:rPr>
              <a:t>Vydání zprávy auditora</a:t>
            </a:r>
          </a:p>
          <a:p>
            <a:pPr marL="0" indent="0">
              <a:lnSpc>
                <a:spcPct val="100000"/>
              </a:lnSpc>
              <a:spcBef>
                <a:spcPts val="0"/>
              </a:spcBef>
              <a:buNone/>
            </a:pPr>
            <a:endParaRPr lang="cs-CZ" sz="3500" b="1" dirty="0">
              <a:ln w="19050">
                <a:solidFill>
                  <a:schemeClr val="tx1"/>
                </a:solidFill>
              </a:ln>
              <a:solidFill>
                <a:srgbClr val="FF0000"/>
              </a:solidFill>
              <a:latin typeface="Bookman Old Style" panose="02050604050505020204" pitchFamily="18" charset="0"/>
              <a:ea typeface="Open Sans" panose="020B0606030504020204" pitchFamily="34" charset="0"/>
              <a:cs typeface="Open Sans" panose="020B0606030504020204" pitchFamily="34" charset="0"/>
            </a:endParaRPr>
          </a:p>
          <a:p>
            <a:pPr marL="0" indent="0">
              <a:lnSpc>
                <a:spcPct val="100000"/>
              </a:lnSpc>
              <a:spcBef>
                <a:spcPts val="0"/>
              </a:spcBef>
              <a:buNone/>
            </a:pPr>
            <a:r>
              <a:rPr lang="cs-CZ" sz="3000" dirty="0">
                <a:latin typeface="Bookman Old Style" panose="02050604050505020204" pitchFamily="18" charset="0"/>
                <a:ea typeface="Open Sans" panose="020B0606030504020204" pitchFamily="34" charset="0"/>
                <a:cs typeface="Open Sans" panose="020B0606030504020204" pitchFamily="34" charset="0"/>
              </a:rPr>
              <a:t>Cílem vydaní zprávy auditora, je </a:t>
            </a:r>
            <a:r>
              <a:rPr lang="cs-CZ" sz="3000" b="1" dirty="0">
                <a:latin typeface="Bookman Old Style" panose="02050604050505020204" pitchFamily="18" charset="0"/>
                <a:ea typeface="Open Sans" panose="020B0606030504020204" pitchFamily="34" charset="0"/>
                <a:cs typeface="Open Sans" panose="020B0606030504020204" pitchFamily="34" charset="0"/>
              </a:rPr>
              <a:t>vyslovení výroku k účetní závěrce</a:t>
            </a:r>
          </a:p>
          <a:p>
            <a:pPr marL="0" indent="0">
              <a:lnSpc>
                <a:spcPct val="100000"/>
              </a:lnSpc>
              <a:spcBef>
                <a:spcPts val="0"/>
              </a:spcBef>
              <a:buNone/>
            </a:pPr>
            <a:endParaRPr lang="cs-CZ" sz="3000" dirty="0">
              <a:latin typeface="Bookman Old Style" panose="02050604050505020204" pitchFamily="18"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176914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text, osoba, přenosný počítač, interiér&#10;&#10;Popis byl vytvořen automaticky">
            <a:extLst>
              <a:ext uri="{FF2B5EF4-FFF2-40B4-BE49-F238E27FC236}">
                <a16:creationId xmlns:a16="http://schemas.microsoft.com/office/drawing/2014/main" id="{D02B4094-0071-4A95-BDB8-CAAB5FB64188}"/>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Zástupný symbol pro obsah 2"/>
          <p:cNvSpPr>
            <a:spLocks noGrp="1" noChangeAspect="1"/>
          </p:cNvSpPr>
          <p:nvPr>
            <p:ph idx="1"/>
          </p:nvPr>
        </p:nvSpPr>
        <p:spPr>
          <a:xfrm>
            <a:off x="156487" y="168441"/>
            <a:ext cx="11879025" cy="6136105"/>
          </a:xfrm>
        </p:spPr>
        <p:txBody>
          <a:bodyPr>
            <a:noAutofit/>
          </a:bodyPr>
          <a:lstStyle/>
          <a:p>
            <a:pPr marL="0" indent="0">
              <a:lnSpc>
                <a:spcPct val="100000"/>
              </a:lnSpc>
              <a:spcBef>
                <a:spcPts val="0"/>
              </a:spcBef>
              <a:buNone/>
            </a:pPr>
            <a:r>
              <a:rPr lang="cs-CZ" b="1" dirty="0">
                <a:solidFill>
                  <a:srgbClr val="FF0000"/>
                </a:solidFill>
                <a:latin typeface="Bookman Old Style" panose="02050604050505020204" pitchFamily="18" charset="0"/>
                <a:ea typeface="Open Sans" panose="020B0606030504020204" pitchFamily="34" charset="0"/>
                <a:cs typeface="Open Sans" panose="020B0606030504020204" pitchFamily="34" charset="0"/>
              </a:rPr>
              <a:t>Formy výroku:</a:t>
            </a:r>
          </a:p>
          <a:p>
            <a:pPr>
              <a:lnSpc>
                <a:spcPct val="100000"/>
              </a:lnSpc>
              <a:spcBef>
                <a:spcPts val="0"/>
              </a:spcBef>
            </a:pPr>
            <a:r>
              <a:rPr lang="cs-CZ" b="1" dirty="0">
                <a:latin typeface="Bookman Old Style" panose="02050604050505020204" pitchFamily="18" charset="0"/>
                <a:ea typeface="Open Sans" panose="020B0606030504020204" pitchFamily="34" charset="0"/>
                <a:cs typeface="Open Sans" panose="020B0606030504020204" pitchFamily="34" charset="0"/>
              </a:rPr>
              <a:t>nemodifikovaný výrok - Bez výhrad</a:t>
            </a:r>
          </a:p>
          <a:p>
            <a:pPr lvl="1">
              <a:lnSpc>
                <a:spcPct val="100000"/>
              </a:lnSpc>
              <a:spcBef>
                <a:spcPts val="0"/>
              </a:spcBef>
            </a:pPr>
            <a:r>
              <a:rPr lang="cs-CZ" sz="2000" b="1" dirty="0">
                <a:latin typeface="Bookman Old Style" panose="02050604050505020204" pitchFamily="18" charset="0"/>
                <a:ea typeface="Open Sans" panose="020B0606030504020204" pitchFamily="34" charset="0"/>
                <a:cs typeface="Open Sans" panose="020B0606030504020204" pitchFamily="34" charset="0"/>
              </a:rPr>
              <a:t>Auditor je povinen vyjádřit nemodifikovaný výrok v případě, že dojde k závěru, že účetní závěrka je sestavena ve všech významných (materiálních) ohledech v souladu s příslušným rámcem účetního výkaznictví.</a:t>
            </a:r>
          </a:p>
          <a:p>
            <a:pPr>
              <a:lnSpc>
                <a:spcPct val="100000"/>
              </a:lnSpc>
              <a:spcBef>
                <a:spcPts val="0"/>
              </a:spcBef>
            </a:pPr>
            <a:r>
              <a:rPr lang="cs-CZ" b="1" dirty="0">
                <a:latin typeface="Bookman Old Style" panose="02050604050505020204" pitchFamily="18" charset="0"/>
                <a:ea typeface="Open Sans" panose="020B0606030504020204" pitchFamily="34" charset="0"/>
                <a:cs typeface="Open Sans" panose="020B0606030504020204" pitchFamily="34" charset="0"/>
              </a:rPr>
              <a:t>modifikovaný výrok</a:t>
            </a:r>
          </a:p>
          <a:p>
            <a:pPr lvl="1">
              <a:lnSpc>
                <a:spcPct val="100000"/>
              </a:lnSpc>
              <a:spcBef>
                <a:spcPts val="0"/>
              </a:spcBef>
            </a:pPr>
            <a:r>
              <a:rPr lang="cs-CZ" sz="2000" b="1" dirty="0">
                <a:latin typeface="Bookman Old Style" panose="02050604050505020204" pitchFamily="18" charset="0"/>
                <a:ea typeface="Open Sans" panose="020B0606030504020204" pitchFamily="34" charset="0"/>
                <a:cs typeface="Open Sans" panose="020B0606030504020204" pitchFamily="34" charset="0"/>
              </a:rPr>
              <a:t>Výrok s výhradou</a:t>
            </a:r>
          </a:p>
          <a:p>
            <a:pPr marL="0" indent="0">
              <a:lnSpc>
                <a:spcPct val="100000"/>
              </a:lnSpc>
              <a:spcBef>
                <a:spcPts val="0"/>
              </a:spcBef>
              <a:buNone/>
            </a:pPr>
            <a:r>
              <a:rPr lang="cs-CZ" sz="2000" dirty="0">
                <a:latin typeface="Bookman Old Style" panose="02050604050505020204" pitchFamily="18" charset="0"/>
                <a:ea typeface="Open Sans" panose="020B0606030504020204" pitchFamily="34" charset="0"/>
                <a:cs typeface="Open Sans" panose="020B0606030504020204" pitchFamily="34" charset="0"/>
              </a:rPr>
              <a:t>Auditor je povinen vyjádřit výrok s výhradou, pokud:</a:t>
            </a:r>
          </a:p>
          <a:p>
            <a:pPr>
              <a:lnSpc>
                <a:spcPct val="100000"/>
              </a:lnSpc>
              <a:spcBef>
                <a:spcPts val="0"/>
              </a:spcBef>
            </a:pPr>
            <a:r>
              <a:rPr lang="cs-CZ" sz="2000" dirty="0">
                <a:latin typeface="Bookman Old Style" panose="02050604050505020204" pitchFamily="18" charset="0"/>
                <a:ea typeface="Open Sans" panose="020B0606030504020204" pitchFamily="34" charset="0"/>
                <a:cs typeface="Open Sans" panose="020B0606030504020204" pitchFamily="34" charset="0"/>
              </a:rPr>
              <a:t>(a) poté, co získá dostatečné a vhodné důkazní informace, usoudí, že nesprávnosti v účetní závěrce jednotlivě nebo kumulovaně jsou významné (materiální), nemají však rozsáhlý dopad na účetní závěrku, nebo</a:t>
            </a:r>
          </a:p>
          <a:p>
            <a:pPr>
              <a:lnSpc>
                <a:spcPct val="100000"/>
              </a:lnSpc>
              <a:spcBef>
                <a:spcPts val="0"/>
              </a:spcBef>
            </a:pPr>
            <a:r>
              <a:rPr lang="cs-CZ" sz="2000" dirty="0">
                <a:latin typeface="Bookman Old Style" panose="02050604050505020204" pitchFamily="18" charset="0"/>
                <a:ea typeface="Open Sans" panose="020B0606030504020204" pitchFamily="34" charset="0"/>
                <a:cs typeface="Open Sans" panose="020B0606030504020204" pitchFamily="34" charset="0"/>
              </a:rPr>
              <a:t>(b) není schopen získat dostatečné a vhodné důkazní informace, na kterých je možné založit výrok, ale usoudí, že možné vlivy případných nezjištěných nesprávností na účetní závěrku mohou být významné (materiální), nemají však rozsáhlý dopad na účetní závěrku.</a:t>
            </a:r>
          </a:p>
          <a:p>
            <a:pPr lvl="1">
              <a:lnSpc>
                <a:spcPct val="100000"/>
              </a:lnSpc>
              <a:spcBef>
                <a:spcPts val="0"/>
              </a:spcBef>
            </a:pPr>
            <a:r>
              <a:rPr lang="cs-CZ" sz="2000" b="1" dirty="0">
                <a:latin typeface="Bookman Old Style" panose="02050604050505020204" pitchFamily="18" charset="0"/>
                <a:ea typeface="Open Sans" panose="020B0606030504020204" pitchFamily="34" charset="0"/>
                <a:cs typeface="Open Sans" panose="020B0606030504020204" pitchFamily="34" charset="0"/>
              </a:rPr>
              <a:t>Záporný výrok </a:t>
            </a:r>
          </a:p>
          <a:p>
            <a:pPr marL="0" indent="0">
              <a:lnSpc>
                <a:spcPct val="100000"/>
              </a:lnSpc>
              <a:spcBef>
                <a:spcPts val="0"/>
              </a:spcBef>
              <a:buNone/>
            </a:pPr>
            <a:r>
              <a:rPr lang="cs-CZ" sz="2000" i="1" dirty="0">
                <a:latin typeface="Bookman Old Style" panose="02050604050505020204" pitchFamily="18" charset="0"/>
                <a:ea typeface="Open Sans" panose="020B0606030504020204" pitchFamily="34" charset="0"/>
                <a:cs typeface="Open Sans" panose="020B0606030504020204" pitchFamily="34" charset="0"/>
              </a:rPr>
              <a:t>Auditor je povinen vyjádřit záporný výrok, pokud získá dostatečné a vhodné důkazní informace a usoudí, že nesprávnosti v účetní závěrce jednotlivě nebo kumulovaně jsou významné (materiální) a zároveň mají rozsáhlý dopad na účetní závěrku</a:t>
            </a:r>
          </a:p>
        </p:txBody>
      </p:sp>
    </p:spTree>
    <p:extLst>
      <p:ext uri="{BB962C8B-B14F-4D97-AF65-F5344CB8AC3E}">
        <p14:creationId xmlns:p14="http://schemas.microsoft.com/office/powerpoint/2010/main" val="31461793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text, osoba, přenosný počítač, interiér&#10;&#10;Popis byl vytvořen automaticky">
            <a:extLst>
              <a:ext uri="{FF2B5EF4-FFF2-40B4-BE49-F238E27FC236}">
                <a16:creationId xmlns:a16="http://schemas.microsoft.com/office/drawing/2014/main" id="{D02B4094-0071-4A95-BDB8-CAAB5FB64188}"/>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Zástupný symbol pro obsah 2"/>
          <p:cNvSpPr>
            <a:spLocks noGrp="1" noChangeAspect="1"/>
          </p:cNvSpPr>
          <p:nvPr>
            <p:ph idx="1"/>
          </p:nvPr>
        </p:nvSpPr>
        <p:spPr>
          <a:xfrm>
            <a:off x="156487" y="168441"/>
            <a:ext cx="11879025" cy="6136105"/>
          </a:xfrm>
        </p:spPr>
        <p:txBody>
          <a:bodyPr>
            <a:noAutofit/>
          </a:bodyPr>
          <a:lstStyle/>
          <a:p>
            <a:pPr marL="0" indent="0">
              <a:lnSpc>
                <a:spcPct val="100000"/>
              </a:lnSpc>
              <a:spcBef>
                <a:spcPts val="0"/>
              </a:spcBef>
              <a:buNone/>
            </a:pPr>
            <a:r>
              <a:rPr lang="cs-CZ" b="1" dirty="0">
                <a:solidFill>
                  <a:srgbClr val="FF0000"/>
                </a:solidFill>
                <a:latin typeface="Bookman Old Style" panose="02050604050505020204" pitchFamily="18" charset="0"/>
                <a:ea typeface="Open Sans" panose="020B0606030504020204" pitchFamily="34" charset="0"/>
                <a:cs typeface="Open Sans" panose="020B0606030504020204" pitchFamily="34" charset="0"/>
              </a:rPr>
              <a:t>Formy výroku:</a:t>
            </a:r>
          </a:p>
          <a:p>
            <a:pPr>
              <a:lnSpc>
                <a:spcPct val="100000"/>
              </a:lnSpc>
              <a:spcBef>
                <a:spcPts val="0"/>
              </a:spcBef>
            </a:pPr>
            <a:r>
              <a:rPr lang="cs-CZ" b="1" dirty="0">
                <a:latin typeface="Bookman Old Style" panose="02050604050505020204" pitchFamily="18" charset="0"/>
                <a:ea typeface="Open Sans" panose="020B0606030504020204" pitchFamily="34" charset="0"/>
                <a:cs typeface="Open Sans" panose="020B0606030504020204" pitchFamily="34" charset="0"/>
              </a:rPr>
              <a:t>modifikovaný výrok</a:t>
            </a:r>
          </a:p>
          <a:p>
            <a:pPr lvl="1">
              <a:lnSpc>
                <a:spcPct val="100000"/>
              </a:lnSpc>
              <a:spcBef>
                <a:spcPts val="0"/>
              </a:spcBef>
            </a:pPr>
            <a:r>
              <a:rPr lang="cs-CZ" b="1" dirty="0">
                <a:latin typeface="Bookman Old Style" panose="02050604050505020204" pitchFamily="18" charset="0"/>
                <a:ea typeface="Open Sans" panose="020B0606030504020204" pitchFamily="34" charset="0"/>
                <a:cs typeface="Open Sans" panose="020B0606030504020204" pitchFamily="34" charset="0"/>
              </a:rPr>
              <a:t>Odmítnutí výroku</a:t>
            </a:r>
          </a:p>
          <a:p>
            <a:pPr marL="0" indent="0">
              <a:lnSpc>
                <a:spcPct val="100000"/>
              </a:lnSpc>
              <a:spcBef>
                <a:spcPts val="0"/>
              </a:spcBef>
              <a:buNone/>
            </a:pPr>
            <a:r>
              <a:rPr lang="cs-CZ" sz="2400" dirty="0">
                <a:latin typeface="Bookman Old Style" panose="02050604050505020204" pitchFamily="18" charset="0"/>
                <a:ea typeface="Open Sans" panose="020B0606030504020204" pitchFamily="34" charset="0"/>
                <a:cs typeface="Open Sans" panose="020B0606030504020204" pitchFamily="34" charset="0"/>
              </a:rPr>
              <a:t>Auditor je povinen odmítnout výrok, pokud </a:t>
            </a:r>
            <a:r>
              <a:rPr lang="cs-CZ" sz="2400" b="1" dirty="0">
                <a:latin typeface="Bookman Old Style" panose="02050604050505020204" pitchFamily="18" charset="0"/>
                <a:ea typeface="Open Sans" panose="020B0606030504020204" pitchFamily="34" charset="0"/>
                <a:cs typeface="Open Sans" panose="020B0606030504020204" pitchFamily="34" charset="0"/>
              </a:rPr>
              <a:t>není schopen získat dostatečné a vhodné důkazní informace</a:t>
            </a:r>
            <a:r>
              <a:rPr lang="cs-CZ" sz="2400" dirty="0">
                <a:latin typeface="Bookman Old Style" panose="02050604050505020204" pitchFamily="18" charset="0"/>
                <a:ea typeface="Open Sans" panose="020B0606030504020204" pitchFamily="34" charset="0"/>
                <a:cs typeface="Open Sans" panose="020B0606030504020204" pitchFamily="34" charset="0"/>
              </a:rPr>
              <a:t>, na kterých je možné založit výrok, a </a:t>
            </a:r>
            <a:r>
              <a:rPr lang="cs-CZ" sz="2400" b="1" dirty="0">
                <a:latin typeface="Bookman Old Style" panose="02050604050505020204" pitchFamily="18" charset="0"/>
                <a:ea typeface="Open Sans" panose="020B0606030504020204" pitchFamily="34" charset="0"/>
                <a:cs typeface="Open Sans" panose="020B0606030504020204" pitchFamily="34" charset="0"/>
              </a:rPr>
              <a:t>usoudí</a:t>
            </a:r>
            <a:r>
              <a:rPr lang="cs-CZ" sz="2400" dirty="0">
                <a:latin typeface="Bookman Old Style" panose="02050604050505020204" pitchFamily="18" charset="0"/>
                <a:ea typeface="Open Sans" panose="020B0606030504020204" pitchFamily="34" charset="0"/>
                <a:cs typeface="Open Sans" panose="020B0606030504020204" pitchFamily="34" charset="0"/>
              </a:rPr>
              <a:t>, že možné vlivy případných nezjištěných nesprávností na účetní závěrku, mohou </a:t>
            </a:r>
            <a:r>
              <a:rPr lang="cs-CZ" sz="2400" b="1" dirty="0">
                <a:latin typeface="Bookman Old Style" panose="02050604050505020204" pitchFamily="18" charset="0"/>
                <a:ea typeface="Open Sans" panose="020B0606030504020204" pitchFamily="34" charset="0"/>
                <a:cs typeface="Open Sans" panose="020B0606030504020204" pitchFamily="34" charset="0"/>
              </a:rPr>
              <a:t>být významné (materiální) a zároveň mohou mít rozsáhlý dopad na účetní závěrku</a:t>
            </a:r>
            <a:r>
              <a:rPr lang="cs-CZ" sz="2400" dirty="0">
                <a:latin typeface="Bookman Old Style" panose="02050604050505020204" pitchFamily="18" charset="0"/>
                <a:ea typeface="Open Sans" panose="020B0606030504020204" pitchFamily="34" charset="0"/>
                <a:cs typeface="Open Sans" panose="020B0606030504020204" pitchFamily="34" charset="0"/>
              </a:rPr>
              <a:t>. Nebo pokud ve zcela výjimečných případech zahrnujících vícenásobnou nejistotu, usoudí, že přestože získal dostatečné a vhodné důkazní informace vztahující se ke každé jednotlivé nejistotě, </a:t>
            </a:r>
            <a:r>
              <a:rPr lang="cs-CZ" sz="2400" b="1" dirty="0">
                <a:latin typeface="Bookman Old Style" panose="02050604050505020204" pitchFamily="18" charset="0"/>
                <a:ea typeface="Open Sans" panose="020B0606030504020204" pitchFamily="34" charset="0"/>
                <a:cs typeface="Open Sans" panose="020B0606030504020204" pitchFamily="34" charset="0"/>
              </a:rPr>
              <a:t>není možné naformulovat výrok k účetní závěrce vzhledem k potenciálním vzájemným vztahům mezi nejistotami a jejich </a:t>
            </a:r>
            <a:r>
              <a:rPr lang="cs-CZ" sz="2400" dirty="0">
                <a:latin typeface="Bookman Old Style" panose="02050604050505020204" pitchFamily="18" charset="0"/>
                <a:ea typeface="Open Sans" panose="020B0606030504020204" pitchFamily="34" charset="0"/>
                <a:cs typeface="Open Sans" panose="020B0606030504020204" pitchFamily="34" charset="0"/>
              </a:rPr>
              <a:t>možnému kumulovanému vlivu na účetní závěrku. </a:t>
            </a:r>
            <a:endParaRPr lang="cs-CZ" dirty="0">
              <a:latin typeface="Bookman Old Style" panose="02050604050505020204" pitchFamily="18"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48264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descr="Obsah obrázku text, osoba, přenosný počítač, interiér&#10;&#10;Popis byl vytvořen automaticky">
            <a:extLst>
              <a:ext uri="{FF2B5EF4-FFF2-40B4-BE49-F238E27FC236}">
                <a16:creationId xmlns:a16="http://schemas.microsoft.com/office/drawing/2014/main" id="{D6954B56-5EDC-42D8-9B64-F1B609ACF9C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ovéPole 1">
            <a:extLst>
              <a:ext uri="{FF2B5EF4-FFF2-40B4-BE49-F238E27FC236}">
                <a16:creationId xmlns:a16="http://schemas.microsoft.com/office/drawing/2014/main" id="{FB6F56F4-8E08-43F7-897A-24B26AE8DE95}"/>
              </a:ext>
            </a:extLst>
          </p:cNvPr>
          <p:cNvSpPr txBox="1"/>
          <p:nvPr/>
        </p:nvSpPr>
        <p:spPr>
          <a:xfrm>
            <a:off x="187568" y="171938"/>
            <a:ext cx="11754339" cy="553998"/>
          </a:xfrm>
          <a:prstGeom prst="rect">
            <a:avLst/>
          </a:prstGeom>
          <a:noFill/>
        </p:spPr>
        <p:txBody>
          <a:bodyPr wrap="square" rtlCol="0">
            <a:spAutoFit/>
          </a:bodyPr>
          <a:lstStyle/>
          <a:p>
            <a:r>
              <a:rPr lang="cs-CZ" sz="3000" b="1" dirty="0">
                <a:latin typeface="Bookman Old Style" panose="02050604050505020204" pitchFamily="18" charset="0"/>
              </a:rPr>
              <a:t>OBSAH SPISU AUDITORA</a:t>
            </a:r>
          </a:p>
        </p:txBody>
      </p:sp>
      <p:sp>
        <p:nvSpPr>
          <p:cNvPr id="3" name="TextovéPole 2">
            <a:extLst>
              <a:ext uri="{FF2B5EF4-FFF2-40B4-BE49-F238E27FC236}">
                <a16:creationId xmlns:a16="http://schemas.microsoft.com/office/drawing/2014/main" id="{61A2E9C8-5DC7-46D5-BB19-D09153E76C8B}"/>
              </a:ext>
            </a:extLst>
          </p:cNvPr>
          <p:cNvSpPr txBox="1"/>
          <p:nvPr/>
        </p:nvSpPr>
        <p:spPr>
          <a:xfrm>
            <a:off x="187569" y="725936"/>
            <a:ext cx="11895015" cy="5170646"/>
          </a:xfrm>
          <a:prstGeom prst="rect">
            <a:avLst/>
          </a:prstGeom>
          <a:noFill/>
        </p:spPr>
        <p:txBody>
          <a:bodyPr wrap="square" rtlCol="0">
            <a:spAutoFit/>
          </a:bodyPr>
          <a:lstStyle/>
          <a:p>
            <a:pPr marL="742950" lvl="1" indent="-285750">
              <a:buFont typeface="Wingdings" panose="05000000000000000000" pitchFamily="2" charset="2"/>
              <a:buChar char="§"/>
            </a:pPr>
            <a:r>
              <a:rPr lang="cs-CZ" sz="3000" b="1" dirty="0">
                <a:latin typeface="Bookman Old Style" panose="02050604050505020204" pitchFamily="18" charset="0"/>
              </a:rPr>
              <a:t>Stálá složka </a:t>
            </a:r>
            <a:r>
              <a:rPr lang="cs-CZ" sz="3000" dirty="0">
                <a:latin typeface="Bookman Old Style" panose="02050604050505020204" pitchFamily="18" charset="0"/>
              </a:rPr>
              <a:t>(dokumenty spojené s více účetními obdobími) 	</a:t>
            </a:r>
          </a:p>
          <a:p>
            <a:pPr marL="1200150" lvl="2" indent="-285750">
              <a:buFont typeface="Wingdings" panose="05000000000000000000" pitchFamily="2" charset="2"/>
              <a:buChar char="§"/>
            </a:pPr>
            <a:r>
              <a:rPr lang="cs-CZ" sz="3000" dirty="0">
                <a:latin typeface="Bookman Old Style" panose="02050604050505020204" pitchFamily="18" charset="0"/>
              </a:rPr>
              <a:t>zakladatelská listina a interní předpisy</a:t>
            </a:r>
          </a:p>
          <a:p>
            <a:pPr marL="1200150" lvl="2" indent="-285750">
              <a:buFont typeface="Wingdings" panose="05000000000000000000" pitchFamily="2" charset="2"/>
              <a:buChar char="§"/>
            </a:pPr>
            <a:r>
              <a:rPr lang="cs-CZ" sz="3000" dirty="0">
                <a:latin typeface="Bookman Old Style" panose="02050604050505020204" pitchFamily="18" charset="0"/>
              </a:rPr>
              <a:t>vlastnická struktura </a:t>
            </a:r>
          </a:p>
          <a:p>
            <a:pPr marL="1200150" lvl="2" indent="-285750">
              <a:buFont typeface="Wingdings" panose="05000000000000000000" pitchFamily="2" charset="2"/>
              <a:buChar char="§"/>
            </a:pPr>
            <a:r>
              <a:rPr lang="cs-CZ" sz="3000" dirty="0">
                <a:latin typeface="Bookman Old Style" panose="02050604050505020204" pitchFamily="18" charset="0"/>
              </a:rPr>
              <a:t>organizační struktura</a:t>
            </a:r>
          </a:p>
          <a:p>
            <a:pPr marL="1200150" lvl="2" indent="-285750">
              <a:buFont typeface="Wingdings" panose="05000000000000000000" pitchFamily="2" charset="2"/>
              <a:buChar char="§"/>
            </a:pPr>
            <a:r>
              <a:rPr lang="cs-CZ" sz="3000" dirty="0">
                <a:latin typeface="Bookman Old Style" panose="02050604050505020204" pitchFamily="18" charset="0"/>
              </a:rPr>
              <a:t>Informace o podnikání klienta</a:t>
            </a:r>
          </a:p>
          <a:p>
            <a:pPr marL="1200150" lvl="2" indent="-285750">
              <a:buFont typeface="Wingdings" panose="05000000000000000000" pitchFamily="2" charset="2"/>
              <a:buChar char="§"/>
            </a:pPr>
            <a:r>
              <a:rPr lang="cs-CZ" sz="3000" dirty="0">
                <a:latin typeface="Bookman Old Style" panose="02050604050505020204" pitchFamily="18" charset="0"/>
              </a:rPr>
              <a:t>kopie smluv </a:t>
            </a:r>
          </a:p>
          <a:p>
            <a:pPr marL="1200150" lvl="2" indent="-285750">
              <a:buFont typeface="Wingdings" panose="05000000000000000000" pitchFamily="2" charset="2"/>
              <a:buChar char="§"/>
            </a:pPr>
            <a:r>
              <a:rPr lang="cs-CZ" sz="3000" dirty="0">
                <a:latin typeface="Bookman Old Style" panose="02050604050505020204" pitchFamily="18" charset="0"/>
              </a:rPr>
              <a:t>dopisy auditora pro vedení společnosti</a:t>
            </a:r>
          </a:p>
          <a:p>
            <a:pPr marL="1200150" lvl="2" indent="-285750">
              <a:buFont typeface="Wingdings" panose="05000000000000000000" pitchFamily="2" charset="2"/>
              <a:buChar char="§"/>
            </a:pPr>
            <a:r>
              <a:rPr lang="cs-CZ" sz="3000" dirty="0">
                <a:latin typeface="Bookman Old Style" panose="02050604050505020204" pitchFamily="18" charset="0"/>
              </a:rPr>
              <a:t>informace vztahující se k daním </a:t>
            </a:r>
          </a:p>
          <a:p>
            <a:pPr marL="1200150" lvl="2" indent="-285750">
              <a:buFont typeface="Wingdings" panose="05000000000000000000" pitchFamily="2" charset="2"/>
              <a:buChar char="§"/>
            </a:pPr>
            <a:r>
              <a:rPr lang="cs-CZ" sz="3000" dirty="0">
                <a:latin typeface="Bookman Old Style" panose="02050604050505020204" pitchFamily="18" charset="0"/>
              </a:rPr>
              <a:t>zápisy z představenstva</a:t>
            </a:r>
          </a:p>
          <a:p>
            <a:pPr marL="285750" indent="-285750">
              <a:buFont typeface="Wingdings" panose="05000000000000000000" pitchFamily="2" charset="2"/>
              <a:buChar char="§"/>
            </a:pPr>
            <a:endParaRPr lang="cs-CZ" sz="3000" dirty="0">
              <a:latin typeface="Bookman Old Style" panose="02050604050505020204" pitchFamily="18" charset="0"/>
            </a:endParaRPr>
          </a:p>
        </p:txBody>
      </p:sp>
    </p:spTree>
    <p:extLst>
      <p:ext uri="{BB962C8B-B14F-4D97-AF65-F5344CB8AC3E}">
        <p14:creationId xmlns:p14="http://schemas.microsoft.com/office/powerpoint/2010/main" val="2103659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descr="Obsah obrázku text, osoba, přenosný počítač, interiér&#10;&#10;Popis byl vytvořen automaticky">
            <a:extLst>
              <a:ext uri="{FF2B5EF4-FFF2-40B4-BE49-F238E27FC236}">
                <a16:creationId xmlns:a16="http://schemas.microsoft.com/office/drawing/2014/main" id="{D6954B56-5EDC-42D8-9B64-F1B609ACF9C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ovéPole 2">
            <a:extLst>
              <a:ext uri="{FF2B5EF4-FFF2-40B4-BE49-F238E27FC236}">
                <a16:creationId xmlns:a16="http://schemas.microsoft.com/office/drawing/2014/main" id="{61A2E9C8-5DC7-46D5-BB19-D09153E76C8B}"/>
              </a:ext>
            </a:extLst>
          </p:cNvPr>
          <p:cNvSpPr txBox="1"/>
          <p:nvPr/>
        </p:nvSpPr>
        <p:spPr>
          <a:xfrm>
            <a:off x="0" y="233567"/>
            <a:ext cx="11895015" cy="6555641"/>
          </a:xfrm>
          <a:prstGeom prst="rect">
            <a:avLst/>
          </a:prstGeom>
          <a:noFill/>
        </p:spPr>
        <p:txBody>
          <a:bodyPr wrap="square" rtlCol="0">
            <a:spAutoFit/>
          </a:bodyPr>
          <a:lstStyle/>
          <a:p>
            <a:pPr lvl="1"/>
            <a:r>
              <a:rPr lang="cs-CZ" sz="3000" b="1" dirty="0">
                <a:latin typeface="Bookman Old Style" panose="02050604050505020204" pitchFamily="18" charset="0"/>
              </a:rPr>
              <a:t>Běžná složka </a:t>
            </a:r>
            <a:r>
              <a:rPr lang="cs-CZ" sz="3000" dirty="0">
                <a:latin typeface="Bookman Old Style" panose="02050604050505020204" pitchFamily="18" charset="0"/>
              </a:rPr>
              <a:t>(dokumenty související s daným účetním obdobím)</a:t>
            </a:r>
          </a:p>
          <a:p>
            <a:pPr marL="1200150" lvl="2" indent="-285750">
              <a:buFont typeface="Wingdings" panose="05000000000000000000" pitchFamily="2" charset="2"/>
              <a:buChar char="§"/>
            </a:pPr>
            <a:r>
              <a:rPr lang="cs-CZ" sz="3000" dirty="0">
                <a:latin typeface="Bookman Old Style" panose="02050604050505020204" pitchFamily="18" charset="0"/>
              </a:rPr>
              <a:t>Zhodnocení přirozeného rizika u daného klienta</a:t>
            </a:r>
          </a:p>
          <a:p>
            <a:pPr marL="1200150" lvl="2" indent="-285750">
              <a:buFont typeface="Wingdings" panose="05000000000000000000" pitchFamily="2" charset="2"/>
              <a:buChar char="§"/>
            </a:pPr>
            <a:r>
              <a:rPr lang="cs-CZ" sz="3000" dirty="0">
                <a:latin typeface="Bookman Old Style" panose="02050604050505020204" pitchFamily="18" charset="0"/>
              </a:rPr>
              <a:t>porozumění činnosti podnikání </a:t>
            </a:r>
          </a:p>
          <a:p>
            <a:pPr marL="1200150" lvl="2" indent="-285750">
              <a:buFont typeface="Wingdings" panose="05000000000000000000" pitchFamily="2" charset="2"/>
              <a:buChar char="§"/>
            </a:pPr>
            <a:r>
              <a:rPr lang="cs-CZ" sz="3000" dirty="0">
                <a:latin typeface="Bookman Old Style" panose="02050604050505020204" pitchFamily="18" charset="0"/>
              </a:rPr>
              <a:t>porozumění účetnímu systému společnosti </a:t>
            </a:r>
          </a:p>
          <a:p>
            <a:pPr marL="1200150" lvl="2" indent="-285750">
              <a:buFont typeface="Wingdings" panose="05000000000000000000" pitchFamily="2" charset="2"/>
              <a:buChar char="§"/>
            </a:pPr>
            <a:r>
              <a:rPr lang="cs-CZ" sz="3000" dirty="0">
                <a:latin typeface="Bookman Old Style" panose="02050604050505020204" pitchFamily="18" charset="0"/>
              </a:rPr>
              <a:t>analýza účetních výkazů </a:t>
            </a:r>
          </a:p>
          <a:p>
            <a:pPr marL="1200150" lvl="2" indent="-285750">
              <a:buFont typeface="Wingdings" panose="05000000000000000000" pitchFamily="2" charset="2"/>
              <a:buChar char="§"/>
            </a:pPr>
            <a:r>
              <a:rPr lang="cs-CZ" sz="3000" dirty="0">
                <a:latin typeface="Bookman Old Style" panose="02050604050505020204" pitchFamily="18" charset="0"/>
              </a:rPr>
              <a:t>plán auditu a  stanovení auditorských postupů </a:t>
            </a:r>
          </a:p>
          <a:p>
            <a:pPr marL="1200150" lvl="2" indent="-285750">
              <a:buFont typeface="Wingdings" panose="05000000000000000000" pitchFamily="2" charset="2"/>
              <a:buChar char="§"/>
            </a:pPr>
            <a:r>
              <a:rPr lang="cs-CZ" sz="3000" dirty="0">
                <a:latin typeface="Bookman Old Style" panose="02050604050505020204" pitchFamily="18" charset="0"/>
              </a:rPr>
              <a:t>prohlášení vedení společnosti </a:t>
            </a:r>
          </a:p>
          <a:p>
            <a:pPr marL="1200150" lvl="2" indent="-285750">
              <a:buFont typeface="Wingdings" panose="05000000000000000000" pitchFamily="2" charset="2"/>
              <a:buChar char="§"/>
            </a:pPr>
            <a:r>
              <a:rPr lang="cs-CZ" sz="3000" dirty="0">
                <a:latin typeface="Bookman Old Style" panose="02050604050505020204" pitchFamily="18" charset="0"/>
              </a:rPr>
              <a:t>výstupy ze schůzek s klientem</a:t>
            </a:r>
          </a:p>
          <a:p>
            <a:pPr marL="1200150" lvl="2" indent="-285750">
              <a:buFont typeface="Wingdings" panose="05000000000000000000" pitchFamily="2" charset="2"/>
              <a:buChar char="§"/>
            </a:pPr>
            <a:r>
              <a:rPr lang="cs-CZ" sz="3000" dirty="0">
                <a:latin typeface="Bookman Old Style" panose="02050604050505020204" pitchFamily="18" charset="0"/>
              </a:rPr>
              <a:t>zpráva o průhlednosti (jedná-li se o subjekt veřejného zájmu)</a:t>
            </a:r>
          </a:p>
          <a:p>
            <a:pPr marL="1200150" lvl="2" indent="-285750">
              <a:buFont typeface="Wingdings" panose="05000000000000000000" pitchFamily="2" charset="2"/>
              <a:buChar char="§"/>
            </a:pPr>
            <a:r>
              <a:rPr lang="cs-CZ" sz="3000" dirty="0">
                <a:latin typeface="Bookman Old Style" panose="02050604050505020204" pitchFamily="18" charset="0"/>
              </a:rPr>
              <a:t>nezávislost auditora na auditovaném subjektu</a:t>
            </a:r>
          </a:p>
          <a:p>
            <a:endParaRPr lang="cs-CZ" sz="3000" dirty="0">
              <a:latin typeface="Bookman Old Style" panose="02050604050505020204" pitchFamily="18" charset="0"/>
            </a:endParaRPr>
          </a:p>
          <a:p>
            <a:pPr marL="285750" indent="-285750">
              <a:buFont typeface="Wingdings" panose="05000000000000000000" pitchFamily="2" charset="2"/>
              <a:buChar char="§"/>
            </a:pPr>
            <a:endParaRPr lang="cs-CZ" sz="3000" dirty="0">
              <a:latin typeface="Bookman Old Style" panose="02050604050505020204" pitchFamily="18" charset="0"/>
            </a:endParaRPr>
          </a:p>
        </p:txBody>
      </p:sp>
    </p:spTree>
    <p:extLst>
      <p:ext uri="{BB962C8B-B14F-4D97-AF65-F5344CB8AC3E}">
        <p14:creationId xmlns:p14="http://schemas.microsoft.com/office/powerpoint/2010/main" val="1150723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descr="Obsah obrázku text, osoba, přenosný počítač, interiér&#10;&#10;Popis byl vytvořen automaticky">
            <a:extLst>
              <a:ext uri="{FF2B5EF4-FFF2-40B4-BE49-F238E27FC236}">
                <a16:creationId xmlns:a16="http://schemas.microsoft.com/office/drawing/2014/main" id="{D6954B56-5EDC-42D8-9B64-F1B609ACF9C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ovéPole 2">
            <a:extLst>
              <a:ext uri="{FF2B5EF4-FFF2-40B4-BE49-F238E27FC236}">
                <a16:creationId xmlns:a16="http://schemas.microsoft.com/office/drawing/2014/main" id="{61A2E9C8-5DC7-46D5-BB19-D09153E76C8B}"/>
              </a:ext>
            </a:extLst>
          </p:cNvPr>
          <p:cNvSpPr txBox="1"/>
          <p:nvPr/>
        </p:nvSpPr>
        <p:spPr>
          <a:xfrm>
            <a:off x="148492" y="311721"/>
            <a:ext cx="11895015" cy="1015663"/>
          </a:xfrm>
          <a:prstGeom prst="rect">
            <a:avLst/>
          </a:prstGeom>
          <a:noFill/>
        </p:spPr>
        <p:txBody>
          <a:bodyPr wrap="square" rtlCol="0">
            <a:spAutoFit/>
          </a:bodyPr>
          <a:lstStyle/>
          <a:p>
            <a:r>
              <a:rPr lang="cs-CZ" sz="3000" b="1" dirty="0">
                <a:latin typeface="Bookman Old Style" panose="02050604050505020204" pitchFamily="18" charset="0"/>
              </a:rPr>
              <a:t>PRÁVO NAHLÍŽENÍ DO SPISU AUDITORA</a:t>
            </a:r>
          </a:p>
          <a:p>
            <a:pPr marL="285750" indent="-285750">
              <a:buFont typeface="Wingdings" panose="05000000000000000000" pitchFamily="2" charset="2"/>
              <a:buChar char="§"/>
            </a:pPr>
            <a:endParaRPr lang="cs-CZ" sz="3000" dirty="0">
              <a:latin typeface="Bookman Old Style" panose="02050604050505020204" pitchFamily="18" charset="0"/>
            </a:endParaRPr>
          </a:p>
        </p:txBody>
      </p:sp>
      <p:sp>
        <p:nvSpPr>
          <p:cNvPr id="4" name="TextovéPole 3">
            <a:extLst>
              <a:ext uri="{FF2B5EF4-FFF2-40B4-BE49-F238E27FC236}">
                <a16:creationId xmlns:a16="http://schemas.microsoft.com/office/drawing/2014/main" id="{3F09FCA1-632E-4B67-9204-AE34B096F1A3}"/>
              </a:ext>
            </a:extLst>
          </p:cNvPr>
          <p:cNvSpPr txBox="1"/>
          <p:nvPr/>
        </p:nvSpPr>
        <p:spPr>
          <a:xfrm>
            <a:off x="148492" y="904525"/>
            <a:ext cx="11895015" cy="3785652"/>
          </a:xfrm>
          <a:prstGeom prst="rect">
            <a:avLst/>
          </a:prstGeom>
          <a:noFill/>
        </p:spPr>
        <p:txBody>
          <a:bodyPr wrap="square" rtlCol="0">
            <a:spAutoFit/>
          </a:bodyPr>
          <a:lstStyle/>
          <a:p>
            <a:pPr marL="285750" indent="-285750">
              <a:buFont typeface="Wingdings" panose="05000000000000000000" pitchFamily="2" charset="2"/>
              <a:buChar char="§"/>
            </a:pPr>
            <a:r>
              <a:rPr lang="cs-CZ" sz="3000" b="1" u="sng" dirty="0">
                <a:latin typeface="Bookman Old Style" panose="02050604050505020204" pitchFamily="18" charset="0"/>
              </a:rPr>
              <a:t>Právo mají pouze:</a:t>
            </a:r>
          </a:p>
          <a:p>
            <a:pPr marL="742950" lvl="1" indent="-285750">
              <a:buFont typeface="Wingdings" panose="05000000000000000000" pitchFamily="2" charset="2"/>
              <a:buChar char="§"/>
            </a:pPr>
            <a:r>
              <a:rPr lang="cs-CZ" sz="3000" i="1" dirty="0">
                <a:latin typeface="Bookman Old Style" panose="02050604050505020204" pitchFamily="18" charset="0"/>
              </a:rPr>
              <a:t>osoby oprávněné ze zákona,</a:t>
            </a:r>
          </a:p>
          <a:p>
            <a:pPr marL="742950" lvl="1" indent="-285750">
              <a:buFont typeface="Wingdings" panose="05000000000000000000" pitchFamily="2" charset="2"/>
              <a:buChar char="§"/>
            </a:pPr>
            <a:r>
              <a:rPr lang="cs-CZ" sz="3000" i="1" dirty="0">
                <a:latin typeface="Bookman Old Style" panose="02050604050505020204" pitchFamily="18" charset="0"/>
              </a:rPr>
              <a:t>osoby pověřené komorou auditorů ČR,</a:t>
            </a:r>
          </a:p>
          <a:p>
            <a:pPr marL="742950" lvl="1" indent="-285750">
              <a:buFont typeface="Wingdings" panose="05000000000000000000" pitchFamily="2" charset="2"/>
              <a:buChar char="§"/>
            </a:pPr>
            <a:r>
              <a:rPr lang="cs-CZ" sz="3000" i="1" dirty="0">
                <a:latin typeface="Bookman Old Style" panose="02050604050505020204" pitchFamily="18" charset="0"/>
              </a:rPr>
              <a:t>soud,</a:t>
            </a:r>
          </a:p>
          <a:p>
            <a:pPr marL="742950" lvl="1" indent="-285750">
              <a:buFont typeface="Wingdings" panose="05000000000000000000" pitchFamily="2" charset="2"/>
              <a:buChar char="§"/>
            </a:pPr>
            <a:r>
              <a:rPr lang="cs-CZ" sz="3000" i="1" dirty="0">
                <a:latin typeface="Bookman Old Style" panose="02050604050505020204" pitchFamily="18" charset="0"/>
              </a:rPr>
              <a:t>orgány činné v trestním řízení (týká-li se trestní řízení auditora)</a:t>
            </a:r>
          </a:p>
          <a:p>
            <a:pPr marL="285750" indent="-285750">
              <a:buFont typeface="Wingdings" panose="05000000000000000000" pitchFamily="2" charset="2"/>
              <a:buChar char="§"/>
            </a:pPr>
            <a:endParaRPr lang="cs-CZ" sz="3000" dirty="0">
              <a:latin typeface="Bookman Old Style" panose="02050604050505020204" pitchFamily="18" charset="0"/>
            </a:endParaRPr>
          </a:p>
          <a:p>
            <a:pPr marL="285750" indent="-285750">
              <a:buFont typeface="Wingdings" panose="05000000000000000000" pitchFamily="2" charset="2"/>
              <a:buChar char="§"/>
            </a:pPr>
            <a:endParaRPr lang="cs-CZ" sz="3000" dirty="0">
              <a:latin typeface="Bookman Old Style" panose="02050604050505020204" pitchFamily="18" charset="0"/>
            </a:endParaRPr>
          </a:p>
        </p:txBody>
      </p:sp>
    </p:spTree>
    <p:extLst>
      <p:ext uri="{BB962C8B-B14F-4D97-AF65-F5344CB8AC3E}">
        <p14:creationId xmlns:p14="http://schemas.microsoft.com/office/powerpoint/2010/main" val="3703988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descr="Obsah obrázku text, osoba, přenosný počítač, interiér&#10;&#10;Popis byl vytvořen automaticky">
            <a:extLst>
              <a:ext uri="{FF2B5EF4-FFF2-40B4-BE49-F238E27FC236}">
                <a16:creationId xmlns:a16="http://schemas.microsoft.com/office/drawing/2014/main" id="{D6954B56-5EDC-42D8-9B64-F1B609ACF9C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ovéPole 2">
            <a:extLst>
              <a:ext uri="{FF2B5EF4-FFF2-40B4-BE49-F238E27FC236}">
                <a16:creationId xmlns:a16="http://schemas.microsoft.com/office/drawing/2014/main" id="{61A2E9C8-5DC7-46D5-BB19-D09153E76C8B}"/>
              </a:ext>
            </a:extLst>
          </p:cNvPr>
          <p:cNvSpPr txBox="1"/>
          <p:nvPr/>
        </p:nvSpPr>
        <p:spPr>
          <a:xfrm>
            <a:off x="148491" y="147598"/>
            <a:ext cx="11895015" cy="1015663"/>
          </a:xfrm>
          <a:prstGeom prst="rect">
            <a:avLst/>
          </a:prstGeom>
          <a:noFill/>
        </p:spPr>
        <p:txBody>
          <a:bodyPr wrap="square" rtlCol="0">
            <a:spAutoFit/>
          </a:bodyPr>
          <a:lstStyle/>
          <a:p>
            <a:r>
              <a:rPr lang="cs-CZ" sz="3000" b="1" dirty="0">
                <a:latin typeface="Bookman Old Style" panose="02050604050505020204" pitchFamily="18" charset="0"/>
              </a:rPr>
              <a:t>KOMORA AUDITORŮ ČESKÉ REPUBLIKY „KAČR“</a:t>
            </a:r>
          </a:p>
          <a:p>
            <a:endParaRPr lang="cs-CZ" sz="3000" dirty="0">
              <a:latin typeface="Bookman Old Style" panose="02050604050505020204" pitchFamily="18" charset="0"/>
            </a:endParaRPr>
          </a:p>
        </p:txBody>
      </p:sp>
      <p:sp>
        <p:nvSpPr>
          <p:cNvPr id="4" name="TextovéPole 3">
            <a:extLst>
              <a:ext uri="{FF2B5EF4-FFF2-40B4-BE49-F238E27FC236}">
                <a16:creationId xmlns:a16="http://schemas.microsoft.com/office/drawing/2014/main" id="{3F09FCA1-632E-4B67-9204-AE34B096F1A3}"/>
              </a:ext>
            </a:extLst>
          </p:cNvPr>
          <p:cNvSpPr txBox="1"/>
          <p:nvPr/>
        </p:nvSpPr>
        <p:spPr>
          <a:xfrm>
            <a:off x="148492" y="904525"/>
            <a:ext cx="11895015" cy="4708981"/>
          </a:xfrm>
          <a:prstGeom prst="rect">
            <a:avLst/>
          </a:prstGeom>
          <a:noFill/>
        </p:spPr>
        <p:txBody>
          <a:bodyPr wrap="square" rtlCol="0">
            <a:spAutoFit/>
          </a:bodyPr>
          <a:lstStyle/>
          <a:p>
            <a:pPr marL="457200" indent="-457200">
              <a:buFontTx/>
              <a:buChar char="-"/>
            </a:pPr>
            <a:r>
              <a:rPr lang="cs-CZ" sz="3000" dirty="0">
                <a:latin typeface="Bookman Old Style" panose="02050604050505020204" pitchFamily="18" charset="0"/>
              </a:rPr>
              <a:t>Audit patří mezi svobodná povolání a auditorská činnost slouží veřejnému zájmu.</a:t>
            </a:r>
          </a:p>
          <a:p>
            <a:pPr marL="457200" indent="-457200">
              <a:buFontTx/>
              <a:buChar char="-"/>
            </a:pPr>
            <a:r>
              <a:rPr lang="cs-CZ" sz="3000" dirty="0">
                <a:latin typeface="Bookman Old Style" panose="02050604050505020204" pitchFamily="18" charset="0"/>
              </a:rPr>
              <a:t>Je žádoucí aby auditorská činnost podléhala státní regulaci.</a:t>
            </a:r>
          </a:p>
          <a:p>
            <a:pPr marL="457200" indent="-457200">
              <a:buFontTx/>
              <a:buChar char="-"/>
            </a:pPr>
            <a:r>
              <a:rPr lang="cs-CZ" sz="3000" dirty="0">
                <a:latin typeface="Bookman Old Style" panose="02050604050505020204" pitchFamily="18" charset="0"/>
              </a:rPr>
              <a:t>Činnost auditorů je v jednotlivých státech regulovaná komorou auditorů  nebo komorou účetních.</a:t>
            </a:r>
          </a:p>
          <a:p>
            <a:pPr marL="457200" indent="-457200">
              <a:buFontTx/>
              <a:buChar char="-"/>
            </a:pPr>
            <a:r>
              <a:rPr lang="cs-CZ" sz="3000" b="1" u="sng" dirty="0">
                <a:latin typeface="Bookman Old Style" panose="02050604050505020204" pitchFamily="18" charset="0"/>
              </a:rPr>
              <a:t>Úkolem národních komor auditorů je:</a:t>
            </a:r>
          </a:p>
          <a:p>
            <a:pPr marL="457200" indent="-457200">
              <a:buFont typeface="Wingdings" panose="05000000000000000000" pitchFamily="2" charset="2"/>
              <a:buChar char="§"/>
            </a:pPr>
            <a:r>
              <a:rPr lang="cs-CZ" sz="3000" i="1" dirty="0">
                <a:latin typeface="Bookman Old Style" panose="02050604050505020204" pitchFamily="18" charset="0"/>
              </a:rPr>
              <a:t>stanovovat pravidla pro výkon profese,</a:t>
            </a:r>
          </a:p>
          <a:p>
            <a:pPr marL="457200" indent="-457200">
              <a:buFont typeface="Wingdings" panose="05000000000000000000" pitchFamily="2" charset="2"/>
              <a:buChar char="§"/>
            </a:pPr>
            <a:r>
              <a:rPr lang="cs-CZ" sz="3000" i="1" dirty="0">
                <a:latin typeface="Bookman Old Style" panose="02050604050505020204" pitchFamily="18" charset="0"/>
              </a:rPr>
              <a:t>zajišťovat dohled na řádným výkonem profese,</a:t>
            </a:r>
          </a:p>
          <a:p>
            <a:pPr marL="457200" indent="-457200">
              <a:buFont typeface="Wingdings" panose="05000000000000000000" pitchFamily="2" charset="2"/>
              <a:buChar char="§"/>
            </a:pPr>
            <a:r>
              <a:rPr lang="cs-CZ" sz="3000" i="1" dirty="0">
                <a:latin typeface="Bookman Old Style" panose="02050604050505020204" pitchFamily="18" charset="0"/>
              </a:rPr>
              <a:t>hájit zájmy svých členů (auditorů i asistentů),</a:t>
            </a:r>
          </a:p>
          <a:p>
            <a:pPr marL="457200" indent="-457200">
              <a:buFont typeface="Wingdings" panose="05000000000000000000" pitchFamily="2" charset="2"/>
              <a:buChar char="§"/>
            </a:pPr>
            <a:r>
              <a:rPr lang="cs-CZ" sz="3000" i="1" dirty="0">
                <a:latin typeface="Bookman Old Style" panose="02050604050505020204" pitchFamily="18" charset="0"/>
              </a:rPr>
              <a:t>prezentovat auditorskou profesi na veřejnosti.</a:t>
            </a:r>
          </a:p>
        </p:txBody>
      </p:sp>
    </p:spTree>
    <p:extLst>
      <p:ext uri="{BB962C8B-B14F-4D97-AF65-F5344CB8AC3E}">
        <p14:creationId xmlns:p14="http://schemas.microsoft.com/office/powerpoint/2010/main" val="2953346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descr="Obsah obrázku text, osoba, přenosný počítač, interiér&#10;&#10;Popis byl vytvořen automaticky">
            <a:extLst>
              <a:ext uri="{FF2B5EF4-FFF2-40B4-BE49-F238E27FC236}">
                <a16:creationId xmlns:a16="http://schemas.microsoft.com/office/drawing/2014/main" id="{D6954B56-5EDC-42D8-9B64-F1B609ACF9C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ovéPole 2">
            <a:extLst>
              <a:ext uri="{FF2B5EF4-FFF2-40B4-BE49-F238E27FC236}">
                <a16:creationId xmlns:a16="http://schemas.microsoft.com/office/drawing/2014/main" id="{61A2E9C8-5DC7-46D5-BB19-D09153E76C8B}"/>
              </a:ext>
            </a:extLst>
          </p:cNvPr>
          <p:cNvSpPr txBox="1"/>
          <p:nvPr/>
        </p:nvSpPr>
        <p:spPr>
          <a:xfrm>
            <a:off x="148491" y="147598"/>
            <a:ext cx="11895015" cy="1015663"/>
          </a:xfrm>
          <a:prstGeom prst="rect">
            <a:avLst/>
          </a:prstGeom>
          <a:noFill/>
        </p:spPr>
        <p:txBody>
          <a:bodyPr wrap="square" rtlCol="0">
            <a:spAutoFit/>
          </a:bodyPr>
          <a:lstStyle/>
          <a:p>
            <a:r>
              <a:rPr lang="cs-CZ" sz="3000" b="1" dirty="0">
                <a:latin typeface="Bookman Old Style" panose="02050604050505020204" pitchFamily="18" charset="0"/>
              </a:rPr>
              <a:t>KOMORA AUDITORŮ</a:t>
            </a:r>
          </a:p>
          <a:p>
            <a:endParaRPr lang="cs-CZ" sz="3000" dirty="0">
              <a:latin typeface="Bookman Old Style" panose="02050604050505020204" pitchFamily="18" charset="0"/>
            </a:endParaRPr>
          </a:p>
        </p:txBody>
      </p:sp>
      <p:sp>
        <p:nvSpPr>
          <p:cNvPr id="4" name="TextovéPole 3">
            <a:extLst>
              <a:ext uri="{FF2B5EF4-FFF2-40B4-BE49-F238E27FC236}">
                <a16:creationId xmlns:a16="http://schemas.microsoft.com/office/drawing/2014/main" id="{3F09FCA1-632E-4B67-9204-AE34B096F1A3}"/>
              </a:ext>
            </a:extLst>
          </p:cNvPr>
          <p:cNvSpPr txBox="1"/>
          <p:nvPr/>
        </p:nvSpPr>
        <p:spPr>
          <a:xfrm>
            <a:off x="148491" y="795110"/>
            <a:ext cx="11895015" cy="3323987"/>
          </a:xfrm>
          <a:prstGeom prst="rect">
            <a:avLst/>
          </a:prstGeom>
          <a:noFill/>
        </p:spPr>
        <p:txBody>
          <a:bodyPr wrap="square" rtlCol="0">
            <a:spAutoFit/>
          </a:bodyPr>
          <a:lstStyle/>
          <a:p>
            <a:pPr marL="457200" indent="-457200">
              <a:buFont typeface="Wingdings" panose="05000000000000000000" pitchFamily="2" charset="2"/>
              <a:buChar char="§"/>
            </a:pPr>
            <a:r>
              <a:rPr lang="cs-CZ" sz="3000" i="1" dirty="0">
                <a:latin typeface="Bookman Old Style" panose="02050604050505020204" pitchFamily="18" charset="0"/>
              </a:rPr>
              <a:t>vydává zákony o auditorech,</a:t>
            </a:r>
          </a:p>
          <a:p>
            <a:pPr marL="457200" indent="-457200">
              <a:buFont typeface="Wingdings" panose="05000000000000000000" pitchFamily="2" charset="2"/>
              <a:buChar char="§"/>
            </a:pPr>
            <a:r>
              <a:rPr lang="cs-CZ" sz="3000" i="1" dirty="0">
                <a:latin typeface="Bookman Old Style" panose="02050604050505020204" pitchFamily="18" charset="0"/>
              </a:rPr>
              <a:t>stanovuje základní pravidla pro profesi,</a:t>
            </a:r>
          </a:p>
          <a:p>
            <a:pPr marL="457200" indent="-457200">
              <a:buFont typeface="Wingdings" panose="05000000000000000000" pitchFamily="2" charset="2"/>
              <a:buChar char="§"/>
            </a:pPr>
            <a:r>
              <a:rPr lang="cs-CZ" sz="3000" i="1" dirty="0">
                <a:latin typeface="Bookman Old Style" panose="02050604050505020204" pitchFamily="18" charset="0"/>
              </a:rPr>
              <a:t>stanovuje pravidla pro auditorskou zkoušku,</a:t>
            </a:r>
          </a:p>
          <a:p>
            <a:pPr marL="457200" indent="-457200">
              <a:buFont typeface="Wingdings" panose="05000000000000000000" pitchFamily="2" charset="2"/>
              <a:buChar char="§"/>
            </a:pPr>
            <a:r>
              <a:rPr lang="cs-CZ" sz="3000" i="1" dirty="0">
                <a:latin typeface="Bookman Old Style" panose="02050604050505020204" pitchFamily="18" charset="0"/>
              </a:rPr>
              <a:t>definuje  činnost auditorů,</a:t>
            </a:r>
          </a:p>
          <a:p>
            <a:pPr marL="457200" indent="-457200">
              <a:buFont typeface="Wingdings" panose="05000000000000000000" pitchFamily="2" charset="2"/>
              <a:buChar char="§"/>
            </a:pPr>
            <a:r>
              <a:rPr lang="cs-CZ" sz="3000" i="1" dirty="0">
                <a:latin typeface="Bookman Old Style" panose="02050604050505020204" pitchFamily="18" charset="0"/>
              </a:rPr>
              <a:t>definuje podmínky zastavení nebo zrušení členství auditorů v komoře.</a:t>
            </a:r>
          </a:p>
          <a:p>
            <a:pPr marL="457200" indent="-457200">
              <a:buFont typeface="Wingdings" panose="05000000000000000000" pitchFamily="2" charset="2"/>
              <a:buChar char="§"/>
            </a:pPr>
            <a:endParaRPr lang="cs-CZ" sz="3000" i="1" dirty="0">
              <a:latin typeface="Bookman Old Style" panose="02050604050505020204" pitchFamily="18" charset="0"/>
            </a:endParaRPr>
          </a:p>
        </p:txBody>
      </p:sp>
    </p:spTree>
    <p:extLst>
      <p:ext uri="{BB962C8B-B14F-4D97-AF65-F5344CB8AC3E}">
        <p14:creationId xmlns:p14="http://schemas.microsoft.com/office/powerpoint/2010/main" val="3536736330"/>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1655</TotalTime>
  <Words>3518</Words>
  <Application>Microsoft Office PowerPoint</Application>
  <PresentationFormat>Širokoúhlá obrazovka</PresentationFormat>
  <Paragraphs>334</Paragraphs>
  <Slides>48</Slides>
  <Notes>1</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48</vt:i4>
      </vt:variant>
    </vt:vector>
  </HeadingPairs>
  <TitlesOfParts>
    <vt:vector size="55" baseType="lpstr">
      <vt:lpstr>Arial</vt:lpstr>
      <vt:lpstr>Bookman Old Style</vt:lpstr>
      <vt:lpstr>Calibri</vt:lpstr>
      <vt:lpstr>Calibri Light</vt:lpstr>
      <vt:lpstr>Open Sans</vt:lpstr>
      <vt:lpstr>Wingdings</vt:lpstr>
      <vt:lpstr>Motiv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Důkazní informace</vt:lpstr>
      <vt:lpstr>Zobecnění spolehlivosti důkazních informací:</vt:lpstr>
      <vt:lpstr>Důkazní informace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5. ZÁVĚREČNÁ FÁZE AUDITU </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Tkačíková Lenka</dc:creator>
  <cp:lastModifiedBy>Petr Novák</cp:lastModifiedBy>
  <cp:revision>124</cp:revision>
  <dcterms:created xsi:type="dcterms:W3CDTF">2021-07-20T07:02:07Z</dcterms:created>
  <dcterms:modified xsi:type="dcterms:W3CDTF">2023-10-17T19:58:15Z</dcterms:modified>
</cp:coreProperties>
</file>