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6"/>
  </p:notesMasterIdLst>
  <p:sldIdLst>
    <p:sldId id="256" r:id="rId2"/>
    <p:sldId id="335" r:id="rId3"/>
    <p:sldId id="336" r:id="rId4"/>
    <p:sldId id="343" r:id="rId5"/>
    <p:sldId id="380" r:id="rId6"/>
    <p:sldId id="381" r:id="rId7"/>
    <p:sldId id="382" r:id="rId8"/>
    <p:sldId id="383" r:id="rId9"/>
    <p:sldId id="384" r:id="rId10"/>
    <p:sldId id="385" r:id="rId11"/>
    <p:sldId id="386" r:id="rId12"/>
    <p:sldId id="387" r:id="rId13"/>
    <p:sldId id="388" r:id="rId14"/>
    <p:sldId id="389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131"/>
    <a:srgbClr val="CF1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39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911D7-D713-4BB6-9C4A-A5F888AE424C}" type="datetimeFigureOut">
              <a:rPr lang="cs-CZ" smtClean="0"/>
              <a:t>04.11.2022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42FE9-36C2-4B96-9427-000295F88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287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85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059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816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8877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0302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>
            <a:extLst>
              <a:ext uri="{FF2B5EF4-FFF2-40B4-BE49-F238E27FC236}">
                <a16:creationId xmlns:a16="http://schemas.microsoft.com/office/drawing/2014/main" id="{8AB781E9-4334-4CC5-8DB0-F87CC01F11BA}"/>
              </a:ext>
            </a:extLst>
          </p:cNvPr>
          <p:cNvSpPr/>
          <p:nvPr/>
        </p:nvSpPr>
        <p:spPr>
          <a:xfrm>
            <a:off x="628649" y="2192281"/>
            <a:ext cx="8062589" cy="156246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313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6593" y="998481"/>
            <a:ext cx="7886700" cy="2387600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/>
              <a:t>Start-up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49" y="4252404"/>
            <a:ext cx="8062589" cy="1242873"/>
          </a:xfrm>
          <a:ln>
            <a:solidFill>
              <a:schemeClr val="tx1"/>
            </a:solidFill>
          </a:ln>
        </p:spPr>
        <p:txBody>
          <a:bodyPr>
            <a:normAutofit fontScale="40000" lnSpcReduction="20000"/>
          </a:bodyPr>
          <a:lstStyle/>
          <a:p>
            <a:pPr algn="ctr"/>
            <a:endParaRPr lang="cs-CZ" sz="3500" b="1" dirty="0">
              <a:solidFill>
                <a:schemeClr val="tx1"/>
              </a:solidFill>
            </a:endParaRPr>
          </a:p>
          <a:p>
            <a:pPr algn="ctr"/>
            <a:r>
              <a:rPr lang="cs-CZ" sz="7400" b="1" dirty="0">
                <a:solidFill>
                  <a:schemeClr val="tx1"/>
                </a:solidFill>
              </a:rPr>
              <a:t>T6: Dotazníkové šetření – tvorba dotazníku</a:t>
            </a:r>
            <a:endParaRPr lang="cs-CZ" sz="74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cs-CZ" sz="7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7400" b="1" dirty="0">
              <a:solidFill>
                <a:schemeClr val="tx1"/>
              </a:solidFill>
            </a:endParaRPr>
          </a:p>
          <a:p>
            <a:pPr algn="ctr"/>
            <a:endParaRPr lang="cs-CZ" sz="7400" b="1" dirty="0"/>
          </a:p>
          <a:p>
            <a:endParaRPr lang="cs-CZ" b="1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6EE8B07-0F92-4801-A7D8-F20FA4F430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27" y="577215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CEA4AAE-A60F-0B70-5598-2D9ED4571D05}"/>
              </a:ext>
            </a:extLst>
          </p:cNvPr>
          <p:cNvSpPr txBox="1"/>
          <p:nvPr/>
        </p:nvSpPr>
        <p:spPr>
          <a:xfrm>
            <a:off x="518473" y="1392337"/>
            <a:ext cx="8078771" cy="41703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b="1" i="1" dirty="0">
                <a:latin typeface="Amasis MT Pro Medium" panose="02040604050005020304" pitchFamily="18" charset="-18"/>
              </a:rPr>
              <a:t>Úvodní otázky </a:t>
            </a:r>
            <a:r>
              <a:rPr lang="cs-CZ" sz="2400" dirty="0">
                <a:latin typeface="Amasis MT Pro Medium" panose="02040604050005020304" pitchFamily="18" charset="-18"/>
              </a:rPr>
              <a:t>= start dotazníku, cílem je získání kontaktu s respondentem a získání jeho důvěry.</a:t>
            </a:r>
          </a:p>
          <a:p>
            <a:pPr>
              <a:spcBef>
                <a:spcPts val="600"/>
              </a:spcBef>
            </a:pPr>
            <a:r>
              <a:rPr lang="cs-CZ" sz="2400" b="1" i="1" dirty="0">
                <a:latin typeface="Amasis MT Pro Medium" panose="02040604050005020304" pitchFamily="18" charset="-18"/>
              </a:rPr>
              <a:t>Filtrační otázky </a:t>
            </a:r>
            <a:r>
              <a:rPr lang="cs-CZ" sz="2400" dirty="0">
                <a:latin typeface="Amasis MT Pro Medium" panose="02040604050005020304" pitchFamily="18" charset="-18"/>
              </a:rPr>
              <a:t>= ověří poskytování správných informací respondenta.</a:t>
            </a:r>
          </a:p>
          <a:p>
            <a:pPr>
              <a:spcBef>
                <a:spcPts val="600"/>
              </a:spcBef>
            </a:pPr>
            <a:r>
              <a:rPr lang="cs-CZ" sz="2400" b="1" i="1" dirty="0">
                <a:latin typeface="Amasis MT Pro Medium" panose="02040604050005020304" pitchFamily="18" charset="-18"/>
              </a:rPr>
              <a:t>Zahřívací otázky </a:t>
            </a:r>
            <a:r>
              <a:rPr lang="cs-CZ" sz="2400" dirty="0">
                <a:latin typeface="Amasis MT Pro Medium" panose="02040604050005020304" pitchFamily="18" charset="-18"/>
              </a:rPr>
              <a:t>= praktikují postup od obecných otázek ke specifickým.</a:t>
            </a:r>
          </a:p>
          <a:p>
            <a:pPr>
              <a:spcBef>
                <a:spcPts val="600"/>
              </a:spcBef>
            </a:pPr>
            <a:r>
              <a:rPr lang="cs-CZ" sz="2400" b="1" i="1" dirty="0">
                <a:latin typeface="Amasis MT Pro Medium" panose="02040604050005020304" pitchFamily="18" charset="-18"/>
              </a:rPr>
              <a:t>Specifické otázky </a:t>
            </a:r>
            <a:r>
              <a:rPr lang="cs-CZ" sz="2400" dirty="0">
                <a:latin typeface="Amasis MT Pro Medium" panose="02040604050005020304" pitchFamily="18" charset="-18"/>
              </a:rPr>
              <a:t>= jsou kladeny k objasnění problému.</a:t>
            </a:r>
          </a:p>
          <a:p>
            <a:pPr>
              <a:spcBef>
                <a:spcPts val="600"/>
              </a:spcBef>
            </a:pPr>
            <a:r>
              <a:rPr lang="cs-CZ" sz="2400" b="1" i="1" dirty="0">
                <a:latin typeface="Amasis MT Pro Medium" panose="02040604050005020304" pitchFamily="18" charset="-18"/>
              </a:rPr>
              <a:t>Identifikační otázky </a:t>
            </a:r>
            <a:r>
              <a:rPr lang="cs-CZ" sz="2400" dirty="0">
                <a:latin typeface="Amasis MT Pro Medium" panose="02040604050005020304" pitchFamily="18" charset="-18"/>
              </a:rPr>
              <a:t>= jsou zaměřené na charakteristiky respondenta.</a:t>
            </a:r>
          </a:p>
          <a:p>
            <a:pPr>
              <a:spcBef>
                <a:spcPts val="600"/>
              </a:spcBef>
            </a:pPr>
            <a:r>
              <a:rPr lang="cs-CZ" sz="2400" b="1" i="1" dirty="0">
                <a:latin typeface="Amasis MT Pro Medium" panose="02040604050005020304" pitchFamily="18" charset="-18"/>
              </a:rPr>
              <a:t>Logická konstrukce </a:t>
            </a:r>
            <a:r>
              <a:rPr lang="cs-CZ" sz="2400" dirty="0">
                <a:latin typeface="Amasis MT Pro Medium" panose="02040604050005020304" pitchFamily="18" charset="-18"/>
              </a:rPr>
              <a:t>= slet otázek s přijatelně logickou stavbou.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BD651D0-115F-44E5-BD7E-81AF66D45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65904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161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EF0A0F85-3806-2EA1-AA8F-B416337291FD}"/>
              </a:ext>
            </a:extLst>
          </p:cNvPr>
          <p:cNvSpPr txBox="1"/>
          <p:nvPr/>
        </p:nvSpPr>
        <p:spPr>
          <a:xfrm>
            <a:off x="546755" y="754145"/>
            <a:ext cx="7871381" cy="40780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800" b="1" dirty="0">
                <a:latin typeface="Amasis MT Pro Medium" panose="02040604050005020304" pitchFamily="18" charset="-18"/>
              </a:rPr>
              <a:t>7. FORMÁLNÍ ÚPRAVA DOTAZNÍKU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Vzhledová atraktivnost.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Přehlednost.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Nepřeplněnost.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Nemá vypadat příliš rozsáhle.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Rozdílný typ písma.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Propojení otázek.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Poděkování.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47ACDB2-CB91-6EEE-6FA4-E4CE95B9D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13" y="5018005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078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2DFC8E8-ADBE-DD54-0D37-1433EC64A0CC}"/>
              </a:ext>
            </a:extLst>
          </p:cNvPr>
          <p:cNvSpPr txBox="1"/>
          <p:nvPr/>
        </p:nvSpPr>
        <p:spPr>
          <a:xfrm>
            <a:off x="377072" y="540710"/>
            <a:ext cx="8389855" cy="52168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b="1" dirty="0">
                <a:latin typeface="Amasis MT Pro Medium" panose="02040604050005020304" pitchFamily="18" charset="-18"/>
              </a:rPr>
              <a:t>TYPY OTÁZEK A JEJICH FORMULACE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Při koncipování otázek musí být zvážena i povaha očekávané odpovědi.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b="1" u="sng" dirty="0">
                <a:latin typeface="Amasis MT Pro Medium" panose="02040604050005020304" pitchFamily="18" charset="-18"/>
              </a:rPr>
              <a:t>Klasifikace otázek:</a:t>
            </a:r>
          </a:p>
          <a:p>
            <a:pPr marL="514350" indent="-514350">
              <a:spcBef>
                <a:spcPts val="600"/>
              </a:spcBef>
              <a:buAutoNum type="alphaLcParenR"/>
            </a:pPr>
            <a:r>
              <a:rPr lang="cs-CZ" sz="2400" b="1" dirty="0">
                <a:latin typeface="Amasis MT Pro Medium" panose="02040604050005020304" pitchFamily="18" charset="-18"/>
              </a:rPr>
              <a:t>Otevřené otázky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jedná o standardizované otázky s nestandardizovanými odpověďmi,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respondent odpovídá dle svého uvážení,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tazatel musí odpovědi přesně a důvěrně zaznamenat,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používají se u kvalitativních metod sběru informací,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časově náročný sběr a zpracování informací,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zajímavé odpovědi.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5AF55FA-ECE0-71B9-DAA7-34130A9E0D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72" y="5774365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531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C40B323-825B-7227-81D8-774396BB7BCA}"/>
              </a:ext>
            </a:extLst>
          </p:cNvPr>
          <p:cNvSpPr txBox="1"/>
          <p:nvPr/>
        </p:nvSpPr>
        <p:spPr>
          <a:xfrm>
            <a:off x="777712" y="716574"/>
            <a:ext cx="7640424" cy="21698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b="1" dirty="0">
                <a:latin typeface="Amasis MT Pro Medium" panose="02040604050005020304" pitchFamily="18" charset="-18"/>
              </a:rPr>
              <a:t>b) Uzavřené otázky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jedná se o otázky se standardizovanými odpověďmi,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možné odpovědi jsou v dotazníku vyznačeny a tazatel pouze vyznačí zvolenou odpověď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kroužkování, zatrhávání, ano x ne</a:t>
            </a:r>
          </a:p>
        </p:txBody>
      </p:sp>
    </p:spTree>
    <p:extLst>
      <p:ext uri="{BB962C8B-B14F-4D97-AF65-F5344CB8AC3E}">
        <p14:creationId xmlns:p14="http://schemas.microsoft.com/office/powerpoint/2010/main" val="25851383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47C5D79-793F-9169-5E52-61A3799294E5}"/>
              </a:ext>
            </a:extLst>
          </p:cNvPr>
          <p:cNvSpPr txBox="1"/>
          <p:nvPr/>
        </p:nvSpPr>
        <p:spPr>
          <a:xfrm>
            <a:off x="320511" y="179109"/>
            <a:ext cx="851240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b="1" dirty="0">
                <a:latin typeface="Amasis MT Pro Medium" panose="02040604050005020304" pitchFamily="18" charset="-18"/>
              </a:rPr>
              <a:t>PRETESTOVÁNÍ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Dotazník může mít chyby, které by se mohly projevit až v terénu</a:t>
            </a:r>
          </a:p>
          <a:p>
            <a:pPr>
              <a:spcBef>
                <a:spcPts val="600"/>
              </a:spcBef>
            </a:pPr>
            <a:r>
              <a:rPr lang="cs-CZ" sz="2400" dirty="0">
                <a:latin typeface="Amasis MT Pro Medium" panose="02040604050005020304" pitchFamily="18" charset="-18"/>
              </a:rPr>
              <a:t>         je tedy nutné včas odhalit nedostatky dotazníku. 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Odhalení nedostatků v dotazníku je pomocí testovaní dotazníků na vzorku respondentů = </a:t>
            </a:r>
            <a:r>
              <a:rPr lang="cs-CZ" sz="2400" dirty="0" err="1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pretestování</a:t>
            </a:r>
            <a:r>
              <a:rPr lang="cs-CZ" sz="2400" dirty="0">
                <a:ln w="19050">
                  <a:solidFill>
                    <a:schemeClr val="tx1"/>
                  </a:solidFill>
                </a:ln>
                <a:latin typeface="Amasis MT Pro Medium" panose="02040604050005020304" pitchFamily="18" charset="-18"/>
              </a:rPr>
              <a:t>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b="1" u="sng" dirty="0">
                <a:latin typeface="Amasis MT Pro Medium" panose="02040604050005020304" pitchFamily="18" charset="-18"/>
              </a:rPr>
              <a:t>Při </a:t>
            </a:r>
            <a:r>
              <a:rPr lang="cs-CZ" sz="2400" b="1" u="sng" dirty="0" err="1">
                <a:latin typeface="Amasis MT Pro Medium" panose="02040604050005020304" pitchFamily="18" charset="-18"/>
              </a:rPr>
              <a:t>pretestování</a:t>
            </a:r>
            <a:r>
              <a:rPr lang="cs-CZ" sz="2400" b="1" u="sng" dirty="0">
                <a:latin typeface="Amasis MT Pro Medium" panose="02040604050005020304" pitchFamily="18" charset="-18"/>
              </a:rPr>
              <a:t> dotazníku se ověřuje: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formální stránka dotazníku,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formulace otázek,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problematika zpracování a analýzy údajů,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porovnání plánu výzkumu.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76F63326-21FB-840C-FA48-65654386D489}"/>
              </a:ext>
            </a:extLst>
          </p:cNvPr>
          <p:cNvSpPr/>
          <p:nvPr/>
        </p:nvSpPr>
        <p:spPr>
          <a:xfrm>
            <a:off x="7293761" y="1066951"/>
            <a:ext cx="672548" cy="474389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4541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39B0BE-79A6-4C98-BB2E-95B889DC365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1E7AE8-6137-4347-A26E-53A444D92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16198"/>
            <a:ext cx="8064000" cy="400088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endParaRPr lang="cs-CZ" sz="2800" cap="small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cs-CZ" sz="2800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Funkce dotazníku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cap="sm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Tvorba dotazníku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cap="small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Postup tvorby dotazníku</a:t>
            </a:r>
            <a:endParaRPr lang="cs-CZ" sz="2800" cap="small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00A62DB-915E-47DA-89C3-6AE1452D9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817087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450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65A47-DA6C-4261-BADE-924A0C6A191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1. Funkce dotazníku</a:t>
            </a:r>
            <a:endParaRPr lang="cs-CZ" cap="small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7294AC-9F1F-464C-8549-8093E82E7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3946525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Základní nástroj marketingového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Naformulovaný rozvrh k získání a záznamu specifických relevantních informací.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Dává respondentovi jasné otázky.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Navozuje důvěryhodnou komunikační atmosféru s respondentem.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Respondent je ochotný spolupracovat.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Poskytuje respondentovi instrukce.</a:t>
            </a:r>
          </a:p>
          <a:p>
            <a:pPr marL="0" indent="0">
              <a:spcBef>
                <a:spcPts val="600"/>
              </a:spcBef>
              <a:buNone/>
            </a:pPr>
            <a:endParaRPr lang="cs-CZ" sz="2400" i="1" dirty="0">
              <a:latin typeface="Amasis MT Pro Medium" panose="02040604050005020304" pitchFamily="18" charset="-18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cs-CZ" sz="2400" dirty="0">
                <a:latin typeface="Amasis MT Pro Medium" panose="02040604050005020304" pitchFamily="18" charset="-18"/>
              </a:rPr>
              <a:t>Dotazník se používá pro všechny kvantitativní studie marketingového výzkumu.</a:t>
            </a:r>
          </a:p>
          <a:p>
            <a:pPr marL="0" indent="0" algn="just">
              <a:buNone/>
            </a:pPr>
            <a:endParaRPr lang="cs-CZ" sz="2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9D62A01-F3E9-4B7A-B31A-F6FA6EC723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112" y="577215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923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017D92-490E-4564-B8FB-A40FCDF7ED1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2. Tvorba dotazníku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9DE5FF-7465-432D-9B0F-945811667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383988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Zjišťujeme-li primární informace dotazováním, je třeba věnovat velkou pozornost tvorbě dotazníku.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Důležitá je specifikace otázek          dodržování zásad otázek týkajících se důležitosti cíle výzkumu.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Otázky, které jsou zaměřeny na problémy, které jsou předmětem výzkumu = </a:t>
            </a:r>
            <a:r>
              <a:rPr lang="cs-CZ" sz="2400" b="1" i="1" dirty="0">
                <a:latin typeface="Amasis MT Pro Medium" panose="02040604050005020304" pitchFamily="18" charset="-18"/>
              </a:rPr>
              <a:t>meritorní otázky.</a:t>
            </a:r>
          </a:p>
          <a:p>
            <a:pPr marL="0" indent="0" algn="just">
              <a:buNone/>
            </a:pPr>
            <a:endParaRPr lang="cs-CZ" sz="2000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E55DE87-1F0B-448D-8021-7837B9F202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27" y="5800431"/>
            <a:ext cx="2009775" cy="1085850"/>
          </a:xfrm>
          <a:prstGeom prst="rect">
            <a:avLst/>
          </a:prstGeom>
        </p:spPr>
      </p:pic>
      <p:sp>
        <p:nvSpPr>
          <p:cNvPr id="5" name="Šipka: doprava 4">
            <a:extLst>
              <a:ext uri="{FF2B5EF4-FFF2-40B4-BE49-F238E27FC236}">
                <a16:creationId xmlns:a16="http://schemas.microsoft.com/office/drawing/2014/main" id="{130AB966-E90E-3BEC-3EE0-7656A036A942}"/>
              </a:ext>
            </a:extLst>
          </p:cNvPr>
          <p:cNvSpPr/>
          <p:nvPr/>
        </p:nvSpPr>
        <p:spPr>
          <a:xfrm>
            <a:off x="4784119" y="2716971"/>
            <a:ext cx="494891" cy="31846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591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322759-F4F3-DDCD-0F4A-B541CBF04C73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3. Postup tvorby dotazníku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A51919-CAC9-C5CC-A233-EE93440B1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369848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971550" lvl="1" indent="-514350">
              <a:spcBef>
                <a:spcPts val="600"/>
              </a:spcBef>
              <a:buAutoNum type="arabicPeriod"/>
            </a:pPr>
            <a:r>
              <a:rPr lang="cs-CZ" sz="2400" i="1" dirty="0">
                <a:latin typeface="Amasis MT Pro Medium" panose="02040604050005020304" pitchFamily="18" charset="-18"/>
              </a:rPr>
              <a:t>Determinace dat.</a:t>
            </a:r>
          </a:p>
          <a:p>
            <a:pPr marL="971550" lvl="1" indent="-514350">
              <a:spcBef>
                <a:spcPts val="600"/>
              </a:spcBef>
              <a:buAutoNum type="arabicPeriod"/>
            </a:pPr>
            <a:r>
              <a:rPr lang="cs-CZ" sz="2400" i="1" dirty="0">
                <a:latin typeface="Amasis MT Pro Medium" panose="02040604050005020304" pitchFamily="18" charset="-18"/>
              </a:rPr>
              <a:t>Determinace procesu interview.</a:t>
            </a:r>
          </a:p>
          <a:p>
            <a:pPr marL="971550" lvl="1" indent="-514350">
              <a:spcBef>
                <a:spcPts val="600"/>
              </a:spcBef>
              <a:buAutoNum type="arabicPeriod"/>
            </a:pPr>
            <a:r>
              <a:rPr lang="cs-CZ" sz="2400" i="1" dirty="0">
                <a:latin typeface="Amasis MT Pro Medium" panose="02040604050005020304" pitchFamily="18" charset="-18"/>
              </a:rPr>
              <a:t>Stanovení obsahu dotazníku a obsahu otázek.</a:t>
            </a:r>
          </a:p>
          <a:p>
            <a:pPr marL="971550" lvl="1" indent="-514350">
              <a:spcBef>
                <a:spcPts val="600"/>
              </a:spcBef>
              <a:buAutoNum type="arabicPeriod"/>
            </a:pPr>
            <a:r>
              <a:rPr lang="cs-CZ" sz="2400" i="1" dirty="0">
                <a:latin typeface="Amasis MT Pro Medium" panose="02040604050005020304" pitchFamily="18" charset="-18"/>
              </a:rPr>
              <a:t>Určení typu otázek.</a:t>
            </a:r>
          </a:p>
          <a:p>
            <a:pPr marL="971550" lvl="1" indent="-514350">
              <a:spcBef>
                <a:spcPts val="600"/>
              </a:spcBef>
              <a:buAutoNum type="arabicPeriod"/>
            </a:pPr>
            <a:r>
              <a:rPr lang="cs-CZ" sz="2400" i="1" dirty="0">
                <a:latin typeface="Amasis MT Pro Medium" panose="02040604050005020304" pitchFamily="18" charset="-18"/>
              </a:rPr>
              <a:t>Formulování otázek.</a:t>
            </a:r>
          </a:p>
          <a:p>
            <a:pPr marL="971550" lvl="1" indent="-514350">
              <a:spcBef>
                <a:spcPts val="600"/>
              </a:spcBef>
              <a:buAutoNum type="arabicPeriod"/>
            </a:pPr>
            <a:r>
              <a:rPr lang="cs-CZ" sz="2400" i="1" dirty="0">
                <a:latin typeface="Amasis MT Pro Medium" panose="02040604050005020304" pitchFamily="18" charset="-18"/>
              </a:rPr>
              <a:t>Určení struktury dotazníku.</a:t>
            </a:r>
          </a:p>
          <a:p>
            <a:pPr marL="971550" lvl="1" indent="-514350">
              <a:spcBef>
                <a:spcPts val="600"/>
              </a:spcBef>
              <a:buAutoNum type="arabicPeriod"/>
            </a:pPr>
            <a:r>
              <a:rPr lang="cs-CZ" sz="2400" i="1" dirty="0">
                <a:latin typeface="Amasis MT Pro Medium" panose="02040604050005020304" pitchFamily="18" charset="-18"/>
              </a:rPr>
              <a:t>Formální úprava dotazníku.</a:t>
            </a:r>
            <a:endParaRPr lang="cs-CZ" b="0" i="0" dirty="0">
              <a:solidFill>
                <a:srgbClr val="263238"/>
              </a:solidFill>
              <a:effectLst/>
              <a:latin typeface="Inter"/>
            </a:endParaRPr>
          </a:p>
          <a:p>
            <a:endParaRPr lang="cs-CZ" b="0" i="0" dirty="0">
              <a:solidFill>
                <a:srgbClr val="263238"/>
              </a:solidFill>
              <a:effectLst/>
              <a:latin typeface="Inter"/>
            </a:endParaRPr>
          </a:p>
          <a:p>
            <a:endParaRPr lang="cs-CZ" b="0" i="0" dirty="0">
              <a:solidFill>
                <a:srgbClr val="263238"/>
              </a:solidFill>
              <a:effectLst/>
              <a:latin typeface="Inter"/>
            </a:endParaRP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EA45EE5-F602-F985-4437-582F4D3984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65904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81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6A0E78E-EF1C-70FD-7F83-C06686D50D07}"/>
              </a:ext>
            </a:extLst>
          </p:cNvPr>
          <p:cNvSpPr txBox="1"/>
          <p:nvPr/>
        </p:nvSpPr>
        <p:spPr>
          <a:xfrm>
            <a:off x="603316" y="1085076"/>
            <a:ext cx="8116478" cy="42473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b="1" dirty="0">
                <a:latin typeface="Amasis MT Pro Medium" panose="02040604050005020304" pitchFamily="18" charset="-18"/>
              </a:rPr>
              <a:t>1. DETERMINACE DAT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Stanovení cíle výzkumu.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Sestavení seznamu informací.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Vytvoření konceptu marketingové analýzy.</a:t>
            </a:r>
          </a:p>
          <a:p>
            <a:pPr>
              <a:spcBef>
                <a:spcPts val="600"/>
              </a:spcBef>
            </a:pPr>
            <a:endParaRPr lang="cs-CZ" sz="2400" b="1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2400" b="1" dirty="0">
                <a:latin typeface="Amasis MT Pro Medium" panose="02040604050005020304" pitchFamily="18" charset="-18"/>
              </a:rPr>
              <a:t>2. DETERMINACE PROCESU INTERVIEW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Stanovení techniky dotazování          v závislosti na zvolené technice dotazování je třeba zvolit vhodný typ dotazníku. Jednotlivé techniky šetření kladou na dotazník rozdílné požadavky.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C9C1249-80E1-336F-F13B-8E0280DBCE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316" y="5564761"/>
            <a:ext cx="2009775" cy="1085850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9C196636-BDC9-AB2E-6833-E2226EE332D5}"/>
              </a:ext>
            </a:extLst>
          </p:cNvPr>
          <p:cNvSpPr/>
          <p:nvPr/>
        </p:nvSpPr>
        <p:spPr>
          <a:xfrm>
            <a:off x="5050085" y="3797281"/>
            <a:ext cx="436314" cy="388221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0313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85E8D27-25D0-B848-41EF-55F8C77EEB29}"/>
              </a:ext>
            </a:extLst>
          </p:cNvPr>
          <p:cNvSpPr txBox="1"/>
          <p:nvPr/>
        </p:nvSpPr>
        <p:spPr>
          <a:xfrm>
            <a:off x="669302" y="1112364"/>
            <a:ext cx="8144759" cy="40318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b="1" dirty="0">
                <a:latin typeface="Amasis MT Pro Medium" panose="02040604050005020304" pitchFamily="18" charset="-18"/>
              </a:rPr>
              <a:t>3. STANOVENÍ OBSAHU DOTAZNÍKU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Rozhodování o nutnosti otázky.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Porozumění otázce.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Schopnost odpovědět na otázku.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Ochota odpovědět na otázku.</a:t>
            </a:r>
          </a:p>
          <a:p>
            <a:pPr>
              <a:spcBef>
                <a:spcPts val="600"/>
              </a:spcBef>
            </a:pPr>
            <a:endParaRPr lang="cs-CZ" sz="2400" b="1" dirty="0">
              <a:latin typeface="Amasis MT Pro Medium" panose="02040604050005020304" pitchFamily="18" charset="-18"/>
            </a:endParaRPr>
          </a:p>
          <a:p>
            <a:pPr>
              <a:spcBef>
                <a:spcPts val="600"/>
              </a:spcBef>
            </a:pPr>
            <a:r>
              <a:rPr lang="cs-CZ" sz="2400" b="1" dirty="0">
                <a:latin typeface="Amasis MT Pro Medium" panose="02040604050005020304" pitchFamily="18" charset="-18"/>
              </a:rPr>
              <a:t>4. URČENÍ TYPU OTÁZEK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otevřené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uzavřené</a:t>
            </a:r>
            <a:endParaRPr lang="cs-CZ" sz="2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7E6A041-05A9-8E58-55B0-103E22EF4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65904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83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0D841F1-F210-2B2A-09D1-988599417FF9}"/>
              </a:ext>
            </a:extLst>
          </p:cNvPr>
          <p:cNvSpPr txBox="1"/>
          <p:nvPr/>
        </p:nvSpPr>
        <p:spPr>
          <a:xfrm>
            <a:off x="546755" y="603315"/>
            <a:ext cx="8144758" cy="4924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b="1" dirty="0">
                <a:latin typeface="Amasis MT Pro Medium" panose="02040604050005020304" pitchFamily="18" charset="-18"/>
              </a:rPr>
              <a:t>5. FORMULOVÁNÍ OTÁZEK - PRAVIDLA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Používání jednoduchého jazyka.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Používání známého slovníku.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Vyloučení dlouhých otázek.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Specifikace dotazů.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Vyloučení víceznačných slov.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Vyloučení dvojitých otázek.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Vyloučení sugestivních otázek.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Vyloučení zavádějících otázek.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Vyloučení nepříjemných otázek.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Vyloučení odhadů.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02F540C-C998-D587-7B82-17F42AEA1A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65904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526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4E0FF90-2B5C-E29C-4391-8A9C092C2AF4}"/>
              </a:ext>
            </a:extLst>
          </p:cNvPr>
          <p:cNvSpPr txBox="1"/>
          <p:nvPr/>
        </p:nvSpPr>
        <p:spPr>
          <a:xfrm>
            <a:off x="622169" y="320989"/>
            <a:ext cx="7758260" cy="52168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cs-CZ" sz="2400" b="1" dirty="0">
                <a:latin typeface="Amasis MT Pro Medium" panose="02040604050005020304" pitchFamily="18" charset="-18"/>
              </a:rPr>
              <a:t>6. URČENÍ STRUKTURY DOTAZNÍKU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Úvodní otázky.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Filtrační otázky.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Zahřívací otázky.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Specifické otázky.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Identifikační otázky.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Logická konstrukce.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Společensko-demografické rysy.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Otázky by měly být v dotazníku uspořádány tak, aby z hlediska respondenta tvořily určitý logický celek.</a:t>
            </a:r>
          </a:p>
          <a:p>
            <a:pPr marL="457200" indent="-457200">
              <a:spcBef>
                <a:spcPts val="600"/>
              </a:spcBef>
              <a:buFontTx/>
              <a:buChar char="-"/>
            </a:pPr>
            <a:r>
              <a:rPr lang="cs-CZ" sz="2400" dirty="0">
                <a:latin typeface="Amasis MT Pro Medium" panose="02040604050005020304" pitchFamily="18" charset="-18"/>
              </a:rPr>
              <a:t>Při omnibusovém šetření, kdy je předmětem více témat musí být otázky seskupeny do logických bloků.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203C22C-E05B-A76A-FBAD-39DC98086B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65904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7742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0</TotalTime>
  <Words>577</Words>
  <Application>Microsoft Office PowerPoint</Application>
  <PresentationFormat>Předvádění na obrazovce (4:3)</PresentationFormat>
  <Paragraphs>110</Paragraphs>
  <Slides>14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2" baseType="lpstr">
      <vt:lpstr>Amasis MT Pro Medium</vt:lpstr>
      <vt:lpstr>Arial</vt:lpstr>
      <vt:lpstr>Calibri</vt:lpstr>
      <vt:lpstr>Calibri Light</vt:lpstr>
      <vt:lpstr>Inter</vt:lpstr>
      <vt:lpstr>Times New Roman</vt:lpstr>
      <vt:lpstr>Wingdings</vt:lpstr>
      <vt:lpstr>Motiv Office</vt:lpstr>
      <vt:lpstr>Start-up</vt:lpstr>
      <vt:lpstr>OBSAH</vt:lpstr>
      <vt:lpstr>1. Funkce dotazníku</vt:lpstr>
      <vt:lpstr>2. Tvorba dotazníku</vt:lpstr>
      <vt:lpstr>3. Postup tvorby dotazníku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2022-11-04T09:14:10Z</dcterms:created>
  <dcterms:modified xsi:type="dcterms:W3CDTF">2022-11-04T09:14:17Z</dcterms:modified>
</cp:coreProperties>
</file>