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56" r:id="rId5"/>
    <p:sldId id="381" r:id="rId6"/>
    <p:sldId id="382" r:id="rId7"/>
    <p:sldId id="392" r:id="rId8"/>
    <p:sldId id="380" r:id="rId9"/>
    <p:sldId id="383" r:id="rId10"/>
    <p:sldId id="384" r:id="rId11"/>
    <p:sldId id="391" r:id="rId12"/>
    <p:sldId id="388" r:id="rId13"/>
    <p:sldId id="393" r:id="rId14"/>
    <p:sldId id="395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8" autoAdjust="0"/>
    <p:restoredTop sz="94660"/>
  </p:normalViewPr>
  <p:slideViewPr>
    <p:cSldViewPr snapToGrid="0" showGuides="1">
      <p:cViewPr varScale="1">
        <p:scale>
          <a:sx n="81" d="100"/>
          <a:sy n="81" d="100"/>
        </p:scale>
        <p:origin x="139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8911D7-D713-4BB6-9C4A-A5F888AE424C}" type="datetimeFigureOut">
              <a:rPr lang="cs-CZ" smtClean="0"/>
              <a:t>24.11.2022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D42FE9-36C2-4B96-9427-000295F887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5287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485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725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2325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282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D42FE9-36C2-4B96-9427-000295F887BD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9634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ál 3">
            <a:extLst>
              <a:ext uri="{FF2B5EF4-FFF2-40B4-BE49-F238E27FC236}">
                <a16:creationId xmlns:a16="http://schemas.microsoft.com/office/drawing/2014/main" id="{8AB781E9-4334-4CC5-8DB0-F87CC01F11BA}"/>
              </a:ext>
            </a:extLst>
          </p:cNvPr>
          <p:cNvSpPr/>
          <p:nvPr/>
        </p:nvSpPr>
        <p:spPr>
          <a:xfrm>
            <a:off x="628649" y="2045617"/>
            <a:ext cx="8062589" cy="1709134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3131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16593" y="998481"/>
            <a:ext cx="7886700" cy="2387600"/>
          </a:xfrm>
        </p:spPr>
        <p:txBody>
          <a:bodyPr>
            <a:normAutofit fontScale="90000"/>
          </a:bodyPr>
          <a:lstStyle/>
          <a:p>
            <a:pPr algn="ctr"/>
            <a:br>
              <a:rPr lang="cs-CZ" sz="4400" b="1" dirty="0"/>
            </a:br>
            <a:br>
              <a:rPr lang="cs-CZ" sz="4400" b="1" dirty="0"/>
            </a:br>
            <a:br>
              <a:rPr lang="cs-CZ" sz="4400" b="1" dirty="0"/>
            </a:br>
            <a:br>
              <a:rPr lang="cs-CZ" sz="4400" b="1" dirty="0"/>
            </a:br>
            <a:br>
              <a:rPr lang="cs-CZ" sz="4400" b="1" dirty="0"/>
            </a:br>
            <a:r>
              <a:rPr lang="cs-CZ" sz="4400" b="1" dirty="0" err="1"/>
              <a:t>Startupovské</a:t>
            </a:r>
            <a:br>
              <a:rPr lang="cs-CZ" sz="4400" b="1" dirty="0"/>
            </a:br>
            <a:r>
              <a:rPr lang="cs-CZ" sz="4400" b="1" dirty="0"/>
              <a:t>podnikání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49" y="4252404"/>
            <a:ext cx="8062589" cy="1460239"/>
          </a:xfrm>
          <a:ln>
            <a:solidFill>
              <a:schemeClr val="tx1"/>
            </a:solidFill>
          </a:ln>
        </p:spPr>
        <p:txBody>
          <a:bodyPr>
            <a:normAutofit fontScale="32500" lnSpcReduction="20000"/>
          </a:bodyPr>
          <a:lstStyle/>
          <a:p>
            <a:pPr algn="ctr"/>
            <a:endParaRPr lang="cs-CZ" sz="3500" b="1" dirty="0">
              <a:solidFill>
                <a:schemeClr val="tx1"/>
              </a:solidFill>
            </a:endParaRPr>
          </a:p>
          <a:p>
            <a:pPr algn="ctr"/>
            <a:r>
              <a:rPr lang="cs-CZ" sz="7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Hodnocení úspěšnosti start-up firem – Metodika BLUES </a:t>
            </a:r>
          </a:p>
          <a:p>
            <a:pPr algn="ctr"/>
            <a:r>
              <a:rPr lang="cs-CZ" sz="7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cs-CZ" sz="7400" b="1" dirty="0">
              <a:solidFill>
                <a:schemeClr val="tx1"/>
              </a:solidFill>
            </a:endParaRPr>
          </a:p>
          <a:p>
            <a:pPr algn="ctr"/>
            <a:r>
              <a:rPr lang="cs-CZ" sz="7400" b="1" dirty="0"/>
              <a:t>doc. Ing. Jindra Peterková, Ph.D.</a:t>
            </a:r>
          </a:p>
          <a:p>
            <a:endParaRPr lang="cs-CZ" b="1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6EE8B07-0F92-4801-A7D8-F20FA4F430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527" y="5800430"/>
            <a:ext cx="2009775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8C186AD5-D0FA-44ED-B427-195CDB48F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5" y="290512"/>
            <a:ext cx="7829550" cy="627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04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 descr="Obsah obrázku stůl&#10;&#10;Popis byl vytvořen automaticky">
            <a:extLst>
              <a:ext uri="{FF2B5EF4-FFF2-40B4-BE49-F238E27FC236}">
                <a16:creationId xmlns:a16="http://schemas.microsoft.com/office/drawing/2014/main" id="{47465FA3-238E-4C0A-ACEC-97FF15A0072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26" r="19313"/>
          <a:stretch/>
        </p:blipFill>
        <p:spPr>
          <a:xfrm>
            <a:off x="90488" y="192088"/>
            <a:ext cx="8963025" cy="6007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4679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ABA293-58E9-4C1A-9414-E1D371C96D2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1. Vymezení metodiky BLUES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D0EE34-ED05-4E0D-B59F-353037A38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19810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Metodika BLUES - </a:t>
            </a:r>
            <a:r>
              <a:rPr lang="en-US" sz="2000" dirty="0"/>
              <a:t>Business Leadership &amp; Startup Evaluator</a:t>
            </a:r>
            <a:endParaRPr lang="cs-CZ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Metodika pro posouzení životaschopnosti start-up firem a jejich schopnosti přežít a rozvíjet se z pohledu investorů, business </a:t>
            </a:r>
            <a:r>
              <a:rPr lang="cs-CZ" sz="2000" dirty="0" err="1"/>
              <a:t>angels</a:t>
            </a:r>
            <a:r>
              <a:rPr lang="cs-CZ" sz="2000" dirty="0"/>
              <a:t>, podnikatelských inkubátorů nebo inovačních center.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000" dirty="0"/>
              <a:t>Metodika pochází ze tří známých a prověřených modelů: Harvard Business </a:t>
            </a:r>
            <a:r>
              <a:rPr lang="cs-CZ" sz="2000" dirty="0" err="1"/>
              <a:t>School</a:t>
            </a:r>
            <a:r>
              <a:rPr lang="cs-CZ" sz="2000" dirty="0"/>
              <a:t>, </a:t>
            </a:r>
            <a:r>
              <a:rPr lang="cs-CZ" sz="2000" dirty="0" err="1"/>
              <a:t>Europian</a:t>
            </a:r>
            <a:r>
              <a:rPr lang="cs-CZ" sz="2000" dirty="0"/>
              <a:t> </a:t>
            </a:r>
            <a:r>
              <a:rPr lang="cs-CZ" sz="2000" dirty="0" err="1"/>
              <a:t>Foundation</a:t>
            </a:r>
            <a:r>
              <a:rPr lang="cs-CZ" sz="2000" dirty="0"/>
              <a:t> </a:t>
            </a:r>
            <a:r>
              <a:rPr lang="cs-CZ" sz="2000" dirty="0" err="1"/>
              <a:t>for</a:t>
            </a:r>
            <a:r>
              <a:rPr lang="cs-CZ" sz="2000" dirty="0"/>
              <a:t> </a:t>
            </a:r>
            <a:r>
              <a:rPr lang="cs-CZ" sz="2000" dirty="0" err="1"/>
              <a:t>Quality</a:t>
            </a:r>
            <a:r>
              <a:rPr lang="cs-CZ" sz="2000" dirty="0"/>
              <a:t> Management (EFQM) a britského ministerstva průmyslu.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700" dirty="0"/>
              <a:t> Model BLUES převzal z modelu excelence EFQM systém hodnotících kritérií, což umožňuje společnosti srovnávat s maximem či průměrem v oboru nebo regionu. Každému hodnotícímu kritériu je přiřazena váha.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1700" dirty="0"/>
              <a:t>Poznatky z pracoviště Harvard Business </a:t>
            </a:r>
            <a:r>
              <a:rPr lang="cs-CZ" sz="1700" dirty="0" err="1"/>
              <a:t>School</a:t>
            </a:r>
            <a:r>
              <a:rPr lang="cs-CZ" sz="1700" dirty="0"/>
              <a:t>. Zkoumání jednotlivých fází životního cyklu start-up podniku a významu různých faktorů pro jednotlivé fáze.</a:t>
            </a:r>
            <a:endParaRPr lang="cs-CZ" sz="21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7D62890-45BE-445B-9FC2-169ADAC4F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1" y="5934547"/>
            <a:ext cx="1590458" cy="85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15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D0EE34-ED05-4E0D-B59F-353037A38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226243"/>
            <a:ext cx="8064000" cy="570830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sz="2400" b="1" dirty="0"/>
              <a:t>Metodika BLUES je: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měřitelná</a:t>
            </a:r>
            <a:r>
              <a:rPr lang="cs-CZ" sz="2400" dirty="0">
                <a:solidFill>
                  <a:srgbClr val="C00000"/>
                </a:solidFill>
              </a:rPr>
              <a:t> </a:t>
            </a:r>
            <a:r>
              <a:rPr lang="cs-CZ" sz="2400" dirty="0"/>
              <a:t>– umožňuje vyjádřit životaschopnost v číslech,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globální</a:t>
            </a:r>
            <a:r>
              <a:rPr lang="cs-CZ" sz="2400" dirty="0"/>
              <a:t> – poznatky akademických pracovišť i podnikové sféry z Evropy a USA,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unikátní</a:t>
            </a:r>
            <a:r>
              <a:rPr lang="cs-CZ" sz="2400" dirty="0"/>
              <a:t> – unikátní metodologie a standardizovaný výstup při posuzování životaschopnosti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průkazná</a:t>
            </a:r>
            <a:r>
              <a:rPr lang="cs-CZ" sz="2400" dirty="0"/>
              <a:t> – vypovídací schopnost hodnocení je potvrzena dlouholetým praktickým využitím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konzistentní</a:t>
            </a:r>
            <a:r>
              <a:rPr lang="cs-CZ" sz="2400" dirty="0"/>
              <a:t> – stejný výsledek při posuzování různými hodnotiteli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rgbClr val="C00000"/>
                </a:solidFill>
              </a:rPr>
              <a:t>opakovatelná</a:t>
            </a:r>
            <a:r>
              <a:rPr lang="cs-CZ" sz="2400" dirty="0"/>
              <a:t> – výsledky hodnocení lze opakovaně generovat a porovnávat.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cs-CZ" sz="2400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7D62890-45BE-445B-9FC2-169ADAC4FA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6026981"/>
            <a:ext cx="1590458" cy="859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554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6F2A57-5D95-439F-A941-816588E9D49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2. Oblasti pro hodnocení start-up firem dle metodiky BLUES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141E23-898F-4C18-830F-FB30F2333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44479"/>
            <a:ext cx="8064000" cy="408120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>
                <a:solidFill>
                  <a:schemeClr val="tx1"/>
                </a:solidFill>
              </a:rPr>
              <a:t>Metodika BLUES hodnotí začínající podniky v sedmi oblastech, přičemž každí oblast je hodnocena na základě jednotlivých kritérií, kterým je přiřazeno bodové ohodnocení: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Produkt</a:t>
            </a:r>
            <a:r>
              <a:rPr lang="cs-CZ" dirty="0">
                <a:solidFill>
                  <a:schemeClr val="tx1"/>
                </a:solidFill>
              </a:rPr>
              <a:t> (zahrnuje kritérium č. 1 a č. 2)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Zákazníci</a:t>
            </a:r>
            <a:r>
              <a:rPr lang="cs-CZ" dirty="0">
                <a:solidFill>
                  <a:schemeClr val="tx1"/>
                </a:solidFill>
              </a:rPr>
              <a:t> (zahrnuje kritérium č. 3 a č. 4)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Finance</a:t>
            </a:r>
            <a:r>
              <a:rPr lang="cs-CZ" dirty="0">
                <a:solidFill>
                  <a:schemeClr val="tx1"/>
                </a:solidFill>
              </a:rPr>
              <a:t> (zahrnuje kritérium č. 5 až č. 10)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Informace</a:t>
            </a:r>
            <a:r>
              <a:rPr lang="cs-CZ" dirty="0">
                <a:solidFill>
                  <a:schemeClr val="tx1"/>
                </a:solidFill>
              </a:rPr>
              <a:t> (zahrnuje kritérium č. 11 a č. 12)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Lidé </a:t>
            </a:r>
            <a:r>
              <a:rPr lang="cs-CZ" dirty="0">
                <a:solidFill>
                  <a:schemeClr val="tx1"/>
                </a:solidFill>
              </a:rPr>
              <a:t>(zahrnuje kritérium č. 13 až č. 16)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Procesy</a:t>
            </a:r>
            <a:r>
              <a:rPr lang="cs-CZ" dirty="0">
                <a:solidFill>
                  <a:schemeClr val="tx1"/>
                </a:solidFill>
              </a:rPr>
              <a:t> (zahrnuje kritérium č. 17 až č. 19)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Motivace</a:t>
            </a:r>
            <a:r>
              <a:rPr lang="cs-CZ" dirty="0">
                <a:solidFill>
                  <a:schemeClr val="tx1"/>
                </a:solidFill>
              </a:rPr>
              <a:t> (zahrnuje kritérium č. 20)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745FA27-FAE7-4CD4-B5C7-EB9309BA7E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998702"/>
            <a:ext cx="1505616" cy="8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74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6F2A57-5D95-439F-A941-816588E9D49D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3. Kritéria pro hodnocení start-up firem dle metodiky BLUES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141E23-898F-4C18-830F-FB30F2333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44479"/>
            <a:ext cx="8064000" cy="408120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Schopnost vlastníka vytvořit produkt </a:t>
            </a:r>
            <a:r>
              <a:rPr lang="cs-CZ" b="1" dirty="0">
                <a:solidFill>
                  <a:schemeClr val="tx1"/>
                </a:solidFill>
              </a:rPr>
              <a:t>-</a:t>
            </a:r>
            <a:r>
              <a:rPr lang="cs-CZ" b="1" dirty="0">
                <a:solidFill>
                  <a:srgbClr val="FF0000"/>
                </a:solidFill>
              </a:rPr>
              <a:t> </a:t>
            </a:r>
            <a:r>
              <a:rPr lang="cs-CZ" dirty="0"/>
              <a:t>zda již produkt poskytovaný start-up firmou existuje, je jasně definován nebo existuje představa o poskytovaném produktu.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Reálnost konceptu produktu </a:t>
            </a:r>
            <a:r>
              <a:rPr lang="cs-CZ" b="1" dirty="0">
                <a:solidFill>
                  <a:schemeClr val="tx1"/>
                </a:solidFill>
              </a:rPr>
              <a:t>-</a:t>
            </a:r>
            <a:r>
              <a:rPr lang="cs-CZ" b="1" dirty="0">
                <a:solidFill>
                  <a:srgbClr val="C00000"/>
                </a:solidFill>
              </a:rPr>
              <a:t> </a:t>
            </a:r>
            <a:r>
              <a:rPr lang="cs-CZ" dirty="0"/>
              <a:t>ověření reálnosti produktu, a zda byl proveden průzkum trhu.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Znalost zákaznických potřeb </a:t>
            </a:r>
            <a:r>
              <a:rPr lang="cs-CZ" b="1" dirty="0">
                <a:solidFill>
                  <a:schemeClr val="tx1"/>
                </a:solidFill>
              </a:rPr>
              <a:t>-</a:t>
            </a:r>
            <a:r>
              <a:rPr lang="cs-CZ" b="1" dirty="0">
                <a:solidFill>
                  <a:srgbClr val="C00000"/>
                </a:solidFill>
              </a:rPr>
              <a:t> </a:t>
            </a:r>
            <a:r>
              <a:rPr lang="cs-CZ" dirty="0"/>
              <a:t>zkušenosti s cílovou skupinou zákazníků nebo jejich znalost zákaznických potřeb jen vychází ze subjektivních odhadů.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cs-CZ" b="1" dirty="0">
                <a:solidFill>
                  <a:srgbClr val="C00000"/>
                </a:solidFill>
              </a:rPr>
              <a:t>Získání zákazníků - </a:t>
            </a:r>
            <a:r>
              <a:rPr lang="cs-CZ" dirty="0"/>
              <a:t>zda má start-up firma již nějakého platícího zákazníka a zda dochází k opakovaným nákupům.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745FA27-FAE7-4CD4-B5C7-EB9309BA7E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998702"/>
            <a:ext cx="1505616" cy="8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289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97A02D63-F9DF-4DB5-B91A-B36484767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631596"/>
            <a:ext cx="8064000" cy="5275233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457200" indent="-457200" algn="just">
              <a:buFont typeface="+mj-lt"/>
              <a:buAutoNum type="arabicPeriod" startAt="5"/>
            </a:pPr>
            <a:r>
              <a:rPr lang="cs-CZ" sz="2400" b="1" dirty="0">
                <a:solidFill>
                  <a:srgbClr val="CF1F28"/>
                </a:solidFill>
              </a:rPr>
              <a:t>Dostatek hotovosti pro podnikání </a:t>
            </a:r>
            <a:r>
              <a:rPr lang="cs-CZ" sz="2400" dirty="0">
                <a:solidFill>
                  <a:schemeClr val="tx1"/>
                </a:solidFill>
              </a:rPr>
              <a:t>- </a:t>
            </a:r>
            <a:r>
              <a:rPr lang="cs-CZ" sz="2400" dirty="0"/>
              <a:t>výši částky, kterou má podnikatel k dispozici při zahájení podnikání. </a:t>
            </a:r>
          </a:p>
          <a:p>
            <a:pPr marL="457200" indent="-457200" algn="just">
              <a:buFont typeface="+mj-lt"/>
              <a:buAutoNum type="arabicPeriod" startAt="5"/>
            </a:pPr>
            <a:r>
              <a:rPr lang="cs-CZ" sz="2400" b="1" dirty="0">
                <a:solidFill>
                  <a:srgbClr val="CF1F28"/>
                </a:solidFill>
              </a:rPr>
              <a:t>Dostatek hotovosti pro osobní potřebu - </a:t>
            </a:r>
            <a:r>
              <a:rPr lang="cs-CZ" sz="2400" dirty="0"/>
              <a:t>zda podnikatel generuje dostatek hotovosti pro osobní potřebu. </a:t>
            </a:r>
          </a:p>
          <a:p>
            <a:pPr marL="457200" indent="-457200" algn="just">
              <a:buFont typeface="+mj-lt"/>
              <a:buAutoNum type="arabicPeriod" startAt="5"/>
            </a:pPr>
            <a:r>
              <a:rPr lang="cs-CZ" sz="2400" b="1" dirty="0">
                <a:solidFill>
                  <a:srgbClr val="CF1F28"/>
                </a:solidFill>
              </a:rPr>
              <a:t>Reálný plán nákladů a výnosů - </a:t>
            </a:r>
            <a:r>
              <a:rPr lang="cs-CZ" sz="2400" dirty="0"/>
              <a:t>zda má podnikatel k dispozici reálny plán nákladů a výnosů, který je pravidelně aktualizovaný. </a:t>
            </a:r>
          </a:p>
          <a:p>
            <a:pPr marL="457200" indent="-457200" algn="just">
              <a:buFont typeface="+mj-lt"/>
              <a:buAutoNum type="arabicPeriod" startAt="5"/>
            </a:pPr>
            <a:r>
              <a:rPr lang="cs-CZ" sz="2400" b="1" dirty="0">
                <a:solidFill>
                  <a:srgbClr val="CF1F28"/>
                </a:solidFill>
              </a:rPr>
              <a:t>Reálný plán toku hotovosti - </a:t>
            </a:r>
            <a:r>
              <a:rPr lang="cs-CZ" sz="2400" dirty="0"/>
              <a:t>zda má podnikatel k dispozici reálny plán toku hotovosti, který je pravidelně aktualizovaný. </a:t>
            </a:r>
          </a:p>
          <a:p>
            <a:pPr marL="457200" indent="-457200" algn="just">
              <a:buFont typeface="+mj-lt"/>
              <a:buAutoNum type="arabicPeriod" startAt="5"/>
            </a:pPr>
            <a:r>
              <a:rPr lang="cs-CZ" sz="2400" b="1" dirty="0">
                <a:solidFill>
                  <a:srgbClr val="CF1F28"/>
                </a:solidFill>
              </a:rPr>
              <a:t>Znalost a propočet bodu zlomu </a:t>
            </a:r>
            <a:r>
              <a:rPr lang="cs-CZ" sz="2000" dirty="0"/>
              <a:t>- zda má podnikatel k dispozici propočet bodu zlomu a zad je prakticky využíván. </a:t>
            </a:r>
          </a:p>
          <a:p>
            <a:pPr marL="457200" indent="-457200" algn="just">
              <a:buFont typeface="+mj-lt"/>
              <a:buAutoNum type="arabicPeriod" startAt="5"/>
            </a:pPr>
            <a:r>
              <a:rPr lang="cs-CZ" sz="2400" b="1" dirty="0">
                <a:solidFill>
                  <a:srgbClr val="CF1F28"/>
                </a:solidFill>
              </a:rPr>
              <a:t>Ceny a nákladové kalkulace </a:t>
            </a:r>
            <a:r>
              <a:rPr lang="cs-CZ" sz="2000" dirty="0"/>
              <a:t>- zda má start-up firma stanovenou cenu produktu a má vytvořeny nákladové kalkulace, které využívá pro cenotvorbu nebo svou cenu odvíjí od konkurence</a:t>
            </a:r>
            <a:endParaRPr lang="cs-CZ" sz="240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BAD35DC8-74A2-4790-8B31-48A320936C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998702"/>
            <a:ext cx="1505616" cy="8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710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97A02D63-F9DF-4DB5-B91A-B36484767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631596"/>
            <a:ext cx="8064000" cy="527523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800091" lvl="1" indent="-457200" algn="just">
              <a:buFont typeface="+mj-lt"/>
              <a:buAutoNum type="arabicPeriod" startAt="11"/>
            </a:pPr>
            <a:r>
              <a:rPr lang="cs-CZ" sz="1900" b="1" dirty="0">
                <a:solidFill>
                  <a:srgbClr val="C00000"/>
                </a:solidFill>
              </a:rPr>
              <a:t>Informační síť partnerů </a:t>
            </a:r>
            <a:r>
              <a:rPr lang="cs-CZ" sz="1900" dirty="0"/>
              <a:t>- zda podnikatel pro své podnikání využívá síť formálních či neformálních informačních partnerů a zda má kontakty v oblasti obchodní, ekonomické, finanční, právní aj. </a:t>
            </a:r>
          </a:p>
          <a:p>
            <a:pPr marL="800091" lvl="1" indent="-457200" algn="just">
              <a:buFont typeface="+mj-lt"/>
              <a:buAutoNum type="arabicPeriod" startAt="11"/>
            </a:pPr>
            <a:r>
              <a:rPr lang="cs-CZ" sz="1900" b="1" dirty="0">
                <a:solidFill>
                  <a:srgbClr val="C00000"/>
                </a:solidFill>
              </a:rPr>
              <a:t>Strategické plánování </a:t>
            </a:r>
            <a:r>
              <a:rPr lang="cs-CZ" sz="1900" dirty="0"/>
              <a:t>– zda má start-up firma zpracovaný podnikatelský plán a zad je aktuální a používaný. </a:t>
            </a:r>
          </a:p>
          <a:p>
            <a:pPr marL="800091" lvl="1" indent="-457200" algn="just">
              <a:buFont typeface="+mj-lt"/>
              <a:buAutoNum type="arabicPeriod" startAt="11"/>
            </a:pPr>
            <a:r>
              <a:rPr lang="cs-CZ" sz="1900" b="1" dirty="0">
                <a:solidFill>
                  <a:srgbClr val="C00000"/>
                </a:solidFill>
              </a:rPr>
              <a:t>Zajištění osobní podpory rodiny </a:t>
            </a:r>
            <a:r>
              <a:rPr lang="cs-CZ" sz="1900" dirty="0"/>
              <a:t>- zda rodina podnikatele jeho podnikání podporuje a aktivně mu pomáhá či nikoli. </a:t>
            </a:r>
          </a:p>
          <a:p>
            <a:pPr marL="800091" lvl="1" indent="-457200" algn="just">
              <a:buFont typeface="+mj-lt"/>
              <a:buAutoNum type="arabicPeriod" startAt="11"/>
            </a:pPr>
            <a:r>
              <a:rPr lang="cs-CZ" sz="1900" b="1" dirty="0">
                <a:solidFill>
                  <a:srgbClr val="C00000"/>
                </a:solidFill>
              </a:rPr>
              <a:t>Výběr a nábor pracovníků </a:t>
            </a:r>
            <a:r>
              <a:rPr lang="cs-CZ" sz="1900" dirty="0"/>
              <a:t>- zda je výběr pracovníků prováděn systematicky, dle definovaného procesu nebo jsou pracovníci přijímáni nahodile. </a:t>
            </a:r>
          </a:p>
          <a:p>
            <a:pPr marL="800091" lvl="1" indent="-457200" algn="just">
              <a:buFont typeface="+mj-lt"/>
              <a:buAutoNum type="arabicPeriod" startAt="11"/>
            </a:pPr>
            <a:r>
              <a:rPr lang="cs-CZ" sz="1900" b="1" dirty="0">
                <a:solidFill>
                  <a:srgbClr val="C00000"/>
                </a:solidFill>
              </a:rPr>
              <a:t>Motivace a fluktuace pracovníků </a:t>
            </a:r>
            <a:r>
              <a:rPr lang="cs-CZ" sz="1900" dirty="0"/>
              <a:t>- upřesňuje, zda ve firmě existuje motivace pracovníků a zda je formalizována či nikoli a jaká je frekvence fluktuace pracovníků. </a:t>
            </a:r>
          </a:p>
          <a:p>
            <a:pPr marL="800091" lvl="1" indent="-457200" algn="just">
              <a:buFont typeface="+mj-lt"/>
              <a:buAutoNum type="arabicPeriod" startAt="11"/>
            </a:pPr>
            <a:r>
              <a:rPr lang="cs-CZ" sz="1900" b="1" dirty="0">
                <a:solidFill>
                  <a:srgbClr val="C00000"/>
                </a:solidFill>
              </a:rPr>
              <a:t>Schopnost delegovat </a:t>
            </a:r>
            <a:r>
              <a:rPr lang="cs-CZ" sz="1900" dirty="0"/>
              <a:t>- upřesňuje, zda má firma stanovenou organizační strukturu s odpovědnostmi a zda pracovníci řeší úkoly s nebo bez přímé účasti zakladatel</a:t>
            </a: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7C52DF4D-7FB8-493F-9EB2-77271F9EDC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998702"/>
            <a:ext cx="1505616" cy="8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278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32032B-B54E-4608-BAF7-D38BB8964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820132"/>
            <a:ext cx="8064000" cy="5086697"/>
          </a:xfrm>
          <a:ln>
            <a:solidFill>
              <a:schemeClr val="tx1"/>
            </a:solidFill>
          </a:ln>
        </p:spPr>
        <p:txBody>
          <a:bodyPr/>
          <a:lstStyle/>
          <a:p>
            <a:pPr marL="457200" indent="-457200" algn="just">
              <a:buFont typeface="+mj-lt"/>
              <a:buAutoNum type="arabicPeriod" startAt="17"/>
            </a:pPr>
            <a:r>
              <a:rPr lang="cs-CZ" b="1" dirty="0">
                <a:solidFill>
                  <a:srgbClr val="C00000"/>
                </a:solidFill>
              </a:rPr>
              <a:t>Procesy a kontrolní mechanismy </a:t>
            </a:r>
            <a:r>
              <a:rPr lang="cs-CZ" dirty="0"/>
              <a:t>- zda má firma definovány vnitřní procesy a kontrolní mechanismy, které by sloužily k jejímu zlepšování. </a:t>
            </a:r>
          </a:p>
          <a:p>
            <a:pPr marL="457200" indent="-457200" algn="just">
              <a:buFont typeface="+mj-lt"/>
              <a:buAutoNum type="arabicPeriod" startAt="17"/>
            </a:pPr>
            <a:r>
              <a:rPr lang="cs-CZ" b="1" dirty="0">
                <a:solidFill>
                  <a:srgbClr val="C00000"/>
                </a:solidFill>
              </a:rPr>
              <a:t>Stupeň využití ICT </a:t>
            </a:r>
            <a:r>
              <a:rPr lang="cs-CZ" dirty="0"/>
              <a:t>- zda start-up firma využívá pouze základní aplikace MS Office nebo využívá i speciální aplikace na podporu své hlavní činnosti. </a:t>
            </a:r>
          </a:p>
          <a:p>
            <a:pPr marL="457200" indent="-457200" algn="just">
              <a:buFont typeface="+mj-lt"/>
              <a:buAutoNum type="arabicPeriod" startAt="17"/>
            </a:pPr>
            <a:r>
              <a:rPr lang="cs-CZ" b="1" dirty="0">
                <a:solidFill>
                  <a:srgbClr val="C00000"/>
                </a:solidFill>
              </a:rPr>
              <a:t>Plánování kapacit </a:t>
            </a:r>
            <a:r>
              <a:rPr lang="cs-CZ" dirty="0"/>
              <a:t>- upřesňuje, zda start-up firma využívá k plánování kapacit propracovaný systém nebo plánování kapacit nevyužívá.</a:t>
            </a:r>
          </a:p>
          <a:p>
            <a:pPr marL="457200" indent="-457200" algn="just">
              <a:buFont typeface="+mj-lt"/>
              <a:buAutoNum type="arabicPeriod" startAt="17"/>
            </a:pPr>
            <a:r>
              <a:rPr lang="cs-CZ" b="1" dirty="0">
                <a:solidFill>
                  <a:srgbClr val="C00000"/>
                </a:solidFill>
              </a:rPr>
              <a:t>Motivace vlastníka </a:t>
            </a:r>
            <a:r>
              <a:rPr lang="cs-CZ" dirty="0"/>
              <a:t>- upřesňuje, zda má vlastník silnou motivaci k podnikání, zda je úspěch pro něj kritický a věnuje podnikání značné množství energie.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09EF5A4-2756-4194-A7CE-686C5AF236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5998702"/>
            <a:ext cx="1505616" cy="8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14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BA6AC4C-4521-4DA1-95AC-81CD1632676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4. Vyhodnocení životaschopnosti start-upu pomocí metodiky BLUES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9A6286-F18D-4DAE-A257-6242991E3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44478"/>
            <a:ext cx="8064000" cy="408120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Hodnocení je prováděno na základě osobního rozhovoru, kde tazatel klade otázky týkající se jednotlivých kritérií, start-up podnikateli a ten odpovídá. Na základě odpovědí start-up podnikatele je tazatelem vybrána jedna z možných, předem stanovených odpovědí, která nejlépe vystihuje situaci start-up podnikatele.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Výstupem metodiky BLUES je přiřazení počtu bodů jednotlivým kritériím a možnost porovnání společnosti s možným maximem. Díky tomu můžeme sledovat vývoj společnosti v čase nebo porovnat společnost s ostatními firmami.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dirty="0"/>
              <a:t>Maximální dosažitelný počet bodů pro jednotlivá kritéria je dále násoben vahou kritéria v celém modelu.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381D259C-F8BD-4587-A189-01A170247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6059794"/>
            <a:ext cx="1354910" cy="73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69509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0E3DCFD5F21B041B3AE0717B9A9367B" ma:contentTypeVersion="7" ma:contentTypeDescription="Vytvoří nový dokument" ma:contentTypeScope="" ma:versionID="56ca39c7ee08788db9c992f6ef8241aa">
  <xsd:schema xmlns:xsd="http://www.w3.org/2001/XMLSchema" xmlns:xs="http://www.w3.org/2001/XMLSchema" xmlns:p="http://schemas.microsoft.com/office/2006/metadata/properties" xmlns:ns2="e5af2723-ed53-4308-af2e-df55c807cb65" xmlns:ns3="8ecbcb86-b731-4611-b369-1887ab3d3c8c" targetNamespace="http://schemas.microsoft.com/office/2006/metadata/properties" ma:root="true" ma:fieldsID="de78ee9b524b3e3be75fd4b4ac60358f" ns2:_="" ns3:_="">
    <xsd:import namespace="e5af2723-ed53-4308-af2e-df55c807cb65"/>
    <xsd:import namespace="8ecbcb86-b731-4611-b369-1887ab3d3c8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f2723-ed53-4308-af2e-df55c807cb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internalName="SharingHintHash" ma:readOnly="true">
      <xsd:simpleType>
        <xsd:restriction base="dms:Text"/>
      </xsd:simpleType>
    </xsd:element>
    <xsd:element name="LastSharedByUser" ma:index="11" nillable="true" ma:displayName="Naposledy sdílel(a)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Čas posledního sdílení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cbcb86-b731-4611-b369-1887ab3d3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A52299-0A53-4721-B31F-8FA30F21796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3CE2964-7F69-4E72-92D7-96CA5FB750D3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8ecbcb86-b731-4611-b369-1887ab3d3c8c"/>
    <ds:schemaRef ds:uri="http://purl.org/dc/dcmitype/"/>
    <ds:schemaRef ds:uri="http://purl.org/dc/elements/1.1/"/>
    <ds:schemaRef ds:uri="http://purl.org/dc/terms/"/>
    <ds:schemaRef ds:uri="e5af2723-ed53-4308-af2e-df55c807cb65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746FA2-5009-4FCE-A567-A7AC970534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f2723-ed53-4308-af2e-df55c807cb65"/>
    <ds:schemaRef ds:uri="8ecbcb86-b731-4611-b369-1887ab3d3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15201</TotalTime>
  <Words>867</Words>
  <Application>Microsoft Office PowerPoint</Application>
  <PresentationFormat>Předvádění na obrazovce (4:3)</PresentationFormat>
  <Paragraphs>57</Paragraphs>
  <Slides>11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Motiv Office</vt:lpstr>
      <vt:lpstr>     Startupovské podnikání</vt:lpstr>
      <vt:lpstr>1. Vymezení metodiky BLUES </vt:lpstr>
      <vt:lpstr>Prezentace aplikace PowerPoint</vt:lpstr>
      <vt:lpstr>2. Oblasti pro hodnocení start-up firem dle metodiky BLUES</vt:lpstr>
      <vt:lpstr>3. Kritéria pro hodnocení start-up firem dle metodiky BLUES</vt:lpstr>
      <vt:lpstr>Prezentace aplikace PowerPoint</vt:lpstr>
      <vt:lpstr>Prezentace aplikace PowerPoint</vt:lpstr>
      <vt:lpstr>Prezentace aplikace PowerPoint</vt:lpstr>
      <vt:lpstr>4. Vyhodnocení životaschopnosti start-upu pomocí metodiky BLUES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Podnikové finance II</dc:title>
  <dc:creator>Peterková Jindra</dc:creator>
  <cp:lastModifiedBy>Jindra Peterkova</cp:lastModifiedBy>
  <cp:revision>162</cp:revision>
  <cp:lastPrinted>2021-02-08T18:32:20Z</cp:lastPrinted>
  <dcterms:created xsi:type="dcterms:W3CDTF">2020-09-10T07:22:32Z</dcterms:created>
  <dcterms:modified xsi:type="dcterms:W3CDTF">2022-11-25T08:09:30Z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0x01010050E3DCFD5F21B041B3AE0717B9A9367B</vt:lpwstr>
  </property>
</Properties>
</file>