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256" r:id="rId5"/>
    <p:sldId id="335" r:id="rId6"/>
    <p:sldId id="336" r:id="rId7"/>
    <p:sldId id="339" r:id="rId8"/>
    <p:sldId id="343" r:id="rId9"/>
    <p:sldId id="380" r:id="rId10"/>
    <p:sldId id="361" r:id="rId11"/>
    <p:sldId id="377" r:id="rId12"/>
    <p:sldId id="378" r:id="rId13"/>
    <p:sldId id="379" r:id="rId14"/>
    <p:sldId id="375" r:id="rId15"/>
    <p:sldId id="376" r:id="rId16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3131"/>
    <a:srgbClr val="CF1F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68" autoAdjust="0"/>
    <p:restoredTop sz="94660"/>
  </p:normalViewPr>
  <p:slideViewPr>
    <p:cSldViewPr snapToGrid="0" showGuides="1">
      <p:cViewPr varScale="1">
        <p:scale>
          <a:sx n="81" d="100"/>
          <a:sy n="81" d="100"/>
        </p:scale>
        <p:origin x="1397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8911D7-D713-4BB6-9C4A-A5F888AE424C}" type="datetimeFigureOut">
              <a:rPr lang="cs-CZ" smtClean="0"/>
              <a:t>15.10.2022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D42FE9-36C2-4B96-9427-000295F887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5287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D42FE9-36C2-4B96-9427-000295F887BD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34851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D42FE9-36C2-4B96-9427-000295F887BD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60591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D42FE9-36C2-4B96-9427-000295F887BD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38160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D42FE9-36C2-4B96-9427-000295F887BD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59192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D42FE9-36C2-4B96-9427-000295F887BD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88776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D42FE9-36C2-4B96-9427-000295F887BD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0315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ál 3">
            <a:extLst>
              <a:ext uri="{FF2B5EF4-FFF2-40B4-BE49-F238E27FC236}">
                <a16:creationId xmlns:a16="http://schemas.microsoft.com/office/drawing/2014/main" id="{8AB781E9-4334-4CC5-8DB0-F87CC01F11BA}"/>
              </a:ext>
            </a:extLst>
          </p:cNvPr>
          <p:cNvSpPr/>
          <p:nvPr/>
        </p:nvSpPr>
        <p:spPr>
          <a:xfrm>
            <a:off x="628649" y="2192281"/>
            <a:ext cx="8062589" cy="156246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rgbClr val="3131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16593" y="998481"/>
            <a:ext cx="7886700" cy="2387600"/>
          </a:xfrm>
        </p:spPr>
        <p:txBody>
          <a:bodyPr>
            <a:normAutofit/>
          </a:bodyPr>
          <a:lstStyle/>
          <a:p>
            <a:pPr algn="ctr"/>
            <a:r>
              <a:rPr lang="cs-CZ" sz="4400" b="1" dirty="0"/>
              <a:t>Start-up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49" y="4252404"/>
            <a:ext cx="8062589" cy="1242873"/>
          </a:xfrm>
          <a:ln>
            <a:solidFill>
              <a:schemeClr val="tx1"/>
            </a:solidFill>
          </a:ln>
        </p:spPr>
        <p:txBody>
          <a:bodyPr>
            <a:normAutofit fontScale="25000" lnSpcReduction="20000"/>
          </a:bodyPr>
          <a:lstStyle/>
          <a:p>
            <a:pPr algn="ctr"/>
            <a:endParaRPr lang="cs-CZ" sz="3500" b="1" dirty="0">
              <a:solidFill>
                <a:schemeClr val="tx1"/>
              </a:solidFill>
            </a:endParaRPr>
          </a:p>
          <a:p>
            <a:pPr algn="ctr"/>
            <a:r>
              <a:rPr lang="cs-CZ" sz="7400" b="1" dirty="0">
                <a:solidFill>
                  <a:schemeClr val="tx1"/>
                </a:solidFill>
              </a:rPr>
              <a:t>T1: O</a:t>
            </a:r>
            <a:r>
              <a:rPr lang="cs-CZ" sz="7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rganizační pokyny. Specifické rysy start-up podnikání.</a:t>
            </a:r>
          </a:p>
          <a:p>
            <a:pPr algn="ctr"/>
            <a:r>
              <a:rPr lang="cs-CZ" sz="7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cs-CZ" sz="7400" b="1" dirty="0">
              <a:solidFill>
                <a:schemeClr val="tx1"/>
              </a:solidFill>
            </a:endParaRPr>
          </a:p>
          <a:p>
            <a:pPr algn="ctr"/>
            <a:r>
              <a:rPr lang="cs-CZ" sz="7400" b="1" dirty="0"/>
              <a:t>doc. Ing. Jindra Peterková, Ph.D.</a:t>
            </a:r>
          </a:p>
          <a:p>
            <a:endParaRPr lang="cs-CZ" b="1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F6EE8B07-0F92-4801-A7D8-F20FA4F430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527" y="5772150"/>
            <a:ext cx="2009775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530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42C41D-9E8B-47D4-AFF6-9859FA2DB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127609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sz="3200" dirty="0"/>
              <a:t>Pět nedůležitějších věcí pro začínajícího podnikatele (</a:t>
            </a:r>
            <a:r>
              <a:rPr lang="cs-CZ" sz="3200" dirty="0" err="1"/>
              <a:t>Kawasaki</a:t>
            </a:r>
            <a:r>
              <a:rPr lang="cs-CZ" sz="3200" dirty="0"/>
              <a:t>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808F831-9AF3-4B66-9AE8-8658B08AF9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617785"/>
            <a:ext cx="8064000" cy="4289044"/>
          </a:xfrm>
          <a:ln>
            <a:solidFill>
              <a:schemeClr val="tx1"/>
            </a:solidFill>
          </a:ln>
        </p:spPr>
        <p:txBody>
          <a:bodyPr>
            <a:normAutofit fontScale="77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cs-CZ" b="1" dirty="0">
                <a:solidFill>
                  <a:schemeClr val="tx1"/>
                </a:solidFill>
              </a:rPr>
              <a:t>Vytvořit něco smysluplného. Před rozjezdem jakéhokoli podniku je důležité si položit otázku: „Chci vytvořit něco, co má smysl?“ (</a:t>
            </a:r>
            <a:r>
              <a:rPr lang="cs-CZ" b="1" dirty="0" err="1">
                <a:solidFill>
                  <a:schemeClr val="tx1"/>
                </a:solidFill>
              </a:rPr>
              <a:t>Kawasaki</a:t>
            </a:r>
            <a:r>
              <a:rPr lang="cs-CZ" b="1" dirty="0">
                <a:solidFill>
                  <a:schemeClr val="tx1"/>
                </a:solidFill>
              </a:rPr>
              <a:t>, 2010, str. 3). </a:t>
            </a:r>
          </a:p>
          <a:p>
            <a:pPr marL="457200" indent="-457200">
              <a:buFont typeface="+mj-lt"/>
              <a:buAutoNum type="arabicPeriod"/>
            </a:pPr>
            <a:r>
              <a:rPr lang="cs-CZ" b="1" dirty="0">
                <a:solidFill>
                  <a:schemeClr val="tx1"/>
                </a:solidFill>
              </a:rPr>
              <a:t>Vymyslet si mantru. Mantra vyjadřuje sílu a emoce. </a:t>
            </a:r>
          </a:p>
          <a:p>
            <a:pPr marL="457200" indent="-457200">
              <a:buFont typeface="+mj-lt"/>
              <a:buAutoNum type="arabicPeriod"/>
            </a:pPr>
            <a:r>
              <a:rPr lang="cs-CZ" b="1" dirty="0">
                <a:solidFill>
                  <a:schemeClr val="tx1"/>
                </a:solidFill>
              </a:rPr>
              <a:t>Vydat se na cestu. Začít něco dělat, to je podstatou rozjezdu. Není důležité sedět u počítače a sepisovat strategie a podnikatelské záměry, ale sestavit prototyp, spustit své webové stránky, začít nabízet služby.</a:t>
            </a:r>
          </a:p>
          <a:p>
            <a:pPr marL="457200" indent="-457200">
              <a:buFont typeface="+mj-lt"/>
              <a:buAutoNum type="arabicPeriod"/>
            </a:pPr>
            <a:r>
              <a:rPr lang="cs-CZ" b="1" dirty="0">
                <a:solidFill>
                  <a:schemeClr val="tx1"/>
                </a:solidFill>
              </a:rPr>
              <a:t>Stanovit obchodní model - v</a:t>
            </a:r>
            <a:r>
              <a:rPr lang="pl-PL" b="1" dirty="0">
                <a:solidFill>
                  <a:schemeClr val="tx1"/>
                </a:solidFill>
              </a:rPr>
              <a:t> tomto kroku je potřeba zaměřit se na zákazníka a jeho potřebu.</a:t>
            </a:r>
            <a:endParaRPr lang="cs-CZ" b="1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cs-CZ" b="1" dirty="0">
                <a:solidFill>
                  <a:schemeClr val="tx1"/>
                </a:solidFill>
              </a:rPr>
              <a:t>Stanovit si M – P – Ú (milníky, předpoklady, úkoly):</a:t>
            </a:r>
          </a:p>
          <a:p>
            <a:pPr lvl="1"/>
            <a:r>
              <a:rPr lang="cs-CZ" b="1" dirty="0">
                <a:solidFill>
                  <a:schemeClr val="tx1"/>
                </a:solidFill>
              </a:rPr>
              <a:t>„prokázat koncepci, </a:t>
            </a:r>
          </a:p>
          <a:p>
            <a:pPr lvl="1"/>
            <a:r>
              <a:rPr lang="cs-CZ" b="1" dirty="0">
                <a:solidFill>
                  <a:schemeClr val="tx1"/>
                </a:solidFill>
              </a:rPr>
              <a:t>dokončit návrhářskou práci, </a:t>
            </a:r>
          </a:p>
          <a:p>
            <a:pPr lvl="1"/>
            <a:r>
              <a:rPr lang="cs-CZ" b="1" dirty="0">
                <a:solidFill>
                  <a:schemeClr val="tx1"/>
                </a:solidFill>
              </a:rPr>
              <a:t>vyhotovit prototyp, </a:t>
            </a:r>
          </a:p>
          <a:p>
            <a:pPr lvl="1"/>
            <a:r>
              <a:rPr lang="cs-CZ" b="1" dirty="0">
                <a:solidFill>
                  <a:schemeClr val="tx1"/>
                </a:solidFill>
              </a:rPr>
              <a:t>získat kapitál, </a:t>
            </a:r>
          </a:p>
          <a:p>
            <a:pPr lvl="1"/>
            <a:r>
              <a:rPr lang="cs-CZ" b="1" dirty="0">
                <a:solidFill>
                  <a:schemeClr val="tx1"/>
                </a:solidFill>
              </a:rPr>
              <a:t>dodat testovatelnou verzi zákazníkům, </a:t>
            </a:r>
          </a:p>
          <a:p>
            <a:pPr lvl="1"/>
            <a:r>
              <a:rPr lang="cs-CZ" b="1" dirty="0">
                <a:solidFill>
                  <a:schemeClr val="tx1"/>
                </a:solidFill>
              </a:rPr>
              <a:t>dodat finální verzi zákazníkům, </a:t>
            </a:r>
          </a:p>
          <a:p>
            <a:pPr lvl="1"/>
            <a:r>
              <a:rPr lang="cs-CZ" b="1" dirty="0">
                <a:solidFill>
                  <a:schemeClr val="tx1"/>
                </a:solidFill>
              </a:rPr>
              <a:t>dostat se ze ztráty.“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62DCBB72-E3D1-4EDA-8F0C-F70048B8D3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0" y="5906829"/>
            <a:ext cx="1582302" cy="854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7144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29906C-1F94-47DD-A7F6-72684A2C7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5130"/>
            <a:ext cx="8064000" cy="916916"/>
          </a:xfrm>
        </p:spPr>
        <p:txBody>
          <a:bodyPr/>
          <a:lstStyle/>
          <a:p>
            <a:r>
              <a:rPr lang="cs-CZ" sz="1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Příklad: Úspěšně inkubovaná firma – </a:t>
            </a:r>
            <a:r>
              <a:rPr lang="cs-CZ" sz="1800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Westcom</a:t>
            </a:r>
            <a:r>
              <a:rPr lang="cs-CZ" sz="1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s.r.o</a:t>
            </a:r>
            <a:r>
              <a:rPr lang="cs-CZ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B4DB4F5-8737-4800-8943-620EDCB860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886120"/>
            <a:ext cx="8064000" cy="5020709"/>
          </a:xfrm>
          <a:ln>
            <a:solidFill>
              <a:schemeClr val="tx1"/>
            </a:solidFill>
          </a:ln>
        </p:spPr>
        <p:txBody>
          <a:bodyPr>
            <a:normAutofit fontScale="62500" lnSpcReduction="20000"/>
          </a:bodyPr>
          <a:lstStyle/>
          <a:p>
            <a:pPr algn="just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</a:pPr>
            <a:r>
              <a:rPr lang="en-US" sz="2500" dirty="0" err="1"/>
              <a:t>Firma</a:t>
            </a:r>
            <a:r>
              <a:rPr lang="en-US" sz="2500" dirty="0"/>
              <a:t> </a:t>
            </a:r>
            <a:r>
              <a:rPr lang="en-US" sz="2500" dirty="0" err="1"/>
              <a:t>Westcom</a:t>
            </a:r>
            <a:r>
              <a:rPr lang="en-US" sz="2500" dirty="0"/>
              <a:t>, </a:t>
            </a:r>
            <a:r>
              <a:rPr lang="en-US" sz="2500" dirty="0" err="1"/>
              <a:t>s.r.o.</a:t>
            </a:r>
            <a:r>
              <a:rPr lang="en-US" sz="2500" dirty="0"/>
              <a:t> </a:t>
            </a:r>
            <a:r>
              <a:rPr lang="en-US" sz="2500" dirty="0" err="1"/>
              <a:t>vznikla</a:t>
            </a:r>
            <a:r>
              <a:rPr lang="en-US" sz="2500" dirty="0"/>
              <a:t> v </a:t>
            </a:r>
            <a:r>
              <a:rPr lang="en-US" sz="2500" dirty="0" err="1"/>
              <a:t>roce</a:t>
            </a:r>
            <a:r>
              <a:rPr lang="en-US" sz="2500" dirty="0"/>
              <a:t> 1998. </a:t>
            </a:r>
            <a:r>
              <a:rPr lang="cs-CZ" sz="2500" dirty="0"/>
              <a:t>K rozvoji své podnikatelské myšlenky využila na začátku služeb inovačního centra (Jihomoravské inovační centrum v Brně). Později svůj omezený přístup k finančním prostředkům řešila prostřednictvím zahraničního investora. </a:t>
            </a:r>
          </a:p>
          <a:p>
            <a:pPr algn="just"/>
            <a:r>
              <a:rPr lang="cs-CZ" sz="2500" dirty="0"/>
              <a:t>Firma se zaměřuje na poskytování služeb v oblasti informačních technologií ve speciálním segmentu webhostingu, </a:t>
            </a:r>
            <a:r>
              <a:rPr lang="cs-CZ" sz="2500" dirty="0" err="1"/>
              <a:t>serverhostingu</a:t>
            </a:r>
            <a:r>
              <a:rPr lang="cs-CZ" sz="2500" dirty="0"/>
              <a:t> a webových technologií. </a:t>
            </a:r>
          </a:p>
          <a:p>
            <a:pPr algn="just"/>
            <a:r>
              <a:rPr lang="cs-CZ" sz="2500" dirty="0"/>
              <a:t>Svůj podnikatelský model postavila firma </a:t>
            </a:r>
            <a:r>
              <a:rPr lang="cs-CZ" sz="2500" dirty="0" err="1"/>
              <a:t>Westcom</a:t>
            </a:r>
            <a:r>
              <a:rPr lang="cs-CZ" sz="2500" dirty="0"/>
              <a:t> na zpřístupnění tvorby webovských stránek i pro běžného uživatele internetu. Vyvinula a provozuje službu </a:t>
            </a:r>
            <a:r>
              <a:rPr lang="cs-CZ" sz="2500" dirty="0" err="1"/>
              <a:t>Webnode</a:t>
            </a:r>
            <a:r>
              <a:rPr lang="cs-CZ" sz="2500" dirty="0"/>
              <a:t> (www.webnode.com), která umožňuje jednoduchou tvorbu a správu webových stránek bez nutnosti technických znalostí či programování. Celý systém je dostupný pomocí internetového prohlížeče. Základní služby jsou poskytovány bezúplatně. To je jeden z obchodních tahů, které uplatňují mnohé firmy právě v kategorii internetových technologií. Obchodní efekty pak získávají kupř. nabízenými speciálními službami šitými na míru pro konkrétního zákazníka (klienta). </a:t>
            </a:r>
          </a:p>
          <a:p>
            <a:pPr algn="just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</a:pPr>
            <a:r>
              <a:rPr lang="cs-CZ" sz="2500" dirty="0"/>
              <a:t>Službu </a:t>
            </a:r>
            <a:r>
              <a:rPr lang="cs-CZ" sz="2500" dirty="0" err="1"/>
              <a:t>Webnode</a:t>
            </a:r>
            <a:r>
              <a:rPr lang="cs-CZ" sz="2500" dirty="0"/>
              <a:t> provozuje firma </a:t>
            </a:r>
            <a:r>
              <a:rPr lang="cs-CZ" sz="2500" dirty="0" err="1"/>
              <a:t>Westcom</a:t>
            </a:r>
            <a:r>
              <a:rPr lang="cs-CZ" sz="2500" dirty="0"/>
              <a:t> od roku 2008. Peněžní prostředky pro své rozšíření a především otevření dalších obchodních trhů získala prodejem svého 40 % podílu švýcarské investiční skupině </a:t>
            </a:r>
            <a:r>
              <a:rPr lang="cs-CZ" sz="2500" dirty="0" err="1"/>
              <a:t>Centralway</a:t>
            </a:r>
            <a:r>
              <a:rPr lang="cs-CZ" sz="2500" dirty="0"/>
              <a:t> v roce 2008. V roce 2011 došlo ke zpětnému odkupu tohoto podílu do firmy </a:t>
            </a:r>
            <a:r>
              <a:rPr lang="cs-CZ" sz="2500" dirty="0" err="1"/>
              <a:t>Westcom</a:t>
            </a:r>
            <a:r>
              <a:rPr lang="cs-CZ" sz="2500" dirty="0"/>
              <a:t>.  Poskytovaná služba v roce 2010 měla 12 milionů návštěvníků měsíčně a dosáhla cca 1,5 milionů registrovaných uživatelů. Největší zastoupení uživatelů je z Brazílie, dále ze států Jižní Ameriky, USA a Čína. </a:t>
            </a:r>
          </a:p>
          <a:p>
            <a:pPr algn="just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</a:pPr>
            <a:endParaRPr lang="cs-CZ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61ECED7C-892A-4097-BBA6-E1B25FC63E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0" y="5971880"/>
            <a:ext cx="1547407" cy="836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7936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CF873B-A69F-47BB-8AF6-1098B4541F07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dirty="0"/>
              <a:t>2. Vymezení Spin-</a:t>
            </a:r>
            <a:r>
              <a:rPr lang="cs-CZ" dirty="0" err="1"/>
              <a:t>off</a:t>
            </a:r>
            <a:r>
              <a:rPr lang="cs-CZ" dirty="0"/>
              <a:t> firmy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070988B-1E77-4FB1-BC05-CDE84630DB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844479"/>
            <a:ext cx="8064000" cy="3953006"/>
          </a:xfrm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algn="just">
              <a:lnSpc>
                <a:spcPct val="110000"/>
              </a:lnSpc>
              <a:spcAft>
                <a:spcPts val="1000"/>
              </a:spcAft>
            </a:pPr>
            <a:r>
              <a:rPr lang="cs-CZ" dirty="0"/>
              <a:t>Poláček a </a:t>
            </a:r>
            <a:r>
              <a:rPr lang="cs-CZ" dirty="0" err="1"/>
              <a:t>Attl</a:t>
            </a:r>
            <a:r>
              <a:rPr lang="cs-CZ" dirty="0"/>
              <a:t> (2006) definují spin-</a:t>
            </a:r>
            <a:r>
              <a:rPr lang="cs-CZ" dirty="0" err="1"/>
              <a:t>off</a:t>
            </a:r>
            <a:r>
              <a:rPr lang="cs-CZ" dirty="0"/>
              <a:t> firmy (někdy najdeme spin-out), jako firmy, které rostou pomocí dlouhodobého nehmotného majetku vloženého v podobě kapitálu do nově vznikající společnosti (např. univerzitní know-how). </a:t>
            </a:r>
          </a:p>
          <a:p>
            <a:pPr algn="just">
              <a:lnSpc>
                <a:spcPct val="110000"/>
              </a:lnSpc>
              <a:spcAft>
                <a:spcPts val="1000"/>
              </a:spcAft>
            </a:pPr>
            <a:r>
              <a:rPr lang="cs-CZ" dirty="0" err="1"/>
              <a:t>Shane</a:t>
            </a:r>
            <a:r>
              <a:rPr lang="cs-CZ" dirty="0"/>
              <a:t> (2004) definuje spin-</a:t>
            </a:r>
            <a:r>
              <a:rPr lang="cs-CZ" dirty="0" err="1"/>
              <a:t>off</a:t>
            </a:r>
            <a:r>
              <a:rPr lang="cs-CZ" dirty="0"/>
              <a:t> firmy jako nově založené firmy, které částečně používají intelektuální kapitál, který pochází z určité univerzity. </a:t>
            </a:r>
            <a:r>
              <a:rPr lang="cs-CZ" dirty="0" err="1"/>
              <a:t>Kislingerová</a:t>
            </a:r>
            <a:r>
              <a:rPr lang="cs-CZ" dirty="0"/>
              <a:t> (2011) dělí spin-</a:t>
            </a:r>
            <a:r>
              <a:rPr lang="cs-CZ" dirty="0" err="1"/>
              <a:t>offy</a:t>
            </a:r>
            <a:r>
              <a:rPr lang="cs-CZ" dirty="0"/>
              <a:t> do dvou skupin:</a:t>
            </a:r>
          </a:p>
          <a:p>
            <a:pPr lvl="1" algn="just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cs-CZ" dirty="0"/>
              <a:t>Spin-</a:t>
            </a:r>
            <a:r>
              <a:rPr lang="cs-CZ" dirty="0" err="1"/>
              <a:t>offy</a:t>
            </a:r>
            <a:r>
              <a:rPr lang="cs-CZ" dirty="0"/>
              <a:t>, které tvoří akademičtí pracovníci vysoké školy, kteří jsou jejími zaměstnanci nebo studenty.</a:t>
            </a:r>
          </a:p>
          <a:p>
            <a:pPr lvl="1" algn="just">
              <a:lnSpc>
                <a:spcPct val="110000"/>
              </a:lnSpc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cs-CZ" dirty="0"/>
              <a:t>Spin-</a:t>
            </a:r>
            <a:r>
              <a:rPr lang="cs-CZ" dirty="0" err="1"/>
              <a:t>offy</a:t>
            </a:r>
            <a:r>
              <a:rPr lang="cs-CZ" dirty="0"/>
              <a:t>, které jsou tvořeny pracovníky, jež jsou absolventy vysoké školy. 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9FA887ED-A22C-4F92-A7E6-0B998CD94C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0" y="5878587"/>
            <a:ext cx="1647019" cy="889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570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39B0BE-79A6-4C98-BB2E-95B889DC3651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dirty="0"/>
              <a:t>OBSAH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A1E7AE8-6137-4347-A26E-53A444D92D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816198"/>
            <a:ext cx="8064000" cy="4000889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cs-CZ" sz="2800" cap="smal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Uvedení do problematiky: Organizační pokyny, podmínky k zápočtu.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800" cap="smal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Specifické rysy start-up podnikání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800" cap="small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Specifické rysy spin-</a:t>
            </a:r>
            <a:r>
              <a:rPr lang="cs-CZ" sz="2800" cap="small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off</a:t>
            </a:r>
            <a:r>
              <a:rPr lang="cs-CZ" sz="2800" cap="small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podnikání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800" cap="smal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Podnikatelská infrastruktura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D00A62DB-915E-47DA-89C3-6AE1452D90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0" y="5817087"/>
            <a:ext cx="2009775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450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765A47-DA6C-4261-BADE-924A0C6A1918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dirty="0"/>
              <a:t>1. Uvedení do problematiky předmětu</a:t>
            </a:r>
            <a:endParaRPr lang="cs-CZ" cap="small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57294AC-9F1F-464C-8549-8093E82E73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825625"/>
            <a:ext cx="8064000" cy="3946525"/>
          </a:xfrm>
          <a:ln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cs-CZ" sz="2600" dirty="0">
                <a:solidFill>
                  <a:srgbClr val="FF0000"/>
                </a:solidFill>
              </a:rPr>
              <a:t>Cíl předmětu</a:t>
            </a:r>
          </a:p>
          <a:p>
            <a:pPr algn="just"/>
            <a:r>
              <a:rPr lang="cs-CZ" sz="2600" dirty="0"/>
              <a:t>Rozvíjet kompetence studentů k podnikavosti a motivovat je k zahájení vlastní podnikatelské činnosti.</a:t>
            </a:r>
          </a:p>
          <a:p>
            <a:pPr algn="just"/>
            <a:r>
              <a:rPr lang="cs-CZ" sz="2600" dirty="0"/>
              <a:t>Podpořit schopnost aplikovat stávající znalosti při rozpracování reálného nápadu do podoby podnikatelského záměru včetně jeho prezentace v soutěži MVŠO o nejlepší podnikatelský záměr.</a:t>
            </a:r>
          </a:p>
          <a:p>
            <a:pPr algn="just"/>
            <a:r>
              <a:rPr lang="cs-CZ" sz="2600" dirty="0"/>
              <a:t>Obeznámit se způsoby identifikace zákazníků, marketingové komunikace a se zkušenostmi z prezentace podnikatelského záměru před investory. </a:t>
            </a:r>
          </a:p>
          <a:p>
            <a:pPr algn="just"/>
            <a:r>
              <a:rPr lang="cs-CZ" sz="2600" dirty="0"/>
              <a:t>Získat praktické poznatky, jak vybudovat vlastní startup a jak překonat úskalí s tím související – mentor.</a:t>
            </a:r>
          </a:p>
          <a:p>
            <a:pPr algn="just"/>
            <a:r>
              <a:rPr lang="cs-CZ" sz="2600" dirty="0"/>
              <a:t>Seznámit se s praktickými zkušenostmi podnikatelů a </a:t>
            </a:r>
            <a:r>
              <a:rPr lang="cs-CZ" sz="2600" dirty="0" err="1"/>
              <a:t>startupistů</a:t>
            </a:r>
            <a:r>
              <a:rPr lang="cs-CZ" sz="2600" dirty="0"/>
              <a:t>. </a:t>
            </a:r>
          </a:p>
          <a:p>
            <a:pPr marL="0" indent="0" algn="just">
              <a:buNone/>
            </a:pPr>
            <a:endParaRPr lang="cs-CZ" sz="24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C9D62A01-F3E9-4B7A-B31A-F6FA6EC723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527" y="5772150"/>
            <a:ext cx="2009775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923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5B7DF54-0B37-470B-B9FB-24F5821C50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355105"/>
            <a:ext cx="8064000" cy="6224803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cs-CZ" sz="2400" b="1" dirty="0">
                <a:solidFill>
                  <a:srgbClr val="FF0000"/>
                </a:solidFill>
              </a:rPr>
              <a:t>Osnova předmětu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cs-CZ" sz="2000" b="1" dirty="0"/>
              <a:t>Specifické rysy start-up podnikání.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cs-CZ" sz="2000" dirty="0"/>
              <a:t>Osobní a tvůrčí potenciál podnikatele.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cs-CZ" sz="2000" b="1" dirty="0"/>
              <a:t>Hledání, specifikace a ověření životaschopnosti nápadu. 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cs-CZ" sz="2000" dirty="0"/>
              <a:t>Náležitosti podnikatelského plánu. 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cs-CZ" sz="2000" b="1" dirty="0"/>
              <a:t>Nastavení byznys modelu. 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cs-CZ" sz="2000" dirty="0"/>
              <a:t>Identifikace zákazníka a jeho potřeb.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cs-CZ" sz="2000" b="1" dirty="0"/>
              <a:t>Produkt a jeho ekonomická a technická proveditelnost.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cs-CZ" sz="2000" dirty="0"/>
              <a:t>Marketingová komunikace a prodej.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cs-CZ" sz="2000" b="1" dirty="0"/>
              <a:t>Finanční plán a jeho náležitosti.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cs-CZ" sz="2000" dirty="0"/>
              <a:t>Personální zajištění.</a:t>
            </a:r>
          </a:p>
          <a:p>
            <a:pPr marL="342900" indent="-342900" algn="just">
              <a:spcAft>
                <a:spcPts val="800"/>
              </a:spcAft>
              <a:buFont typeface="+mj-lt"/>
              <a:buAutoNum type="arabicPeriod"/>
            </a:pPr>
            <a:r>
              <a:rPr lang="cs-CZ" sz="2000" b="1" dirty="0"/>
              <a:t>Zásady prezentování podnikatelského plánu investorům. </a:t>
            </a:r>
          </a:p>
          <a:p>
            <a:pPr marL="342900" indent="-342900" algn="just">
              <a:spcAft>
                <a:spcPts val="800"/>
              </a:spcAft>
              <a:buFont typeface="+mj-lt"/>
              <a:buAutoNum type="arabicPeriod"/>
            </a:pPr>
            <a:r>
              <a:rPr lang="cs-CZ" sz="2000" dirty="0"/>
              <a:t>Zkušenosti </a:t>
            </a:r>
            <a:r>
              <a:rPr lang="cs-CZ" sz="2000" dirty="0" err="1"/>
              <a:t>startupistů</a:t>
            </a:r>
            <a:r>
              <a:rPr lang="cs-CZ" sz="2000" dirty="0"/>
              <a:t> s vlastním podnikáním.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85E77F87-1732-42BB-9C05-E4729234D4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829" y="5853032"/>
            <a:ext cx="1345360" cy="726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83810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017D92-490E-4564-B8FB-A40FCDF7ED1E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dirty="0"/>
              <a:t>Ukončení předmětu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89DE5FF-7465-432D-9B0F-9458116671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825625"/>
            <a:ext cx="8064000" cy="3839884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cs-CZ" sz="2800" dirty="0">
                <a:solidFill>
                  <a:srgbClr val="FF0000"/>
                </a:solidFill>
              </a:rPr>
              <a:t>Zápočet:</a:t>
            </a:r>
          </a:p>
          <a:p>
            <a:pPr marL="0" indent="0" algn="just">
              <a:buNone/>
            </a:pPr>
            <a:r>
              <a:rPr lang="cs-CZ" sz="2000" b="1" dirty="0"/>
              <a:t>Zpracování podnikatelského záměru</a:t>
            </a:r>
          </a:p>
          <a:p>
            <a:pPr marL="0" indent="0" algn="just">
              <a:buNone/>
            </a:pPr>
            <a:r>
              <a:rPr lang="cs-CZ" sz="2000" b="1" dirty="0"/>
              <a:t>Prezentace podnikatelského záměru před porotou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0E55DE87-1F0B-448D-8021-7837B9F202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527" y="5772150"/>
            <a:ext cx="2009775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591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322759-F4F3-DDCD-0F4A-B541CBF04C73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dirty="0"/>
              <a:t>1. Start-up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3A51919-CAC9-C5CC-A233-EE93440B1B6A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pPr algn="just"/>
            <a:r>
              <a:rPr lang="cs-CZ" b="1" dirty="0">
                <a:solidFill>
                  <a:srgbClr val="FF0000"/>
                </a:solidFill>
              </a:rPr>
              <a:t>Start-up</a:t>
            </a:r>
            <a:r>
              <a:rPr lang="cs-CZ" dirty="0"/>
              <a:t> - </a:t>
            </a:r>
            <a:r>
              <a:rPr lang="cs-CZ" b="0" i="0" dirty="0">
                <a:solidFill>
                  <a:srgbClr val="263238"/>
                </a:solidFill>
                <a:effectLst/>
                <a:latin typeface="Inter"/>
              </a:rPr>
              <a:t>neexistuje přesná definice, startup je možné popsat jako mladý podnikatelský subjekt s inovativní podnikatelskou koncepcí, který využívá moderní technologie.</a:t>
            </a:r>
            <a:endParaRPr lang="cs-CZ" dirty="0">
              <a:solidFill>
                <a:srgbClr val="263238"/>
              </a:solidFill>
              <a:latin typeface="Inter"/>
            </a:endParaRPr>
          </a:p>
          <a:p>
            <a:pPr algn="just"/>
            <a:r>
              <a:rPr lang="cs-CZ" b="0" i="0" dirty="0">
                <a:solidFill>
                  <a:srgbClr val="263238"/>
                </a:solidFill>
                <a:effectLst/>
                <a:latin typeface="Inter"/>
              </a:rPr>
              <a:t>Termín startup byl poprvé použit již v 70. letech</a:t>
            </a:r>
          </a:p>
          <a:p>
            <a:pPr algn="just"/>
            <a:r>
              <a:rPr lang="cs-CZ" dirty="0">
                <a:solidFill>
                  <a:srgbClr val="263238"/>
                </a:solidFill>
                <a:latin typeface="Inter"/>
              </a:rPr>
              <a:t>P</a:t>
            </a:r>
            <a:r>
              <a:rPr lang="cs-CZ" b="0" i="0" dirty="0">
                <a:solidFill>
                  <a:srgbClr val="263238"/>
                </a:solidFill>
                <a:effectLst/>
                <a:latin typeface="Inter"/>
              </a:rPr>
              <a:t>rvní startupy v ČR začaly vznikat po roce 2010, kdy se stal internet široce dostupným.</a:t>
            </a:r>
          </a:p>
          <a:p>
            <a:pPr algn="just"/>
            <a:r>
              <a:rPr lang="cs-CZ" b="0" i="0" dirty="0">
                <a:solidFill>
                  <a:srgbClr val="263238"/>
                </a:solidFill>
                <a:effectLst/>
                <a:latin typeface="Inter"/>
              </a:rPr>
              <a:t>V současné době u nás každoročně vznikají desítky startupů, naprostá většina z nich se však nedostane do pokročilejší fáze, než je rovina nápadu.</a:t>
            </a:r>
          </a:p>
          <a:p>
            <a:pPr algn="just"/>
            <a:r>
              <a:rPr lang="cs-CZ" dirty="0">
                <a:solidFill>
                  <a:srgbClr val="263238"/>
                </a:solidFill>
                <a:latin typeface="Inter"/>
              </a:rPr>
              <a:t>Důvody neúspěchu: </a:t>
            </a:r>
            <a:r>
              <a:rPr lang="cs-CZ" b="0" i="0" dirty="0">
                <a:solidFill>
                  <a:srgbClr val="263238"/>
                </a:solidFill>
                <a:effectLst/>
                <a:latin typeface="Inter"/>
              </a:rPr>
              <a:t>chybí expertíza a plány, jak nápad přeměnit v produkt</a:t>
            </a:r>
            <a:r>
              <a:rPr lang="cs-CZ" dirty="0">
                <a:solidFill>
                  <a:srgbClr val="263238"/>
                </a:solidFill>
                <a:latin typeface="Inter"/>
              </a:rPr>
              <a:t>, nezkušenost s reálným byznysem, </a:t>
            </a:r>
            <a:r>
              <a:rPr lang="cs-CZ" b="0" i="0" dirty="0">
                <a:solidFill>
                  <a:srgbClr val="263238"/>
                </a:solidFill>
                <a:effectLst/>
                <a:latin typeface="Inter"/>
              </a:rPr>
              <a:t>zanedbání marketingových aktivit, firma dostatečně nepoznala svého zákazníka a nepřinesla mu hodnotu, řešení jeho problému.</a:t>
            </a:r>
          </a:p>
          <a:p>
            <a:endParaRPr lang="cs-CZ" b="0" i="0" dirty="0">
              <a:solidFill>
                <a:srgbClr val="263238"/>
              </a:solidFill>
              <a:effectLst/>
              <a:latin typeface="Inter"/>
            </a:endParaRPr>
          </a:p>
          <a:p>
            <a:endParaRPr lang="cs-CZ" b="0" i="0" dirty="0">
              <a:solidFill>
                <a:srgbClr val="263238"/>
              </a:solidFill>
              <a:effectLst/>
              <a:latin typeface="Inter"/>
            </a:endParaRPr>
          </a:p>
          <a:p>
            <a:endParaRPr lang="cs-CZ" b="0" i="0" dirty="0">
              <a:solidFill>
                <a:srgbClr val="263238"/>
              </a:solidFill>
              <a:effectLst/>
              <a:latin typeface="Inter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33816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A4CB9000-3701-41DF-AAF6-715AF7B61854}"/>
              </a:ext>
            </a:extLst>
          </p:cNvPr>
          <p:cNvSpPr txBox="1">
            <a:spLocks/>
          </p:cNvSpPr>
          <p:nvPr/>
        </p:nvSpPr>
        <p:spPr>
          <a:xfrm>
            <a:off x="540000" y="1640265"/>
            <a:ext cx="8064000" cy="399696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/>
          <a:lstStyle>
            <a:lvl1pPr marL="171446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21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1pPr>
            <a:lvl2pPr marL="514337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18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2pPr>
            <a:lvl3pPr marL="857228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18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3pPr>
            <a:lvl4pPr marL="1200120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15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4pPr>
            <a:lvl5pPr marL="1543012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15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cs-CZ" sz="1800" b="1" dirty="0">
                <a:solidFill>
                  <a:srgbClr val="C00000"/>
                </a:solidFill>
              </a:rPr>
              <a:t>Start-up firma</a:t>
            </a:r>
            <a:r>
              <a:rPr lang="cs-CZ" sz="1800" dirty="0"/>
              <a:t> - podnikatelský projekt, jehož zakladatelé mají ambiciózní vizi a touhu změnit svět. (např. Facebook, Amazon, Tesla).</a:t>
            </a:r>
          </a:p>
          <a:p>
            <a:pPr marL="457200" indent="-457200" algn="just">
              <a:spcAft>
                <a:spcPts val="1000"/>
              </a:spcAft>
              <a:buFont typeface="Arial" panose="020B0604020202020204" pitchFamily="34" charset="0"/>
              <a:buAutoNum type="arabicPeriod"/>
            </a:pPr>
            <a:r>
              <a:rPr lang="cs-CZ" sz="1800" b="1" dirty="0">
                <a:solidFill>
                  <a:schemeClr val="tx1"/>
                </a:solidFill>
              </a:rPr>
              <a:t>Podle výkladového anglicko-českého slovníku představuje pojem start-up nově vznikající projekt nebo jakoukoliv začínající firmu bez ohledu na oblast podnikání.</a:t>
            </a:r>
          </a:p>
          <a:p>
            <a:pPr marL="457200" indent="-457200" algn="just">
              <a:spcAft>
                <a:spcPts val="1000"/>
              </a:spcAft>
              <a:buFont typeface="Arial" panose="020B0604020202020204" pitchFamily="34" charset="0"/>
              <a:buAutoNum type="arabicPeriod"/>
            </a:pPr>
            <a:r>
              <a:rPr lang="cs-CZ" sz="1800" b="1" dirty="0">
                <a:solidFill>
                  <a:schemeClr val="tx1"/>
                </a:solidFill>
              </a:rPr>
              <a:t>Tento pojem se začal používat v souvislosti s využívání informačních technologií respektive s podnikáním na internetu. Později je za start-up považována jakákoliv začínající firma. Inovativní start-upy: </a:t>
            </a:r>
            <a:r>
              <a:rPr lang="cs-CZ" sz="1400" dirty="0"/>
              <a:t>věnují více než 3,5% jejich vstupů na výzkum a vývoj, pokud je tento podíl vyšší než 8,5%., jedná se o high-tech.</a:t>
            </a:r>
            <a:endParaRPr lang="cs-CZ" sz="1800" b="1" dirty="0">
              <a:solidFill>
                <a:schemeClr val="tx1"/>
              </a:solidFill>
            </a:endParaRPr>
          </a:p>
          <a:p>
            <a:pPr marL="457200" indent="-457200" algn="just">
              <a:spcAft>
                <a:spcPts val="1000"/>
              </a:spcAft>
              <a:buFont typeface="Arial" panose="020B0604020202020204" pitchFamily="34" charset="0"/>
              <a:buAutoNum type="arabicPeriod"/>
            </a:pPr>
            <a:r>
              <a:rPr lang="cs-CZ" sz="1800" kern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Zakladatelé těchto firem se snaží nalézt v příslušném průmyslovém odvětví mezeru na trhu a tu následně prostřednictvím svých schopností naplnit a získat výjimečné postavení na trhu (Bartoš, 2002).</a:t>
            </a:r>
            <a:endParaRPr lang="cs-CZ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48F0CFA1-C943-413A-9C8F-6E1751C89FD7}"/>
              </a:ext>
            </a:extLst>
          </p:cNvPr>
          <p:cNvSpPr txBox="1">
            <a:spLocks/>
          </p:cNvSpPr>
          <p:nvPr/>
        </p:nvSpPr>
        <p:spPr>
          <a:xfrm>
            <a:off x="540000" y="299142"/>
            <a:ext cx="8064000" cy="116201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/>
          <a:lstStyle>
            <a:lvl1pPr algn="l" defTabSz="68578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125" b="0" kern="1200" cap="none" baseline="0">
                <a:solidFill>
                  <a:srgbClr val="CF1F28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cs-CZ" dirty="0"/>
              <a:t>1. Start-up – další pohledy na vymezení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565E1405-041C-4F67-9FEA-DC15340BF7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0" y="5772150"/>
            <a:ext cx="2009775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49356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94D445-BA4F-401C-822A-02F99F02B03C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dirty="0"/>
              <a:t>Specifika start-up firem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7830C88-B4CE-4DA0-A00D-9363D420BD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825625"/>
            <a:ext cx="8064000" cy="3905872"/>
          </a:xfrm>
          <a:ln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pPr algn="just"/>
            <a:r>
              <a:rPr lang="cs-CZ" dirty="0"/>
              <a:t>V počátcích svého podnikání se soustředí především na svůj rozvoj, nikoli pouze na výsledek. </a:t>
            </a:r>
          </a:p>
          <a:p>
            <a:pPr algn="just"/>
            <a:r>
              <a:rPr lang="cs-CZ" dirty="0"/>
              <a:t>Start-up firmy několik prvních měsíců sice generují ztráty, ale soustředí se zejména na to, aby krok po kroku co nejvíce rozvíjeli a budovali svůj byznys.</a:t>
            </a:r>
          </a:p>
          <a:p>
            <a:pPr algn="just"/>
            <a:r>
              <a:rPr lang="cs-CZ" dirty="0"/>
              <a:t>„Start-up feeling“. - původní nadšení, se kterým se podnikatelé vrhají do podnikání. Avšak ve většině případů toto nadšení postupem času vyprchá a z nadějné firmy se stává „šedá myš“ jejíž činnost pomalu zaniká. </a:t>
            </a:r>
          </a:p>
          <a:p>
            <a:pPr algn="just"/>
            <a:r>
              <a:rPr lang="cs-CZ" dirty="0"/>
              <a:t>Se vznikem prvních start-up firem na světě je spojována americká oblast Silicon </a:t>
            </a:r>
            <a:r>
              <a:rPr lang="cs-CZ" dirty="0" err="1"/>
              <a:t>Valley</a:t>
            </a:r>
            <a:r>
              <a:rPr lang="cs-CZ" dirty="0"/>
              <a:t>. Oblast Silicon </a:t>
            </a:r>
            <a:r>
              <a:rPr lang="cs-CZ" dirty="0" err="1"/>
              <a:t>Valley</a:t>
            </a:r>
            <a:r>
              <a:rPr lang="cs-CZ" dirty="0"/>
              <a:t> se nachází v Americe poblíž San Franciska s největší koncentrací techniků, IT manažerů, vizionářů, programátorů, právníků, rizikového kapitálu, marketingu, obchodu apod. Začínající podnikatelé zde mají vše po ruce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9C41E41F-CAFB-41E4-9F79-C23A47BA1F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527" y="5772150"/>
            <a:ext cx="2009775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6850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1D57FF-2FFF-4947-80C3-1D54ACE3D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5129"/>
            <a:ext cx="7765014" cy="832075"/>
          </a:xfrm>
        </p:spPr>
        <p:txBody>
          <a:bodyPr/>
          <a:lstStyle/>
          <a:p>
            <a:r>
              <a:rPr lang="cs-CZ" dirty="0"/>
              <a:t>Kroky vzniku start-up firmy</a:t>
            </a:r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1F8B58FC-B2C8-42B6-9E75-13C5FB6F54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0000" y="1065230"/>
            <a:ext cx="6200166" cy="5116804"/>
          </a:xfr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073D814B-FC3D-4059-9731-B3DEB1F939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0" y="6130461"/>
            <a:ext cx="1341552" cy="724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74824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0E3DCFD5F21B041B3AE0717B9A9367B" ma:contentTypeVersion="7" ma:contentTypeDescription="Vytvoří nový dokument" ma:contentTypeScope="" ma:versionID="56ca39c7ee08788db9c992f6ef8241aa">
  <xsd:schema xmlns:xsd="http://www.w3.org/2001/XMLSchema" xmlns:xs="http://www.w3.org/2001/XMLSchema" xmlns:p="http://schemas.microsoft.com/office/2006/metadata/properties" xmlns:ns2="e5af2723-ed53-4308-af2e-df55c807cb65" xmlns:ns3="8ecbcb86-b731-4611-b369-1887ab3d3c8c" targetNamespace="http://schemas.microsoft.com/office/2006/metadata/properties" ma:root="true" ma:fieldsID="de78ee9b524b3e3be75fd4b4ac60358f" ns2:_="" ns3:_="">
    <xsd:import namespace="e5af2723-ed53-4308-af2e-df55c807cb65"/>
    <xsd:import namespace="8ecbcb86-b731-4611-b369-1887ab3d3c8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SharingHintHash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af2723-ed53-4308-af2e-df55c807cb6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dílené s podrobnostmi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odnota hash upozornění na sdílení" ma:description="" ma:internalName="SharingHintHash" ma:readOnly="true">
      <xsd:simpleType>
        <xsd:restriction base="dms:Text"/>
      </xsd:simpleType>
    </xsd:element>
    <xsd:element name="LastSharedByUser" ma:index="11" nillable="true" ma:displayName="Naposledy sdílel(a)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Čas posledního sdílení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cbcb86-b731-4611-b369-1887ab3d3c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1A52299-0A53-4721-B31F-8FA30F21796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3746FA2-5009-4FCE-A567-A7AC970534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5af2723-ed53-4308-af2e-df55c807cb65"/>
    <ds:schemaRef ds:uri="8ecbcb86-b731-4611-b369-1887ab3d3c8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3CE2964-7F69-4E72-92D7-96CA5FB750D3}">
  <ds:schemaRefs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8ecbcb86-b731-4611-b369-1887ab3d3c8c"/>
    <ds:schemaRef ds:uri="http://purl.org/dc/dcmitype/"/>
    <ds:schemaRef ds:uri="http://purl.org/dc/elements/1.1/"/>
    <ds:schemaRef ds:uri="http://purl.org/dc/terms/"/>
    <ds:schemaRef ds:uri="e5af2723-ed53-4308-af2e-df55c807cb65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MVŠO_sablona_ prezentace_4-3-CZ</Template>
  <TotalTime>15230</TotalTime>
  <Words>1131</Words>
  <Application>Microsoft Office PowerPoint</Application>
  <PresentationFormat>Předvádění na obrazovce (4:3)</PresentationFormat>
  <Paragraphs>82</Paragraphs>
  <Slides>12</Slides>
  <Notes>6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Inter</vt:lpstr>
      <vt:lpstr>Times New Roman</vt:lpstr>
      <vt:lpstr>Wingdings</vt:lpstr>
      <vt:lpstr>Motiv Office</vt:lpstr>
      <vt:lpstr>Start-up</vt:lpstr>
      <vt:lpstr>OBSAH</vt:lpstr>
      <vt:lpstr>1. Uvedení do problematiky předmětu</vt:lpstr>
      <vt:lpstr>Prezentace aplikace PowerPoint</vt:lpstr>
      <vt:lpstr>Ukončení předmětu</vt:lpstr>
      <vt:lpstr>1. Start-up </vt:lpstr>
      <vt:lpstr>Prezentace aplikace PowerPoint</vt:lpstr>
      <vt:lpstr>Specifika start-up firem</vt:lpstr>
      <vt:lpstr>Kroky vzniku start-up firmy</vt:lpstr>
      <vt:lpstr>Pět nedůležitějších věcí pro začínajícího podnikatele (Kawasaki)</vt:lpstr>
      <vt:lpstr>Příklad: Úspěšně inkubovaná firma – Westcom, s.r.o. </vt:lpstr>
      <vt:lpstr>2. Vymezení Spin-off firmy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Podnikové finance II</dc:title>
  <dc:creator>Peterková Jindra</dc:creator>
  <cp:lastModifiedBy>Jindra Peterkova</cp:lastModifiedBy>
  <cp:revision>154</cp:revision>
  <cp:lastPrinted>2021-02-08T18:32:20Z</cp:lastPrinted>
  <dcterms:created xsi:type="dcterms:W3CDTF">2020-09-10T07:22:32Z</dcterms:created>
  <dcterms:modified xsi:type="dcterms:W3CDTF">2022-10-14T22:09:15Z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0x01010050E3DCFD5F21B041B3AE0717B9A9367B</vt:lpwstr>
  </property>
</Properties>
</file>