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972" r:id="rId2"/>
    <p:sldMasterId id="2147483984" r:id="rId3"/>
    <p:sldMasterId id="2147483996" r:id="rId4"/>
    <p:sldMasterId id="2147484056" r:id="rId5"/>
    <p:sldMasterId id="2147484080" r:id="rId6"/>
    <p:sldMasterId id="2147484104" r:id="rId7"/>
    <p:sldMasterId id="2147484116" r:id="rId8"/>
    <p:sldMasterId id="2147484140" r:id="rId9"/>
  </p:sldMasterIdLst>
  <p:notesMasterIdLst>
    <p:notesMasterId r:id="rId26"/>
  </p:notesMasterIdLst>
  <p:sldIdLst>
    <p:sldId id="347" r:id="rId10"/>
    <p:sldId id="390" r:id="rId11"/>
    <p:sldId id="384" r:id="rId12"/>
    <p:sldId id="373" r:id="rId13"/>
    <p:sldId id="349" r:id="rId14"/>
    <p:sldId id="375" r:id="rId15"/>
    <p:sldId id="389" r:id="rId16"/>
    <p:sldId id="376" r:id="rId17"/>
    <p:sldId id="380" r:id="rId18"/>
    <p:sldId id="387" r:id="rId19"/>
    <p:sldId id="385" r:id="rId20"/>
    <p:sldId id="364" r:id="rId21"/>
    <p:sldId id="381" r:id="rId22"/>
    <p:sldId id="388" r:id="rId23"/>
    <p:sldId id="361" r:id="rId24"/>
    <p:sldId id="35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0000"/>
    <a:srgbClr val="FFFFFF"/>
    <a:srgbClr val="1C1C1C"/>
    <a:srgbClr val="000099"/>
    <a:srgbClr val="0000CC"/>
    <a:srgbClr val="0000FF"/>
    <a:srgbClr val="282828"/>
    <a:srgbClr val="00B0F0"/>
    <a:srgbClr val="009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70" d="100"/>
          <a:sy n="70" d="100"/>
        </p:scale>
        <p:origin x="-148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3814-9238-4195-B437-F16A4FAB6AE4}" type="datetime1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FDD0-552B-4C27-B53C-8309EE68F6B1}" type="datetime1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C03-C924-495B-A44E-AF83EC48BE37}" type="datetime1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6077-729C-48BF-9405-3BD24A85B6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DC2E-6FB0-4DE2-B93A-D5640BEF37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BD11-B698-4609-9E23-6DBDE7D290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E594-00EC-43A6-B48F-D04A42CAD3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6D49-4706-480E-ADE5-8A6DD17411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A3D1-7C5A-475C-8F4C-BF6E4F1BEF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B9F3-A554-4DA9-8367-DC5E8967CE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96CE-CEA0-4A09-8C86-E2B1DB9646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ADD9-22FF-44B8-BB2F-85777A826943}" type="datetime1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B1B3-6F4E-4B6F-B5A0-CFF4E822F7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80FE-AC52-4B3D-9512-C095B4CB3C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216E-C026-43B1-AD58-BA540D0DD9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3814-9238-4195-B437-F16A4FAB6AE4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53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ADD9-22FF-44B8-BB2F-85777A82694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29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B980-179D-424D-B444-62627976F66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37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305B-0E4D-4B74-990B-4BF03BB9CDFE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338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C740-CF2B-46D8-BBF3-6B7E246D7B0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5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1598-80E3-496B-AA71-D0EC88B9365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435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1CF0-39FF-478B-817E-4C3644A18602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0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B980-179D-424D-B444-62627976F661}" type="datetime1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06C4-F7B8-4BA5-A370-A12D931EE5B2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70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19A-7DFA-4104-BB3C-7D0D86B266C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24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FDD0-552B-4C27-B53C-8309EE68F6B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61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C03-C924-495B-A44E-AF83EC48BE37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37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3814-9238-4195-B437-F16A4FAB6AE4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53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ADD9-22FF-44B8-BB2F-85777A82694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29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B980-179D-424D-B444-62627976F66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373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305B-0E4D-4B74-990B-4BF03BB9CDFE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338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C740-CF2B-46D8-BBF3-6B7E246D7B0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53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1598-80E3-496B-AA71-D0EC88B9365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4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305B-0E4D-4B74-990B-4BF03BB9CDFE}" type="datetime1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1CF0-39FF-478B-817E-4C3644A18602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084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06C4-F7B8-4BA5-A370-A12D931EE5B2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703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19A-7DFA-4104-BB3C-7D0D86B266C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24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FDD0-552B-4C27-B53C-8309EE68F6B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618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C03-C924-495B-A44E-AF83EC48BE37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376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3814-9238-4195-B437-F16A4FAB6AE4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325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ADD9-22FF-44B8-BB2F-85777A82694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91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B980-179D-424D-B444-62627976F66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068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305B-0E4D-4B74-990B-4BF03BB9CDFE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155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C740-CF2B-46D8-BBF3-6B7E246D7B0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8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C740-CF2B-46D8-BBF3-6B7E246D7B05}" type="datetime1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1598-80E3-496B-AA71-D0EC88B9365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368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1CF0-39FF-478B-817E-4C3644A18602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67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06C4-F7B8-4BA5-A370-A12D931EE5B2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669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19A-7DFA-4104-BB3C-7D0D86B266C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829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FDD0-552B-4C27-B53C-8309EE68F6B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750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C03-C924-495B-A44E-AF83EC48BE37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970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3814-9238-4195-B437-F16A4FAB6AE4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549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ADD9-22FF-44B8-BB2F-85777A82694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26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B980-179D-424D-B444-62627976F66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528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305B-0E4D-4B74-990B-4BF03BB9CDFE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3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1598-80E3-496B-AA71-D0EC88B93658}" type="datetime1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C740-CF2B-46D8-BBF3-6B7E246D7B0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376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1598-80E3-496B-AA71-D0EC88B9365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145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1CF0-39FF-478B-817E-4C3644A18602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377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06C4-F7B8-4BA5-A370-A12D931EE5B2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944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19A-7DFA-4104-BB3C-7D0D86B266C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9160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FDD0-552B-4C27-B53C-8309EE68F6B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186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C03-C924-495B-A44E-AF83EC48BE37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53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3814-9238-4195-B437-F16A4FAB6AE4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181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ADD9-22FF-44B8-BB2F-85777A82694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2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B980-179D-424D-B444-62627976F66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2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1CF0-39FF-478B-817E-4C3644A18602}" type="datetime1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305B-0E4D-4B74-990B-4BF03BB9CDFE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207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C740-CF2B-46D8-BBF3-6B7E246D7B0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718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1598-80E3-496B-AA71-D0EC88B9365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38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1CF0-39FF-478B-817E-4C3644A18602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782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06C4-F7B8-4BA5-A370-A12D931EE5B2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88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19A-7DFA-4104-BB3C-7D0D86B266C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682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FDD0-552B-4C27-B53C-8309EE68F6B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27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C03-C924-495B-A44E-AF83EC48BE37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87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3814-9238-4195-B437-F16A4FAB6AE4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310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ADD9-22FF-44B8-BB2F-85777A82694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6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06C4-F7B8-4BA5-A370-A12D931EE5B2}" type="datetime1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B980-179D-424D-B444-62627976F66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314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305B-0E4D-4B74-990B-4BF03BB9CDFE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617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C740-CF2B-46D8-BBF3-6B7E246D7B0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091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1598-80E3-496B-AA71-D0EC88B9365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704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1CF0-39FF-478B-817E-4C3644A18602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79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06C4-F7B8-4BA5-A370-A12D931EE5B2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663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19A-7DFA-4104-BB3C-7D0D86B266C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715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FDD0-552B-4C27-B53C-8309EE68F6B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441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C03-C924-495B-A44E-AF83EC48BE37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071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3814-9238-4195-B437-F16A4FAB6AE4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4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19A-7DFA-4104-BB3C-7D0D86B266C8}" type="datetime1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ADD9-22FF-44B8-BB2F-85777A82694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81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B980-179D-424D-B444-62627976F66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541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305B-0E4D-4B74-990B-4BF03BB9CDFE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368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C740-CF2B-46D8-BBF3-6B7E246D7B0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411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1598-80E3-496B-AA71-D0EC88B9365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105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1CF0-39FF-478B-817E-4C3644A18602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844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06C4-F7B8-4BA5-A370-A12D931EE5B2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2216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19A-7DFA-4104-BB3C-7D0D86B266C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457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FDD0-552B-4C27-B53C-8309EE68F6B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461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C03-C924-495B-A44E-AF83EC48BE37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7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01FA-CF33-4835-9DB5-C5B24183D681}" type="datetime1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26BE8-7FEB-45C8-9713-CF94894C85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01FA-CF33-4835-9DB5-C5B24183D68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1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01FA-CF33-4835-9DB5-C5B24183D68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1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01FA-CF33-4835-9DB5-C5B24183D68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6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01FA-CF33-4835-9DB5-C5B24183D68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8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01FA-CF33-4835-9DB5-C5B24183D68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6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01FA-CF33-4835-9DB5-C5B24183D68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7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01FA-CF33-4835-9DB5-C5B24183D68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0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porady/12701251153-stardance-xi-kdyz-hvezdy-tanci/bonus/41436-upoutavka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d_62mf0zZb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04800" y="4724400"/>
            <a:ext cx="4876800" cy="1828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cs-CZ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cs-CZ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MEDIÁLNÍ A KOMUNIKAČNÍ ANALÝZY</a:t>
            </a:r>
          </a:p>
          <a:p>
            <a:endParaRPr lang="cs-CZ" sz="1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Téma: ANALÝZA MEDIÁLNÍHO  PRODUKTU</a:t>
            </a:r>
          </a:p>
          <a:p>
            <a:endParaRPr lang="cs-CZ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cs-CZ" sz="1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cs-CZ" sz="2000" dirty="0" smtClean="0">
                <a:solidFill>
                  <a:srgbClr val="000099"/>
                </a:solidFill>
                <a:latin typeface="+mn-lt"/>
              </a:rPr>
              <a:t>Renáta Pavlíčková</a:t>
            </a:r>
          </a:p>
          <a:p>
            <a:endParaRPr lang="cs-CZ" sz="2000" b="1" dirty="0" smtClean="0">
              <a:solidFill>
                <a:schemeClr val="bg1"/>
              </a:solidFill>
              <a:latin typeface="+mn-lt"/>
            </a:endParaRPr>
          </a:p>
          <a:p>
            <a:endParaRPr lang="ru-RU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1066800" y="1064820"/>
            <a:ext cx="3124200" cy="1767366"/>
          </a:xfrm>
          <a:prstGeom prst="roundRect">
            <a:avLst/>
          </a:prstGeom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4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398" y="1159077"/>
            <a:ext cx="2565004" cy="157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6553200" cy="715963"/>
          </a:xfrm>
          <a:noFill/>
          <a:ln>
            <a:solidFill>
              <a:srgbClr val="333333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Sémiotická </a:t>
            </a:r>
            <a:r>
              <a:rPr lang="cs-CZ" sz="28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</a:t>
            </a:r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mediálního produktu (V.)</a:t>
            </a:r>
            <a:endParaRPr lang="en-US" sz="2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295400"/>
            <a:ext cx="6553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solidFill>
                  <a:srgbClr val="333333"/>
                </a:solidFill>
              </a:rPr>
              <a:t>Kategorie v rámci </a:t>
            </a:r>
            <a:r>
              <a:rPr lang="cs-CZ" b="1" dirty="0" smtClean="0">
                <a:solidFill>
                  <a:srgbClr val="333333"/>
                </a:solidFill>
              </a:rPr>
              <a:t>symbolických nástrojů:</a:t>
            </a:r>
            <a:endParaRPr lang="cs-CZ" b="1" dirty="0">
              <a:solidFill>
                <a:srgbClr val="333333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333333"/>
                </a:solidFill>
              </a:rPr>
              <a:t>tváře značky: </a:t>
            </a:r>
            <a:r>
              <a:rPr lang="cs-CZ" dirty="0" smtClean="0">
                <a:solidFill>
                  <a:srgbClr val="333333"/>
                </a:solidFill>
              </a:rPr>
              <a:t>moderátoři (evokují profesionalitu, stabilitu, jistotu, </a:t>
            </a:r>
            <a:r>
              <a:rPr lang="cs-CZ" dirty="0">
                <a:solidFill>
                  <a:srgbClr val="333333"/>
                </a:solidFill>
              </a:rPr>
              <a:t>úroveň, slušnost, </a:t>
            </a:r>
            <a:r>
              <a:rPr lang="cs-CZ" dirty="0" smtClean="0">
                <a:solidFill>
                  <a:srgbClr val="333333"/>
                </a:solidFill>
              </a:rPr>
              <a:t>pokoru, noblesu),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/>
              <a:buChar char=""/>
            </a:pPr>
            <a:r>
              <a:rPr lang="cs-CZ" b="1" dirty="0" smtClean="0">
                <a:solidFill>
                  <a:srgbClr val="333333"/>
                </a:solidFill>
                <a:ea typeface="Calibri"/>
                <a:cs typeface="Times New Roman"/>
              </a:rPr>
              <a:t>ikony</a:t>
            </a:r>
            <a:r>
              <a:rPr lang="cs-CZ" b="1" dirty="0">
                <a:solidFill>
                  <a:srgbClr val="333333"/>
                </a:solidFill>
                <a:ea typeface="Calibri"/>
                <a:cs typeface="Times New Roman"/>
              </a:rPr>
              <a:t>: 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Tereza 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Kostková, Marek Eben, Tatiana Drexler, Zdeněk </a:t>
            </a:r>
            <a:r>
              <a:rPr lang="cs-CZ" dirty="0" err="1" smtClean="0">
                <a:solidFill>
                  <a:srgbClr val="333333"/>
                </a:solidFill>
                <a:ea typeface="Calibri"/>
                <a:cs typeface="Times New Roman"/>
              </a:rPr>
              <a:t>Chlopčík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, Jan Tománek, Richard </a:t>
            </a:r>
            <a:r>
              <a:rPr lang="cs-CZ" dirty="0" err="1" smtClean="0">
                <a:solidFill>
                  <a:srgbClr val="333333"/>
                </a:solidFill>
                <a:ea typeface="Calibri"/>
                <a:cs typeface="Times New Roman"/>
              </a:rPr>
              <a:t>Genzer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,</a:t>
            </a:r>
            <a:endParaRPr lang="cs-CZ" dirty="0" smtClean="0">
              <a:solidFill>
                <a:srgbClr val="333333"/>
              </a:solidFill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333333"/>
                </a:solidFill>
              </a:rPr>
              <a:t>znaky </a:t>
            </a:r>
            <a:r>
              <a:rPr lang="cs-CZ" b="1" dirty="0">
                <a:solidFill>
                  <a:srgbClr val="333333"/>
                </a:solidFill>
              </a:rPr>
              <a:t>(</a:t>
            </a:r>
            <a:r>
              <a:rPr lang="cs-CZ" b="1" dirty="0" err="1">
                <a:solidFill>
                  <a:srgbClr val="333333"/>
                </a:solidFill>
              </a:rPr>
              <a:t>markery</a:t>
            </a:r>
            <a:r>
              <a:rPr lang="cs-CZ" b="1" dirty="0">
                <a:solidFill>
                  <a:srgbClr val="333333"/>
                </a:solidFill>
              </a:rPr>
              <a:t>) </a:t>
            </a:r>
            <a:r>
              <a:rPr lang="cs-CZ" dirty="0">
                <a:solidFill>
                  <a:srgbClr val="333333"/>
                </a:solidFill>
              </a:rPr>
              <a:t>– </a:t>
            </a:r>
            <a:r>
              <a:rPr lang="cs-CZ" dirty="0" smtClean="0">
                <a:solidFill>
                  <a:srgbClr val="333333"/>
                </a:solidFill>
              </a:rPr>
              <a:t>sociální </a:t>
            </a:r>
            <a:r>
              <a:rPr lang="cs-CZ" dirty="0">
                <a:solidFill>
                  <a:srgbClr val="333333"/>
                </a:solidFill>
              </a:rPr>
              <a:t>kontakt, tanec, pohyb, radost,  zábava, přátelství, sociální empatie (Paraple), noblesa, taneční </a:t>
            </a:r>
            <a:r>
              <a:rPr lang="cs-CZ" dirty="0" smtClean="0">
                <a:solidFill>
                  <a:srgbClr val="333333"/>
                </a:solidFill>
              </a:rPr>
              <a:t>kostýmy,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333333"/>
                </a:solidFill>
                <a:ea typeface="Calibri"/>
                <a:cs typeface="Times New Roman"/>
              </a:rPr>
              <a:t>symboly</a:t>
            </a:r>
            <a:r>
              <a:rPr lang="cs-CZ" b="1" dirty="0">
                <a:solidFill>
                  <a:srgbClr val="333333"/>
                </a:solidFill>
                <a:ea typeface="Calibri"/>
                <a:cs typeface="Times New Roman"/>
              </a:rPr>
              <a:t>: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 logo </a:t>
            </a:r>
            <a:r>
              <a:rPr lang="cs-CZ" dirty="0" err="1">
                <a:solidFill>
                  <a:srgbClr val="333333"/>
                </a:solidFill>
                <a:ea typeface="Calibri"/>
                <a:cs typeface="Times New Roman"/>
              </a:rPr>
              <a:t>iVysílání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, hodinářství/budík/stopky/hodiny (čas), taneční páry, taneční boty, logo 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StarDance,</a:t>
            </a:r>
            <a:endParaRPr lang="cs-CZ" dirty="0" smtClean="0">
              <a:solidFill>
                <a:srgbClr val="333333"/>
              </a:solidFill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</a:rPr>
              <a:t>rekvizity</a:t>
            </a:r>
            <a:r>
              <a:rPr lang="cs-CZ" dirty="0">
                <a:solidFill>
                  <a:srgbClr val="333333"/>
                </a:solidFill>
              </a:rPr>
              <a:t> – budík, stopky, hodinový strojek, ozubená kolečka, kyvadlo, </a:t>
            </a:r>
            <a:r>
              <a:rPr lang="cs-CZ" dirty="0" smtClean="0">
                <a:solidFill>
                  <a:srgbClr val="333333"/>
                </a:solidFill>
              </a:rPr>
              <a:t>taneční boty, třpytky.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514142" cy="9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78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6553200" cy="715963"/>
          </a:xfrm>
          <a:noFill/>
          <a:ln>
            <a:solidFill>
              <a:srgbClr val="333333"/>
            </a:solidFill>
          </a:ln>
        </p:spPr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Symboly – logo a slogan </a:t>
            </a:r>
            <a:endParaRPr lang="en-US" sz="2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501366"/>
            <a:ext cx="655320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solidFill>
                  <a:srgbClr val="000000"/>
                </a:solidFill>
              </a:rPr>
              <a:t>Obrázek 2: </a:t>
            </a:r>
            <a:r>
              <a:rPr lang="cs-CZ" b="1" dirty="0">
                <a:solidFill>
                  <a:srgbClr val="000000"/>
                </a:solidFill>
              </a:rPr>
              <a:t>Logo</a:t>
            </a:r>
            <a:r>
              <a:rPr lang="cs-CZ" dirty="0">
                <a:solidFill>
                  <a:srgbClr val="000000"/>
                </a:solidFill>
              </a:rPr>
              <a:t> XI. řady </a:t>
            </a:r>
            <a:r>
              <a:rPr lang="cs-CZ" dirty="0" smtClean="0">
                <a:solidFill>
                  <a:srgbClr val="000000"/>
                </a:solidFill>
              </a:rPr>
              <a:t>StarDanc</a:t>
            </a:r>
            <a:r>
              <a:rPr lang="cs-CZ" sz="1600" dirty="0" smtClean="0">
                <a:solidFill>
                  <a:srgbClr val="000000"/>
                </a:solidFill>
              </a:rPr>
              <a:t>e </a:t>
            </a:r>
            <a:endParaRPr lang="cs-CZ" sz="16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sz="2000" dirty="0" smtClean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sz="2000" dirty="0" smtClean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sz="2000" dirty="0" smtClean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333333"/>
              </a:solidFill>
            </a:endParaRPr>
          </a:p>
          <a:p>
            <a:pPr algn="just"/>
            <a:endParaRPr lang="cs-CZ" sz="1200" dirty="0" smtClean="0">
              <a:solidFill>
                <a:srgbClr val="000000"/>
              </a:solidFill>
            </a:endParaRPr>
          </a:p>
          <a:p>
            <a:pPr algn="just"/>
            <a:endParaRPr lang="cs-CZ" sz="1200" dirty="0" smtClean="0">
              <a:solidFill>
                <a:srgbClr val="000000"/>
              </a:solidFill>
            </a:endParaRPr>
          </a:p>
          <a:p>
            <a:pPr algn="just"/>
            <a:endParaRPr lang="cs-CZ" sz="1200" dirty="0">
              <a:solidFill>
                <a:srgbClr val="000000"/>
              </a:solidFill>
            </a:endParaRPr>
          </a:p>
          <a:p>
            <a:pPr algn="just"/>
            <a:endParaRPr lang="cs-CZ" sz="1200" dirty="0" smtClean="0">
              <a:solidFill>
                <a:srgbClr val="000000"/>
              </a:solidFill>
            </a:endParaRPr>
          </a:p>
          <a:p>
            <a:pPr algn="just"/>
            <a:endParaRPr lang="cs-CZ" sz="1200" dirty="0">
              <a:solidFill>
                <a:srgbClr val="000000"/>
              </a:solidFill>
            </a:endParaRPr>
          </a:p>
          <a:p>
            <a:pPr algn="just"/>
            <a:r>
              <a:rPr lang="cs-CZ" sz="1200" dirty="0" smtClean="0">
                <a:solidFill>
                  <a:srgbClr val="000000"/>
                </a:solidFill>
              </a:rPr>
              <a:t>Zdroj</a:t>
            </a:r>
            <a:r>
              <a:rPr lang="cs-CZ" sz="1200" dirty="0">
                <a:solidFill>
                  <a:srgbClr val="000000"/>
                </a:solidFill>
              </a:rPr>
              <a:t>: Česká televize, https://www.ceskatelevize.cz/porady/12701251153-stardance-xi-kdyz-hvezdy-tanci/13429-fotogalerie/ (data k 9. 11. 2021</a:t>
            </a:r>
            <a:r>
              <a:rPr lang="cs-CZ" sz="1200" dirty="0" smtClean="0">
                <a:solidFill>
                  <a:srgbClr val="000000"/>
                </a:solidFill>
              </a:rPr>
              <a:t>).</a:t>
            </a:r>
          </a:p>
          <a:p>
            <a:pPr algn="just"/>
            <a:endParaRPr lang="cs-CZ" sz="1100" dirty="0">
              <a:solidFill>
                <a:srgbClr val="333333"/>
              </a:solidFill>
            </a:endParaRPr>
          </a:p>
          <a:p>
            <a:pPr algn="just"/>
            <a:endParaRPr lang="cs-CZ" dirty="0" smtClean="0">
              <a:solidFill>
                <a:srgbClr val="000000"/>
              </a:solidFill>
            </a:endParaRPr>
          </a:p>
          <a:p>
            <a:pPr algn="just"/>
            <a:r>
              <a:rPr lang="cs-CZ" b="1" dirty="0" smtClean="0">
                <a:solidFill>
                  <a:srgbClr val="000000"/>
                </a:solidFill>
              </a:rPr>
              <a:t>Slogan</a:t>
            </a:r>
            <a:r>
              <a:rPr lang="cs-CZ" b="1" dirty="0">
                <a:solidFill>
                  <a:srgbClr val="000000"/>
                </a:solidFill>
              </a:rPr>
              <a:t>:</a:t>
            </a:r>
            <a:r>
              <a:rPr lang="cs-CZ" dirty="0">
                <a:solidFill>
                  <a:srgbClr val="000000"/>
                </a:solidFill>
              </a:rPr>
              <a:t> StarDance …když hvězdy tančí</a:t>
            </a:r>
            <a:endParaRPr lang="cs-CZ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333333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026" name="Picture 2" descr="https://img.ceskatelevize.cz/program/porady/12701251153/detail15/logo.png?verze=16318978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0"/>
            <a:ext cx="482563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5113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0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6553200" cy="715963"/>
          </a:xfrm>
          <a:noFill/>
          <a:ln>
            <a:solidFill>
              <a:srgbClr val="333333"/>
            </a:solidFill>
          </a:ln>
        </p:spPr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Ikony </a:t>
            </a:r>
            <a:endParaRPr lang="en-US" sz="2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501366"/>
            <a:ext cx="6553200" cy="5165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600" dirty="0" smtClean="0">
                <a:solidFill>
                  <a:srgbClr val="000000"/>
                </a:solidFill>
                <a:ea typeface="Calibri"/>
                <a:cs typeface="Times New Roman"/>
              </a:rPr>
              <a:t>Obrázek 3: </a:t>
            </a:r>
            <a:r>
              <a:rPr lang="cs-CZ" sz="1600" dirty="0">
                <a:solidFill>
                  <a:srgbClr val="000000"/>
                </a:solidFill>
                <a:ea typeface="Calibri"/>
                <a:cs typeface="Times New Roman"/>
              </a:rPr>
              <a:t>Moderátorský pár StarDance Marek Eben a Tereza </a:t>
            </a:r>
            <a:r>
              <a:rPr lang="cs-CZ" sz="1600" dirty="0" smtClean="0">
                <a:solidFill>
                  <a:srgbClr val="000000"/>
                </a:solidFill>
                <a:ea typeface="Calibri"/>
                <a:cs typeface="Times New Roman"/>
              </a:rPr>
              <a:t>Kostková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endParaRPr lang="cs-CZ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endParaRPr lang="cs-CZ" sz="14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endParaRPr lang="cs-CZ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cs-CZ" sz="1200" dirty="0" smtClean="0">
                <a:solidFill>
                  <a:srgbClr val="000000"/>
                </a:solidFill>
                <a:ea typeface="Calibri"/>
                <a:cs typeface="Times New Roman"/>
              </a:rPr>
              <a:t>Zdroj</a:t>
            </a:r>
            <a:r>
              <a:rPr lang="cs-CZ" sz="1200" dirty="0">
                <a:solidFill>
                  <a:srgbClr val="000000"/>
                </a:solidFill>
                <a:ea typeface="Calibri"/>
                <a:cs typeface="Times New Roman"/>
              </a:rPr>
              <a:t>: Česká televize, https://www.ceskatelevize.cz/porady/12701251153-stardance-xi-kdyz-hvezdy-tanci/ (data k 9. 11. 2021).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514142" cy="9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25" y="1981200"/>
            <a:ext cx="5761037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8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6553200" cy="715963"/>
          </a:xfrm>
          <a:noFill/>
          <a:ln>
            <a:solidFill>
              <a:srgbClr val="333333"/>
            </a:solidFill>
          </a:ln>
        </p:spPr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Ikony</a:t>
            </a:r>
            <a:endParaRPr lang="en-US" sz="2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501366"/>
            <a:ext cx="6553200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600" dirty="0" smtClean="0">
                <a:solidFill>
                  <a:srgbClr val="000000"/>
                </a:solidFill>
                <a:ea typeface="Calibri"/>
                <a:cs typeface="Times New Roman"/>
              </a:rPr>
              <a:t>Obrázek 4: Porota XI. řady StarDance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endParaRPr lang="cs-CZ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endParaRPr lang="cs-CZ" sz="14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endParaRPr lang="cs-CZ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cs-CZ" sz="1200" dirty="0">
                <a:solidFill>
                  <a:srgbClr val="000000"/>
                </a:solidFill>
                <a:ea typeface="Calibri"/>
                <a:cs typeface="Times New Roman"/>
              </a:rPr>
              <a:t>Zdroj: Česká televize, https://www.ceskatelevize.cz/porady/12701251153-stardance-xi-kdyz-hvezdy-tanci/13523-porota/ (data k 10. 11. </a:t>
            </a:r>
            <a:r>
              <a:rPr lang="cs-CZ" sz="1200" dirty="0" smtClean="0">
                <a:solidFill>
                  <a:srgbClr val="000000"/>
                </a:solidFill>
                <a:ea typeface="Calibri"/>
                <a:cs typeface="Times New Roman"/>
              </a:rPr>
              <a:t>2021).</a:t>
            </a:r>
            <a:endParaRPr lang="cs-CZ" sz="12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514142" cy="9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61" y="1905000"/>
            <a:ext cx="5761037" cy="364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8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6553200" cy="715963"/>
          </a:xfrm>
          <a:noFill/>
          <a:ln>
            <a:solidFill>
              <a:srgbClr val="333333"/>
            </a:solidFill>
          </a:ln>
        </p:spPr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Symbol</a:t>
            </a:r>
            <a:endParaRPr lang="en-US" sz="2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501366"/>
            <a:ext cx="6553200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600" dirty="0" smtClean="0">
                <a:solidFill>
                  <a:srgbClr val="000000"/>
                </a:solidFill>
                <a:ea typeface="Calibri"/>
                <a:cs typeface="Times New Roman"/>
              </a:rPr>
              <a:t>Obrázek 5: Pánské taneční boty na standardní tance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endParaRPr lang="cs-CZ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endParaRPr lang="cs-CZ" sz="14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endParaRPr lang="cs-CZ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cs-CZ" sz="1200" dirty="0">
                <a:solidFill>
                  <a:srgbClr val="000000"/>
                </a:solidFill>
                <a:ea typeface="Calibri"/>
                <a:cs typeface="Times New Roman"/>
              </a:rPr>
              <a:t>Zdroj</a:t>
            </a:r>
            <a:r>
              <a:rPr lang="cs-CZ" sz="1200" dirty="0" smtClean="0">
                <a:solidFill>
                  <a:srgbClr val="000000"/>
                </a:solidFill>
                <a:ea typeface="Calibri"/>
                <a:cs typeface="Times New Roman"/>
              </a:rPr>
              <a:t>: Heller Dance, </a:t>
            </a:r>
            <a:r>
              <a:rPr lang="cs-CZ" sz="1200" dirty="0">
                <a:solidFill>
                  <a:srgbClr val="000000"/>
                </a:solidFill>
                <a:ea typeface="Calibri"/>
                <a:cs typeface="Times New Roman"/>
              </a:rPr>
              <a:t>https://www.hellerdance.cz/eshop/p/h-dance-h4012-standardni-obuv-panska-28723/ (data k 10. 11. </a:t>
            </a:r>
            <a:r>
              <a:rPr lang="cs-CZ" sz="1200" dirty="0" smtClean="0">
                <a:solidFill>
                  <a:srgbClr val="000000"/>
                </a:solidFill>
                <a:ea typeface="Calibri"/>
                <a:cs typeface="Times New Roman"/>
              </a:rPr>
              <a:t>2021).</a:t>
            </a:r>
            <a:endParaRPr lang="cs-CZ" sz="12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514142" cy="9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Renáta\Desktop\OVA - od Lenky\H4012B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4358"/>
            <a:ext cx="5156579" cy="352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2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6553200" cy="715963"/>
          </a:xfrm>
          <a:ln>
            <a:solidFill>
              <a:srgbClr val="333333"/>
            </a:solidFill>
          </a:ln>
        </p:spPr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ZÁVĚREM</a:t>
            </a:r>
            <a:endParaRPr lang="en-US" sz="2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501366"/>
            <a:ext cx="6553200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333333"/>
                </a:solidFill>
              </a:rPr>
              <a:t>zajímavosti ze StarDance,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333333"/>
                </a:solidFill>
              </a:rPr>
              <a:t>vlastní názor,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333333"/>
                </a:solidFill>
              </a:rPr>
              <a:t>závěrečná doporučení pro zlepšení reklamy,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333333"/>
                </a:solidFill>
              </a:rPr>
              <a:t>zdroje,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333333"/>
                </a:solidFill>
              </a:rPr>
              <a:t>dotazy.</a:t>
            </a:r>
            <a:endParaRPr lang="en-US" sz="2000" dirty="0">
              <a:solidFill>
                <a:srgbClr val="333333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15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514142" cy="9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8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0"/>
            <a:ext cx="4419600" cy="696699"/>
          </a:xfrm>
        </p:spPr>
        <p:txBody>
          <a:bodyPr>
            <a:noAutofit/>
          </a:bodyPr>
          <a:lstStyle/>
          <a:p>
            <a:pPr lvl="0" defTabSz="457200">
              <a:spcBef>
                <a:spcPts val="0"/>
              </a:spcBef>
            </a:pPr>
            <a:r>
              <a:rPr lang="cs-CZ" sz="4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Děkuji </a:t>
            </a:r>
            <a:r>
              <a:rPr lang="cs-CZ" sz="4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za </a:t>
            </a:r>
            <a:r>
              <a:rPr lang="cs-CZ" sz="4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pozornost</a:t>
            </a:r>
            <a:endParaRPr lang="en-US" sz="40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16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280" y="1524000"/>
            <a:ext cx="1792287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5113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08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6553200" cy="715963"/>
          </a:xfrm>
          <a:noFill/>
          <a:ln>
            <a:solidFill>
              <a:srgbClr val="333333"/>
            </a:solidFill>
          </a:ln>
        </p:spPr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MEDIÁLNÍ PRODUKT</a:t>
            </a:r>
            <a:endParaRPr lang="en-US" sz="2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501366"/>
            <a:ext cx="65532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solidFill>
                  <a:srgbClr val="333333"/>
                </a:solidFill>
              </a:rPr>
              <a:t>Mediální produkt: </a:t>
            </a:r>
            <a:r>
              <a:rPr lang="cs-CZ" dirty="0">
                <a:solidFill>
                  <a:srgbClr val="333333"/>
                </a:solidFill>
              </a:rPr>
              <a:t>televizní reklama StarDance.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solidFill>
                  <a:srgbClr val="333333"/>
                </a:solidFill>
              </a:rPr>
              <a:t>Cíl </a:t>
            </a:r>
            <a:r>
              <a:rPr lang="cs-CZ" b="1" dirty="0" smtClean="0">
                <a:solidFill>
                  <a:srgbClr val="333333"/>
                </a:solidFill>
              </a:rPr>
              <a:t>analýzy: </a:t>
            </a:r>
            <a:r>
              <a:rPr lang="cs-CZ" dirty="0">
                <a:solidFill>
                  <a:srgbClr val="333333"/>
                </a:solidFill>
              </a:rPr>
              <a:t>analyzovat mediální obsah televizní reklamy  pořadu StarDance.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solidFill>
                  <a:srgbClr val="333333"/>
                </a:solidFill>
              </a:rPr>
              <a:t>Metodika: </a:t>
            </a:r>
            <a:r>
              <a:rPr lang="cs-CZ" dirty="0">
                <a:solidFill>
                  <a:srgbClr val="333333"/>
                </a:solidFill>
              </a:rPr>
              <a:t>deskripce, sémiotická analýza</a:t>
            </a:r>
            <a:r>
              <a:rPr lang="cs-CZ" dirty="0" smtClean="0">
                <a:solidFill>
                  <a:srgbClr val="333333"/>
                </a:solidFill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cs-CZ" dirty="0" smtClean="0">
              <a:solidFill>
                <a:srgbClr val="333333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solidFill>
                  <a:srgbClr val="333333"/>
                </a:solidFill>
              </a:rPr>
              <a:t>Odkazy </a:t>
            </a:r>
            <a:r>
              <a:rPr lang="pl-PL" b="1" dirty="0">
                <a:solidFill>
                  <a:srgbClr val="333333"/>
                </a:solidFill>
              </a:rPr>
              <a:t>na </a:t>
            </a:r>
            <a:r>
              <a:rPr lang="pl-PL" b="1" dirty="0" smtClean="0">
                <a:solidFill>
                  <a:srgbClr val="333333"/>
                </a:solidFill>
              </a:rPr>
              <a:t>video: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 smtClean="0">
                <a:solidFill>
                  <a:srgbClr val="333333"/>
                </a:solidFill>
                <a:hlinkClick r:id="rId3"/>
              </a:rPr>
              <a:t>https</a:t>
            </a:r>
            <a:r>
              <a:rPr lang="pl-PL" dirty="0">
                <a:solidFill>
                  <a:srgbClr val="333333"/>
                </a:solidFill>
                <a:hlinkClick r:id="rId3"/>
              </a:rPr>
              <a:t>://www.ceskatelevize.cz/porady/12701251153-stardance-xi-kdyz-hvezdy-tanci/bonus/41436-upoutavka</a:t>
            </a:r>
            <a:r>
              <a:rPr lang="pl-PL" dirty="0" smtClean="0">
                <a:solidFill>
                  <a:srgbClr val="333333"/>
                </a:solidFill>
                <a:hlinkClick r:id="rId3"/>
              </a:rPr>
              <a:t>/</a:t>
            </a:r>
            <a:endParaRPr lang="pl-PL" dirty="0" smtClean="0">
              <a:solidFill>
                <a:srgbClr val="333333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l-PL" dirty="0">
              <a:solidFill>
                <a:srgbClr val="333333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333333"/>
                </a:solidFill>
                <a:hlinkClick r:id="rId4"/>
              </a:rPr>
              <a:t>https://</a:t>
            </a:r>
            <a:r>
              <a:rPr lang="cs-CZ" dirty="0" smtClean="0">
                <a:solidFill>
                  <a:srgbClr val="333333"/>
                </a:solidFill>
                <a:hlinkClick r:id="rId4"/>
              </a:rPr>
              <a:t>www.youtube.com/watch?v=d_62mf0zZb8</a:t>
            </a:r>
            <a:endParaRPr lang="cs-CZ" dirty="0" smtClean="0">
              <a:solidFill>
                <a:srgbClr val="333333"/>
              </a:solidFill>
            </a:endParaRPr>
          </a:p>
          <a:p>
            <a:pPr algn="just"/>
            <a:endParaRPr lang="en-US" sz="2000" dirty="0">
              <a:solidFill>
                <a:srgbClr val="333333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514142" cy="9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0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6553200" cy="715963"/>
          </a:xfrm>
          <a:ln>
            <a:solidFill>
              <a:srgbClr val="333333"/>
            </a:solidFill>
          </a:ln>
        </p:spPr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Sémiotická </a:t>
            </a:r>
            <a:r>
              <a:rPr lang="cs-CZ" sz="28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</a:t>
            </a:r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mediálního produktu</a:t>
            </a:r>
            <a:endParaRPr lang="en-US" sz="2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501366"/>
            <a:ext cx="65532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</a:rPr>
              <a:t>Mediální produkt:</a:t>
            </a:r>
            <a:r>
              <a:rPr lang="cs-CZ" dirty="0">
                <a:solidFill>
                  <a:srgbClr val="333333"/>
                </a:solidFill>
              </a:rPr>
              <a:t> </a:t>
            </a:r>
            <a:r>
              <a:rPr lang="cs-CZ" dirty="0" smtClean="0">
                <a:solidFill>
                  <a:srgbClr val="333333"/>
                </a:solidFill>
              </a:rPr>
              <a:t>StarDance </a:t>
            </a:r>
            <a:r>
              <a:rPr lang="cs-CZ" dirty="0">
                <a:solidFill>
                  <a:srgbClr val="333333"/>
                </a:solidFill>
              </a:rPr>
              <a:t>XI kampaň 2021 (trailer/upoutávka na XI řadu StarDance, která na ČT1 začala 16. 10. 2021).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</a:rPr>
              <a:t>Odkaz:</a:t>
            </a:r>
            <a:r>
              <a:rPr lang="cs-CZ" dirty="0">
                <a:solidFill>
                  <a:srgbClr val="333333"/>
                </a:solidFill>
              </a:rPr>
              <a:t>  https://www.ceskatelevize.cz/porady/12701251153-stardance-xi-kdyz-hvezdy-tanci/bonus/41436-upoutavka/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</a:rPr>
              <a:t>Cíl upoutávky: </a:t>
            </a:r>
            <a:r>
              <a:rPr lang="cs-CZ" dirty="0">
                <a:solidFill>
                  <a:srgbClr val="333333"/>
                </a:solidFill>
              </a:rPr>
              <a:t>prezentovat všechny taneční páry XI. </a:t>
            </a:r>
            <a:r>
              <a:rPr lang="cs-CZ" dirty="0" smtClean="0">
                <a:solidFill>
                  <a:srgbClr val="333333"/>
                </a:solidFill>
              </a:rPr>
              <a:t>řady </a:t>
            </a:r>
            <a:r>
              <a:rPr lang="cs-CZ" dirty="0">
                <a:solidFill>
                  <a:srgbClr val="333333"/>
                </a:solidFill>
              </a:rPr>
              <a:t>StarDance a upozornit diváky na blížící se termín jejího </a:t>
            </a:r>
            <a:r>
              <a:rPr lang="cs-CZ" dirty="0" smtClean="0">
                <a:solidFill>
                  <a:srgbClr val="333333"/>
                </a:solidFill>
              </a:rPr>
              <a:t>zahájení.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</a:rPr>
              <a:t>Médium:</a:t>
            </a:r>
            <a:r>
              <a:rPr lang="cs-CZ" dirty="0">
                <a:solidFill>
                  <a:srgbClr val="333333"/>
                </a:solidFill>
              </a:rPr>
              <a:t> audiovizuální médium – </a:t>
            </a:r>
            <a:r>
              <a:rPr lang="cs-CZ" dirty="0" smtClean="0">
                <a:solidFill>
                  <a:srgbClr val="333333"/>
                </a:solidFill>
              </a:rPr>
              <a:t>TV.</a:t>
            </a:r>
            <a:endParaRPr lang="cs-CZ" dirty="0">
              <a:solidFill>
                <a:srgbClr val="333333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</a:rPr>
              <a:t>Zadavatel: </a:t>
            </a:r>
            <a:r>
              <a:rPr lang="cs-CZ" dirty="0">
                <a:solidFill>
                  <a:srgbClr val="333333"/>
                </a:solidFill>
              </a:rPr>
              <a:t>Česká </a:t>
            </a:r>
            <a:r>
              <a:rPr lang="cs-CZ" dirty="0" smtClean="0">
                <a:solidFill>
                  <a:srgbClr val="333333"/>
                </a:solidFill>
              </a:rPr>
              <a:t>televize.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</a:rPr>
              <a:t>Doplňující komentář k upoutávce: </a:t>
            </a:r>
            <a:r>
              <a:rPr lang="cs-CZ" dirty="0">
                <a:solidFill>
                  <a:srgbClr val="333333"/>
                </a:solidFill>
              </a:rPr>
              <a:t>„Podívejte se, jaké páry budou tančit v nové řady StarDance XI! StarDance XI začíná 16. října na ČT1.“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</a:rPr>
              <a:t>Datum zveřejnění: </a:t>
            </a:r>
            <a:r>
              <a:rPr lang="cs-CZ" dirty="0">
                <a:solidFill>
                  <a:srgbClr val="333333"/>
                </a:solidFill>
              </a:rPr>
              <a:t>8. 10. </a:t>
            </a:r>
            <a:r>
              <a:rPr lang="cs-CZ" dirty="0" smtClean="0">
                <a:solidFill>
                  <a:srgbClr val="333333"/>
                </a:solidFill>
              </a:rPr>
              <a:t>2021.</a:t>
            </a:r>
            <a:endParaRPr lang="cs-CZ" sz="2000" dirty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333333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514142" cy="9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8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6553200" cy="715963"/>
          </a:xfrm>
          <a:noFill/>
          <a:ln>
            <a:solidFill>
              <a:srgbClr val="333333"/>
            </a:solidFill>
          </a:ln>
        </p:spPr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Charakteristika celostátního média</a:t>
            </a:r>
            <a:endParaRPr lang="en-US" sz="2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501366"/>
            <a:ext cx="6553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333333"/>
                </a:solidFill>
              </a:rPr>
              <a:t>Česká </a:t>
            </a:r>
            <a:r>
              <a:rPr lang="cs-CZ" b="1" dirty="0">
                <a:solidFill>
                  <a:srgbClr val="333333"/>
                </a:solidFill>
              </a:rPr>
              <a:t>televize </a:t>
            </a:r>
            <a:r>
              <a:rPr lang="cs-CZ" dirty="0">
                <a:solidFill>
                  <a:srgbClr val="333333"/>
                </a:solidFill>
              </a:rPr>
              <a:t>(ČT) je veřejnoprávní instituce provozující televizní vysílání celoplošně na území </a:t>
            </a:r>
            <a:r>
              <a:rPr lang="cs-CZ" dirty="0" smtClean="0">
                <a:solidFill>
                  <a:srgbClr val="333333"/>
                </a:solidFill>
              </a:rPr>
              <a:t>Česka.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333333"/>
                </a:solidFill>
              </a:rPr>
              <a:t>Zřízena:</a:t>
            </a:r>
            <a:r>
              <a:rPr lang="cs-CZ" dirty="0" smtClean="0">
                <a:solidFill>
                  <a:srgbClr val="333333"/>
                </a:solidFill>
              </a:rPr>
              <a:t> ke dni 1. 1. 1992.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333333"/>
                </a:solidFill>
              </a:rPr>
              <a:t>Vysílání: </a:t>
            </a:r>
            <a:r>
              <a:rPr lang="cs-CZ" dirty="0" smtClean="0">
                <a:solidFill>
                  <a:srgbClr val="333333"/>
                </a:solidFill>
              </a:rPr>
              <a:t>7 televizních programů - plnoformátové </a:t>
            </a:r>
            <a:r>
              <a:rPr lang="cs-CZ" dirty="0">
                <a:solidFill>
                  <a:srgbClr val="333333"/>
                </a:solidFill>
              </a:rPr>
              <a:t>ČT1 a ČT2, ČT3, zpravodajský ČT24, sportovní ČT sport, dětský ČT :D a kulturní </a:t>
            </a:r>
            <a:r>
              <a:rPr lang="cs-CZ" dirty="0" smtClean="0">
                <a:solidFill>
                  <a:srgbClr val="333333"/>
                </a:solidFill>
              </a:rPr>
              <a:t/>
            </a:r>
            <a:br>
              <a:rPr lang="cs-CZ" dirty="0" smtClean="0">
                <a:solidFill>
                  <a:srgbClr val="333333"/>
                </a:solidFill>
              </a:rPr>
            </a:br>
            <a:r>
              <a:rPr lang="cs-CZ" dirty="0" smtClean="0">
                <a:solidFill>
                  <a:srgbClr val="333333"/>
                </a:solidFill>
              </a:rPr>
              <a:t>ČT art.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dirty="0" smtClean="0">
              <a:solidFill>
                <a:srgbClr val="333333"/>
              </a:solidFill>
            </a:endParaRPr>
          </a:p>
          <a:p>
            <a:pPr algn="just"/>
            <a:endParaRPr lang="cs-CZ" sz="1600" dirty="0" smtClean="0">
              <a:solidFill>
                <a:srgbClr val="333333"/>
              </a:solidFill>
            </a:endParaRPr>
          </a:p>
          <a:p>
            <a:pPr algn="just"/>
            <a:r>
              <a:rPr lang="pt-BR" sz="1600" dirty="0" smtClean="0">
                <a:solidFill>
                  <a:srgbClr val="333333"/>
                </a:solidFill>
              </a:rPr>
              <a:t>Obrázek </a:t>
            </a:r>
            <a:r>
              <a:rPr lang="cs-CZ" sz="1600" dirty="0" smtClean="0">
                <a:solidFill>
                  <a:srgbClr val="333333"/>
                </a:solidFill>
              </a:rPr>
              <a:t>1</a:t>
            </a:r>
            <a:r>
              <a:rPr lang="pt-BR" sz="1600" dirty="0" smtClean="0">
                <a:solidFill>
                  <a:srgbClr val="333333"/>
                </a:solidFill>
              </a:rPr>
              <a:t>: </a:t>
            </a:r>
            <a:r>
              <a:rPr lang="pt-BR" sz="1600" b="1" dirty="0">
                <a:solidFill>
                  <a:srgbClr val="333333"/>
                </a:solidFill>
              </a:rPr>
              <a:t>Logo</a:t>
            </a:r>
            <a:r>
              <a:rPr lang="pt-BR" sz="1600" dirty="0">
                <a:solidFill>
                  <a:srgbClr val="333333"/>
                </a:solidFill>
              </a:rPr>
              <a:t> </a:t>
            </a:r>
            <a:r>
              <a:rPr lang="cs-CZ" sz="1600" dirty="0" smtClean="0">
                <a:solidFill>
                  <a:srgbClr val="333333"/>
                </a:solidFill>
              </a:rPr>
              <a:t>Č</a:t>
            </a:r>
            <a:r>
              <a:rPr lang="pt-BR" sz="1600" dirty="0" smtClean="0">
                <a:solidFill>
                  <a:srgbClr val="333333"/>
                </a:solidFill>
              </a:rPr>
              <a:t>eské televize</a:t>
            </a:r>
            <a:endParaRPr lang="cs-CZ" sz="1600" dirty="0" smtClean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dirty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dirty="0" smtClean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dirty="0">
              <a:solidFill>
                <a:srgbClr val="333333"/>
              </a:solidFill>
            </a:endParaRPr>
          </a:p>
          <a:p>
            <a:pPr algn="just"/>
            <a:r>
              <a:rPr lang="cs-CZ" sz="1200" dirty="0" smtClean="0">
                <a:solidFill>
                  <a:srgbClr val="333333"/>
                </a:solidFill>
              </a:rPr>
              <a:t>Zdroj</a:t>
            </a:r>
            <a:r>
              <a:rPr lang="cs-CZ" sz="1200" dirty="0">
                <a:solidFill>
                  <a:srgbClr val="333333"/>
                </a:solidFill>
              </a:rPr>
              <a:t>: Česká televize, https://www.ceskatelevize.cz/ (data k 9. 11. 2021)</a:t>
            </a:r>
            <a:r>
              <a:rPr lang="cs-CZ" dirty="0">
                <a:solidFill>
                  <a:srgbClr val="333333"/>
                </a:solidFill>
              </a:rPr>
              <a:t>.</a:t>
            </a:r>
            <a:endParaRPr lang="cs-CZ" dirty="0" smtClean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sz="2000" dirty="0" smtClean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333333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514142" cy="9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76800"/>
            <a:ext cx="4619876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69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6553200" cy="715963"/>
          </a:xfrm>
          <a:noFill/>
          <a:ln>
            <a:solidFill>
              <a:srgbClr val="333333"/>
            </a:solidFill>
          </a:ln>
        </p:spPr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Charakteristika pořadu StarDance</a:t>
            </a:r>
            <a:endParaRPr lang="en-US" sz="2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501366"/>
            <a:ext cx="6553200" cy="4957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/>
              <a:buChar char=""/>
            </a:pPr>
            <a:r>
              <a:rPr lang="cs-CZ" b="1" dirty="0" smtClean="0">
                <a:solidFill>
                  <a:srgbClr val="333333"/>
                </a:solidFill>
                <a:ea typeface="Calibri"/>
                <a:cs typeface="Times New Roman"/>
              </a:rPr>
              <a:t>StarDance: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 je česká 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televizní taneční show, která se na obrazovkách České televize poprvé objevila v roce 2006.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</a:pPr>
            <a:r>
              <a:rPr lang="cs-CZ" b="1" dirty="0" smtClean="0">
                <a:solidFill>
                  <a:srgbClr val="333333"/>
                </a:solidFill>
                <a:ea typeface="Calibri"/>
                <a:cs typeface="Times New Roman"/>
              </a:rPr>
              <a:t>Formát</a:t>
            </a:r>
            <a:r>
              <a:rPr lang="cs-CZ" b="1" dirty="0">
                <a:solidFill>
                  <a:srgbClr val="333333"/>
                </a:solidFill>
                <a:ea typeface="Calibri"/>
                <a:cs typeface="Times New Roman"/>
              </a:rPr>
              <a:t>: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 taneční 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show.</a:t>
            </a:r>
            <a:endParaRPr lang="cs-CZ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</a:pPr>
            <a:r>
              <a:rPr lang="cs-CZ" b="1" dirty="0">
                <a:solidFill>
                  <a:srgbClr val="333333"/>
                </a:solidFill>
                <a:ea typeface="Calibri"/>
                <a:cs typeface="Times New Roman"/>
              </a:rPr>
              <a:t>Země původu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: 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Česko.</a:t>
            </a:r>
            <a:endParaRPr lang="cs-CZ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</a:pPr>
            <a:r>
              <a:rPr lang="cs-CZ" b="1" dirty="0">
                <a:solidFill>
                  <a:srgbClr val="333333"/>
                </a:solidFill>
                <a:ea typeface="Calibri"/>
                <a:cs typeface="Times New Roman"/>
              </a:rPr>
              <a:t>Hudba: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 </a:t>
            </a:r>
            <a:r>
              <a:rPr lang="cs-CZ" dirty="0" err="1">
                <a:solidFill>
                  <a:srgbClr val="333333"/>
                </a:solidFill>
                <a:ea typeface="Calibri"/>
                <a:cs typeface="Times New Roman"/>
              </a:rPr>
              <a:t>Moondance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 </a:t>
            </a:r>
            <a:r>
              <a:rPr lang="cs-CZ" dirty="0" err="1">
                <a:solidFill>
                  <a:srgbClr val="333333"/>
                </a:solidFill>
                <a:ea typeface="Calibri"/>
                <a:cs typeface="Times New Roman"/>
              </a:rPr>
              <a:t>Orchestra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 Martina </a:t>
            </a:r>
            <a:r>
              <a:rPr lang="cs-CZ" dirty="0" err="1" smtClean="0">
                <a:solidFill>
                  <a:srgbClr val="333333"/>
                </a:solidFill>
                <a:ea typeface="Calibri"/>
                <a:cs typeface="Times New Roman"/>
              </a:rPr>
              <a:t>Kumžáka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.</a:t>
            </a:r>
            <a:endParaRPr lang="cs-CZ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</a:pPr>
            <a:r>
              <a:rPr lang="cs-CZ" b="1" dirty="0">
                <a:solidFill>
                  <a:srgbClr val="333333"/>
                </a:solidFill>
                <a:ea typeface="Calibri"/>
                <a:cs typeface="Times New Roman"/>
              </a:rPr>
              <a:t>Počet řad: 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11.</a:t>
            </a:r>
            <a:endParaRPr lang="cs-CZ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</a:pPr>
            <a:r>
              <a:rPr lang="cs-CZ" b="1" dirty="0">
                <a:solidFill>
                  <a:srgbClr val="333333"/>
                </a:solidFill>
                <a:ea typeface="Calibri"/>
                <a:cs typeface="Times New Roman"/>
              </a:rPr>
              <a:t>Počet dílů: 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98.</a:t>
            </a:r>
            <a:endParaRPr lang="cs-CZ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</a:pPr>
            <a:r>
              <a:rPr lang="cs-CZ" b="1" dirty="0">
                <a:solidFill>
                  <a:srgbClr val="333333"/>
                </a:solidFill>
                <a:ea typeface="Calibri"/>
                <a:cs typeface="Times New Roman"/>
              </a:rPr>
              <a:t>Obvyklá délka pořadu: 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60-120 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minut.</a:t>
            </a:r>
            <a:endParaRPr lang="cs-CZ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/>
              <a:buChar char=""/>
            </a:pPr>
            <a:r>
              <a:rPr lang="cs-CZ" b="1" dirty="0">
                <a:solidFill>
                  <a:srgbClr val="333333"/>
                </a:solidFill>
                <a:ea typeface="Calibri"/>
                <a:cs typeface="Times New Roman"/>
              </a:rPr>
              <a:t>Prémiové vysílání: 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stanice 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ČT1.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"/>
            </a:pPr>
            <a:r>
              <a:rPr lang="cs-CZ" b="1" dirty="0" smtClean="0">
                <a:solidFill>
                  <a:srgbClr val="333333"/>
                </a:solidFill>
                <a:ea typeface="Calibri"/>
                <a:cs typeface="Times New Roman"/>
              </a:rPr>
              <a:t>Princip soutěže: 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soutěžní taneční páry (ve složení osobnosti </a:t>
            </a:r>
            <a:b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</a:b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a profesionálního tanečníka) bojují svými tanci o co nejlepší bodové hodnocení poroty a hlasy diváků. Nejslabší pár kolo soutěže opouští, pokračuje se, dokud nezůstane pár vítězný.</a:t>
            </a:r>
            <a:endParaRPr lang="cs-CZ" dirty="0">
              <a:solidFill>
                <a:srgbClr val="333333"/>
              </a:solidFill>
              <a:ea typeface="Calibri"/>
              <a:cs typeface="Times New Roman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514142" cy="9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08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6553200" cy="715963"/>
          </a:xfrm>
          <a:noFill/>
          <a:ln>
            <a:solidFill>
              <a:srgbClr val="333333"/>
            </a:solidFill>
          </a:ln>
        </p:spPr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Sémiotická </a:t>
            </a:r>
            <a:r>
              <a:rPr lang="cs-CZ" sz="28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</a:t>
            </a:r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mediálního produktu (</a:t>
            </a:r>
            <a:r>
              <a:rPr lang="cs-CZ" sz="28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en-US" sz="2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501366"/>
            <a:ext cx="65532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</a:rPr>
              <a:t>Délka reklamy (stopáž): </a:t>
            </a:r>
            <a:r>
              <a:rPr lang="cs-CZ" dirty="0">
                <a:solidFill>
                  <a:srgbClr val="333333"/>
                </a:solidFill>
              </a:rPr>
              <a:t>1:00 min.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</a:rPr>
              <a:t>Počet zhlédnutí </a:t>
            </a:r>
            <a:r>
              <a:rPr lang="cs-CZ" dirty="0">
                <a:solidFill>
                  <a:srgbClr val="333333"/>
                </a:solidFill>
              </a:rPr>
              <a:t>(</a:t>
            </a:r>
            <a:r>
              <a:rPr lang="cs-CZ" dirty="0" err="1">
                <a:solidFill>
                  <a:srgbClr val="333333"/>
                </a:solidFill>
              </a:rPr>
              <a:t>Youtube</a:t>
            </a:r>
            <a:r>
              <a:rPr lang="cs-CZ" dirty="0">
                <a:solidFill>
                  <a:srgbClr val="333333"/>
                </a:solidFill>
              </a:rPr>
              <a:t>): 21 </a:t>
            </a:r>
            <a:r>
              <a:rPr lang="cs-CZ" dirty="0" smtClean="0">
                <a:solidFill>
                  <a:srgbClr val="333333"/>
                </a:solidFill>
              </a:rPr>
              <a:t>267.</a:t>
            </a:r>
            <a:endParaRPr lang="cs-CZ" dirty="0">
              <a:solidFill>
                <a:srgbClr val="333333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</a:rPr>
              <a:t>Žánr:</a:t>
            </a:r>
            <a:r>
              <a:rPr lang="cs-CZ" dirty="0">
                <a:solidFill>
                  <a:srgbClr val="333333"/>
                </a:solidFill>
              </a:rPr>
              <a:t> soutěžní </a:t>
            </a:r>
            <a:r>
              <a:rPr lang="cs-CZ" dirty="0" smtClean="0">
                <a:solidFill>
                  <a:srgbClr val="333333"/>
                </a:solidFill>
              </a:rPr>
              <a:t>pořad.</a:t>
            </a:r>
            <a:endParaRPr lang="cs-CZ" dirty="0">
              <a:solidFill>
                <a:srgbClr val="333333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</a:rPr>
              <a:t>Formát:</a:t>
            </a:r>
            <a:r>
              <a:rPr lang="cs-CZ" dirty="0">
                <a:solidFill>
                  <a:srgbClr val="333333"/>
                </a:solidFill>
              </a:rPr>
              <a:t> taneční </a:t>
            </a:r>
            <a:r>
              <a:rPr lang="cs-CZ" dirty="0" smtClean="0">
                <a:solidFill>
                  <a:srgbClr val="333333"/>
                </a:solidFill>
              </a:rPr>
              <a:t>show.</a:t>
            </a:r>
            <a:endParaRPr lang="cs-CZ" dirty="0">
              <a:solidFill>
                <a:srgbClr val="333333"/>
              </a:solidFill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333333"/>
                </a:solidFill>
              </a:rPr>
              <a:t>Postavy v reklamě </a:t>
            </a:r>
            <a:r>
              <a:rPr lang="cs-CZ" dirty="0" smtClean="0">
                <a:solidFill>
                  <a:srgbClr val="333333"/>
                </a:solidFill>
              </a:rPr>
              <a:t>(personifikovaná reklama):  32 (2 </a:t>
            </a:r>
            <a:r>
              <a:rPr lang="cs-CZ" dirty="0">
                <a:solidFill>
                  <a:srgbClr val="333333"/>
                </a:solidFill>
              </a:rPr>
              <a:t>moderátoři, 10 mediálně známých osobností, 10 profesionálních </a:t>
            </a:r>
            <a:r>
              <a:rPr lang="cs-CZ" dirty="0" smtClean="0">
                <a:solidFill>
                  <a:srgbClr val="333333"/>
                </a:solidFill>
              </a:rPr>
              <a:t>tanečníků).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333333"/>
                </a:solidFill>
              </a:rPr>
              <a:t>Hlavní </a:t>
            </a:r>
            <a:r>
              <a:rPr lang="cs-CZ" b="1" dirty="0">
                <a:solidFill>
                  <a:srgbClr val="333333"/>
                </a:solidFill>
              </a:rPr>
              <a:t>postavy reklamy</a:t>
            </a:r>
            <a:r>
              <a:rPr lang="cs-CZ" dirty="0">
                <a:solidFill>
                  <a:srgbClr val="333333"/>
                </a:solidFill>
              </a:rPr>
              <a:t>: Tereza Kostková + Marek </a:t>
            </a:r>
            <a:r>
              <a:rPr lang="cs-CZ" dirty="0" smtClean="0">
                <a:solidFill>
                  <a:srgbClr val="333333"/>
                </a:solidFill>
              </a:rPr>
              <a:t>Eben</a:t>
            </a:r>
            <a:r>
              <a:rPr lang="cs-CZ" dirty="0">
                <a:solidFill>
                  <a:srgbClr val="333333"/>
                </a:solidFill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</a:rPr>
              <a:t>Hlas v reklamě</a:t>
            </a:r>
            <a:r>
              <a:rPr lang="cs-CZ" dirty="0">
                <a:solidFill>
                  <a:srgbClr val="333333"/>
                </a:solidFill>
              </a:rPr>
              <a:t>: Marek </a:t>
            </a:r>
            <a:r>
              <a:rPr lang="cs-CZ" dirty="0" smtClean="0">
                <a:solidFill>
                  <a:srgbClr val="333333"/>
                </a:solidFill>
              </a:rPr>
              <a:t>Eben.</a:t>
            </a:r>
            <a:endParaRPr lang="cs-CZ" dirty="0">
              <a:solidFill>
                <a:srgbClr val="333333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</a:rPr>
              <a:t>Mluvený text: </a:t>
            </a:r>
            <a:r>
              <a:rPr lang="cs-CZ" dirty="0">
                <a:solidFill>
                  <a:srgbClr val="333333"/>
                </a:solidFill>
              </a:rPr>
              <a:t>„StarDance. Od 16. října na jedničce.“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</a:rPr>
              <a:t>Počet sekvencí audiovizuálního sdělení: </a:t>
            </a:r>
            <a:r>
              <a:rPr lang="cs-CZ" dirty="0" smtClean="0">
                <a:solidFill>
                  <a:srgbClr val="333333"/>
                </a:solidFill>
              </a:rPr>
              <a:t>20.</a:t>
            </a:r>
            <a:endParaRPr lang="cs-CZ" sz="2000" dirty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333333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514142" cy="9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1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6553200" cy="715963"/>
          </a:xfrm>
          <a:ln>
            <a:solidFill>
              <a:srgbClr val="333333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Sémiotická </a:t>
            </a:r>
            <a:r>
              <a:rPr lang="cs-CZ" sz="28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</a:t>
            </a:r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mediálního produktu (II.)</a:t>
            </a:r>
            <a:endParaRPr lang="en-US" sz="2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501366"/>
            <a:ext cx="6553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/>
              <a:buChar char=""/>
            </a:pPr>
            <a:r>
              <a:rPr lang="cs-CZ" b="1" dirty="0" smtClean="0">
                <a:solidFill>
                  <a:srgbClr val="333333"/>
                </a:solidFill>
                <a:ea typeface="Calibri"/>
                <a:cs typeface="Times New Roman"/>
              </a:rPr>
              <a:t>Umístění: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 (kde 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to bylo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?) 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„děj“ se odehrává v hodinářství 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/>
            </a:r>
            <a:b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</a:b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a 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ve strojku stopek, kde soutěžní páry 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tančí.</a:t>
            </a:r>
            <a:endParaRPr lang="cs-CZ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/>
              <a:buChar char=""/>
            </a:pPr>
            <a:r>
              <a:rPr lang="cs-CZ" b="1" dirty="0" smtClean="0">
                <a:solidFill>
                  <a:srgbClr val="333333"/>
                </a:solidFill>
                <a:ea typeface="Calibri"/>
                <a:cs typeface="Times New Roman"/>
              </a:rPr>
              <a:t>Načasování: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 (kdy 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to bylo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?) 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před zahájením televizního pořadu (říjen 2021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).</a:t>
            </a:r>
            <a:endParaRPr lang="cs-CZ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/>
              <a:buChar char=""/>
            </a:pPr>
            <a:r>
              <a:rPr lang="cs-CZ" b="1" dirty="0">
                <a:solidFill>
                  <a:srgbClr val="333333"/>
                </a:solidFill>
                <a:ea typeface="Calibri"/>
                <a:cs typeface="Times New Roman"/>
              </a:rPr>
              <a:t>Logo: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 upoutávka nese logo </a:t>
            </a:r>
            <a:r>
              <a:rPr lang="cs-CZ" dirty="0" err="1">
                <a:solidFill>
                  <a:srgbClr val="333333"/>
                </a:solidFill>
                <a:ea typeface="Calibri"/>
                <a:cs typeface="Times New Roman"/>
              </a:rPr>
              <a:t>iVysílání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 České televize a logo StarDance 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XI.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/>
              <a:buChar char=""/>
            </a:pPr>
            <a:r>
              <a:rPr lang="cs-CZ" b="1" dirty="0">
                <a:solidFill>
                  <a:srgbClr val="333333"/>
                </a:solidFill>
                <a:ea typeface="Calibri"/>
                <a:cs typeface="Times New Roman"/>
              </a:rPr>
              <a:t>Spojení se značkou: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 StarDance, Česká televize, </a:t>
            </a:r>
            <a:r>
              <a:rPr lang="cs-CZ" dirty="0" err="1">
                <a:solidFill>
                  <a:srgbClr val="333333"/>
                </a:solidFill>
                <a:ea typeface="Calibri"/>
                <a:cs typeface="Times New Roman"/>
              </a:rPr>
              <a:t>iVysílání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 České televize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</a:rPr>
              <a:t>Příběh reklamního spotu: </a:t>
            </a:r>
            <a:r>
              <a:rPr lang="cs-CZ" dirty="0">
                <a:solidFill>
                  <a:srgbClr val="333333"/>
                </a:solidFill>
              </a:rPr>
              <a:t>ve skutečném hodinářství pár objevil taneční show odehrávající se ve strojku kapesních hodinek</a:t>
            </a:r>
            <a:r>
              <a:rPr lang="cs-CZ" dirty="0" smtClean="0">
                <a:solidFill>
                  <a:srgbClr val="333333"/>
                </a:solidFill>
              </a:rPr>
              <a:t>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/>
              <a:buChar char=""/>
            </a:pPr>
            <a:r>
              <a:rPr lang="cs-CZ" b="1" dirty="0">
                <a:solidFill>
                  <a:srgbClr val="333333"/>
                </a:solidFill>
                <a:ea typeface="Calibri"/>
                <a:cs typeface="Times New Roman"/>
              </a:rPr>
              <a:t>Mediální sdělení: 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pojďte si odpočinout, pojďte se bavit, pojďte sledovat XI řadu StarDance na ČT1, moderátoři i taneční páry jsou připraveni a čekají na vás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.</a:t>
            </a:r>
            <a:endParaRPr lang="cs-CZ" dirty="0">
              <a:solidFill>
                <a:srgbClr val="333333"/>
              </a:solidFill>
              <a:ea typeface="Calibri"/>
              <a:cs typeface="Times New Roman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514142" cy="9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40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6553200" cy="715963"/>
          </a:xfrm>
          <a:noFill/>
          <a:ln>
            <a:solidFill>
              <a:srgbClr val="333333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Sémiotická </a:t>
            </a:r>
            <a:r>
              <a:rPr lang="cs-CZ" sz="28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</a:t>
            </a:r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mediálního produktu (III.)</a:t>
            </a:r>
            <a:endParaRPr lang="en-US" sz="2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501366"/>
            <a:ext cx="655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cs-CZ" b="1" dirty="0">
                <a:solidFill>
                  <a:srgbClr val="333333"/>
                </a:solidFill>
              </a:rPr>
              <a:t>Kategorie v rámci technických </a:t>
            </a:r>
            <a:r>
              <a:rPr lang="cs-CZ" b="1" dirty="0" smtClean="0">
                <a:solidFill>
                  <a:srgbClr val="333333"/>
                </a:solidFill>
              </a:rPr>
              <a:t>kódů:</a:t>
            </a:r>
            <a:endParaRPr lang="cs-CZ" b="1" dirty="0">
              <a:solidFill>
                <a:srgbClr val="333333"/>
              </a:solidFill>
            </a:endParaRP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333333"/>
                </a:solidFill>
              </a:rPr>
              <a:t>kompozice záběru,</a:t>
            </a:r>
            <a:endParaRPr lang="cs-CZ" dirty="0">
              <a:solidFill>
                <a:srgbClr val="333333"/>
              </a:solidFill>
            </a:endParaRP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333333"/>
                </a:solidFill>
              </a:rPr>
              <a:t>záběr kamery,</a:t>
            </a:r>
            <a:endParaRPr lang="cs-CZ" dirty="0">
              <a:solidFill>
                <a:srgbClr val="333333"/>
              </a:solidFill>
            </a:endParaRP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333333"/>
                </a:solidFill>
              </a:rPr>
              <a:t>úhel záběru,</a:t>
            </a:r>
            <a:endParaRPr lang="cs-CZ" dirty="0">
              <a:solidFill>
                <a:srgbClr val="333333"/>
              </a:solidFill>
            </a:endParaRP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333333"/>
                </a:solidFill>
              </a:rPr>
              <a:t>délka </a:t>
            </a:r>
            <a:r>
              <a:rPr lang="cs-CZ" dirty="0">
                <a:solidFill>
                  <a:srgbClr val="333333"/>
                </a:solidFill>
              </a:rPr>
              <a:t>záběru a </a:t>
            </a:r>
            <a:r>
              <a:rPr lang="cs-CZ" dirty="0" smtClean="0">
                <a:solidFill>
                  <a:srgbClr val="333333"/>
                </a:solidFill>
              </a:rPr>
              <a:t>střih.</a:t>
            </a:r>
            <a:endParaRPr lang="cs-CZ" dirty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333333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8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514142" cy="9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68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6553200" cy="715963"/>
          </a:xfrm>
          <a:noFill/>
          <a:ln>
            <a:solidFill>
              <a:srgbClr val="333333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Sémiotická </a:t>
            </a:r>
            <a:r>
              <a:rPr lang="cs-CZ" sz="28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</a:t>
            </a:r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mediálního produktu (IV.)</a:t>
            </a:r>
            <a:endParaRPr lang="en-US" sz="2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295400"/>
            <a:ext cx="65532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solidFill>
                  <a:srgbClr val="333333"/>
                </a:solidFill>
              </a:rPr>
              <a:t>Kategorie v rámci </a:t>
            </a:r>
            <a:r>
              <a:rPr lang="cs-CZ" b="1" dirty="0" smtClean="0">
                <a:solidFill>
                  <a:srgbClr val="333333"/>
                </a:solidFill>
              </a:rPr>
              <a:t>symbolických nástrojů:</a:t>
            </a:r>
            <a:endParaRPr lang="cs-CZ" b="1" dirty="0">
              <a:solidFill>
                <a:srgbClr val="333333"/>
              </a:solidFill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333333"/>
                </a:solidFill>
                <a:ea typeface="Calibri"/>
                <a:cs typeface="Times New Roman"/>
              </a:rPr>
              <a:t>obraz: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 ostrý 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a jasný obraz, místy lehce kouřový, v závěru spotu přesvícený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,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333333"/>
                </a:solidFill>
                <a:ea typeface="Calibri"/>
                <a:cs typeface="Times New Roman"/>
              </a:rPr>
              <a:t>s</a:t>
            </a:r>
            <a:r>
              <a:rPr lang="cs-CZ" b="1" dirty="0" smtClean="0">
                <a:solidFill>
                  <a:srgbClr val="333333"/>
                </a:solidFill>
              </a:rPr>
              <a:t>cény:</a:t>
            </a:r>
            <a:r>
              <a:rPr lang="cs-CZ" dirty="0" smtClean="0">
                <a:solidFill>
                  <a:srgbClr val="333333"/>
                </a:solidFill>
              </a:rPr>
              <a:t> </a:t>
            </a:r>
            <a:r>
              <a:rPr lang="cs-CZ" dirty="0">
                <a:solidFill>
                  <a:srgbClr val="333333"/>
                </a:solidFill>
              </a:rPr>
              <a:t>rychlé střídání, vše v pohybu, absence statických obrazů,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333333"/>
                </a:solidFill>
              </a:rPr>
              <a:t>světlo:</a:t>
            </a:r>
            <a:r>
              <a:rPr lang="cs-CZ" dirty="0" smtClean="0">
                <a:solidFill>
                  <a:srgbClr val="333333"/>
                </a:solidFill>
              </a:rPr>
              <a:t> jasné světlo, lesk, </a:t>
            </a:r>
            <a:endParaRPr lang="cs-CZ" dirty="0">
              <a:solidFill>
                <a:srgbClr val="333333"/>
              </a:solidFill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333333"/>
                </a:solidFill>
              </a:rPr>
              <a:t>barvy:</a:t>
            </a:r>
            <a:r>
              <a:rPr lang="cs-CZ" dirty="0" smtClean="0">
                <a:solidFill>
                  <a:srgbClr val="333333"/>
                </a:solidFill>
              </a:rPr>
              <a:t> 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zlatá (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dominantní), černá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, stříbrná, bledě modrá, červená, bílá, 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růžová,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333333"/>
                </a:solidFill>
              </a:rPr>
              <a:t>zvuk:</a:t>
            </a:r>
            <a:r>
              <a:rPr lang="cs-CZ" dirty="0" smtClean="0">
                <a:solidFill>
                  <a:srgbClr val="333333"/>
                </a:solidFill>
              </a:rPr>
              <a:t> hlasitá taneční hudba, 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znělka pořadu 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StarDance,</a:t>
            </a:r>
            <a:endParaRPr lang="cs-CZ" dirty="0" smtClean="0">
              <a:solidFill>
                <a:srgbClr val="333333"/>
              </a:solidFill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333333"/>
                </a:solidFill>
                <a:ea typeface="Calibri"/>
                <a:cs typeface="Times New Roman"/>
              </a:rPr>
              <a:t>hudba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: </a:t>
            </a:r>
            <a:r>
              <a:rPr lang="cs-CZ" dirty="0" err="1">
                <a:solidFill>
                  <a:srgbClr val="333333"/>
                </a:solidFill>
                <a:ea typeface="Calibri"/>
                <a:cs typeface="Times New Roman"/>
              </a:rPr>
              <a:t>Moondance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 </a:t>
            </a:r>
            <a:r>
              <a:rPr lang="cs-CZ" dirty="0" err="1">
                <a:solidFill>
                  <a:srgbClr val="333333"/>
                </a:solidFill>
                <a:ea typeface="Calibri"/>
                <a:cs typeface="Times New Roman"/>
              </a:rPr>
              <a:t>Orchestra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 Martina </a:t>
            </a:r>
            <a:r>
              <a:rPr lang="cs-CZ" dirty="0" err="1" smtClean="0">
                <a:solidFill>
                  <a:srgbClr val="333333"/>
                </a:solidFill>
                <a:ea typeface="Calibri"/>
                <a:cs typeface="Times New Roman"/>
              </a:rPr>
              <a:t>Kumžáka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dirty="0" smtClean="0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9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514142" cy="9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1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722</Words>
  <Application>Microsoft Office PowerPoint</Application>
  <PresentationFormat>Předvádění na obrazovce (4:3)</PresentationFormat>
  <Paragraphs>163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9</vt:i4>
      </vt:variant>
      <vt:variant>
        <vt:lpstr>Nadpisy snímků</vt:lpstr>
      </vt:variant>
      <vt:variant>
        <vt:i4>16</vt:i4>
      </vt:variant>
    </vt:vector>
  </HeadingPairs>
  <TitlesOfParts>
    <vt:vector size="25" baseType="lpstr">
      <vt:lpstr>1_Office Theme</vt:lpstr>
      <vt:lpstr>15_Office Theme</vt:lpstr>
      <vt:lpstr>2_Office Theme</vt:lpstr>
      <vt:lpstr>3_Office Theme</vt:lpstr>
      <vt:lpstr>7_Office Theme</vt:lpstr>
      <vt:lpstr>8_Office Theme</vt:lpstr>
      <vt:lpstr>10_Office Theme</vt:lpstr>
      <vt:lpstr>6_Office Theme</vt:lpstr>
      <vt:lpstr>12_Office Theme</vt:lpstr>
      <vt:lpstr>Prezentace aplikace PowerPoint</vt:lpstr>
      <vt:lpstr>MEDIÁLNÍ PRODUKT</vt:lpstr>
      <vt:lpstr>Sémiotická analýza mediálního produktu</vt:lpstr>
      <vt:lpstr>Charakteristika celostátního média</vt:lpstr>
      <vt:lpstr>Charakteristika pořadu StarDance</vt:lpstr>
      <vt:lpstr>Sémiotická analýza mediálního produktu (I.)</vt:lpstr>
      <vt:lpstr>Sémiotická analýza mediálního produktu (II.)</vt:lpstr>
      <vt:lpstr>Sémiotická analýza mediálního produktu (III.)</vt:lpstr>
      <vt:lpstr>Sémiotická analýza mediálního produktu (IV.)</vt:lpstr>
      <vt:lpstr>Sémiotická analýza mediálního produktu (V.)</vt:lpstr>
      <vt:lpstr>Symboly – logo a slogan </vt:lpstr>
      <vt:lpstr>Ikony </vt:lpstr>
      <vt:lpstr>Ikony</vt:lpstr>
      <vt:lpstr>Symbol</vt:lpstr>
      <vt:lpstr>ZÁVĚREM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253</cp:revision>
  <dcterms:created xsi:type="dcterms:W3CDTF">2012-04-26T17:06:14Z</dcterms:created>
  <dcterms:modified xsi:type="dcterms:W3CDTF">2022-11-24T22:01:34Z</dcterms:modified>
</cp:coreProperties>
</file>