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  <p:sldMasterId id="2147483984" r:id="rId2"/>
  </p:sldMasterIdLst>
  <p:notesMasterIdLst>
    <p:notesMasterId r:id="rId16"/>
  </p:notesMasterIdLst>
  <p:sldIdLst>
    <p:sldId id="347" r:id="rId3"/>
    <p:sldId id="380" r:id="rId4"/>
    <p:sldId id="393" r:id="rId5"/>
    <p:sldId id="392" r:id="rId6"/>
    <p:sldId id="391" r:id="rId7"/>
    <p:sldId id="390" r:id="rId8"/>
    <p:sldId id="394" r:id="rId9"/>
    <p:sldId id="389" r:id="rId10"/>
    <p:sldId id="395" r:id="rId11"/>
    <p:sldId id="396" r:id="rId12"/>
    <p:sldId id="388" r:id="rId13"/>
    <p:sldId id="385" r:id="rId14"/>
    <p:sldId id="35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828"/>
    <a:srgbClr val="0000FF"/>
    <a:srgbClr val="F8F8F8"/>
    <a:srgbClr val="000000"/>
    <a:srgbClr val="0000CC"/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>
        <p:scale>
          <a:sx n="60" d="100"/>
          <a:sy n="60" d="100"/>
        </p:scale>
        <p:origin x="-1758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98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20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89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36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991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16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7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9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27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98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517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9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s-servis.ecn.cz/manual/co-potrebujeme-k-praci-s-medii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klub.cz/nase-akce/mluvci-roku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344214" y="5029200"/>
            <a:ext cx="4989786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Tiskový mluvčí</a:t>
            </a:r>
            <a:endParaRPr lang="ru-RU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1124607" y="5933268"/>
            <a:ext cx="3429000" cy="47251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Renáta Pavlíčková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733097" y="990600"/>
            <a:ext cx="4989786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</a:t>
            </a:r>
            <a:r>
              <a:rPr lang="cs-CZ" sz="40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</a:t>
            </a:r>
            <a:r>
              <a:rPr lang="cs-CZ" sz="40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(YPR</a:t>
            </a:r>
            <a:r>
              <a:rPr lang="cs-CZ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Náplň práce – tiskový mluvčí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b="1" dirty="0">
                <a:solidFill>
                  <a:srgbClr val="282828"/>
                </a:solidFill>
              </a:rPr>
              <a:t>Pomoc při projektech, kampaních a </a:t>
            </a:r>
            <a:r>
              <a:rPr lang="cs-CZ" sz="2000" b="1" dirty="0" err="1">
                <a:solidFill>
                  <a:srgbClr val="282828"/>
                </a:solidFill>
              </a:rPr>
              <a:t>fundraisingu</a:t>
            </a:r>
            <a:r>
              <a:rPr lang="cs-CZ" sz="2000" b="1" dirty="0">
                <a:solidFill>
                  <a:srgbClr val="282828"/>
                </a:solidFill>
              </a:rPr>
              <a:t>.</a:t>
            </a:r>
            <a:r>
              <a:rPr lang="cs-CZ" sz="2000" dirty="0">
                <a:solidFill>
                  <a:srgbClr val="282828"/>
                </a:solidFill>
              </a:rPr>
              <a:t> Vytváří mediální strategie k jednotlivým projektům, kampaním a programům. Pomáhá při přípravě nejrůznějších akcí a organizuje jejich mediální zajištění. Pomáhá při hledání vhodných fundraisingových strategií. V případě potřeby pomáhá též při fundraisingových a reklamních kampaních</a:t>
            </a:r>
            <a:r>
              <a:rPr lang="cs-CZ" sz="2000" dirty="0" smtClean="0">
                <a:solidFill>
                  <a:srgbClr val="282828"/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cs-CZ" sz="2000" dirty="0">
              <a:solidFill>
                <a:srgbClr val="282828"/>
              </a:solidFill>
            </a:endParaRPr>
          </a:p>
          <a:p>
            <a:pPr algn="just"/>
            <a:r>
              <a:rPr lang="cs-CZ" b="1" i="1" dirty="0" err="1" smtClean="0">
                <a:solidFill>
                  <a:schemeClr val="bg1">
                    <a:lumMod val="50000"/>
                  </a:schemeClr>
                </a:solidFill>
              </a:rPr>
              <a:t>Fundraising</a:t>
            </a: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 („shromažďování 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zdrojů“) je systematická činnost, jejímž výsledkem je získání finančních či jiných prostředků na obecně prospěšnou činnost organizací nebo </a:t>
            </a: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jednotlivců (fondy, nadace atd.).</a:t>
            </a:r>
          </a:p>
          <a:p>
            <a:pPr algn="just"/>
            <a:endParaRPr lang="cs-CZ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Zdroj: </a:t>
            </a:r>
            <a:r>
              <a:rPr lang="cs-CZ" i="1" dirty="0" err="1" smtClean="0">
                <a:solidFill>
                  <a:schemeClr val="bg1">
                    <a:lumMod val="50000"/>
                  </a:schemeClr>
                </a:solidFill>
              </a:rPr>
              <a:t>Press</a:t>
            </a: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 servis, </a:t>
            </a:r>
            <a:r>
              <a:rPr lang="cs-CZ" i="1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ttps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://press-servis.ecn.cz/manual/co-potrebujeme-k-praci-s-medii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/</a:t>
            </a:r>
            <a:r>
              <a:rPr lang="cs-CZ" i="1" dirty="0" smtClean="0">
                <a:solidFill>
                  <a:schemeClr val="bg1">
                    <a:lumMod val="50000"/>
                  </a:schemeClr>
                </a:solidFill>
              </a:rPr>
              <a:t> (data k 10.10.2022).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46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Soutěž: Mluvčí roku 2021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282828"/>
                </a:solidFill>
                <a:hlinkClick r:id="rId3"/>
              </a:rPr>
              <a:t>https</a:t>
            </a:r>
            <a:r>
              <a:rPr lang="en-US" sz="2000" dirty="0">
                <a:solidFill>
                  <a:srgbClr val="282828"/>
                </a:solidFill>
                <a:hlinkClick r:id="rId3"/>
              </a:rPr>
              <a:t>://</a:t>
            </a:r>
            <a:r>
              <a:rPr lang="en-US" sz="2000" dirty="0" smtClean="0">
                <a:solidFill>
                  <a:srgbClr val="282828"/>
                </a:solidFill>
                <a:hlinkClick r:id="rId3"/>
              </a:rPr>
              <a:t>www.prklub.cz/nase-akce/mluvci-roku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Publikace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cs-CZ" sz="2000" dirty="0" smtClean="0">
              <a:solidFill>
                <a:srgbClr val="282828"/>
              </a:solidFill>
            </a:endParaRPr>
          </a:p>
          <a:p>
            <a:pPr algn="just">
              <a:lnSpc>
                <a:spcPct val="150000"/>
              </a:lnSpc>
            </a:pPr>
            <a:endParaRPr lang="en-US" sz="2000" dirty="0">
              <a:solidFill>
                <a:srgbClr val="282828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72874"/>
            <a:ext cx="3429000" cy="502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1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876800"/>
            <a:ext cx="6553200" cy="715963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i="1" dirty="0" smtClean="0">
                <a:solidFill>
                  <a:srgbClr val="F8F8F8"/>
                </a:solidFill>
              </a:rPr>
              <a:t>Děkuji za pozornost </a:t>
            </a:r>
            <a:br>
              <a:rPr lang="cs-CZ" sz="3600" i="1" dirty="0" smtClean="0">
                <a:solidFill>
                  <a:srgbClr val="F8F8F8"/>
                </a:solidFill>
              </a:rPr>
            </a:br>
            <a:r>
              <a:rPr lang="cs-CZ" sz="3600" i="1" dirty="0" smtClean="0">
                <a:solidFill>
                  <a:srgbClr val="F8F8F8"/>
                </a:solidFill>
              </a:rPr>
              <a:t>a těším se na příště</a:t>
            </a:r>
            <a:endParaRPr lang="en-US" sz="3600" i="1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Tiskový mluvčí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 smtClean="0">
                <a:solidFill>
                  <a:srgbClr val="282828"/>
                </a:solidFill>
              </a:rPr>
              <a:t>Alternativní názvy: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82828"/>
                </a:solidFill>
              </a:rPr>
              <a:t>PR officer,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82828"/>
                </a:solidFill>
              </a:rPr>
              <a:t>public </a:t>
            </a:r>
            <a:r>
              <a:rPr lang="en-US" sz="2000" dirty="0">
                <a:solidFill>
                  <a:srgbClr val="282828"/>
                </a:solidFill>
              </a:rPr>
              <a:t>relation officer,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82828"/>
                </a:solidFill>
              </a:rPr>
              <a:t>press agent</a:t>
            </a:r>
            <a:r>
              <a:rPr lang="cs-CZ" sz="2000" dirty="0" smtClean="0">
                <a:solidFill>
                  <a:srgbClr val="282828"/>
                </a:solidFill>
              </a:rPr>
              <a:t>.</a:t>
            </a:r>
            <a:endParaRPr lang="en-US" sz="2000" dirty="0">
              <a:solidFill>
                <a:srgbClr val="282828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478" y="3488370"/>
            <a:ext cx="5778018" cy="298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27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Tiskový </a:t>
            </a:r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mluvčí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rgbClr val="282828"/>
                </a:solidFill>
              </a:rPr>
              <a:t>Mluvčí</a:t>
            </a:r>
            <a:r>
              <a:rPr lang="cs-CZ" sz="2000" dirty="0">
                <a:solidFill>
                  <a:srgbClr val="282828"/>
                </a:solidFill>
              </a:rPr>
              <a:t> nebo </a:t>
            </a:r>
            <a:r>
              <a:rPr lang="cs-CZ" sz="2000" b="1" dirty="0">
                <a:solidFill>
                  <a:srgbClr val="282828"/>
                </a:solidFill>
              </a:rPr>
              <a:t>tiskový (tisková) mluvčí</a:t>
            </a:r>
            <a:r>
              <a:rPr lang="cs-CZ" sz="2000" dirty="0">
                <a:solidFill>
                  <a:srgbClr val="282828"/>
                </a:solidFill>
              </a:rPr>
              <a:t> je osoba, která je pověřena mluvit jménem nadnárodní organizace</a:t>
            </a:r>
            <a:r>
              <a:rPr lang="cs-CZ" sz="2000" dirty="0" smtClean="0">
                <a:solidFill>
                  <a:srgbClr val="282828"/>
                </a:solidFill>
              </a:rPr>
              <a:t>, hlavy státu nebo vlády státu, úřadu, firmy, jiné organizace nebo soukromé osoby.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282828"/>
                </a:solidFill>
              </a:rPr>
              <a:t>Úkolem</a:t>
            </a:r>
            <a:r>
              <a:rPr lang="cs-CZ" sz="2000" dirty="0" smtClean="0">
                <a:solidFill>
                  <a:srgbClr val="282828"/>
                </a:solidFill>
              </a:rPr>
              <a:t> </a:t>
            </a:r>
            <a:r>
              <a:rPr lang="cs-CZ" sz="2000" dirty="0">
                <a:solidFill>
                  <a:srgbClr val="282828"/>
                </a:solidFill>
              </a:rPr>
              <a:t>mluvčího nebo mluvčí je zabezpečit a udržovat kontakt s </a:t>
            </a:r>
            <a:r>
              <a:rPr lang="cs-CZ" sz="2000" dirty="0" smtClean="0">
                <a:solidFill>
                  <a:srgbClr val="282828"/>
                </a:solidFill>
              </a:rPr>
              <a:t>veřejností prostřednictvím hromadných sdělovacích prostředků </a:t>
            </a:r>
            <a:r>
              <a:rPr lang="cs-CZ" sz="2000" dirty="0">
                <a:solidFill>
                  <a:srgbClr val="282828"/>
                </a:solidFill>
              </a:rPr>
              <a:t>jako </a:t>
            </a:r>
            <a:r>
              <a:rPr lang="cs-CZ" sz="2000" dirty="0" smtClean="0">
                <a:solidFill>
                  <a:srgbClr val="282828"/>
                </a:solidFill>
              </a:rPr>
              <a:t>jsou tisk, rozhlas, televize, zpravodajské agentury nebo on-line média.  </a:t>
            </a:r>
            <a:endParaRPr lang="en-US" sz="20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4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Tiskový </a:t>
            </a:r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mluvčí – popis pozice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rgbClr val="282828"/>
                </a:solidFill>
              </a:rPr>
              <a:t>Tiskový mluvčí řídí </a:t>
            </a:r>
            <a:r>
              <a:rPr lang="cs-CZ" sz="2000" dirty="0">
                <a:solidFill>
                  <a:srgbClr val="282828"/>
                </a:solidFill>
              </a:rPr>
              <a:t>oblast mediální politiky, zabezpečuje tvorbu koncepce a strategie v této oblasti.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Zajišťuje </a:t>
            </a:r>
            <a:r>
              <a:rPr lang="cs-CZ" sz="2000" dirty="0">
                <a:solidFill>
                  <a:srgbClr val="282828"/>
                </a:solidFill>
              </a:rPr>
              <a:t>informační, publicistické a tiskové vztahy </a:t>
            </a:r>
            <a:r>
              <a:rPr lang="cs-CZ" sz="2000" dirty="0" smtClean="0">
                <a:solidFill>
                  <a:srgbClr val="282828"/>
                </a:solidFill>
              </a:rPr>
              <a:t/>
            </a:r>
            <a:br>
              <a:rPr lang="cs-CZ" sz="2000" dirty="0" smtClean="0">
                <a:solidFill>
                  <a:srgbClr val="282828"/>
                </a:solidFill>
              </a:rPr>
            </a:br>
            <a:r>
              <a:rPr lang="cs-CZ" sz="2000" dirty="0" smtClean="0">
                <a:solidFill>
                  <a:srgbClr val="282828"/>
                </a:solidFill>
              </a:rPr>
              <a:t>k </a:t>
            </a:r>
            <a:r>
              <a:rPr lang="cs-CZ" sz="2000" dirty="0">
                <a:solidFill>
                  <a:srgbClr val="282828"/>
                </a:solidFill>
              </a:rPr>
              <a:t>veřejnosti, hromadným sdělovacím prostředkům </a:t>
            </a:r>
            <a:r>
              <a:rPr lang="cs-CZ" sz="2000" dirty="0" smtClean="0">
                <a:solidFill>
                  <a:srgbClr val="282828"/>
                </a:solidFill>
              </a:rPr>
              <a:t/>
            </a:r>
            <a:br>
              <a:rPr lang="cs-CZ" sz="2000" dirty="0" smtClean="0">
                <a:solidFill>
                  <a:srgbClr val="282828"/>
                </a:solidFill>
              </a:rPr>
            </a:br>
            <a:r>
              <a:rPr lang="cs-CZ" sz="2000" dirty="0" smtClean="0">
                <a:solidFill>
                  <a:srgbClr val="282828"/>
                </a:solidFill>
              </a:rPr>
              <a:t>a </a:t>
            </a:r>
            <a:r>
              <a:rPr lang="cs-CZ" sz="2000" dirty="0">
                <a:solidFill>
                  <a:srgbClr val="282828"/>
                </a:solidFill>
              </a:rPr>
              <a:t>zpravodajským agenturám.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Vytváří </a:t>
            </a:r>
            <a:r>
              <a:rPr lang="cs-CZ" sz="2000" dirty="0">
                <a:solidFill>
                  <a:srgbClr val="282828"/>
                </a:solidFill>
              </a:rPr>
              <a:t>mediální politiku a koncepci.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Za </a:t>
            </a:r>
            <a:r>
              <a:rPr lang="cs-CZ" sz="2000" dirty="0">
                <a:solidFill>
                  <a:srgbClr val="282828"/>
                </a:solidFill>
              </a:rPr>
              <a:t>firmu nebo společnost vystupuje v hromadných sdělovacích prostředcích a publikuje tiskové materiály v tištěných médiích. </a:t>
            </a:r>
            <a:endParaRPr lang="en-US" sz="20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</a:rPr>
              <a:t>Minimální požadavky na pozici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>
                <a:solidFill>
                  <a:srgbClr val="282828"/>
                </a:solidFill>
              </a:rPr>
              <a:t>odpovídající </a:t>
            </a:r>
            <a:r>
              <a:rPr lang="cs-CZ" sz="2000" dirty="0" smtClean="0">
                <a:solidFill>
                  <a:srgbClr val="282828"/>
                </a:solidFill>
              </a:rPr>
              <a:t>vysokoškolské vzdělání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zkušenosti </a:t>
            </a:r>
            <a:r>
              <a:rPr lang="cs-CZ" sz="2000" dirty="0">
                <a:solidFill>
                  <a:srgbClr val="282828"/>
                </a:solidFill>
              </a:rPr>
              <a:t>z </a:t>
            </a:r>
            <a:r>
              <a:rPr lang="cs-CZ" sz="2000" dirty="0" smtClean="0">
                <a:solidFill>
                  <a:srgbClr val="282828"/>
                </a:solidFill>
              </a:rPr>
              <a:t>novinářské </a:t>
            </a:r>
            <a:r>
              <a:rPr lang="cs-CZ" sz="2000" dirty="0">
                <a:solidFill>
                  <a:srgbClr val="282828"/>
                </a:solidFill>
              </a:rPr>
              <a:t>oblasti,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lvl="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>
                <a:solidFill>
                  <a:srgbClr val="282828"/>
                </a:solidFill>
              </a:rPr>
              <a:t>zkušenosti s public </a:t>
            </a:r>
            <a:r>
              <a:rPr lang="cs-CZ" sz="2000" dirty="0" smtClean="0">
                <a:solidFill>
                  <a:srgbClr val="282828"/>
                </a:solidFill>
              </a:rPr>
              <a:t>relations</a:t>
            </a:r>
            <a:r>
              <a:rPr lang="cs-CZ" sz="2000" dirty="0">
                <a:solidFill>
                  <a:srgbClr val="282828"/>
                </a:solidFill>
              </a:rPr>
              <a:t>,</a:t>
            </a:r>
            <a:endParaRPr lang="en-US" sz="2000" dirty="0">
              <a:solidFill>
                <a:srgbClr val="282828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reprezentativní </a:t>
            </a:r>
            <a:r>
              <a:rPr lang="cs-CZ" sz="2000" dirty="0">
                <a:solidFill>
                  <a:srgbClr val="282828"/>
                </a:solidFill>
              </a:rPr>
              <a:t>vystupování,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schopnost verbální komunikace na profesionální úrovni, 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schopnost asertivní komunikace,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reprezentativní vzhled,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výborná znalost českého jazyka,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jazyková vybavenost,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schopnost pohotové reakce,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časová flexibilita.</a:t>
            </a:r>
          </a:p>
        </p:txBody>
      </p:sp>
    </p:spTree>
    <p:extLst>
      <p:ext uri="{BB962C8B-B14F-4D97-AF65-F5344CB8AC3E}">
        <p14:creationId xmlns:p14="http://schemas.microsoft.com/office/powerpoint/2010/main" val="41081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Náplň práce – tiskový mluvčí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cs-CZ" sz="2000" b="1" dirty="0">
                <a:solidFill>
                  <a:srgbClr val="282828"/>
                </a:solidFill>
              </a:rPr>
              <a:t>Prezentace v médiích.</a:t>
            </a:r>
            <a:r>
              <a:rPr lang="cs-CZ" sz="2000" dirty="0">
                <a:solidFill>
                  <a:srgbClr val="282828"/>
                </a:solidFill>
              </a:rPr>
              <a:t> Vystupuje jménem organizace v médiích (rozhovory pro tisk, rádia, televize).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282828"/>
                </a:solidFill>
              </a:rPr>
              <a:t>Tiskové </a:t>
            </a:r>
            <a:r>
              <a:rPr lang="cs-CZ" sz="2000" b="1" dirty="0">
                <a:solidFill>
                  <a:srgbClr val="282828"/>
                </a:solidFill>
              </a:rPr>
              <a:t>zprávy.</a:t>
            </a:r>
            <a:r>
              <a:rPr lang="cs-CZ" sz="2000" dirty="0">
                <a:solidFill>
                  <a:srgbClr val="282828"/>
                </a:solidFill>
              </a:rPr>
              <a:t> Píše tiskové zprávy a dohlíží na jejich konečnou podobu. Kontroluje zejména jejich úroveň, jazyk, styl a spolu s odborným pracovníkem i věcnou správnost. Rozesílá TZ médiím.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282828"/>
                </a:solidFill>
              </a:rPr>
              <a:t>Tiskové </a:t>
            </a:r>
            <a:r>
              <a:rPr lang="cs-CZ" sz="2000" b="1" dirty="0">
                <a:solidFill>
                  <a:srgbClr val="282828"/>
                </a:solidFill>
              </a:rPr>
              <a:t>konference.</a:t>
            </a:r>
            <a:r>
              <a:rPr lang="cs-CZ" sz="2000" dirty="0">
                <a:solidFill>
                  <a:srgbClr val="282828"/>
                </a:solidFill>
              </a:rPr>
              <a:t> Připravuje a vede tiskové konference (oznamování médiím, místnost, občerstvení, tiskové materiály, audiovizuální technika, foto, video atd.).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282828"/>
                </a:solidFill>
              </a:rPr>
              <a:t>Korektury</a:t>
            </a:r>
            <a:r>
              <a:rPr lang="cs-CZ" sz="2000" b="1" dirty="0">
                <a:solidFill>
                  <a:srgbClr val="282828"/>
                </a:solidFill>
              </a:rPr>
              <a:t>.</a:t>
            </a:r>
            <a:r>
              <a:rPr lang="cs-CZ" sz="2000" dirty="0">
                <a:solidFill>
                  <a:srgbClr val="282828"/>
                </a:solidFill>
              </a:rPr>
              <a:t> Má dohled nad konečnou podobou tiskových materiálů, které jdou na veřejnost (úroveň, jazyk, styl, grafická úprava). Zajišťuje pro ostatní korektury důležitých textů (dopisy významným osobnostem atd.). </a:t>
            </a:r>
            <a:endParaRPr lang="en-US" sz="20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Náplň práce – tiskový mluvčí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419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rgbClr val="282828"/>
                </a:solidFill>
              </a:rPr>
              <a:t>Seznam médií.</a:t>
            </a:r>
            <a:r>
              <a:rPr lang="cs-CZ" sz="2000" dirty="0">
                <a:solidFill>
                  <a:srgbClr val="282828"/>
                </a:solidFill>
              </a:rPr>
              <a:t> Vytváří a udržuje kvalitní seznam novinářů. Jedním z klíčových úkolů tiskového mluvčího je shromažďovat kontakty na novináře a udržovat přehled o tom, která média se na organizaci obracela a s jakými otázkami.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282828"/>
                </a:solidFill>
              </a:rPr>
              <a:t>Vztahy</a:t>
            </a:r>
            <a:r>
              <a:rPr lang="cs-CZ" sz="2000" b="1" dirty="0">
                <a:solidFill>
                  <a:srgbClr val="282828"/>
                </a:solidFill>
              </a:rPr>
              <a:t>.</a:t>
            </a:r>
            <a:r>
              <a:rPr lang="cs-CZ" sz="2000" dirty="0">
                <a:solidFill>
                  <a:srgbClr val="282828"/>
                </a:solidFill>
              </a:rPr>
              <a:t> Utváří dobré vztahy s novináři (osobní kontakty).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282828"/>
                </a:solidFill>
              </a:rPr>
              <a:t>Mediální </a:t>
            </a:r>
            <a:r>
              <a:rPr lang="cs-CZ" sz="2000" b="1" dirty="0">
                <a:solidFill>
                  <a:srgbClr val="282828"/>
                </a:solidFill>
              </a:rPr>
              <a:t>výstupy.</a:t>
            </a:r>
            <a:r>
              <a:rPr lang="cs-CZ" sz="2000" dirty="0">
                <a:solidFill>
                  <a:srgbClr val="282828"/>
                </a:solidFill>
              </a:rPr>
              <a:t> Domlouvá konkrétní výstupy pro tisk, rádia, televize atd. </a:t>
            </a:r>
            <a:endParaRPr lang="en-US" sz="20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0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Náplň práce – tiskový mluvčí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419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rgbClr val="282828"/>
                </a:solidFill>
              </a:rPr>
              <a:t>Monitoring médií.</a:t>
            </a:r>
            <a:r>
              <a:rPr lang="cs-CZ" sz="2000" dirty="0">
                <a:solidFill>
                  <a:srgbClr val="282828"/>
                </a:solidFill>
              </a:rPr>
              <a:t> Udržuje přehled o tom, jak se o organizaci píše, upozorňuje na zajímavé věci kolegy, reaguje na nesprávné údaje a fakta. Dle potřeby kampaní, projektů (eventuálně </a:t>
            </a:r>
            <a:r>
              <a:rPr lang="cs-CZ" sz="2000" dirty="0" err="1">
                <a:solidFill>
                  <a:srgbClr val="282828"/>
                </a:solidFill>
              </a:rPr>
              <a:t>fundraisingu</a:t>
            </a:r>
            <a:r>
              <a:rPr lang="cs-CZ" sz="2000" dirty="0">
                <a:solidFill>
                  <a:srgbClr val="282828"/>
                </a:solidFill>
              </a:rPr>
              <a:t>) vytváří výtahy a hodnocení mediálních ohlasů.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282828"/>
                </a:solidFill>
              </a:rPr>
              <a:t>Publikace</a:t>
            </a:r>
            <a:r>
              <a:rPr lang="cs-CZ" sz="2000" b="1" dirty="0">
                <a:solidFill>
                  <a:srgbClr val="282828"/>
                </a:solidFill>
              </a:rPr>
              <a:t>.</a:t>
            </a:r>
            <a:r>
              <a:rPr lang="cs-CZ" sz="2000" dirty="0">
                <a:solidFill>
                  <a:srgbClr val="282828"/>
                </a:solidFill>
              </a:rPr>
              <a:t> Podílí se na vydávání časopisu, letáků a dalších tiskovin, které organizace vydává. Mluvčí často bývá také jejich hlavním (a většinou jediným) redaktorem.</a:t>
            </a:r>
            <a:endParaRPr lang="en-US" sz="20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Náplň práce – tiskový mluvčí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512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>
                <a:solidFill>
                  <a:srgbClr val="282828"/>
                </a:solidFill>
              </a:rPr>
              <a:t>Foto a video.</a:t>
            </a:r>
            <a:r>
              <a:rPr lang="cs-CZ" sz="2000" dirty="0">
                <a:solidFill>
                  <a:srgbClr val="282828"/>
                </a:solidFill>
              </a:rPr>
              <a:t> Má na starosti vše, co se týká fotografie, videa a obrazového archivu. Organizuje práce spojené s vytvářením obrazových a zvukových materiálů, spolupracuje s redakcemi a nabízí jim materiál pro jejich vlastní články a pořady, zajišťuje smlouvy, spravuje foto a </a:t>
            </a:r>
            <a:r>
              <a:rPr lang="cs-CZ" sz="2000" dirty="0" err="1">
                <a:solidFill>
                  <a:srgbClr val="282828"/>
                </a:solidFill>
              </a:rPr>
              <a:t>videoarchiv</a:t>
            </a:r>
            <a:r>
              <a:rPr lang="cs-CZ" sz="2000" dirty="0">
                <a:solidFill>
                  <a:srgbClr val="282828"/>
                </a:solidFill>
              </a:rPr>
              <a:t> atd.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282828"/>
                </a:solidFill>
              </a:rPr>
              <a:t>Internet</a:t>
            </a:r>
            <a:r>
              <a:rPr lang="cs-CZ" sz="2000" b="1" dirty="0">
                <a:solidFill>
                  <a:srgbClr val="282828"/>
                </a:solidFill>
              </a:rPr>
              <a:t>.</a:t>
            </a:r>
            <a:r>
              <a:rPr lang="cs-CZ" sz="2000" dirty="0">
                <a:solidFill>
                  <a:srgbClr val="282828"/>
                </a:solidFill>
              </a:rPr>
              <a:t> Tiskový mluvčí někdy mívá na starosti rovněž internetové stránky. Stará se přitom hlavně o aktualizaci jejich obsahu, plní je texty a fotografiemi, dohlíží na jejich funkčnost (fungující odkazy) a kontinuitu. </a:t>
            </a:r>
            <a:endParaRPr lang="en-US" sz="20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1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1975</TotalTime>
  <Words>578</Words>
  <Application>Microsoft Office PowerPoint</Application>
  <PresentationFormat>Předvádění na obrazovce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15_Office Theme</vt:lpstr>
      <vt:lpstr>2_Office Theme</vt:lpstr>
      <vt:lpstr>Prezentace aplikace PowerPoint</vt:lpstr>
      <vt:lpstr>Tiskový mluvčí</vt:lpstr>
      <vt:lpstr>Tiskový mluvčí</vt:lpstr>
      <vt:lpstr>Tiskový mluvčí – popis pozice</vt:lpstr>
      <vt:lpstr>Minimální požadavky na pozici</vt:lpstr>
      <vt:lpstr>Náplň práce – tiskový mluvčí</vt:lpstr>
      <vt:lpstr>Náplň práce – tiskový mluvčí</vt:lpstr>
      <vt:lpstr>Náplň práce – tiskový mluvčí</vt:lpstr>
      <vt:lpstr>Náplň práce – tiskový mluvčí</vt:lpstr>
      <vt:lpstr>Náplň práce – tiskový mluvčí</vt:lpstr>
      <vt:lpstr>Soutěž: Mluvčí roku 2021</vt:lpstr>
      <vt:lpstr>Publikace</vt:lpstr>
      <vt:lpstr>Děkuji za pozornost  a těším se na příště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Renáta</cp:lastModifiedBy>
  <cp:revision>240</cp:revision>
  <dcterms:created xsi:type="dcterms:W3CDTF">2012-04-26T17:06:14Z</dcterms:created>
  <dcterms:modified xsi:type="dcterms:W3CDTF">2022-12-02T01:33:02Z</dcterms:modified>
</cp:coreProperties>
</file>