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972" r:id="rId2"/>
    <p:sldMasterId id="2147483984" r:id="rId3"/>
    <p:sldMasterId id="2147483996" r:id="rId4"/>
    <p:sldMasterId id="2147484032" r:id="rId5"/>
    <p:sldMasterId id="2147484044" r:id="rId6"/>
    <p:sldMasterId id="2147484056" r:id="rId7"/>
    <p:sldMasterId id="2147484068" r:id="rId8"/>
    <p:sldMasterId id="2147484080" r:id="rId9"/>
    <p:sldMasterId id="2147484092" r:id="rId10"/>
  </p:sldMasterIdLst>
  <p:notesMasterIdLst>
    <p:notesMasterId r:id="rId26"/>
  </p:notesMasterIdLst>
  <p:sldIdLst>
    <p:sldId id="347" r:id="rId11"/>
    <p:sldId id="394" r:id="rId12"/>
    <p:sldId id="386" r:id="rId13"/>
    <p:sldId id="388" r:id="rId14"/>
    <p:sldId id="389" r:id="rId15"/>
    <p:sldId id="387" r:id="rId16"/>
    <p:sldId id="385" r:id="rId17"/>
    <p:sldId id="390" r:id="rId18"/>
    <p:sldId id="384" r:id="rId19"/>
    <p:sldId id="391" r:id="rId20"/>
    <p:sldId id="383" r:id="rId21"/>
    <p:sldId id="392" r:id="rId22"/>
    <p:sldId id="380" r:id="rId23"/>
    <p:sldId id="393" r:id="rId24"/>
    <p:sldId id="35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2828"/>
    <a:srgbClr val="0000FF"/>
    <a:srgbClr val="F8F8F8"/>
    <a:srgbClr val="000000"/>
    <a:srgbClr val="0000CC"/>
    <a:srgbClr val="00B0F0"/>
    <a:srgbClr val="0091EA"/>
    <a:srgbClr val="FF0000"/>
    <a:srgbClr val="00B415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9" autoAdjust="0"/>
    <p:restoredTop sz="94660"/>
  </p:normalViewPr>
  <p:slideViewPr>
    <p:cSldViewPr>
      <p:cViewPr>
        <p:scale>
          <a:sx n="60" d="100"/>
          <a:sy n="60" d="100"/>
        </p:scale>
        <p:origin x="-1758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A6E38-82B1-47BB-A812-313B295FEFF2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9E94-532B-494D-AD7A-712B16D9F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9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66194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40728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3038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15368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86482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07405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35258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83238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78311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426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374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04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531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05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481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91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533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257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638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6285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3774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6135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4981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720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9890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1363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9912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5167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07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4981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2275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8987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5176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3621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5000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7773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3084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6594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028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9111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4462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0783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0743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8390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3621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5000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7773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3084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659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0286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9111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4462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0783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0743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8390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3621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5000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7773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308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6594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0286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9111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44629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0783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07432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83900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36219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50001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777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30847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65943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02863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91118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44629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07838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07432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83900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36219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500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77733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3084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65943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02863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91118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44629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07838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07432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83900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107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61033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68559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18300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28882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33522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70211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20880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91120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51249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957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545F7-77F9-4401-AA0E-BF14C26D8903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214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6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893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436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436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436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436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436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963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344214" y="5029200"/>
            <a:ext cx="4989786" cy="838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 trénink</a:t>
            </a:r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>
          <a:xfrm>
            <a:off x="1124607" y="5933268"/>
            <a:ext cx="3429000" cy="472519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cs-CZ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Renáta Pavlíčková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733097" y="990600"/>
            <a:ext cx="4989786" cy="838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</a:t>
            </a:r>
            <a:r>
              <a:rPr lang="cs-CZ" sz="400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 </a:t>
            </a:r>
            <a:r>
              <a:rPr lang="cs-CZ" sz="400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(YPR</a:t>
            </a:r>
            <a:r>
              <a:rPr lang="cs-CZ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4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99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533400"/>
            <a:ext cx="6553200" cy="715963"/>
          </a:xfrm>
        </p:spPr>
        <p:txBody>
          <a:bodyPr>
            <a:normAutofit/>
          </a:bodyPr>
          <a:lstStyle/>
          <a:p>
            <a:pPr algn="just"/>
            <a:r>
              <a:rPr lang="cs-CZ" sz="3200" dirty="0" smtClean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Pojem „asertivita“</a:t>
            </a:r>
            <a:endParaRPr lang="cs-CZ" sz="3200" dirty="0">
              <a:solidFill>
                <a:srgbClr val="282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549378"/>
            <a:ext cx="6096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>
                <a:solidFill>
                  <a:srgbClr val="282828"/>
                </a:solidFill>
              </a:rPr>
              <a:t>Pojem </a:t>
            </a:r>
            <a:r>
              <a:rPr lang="cs-CZ" sz="2000" b="1" dirty="0">
                <a:solidFill>
                  <a:srgbClr val="282828"/>
                </a:solidFill>
              </a:rPr>
              <a:t>asertivita</a:t>
            </a:r>
            <a:r>
              <a:rPr lang="cs-CZ" sz="2000" dirty="0">
                <a:solidFill>
                  <a:srgbClr val="282828"/>
                </a:solidFill>
              </a:rPr>
              <a:t> </a:t>
            </a:r>
            <a:r>
              <a:rPr lang="cs-CZ" sz="2000" dirty="0" smtClean="0">
                <a:solidFill>
                  <a:srgbClr val="282828"/>
                </a:solidFill>
              </a:rPr>
              <a:t>označuje schopnost prosazovat </a:t>
            </a:r>
            <a:r>
              <a:rPr lang="cs-CZ" sz="2000" dirty="0">
                <a:solidFill>
                  <a:srgbClr val="282828"/>
                </a:solidFill>
              </a:rPr>
              <a:t>jiný názor, stanovisko nebo zájem. </a:t>
            </a:r>
            <a:endParaRPr lang="cs-CZ" sz="2000" dirty="0" smtClean="0">
              <a:solidFill>
                <a:srgbClr val="282828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Považuje </a:t>
            </a:r>
            <a:r>
              <a:rPr lang="cs-CZ" sz="2000" dirty="0">
                <a:solidFill>
                  <a:srgbClr val="282828"/>
                </a:solidFill>
              </a:rPr>
              <a:t>se za důležitou komunikační dovednost</a:t>
            </a:r>
            <a:r>
              <a:rPr lang="cs-CZ" sz="2000" dirty="0" smtClean="0">
                <a:solidFill>
                  <a:srgbClr val="282828"/>
                </a:solidFill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Umožňuje </a:t>
            </a:r>
            <a:r>
              <a:rPr lang="cs-CZ" sz="2000" dirty="0">
                <a:solidFill>
                  <a:srgbClr val="282828"/>
                </a:solidFill>
              </a:rPr>
              <a:t>jasně vyjádřit a prosadit naše názory a myšlenky, aniž bychom narušovali práva ostatních</a:t>
            </a:r>
            <a:r>
              <a:rPr lang="cs-CZ" sz="2000" dirty="0" smtClean="0">
                <a:solidFill>
                  <a:srgbClr val="282828"/>
                </a:solidFill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>
                <a:solidFill>
                  <a:srgbClr val="282828"/>
                </a:solidFill>
              </a:rPr>
              <a:t>Do češtiny se slovo </a:t>
            </a:r>
            <a:r>
              <a:rPr lang="cs-CZ" sz="2000" b="1" dirty="0">
                <a:solidFill>
                  <a:srgbClr val="282828"/>
                </a:solidFill>
              </a:rPr>
              <a:t>asertivita</a:t>
            </a:r>
            <a:r>
              <a:rPr lang="cs-CZ" sz="2000" dirty="0">
                <a:solidFill>
                  <a:srgbClr val="282828"/>
                </a:solidFill>
              </a:rPr>
              <a:t> překládá jako „sebejisté jednání“ nebo „zdravé sebeprosazování</a:t>
            </a:r>
            <a:r>
              <a:rPr lang="cs-CZ" sz="2000" dirty="0" smtClean="0">
                <a:solidFill>
                  <a:srgbClr val="282828"/>
                </a:solidFill>
              </a:rPr>
              <a:t>“.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>
                <a:solidFill>
                  <a:srgbClr val="282828"/>
                </a:solidFill>
              </a:rPr>
              <a:t>Autorem metody asertivního tréninku je americký psycholog </a:t>
            </a:r>
            <a:r>
              <a:rPr lang="cs-CZ" sz="2000" b="1" dirty="0">
                <a:solidFill>
                  <a:srgbClr val="282828"/>
                </a:solidFill>
              </a:rPr>
              <a:t>Andrew </a:t>
            </a:r>
            <a:r>
              <a:rPr lang="cs-CZ" sz="2000" b="1" dirty="0" err="1">
                <a:solidFill>
                  <a:srgbClr val="282828"/>
                </a:solidFill>
              </a:rPr>
              <a:t>Salter</a:t>
            </a:r>
            <a:r>
              <a:rPr lang="cs-CZ" sz="2000" dirty="0">
                <a:solidFill>
                  <a:srgbClr val="282828"/>
                </a:solidFill>
              </a:rPr>
              <a:t>, který své žáky učil přiměřenému chování a vytrvání u svého názoru nebo </a:t>
            </a:r>
            <a:r>
              <a:rPr lang="cs-CZ" sz="2000" dirty="0" smtClean="0">
                <a:solidFill>
                  <a:srgbClr val="282828"/>
                </a:solidFill>
              </a:rPr>
              <a:t>požadavku.</a:t>
            </a:r>
            <a:endParaRPr lang="en-US" sz="2000" dirty="0">
              <a:solidFill>
                <a:srgbClr val="282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12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533400"/>
            <a:ext cx="6553200" cy="715963"/>
          </a:xfrm>
        </p:spPr>
        <p:txBody>
          <a:bodyPr>
            <a:normAutofit/>
          </a:bodyPr>
          <a:lstStyle/>
          <a:p>
            <a:pPr algn="just"/>
            <a:r>
              <a:rPr lang="cs-CZ" sz="3200" dirty="0" smtClean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Desatero asertivní komunikace</a:t>
            </a:r>
            <a:endParaRPr lang="cs-CZ" sz="3200" dirty="0">
              <a:solidFill>
                <a:srgbClr val="282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549378"/>
            <a:ext cx="6096000" cy="5045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ts val="200"/>
              </a:spcBef>
              <a:buFont typeface="+mj-lt"/>
              <a:buAutoNum type="arabicPeriod"/>
            </a:pPr>
            <a:r>
              <a:rPr lang="cs-CZ" sz="2000" dirty="0">
                <a:solidFill>
                  <a:srgbClr val="282828"/>
                </a:solidFill>
              </a:rPr>
              <a:t>Mám právo sám posuzovat svoje vlastní jednání, myšlenky a pocity a být za ně a za jejich důsledky sám zodpovědný.</a:t>
            </a:r>
          </a:p>
          <a:p>
            <a:pPr marL="457200" indent="-457200" algn="just">
              <a:spcBef>
                <a:spcPts val="200"/>
              </a:spcBef>
              <a:buFont typeface="+mj-lt"/>
              <a:buAutoNum type="arabicPeriod"/>
            </a:pPr>
            <a:r>
              <a:rPr lang="cs-CZ" sz="2000" dirty="0">
                <a:solidFill>
                  <a:srgbClr val="282828"/>
                </a:solidFill>
              </a:rPr>
              <a:t>Mám právo neposkytovat žádné výmluvy, vysvětlení ani ospravedlnění svého jednání.</a:t>
            </a:r>
          </a:p>
          <a:p>
            <a:pPr marL="457200" indent="-457200" algn="just">
              <a:spcBef>
                <a:spcPts val="200"/>
              </a:spcBef>
              <a:buFont typeface="+mj-lt"/>
              <a:buAutoNum type="arabicPeriod"/>
            </a:pPr>
            <a:r>
              <a:rPr lang="cs-CZ" sz="2000" dirty="0">
                <a:solidFill>
                  <a:srgbClr val="282828"/>
                </a:solidFill>
              </a:rPr>
              <a:t>Mám právo posoudit, zda a nakolik jsem zodpovědný za řešení problémů jiných lidí.</a:t>
            </a:r>
          </a:p>
          <a:p>
            <a:pPr marL="457200" indent="-457200" algn="just">
              <a:spcBef>
                <a:spcPts val="200"/>
              </a:spcBef>
              <a:buFont typeface="+mj-lt"/>
              <a:buAutoNum type="arabicPeriod"/>
            </a:pPr>
            <a:r>
              <a:rPr lang="cs-CZ" sz="2000" dirty="0">
                <a:solidFill>
                  <a:srgbClr val="282828"/>
                </a:solidFill>
              </a:rPr>
              <a:t>Mám právo změnit svůj názor.</a:t>
            </a:r>
          </a:p>
          <a:p>
            <a:pPr marL="457200" indent="-457200" algn="just">
              <a:spcBef>
                <a:spcPts val="200"/>
              </a:spcBef>
              <a:buFont typeface="+mj-lt"/>
              <a:buAutoNum type="arabicPeriod"/>
            </a:pPr>
            <a:r>
              <a:rPr lang="cs-CZ" sz="2000" dirty="0">
                <a:solidFill>
                  <a:srgbClr val="282828"/>
                </a:solidFill>
              </a:rPr>
              <a:t>Mám právo dělat chyby a být si za ně zodpovědný.</a:t>
            </a:r>
          </a:p>
          <a:p>
            <a:pPr marL="457200" indent="-457200" algn="just">
              <a:spcBef>
                <a:spcPts val="200"/>
              </a:spcBef>
              <a:buFont typeface="+mj-lt"/>
              <a:buAutoNum type="arabicPeriod"/>
            </a:pPr>
            <a:r>
              <a:rPr lang="cs-CZ" sz="2000" dirty="0">
                <a:solidFill>
                  <a:srgbClr val="282828"/>
                </a:solidFill>
              </a:rPr>
              <a:t>Mám právo říci: „</a:t>
            </a:r>
            <a:r>
              <a:rPr lang="cs-CZ" sz="2000" i="1" dirty="0">
                <a:solidFill>
                  <a:srgbClr val="282828"/>
                </a:solidFill>
              </a:rPr>
              <a:t>Já nevím.</a:t>
            </a:r>
            <a:r>
              <a:rPr lang="cs-CZ" sz="2000" dirty="0">
                <a:solidFill>
                  <a:srgbClr val="282828"/>
                </a:solidFill>
              </a:rPr>
              <a:t>“</a:t>
            </a:r>
          </a:p>
          <a:p>
            <a:pPr marL="457200" indent="-457200" algn="just">
              <a:spcBef>
                <a:spcPts val="200"/>
              </a:spcBef>
              <a:buFont typeface="+mj-lt"/>
              <a:buAutoNum type="arabicPeriod"/>
            </a:pPr>
            <a:r>
              <a:rPr lang="cs-CZ" sz="2000" dirty="0">
                <a:solidFill>
                  <a:srgbClr val="282828"/>
                </a:solidFill>
              </a:rPr>
              <a:t>Mám právo být nezávislý na dobré vůli jiných lidí.</a:t>
            </a:r>
          </a:p>
          <a:p>
            <a:pPr marL="457200" indent="-457200" algn="just">
              <a:spcBef>
                <a:spcPts val="200"/>
              </a:spcBef>
              <a:buFont typeface="+mj-lt"/>
              <a:buAutoNum type="arabicPeriod"/>
            </a:pPr>
            <a:r>
              <a:rPr lang="cs-CZ" sz="2000" dirty="0">
                <a:solidFill>
                  <a:srgbClr val="282828"/>
                </a:solidFill>
              </a:rPr>
              <a:t>Mám právo činit nelogická rozhodnutí.</a:t>
            </a:r>
          </a:p>
          <a:p>
            <a:pPr marL="457200" indent="-457200" algn="just">
              <a:spcBef>
                <a:spcPts val="200"/>
              </a:spcBef>
              <a:buFont typeface="+mj-lt"/>
              <a:buAutoNum type="arabicPeriod"/>
            </a:pPr>
            <a:r>
              <a:rPr lang="cs-CZ" sz="2000" dirty="0">
                <a:solidFill>
                  <a:srgbClr val="282828"/>
                </a:solidFill>
              </a:rPr>
              <a:t>Mám právo říci: „</a:t>
            </a:r>
            <a:r>
              <a:rPr lang="cs-CZ" sz="2000" i="1" dirty="0">
                <a:solidFill>
                  <a:srgbClr val="282828"/>
                </a:solidFill>
              </a:rPr>
              <a:t>Já ti nerozumím.</a:t>
            </a:r>
            <a:r>
              <a:rPr lang="cs-CZ" sz="2000" dirty="0">
                <a:solidFill>
                  <a:srgbClr val="282828"/>
                </a:solidFill>
              </a:rPr>
              <a:t>“</a:t>
            </a:r>
          </a:p>
          <a:p>
            <a:pPr marL="457200" indent="-457200" algn="just">
              <a:spcBef>
                <a:spcPts val="200"/>
              </a:spcBef>
              <a:buFont typeface="+mj-lt"/>
              <a:buAutoNum type="arabicPeriod"/>
            </a:pPr>
            <a:r>
              <a:rPr lang="cs-CZ" sz="2000" dirty="0">
                <a:solidFill>
                  <a:srgbClr val="282828"/>
                </a:solidFill>
              </a:rPr>
              <a:t>Mám právo říci: „</a:t>
            </a:r>
            <a:r>
              <a:rPr lang="cs-CZ" sz="2000" i="1" dirty="0">
                <a:solidFill>
                  <a:srgbClr val="282828"/>
                </a:solidFill>
              </a:rPr>
              <a:t>Je mi to jedno.</a:t>
            </a:r>
            <a:r>
              <a:rPr lang="cs-CZ" sz="2000" dirty="0">
                <a:solidFill>
                  <a:srgbClr val="282828"/>
                </a:solidFill>
              </a:rPr>
              <a:t>“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endParaRPr lang="en-US" sz="20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26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533400"/>
            <a:ext cx="6553200" cy="715963"/>
          </a:xfrm>
        </p:spPr>
        <p:txBody>
          <a:bodyPr>
            <a:normAutofit/>
          </a:bodyPr>
          <a:lstStyle/>
          <a:p>
            <a:pPr algn="just"/>
            <a:r>
              <a:rPr lang="cs-CZ" sz="3200" dirty="0" smtClean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Asertivní techniky</a:t>
            </a:r>
            <a:endParaRPr lang="cs-CZ" sz="3200" dirty="0">
              <a:solidFill>
                <a:srgbClr val="282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549378"/>
            <a:ext cx="6096000" cy="4661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Gramofonová deska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Požádání o laskavost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Otevřené dveře (jsme schopni dát za pravdu našemu soupeři)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Přijatelný kompromis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Odmítnutí  - čili umění říci „ne“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Negativní dotazování (žádost o detailnější kritiku, nereaguje se obranou)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Selektivní ignorování (potvrdíme zaznamenání argumentů, ale n kritiku nereagujeme)</a:t>
            </a:r>
            <a:endParaRPr lang="en-US" sz="2000" dirty="0">
              <a:solidFill>
                <a:srgbClr val="282828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301023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692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533400"/>
            <a:ext cx="6553200" cy="715963"/>
          </a:xfrm>
        </p:spPr>
        <p:txBody>
          <a:bodyPr>
            <a:normAutofit/>
          </a:bodyPr>
          <a:lstStyle/>
          <a:p>
            <a:pPr algn="just"/>
            <a:r>
              <a:rPr lang="cs-CZ" sz="3200" dirty="0" smtClean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Pravidla etikety</a:t>
            </a:r>
            <a:endParaRPr lang="cs-CZ" sz="3200" dirty="0">
              <a:solidFill>
                <a:srgbClr val="282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549378"/>
            <a:ext cx="6096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>
                <a:solidFill>
                  <a:srgbClr val="282828"/>
                </a:solidFill>
              </a:rPr>
              <a:t>Etiketa</a:t>
            </a:r>
            <a:r>
              <a:rPr lang="cs-CZ" sz="2000" dirty="0">
                <a:solidFill>
                  <a:srgbClr val="282828"/>
                </a:solidFill>
              </a:rPr>
              <a:t> (z </a:t>
            </a:r>
            <a:r>
              <a:rPr lang="cs-CZ" sz="2000" dirty="0" smtClean="0">
                <a:solidFill>
                  <a:srgbClr val="282828"/>
                </a:solidFill>
              </a:rPr>
              <a:t>francouzského </a:t>
            </a:r>
            <a:r>
              <a:rPr lang="cs-CZ" sz="2000" dirty="0" err="1" smtClean="0">
                <a:solidFill>
                  <a:srgbClr val="282828"/>
                </a:solidFill>
              </a:rPr>
              <a:t>e</a:t>
            </a:r>
            <a:r>
              <a:rPr lang="cs-CZ" sz="2000" i="1" dirty="0" err="1" smtClean="0">
                <a:solidFill>
                  <a:srgbClr val="282828"/>
                </a:solidFill>
              </a:rPr>
              <a:t>tiquette</a:t>
            </a:r>
            <a:r>
              <a:rPr lang="cs-CZ" sz="2000" dirty="0">
                <a:solidFill>
                  <a:srgbClr val="282828"/>
                </a:solidFill>
              </a:rPr>
              <a:t>, lístek, štítek) znamená soubor pravidel zdvořilého chování </a:t>
            </a:r>
            <a:r>
              <a:rPr lang="cs-CZ" sz="2000" dirty="0" smtClean="0">
                <a:solidFill>
                  <a:srgbClr val="282828"/>
                </a:solidFill>
              </a:rPr>
              <a:t>ve společnosti.</a:t>
            </a:r>
            <a:endParaRPr lang="en-US" sz="2000" i="1" dirty="0">
              <a:solidFill>
                <a:srgbClr val="282828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938953"/>
            <a:ext cx="3423745" cy="3423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226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533400"/>
            <a:ext cx="6553200" cy="715963"/>
          </a:xfrm>
        </p:spPr>
        <p:txBody>
          <a:bodyPr>
            <a:normAutofit/>
          </a:bodyPr>
          <a:lstStyle/>
          <a:p>
            <a:pPr algn="just"/>
            <a:r>
              <a:rPr lang="cs-CZ" sz="3200" dirty="0" smtClean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Pravidla etikety</a:t>
            </a:r>
            <a:endParaRPr lang="cs-CZ" sz="3200" dirty="0">
              <a:solidFill>
                <a:srgbClr val="282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549378"/>
            <a:ext cx="6096000" cy="4199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s-CZ" sz="2000" dirty="0">
                <a:solidFill>
                  <a:srgbClr val="282828"/>
                </a:solidFill>
              </a:rPr>
              <a:t>Etiketa je vysoce konvenční záležitost a je tedy v každé společnosti a v každém prostředí odlišná. Přesto se téměř vždy soustřeďuje na několik hlavních okruhů: 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rgbClr val="282828"/>
                </a:solidFill>
              </a:rPr>
              <a:t>držení těla a gest,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rgbClr val="282828"/>
                </a:solidFill>
              </a:rPr>
              <a:t>oblečení a účesu,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rgbClr val="282828"/>
                </a:solidFill>
              </a:rPr>
              <a:t>pozdravu a gest při setkání a loučení,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rgbClr val="282828"/>
                </a:solidFill>
              </a:rPr>
              <a:t>chování při jídle,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rgbClr val="282828"/>
                </a:solidFill>
              </a:rPr>
              <a:t>chování vůči osobám druhého pohlaví,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rgbClr val="282828"/>
                </a:solidFill>
              </a:rPr>
              <a:t>řeči a rozhovoru.</a:t>
            </a:r>
          </a:p>
        </p:txBody>
      </p:sp>
    </p:spTree>
    <p:extLst>
      <p:ext uri="{BB962C8B-B14F-4D97-AF65-F5344CB8AC3E}">
        <p14:creationId xmlns:p14="http://schemas.microsoft.com/office/powerpoint/2010/main" val="36254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876800"/>
            <a:ext cx="6553200" cy="715963"/>
          </a:xfrm>
        </p:spPr>
        <p:txBody>
          <a:bodyPr>
            <a:normAutofit fontScale="90000"/>
          </a:bodyPr>
          <a:lstStyle/>
          <a:p>
            <a:pPr algn="l"/>
            <a:r>
              <a:rPr lang="cs-CZ" sz="3600" i="1" dirty="0" smtClean="0">
                <a:solidFill>
                  <a:srgbClr val="F8F8F8"/>
                </a:solidFill>
              </a:rPr>
              <a:t>Děkuji za pozornost </a:t>
            </a:r>
            <a:br>
              <a:rPr lang="cs-CZ" sz="3600" i="1" dirty="0" smtClean="0">
                <a:solidFill>
                  <a:srgbClr val="F8F8F8"/>
                </a:solidFill>
              </a:rPr>
            </a:br>
            <a:r>
              <a:rPr lang="cs-CZ" sz="3600" i="1" dirty="0" smtClean="0">
                <a:solidFill>
                  <a:srgbClr val="F8F8F8"/>
                </a:solidFill>
              </a:rPr>
              <a:t>a těším se na příště</a:t>
            </a:r>
            <a:endParaRPr lang="en-US" sz="3600" i="1" dirty="0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20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457200"/>
            <a:ext cx="6553200" cy="715963"/>
          </a:xfrm>
        </p:spPr>
        <p:txBody>
          <a:bodyPr>
            <a:normAutofit/>
          </a:bodyPr>
          <a:lstStyle/>
          <a:p>
            <a:pPr algn="just"/>
            <a:r>
              <a:rPr lang="cs-CZ" sz="3200" dirty="0" smtClean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Mediální tréninky</a:t>
            </a:r>
            <a:endParaRPr lang="cs-CZ" sz="3200" dirty="0">
              <a:solidFill>
                <a:srgbClr val="282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2286000" y="1549378"/>
            <a:ext cx="60960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Prezentační dovednosti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Umění argumentace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Umění jednat a vyjednat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Moderní rétorika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První pomoc při trémě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i="1" dirty="0">
              <a:solidFill>
                <a:srgbClr val="282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57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533400"/>
            <a:ext cx="6553200" cy="715963"/>
          </a:xfrm>
        </p:spPr>
        <p:txBody>
          <a:bodyPr>
            <a:normAutofit/>
          </a:bodyPr>
          <a:lstStyle/>
          <a:p>
            <a:pPr algn="just"/>
            <a:r>
              <a:rPr lang="cs-CZ" sz="3200" dirty="0" smtClean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Moderní rétorika</a:t>
            </a:r>
            <a:endParaRPr lang="cs-CZ" sz="3200" dirty="0">
              <a:solidFill>
                <a:srgbClr val="282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549378"/>
            <a:ext cx="6096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Osobnost řečníka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Verbální komunikace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Neverbální (nonverbální) komunikace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i="1" dirty="0">
              <a:solidFill>
                <a:srgbClr val="282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26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457200"/>
            <a:ext cx="6553200" cy="715963"/>
          </a:xfrm>
        </p:spPr>
        <p:txBody>
          <a:bodyPr>
            <a:normAutofit/>
          </a:bodyPr>
          <a:lstStyle/>
          <a:p>
            <a:pPr algn="just"/>
            <a:r>
              <a:rPr lang="cs-CZ" sz="3200" dirty="0" smtClean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Moderní rétorika</a:t>
            </a:r>
            <a:endParaRPr lang="cs-CZ" sz="3200" dirty="0">
              <a:solidFill>
                <a:srgbClr val="282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600200"/>
            <a:ext cx="6096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rgbClr val="FF0000"/>
                </a:solidFill>
              </a:rPr>
              <a:t>Verbální komunikace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2000" dirty="0" smtClean="0">
                <a:solidFill>
                  <a:srgbClr val="282828"/>
                </a:solidFill>
              </a:rPr>
              <a:t>Jazyk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2000" dirty="0" smtClean="0">
                <a:solidFill>
                  <a:srgbClr val="282828"/>
                </a:solidFill>
              </a:rPr>
              <a:t>Řeč</a:t>
            </a:r>
          </a:p>
        </p:txBody>
      </p:sp>
    </p:spTree>
    <p:extLst>
      <p:ext uri="{BB962C8B-B14F-4D97-AF65-F5344CB8AC3E}">
        <p14:creationId xmlns:p14="http://schemas.microsoft.com/office/powerpoint/2010/main" val="9324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457200"/>
            <a:ext cx="6553200" cy="715963"/>
          </a:xfrm>
        </p:spPr>
        <p:txBody>
          <a:bodyPr>
            <a:normAutofit/>
          </a:bodyPr>
          <a:lstStyle/>
          <a:p>
            <a:pPr algn="just"/>
            <a:r>
              <a:rPr lang="cs-CZ" sz="3200" dirty="0" smtClean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Moderní rétorika</a:t>
            </a:r>
            <a:endParaRPr lang="cs-CZ" sz="3200" dirty="0">
              <a:solidFill>
                <a:srgbClr val="282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600200"/>
            <a:ext cx="6096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rgbClr val="FF0000"/>
                </a:solidFill>
              </a:rPr>
              <a:t>Neverbální komunikace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2000" dirty="0" smtClean="0">
                <a:solidFill>
                  <a:srgbClr val="282828"/>
                </a:solidFill>
              </a:rPr>
              <a:t>Gestikulace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2000" dirty="0" smtClean="0">
                <a:solidFill>
                  <a:srgbClr val="282828"/>
                </a:solidFill>
              </a:rPr>
              <a:t>Mimika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2000" dirty="0" err="1" smtClean="0">
                <a:solidFill>
                  <a:srgbClr val="282828"/>
                </a:solidFill>
              </a:rPr>
              <a:t>Haptika</a:t>
            </a:r>
            <a:endParaRPr lang="cs-CZ" sz="2000" dirty="0">
              <a:solidFill>
                <a:srgbClr val="282828"/>
              </a:solidFill>
            </a:endParaRP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2000" dirty="0" smtClean="0">
                <a:solidFill>
                  <a:srgbClr val="282828"/>
                </a:solidFill>
              </a:rPr>
              <a:t>Pohled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2000" dirty="0" err="1" smtClean="0">
                <a:solidFill>
                  <a:srgbClr val="282828"/>
                </a:solidFill>
              </a:rPr>
              <a:t>Posturika</a:t>
            </a:r>
            <a:endParaRPr lang="cs-CZ" sz="2000" dirty="0" smtClean="0">
              <a:solidFill>
                <a:srgbClr val="282828"/>
              </a:solidFill>
            </a:endParaRP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2000" dirty="0" err="1" smtClean="0">
                <a:solidFill>
                  <a:srgbClr val="282828"/>
                </a:solidFill>
              </a:rPr>
              <a:t>Proxemika</a:t>
            </a:r>
            <a:endParaRPr lang="cs-CZ" sz="2000" dirty="0" smtClean="0">
              <a:solidFill>
                <a:srgbClr val="282828"/>
              </a:solidFill>
            </a:endParaRP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2000" dirty="0" smtClean="0">
                <a:solidFill>
                  <a:srgbClr val="282828"/>
                </a:solidFill>
              </a:rPr>
              <a:t>Vzhled/zevnějšek</a:t>
            </a:r>
            <a:endParaRPr lang="en-US" sz="1600" i="1" dirty="0">
              <a:solidFill>
                <a:srgbClr val="282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90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457200"/>
            <a:ext cx="6553200" cy="715963"/>
          </a:xfrm>
        </p:spPr>
        <p:txBody>
          <a:bodyPr>
            <a:normAutofit/>
          </a:bodyPr>
          <a:lstStyle/>
          <a:p>
            <a:pPr algn="just"/>
            <a:r>
              <a:rPr lang="cs-CZ" sz="3200" dirty="0" smtClean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Moderní rétorika</a:t>
            </a:r>
            <a:endParaRPr lang="cs-CZ" sz="3200" dirty="0">
              <a:solidFill>
                <a:srgbClr val="282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600200"/>
            <a:ext cx="6096000" cy="3737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rgbClr val="FF0000"/>
                </a:solidFill>
              </a:rPr>
              <a:t>Neverbální komunikace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2000" dirty="0" smtClean="0">
                <a:solidFill>
                  <a:srgbClr val="282828"/>
                </a:solidFill>
              </a:rPr>
              <a:t>Gestikulace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2000" dirty="0" smtClean="0">
                <a:solidFill>
                  <a:srgbClr val="282828"/>
                </a:solidFill>
              </a:rPr>
              <a:t>Mimika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2000" dirty="0" err="1" smtClean="0">
                <a:solidFill>
                  <a:srgbClr val="282828"/>
                </a:solidFill>
              </a:rPr>
              <a:t>Haptika</a:t>
            </a:r>
            <a:r>
              <a:rPr lang="cs-CZ" sz="2000" dirty="0" smtClean="0">
                <a:solidFill>
                  <a:srgbClr val="282828"/>
                </a:solidFill>
              </a:rPr>
              <a:t> (doteky)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2000" dirty="0" smtClean="0">
                <a:solidFill>
                  <a:srgbClr val="282828"/>
                </a:solidFill>
              </a:rPr>
              <a:t>Pohled (oční kontakt)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2000" dirty="0" err="1" smtClean="0">
                <a:solidFill>
                  <a:srgbClr val="282828"/>
                </a:solidFill>
              </a:rPr>
              <a:t>Posturika</a:t>
            </a:r>
            <a:r>
              <a:rPr lang="cs-CZ" sz="2000" dirty="0" smtClean="0">
                <a:solidFill>
                  <a:srgbClr val="282828"/>
                </a:solidFill>
              </a:rPr>
              <a:t> (poloha a držení těla)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2000" dirty="0" err="1" smtClean="0">
                <a:solidFill>
                  <a:srgbClr val="282828"/>
                </a:solidFill>
              </a:rPr>
              <a:t>Proxemika</a:t>
            </a:r>
            <a:r>
              <a:rPr lang="cs-CZ" sz="2000" dirty="0" smtClean="0">
                <a:solidFill>
                  <a:srgbClr val="282828"/>
                </a:solidFill>
              </a:rPr>
              <a:t> (vzdálenost mezi komunikujícími)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2000" dirty="0" smtClean="0">
                <a:solidFill>
                  <a:srgbClr val="282828"/>
                </a:solidFill>
              </a:rPr>
              <a:t>Vzhled/zevnějšek</a:t>
            </a:r>
            <a:endParaRPr lang="en-US" sz="1600" i="1" dirty="0">
              <a:solidFill>
                <a:srgbClr val="282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63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533400"/>
            <a:ext cx="6553200" cy="715963"/>
          </a:xfrm>
        </p:spPr>
        <p:txBody>
          <a:bodyPr>
            <a:normAutofit/>
          </a:bodyPr>
          <a:lstStyle/>
          <a:p>
            <a:pPr algn="just"/>
            <a:r>
              <a:rPr lang="cs-CZ" sz="3200" dirty="0" smtClean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Paralingvistické prostředky</a:t>
            </a:r>
            <a:endParaRPr lang="cs-CZ" sz="3200" dirty="0">
              <a:solidFill>
                <a:srgbClr val="282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549378"/>
            <a:ext cx="6096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Hlasitost hlasu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Rychlost řeči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Pauza 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Barva hlasu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Slovní důraz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Intonace 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Rytmus</a:t>
            </a:r>
          </a:p>
          <a:p>
            <a:pPr algn="just">
              <a:lnSpc>
                <a:spcPct val="150000"/>
              </a:lnSpc>
            </a:pPr>
            <a:endParaRPr lang="cs-CZ" sz="2000" dirty="0" smtClean="0">
              <a:solidFill>
                <a:srgbClr val="282828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endParaRPr lang="en-US" sz="2000" dirty="0">
              <a:solidFill>
                <a:srgbClr val="282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26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533400"/>
            <a:ext cx="6553200" cy="715963"/>
          </a:xfrm>
        </p:spPr>
        <p:txBody>
          <a:bodyPr>
            <a:normAutofit/>
          </a:bodyPr>
          <a:lstStyle/>
          <a:p>
            <a:pPr algn="just"/>
            <a:r>
              <a:rPr lang="cs-CZ" sz="3200" dirty="0" smtClean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Zásady přímé komunikace</a:t>
            </a:r>
            <a:endParaRPr lang="cs-CZ" sz="3200" dirty="0">
              <a:solidFill>
                <a:srgbClr val="282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549378"/>
            <a:ext cx="6096000" cy="2352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282828"/>
                </a:solidFill>
              </a:rPr>
              <a:t>hovoříme jasně a srozumitelně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282828"/>
                </a:solidFill>
              </a:rPr>
              <a:t>mluvíme vždy výhradně za sebe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282828"/>
                </a:solidFill>
              </a:rPr>
              <a:t>pokud hovoříme o druhém, popisujeme konkrétní chování, ne jedince jako takového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282828"/>
                </a:solidFill>
              </a:rPr>
              <a:t>dáváme informace, nikoli hodnocení</a:t>
            </a:r>
          </a:p>
        </p:txBody>
      </p:sp>
    </p:spTree>
    <p:extLst>
      <p:ext uri="{BB962C8B-B14F-4D97-AF65-F5344CB8AC3E}">
        <p14:creationId xmlns:p14="http://schemas.microsoft.com/office/powerpoint/2010/main" val="88366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533400"/>
            <a:ext cx="6553200" cy="715963"/>
          </a:xfrm>
        </p:spPr>
        <p:txBody>
          <a:bodyPr>
            <a:normAutofit/>
          </a:bodyPr>
          <a:lstStyle/>
          <a:p>
            <a:pPr algn="just"/>
            <a:r>
              <a:rPr lang="cs-CZ" sz="3200" dirty="0" smtClean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Pravidla asertivity</a:t>
            </a:r>
            <a:endParaRPr lang="cs-CZ" sz="3200" dirty="0">
              <a:solidFill>
                <a:srgbClr val="282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05000"/>
            <a:ext cx="66675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226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3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92EE5"/>
      </a:accent1>
      <a:accent2>
        <a:srgbClr val="029EF4"/>
      </a:accent2>
      <a:accent3>
        <a:srgbClr val="5FC5FD"/>
      </a:accent3>
      <a:accent4>
        <a:srgbClr val="2BD3F5"/>
      </a:accent4>
      <a:accent5>
        <a:srgbClr val="44BCFE"/>
      </a:accent5>
      <a:accent6>
        <a:srgbClr val="82D2FE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Office Theme">
  <a:themeElements>
    <a:clrScheme name="Custom 23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92EE5"/>
      </a:accent1>
      <a:accent2>
        <a:srgbClr val="029EF4"/>
      </a:accent2>
      <a:accent3>
        <a:srgbClr val="5FC5FD"/>
      </a:accent3>
      <a:accent4>
        <a:srgbClr val="2BD3F5"/>
      </a:accent4>
      <a:accent5>
        <a:srgbClr val="44BCFE"/>
      </a:accent5>
      <a:accent6>
        <a:srgbClr val="82D2FE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5_Office Theme">
  <a:themeElements>
    <a:clrScheme name="Custom 23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92EE5"/>
      </a:accent1>
      <a:accent2>
        <a:srgbClr val="029EF4"/>
      </a:accent2>
      <a:accent3>
        <a:srgbClr val="5FC5FD"/>
      </a:accent3>
      <a:accent4>
        <a:srgbClr val="2BD3F5"/>
      </a:accent4>
      <a:accent5>
        <a:srgbClr val="44BCFE"/>
      </a:accent5>
      <a:accent6>
        <a:srgbClr val="82D2FE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Custom 23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92EE5"/>
      </a:accent1>
      <a:accent2>
        <a:srgbClr val="029EF4"/>
      </a:accent2>
      <a:accent3>
        <a:srgbClr val="5FC5FD"/>
      </a:accent3>
      <a:accent4>
        <a:srgbClr val="2BD3F5"/>
      </a:accent4>
      <a:accent5>
        <a:srgbClr val="44BCFE"/>
      </a:accent5>
      <a:accent6>
        <a:srgbClr val="82D2FE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Custom 23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92EE5"/>
      </a:accent1>
      <a:accent2>
        <a:srgbClr val="029EF4"/>
      </a:accent2>
      <a:accent3>
        <a:srgbClr val="5FC5FD"/>
      </a:accent3>
      <a:accent4>
        <a:srgbClr val="2BD3F5"/>
      </a:accent4>
      <a:accent5>
        <a:srgbClr val="44BCFE"/>
      </a:accent5>
      <a:accent6>
        <a:srgbClr val="82D2FE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Custom 23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92EE5"/>
      </a:accent1>
      <a:accent2>
        <a:srgbClr val="029EF4"/>
      </a:accent2>
      <a:accent3>
        <a:srgbClr val="5FC5FD"/>
      </a:accent3>
      <a:accent4>
        <a:srgbClr val="2BD3F5"/>
      </a:accent4>
      <a:accent5>
        <a:srgbClr val="44BCFE"/>
      </a:accent5>
      <a:accent6>
        <a:srgbClr val="82D2FE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Theme">
  <a:themeElements>
    <a:clrScheme name="Custom 23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92EE5"/>
      </a:accent1>
      <a:accent2>
        <a:srgbClr val="029EF4"/>
      </a:accent2>
      <a:accent3>
        <a:srgbClr val="5FC5FD"/>
      </a:accent3>
      <a:accent4>
        <a:srgbClr val="2BD3F5"/>
      </a:accent4>
      <a:accent5>
        <a:srgbClr val="44BCFE"/>
      </a:accent5>
      <a:accent6>
        <a:srgbClr val="82D2FE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Office Theme">
  <a:themeElements>
    <a:clrScheme name="Custom 23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92EE5"/>
      </a:accent1>
      <a:accent2>
        <a:srgbClr val="029EF4"/>
      </a:accent2>
      <a:accent3>
        <a:srgbClr val="5FC5FD"/>
      </a:accent3>
      <a:accent4>
        <a:srgbClr val="2BD3F5"/>
      </a:accent4>
      <a:accent5>
        <a:srgbClr val="44BCFE"/>
      </a:accent5>
      <a:accent6>
        <a:srgbClr val="82D2FE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Office Theme">
  <a:themeElements>
    <a:clrScheme name="Custom 23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92EE5"/>
      </a:accent1>
      <a:accent2>
        <a:srgbClr val="029EF4"/>
      </a:accent2>
      <a:accent3>
        <a:srgbClr val="5FC5FD"/>
      </a:accent3>
      <a:accent4>
        <a:srgbClr val="2BD3F5"/>
      </a:accent4>
      <a:accent5>
        <a:srgbClr val="44BCFE"/>
      </a:accent5>
      <a:accent6>
        <a:srgbClr val="82D2FE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Office Theme">
  <a:themeElements>
    <a:clrScheme name="Custom 23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92EE5"/>
      </a:accent1>
      <a:accent2>
        <a:srgbClr val="029EF4"/>
      </a:accent2>
      <a:accent3>
        <a:srgbClr val="5FC5FD"/>
      </a:accent3>
      <a:accent4>
        <a:srgbClr val="2BD3F5"/>
      </a:accent4>
      <a:accent5>
        <a:srgbClr val="44BCFE"/>
      </a:accent5>
      <a:accent6>
        <a:srgbClr val="82D2FE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1743</TotalTime>
  <Words>394</Words>
  <Application>Microsoft Office PowerPoint</Application>
  <PresentationFormat>Předvádění na obrazovce (4:3)</PresentationFormat>
  <Paragraphs>85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10</vt:i4>
      </vt:variant>
      <vt:variant>
        <vt:lpstr>Nadpisy snímků</vt:lpstr>
      </vt:variant>
      <vt:variant>
        <vt:i4>15</vt:i4>
      </vt:variant>
    </vt:vector>
  </HeadingPairs>
  <TitlesOfParts>
    <vt:vector size="25" baseType="lpstr">
      <vt:lpstr>Office Theme</vt:lpstr>
      <vt:lpstr>15_Office Theme</vt:lpstr>
      <vt:lpstr>2_Office Theme</vt:lpstr>
      <vt:lpstr>1_Office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Prezentace aplikace PowerPoint</vt:lpstr>
      <vt:lpstr>Mediální tréninky</vt:lpstr>
      <vt:lpstr>Moderní rétorika</vt:lpstr>
      <vt:lpstr>Moderní rétorika</vt:lpstr>
      <vt:lpstr>Moderní rétorika</vt:lpstr>
      <vt:lpstr>Moderní rétorika</vt:lpstr>
      <vt:lpstr>Paralingvistické prostředky</vt:lpstr>
      <vt:lpstr>Zásady přímé komunikace</vt:lpstr>
      <vt:lpstr>Pravidla asertivity</vt:lpstr>
      <vt:lpstr>Pojem „asertivita“</vt:lpstr>
      <vt:lpstr>Desatero asertivní komunikace</vt:lpstr>
      <vt:lpstr>Asertivní techniky</vt:lpstr>
      <vt:lpstr>Pravidla etikety</vt:lpstr>
      <vt:lpstr>Pravidla etikety</vt:lpstr>
      <vt:lpstr>Děkuji za pozornost  a těším se na příště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Renáta</cp:lastModifiedBy>
  <cp:revision>224</cp:revision>
  <dcterms:created xsi:type="dcterms:W3CDTF">2012-04-26T17:06:14Z</dcterms:created>
  <dcterms:modified xsi:type="dcterms:W3CDTF">2022-12-02T01:34:19Z</dcterms:modified>
</cp:coreProperties>
</file>