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</p:sldIdLst>
  <p:sldSz cx="9144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 b="def" i="def"/>
      <a:tcStyle>
        <a:tcBdr/>
        <a:fill>
          <a:solidFill>
            <a:srgbClr val="E8ECF4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 b="def" i="def"/>
      <a:tcStyle>
        <a:tcBdr/>
        <a:fill>
          <a:solidFill>
            <a:srgbClr val="EFF3E9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 b="def" i="def"/>
      <a:tcStyle>
        <a:tcBdr/>
        <a:fill>
          <a:solidFill>
            <a:srgbClr val="FDEE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Relationship Id="rId27" Type="http://schemas.openxmlformats.org/officeDocument/2006/relationships/slide" Target="slides/slide20.xml"/><Relationship Id="rId28" Type="http://schemas.openxmlformats.org/officeDocument/2006/relationships/slide" Target="slides/slide21.xml"/><Relationship Id="rId29" Type="http://schemas.openxmlformats.org/officeDocument/2006/relationships/slide" Target="slides/slide22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0" name="Shape 110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Calibri"/>
      </a:defRPr>
    </a:lvl1pPr>
    <a:lvl2pPr indent="228600" latinLnBrk="0">
      <a:defRPr sz="1200">
        <a:latin typeface="+mn-lt"/>
        <a:ea typeface="+mn-ea"/>
        <a:cs typeface="+mn-cs"/>
        <a:sym typeface="Calibri"/>
      </a:defRPr>
    </a:lvl2pPr>
    <a:lvl3pPr indent="457200" latinLnBrk="0">
      <a:defRPr sz="1200">
        <a:latin typeface="+mn-lt"/>
        <a:ea typeface="+mn-ea"/>
        <a:cs typeface="+mn-cs"/>
        <a:sym typeface="Calibri"/>
      </a:defRPr>
    </a:lvl3pPr>
    <a:lvl4pPr indent="685800" latinLnBrk="0">
      <a:defRPr sz="1200">
        <a:latin typeface="+mn-lt"/>
        <a:ea typeface="+mn-ea"/>
        <a:cs typeface="+mn-cs"/>
        <a:sym typeface="Calibri"/>
      </a:defRPr>
    </a:lvl4pPr>
    <a:lvl5pPr indent="914400" latinLnBrk="0">
      <a:defRPr sz="1200">
        <a:latin typeface="+mn-lt"/>
        <a:ea typeface="+mn-ea"/>
        <a:cs typeface="+mn-cs"/>
        <a:sym typeface="Calibri"/>
      </a:defRPr>
    </a:lvl5pPr>
    <a:lvl6pPr indent="1143000" latinLnBrk="0">
      <a:defRPr sz="1200">
        <a:latin typeface="+mn-lt"/>
        <a:ea typeface="+mn-ea"/>
        <a:cs typeface="+mn-cs"/>
        <a:sym typeface="Calibri"/>
      </a:defRPr>
    </a:lvl6pPr>
    <a:lvl7pPr indent="1371600" latinLnBrk="0">
      <a:defRPr sz="1200">
        <a:latin typeface="+mn-lt"/>
        <a:ea typeface="+mn-ea"/>
        <a:cs typeface="+mn-cs"/>
        <a:sym typeface="Calibri"/>
      </a:defRPr>
    </a:lvl7pPr>
    <a:lvl8pPr indent="1600200" latinLnBrk="0">
      <a:defRPr sz="1200">
        <a:latin typeface="+mn-lt"/>
        <a:ea typeface="+mn-ea"/>
        <a:cs typeface="+mn-cs"/>
        <a:sym typeface="Calibri"/>
      </a:defRPr>
    </a:lvl8pPr>
    <a:lvl9pPr indent="18288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názvu"/>
          <p:cNvSpPr txBox="1"/>
          <p:nvPr>
            <p:ph type="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12" name="Text úrovně 1…"/>
          <p:cNvSpPr txBox="1"/>
          <p:nvPr>
            <p:ph type="body" sz="quarter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1pPr>
            <a:lvl2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2pPr>
            <a:lvl3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3pPr>
            <a:lvl4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4pPr>
            <a:lvl5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13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názvu"/>
          <p:cNvSpPr txBox="1"/>
          <p:nvPr>
            <p:ph type="title"/>
          </p:nvPr>
        </p:nvSpPr>
        <p:spPr>
          <a:xfrm>
            <a:off x="457200" y="273050"/>
            <a:ext cx="3008315" cy="1162050"/>
          </a:xfrm>
          <a:prstGeom prst="rect">
            <a:avLst/>
          </a:prstGeom>
        </p:spPr>
        <p:txBody>
          <a:bodyPr anchor="b"/>
          <a:lstStyle>
            <a:lvl1pPr algn="l">
              <a:defRPr b="1" sz="2000"/>
            </a:lvl1pPr>
          </a:lstStyle>
          <a:p>
            <a:pPr/>
            <a:r>
              <a:t>Text názvu</a:t>
            </a:r>
          </a:p>
        </p:txBody>
      </p:sp>
      <p:sp>
        <p:nvSpPr>
          <p:cNvPr id="91" name="Text úrovně 1…"/>
          <p:cNvSpPr txBox="1"/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/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92" name="Text Placeholder 3"/>
          <p:cNvSpPr/>
          <p:nvPr>
            <p:ph type="body" sz="half" idx="21"/>
          </p:nvPr>
        </p:nvSpPr>
        <p:spPr>
          <a:xfrm>
            <a:off x="457198" y="1435100"/>
            <a:ext cx="3008317" cy="4691063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93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Text názvu"/>
          <p:cNvSpPr txBox="1"/>
          <p:nvPr>
            <p:ph type="title"/>
          </p:nvPr>
        </p:nvSpPr>
        <p:spPr>
          <a:xfrm>
            <a:off x="1792288" y="4800600"/>
            <a:ext cx="5486402" cy="566738"/>
          </a:xfrm>
          <a:prstGeom prst="rect">
            <a:avLst/>
          </a:prstGeom>
        </p:spPr>
        <p:txBody>
          <a:bodyPr anchor="b"/>
          <a:lstStyle>
            <a:lvl1pPr algn="l">
              <a:defRPr b="1" sz="2000"/>
            </a:lvl1pPr>
          </a:lstStyle>
          <a:p>
            <a:pPr/>
            <a:r>
              <a:t>Text názvu</a:t>
            </a:r>
          </a:p>
        </p:txBody>
      </p:sp>
      <p:sp>
        <p:nvSpPr>
          <p:cNvPr id="101" name="Picture Placeholder 2"/>
          <p:cNvSpPr/>
          <p:nvPr>
            <p:ph type="pic" sz="half" idx="21"/>
          </p:nvPr>
        </p:nvSpPr>
        <p:spPr>
          <a:xfrm>
            <a:off x="1792288" y="612775"/>
            <a:ext cx="5486402" cy="4114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02" name="Text úrovně 1…"/>
          <p:cNvSpPr txBox="1"/>
          <p:nvPr>
            <p:ph type="body" sz="quarter" idx="1"/>
          </p:nvPr>
        </p:nvSpPr>
        <p:spPr>
          <a:xfrm>
            <a:off x="1792288" y="5367337"/>
            <a:ext cx="5486402" cy="804864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/>
            </a:lvl1pPr>
            <a:lvl2pPr marL="0" indent="0">
              <a:spcBef>
                <a:spcPts val="300"/>
              </a:spcBef>
              <a:buSzTx/>
              <a:buFontTx/>
              <a:buNone/>
              <a:defRPr sz="1400"/>
            </a:lvl2pPr>
            <a:lvl3pPr marL="0" indent="0">
              <a:spcBef>
                <a:spcPts val="300"/>
              </a:spcBef>
              <a:buSzTx/>
              <a:buFontTx/>
              <a:buNone/>
              <a:defRPr sz="1400"/>
            </a:lvl3pPr>
            <a:lvl4pPr marL="0" indent="0">
              <a:spcBef>
                <a:spcPts val="300"/>
              </a:spcBef>
              <a:buSzTx/>
              <a:buFontTx/>
              <a:buNone/>
              <a:defRPr sz="1400"/>
            </a:lvl4pPr>
            <a:lvl5pPr marL="0" indent="0">
              <a:spcBef>
                <a:spcPts val="300"/>
              </a:spcBef>
              <a:buSzTx/>
              <a:buFontTx/>
              <a:buNone/>
              <a:defRPr sz="1400"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103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Úvodní snímek 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názvu"/>
          <p:cNvSpPr txBox="1"/>
          <p:nvPr>
            <p:ph type="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21" name="Text úrovně 1…"/>
          <p:cNvSpPr txBox="1"/>
          <p:nvPr>
            <p:ph type="body" sz="quarter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1pPr>
            <a:lvl2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2pPr>
            <a:lvl3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3pPr>
            <a:lvl4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4pPr>
            <a:lvl5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22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 názvu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30" name="Text úrovně 1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31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Nadpis a obsah 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ext názvu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39" name="Text úrovně 1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40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xt názvu"/>
          <p:cNvSpPr txBox="1"/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 algn="l">
              <a:defRPr b="1" cap="all" sz="4000"/>
            </a:lvl1pPr>
          </a:lstStyle>
          <a:p>
            <a:pPr/>
            <a:r>
              <a:t>Text názvu</a:t>
            </a:r>
          </a:p>
        </p:txBody>
      </p:sp>
      <p:sp>
        <p:nvSpPr>
          <p:cNvPr id="48" name="Text úrovně 1…"/>
          <p:cNvSpPr txBox="1"/>
          <p:nvPr>
            <p:ph type="body" sz="quarter" idx="1"/>
          </p:nvPr>
        </p:nvSpPr>
        <p:spPr>
          <a:xfrm>
            <a:off x="722312" y="2906713"/>
            <a:ext cx="7772401" cy="1500189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1pPr>
            <a:lvl2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2pPr>
            <a:lvl3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3pPr>
            <a:lvl4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4pPr>
            <a:lvl5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49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 názvu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57" name="Text úrovně 1…"/>
          <p:cNvSpPr txBox="1"/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8" indent="-320038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58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Text názvu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66" name="Text úrovně 1…"/>
          <p:cNvSpPr txBox="1"/>
          <p:nvPr>
            <p:ph type="body" sz="quarter" idx="1"/>
          </p:nvPr>
        </p:nvSpPr>
        <p:spPr>
          <a:xfrm>
            <a:off x="457200" y="1535112"/>
            <a:ext cx="4040188" cy="639763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SzTx/>
              <a:buFontTx/>
              <a:buNone/>
              <a:defRPr b="1" sz="2400"/>
            </a:lvl1pPr>
            <a:lvl2pPr marL="0" indent="0">
              <a:spcBef>
                <a:spcPts val="500"/>
              </a:spcBef>
              <a:buSzTx/>
              <a:buFontTx/>
              <a:buNone/>
              <a:defRPr b="1" sz="2400"/>
            </a:lvl2pPr>
            <a:lvl3pPr marL="0" indent="0">
              <a:spcBef>
                <a:spcPts val="500"/>
              </a:spcBef>
              <a:buSzTx/>
              <a:buFontTx/>
              <a:buNone/>
              <a:defRPr b="1" sz="2400"/>
            </a:lvl3pPr>
            <a:lvl4pPr marL="0" indent="0">
              <a:spcBef>
                <a:spcPts val="500"/>
              </a:spcBef>
              <a:buSzTx/>
              <a:buFontTx/>
              <a:buNone/>
              <a:defRPr b="1" sz="2400"/>
            </a:lvl4pPr>
            <a:lvl5pPr marL="0" indent="0">
              <a:spcBef>
                <a:spcPts val="500"/>
              </a:spcBef>
              <a:buSzTx/>
              <a:buFontTx/>
              <a:buNone/>
              <a:defRPr b="1" sz="2400"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67" name="Text Placeholder 4"/>
          <p:cNvSpPr/>
          <p:nvPr>
            <p:ph type="body" sz="quarter" idx="21"/>
          </p:nvPr>
        </p:nvSpPr>
        <p:spPr>
          <a:xfrm>
            <a:off x="4645025" y="1535112"/>
            <a:ext cx="4041775" cy="639764"/>
          </a:xfrm>
          <a:prstGeom prst="rect">
            <a:avLst/>
          </a:prstGeom>
        </p:spPr>
        <p:txBody>
          <a:bodyPr anchor="b"/>
          <a:lstStyle/>
          <a:p>
            <a:pPr/>
          </a:p>
        </p:txBody>
      </p:sp>
      <p:sp>
        <p:nvSpPr>
          <p:cNvPr id="68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Text názvu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76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názvu"/>
          <p:cNvSpPr txBox="1"/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normAutofit fontScale="100000" lnSpcReduction="0"/>
          </a:bodyPr>
          <a:lstStyle/>
          <a:p>
            <a:pPr/>
            <a:r>
              <a:t>Text názvu</a:t>
            </a:r>
          </a:p>
        </p:txBody>
      </p:sp>
      <p:sp>
        <p:nvSpPr>
          <p:cNvPr id="3" name="Text úrovně 1…"/>
          <p:cNvSpPr txBox="1"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normAutofit fontScale="100000" lnSpcReduction="0"/>
          </a:bodyPr>
          <a:lstStyle/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4" name="Číslo snímku"/>
          <p:cNvSpPr txBox="1"/>
          <p:nvPr>
            <p:ph type="sldNum" sz="quarter" idx="2"/>
          </p:nvPr>
        </p:nvSpPr>
        <p:spPr>
          <a:xfrm>
            <a:off x="8428178" y="6414761"/>
            <a:ext cx="258623" cy="248303"/>
          </a:xfrm>
          <a:prstGeom prst="rect">
            <a:avLst/>
          </a:prstGeom>
          <a:ln w="12700">
            <a:miter lim="400000"/>
          </a:ln>
        </p:spPr>
        <p:txBody>
          <a:bodyPr wrap="none" lIns="45718" tIns="45718" rIns="45718" bIns="45718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xmlns:p14="http://schemas.microsoft.com/office/powerpoint/2010/main" spd="med" advClick="1"/>
  <p:txStyles>
    <p:titleStyle>
      <a:lvl1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titleStyle>
    <p:bodyStyle>
      <a:lvl1pPr marL="342900" marR="0" indent="-34290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783771" marR="0" indent="-326571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1219200" marR="0" indent="-30480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17373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21945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26517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31089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3566159" marR="0" indent="-365759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4023359" marR="0" indent="-365759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Title 1"/>
          <p:cNvSpPr txBox="1"/>
          <p:nvPr>
            <p:ph type="title"/>
          </p:nvPr>
        </p:nvSpPr>
        <p:spPr>
          <a:xfrm>
            <a:off x="685801" y="709398"/>
            <a:ext cx="8126360" cy="1814052"/>
          </a:xfrm>
          <a:prstGeom prst="rect">
            <a:avLst/>
          </a:prstGeom>
        </p:spPr>
        <p:txBody>
          <a:bodyPr lIns="0" tIns="0" rIns="0" bIns="0" anchor="t"/>
          <a:lstStyle/>
          <a:p>
            <a:pPr>
              <a:defRPr b="1" cap="small" sz="4800">
                <a:solidFill>
                  <a:srgbClr val="D10202"/>
                </a:solidFill>
              </a:defRPr>
            </a:pPr>
            <a:r>
              <a:t>Společnost s ručením omezeným</a:t>
            </a:r>
            <a:br/>
          </a:p>
        </p:txBody>
      </p:sp>
      <p:sp>
        <p:nvSpPr>
          <p:cNvPr id="113" name="Číslo snímku"/>
          <p:cNvSpPr txBox="1"/>
          <p:nvPr>
            <p:ph type="sldNum" sz="quarter" idx="4294967295"/>
          </p:nvPr>
        </p:nvSpPr>
        <p:spPr>
          <a:xfrm>
            <a:off x="8505417" y="6414760"/>
            <a:ext cx="181381" cy="24830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polečník - FO (jméno příjmení, datum narození, bydliště) nebo PO (název, sídlo, IČ)…"/>
          <p:cNvSpPr txBox="1"/>
          <p:nvPr>
            <p:ph type="body" idx="1"/>
          </p:nvPr>
        </p:nvSpPr>
        <p:spPr>
          <a:xfrm>
            <a:off x="457200" y="266683"/>
            <a:ext cx="8229600" cy="5859480"/>
          </a:xfrm>
          <a:prstGeom prst="rect">
            <a:avLst/>
          </a:prstGeom>
        </p:spPr>
        <p:txBody>
          <a:bodyPr/>
          <a:lstStyle/>
          <a:p>
            <a:pPr marL="277749" indent="-277749" defTabSz="370331">
              <a:spcBef>
                <a:spcPts val="600"/>
              </a:spcBef>
              <a:defRPr b="1" sz="2500"/>
            </a:pPr>
            <a:r>
              <a:t>Společník</a:t>
            </a:r>
            <a:r>
              <a:rPr b="0"/>
              <a:t> - FO (jméno příjmení, datum narození, bydliště) nebo PO (název, sídlo, IČ)</a:t>
            </a:r>
          </a:p>
          <a:p>
            <a:pPr marL="277749" indent="-277749" defTabSz="370331">
              <a:spcBef>
                <a:spcPts val="600"/>
              </a:spcBef>
              <a:defRPr b="1" sz="2500"/>
            </a:pPr>
            <a:r>
              <a:t>Vklad</a:t>
            </a:r>
            <a:r>
              <a:rPr b="0"/>
              <a:t> - u s.r.o. alespoň 1,-Kč (minimální výše)</a:t>
            </a:r>
          </a:p>
          <a:p>
            <a:pPr marL="277749" indent="-277749" defTabSz="370331">
              <a:spcBef>
                <a:spcPts val="600"/>
              </a:spcBef>
              <a:defRPr b="1" sz="2500"/>
            </a:pPr>
            <a:r>
              <a:t>Základní kapitál</a:t>
            </a:r>
            <a:r>
              <a:rPr b="0"/>
              <a:t> - minimální výše není určena a je tvořen souhrnem vkladů (tj. alespoň 1,-Kč)</a:t>
            </a:r>
          </a:p>
          <a:p>
            <a:pPr marL="277749" indent="-277749" defTabSz="370331">
              <a:spcBef>
                <a:spcPts val="600"/>
              </a:spcBef>
              <a:defRPr b="1" sz="2500"/>
            </a:pPr>
            <a:r>
              <a:t>Podíl</a:t>
            </a:r>
            <a:r>
              <a:rPr b="0"/>
              <a:t> - určuje se podle poměru vkladu na tento podíl připadající k výši základního kapitálu (např. základní kapitál činí 2.000,-Kč, vklad společníka 1.000,-Kč, podíl = 50%)</a:t>
            </a:r>
          </a:p>
          <a:p>
            <a:pPr marL="277749" indent="-277749" defTabSz="370331">
              <a:spcBef>
                <a:spcPts val="600"/>
              </a:spcBef>
              <a:defRPr b="1" sz="2500"/>
            </a:pPr>
            <a:r>
              <a:t>jednatel - </a:t>
            </a:r>
            <a:r>
              <a:rPr b="0"/>
              <a:t>může být FO i PO v případě právnické osoby je třeba určit konkrétní fyzickou osobu, která ji zastupuje</a:t>
            </a:r>
          </a:p>
          <a:p>
            <a:pPr marL="277749" indent="-277749" defTabSz="370331">
              <a:spcBef>
                <a:spcPts val="600"/>
              </a:spcBef>
              <a:defRPr b="1" sz="2500"/>
            </a:pPr>
            <a:r>
              <a:t>Správce vkladu</a:t>
            </a:r>
            <a:r>
              <a:rPr b="0"/>
              <a:t> - při založení se u něj soustředí vklady a jsou v jeho správě splacené vklady do vzniku společnosti</a:t>
            </a:r>
          </a:p>
        </p:txBody>
      </p:sp>
      <p:sp>
        <p:nvSpPr>
          <p:cNvPr id="145" name="Číslo snímku"/>
          <p:cNvSpPr txBox="1"/>
          <p:nvPr>
            <p:ph type="sldNum" sz="quarter" idx="4294967295"/>
          </p:nvPr>
        </p:nvSpPr>
        <p:spPr>
          <a:xfrm>
            <a:off x="8428178" y="6414761"/>
            <a:ext cx="258623" cy="24830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Období mezi založením a vznikem"/>
          <p:cNvSpPr txBox="1"/>
          <p:nvPr>
            <p:ph type="title"/>
          </p:nvPr>
        </p:nvSpPr>
        <p:spPr>
          <a:xfrm>
            <a:off x="457200" y="274638"/>
            <a:ext cx="8229600" cy="114300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A2113"/>
                </a:solidFill>
              </a:defRPr>
            </a:lvl1pPr>
          </a:lstStyle>
          <a:p>
            <a:pPr/>
            <a:r>
              <a:t>Období mezi založením a vznikem</a:t>
            </a:r>
          </a:p>
        </p:txBody>
      </p:sp>
      <p:sp>
        <p:nvSpPr>
          <p:cNvPr id="148" name="v mezidobí je oprávněn jednat jménem společnosti kdokoliv -&gt; § 127 OZ (zpravidla to bude zakladatel/budoucí zakladatel -&gt; budoucí společníci)…"/>
          <p:cNvSpPr txBox="1"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marL="194309" indent="-194309" defTabSz="777240">
              <a:lnSpc>
                <a:spcPct val="81000"/>
              </a:lnSpc>
              <a:spcBef>
                <a:spcPts val="800"/>
              </a:spcBef>
              <a:defRPr sz="2100"/>
            </a:pPr>
            <a:r>
              <a:t>v mezidobí je oprávněn jednat jménem společnosti kdokoliv -&gt; § 127 OZ (zpravidla to bude zakladatel/budoucí zakladatel -&gt; budoucí společníci)</a:t>
            </a:r>
          </a:p>
          <a:p>
            <a:pPr marL="194309" indent="-194309" defTabSz="777240">
              <a:lnSpc>
                <a:spcPct val="81000"/>
              </a:lnSpc>
              <a:spcBef>
                <a:spcPts val="800"/>
              </a:spcBef>
              <a:defRPr sz="2100"/>
            </a:pPr>
            <a:r>
              <a:t>Kdo takto jedná, je z tohoto jednání oprávněn a zavázán sám; jedná-li více osob, jsou oprávněny a zavázány společně a nerozdílně.</a:t>
            </a:r>
            <a:br/>
          </a:p>
          <a:p>
            <a:pPr marL="0" indent="0" defTabSz="777240">
              <a:lnSpc>
                <a:spcPct val="81000"/>
              </a:lnSpc>
              <a:spcBef>
                <a:spcPts val="800"/>
              </a:spcBef>
              <a:buSzTx/>
              <a:buNone/>
              <a:defRPr sz="2100"/>
            </a:pPr>
            <a:r>
              <a:t>=&gt; právnická osoba může odpovědnost za tato jednání převzít na sebe a pak platí, že je od počátku zavázána sama, tj. jako by je učinila sama právnická osoba; musí tak učinit do tří měsíc od svého vzniku</a:t>
            </a:r>
          </a:p>
          <a:p>
            <a:pPr marL="0" indent="0" defTabSz="777240">
              <a:lnSpc>
                <a:spcPct val="81000"/>
              </a:lnSpc>
              <a:spcBef>
                <a:spcPts val="800"/>
              </a:spcBef>
              <a:buSzTx/>
              <a:buNone/>
              <a:defRPr sz="2100"/>
            </a:pPr>
            <a:r>
              <a:t>=&gt; např. s.r.o. - schvaluje valná hromada (§ 127 OZ + 190 odst. 2 písm. l) ZOK valná hromada rozhoduje </a:t>
            </a:r>
            <a:r>
              <a:rPr i="1"/>
              <a:t>o převzetí účinků jednání učiněných za společnost před jejím vznikem</a:t>
            </a:r>
            <a:r>
              <a:t>)</a:t>
            </a:r>
          </a:p>
          <a:p>
            <a:pPr marL="0" indent="0" defTabSz="777240">
              <a:lnSpc>
                <a:spcPct val="81000"/>
              </a:lnSpc>
              <a:spcBef>
                <a:spcPts val="800"/>
              </a:spcBef>
              <a:buSzTx/>
              <a:buNone/>
              <a:defRPr sz="2100"/>
            </a:pPr>
          </a:p>
          <a:p>
            <a:pPr marL="213058" indent="-213058" defTabSz="777240">
              <a:lnSpc>
                <a:spcPct val="81000"/>
              </a:lnSpc>
              <a:spcBef>
                <a:spcPts val="800"/>
              </a:spcBef>
              <a:buFontTx/>
              <a:defRPr sz="2100"/>
            </a:pPr>
            <a:r>
              <a:t>např. nájemní smlouva na sídlo společnosti, poplatky notářům, soudům, správní poplatky</a:t>
            </a:r>
          </a:p>
        </p:txBody>
      </p:sp>
      <p:sp>
        <p:nvSpPr>
          <p:cNvPr id="149" name="Číslo snímku"/>
          <p:cNvSpPr txBox="1"/>
          <p:nvPr>
            <p:ph type="sldNum" sz="quarter" idx="4294967295"/>
          </p:nvPr>
        </p:nvSpPr>
        <p:spPr>
          <a:xfrm>
            <a:off x="8428176" y="6414760"/>
            <a:ext cx="258622" cy="24830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Nadpis 2"/>
          <p:cNvSpPr txBox="1"/>
          <p:nvPr>
            <p:ph type="title"/>
          </p:nvPr>
        </p:nvSpPr>
        <p:spPr>
          <a:xfrm>
            <a:off x="457200" y="-2"/>
            <a:ext cx="8229600" cy="724468"/>
          </a:xfrm>
          <a:prstGeom prst="rect">
            <a:avLst/>
          </a:prstGeom>
        </p:spPr>
        <p:txBody>
          <a:bodyPr/>
          <a:lstStyle>
            <a:lvl1pPr>
              <a:defRPr b="1" sz="4000">
                <a:solidFill>
                  <a:srgbClr val="FF0000"/>
                </a:solidFill>
              </a:defRPr>
            </a:lvl1pPr>
          </a:lstStyle>
          <a:p>
            <a:pPr/>
            <a:r>
              <a:t>Zánik účasti společníka v s.r.o.</a:t>
            </a:r>
          </a:p>
        </p:txBody>
      </p:sp>
      <p:sp>
        <p:nvSpPr>
          <p:cNvPr id="152" name="Zástupný symbol pro obsah 2"/>
          <p:cNvSpPr txBox="1"/>
          <p:nvPr>
            <p:ph type="body" idx="1"/>
          </p:nvPr>
        </p:nvSpPr>
        <p:spPr>
          <a:xfrm>
            <a:off x="457200" y="914398"/>
            <a:ext cx="8229600" cy="6195064"/>
          </a:xfrm>
          <a:prstGeom prst="rect">
            <a:avLst/>
          </a:prstGeom>
        </p:spPr>
        <p:txBody>
          <a:bodyPr/>
          <a:lstStyle/>
          <a:p>
            <a:pPr lvl="2" marL="457200" indent="-457200">
              <a:lnSpc>
                <a:spcPct val="90000"/>
              </a:lnSpc>
              <a:spcBef>
                <a:spcPts val="600"/>
              </a:spcBef>
              <a:defRPr b="1" sz="2500">
                <a:solidFill>
                  <a:srgbClr val="FF0000"/>
                </a:solidFill>
              </a:defRPr>
            </a:pPr>
            <a:r>
              <a:t>vystoupení společníka </a:t>
            </a:r>
            <a:r>
              <a:rPr b="0">
                <a:solidFill>
                  <a:srgbClr val="000000"/>
                </a:solidFill>
              </a:rPr>
              <a:t>– pokud nesouhlasil s rozhodnutím VH o změně povahy podnikání / prodloužení trvání spol. + sám hlasoval proti (pokud SS nestanoví jinak) – nově rozšířeny podmínky kvůli investorům </a:t>
            </a:r>
            <a:endParaRPr sz="2200"/>
          </a:p>
          <a:p>
            <a:pPr lvl="2" marL="457200" indent="-457200">
              <a:lnSpc>
                <a:spcPct val="90000"/>
              </a:lnSpc>
              <a:spcBef>
                <a:spcPts val="600"/>
              </a:spcBef>
              <a:defRPr b="1" sz="2500">
                <a:solidFill>
                  <a:srgbClr val="FF0000"/>
                </a:solidFill>
              </a:defRPr>
            </a:pPr>
            <a:r>
              <a:t>dohoda o ukončení účasti společníka </a:t>
            </a:r>
            <a:r>
              <a:rPr b="0">
                <a:solidFill>
                  <a:srgbClr val="000000"/>
                </a:solidFill>
              </a:rPr>
              <a:t>– dohodou s ověřenými podpisy </a:t>
            </a:r>
            <a:endParaRPr sz="2200"/>
          </a:p>
          <a:p>
            <a:pPr lvl="2" marL="457200" indent="-457200">
              <a:lnSpc>
                <a:spcPct val="90000"/>
              </a:lnSpc>
              <a:spcBef>
                <a:spcPts val="600"/>
              </a:spcBef>
              <a:defRPr b="1" sz="2500">
                <a:solidFill>
                  <a:srgbClr val="FF0000"/>
                </a:solidFill>
              </a:defRPr>
            </a:pPr>
            <a:r>
              <a:t>vyloučení společníka </a:t>
            </a:r>
            <a:r>
              <a:rPr b="0">
                <a:solidFill>
                  <a:srgbClr val="000000"/>
                </a:solidFill>
              </a:rPr>
              <a:t>– porušuje zvlášť závažným způsobem své povinnosti, ačkoliv byl k plnění písemně vyzván a na možnost vyloučení upozorněn (pokud následky nelze odstranit, lze i bez upozornění) </a:t>
            </a:r>
            <a:endParaRPr sz="2200"/>
          </a:p>
          <a:p>
            <a:pPr lvl="2" marL="457200" indent="-457200">
              <a:lnSpc>
                <a:spcPct val="90000"/>
              </a:lnSpc>
              <a:spcBef>
                <a:spcPts val="600"/>
              </a:spcBef>
              <a:defRPr b="1" sz="2500">
                <a:solidFill>
                  <a:srgbClr val="FF0000"/>
                </a:solidFill>
              </a:defRPr>
            </a:pPr>
            <a:r>
              <a:t>zrušení účasti soudem </a:t>
            </a:r>
            <a:r>
              <a:rPr b="0">
                <a:solidFill>
                  <a:srgbClr val="000000"/>
                </a:solidFill>
              </a:rPr>
              <a:t>– společník může navrhnout, aby rozhodl o zrušení jeho účasti, pokud po něm nelze další účast spravedlivě požadovat </a:t>
            </a:r>
            <a:endParaRPr sz="2200"/>
          </a:p>
          <a:p>
            <a:pPr lvl="2" marL="457200" indent="-457200">
              <a:lnSpc>
                <a:spcPct val="90000"/>
              </a:lnSpc>
              <a:spcBef>
                <a:spcPts val="600"/>
              </a:spcBef>
              <a:defRPr sz="2500"/>
            </a:pPr>
            <a:r>
              <a:t>dále </a:t>
            </a:r>
            <a:r>
              <a:rPr b="1">
                <a:solidFill>
                  <a:srgbClr val="FF0000"/>
                </a:solidFill>
              </a:rPr>
              <a:t>insolvenční řízení, výkon rozhodnutí, exekuce</a:t>
            </a:r>
            <a:r>
              <a:t>,… </a:t>
            </a:r>
          </a:p>
        </p:txBody>
      </p:sp>
      <p:sp>
        <p:nvSpPr>
          <p:cNvPr id="153" name="Číslo snímku"/>
          <p:cNvSpPr txBox="1"/>
          <p:nvPr>
            <p:ph type="sldNum" sz="quarter" idx="4294967295"/>
          </p:nvPr>
        </p:nvSpPr>
        <p:spPr>
          <a:xfrm>
            <a:off x="8428176" y="6414760"/>
            <a:ext cx="258622" cy="24830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Nadpis 2"/>
          <p:cNvSpPr txBox="1"/>
          <p:nvPr>
            <p:ph type="title"/>
          </p:nvPr>
        </p:nvSpPr>
        <p:spPr>
          <a:xfrm>
            <a:off x="457200" y="-2"/>
            <a:ext cx="8229600" cy="724468"/>
          </a:xfrm>
          <a:prstGeom prst="rect">
            <a:avLst/>
          </a:prstGeom>
        </p:spPr>
        <p:txBody>
          <a:bodyPr/>
          <a:lstStyle>
            <a:lvl1pPr>
              <a:defRPr b="1" sz="4000">
                <a:solidFill>
                  <a:srgbClr val="FF0000"/>
                </a:solidFill>
              </a:defRPr>
            </a:lvl1pPr>
          </a:lstStyle>
          <a:p>
            <a:pPr/>
            <a:r>
              <a:t>Zánik účasti společníka v s.r.o.</a:t>
            </a:r>
          </a:p>
        </p:txBody>
      </p:sp>
      <p:sp>
        <p:nvSpPr>
          <p:cNvPr id="156" name="Zástupný symbol pro obsah 2"/>
          <p:cNvSpPr txBox="1"/>
          <p:nvPr>
            <p:ph type="body" idx="1"/>
          </p:nvPr>
        </p:nvSpPr>
        <p:spPr>
          <a:xfrm>
            <a:off x="457200" y="733329"/>
            <a:ext cx="8229600" cy="5761942"/>
          </a:xfrm>
          <a:prstGeom prst="rect">
            <a:avLst/>
          </a:prstGeom>
        </p:spPr>
        <p:txBody>
          <a:bodyPr/>
          <a:lstStyle/>
          <a:p>
            <a:pPr lvl="2" marL="420623" indent="-420623" defTabSz="420623">
              <a:spcBef>
                <a:spcPts val="600"/>
              </a:spcBef>
              <a:defRPr b="1" sz="2500">
                <a:solidFill>
                  <a:srgbClr val="FF0000"/>
                </a:solidFill>
              </a:defRPr>
            </a:pPr>
            <a:r>
              <a:t>převod podílu </a:t>
            </a:r>
          </a:p>
          <a:p>
            <a:pPr lvl="2" marL="420623" indent="-420623" defTabSz="420623">
              <a:spcBef>
                <a:spcPts val="600"/>
              </a:spcBef>
              <a:defRPr sz="2500"/>
            </a:pPr>
            <a:r>
              <a:t>rozlišovat zda na stávajícího společníka nebo třetí osobu - někdo, kdo stojí vně s.r.o.</a:t>
            </a:r>
            <a:endParaRPr b="1">
              <a:solidFill>
                <a:srgbClr val="FF0000"/>
              </a:solidFill>
            </a:endParaRPr>
          </a:p>
          <a:p>
            <a:pPr lvl="2" marL="420623" indent="-420623" defTabSz="420623">
              <a:spcBef>
                <a:spcPts val="600"/>
              </a:spcBef>
              <a:defRPr sz="2500"/>
            </a:pPr>
            <a:r>
              <a:t>pokud SS nestanoví jinak,</a:t>
            </a:r>
            <a:r>
              <a:rPr b="1"/>
              <a:t> na jiného společníka vždy</a:t>
            </a:r>
            <a:r>
              <a:t> (SS může podmínit převod </a:t>
            </a:r>
            <a:r>
              <a:rPr u="sng"/>
              <a:t>souhlasem</a:t>
            </a:r>
            <a:r>
              <a:t> VH)</a:t>
            </a:r>
            <a:endParaRPr b="1"/>
          </a:p>
          <a:p>
            <a:pPr lvl="2" marL="420623" indent="-420623" defTabSz="420623">
              <a:spcBef>
                <a:spcPts val="600"/>
              </a:spcBef>
              <a:defRPr sz="2500"/>
            </a:pPr>
            <a:r>
              <a:t>pokud SS nestanoví jinak, </a:t>
            </a:r>
            <a:r>
              <a:rPr b="1"/>
              <a:t>na třetí osobu jen se souhlasem VH </a:t>
            </a:r>
            <a:endParaRPr b="1">
              <a:solidFill>
                <a:srgbClr val="FF0000"/>
              </a:solidFill>
            </a:endParaRPr>
          </a:p>
          <a:p>
            <a:pPr lvl="2" marL="420623" indent="-420623" defTabSz="420623">
              <a:spcBef>
                <a:spcPts val="600"/>
              </a:spcBef>
              <a:defRPr sz="2500"/>
            </a:pPr>
            <a:r>
              <a:t>není-li souhlas dán do 6 měsíců od smlouvy o převodu, vznikají účinky jako při odstoupení od smlouvy</a:t>
            </a:r>
            <a:endParaRPr b="1">
              <a:solidFill>
                <a:srgbClr val="FF0000"/>
              </a:solidFill>
            </a:endParaRPr>
          </a:p>
          <a:p>
            <a:pPr lvl="2" marL="420623" indent="-420623" defTabSz="420623">
              <a:spcBef>
                <a:spcPts val="600"/>
              </a:spcBef>
              <a:defRPr sz="2500"/>
            </a:pPr>
            <a:r>
              <a:t>nabytím podílu nabyvatel přistupuje k SS</a:t>
            </a:r>
            <a:endParaRPr b="1">
              <a:solidFill>
                <a:srgbClr val="FF0000"/>
              </a:solidFill>
            </a:endParaRPr>
          </a:p>
          <a:p>
            <a:pPr lvl="2" marL="420623" indent="-420623" defTabSz="420623">
              <a:spcBef>
                <a:spcPts val="600"/>
              </a:spcBef>
              <a:defRPr sz="2500"/>
            </a:pPr>
            <a:r>
              <a:t>převodce ručí za dluhy, které byly s podílem převedeny </a:t>
            </a:r>
            <a:endParaRPr b="1">
              <a:solidFill>
                <a:srgbClr val="FF0000"/>
              </a:solidFill>
            </a:endParaRPr>
          </a:p>
          <a:p>
            <a:pPr lvl="2" marL="420623" indent="-420623" defTabSz="420623">
              <a:spcBef>
                <a:spcPts val="600"/>
              </a:spcBef>
              <a:defRPr sz="2500"/>
            </a:pPr>
            <a:r>
              <a:t>Smlouva o převodu podílu musí být písemná a podpisy musí být úředně ověřeny</a:t>
            </a:r>
          </a:p>
        </p:txBody>
      </p:sp>
      <p:sp>
        <p:nvSpPr>
          <p:cNvPr id="157" name="Číslo snímku"/>
          <p:cNvSpPr txBox="1"/>
          <p:nvPr>
            <p:ph type="sldNum" sz="quarter" idx="4294967295"/>
          </p:nvPr>
        </p:nvSpPr>
        <p:spPr>
          <a:xfrm>
            <a:off x="8428176" y="6414760"/>
            <a:ext cx="258622" cy="24830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Zánik účasti společníka v s.r.o."/>
          <p:cNvSpPr txBox="1"/>
          <p:nvPr>
            <p:ph type="title"/>
          </p:nvPr>
        </p:nvSpPr>
        <p:spPr>
          <a:xfrm>
            <a:off x="457200" y="274638"/>
            <a:ext cx="8229600" cy="1143002"/>
          </a:xfrm>
          <a:prstGeom prst="rect">
            <a:avLst/>
          </a:prstGeom>
        </p:spPr>
        <p:txBody>
          <a:bodyPr/>
          <a:lstStyle>
            <a:lvl1pPr>
              <a:defRPr b="1" sz="4000">
                <a:solidFill>
                  <a:srgbClr val="FF0000"/>
                </a:solidFill>
              </a:defRPr>
            </a:lvl1pPr>
          </a:lstStyle>
          <a:p>
            <a:pPr/>
            <a:r>
              <a:t>Zánik účasti společníka v s.r.o.</a:t>
            </a:r>
          </a:p>
        </p:txBody>
      </p:sp>
      <p:sp>
        <p:nvSpPr>
          <p:cNvPr id="160" name="Smrtí…"/>
          <p:cNvSpPr txBox="1"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2" marL="457200" indent="-457200">
              <a:spcBef>
                <a:spcPts val="600"/>
              </a:spcBef>
              <a:defRPr b="1" sz="2800">
                <a:solidFill>
                  <a:srgbClr val="FF0000"/>
                </a:solidFill>
              </a:defRPr>
            </a:pPr>
            <a:r>
              <a:t>Smrtí</a:t>
            </a:r>
          </a:p>
          <a:p>
            <a:pPr lvl="2" marL="457200" indent="-457200">
              <a:spcBef>
                <a:spcPts val="600"/>
              </a:spcBef>
              <a:defRPr b="1" sz="2800">
                <a:solidFill>
                  <a:srgbClr val="FF0000"/>
                </a:solidFill>
              </a:defRPr>
            </a:pPr>
            <a:r>
              <a:t>-&gt; dědění podílu </a:t>
            </a:r>
          </a:p>
          <a:p>
            <a:pPr lvl="2" marL="457200" indent="-457200">
              <a:spcBef>
                <a:spcPts val="600"/>
              </a:spcBef>
              <a:defRPr sz="2800"/>
            </a:pPr>
            <a:r>
              <a:t>Společenská smlouva může dědění podílu zakázat (vyloučit)</a:t>
            </a:r>
          </a:p>
          <a:p>
            <a:pPr lvl="2" marL="457200" indent="-457200">
              <a:spcBef>
                <a:spcPts val="600"/>
              </a:spcBef>
              <a:defRPr sz="2800"/>
            </a:pPr>
            <a:r>
              <a:t>dědic může do 3 měsíců od právní moci usnesení o dědictví požadovat zrušení své účasti soudem, pokud od něj nelze spravedlivě žádat pokračování jako společníka ve společnosti</a:t>
            </a:r>
          </a:p>
        </p:txBody>
      </p:sp>
      <p:sp>
        <p:nvSpPr>
          <p:cNvPr id="161" name="Číslo snímku"/>
          <p:cNvSpPr txBox="1"/>
          <p:nvPr>
            <p:ph type="sldNum" sz="quarter" idx="4294967295"/>
          </p:nvPr>
        </p:nvSpPr>
        <p:spPr>
          <a:xfrm>
            <a:off x="8428176" y="6414760"/>
            <a:ext cx="258622" cy="24830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Nadpis 1"/>
          <p:cNvSpPr txBox="1"/>
          <p:nvPr>
            <p:ph type="title"/>
          </p:nvPr>
        </p:nvSpPr>
        <p:spPr>
          <a:xfrm>
            <a:off x="457200" y="274638"/>
            <a:ext cx="8229600" cy="1143002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FF0000"/>
                </a:solidFill>
              </a:defRPr>
            </a:lvl1pPr>
          </a:lstStyle>
          <a:p>
            <a:pPr/>
            <a:r>
              <a:t>Zánik účasti společníka v s.r.o.</a:t>
            </a:r>
          </a:p>
        </p:txBody>
      </p:sp>
      <p:sp>
        <p:nvSpPr>
          <p:cNvPr id="164" name="Zástupný symbol pro obsah 2"/>
          <p:cNvSpPr txBox="1"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  <a:spcBef>
                <a:spcPts val="500"/>
              </a:spcBef>
              <a:defRPr b="1" sz="2400">
                <a:solidFill>
                  <a:srgbClr val="FF0000"/>
                </a:solidFill>
              </a:defRPr>
            </a:pPr>
            <a:r>
              <a:t>uvolněný podíl </a:t>
            </a:r>
          </a:p>
          <a:p>
            <a:pPr lvl="1" marL="742950" indent="-285750">
              <a:lnSpc>
                <a:spcPct val="80000"/>
              </a:lnSpc>
              <a:spcBef>
                <a:spcPts val="500"/>
              </a:spcBef>
              <a:defRPr b="1" sz="2100"/>
            </a:pPr>
            <a:r>
              <a:t>podíl společníka, jehož účast zanikla jinak než převodem</a:t>
            </a:r>
            <a:r>
              <a:rPr b="0"/>
              <a:t>  </a:t>
            </a:r>
          </a:p>
          <a:p>
            <a:pPr lvl="1" marL="742950" indent="-285750">
              <a:lnSpc>
                <a:spcPct val="80000"/>
              </a:lnSpc>
              <a:spcBef>
                <a:spcPts val="500"/>
              </a:spcBef>
              <a:defRPr sz="2100"/>
            </a:pPr>
            <a:r>
              <a:t>společnost jej prodá bez odkladu za přiměřenou cenu </a:t>
            </a:r>
          </a:p>
          <a:p>
            <a:pPr lvl="1" marL="742950" indent="-285750">
              <a:lnSpc>
                <a:spcPct val="80000"/>
              </a:lnSpc>
              <a:spcBef>
                <a:spcPts val="500"/>
              </a:spcBef>
              <a:defRPr sz="2100"/>
            </a:pPr>
            <a:r>
              <a:t>společníci mají podle svých podílů předkupní právo</a:t>
            </a:r>
          </a:p>
          <a:p>
            <a:pPr lvl="1" marL="742950" indent="-285750">
              <a:lnSpc>
                <a:spcPct val="80000"/>
              </a:lnSpc>
              <a:spcBef>
                <a:spcPts val="500"/>
              </a:spcBef>
              <a:defRPr sz="2100"/>
            </a:pPr>
            <a:r>
              <a:t>výtěžek z prodeje je po odečtení nákladů a započtení pohledávek vypořádací podíl </a:t>
            </a:r>
          </a:p>
          <a:p>
            <a:pPr lvl="1" marL="742950" indent="-285750">
              <a:lnSpc>
                <a:spcPct val="80000"/>
              </a:lnSpc>
              <a:spcBef>
                <a:spcPts val="500"/>
              </a:spcBef>
              <a:defRPr sz="2100"/>
            </a:pPr>
            <a:r>
              <a:t>pokud se do 3 měsíců neprodá (pouze v případě objektivní neprodejnosti při vynaložení veškerého úsilí), vypořádací podíl se zjistí z vlastního kapitálu v účetní závěrce (nepoužije se, pokud se reálná hodnota od účetní významně liší) - nejpozději do 1 měsíce od vyplacení vypořádacího podílu je spol. povinna rozhodnout o přechodu podílu na ostatní společníky nejméně za cenu vypořádacího podílu nebo rozhodnout o snížení ZK (jinak soud spol. zruší a nařídí její likvidaci) </a:t>
            </a:r>
          </a:p>
        </p:txBody>
      </p:sp>
      <p:sp>
        <p:nvSpPr>
          <p:cNvPr id="165" name="Číslo snímku"/>
          <p:cNvSpPr txBox="1"/>
          <p:nvPr>
            <p:ph type="sldNum" sz="quarter" idx="4294967295"/>
          </p:nvPr>
        </p:nvSpPr>
        <p:spPr>
          <a:xfrm>
            <a:off x="8428176" y="6414760"/>
            <a:ext cx="258622" cy="24830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Nadpis 2"/>
          <p:cNvSpPr txBox="1"/>
          <p:nvPr>
            <p:ph type="title"/>
          </p:nvPr>
        </p:nvSpPr>
        <p:spPr>
          <a:xfrm>
            <a:off x="457200" y="-2"/>
            <a:ext cx="8229600" cy="724468"/>
          </a:xfrm>
          <a:prstGeom prst="rect">
            <a:avLst/>
          </a:prstGeom>
        </p:spPr>
        <p:txBody>
          <a:bodyPr/>
          <a:lstStyle>
            <a:lvl1pPr>
              <a:defRPr b="1" sz="4000">
                <a:solidFill>
                  <a:srgbClr val="FF0000"/>
                </a:solidFill>
              </a:defRPr>
            </a:lvl1pPr>
          </a:lstStyle>
          <a:p>
            <a:pPr/>
            <a:r>
              <a:t>s.r.o.– zrušení a zánik</a:t>
            </a:r>
          </a:p>
        </p:txBody>
      </p:sp>
      <p:sp>
        <p:nvSpPr>
          <p:cNvPr id="168" name="Zástupný symbol pro obsah 2"/>
          <p:cNvSpPr txBox="1"/>
          <p:nvPr>
            <p:ph type="body" idx="1"/>
          </p:nvPr>
        </p:nvSpPr>
        <p:spPr>
          <a:xfrm>
            <a:off x="457200" y="1055405"/>
            <a:ext cx="8229600" cy="5802596"/>
          </a:xfrm>
          <a:prstGeom prst="rect">
            <a:avLst/>
          </a:prstGeom>
        </p:spPr>
        <p:txBody>
          <a:bodyPr/>
          <a:lstStyle/>
          <a:p>
            <a:pPr lvl="2" marL="0" indent="0" defTabSz="411479">
              <a:spcBef>
                <a:spcPts val="600"/>
              </a:spcBef>
              <a:buSzTx/>
              <a:buNone/>
              <a:defRPr b="1" sz="2500">
                <a:solidFill>
                  <a:srgbClr val="FF0000"/>
                </a:solidFill>
              </a:defRPr>
            </a:pPr>
            <a:r>
              <a:t>Zrušení</a:t>
            </a:r>
          </a:p>
          <a:p>
            <a:pPr lvl="2" marL="0" indent="0" defTabSz="411479">
              <a:spcBef>
                <a:spcPts val="600"/>
              </a:spcBef>
              <a:buSzTx/>
              <a:buNone/>
              <a:defRPr sz="2500"/>
            </a:pPr>
            <a:r>
              <a:t>S likvidací x bez likvidace = zda přechází jmění společnosti na nový subjekt nebo ne</a:t>
            </a:r>
          </a:p>
          <a:p>
            <a:pPr lvl="2" marL="0" indent="0" defTabSz="411479">
              <a:spcBef>
                <a:spcPts val="600"/>
              </a:spcBef>
              <a:buSzTx/>
              <a:buNone/>
              <a:defRPr b="1" sz="2500">
                <a:solidFill>
                  <a:srgbClr val="FF0000"/>
                </a:solidFill>
              </a:defRPr>
            </a:pPr>
            <a:r>
              <a:t>S likvidací (bez právního nástupce): </a:t>
            </a:r>
          </a:p>
          <a:p>
            <a:pPr lvl="2" marL="411479" indent="-411479" defTabSz="411479">
              <a:spcBef>
                <a:spcPts val="600"/>
              </a:spcBef>
              <a:defRPr sz="2500"/>
            </a:pPr>
            <a:r>
              <a:t>Uplynutím doby</a:t>
            </a:r>
          </a:p>
          <a:p>
            <a:pPr lvl="2" marL="411479" indent="-411479" defTabSz="411479">
              <a:spcBef>
                <a:spcPts val="600"/>
              </a:spcBef>
              <a:defRPr sz="2500"/>
            </a:pPr>
            <a:r>
              <a:t>Dosažením účelu</a:t>
            </a:r>
          </a:p>
          <a:p>
            <a:pPr lvl="2" marL="411479" indent="-411479" defTabSz="411479">
              <a:spcBef>
                <a:spcPts val="600"/>
              </a:spcBef>
              <a:defRPr sz="2500"/>
            </a:pPr>
            <a:r>
              <a:t>Rozhodnutím soudu (nezákonná činnost, rozpor s veřejným pořádkem, nesplňuje předpoklady pro vznik s.r.o., nemá déle než dva roky statutární orgán schopný usnášet se)</a:t>
            </a:r>
            <a:endParaRPr b="1">
              <a:solidFill>
                <a:srgbClr val="FF0000"/>
              </a:solidFill>
            </a:endParaRPr>
          </a:p>
          <a:p>
            <a:pPr lvl="2" marL="411479" indent="-411479" defTabSz="411479">
              <a:spcBef>
                <a:spcPts val="600"/>
              </a:spcBef>
              <a:defRPr sz="2500"/>
            </a:pPr>
            <a:r>
              <a:t>Dohoda společníků, která má formu veřejné listiny</a:t>
            </a:r>
          </a:p>
          <a:p>
            <a:pPr lvl="2" marL="411479" indent="-411479" defTabSz="411479">
              <a:spcBef>
                <a:spcPts val="600"/>
              </a:spcBef>
              <a:defRPr sz="2500"/>
            </a:pPr>
            <a:r>
              <a:t>Zrušení společnosti se může domáhat za podmínek SS i společník.</a:t>
            </a:r>
          </a:p>
        </p:txBody>
      </p:sp>
      <p:sp>
        <p:nvSpPr>
          <p:cNvPr id="169" name="Číslo snímku"/>
          <p:cNvSpPr txBox="1"/>
          <p:nvPr>
            <p:ph type="sldNum" sz="quarter" idx="4294967295"/>
          </p:nvPr>
        </p:nvSpPr>
        <p:spPr>
          <a:xfrm>
            <a:off x="8428176" y="6414760"/>
            <a:ext cx="258622" cy="24830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Zrušení…"/>
          <p:cNvSpPr txBox="1"/>
          <p:nvPr>
            <p:ph type="title"/>
          </p:nvPr>
        </p:nvSpPr>
        <p:spPr>
          <a:xfrm>
            <a:off x="457200" y="274638"/>
            <a:ext cx="8229600" cy="1143002"/>
          </a:xfrm>
          <a:prstGeom prst="rect">
            <a:avLst/>
          </a:prstGeom>
        </p:spPr>
        <p:txBody>
          <a:bodyPr/>
          <a:lstStyle/>
          <a:p>
            <a:pPr lvl="2" algn="l">
              <a:spcBef>
                <a:spcPts val="600"/>
              </a:spcBef>
              <a:defRPr b="1" sz="2800">
                <a:solidFill>
                  <a:srgbClr val="FF0000"/>
                </a:solidFill>
              </a:defRPr>
            </a:pPr>
            <a:r>
              <a:t>Zrušení</a:t>
            </a:r>
          </a:p>
          <a:p>
            <a:pPr lvl="2" algn="l">
              <a:spcBef>
                <a:spcPts val="600"/>
              </a:spcBef>
              <a:defRPr b="1" sz="2800">
                <a:solidFill>
                  <a:srgbClr val="FF0000"/>
                </a:solidFill>
              </a:defRPr>
            </a:pPr>
            <a:r>
              <a:t>bez likvidace (s právním nástupcem): </a:t>
            </a:r>
          </a:p>
        </p:txBody>
      </p:sp>
      <p:sp>
        <p:nvSpPr>
          <p:cNvPr id="172" name="Přeměna (změna právní formy, fúze rozdělení)…"/>
          <p:cNvSpPr txBox="1"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marL="216027" indent="-216027" defTabSz="288036">
              <a:spcBef>
                <a:spcPts val="400"/>
              </a:spcBef>
              <a:defRPr sz="2000"/>
            </a:pPr>
            <a:r>
              <a:t>Přeměna (změna právní formy, fúze rozdělení)</a:t>
            </a:r>
          </a:p>
          <a:p>
            <a:pPr marL="216027" indent="-216027" defTabSz="288036">
              <a:spcBef>
                <a:spcPts val="400"/>
              </a:spcBef>
              <a:defRPr sz="2000"/>
            </a:pPr>
            <a:r>
              <a:t>Změna právní formy - pouze se mění právní forma, nic jiného, společnost nezaniká ani nevzniká nová (s.r.o. -&gt; a.s.)</a:t>
            </a:r>
          </a:p>
          <a:p>
            <a:pPr marL="216027" indent="-216027" defTabSz="288036">
              <a:spcBef>
                <a:spcPts val="400"/>
              </a:spcBef>
              <a:defRPr sz="2000"/>
            </a:pPr>
            <a:r>
              <a:t>Fúze sloučením (více se slučuje do jedné)</a:t>
            </a:r>
          </a:p>
          <a:p>
            <a:pPr marL="216027" indent="-216027" defTabSz="288036">
              <a:spcBef>
                <a:spcPts val="400"/>
              </a:spcBef>
              <a:defRPr sz="2000"/>
            </a:pPr>
            <a:r>
              <a:t>Fúze splynutím (více zaniká a namísto nich vzniká nová)</a:t>
            </a:r>
          </a:p>
          <a:p>
            <a:pPr marL="216027" indent="-216027" defTabSz="288036">
              <a:spcBef>
                <a:spcPts val="400"/>
              </a:spcBef>
              <a:defRPr sz="2000"/>
            </a:pPr>
            <a:r>
              <a:t>Rozdělení (rozštěpení) sloučením - jedna zaniká a z ní vznikají nové nebo tyto nové se ještě sloučí s jinou existující</a:t>
            </a:r>
          </a:p>
          <a:p>
            <a:pPr marL="216027" indent="-216027" defTabSz="288036">
              <a:spcBef>
                <a:spcPts val="400"/>
              </a:spcBef>
              <a:defRPr sz="2000"/>
            </a:pPr>
            <a:r>
              <a:t>Rozdělení odštěpením - jedna pořád existuje, ale z této jedné část jejího jmění přechází na novou nebo na existující společnost</a:t>
            </a:r>
          </a:p>
          <a:p>
            <a:pPr marL="216027" indent="-216027" defTabSz="288036">
              <a:spcBef>
                <a:spcPts val="400"/>
              </a:spcBef>
              <a:defRPr sz="2000"/>
            </a:pPr>
            <a:r>
              <a:t>Převod jmění na společníka</a:t>
            </a:r>
          </a:p>
          <a:p>
            <a:pPr marL="216027" indent="-216027" defTabSz="288036">
              <a:spcBef>
                <a:spcPts val="400"/>
              </a:spcBef>
              <a:defRPr sz="2000"/>
            </a:pPr>
            <a:r>
              <a:t>Konkurs (předlužení -&gt; konkurs -&gt; zrušení konkursu; není vyloučeno, že v rámci likvidace se zjistí předlužení a společnost z likvidace vstoupí do konkursu) </a:t>
            </a:r>
          </a:p>
        </p:txBody>
      </p:sp>
      <p:sp>
        <p:nvSpPr>
          <p:cNvPr id="173" name="Číslo snímku"/>
          <p:cNvSpPr txBox="1"/>
          <p:nvPr>
            <p:ph type="sldNum" sz="quarter" idx="4294967295"/>
          </p:nvPr>
        </p:nvSpPr>
        <p:spPr>
          <a:xfrm>
            <a:off x="8428176" y="6414760"/>
            <a:ext cx="258622" cy="24830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Likvidace"/>
          <p:cNvSpPr txBox="1"/>
          <p:nvPr>
            <p:ph type="title"/>
          </p:nvPr>
        </p:nvSpPr>
        <p:spPr>
          <a:xfrm>
            <a:off x="457200" y="274638"/>
            <a:ext cx="8229600" cy="1143002"/>
          </a:xfrm>
          <a:prstGeom prst="rect">
            <a:avLst/>
          </a:prstGeom>
        </p:spPr>
        <p:txBody>
          <a:bodyPr/>
          <a:lstStyle/>
          <a:p>
            <a:pPr lvl="2" algn="l">
              <a:spcBef>
                <a:spcPts val="600"/>
              </a:spcBef>
              <a:defRPr b="1" sz="2800">
                <a:solidFill>
                  <a:srgbClr val="FF0000"/>
                </a:solidFill>
              </a:defRPr>
            </a:pPr>
            <a:r>
              <a:t>Likvidace</a:t>
            </a:r>
          </a:p>
        </p:txBody>
      </p:sp>
      <p:sp>
        <p:nvSpPr>
          <p:cNvPr id="176" name="Společnost vstupuje do likvidace dnem, kde je zrušena…"/>
          <p:cNvSpPr txBox="1"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2" marL="938462" indent="-252662" defTabSz="411479">
              <a:spcBef>
                <a:spcPts val="600"/>
              </a:spcBef>
              <a:buFontTx/>
              <a:defRPr sz="2500"/>
            </a:pPr>
            <a:r>
              <a:t>Společnost vstupuje do likvidace dnem, kde je zrušena</a:t>
            </a:r>
          </a:p>
          <a:p>
            <a:pPr lvl="2" marL="938462" indent="-252662" defTabSz="411479">
              <a:spcBef>
                <a:spcPts val="600"/>
              </a:spcBef>
              <a:buFontTx/>
              <a:defRPr sz="2500"/>
            </a:pPr>
            <a:r>
              <a:t>Účelem je vypořádat majetek, vyrovnat dluhy a podělit likvidační zůstatek mezi společníky tzv. podíl na likvidačním zůstatku</a:t>
            </a:r>
          </a:p>
          <a:p>
            <a:pPr lvl="2" marL="938462" indent="-252662" defTabSz="411479">
              <a:spcBef>
                <a:spcPts val="600"/>
              </a:spcBef>
              <a:buFontTx/>
              <a:defRPr sz="2500"/>
            </a:pPr>
            <a:r>
              <a:t>Likvidace se zapisuje do obchodního rejstříku</a:t>
            </a:r>
          </a:p>
          <a:p>
            <a:pPr lvl="2" marL="938462" indent="-252662" defTabSz="411479">
              <a:spcBef>
                <a:spcPts val="600"/>
              </a:spcBef>
              <a:buFontTx/>
              <a:defRPr sz="2500"/>
            </a:pPr>
            <a:r>
              <a:t>Název společnosti po dobu likvidace nese dovětek “v likvidaci”</a:t>
            </a:r>
          </a:p>
          <a:p>
            <a:pPr lvl="2" marL="938462" indent="-252662" defTabSz="411479">
              <a:spcBef>
                <a:spcPts val="600"/>
              </a:spcBef>
              <a:buFontTx/>
              <a:defRPr sz="2500"/>
            </a:pPr>
            <a:r>
              <a:t>Soud jmenuje likvidátora, který přebírá působnost statutárního orgánu a činí kroky pouze k likvidaci společnosti; společnost již nijak dál nerozvíjí.</a:t>
            </a:r>
          </a:p>
        </p:txBody>
      </p:sp>
      <p:sp>
        <p:nvSpPr>
          <p:cNvPr id="177" name="Číslo snímku"/>
          <p:cNvSpPr txBox="1"/>
          <p:nvPr>
            <p:ph type="sldNum" sz="quarter" idx="4294967295"/>
          </p:nvPr>
        </p:nvSpPr>
        <p:spPr>
          <a:xfrm>
            <a:off x="8428176" y="6414760"/>
            <a:ext cx="258622" cy="24830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Zánik:…"/>
          <p:cNvSpPr txBox="1"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2" marL="0" indent="0">
              <a:spcBef>
                <a:spcPts val="600"/>
              </a:spcBef>
              <a:buSzTx/>
              <a:buNone/>
              <a:defRPr b="1" sz="2800">
                <a:solidFill>
                  <a:srgbClr val="FF0000"/>
                </a:solidFill>
              </a:defRPr>
            </a:pPr>
            <a:r>
              <a:t>Zánik: </a:t>
            </a:r>
          </a:p>
          <a:p>
            <a:pPr lvl="2" marL="457200" indent="-457200">
              <a:spcBef>
                <a:spcPts val="600"/>
              </a:spcBef>
              <a:defRPr sz="2800"/>
            </a:pPr>
            <a:r>
              <a:t>výmazem z obchodního rejstříku (konstitutivní účinek)</a:t>
            </a:r>
          </a:p>
        </p:txBody>
      </p:sp>
      <p:sp>
        <p:nvSpPr>
          <p:cNvPr id="180" name="Číslo snímku"/>
          <p:cNvSpPr txBox="1"/>
          <p:nvPr>
            <p:ph type="sldNum" sz="quarter" idx="4294967295"/>
          </p:nvPr>
        </p:nvSpPr>
        <p:spPr>
          <a:xfrm>
            <a:off x="8428176" y="6414760"/>
            <a:ext cx="258622" cy="24830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Nadpis 2"/>
          <p:cNvSpPr txBox="1"/>
          <p:nvPr>
            <p:ph type="title"/>
          </p:nvPr>
        </p:nvSpPr>
        <p:spPr>
          <a:xfrm>
            <a:off x="457200" y="693174"/>
            <a:ext cx="8229600" cy="724466"/>
          </a:xfrm>
          <a:prstGeom prst="rect">
            <a:avLst/>
          </a:prstGeom>
        </p:spPr>
        <p:txBody>
          <a:bodyPr/>
          <a:lstStyle>
            <a:lvl1pPr>
              <a:defRPr b="1" sz="4000">
                <a:solidFill>
                  <a:srgbClr val="D10202"/>
                </a:solidFill>
              </a:defRPr>
            </a:lvl1pPr>
          </a:lstStyle>
          <a:p>
            <a:pPr/>
            <a:r>
              <a:t>Osnova přednášky</a:t>
            </a:r>
          </a:p>
        </p:txBody>
      </p:sp>
      <p:sp>
        <p:nvSpPr>
          <p:cNvPr id="116" name="Zástupný symbol pro obsah 2"/>
          <p:cNvSpPr txBox="1"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2" marL="0" indent="914400">
              <a:lnSpc>
                <a:spcPct val="90000"/>
              </a:lnSpc>
              <a:spcBef>
                <a:spcPts val="500"/>
              </a:spcBef>
              <a:buSzTx/>
              <a:buNone/>
              <a:defRPr sz="1600">
                <a:solidFill>
                  <a:srgbClr val="1F497D"/>
                </a:solidFill>
              </a:defRPr>
            </a:pPr>
          </a:p>
          <a:p>
            <a:pPr lvl="2" marL="0" indent="914400">
              <a:lnSpc>
                <a:spcPct val="90000"/>
              </a:lnSpc>
              <a:spcBef>
                <a:spcPts val="500"/>
              </a:spcBef>
              <a:buSzTx/>
              <a:buNone/>
              <a:defRPr sz="1600">
                <a:solidFill>
                  <a:srgbClr val="1F497D"/>
                </a:solidFill>
              </a:defRPr>
            </a:pPr>
          </a:p>
          <a:p>
            <a:pPr lvl="2" marL="0" indent="914400">
              <a:lnSpc>
                <a:spcPct val="90000"/>
              </a:lnSpc>
              <a:spcBef>
                <a:spcPts val="500"/>
              </a:spcBef>
              <a:buSzTx/>
              <a:buNone/>
              <a:defRPr sz="1600">
                <a:solidFill>
                  <a:srgbClr val="1F497D"/>
                </a:solidFill>
              </a:defRPr>
            </a:pPr>
          </a:p>
          <a:p>
            <a:pPr>
              <a:lnSpc>
                <a:spcPct val="90000"/>
              </a:lnSpc>
              <a:spcBef>
                <a:spcPts val="800"/>
              </a:spcBef>
              <a:defRPr b="1" sz="3600"/>
            </a:pPr>
            <a:r>
              <a:t>Charakteristika s.r.o.</a:t>
            </a:r>
          </a:p>
          <a:p>
            <a:pPr>
              <a:lnSpc>
                <a:spcPct val="90000"/>
              </a:lnSpc>
              <a:spcBef>
                <a:spcPts val="800"/>
              </a:spcBef>
              <a:defRPr b="1" sz="3600"/>
            </a:pPr>
            <a:r>
              <a:t>Založení a vznik s.r.o.</a:t>
            </a:r>
          </a:p>
          <a:p>
            <a:pPr>
              <a:lnSpc>
                <a:spcPct val="90000"/>
              </a:lnSpc>
              <a:spcBef>
                <a:spcPts val="800"/>
              </a:spcBef>
              <a:defRPr b="1" sz="3600"/>
            </a:pPr>
            <a:r>
              <a:t>Zrušení a zánik s.r.o.</a:t>
            </a:r>
          </a:p>
          <a:p>
            <a:pPr>
              <a:lnSpc>
                <a:spcPct val="90000"/>
              </a:lnSpc>
              <a:spcBef>
                <a:spcPts val="800"/>
              </a:spcBef>
              <a:defRPr b="1" sz="3600"/>
            </a:pPr>
            <a:r>
              <a:t>Převod a přechod podílu ve s.r.o.</a:t>
            </a:r>
          </a:p>
        </p:txBody>
      </p:sp>
      <p:sp>
        <p:nvSpPr>
          <p:cNvPr id="117" name="Číslo snímku"/>
          <p:cNvSpPr txBox="1"/>
          <p:nvPr>
            <p:ph type="sldNum" sz="quarter" idx="4294967295"/>
          </p:nvPr>
        </p:nvSpPr>
        <p:spPr>
          <a:xfrm>
            <a:off x="8505417" y="6414760"/>
            <a:ext cx="181381" cy="24830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Nadpis 2"/>
          <p:cNvSpPr txBox="1"/>
          <p:nvPr>
            <p:ph type="title"/>
          </p:nvPr>
        </p:nvSpPr>
        <p:spPr>
          <a:xfrm>
            <a:off x="457200" y="144532"/>
            <a:ext cx="8229600" cy="724467"/>
          </a:xfrm>
          <a:prstGeom prst="rect">
            <a:avLst/>
          </a:prstGeom>
        </p:spPr>
        <p:txBody>
          <a:bodyPr/>
          <a:lstStyle>
            <a:lvl1pPr>
              <a:defRPr b="1" sz="4000">
                <a:solidFill>
                  <a:srgbClr val="FF0000"/>
                </a:solidFill>
              </a:defRPr>
            </a:lvl1pPr>
          </a:lstStyle>
          <a:p>
            <a:pPr/>
            <a:r>
              <a:t>Změny výše základního kapitálu</a:t>
            </a:r>
          </a:p>
        </p:txBody>
      </p:sp>
      <p:sp>
        <p:nvSpPr>
          <p:cNvPr id="183" name="Zástupný symbol pro obsah 2"/>
          <p:cNvSpPr txBox="1"/>
          <p:nvPr>
            <p:ph type="body" idx="1"/>
          </p:nvPr>
        </p:nvSpPr>
        <p:spPr>
          <a:xfrm>
            <a:off x="457200" y="1234438"/>
            <a:ext cx="8229600" cy="5623564"/>
          </a:xfrm>
          <a:prstGeom prst="rect">
            <a:avLst/>
          </a:prstGeom>
        </p:spPr>
        <p:txBody>
          <a:bodyPr/>
          <a:lstStyle/>
          <a:p>
            <a:pPr lvl="2" marL="452627" indent="-452627" defTabSz="452627">
              <a:lnSpc>
                <a:spcPct val="90000"/>
              </a:lnSpc>
              <a:spcBef>
                <a:spcPts val="500"/>
              </a:spcBef>
              <a:buFontTx/>
              <a:buAutoNum type="arabicPeriod" startAt="1"/>
              <a:defRPr b="1" sz="2100">
                <a:solidFill>
                  <a:srgbClr val="FF0000"/>
                </a:solidFill>
              </a:defRPr>
            </a:pPr>
            <a:r>
              <a:t>Zvýšení základního kapitálu </a:t>
            </a:r>
            <a:r>
              <a:rPr b="0">
                <a:solidFill>
                  <a:srgbClr val="000000"/>
                </a:solidFill>
              </a:rPr>
              <a:t>- </a:t>
            </a:r>
            <a:r>
              <a:rPr>
                <a:solidFill>
                  <a:srgbClr val="000000"/>
                </a:solidFill>
              </a:rPr>
              <a:t>převzetím vkladové povinnosti / z vlastních zdrojů / kombinací </a:t>
            </a:r>
            <a:r>
              <a:rPr b="0">
                <a:solidFill>
                  <a:srgbClr val="000000"/>
                </a:solidFill>
              </a:rPr>
              <a:t>- dnem účinnosti je nově den schválení VH – zápis do OR je deklaratorní a nesmí nastat dříve, než je zvolený den účinnosti zvýšení (spol. si může určit i konstitutivní) – rozhodující je fakt uvedený v notářském zápise o zvýšení ZK (+ zápis musí být do 2 měsíců od rozhodnutí VH) - </a:t>
            </a:r>
            <a:r>
              <a:rPr>
                <a:solidFill>
                  <a:srgbClr val="000000"/>
                </a:solidFill>
              </a:rPr>
              <a:t>vyžaduje se 2/3 kvalifikovaná většina všech společníků</a:t>
            </a:r>
            <a:r>
              <a:rPr b="0">
                <a:solidFill>
                  <a:srgbClr val="000000"/>
                </a:solidFill>
              </a:rPr>
              <a:t> </a:t>
            </a:r>
          </a:p>
          <a:p>
            <a:pPr lvl="2" marL="339470" indent="-339470" defTabSz="452627">
              <a:lnSpc>
                <a:spcPct val="90000"/>
              </a:lnSpc>
              <a:spcBef>
                <a:spcPts val="500"/>
              </a:spcBef>
              <a:defRPr b="1" sz="2100">
                <a:solidFill>
                  <a:srgbClr val="FF0000"/>
                </a:solidFill>
              </a:defRPr>
            </a:pPr>
            <a:r>
              <a:t>zvýšení převzetím vkladové povinnosti </a:t>
            </a:r>
            <a:r>
              <a:rPr b="0">
                <a:solidFill>
                  <a:srgbClr val="000000"/>
                </a:solidFill>
              </a:rPr>
              <a:t>– na zvýšení se podílí společníci podle výše svých podílů (ale </a:t>
            </a:r>
            <a:r>
              <a:rPr>
                <a:solidFill>
                  <a:srgbClr val="000000"/>
                </a:solidFill>
              </a:rPr>
              <a:t>společník se účasti – přednostního práva může písemně s ověřeným podpisem vzdát </a:t>
            </a:r>
            <a:r>
              <a:rPr b="0">
                <a:solidFill>
                  <a:srgbClr val="000000"/>
                </a:solidFill>
              </a:rPr>
              <a:t>-&gt; </a:t>
            </a:r>
            <a:r>
              <a:rPr>
                <a:solidFill>
                  <a:srgbClr val="000000"/>
                </a:solidFill>
              </a:rPr>
              <a:t>ředění jeho podílu </a:t>
            </a:r>
            <a:r>
              <a:rPr b="0">
                <a:solidFill>
                  <a:srgbClr val="000000"/>
                </a:solidFill>
              </a:rPr>
              <a:t>X nelze se vzdát dopředu pro případ zvýšení ZK) - společník učiní písemné prohlášení o převzetí povinnosti ke zvýšení vkladu - možné jen když jsou dosavadní vklady zcela splaceny (výjimka pokud zvýšením vznikají nové podíly) </a:t>
            </a:r>
          </a:p>
          <a:p>
            <a:pPr lvl="2" marL="339470" indent="-339470" defTabSz="452627">
              <a:lnSpc>
                <a:spcPct val="90000"/>
              </a:lnSpc>
              <a:spcBef>
                <a:spcPts val="500"/>
              </a:spcBef>
              <a:defRPr b="1" sz="2100">
                <a:solidFill>
                  <a:srgbClr val="FF0000"/>
                </a:solidFill>
              </a:defRPr>
            </a:pPr>
            <a:r>
              <a:t>zvýšení z vlastních zdrojů </a:t>
            </a:r>
            <a:r>
              <a:rPr b="0">
                <a:solidFill>
                  <a:srgbClr val="000000"/>
                </a:solidFill>
              </a:rPr>
              <a:t>- lze zvýšit až do výše vlastního kapitálu spol. - </a:t>
            </a:r>
            <a:r>
              <a:rPr>
                <a:solidFill>
                  <a:srgbClr val="000000"/>
                </a:solidFill>
              </a:rPr>
              <a:t>mění se výše vkladů společníků v poměru dosavadní výše jejich vkladů </a:t>
            </a:r>
            <a:r>
              <a:rPr b="0">
                <a:solidFill>
                  <a:srgbClr val="000000"/>
                </a:solidFill>
              </a:rPr>
              <a:t>- možné jen se schválenou účetní závěrkou od auditora </a:t>
            </a:r>
          </a:p>
        </p:txBody>
      </p:sp>
      <p:sp>
        <p:nvSpPr>
          <p:cNvPr id="184" name="Číslo snímku"/>
          <p:cNvSpPr txBox="1"/>
          <p:nvPr>
            <p:ph type="sldNum" sz="quarter" idx="4294967295"/>
          </p:nvPr>
        </p:nvSpPr>
        <p:spPr>
          <a:xfrm>
            <a:off x="8428176" y="6414760"/>
            <a:ext cx="258622" cy="24830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Nadpis 2"/>
          <p:cNvSpPr txBox="1"/>
          <p:nvPr>
            <p:ph type="title"/>
          </p:nvPr>
        </p:nvSpPr>
        <p:spPr>
          <a:xfrm>
            <a:off x="457200" y="144532"/>
            <a:ext cx="8229600" cy="724467"/>
          </a:xfrm>
          <a:prstGeom prst="rect">
            <a:avLst/>
          </a:prstGeom>
        </p:spPr>
        <p:txBody>
          <a:bodyPr/>
          <a:lstStyle>
            <a:lvl1pPr>
              <a:defRPr b="1" sz="4000">
                <a:solidFill>
                  <a:srgbClr val="FF0000"/>
                </a:solidFill>
              </a:defRPr>
            </a:lvl1pPr>
          </a:lstStyle>
          <a:p>
            <a:pPr/>
            <a:r>
              <a:t>Změny výše základního kapitálu</a:t>
            </a:r>
          </a:p>
        </p:txBody>
      </p:sp>
      <p:sp>
        <p:nvSpPr>
          <p:cNvPr id="187" name="Zástupný symbol pro obsah 2"/>
          <p:cNvSpPr txBox="1"/>
          <p:nvPr>
            <p:ph type="body" idx="1"/>
          </p:nvPr>
        </p:nvSpPr>
        <p:spPr>
          <a:xfrm>
            <a:off x="457200" y="1234438"/>
            <a:ext cx="8229600" cy="5623564"/>
          </a:xfrm>
          <a:prstGeom prst="rect">
            <a:avLst/>
          </a:prstGeom>
        </p:spPr>
        <p:txBody>
          <a:bodyPr/>
          <a:lstStyle/>
          <a:p>
            <a:pPr lvl="2" marL="457200" indent="-457200">
              <a:spcBef>
                <a:spcPts val="500"/>
              </a:spcBef>
              <a:buFontTx/>
              <a:buAutoNum type="arabicPeriod" startAt="2"/>
              <a:defRPr b="1" sz="2200">
                <a:solidFill>
                  <a:srgbClr val="FF0000"/>
                </a:solidFill>
              </a:defRPr>
            </a:pPr>
            <a:r>
              <a:t>Snížení základního kapitálu </a:t>
            </a:r>
            <a:r>
              <a:rPr b="0">
                <a:solidFill>
                  <a:srgbClr val="000000"/>
                </a:solidFill>
              </a:rPr>
              <a:t>– kvůli ochraně věřitelů + z důvodu, že společnost nemůže nabýt vlastní podíl - </a:t>
            </a:r>
            <a:r>
              <a:rPr>
                <a:solidFill>
                  <a:srgbClr val="000000"/>
                </a:solidFill>
              </a:rPr>
              <a:t>vklady snižují rovnoměrně</a:t>
            </a:r>
            <a:r>
              <a:rPr b="0">
                <a:solidFill>
                  <a:srgbClr val="000000"/>
                </a:solidFill>
              </a:rPr>
              <a:t>, pokud se společníci nedohodnou jinak (nelze, aby něčí podíl zanikl úplně bez uzavření dohody o ukončení účasti) - zápis je deklaratorní a nesmí nastat dříve, než je zvolený den účinnosti snížení - jednatelé zveřejní usnesení o snížení ZK do 15 dní, a to 2x s 30 denním odstupem - zároveň jednatelé vyzvou věřitele, aby přihlásili své pohledávky do 90 dní od posledního zveřejnění usnesení (není třeba, pokud snížení ZK k pokrytí ztráty) - společnost poskytne zajištění věřitelům, kteří se přihlásí nebo pohledávku uspokojí (není třeba, pokud se snížením nezhorší dobytnost – v nejasnostech rozhodne soud) –</a:t>
            </a:r>
          </a:p>
          <a:p>
            <a:pPr lvl="2" marL="342900" indent="-342900">
              <a:spcBef>
                <a:spcPts val="500"/>
              </a:spcBef>
              <a:defRPr b="1" sz="2200"/>
            </a:pPr>
            <a:r>
              <a:t>soud snížení ZK zapíše, pokud</a:t>
            </a:r>
            <a:r>
              <a:rPr b="0"/>
              <a:t>: </a:t>
            </a:r>
            <a:r>
              <a:t>nepřihlásí se žádný věřitel, prohlášení spol. o neexistenci věřitele s právem na zajištění nebo úhradu, prokázáno zajištění nebo úhrada, existuje dohoda s věřiteli </a:t>
            </a:r>
          </a:p>
        </p:txBody>
      </p:sp>
      <p:sp>
        <p:nvSpPr>
          <p:cNvPr id="188" name="Číslo snímku"/>
          <p:cNvSpPr txBox="1"/>
          <p:nvPr>
            <p:ph type="sldNum" sz="quarter" idx="4294967295"/>
          </p:nvPr>
        </p:nvSpPr>
        <p:spPr>
          <a:xfrm>
            <a:off x="8428176" y="6414760"/>
            <a:ext cx="258622" cy="24830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Zástupný symbol pro obsah 2"/>
          <p:cNvSpPr txBox="1"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marL="0" indent="0" algn="ctr">
              <a:spcBef>
                <a:spcPts val="0"/>
              </a:spcBef>
              <a:buSzTx/>
              <a:buNone/>
              <a:defRPr b="1" sz="6000">
                <a:solidFill>
                  <a:srgbClr val="D10202"/>
                </a:solidFill>
              </a:defRPr>
            </a:pPr>
          </a:p>
          <a:p>
            <a:pPr marL="0" indent="0" algn="ctr">
              <a:spcBef>
                <a:spcPts val="0"/>
              </a:spcBef>
              <a:buSzTx/>
              <a:buNone/>
              <a:defRPr b="1" sz="6000">
                <a:solidFill>
                  <a:srgbClr val="D10202"/>
                </a:solidFill>
              </a:defRPr>
            </a:pPr>
            <a:r>
              <a:t>Děkuji za pozornost!</a:t>
            </a:r>
          </a:p>
        </p:txBody>
      </p:sp>
      <p:sp>
        <p:nvSpPr>
          <p:cNvPr id="191" name="Číslo snímku"/>
          <p:cNvSpPr txBox="1"/>
          <p:nvPr>
            <p:ph type="sldNum" sz="quarter" idx="4294967295"/>
          </p:nvPr>
        </p:nvSpPr>
        <p:spPr>
          <a:xfrm>
            <a:off x="8428176" y="6414760"/>
            <a:ext cx="258622" cy="24830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Nadpis 2"/>
          <p:cNvSpPr txBox="1"/>
          <p:nvPr>
            <p:ph type="title"/>
          </p:nvPr>
        </p:nvSpPr>
        <p:spPr>
          <a:xfrm>
            <a:off x="457200" y="693174"/>
            <a:ext cx="8229600" cy="724466"/>
          </a:xfrm>
          <a:prstGeom prst="rect">
            <a:avLst/>
          </a:prstGeom>
        </p:spPr>
        <p:txBody>
          <a:bodyPr/>
          <a:lstStyle>
            <a:lvl1pPr>
              <a:defRPr b="1" sz="4000">
                <a:solidFill>
                  <a:srgbClr val="FF0000"/>
                </a:solidFill>
              </a:defRPr>
            </a:lvl1pPr>
          </a:lstStyle>
          <a:p>
            <a:pPr/>
            <a:r>
              <a:t>s.r.o.– obecná charakteristika</a:t>
            </a:r>
          </a:p>
        </p:txBody>
      </p:sp>
      <p:sp>
        <p:nvSpPr>
          <p:cNvPr id="120" name="Zástupný symbol pro obsah 2"/>
          <p:cNvSpPr txBox="1"/>
          <p:nvPr>
            <p:ph type="body" idx="1"/>
          </p:nvPr>
        </p:nvSpPr>
        <p:spPr>
          <a:xfrm>
            <a:off x="457200" y="1600198"/>
            <a:ext cx="8229600" cy="5052064"/>
          </a:xfrm>
          <a:prstGeom prst="rect">
            <a:avLst/>
          </a:prstGeom>
        </p:spPr>
        <p:txBody>
          <a:bodyPr/>
          <a:lstStyle/>
          <a:p>
            <a:pPr lvl="2" marL="329184" indent="-329184" defTabSz="438911">
              <a:lnSpc>
                <a:spcPct val="80000"/>
              </a:lnSpc>
              <a:spcBef>
                <a:spcPts val="500"/>
              </a:spcBef>
              <a:buFontTx/>
              <a:buChar char="-"/>
              <a:defRPr b="1" sz="2592">
                <a:solidFill>
                  <a:srgbClr val="FF0000"/>
                </a:solidFill>
              </a:defRPr>
            </a:pPr>
            <a:r>
              <a:t>kapitálová společnost </a:t>
            </a:r>
            <a:r>
              <a:rPr b="0">
                <a:solidFill>
                  <a:srgbClr val="000000"/>
                </a:solidFill>
              </a:rPr>
              <a:t>s některými prvky osobní společnosti (ke změně SS souhlas všech společníků)</a:t>
            </a:r>
            <a:endParaRPr sz="1919"/>
          </a:p>
          <a:p>
            <a:pPr lvl="2" marL="329184" indent="-329184" defTabSz="438911">
              <a:lnSpc>
                <a:spcPct val="80000"/>
              </a:lnSpc>
              <a:spcBef>
                <a:spcPts val="500"/>
              </a:spcBef>
              <a:buFontTx/>
              <a:buChar char="-"/>
              <a:defRPr b="1" sz="2592">
                <a:solidFill>
                  <a:srgbClr val="FF0000"/>
                </a:solidFill>
              </a:defRPr>
            </a:pPr>
            <a:r>
              <a:t>omezené ručení </a:t>
            </a:r>
            <a:r>
              <a:rPr b="0">
                <a:solidFill>
                  <a:srgbClr val="000000"/>
                </a:solidFill>
              </a:rPr>
              <a:t>– společníci ručí za dluhy společnosti </a:t>
            </a:r>
            <a:r>
              <a:rPr b="0" u="sng">
                <a:solidFill>
                  <a:srgbClr val="000000"/>
                </a:solidFill>
              </a:rPr>
              <a:t>společně a nerozdílně</a:t>
            </a:r>
            <a:r>
              <a:rPr b="0">
                <a:solidFill>
                  <a:srgbClr val="000000"/>
                </a:solidFill>
              </a:rPr>
              <a:t> do výše celkové nesplněné vkladové povinnosti podle stavu v obchodním rejstříku (tj. omezení co do výše, omezení co do času - v době, kdy byli vyzvání k plnění)</a:t>
            </a:r>
            <a:endParaRPr b="0">
              <a:solidFill>
                <a:srgbClr val="000000"/>
              </a:solidFill>
            </a:endParaRPr>
          </a:p>
          <a:p>
            <a:pPr lvl="2" marL="0" indent="438911" defTabSz="438911">
              <a:lnSpc>
                <a:spcPct val="80000"/>
              </a:lnSpc>
              <a:spcBef>
                <a:spcPts val="500"/>
              </a:spcBef>
              <a:buSzTx/>
              <a:buFontTx/>
              <a:buNone/>
              <a:defRPr b="1" sz="2592">
                <a:solidFill>
                  <a:srgbClr val="FF0000"/>
                </a:solidFill>
              </a:defRPr>
            </a:pPr>
            <a:r>
              <a:rPr b="0">
                <a:solidFill>
                  <a:srgbClr val="000000"/>
                </a:solidFill>
              </a:rPr>
              <a:t>X zpřísněna odpovědnost jednatelů v případě, že svým rozhodnutím přivodí společnosti insolvenci nebo nepodají včas insolvenční návrh </a:t>
            </a:r>
            <a:endParaRPr b="0">
              <a:solidFill>
                <a:srgbClr val="000000"/>
              </a:solidFill>
            </a:endParaRPr>
          </a:p>
          <a:p>
            <a:pPr lvl="2" marL="329184" indent="-329184" defTabSz="438911">
              <a:lnSpc>
                <a:spcPct val="80000"/>
              </a:lnSpc>
              <a:spcBef>
                <a:spcPts val="500"/>
              </a:spcBef>
              <a:buFontTx/>
              <a:buChar char="-"/>
              <a:defRPr b="1" sz="2592">
                <a:solidFill>
                  <a:srgbClr val="FF0000"/>
                </a:solidFill>
              </a:defRPr>
            </a:pPr>
            <a:r>
              <a:t>vklady společníků </a:t>
            </a:r>
            <a:r>
              <a:rPr b="0">
                <a:solidFill>
                  <a:srgbClr val="000000"/>
                </a:solidFill>
              </a:rPr>
              <a:t>– </a:t>
            </a:r>
            <a:r>
              <a:t>minimální výše vkladu 1 Kč</a:t>
            </a:r>
            <a:r>
              <a:rPr b="0">
                <a:solidFill>
                  <a:srgbClr val="000000"/>
                </a:solidFill>
              </a:rPr>
              <a:t>, možný i </a:t>
            </a:r>
            <a:r>
              <a:rPr>
                <a:solidFill>
                  <a:srgbClr val="000000"/>
                </a:solidFill>
              </a:rPr>
              <a:t>nepeněžitý vklad</a:t>
            </a:r>
            <a:r>
              <a:rPr b="0">
                <a:solidFill>
                  <a:srgbClr val="000000"/>
                </a:solidFill>
              </a:rPr>
              <a:t> (jeho </a:t>
            </a:r>
            <a:r>
              <a:rPr>
                <a:solidFill>
                  <a:srgbClr val="000000"/>
                </a:solidFill>
              </a:rPr>
              <a:t>hodnota určena znalcem – urči při zakládání zakladatelé</a:t>
            </a:r>
            <a:r>
              <a:rPr b="0">
                <a:solidFill>
                  <a:srgbClr val="000000"/>
                </a:solidFill>
              </a:rPr>
              <a:t>, jinak jednatel X dříve znalec určený soudem)</a:t>
            </a:r>
          </a:p>
        </p:txBody>
      </p:sp>
      <p:sp>
        <p:nvSpPr>
          <p:cNvPr id="121" name="Číslo snímku"/>
          <p:cNvSpPr txBox="1"/>
          <p:nvPr>
            <p:ph type="sldNum" sz="quarter" idx="4294967295"/>
          </p:nvPr>
        </p:nvSpPr>
        <p:spPr>
          <a:xfrm>
            <a:off x="8505417" y="6414760"/>
            <a:ext cx="181381" cy="24830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Nadpis 2"/>
          <p:cNvSpPr txBox="1"/>
          <p:nvPr>
            <p:ph type="title"/>
          </p:nvPr>
        </p:nvSpPr>
        <p:spPr>
          <a:xfrm>
            <a:off x="457200" y="693174"/>
            <a:ext cx="8229600" cy="724466"/>
          </a:xfrm>
          <a:prstGeom prst="rect">
            <a:avLst/>
          </a:prstGeom>
        </p:spPr>
        <p:txBody>
          <a:bodyPr/>
          <a:lstStyle>
            <a:lvl1pPr>
              <a:defRPr b="1" sz="4000">
                <a:solidFill>
                  <a:srgbClr val="FF0000"/>
                </a:solidFill>
              </a:defRPr>
            </a:lvl1pPr>
          </a:lstStyle>
          <a:p>
            <a:pPr/>
            <a:r>
              <a:t>s.r.o.– obecná charakteristika</a:t>
            </a:r>
          </a:p>
        </p:txBody>
      </p:sp>
      <p:sp>
        <p:nvSpPr>
          <p:cNvPr id="124" name="Zástupný symbol pro obsah 2"/>
          <p:cNvSpPr txBox="1"/>
          <p:nvPr>
            <p:ph type="body" idx="1"/>
          </p:nvPr>
        </p:nvSpPr>
        <p:spPr>
          <a:xfrm>
            <a:off x="457200" y="1600198"/>
            <a:ext cx="8229600" cy="5052064"/>
          </a:xfrm>
          <a:prstGeom prst="rect">
            <a:avLst/>
          </a:prstGeom>
        </p:spPr>
        <p:txBody>
          <a:bodyPr/>
          <a:lstStyle/>
          <a:p>
            <a:pPr lvl="2" marL="342900" indent="-342900">
              <a:lnSpc>
                <a:spcPct val="80000"/>
              </a:lnSpc>
              <a:spcBef>
                <a:spcPts val="500"/>
              </a:spcBef>
              <a:buFontTx/>
              <a:buChar char="-"/>
              <a:defRPr b="1" sz="2100">
                <a:solidFill>
                  <a:srgbClr val="FF0000"/>
                </a:solidFill>
              </a:defRPr>
            </a:pPr>
            <a:r>
              <a:t>podíl</a:t>
            </a:r>
            <a:r>
              <a:rPr b="0">
                <a:solidFill>
                  <a:srgbClr val="000000"/>
                </a:solidFill>
              </a:rPr>
              <a:t> – nestanoví-li SS jinak, je to </a:t>
            </a:r>
            <a:r>
              <a:t>podíl vkladu na základním kapitálu</a:t>
            </a:r>
            <a:r>
              <a:rPr b="0">
                <a:solidFill>
                  <a:srgbClr val="000000"/>
                </a:solidFill>
              </a:rPr>
              <a:t>, nově mohou existovat různé druhy podílu (podobně jako u a.s.), tj. např. s prioritním právem na zisk ale bez hlasovacího práva,…, </a:t>
            </a:r>
            <a:r>
              <a:rPr>
                <a:solidFill>
                  <a:srgbClr val="000000"/>
                </a:solidFill>
              </a:rPr>
              <a:t>společník může také nově vlastnit více podílů</a:t>
            </a:r>
            <a:r>
              <a:rPr b="0">
                <a:solidFill>
                  <a:srgbClr val="000000"/>
                </a:solidFill>
              </a:rPr>
              <a:t>, </a:t>
            </a:r>
            <a:r>
              <a:rPr>
                <a:solidFill>
                  <a:srgbClr val="000000"/>
                </a:solidFill>
              </a:rPr>
              <a:t>před zápisem do OR je třeba zaplatit celé vkladové ážio </a:t>
            </a:r>
            <a:r>
              <a:rPr b="0">
                <a:solidFill>
                  <a:srgbClr val="000000"/>
                </a:solidFill>
              </a:rPr>
              <a:t>(rozdíl mezi cenou nepeněžitého vkladu určenou znalcem a výší vkladu společníka</a:t>
            </a:r>
            <a:r>
              <a:rPr>
                <a:solidFill>
                  <a:srgbClr val="000000"/>
                </a:solidFill>
              </a:rPr>
              <a:t>) a na každý peněžitý vklad nejméně 30%</a:t>
            </a:r>
            <a:r>
              <a:rPr b="0">
                <a:solidFill>
                  <a:srgbClr val="000000"/>
                </a:solidFill>
              </a:rPr>
              <a:t> </a:t>
            </a:r>
            <a:endParaRPr sz="1800"/>
          </a:p>
          <a:p>
            <a:pPr lvl="2" marL="342900" indent="-342900">
              <a:lnSpc>
                <a:spcPct val="80000"/>
              </a:lnSpc>
              <a:spcBef>
                <a:spcPts val="500"/>
              </a:spcBef>
              <a:buFontTx/>
              <a:buChar char="-"/>
              <a:defRPr b="1" sz="2100">
                <a:solidFill>
                  <a:srgbClr val="FF0000"/>
                </a:solidFill>
              </a:defRPr>
            </a:pPr>
            <a:r>
              <a:t>základní kapitál </a:t>
            </a:r>
            <a:r>
              <a:rPr b="0">
                <a:solidFill>
                  <a:srgbClr val="000000"/>
                </a:solidFill>
              </a:rPr>
              <a:t>– nyní je určen počtem společníků – jedinou podmínkou je minimální vklad 1 Kč (při jednom společníkovi je minimální základní kapitál 1 Kč) – ZK tak definitivně ztratil funkci minimální garance solventnosti </a:t>
            </a:r>
            <a:endParaRPr sz="1800"/>
          </a:p>
          <a:p>
            <a:pPr lvl="2" marL="342900" indent="-342900">
              <a:lnSpc>
                <a:spcPct val="80000"/>
              </a:lnSpc>
              <a:spcBef>
                <a:spcPts val="500"/>
              </a:spcBef>
              <a:buFontTx/>
              <a:buChar char="-"/>
              <a:defRPr b="1" sz="2100">
                <a:solidFill>
                  <a:srgbClr val="FF0000"/>
                </a:solidFill>
              </a:defRPr>
            </a:pPr>
            <a:r>
              <a:t>kmenový list </a:t>
            </a:r>
            <a:r>
              <a:rPr b="0">
                <a:solidFill>
                  <a:srgbClr val="000000"/>
                </a:solidFill>
              </a:rPr>
              <a:t>– SS může určit, že je podíl společníka určen kmenovým listem (cenným papírem) – tento cenný papír je neomezeně převoditelný, vždy na řad, může mít pouze listinnou podobu a nemůže být obchodován na veřejném trhu s cennými papíry (= kótován) – to jej odlišuje od a.s. </a:t>
            </a:r>
          </a:p>
        </p:txBody>
      </p:sp>
      <p:sp>
        <p:nvSpPr>
          <p:cNvPr id="125" name="Číslo snímku"/>
          <p:cNvSpPr txBox="1"/>
          <p:nvPr>
            <p:ph type="sldNum" sz="quarter" idx="4294967295"/>
          </p:nvPr>
        </p:nvSpPr>
        <p:spPr>
          <a:xfrm>
            <a:off x="8505417" y="6414760"/>
            <a:ext cx="181381" cy="24830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Nadpis 1"/>
          <p:cNvSpPr txBox="1"/>
          <p:nvPr>
            <p:ph type="title"/>
          </p:nvPr>
        </p:nvSpPr>
        <p:spPr>
          <a:xfrm>
            <a:off x="457200" y="274638"/>
            <a:ext cx="8229600" cy="114300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0000"/>
                </a:solidFill>
              </a:defRPr>
            </a:lvl1pPr>
          </a:lstStyle>
          <a:p>
            <a:pPr/>
            <a:r>
              <a:t>Obecně</a:t>
            </a:r>
          </a:p>
        </p:txBody>
      </p:sp>
      <p:sp>
        <p:nvSpPr>
          <p:cNvPr id="128" name="Zástupný symbol pro text 2"/>
          <p:cNvSpPr txBox="1"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  <a:defRPr sz="2200"/>
            </a:pPr>
            <a:r>
              <a:t>Společnost je založena uzavřením společenské smlouvy. Smlouva musí být ve formě veřejné listiny - notářského zápisu. V téže společnosti může mít společník i více podílů, a to i různých druhů podílů. Společníkem může být člověk i osoba právnická. Zákon vyžaduje, aby každý společník vnesl do společnosti vklad ve výši alespoň 1 Kč. </a:t>
            </a:r>
          </a:p>
          <a:p>
            <a:pPr>
              <a:lnSpc>
                <a:spcPct val="80000"/>
              </a:lnSpc>
              <a:defRPr sz="2200"/>
            </a:pPr>
            <a:r>
              <a:t>Nepeněžité vklady musí ohodnotit znalec, kterého si zakladatelé vyberou ze seznamu znalců. Před vznikem se splacené části peněžitých vkladů platí na účet, který správce vkladů otevře u banky nebo spořitelního družstva.</a:t>
            </a:r>
          </a:p>
          <a:p>
            <a:pPr>
              <a:lnSpc>
                <a:spcPct val="80000"/>
              </a:lnSpc>
              <a:defRPr sz="2200"/>
            </a:pPr>
            <a:r>
              <a:t>Společnost může založit i jediný zakladatel. V tomto případě je do notářského zápisu vtělena zakladatelská listina společnosti.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Založení x vznik s.r.o."/>
          <p:cNvSpPr txBox="1"/>
          <p:nvPr>
            <p:ph type="title"/>
          </p:nvPr>
        </p:nvSpPr>
        <p:spPr>
          <a:xfrm>
            <a:off x="457200" y="274638"/>
            <a:ext cx="8229600" cy="114300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1C21"/>
                </a:solidFill>
              </a:defRPr>
            </a:lvl1pPr>
          </a:lstStyle>
          <a:p>
            <a:pPr/>
            <a:r>
              <a:t>Založení x vznik s.r.o.</a:t>
            </a:r>
          </a:p>
        </p:txBody>
      </p:sp>
      <p:sp>
        <p:nvSpPr>
          <p:cNvPr id="131" name="s.r.o. se zakládá sepsáním zakladatelského dokumentu s povinnými náležitostmi (§ 123, 125 OZ, § 146 ZOK)…"/>
          <p:cNvSpPr txBox="1"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marL="0" indent="0" defTabSz="214884">
              <a:spcBef>
                <a:spcPts val="300"/>
              </a:spcBef>
              <a:buSzTx/>
              <a:buNone/>
              <a:defRPr sz="1500"/>
            </a:pPr>
            <a:r>
              <a:t>s.r.o. se </a:t>
            </a:r>
            <a:r>
              <a:rPr b="1"/>
              <a:t>zakládá</a:t>
            </a:r>
            <a:r>
              <a:t> sepsáním zakladatelského dokumentu s povinnými náležitostmi (§ 123, 125 OZ, § 146 ZOK)</a:t>
            </a:r>
          </a:p>
          <a:p>
            <a:pPr marL="0" indent="0" defTabSz="214884">
              <a:spcBef>
                <a:spcPts val="300"/>
              </a:spcBef>
              <a:buSzTx/>
              <a:buNone/>
              <a:defRPr sz="1500"/>
            </a:pPr>
            <a:r>
              <a:t>Společnost je založena již vyhotovením zakladatelského dokumentu</a:t>
            </a:r>
          </a:p>
          <a:p>
            <a:pPr marL="161162" indent="-161162" defTabSz="214884">
              <a:spcBef>
                <a:spcPts val="300"/>
              </a:spcBef>
              <a:defRPr sz="1500"/>
            </a:pPr>
            <a:r>
              <a:t>Zakladatelská listina (1 společník)</a:t>
            </a:r>
          </a:p>
          <a:p>
            <a:pPr marL="161162" indent="-161162" defTabSz="214884">
              <a:spcBef>
                <a:spcPts val="300"/>
              </a:spcBef>
              <a:defRPr sz="1500"/>
            </a:pPr>
            <a:r>
              <a:t>Společenská smlouva (2 a více společníků)</a:t>
            </a:r>
          </a:p>
          <a:p>
            <a:pPr marL="161162" indent="-161162" defTabSz="214884">
              <a:spcBef>
                <a:spcPts val="300"/>
              </a:spcBef>
              <a:defRPr sz="1500"/>
            </a:pPr>
            <a:r>
              <a:t>U s.r.o. vždy formou notářského zápisu (nerozhodný počet společníků, vyžadovaná forma zákonem).</a:t>
            </a:r>
          </a:p>
          <a:p>
            <a:pPr marL="117809" indent="-117809" defTabSz="429768">
              <a:lnSpc>
                <a:spcPct val="81000"/>
              </a:lnSpc>
              <a:spcBef>
                <a:spcPts val="400"/>
              </a:spcBef>
              <a:buFontTx/>
              <a:defRPr sz="1500"/>
            </a:pPr>
            <a:r>
              <a:t>Zákon nepoužívá spojení formou notářského zápisu, ale formou </a:t>
            </a:r>
            <a:r>
              <a:rPr i="1"/>
              <a:t>veřejné listiny</a:t>
            </a:r>
            <a:r>
              <a:t> (§ 8 ZOK </a:t>
            </a:r>
            <a:r>
              <a:rPr i="1"/>
              <a:t>Společenská smlouva, kterou se zakládá kapitálová společnost, vyžaduje formu veřejné listiny</a:t>
            </a:r>
            <a:r>
              <a:t>).</a:t>
            </a:r>
          </a:p>
          <a:p>
            <a:pPr marL="117809" indent="-117809" defTabSz="429768">
              <a:lnSpc>
                <a:spcPct val="81000"/>
              </a:lnSpc>
              <a:spcBef>
                <a:spcPts val="400"/>
              </a:spcBef>
              <a:buFontTx/>
              <a:defRPr sz="1500"/>
            </a:pPr>
            <a:r>
              <a:t>Veřejnou listinou se rozumí </a:t>
            </a:r>
            <a:r>
              <a:rPr i="1"/>
              <a:t>listina vydaná orgánem veřejné moci v mezích jeho pravomoc</a:t>
            </a:r>
            <a:r>
              <a:t> (§ 567 OZ).</a:t>
            </a:r>
          </a:p>
          <a:p>
            <a:pPr marL="117809" indent="-117809" defTabSz="429768">
              <a:lnSpc>
                <a:spcPct val="81000"/>
              </a:lnSpc>
              <a:spcBef>
                <a:spcPts val="400"/>
              </a:spcBef>
              <a:buFontTx/>
              <a:defRPr sz="1500"/>
            </a:pPr>
            <a:r>
              <a:t>Pro potřeby ZOK se </a:t>
            </a:r>
            <a:r>
              <a:rPr i="1"/>
              <a:t>veřejnou listinou rozumí notářský zápis </a:t>
            </a:r>
            <a:r>
              <a:t>(§ 776 odst. 2 ZOK).</a:t>
            </a:r>
          </a:p>
          <a:p>
            <a:pPr marL="0" indent="0" defTabSz="214884">
              <a:spcBef>
                <a:spcPts val="300"/>
              </a:spcBef>
              <a:buSzTx/>
              <a:buNone/>
              <a:defRPr sz="1500"/>
            </a:pPr>
          </a:p>
          <a:p>
            <a:pPr marL="0" indent="0" defTabSz="214884">
              <a:spcBef>
                <a:spcPts val="300"/>
              </a:spcBef>
              <a:buSzTx/>
              <a:buNone/>
              <a:defRPr sz="1500"/>
            </a:pPr>
            <a:r>
              <a:t>s.r.o. </a:t>
            </a:r>
            <a:r>
              <a:rPr b="1"/>
              <a:t>vzniká</a:t>
            </a:r>
            <a:r>
              <a:t> zápisem do obchodního rejstříku vedeného krajským soudem příslušného dle sídla společnosti; přílohou návrhu na zápis je zakladatelský dokument</a:t>
            </a:r>
          </a:p>
          <a:p>
            <a:pPr marL="0" indent="0" defTabSz="214884">
              <a:spcBef>
                <a:spcPts val="300"/>
              </a:spcBef>
              <a:buSzTx/>
              <a:buNone/>
              <a:defRPr sz="1500"/>
            </a:pPr>
            <a:r>
              <a:t>Navrhovatel </a:t>
            </a:r>
            <a:r>
              <a:rPr>
                <a:solidFill>
                  <a:srgbClr val="FF0000"/>
                </a:solidFill>
              </a:rPr>
              <a:t>musí doložit i to, že zapisované osobě vznikne nejpozději dnem zápisu živnostenské nebo jiné oprávnění</a:t>
            </a:r>
            <a:r>
              <a:t>, které je předmětem její činnosti (nelze-li to zjistit z informačního systému veřejné správy)</a:t>
            </a:r>
          </a:p>
          <a:p>
            <a:pPr marL="161162" indent="-161162" defTabSz="214884">
              <a:spcBef>
                <a:spcPts val="300"/>
              </a:spcBef>
              <a:defRPr sz="1500"/>
            </a:pPr>
            <a:r>
              <a:t>platí se soudní poplatek za prvozápis (6.000,-Kč)</a:t>
            </a:r>
          </a:p>
        </p:txBody>
      </p:sp>
      <p:sp>
        <p:nvSpPr>
          <p:cNvPr id="132" name="Číslo snímku"/>
          <p:cNvSpPr txBox="1"/>
          <p:nvPr>
            <p:ph type="sldNum" sz="quarter" idx="4294967295"/>
          </p:nvPr>
        </p:nvSpPr>
        <p:spPr>
          <a:xfrm>
            <a:off x="8505417" y="6414760"/>
            <a:ext cx="181381" cy="24830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Nadpis 2"/>
          <p:cNvSpPr txBox="1"/>
          <p:nvPr>
            <p:ph type="title"/>
          </p:nvPr>
        </p:nvSpPr>
        <p:spPr>
          <a:xfrm>
            <a:off x="457200" y="-2"/>
            <a:ext cx="8229600" cy="724468"/>
          </a:xfrm>
          <a:prstGeom prst="rect">
            <a:avLst/>
          </a:prstGeom>
        </p:spPr>
        <p:txBody>
          <a:bodyPr/>
          <a:lstStyle>
            <a:lvl1pPr>
              <a:defRPr b="1" sz="4000">
                <a:solidFill>
                  <a:srgbClr val="FF0000"/>
                </a:solidFill>
              </a:defRPr>
            </a:lvl1pPr>
          </a:lstStyle>
          <a:p>
            <a:pPr/>
            <a:r>
              <a:t>s.r.o.– zakladatelský dokument</a:t>
            </a:r>
          </a:p>
        </p:txBody>
      </p:sp>
      <p:sp>
        <p:nvSpPr>
          <p:cNvPr id="135" name="Zástupný symbol pro obsah 2"/>
          <p:cNvSpPr txBox="1"/>
          <p:nvPr>
            <p:ph type="body" idx="1"/>
          </p:nvPr>
        </p:nvSpPr>
        <p:spPr>
          <a:xfrm>
            <a:off x="457200" y="1043735"/>
            <a:ext cx="8229600" cy="5443074"/>
          </a:xfrm>
          <a:prstGeom prst="rect">
            <a:avLst/>
          </a:prstGeom>
        </p:spPr>
        <p:txBody>
          <a:bodyPr/>
          <a:lstStyle/>
          <a:p>
            <a:pPr lvl="2" marL="202309" indent="-202309" defTabSz="269747">
              <a:spcBef>
                <a:spcPts val="300"/>
              </a:spcBef>
              <a:buFontTx/>
              <a:buChar char="-"/>
              <a:defRPr b="1" sz="1600">
                <a:solidFill>
                  <a:srgbClr val="FF0000"/>
                </a:solidFill>
              </a:defRPr>
            </a:pPr>
            <a:r>
              <a:t>společenská smlouva / zakladatelská listina </a:t>
            </a:r>
          </a:p>
          <a:p>
            <a:pPr lvl="2" marL="202309" indent="-202309" defTabSz="269747">
              <a:spcBef>
                <a:spcPts val="300"/>
              </a:spcBef>
              <a:buFontTx/>
              <a:buChar char="-"/>
              <a:defRPr sz="1600"/>
            </a:pPr>
            <a:r>
              <a:t>náležitosti</a:t>
            </a:r>
            <a:endParaRPr b="1">
              <a:solidFill>
                <a:srgbClr val="FF0000"/>
              </a:solidFill>
            </a:endParaRPr>
          </a:p>
          <a:p>
            <a:pPr lvl="2" marL="0" indent="269747" defTabSz="269747">
              <a:spcBef>
                <a:spcPts val="300"/>
              </a:spcBef>
              <a:buSzTx/>
              <a:buNone/>
              <a:defRPr sz="1600"/>
            </a:pPr>
            <a:r>
              <a:t>a) firma</a:t>
            </a:r>
            <a:endParaRPr b="1">
              <a:solidFill>
                <a:srgbClr val="FF0000"/>
              </a:solidFill>
            </a:endParaRPr>
          </a:p>
          <a:p>
            <a:pPr lvl="2" marL="0" indent="269747" defTabSz="269747">
              <a:spcBef>
                <a:spcPts val="300"/>
              </a:spcBef>
              <a:buSzTx/>
              <a:buNone/>
              <a:defRPr sz="1600"/>
            </a:pPr>
            <a:r>
              <a:t>b) sídlo</a:t>
            </a:r>
            <a:endParaRPr b="1">
              <a:solidFill>
                <a:srgbClr val="FF0000"/>
              </a:solidFill>
            </a:endParaRPr>
          </a:p>
          <a:p>
            <a:pPr lvl="2" marL="0" indent="269747" defTabSz="269747">
              <a:spcBef>
                <a:spcPts val="300"/>
              </a:spcBef>
              <a:buSzTx/>
              <a:buNone/>
              <a:defRPr sz="1600"/>
            </a:pPr>
            <a:r>
              <a:t>c) předmět podnikání</a:t>
            </a:r>
            <a:endParaRPr b="1">
              <a:solidFill>
                <a:srgbClr val="FF0000"/>
              </a:solidFill>
            </a:endParaRPr>
          </a:p>
          <a:p>
            <a:pPr lvl="2" marL="0" indent="269747" defTabSz="269747">
              <a:spcBef>
                <a:spcPts val="300"/>
              </a:spcBef>
              <a:buSzTx/>
              <a:buNone/>
              <a:defRPr sz="1600"/>
            </a:pPr>
            <a:r>
              <a:t>d) určení společníků</a:t>
            </a:r>
            <a:endParaRPr b="1">
              <a:solidFill>
                <a:srgbClr val="FF0000"/>
              </a:solidFill>
            </a:endParaRPr>
          </a:p>
          <a:p>
            <a:pPr lvl="2" marL="0" indent="269747" defTabSz="269747">
              <a:spcBef>
                <a:spcPts val="300"/>
              </a:spcBef>
              <a:buSzTx/>
              <a:buNone/>
              <a:defRPr sz="1600"/>
            </a:pPr>
            <a:r>
              <a:t>e) určení druhů podílů a stanovení práv a povinností s nimi spojených, jsou-li různé podíly</a:t>
            </a:r>
            <a:endParaRPr b="1">
              <a:solidFill>
                <a:srgbClr val="FF0000"/>
              </a:solidFill>
            </a:endParaRPr>
          </a:p>
          <a:p>
            <a:pPr lvl="2" marL="0" indent="269747" defTabSz="269747">
              <a:spcBef>
                <a:spcPts val="300"/>
              </a:spcBef>
              <a:buSzTx/>
              <a:buNone/>
              <a:defRPr sz="1600"/>
            </a:pPr>
            <a:r>
              <a:t>f) výše vkladu a podíly</a:t>
            </a:r>
            <a:endParaRPr b="1">
              <a:solidFill>
                <a:srgbClr val="FF0000"/>
              </a:solidFill>
            </a:endParaRPr>
          </a:p>
          <a:p>
            <a:pPr lvl="2" marL="0" indent="269747" defTabSz="269747">
              <a:spcBef>
                <a:spcPts val="300"/>
              </a:spcBef>
              <a:buSzTx/>
              <a:buNone/>
              <a:defRPr sz="1600"/>
            </a:pPr>
            <a:r>
              <a:t>g) základní kapitál</a:t>
            </a:r>
            <a:endParaRPr b="1">
              <a:solidFill>
                <a:srgbClr val="FF0000"/>
              </a:solidFill>
            </a:endParaRPr>
          </a:p>
          <a:p>
            <a:pPr lvl="2" marL="0" indent="269747" defTabSz="269747">
              <a:spcBef>
                <a:spcPts val="300"/>
              </a:spcBef>
              <a:buSzTx/>
              <a:buNone/>
              <a:defRPr sz="1600"/>
            </a:pPr>
            <a:r>
              <a:t>h) počet jednatelů a způsob jejich jednání</a:t>
            </a:r>
            <a:endParaRPr b="1">
              <a:solidFill>
                <a:srgbClr val="FF0000"/>
              </a:solidFill>
            </a:endParaRPr>
          </a:p>
          <a:p>
            <a:pPr lvl="2" marL="0" indent="269747" defTabSz="269747">
              <a:spcBef>
                <a:spcPts val="300"/>
              </a:spcBef>
              <a:buSzTx/>
              <a:buNone/>
              <a:defRPr sz="1600"/>
            </a:pPr>
            <a:r>
              <a:t>i) vkladová povinnost</a:t>
            </a:r>
            <a:endParaRPr b="1">
              <a:solidFill>
                <a:srgbClr val="FF0000"/>
              </a:solidFill>
            </a:endParaRPr>
          </a:p>
          <a:p>
            <a:pPr lvl="2" marL="0" indent="269747" defTabSz="269747">
              <a:spcBef>
                <a:spcPts val="300"/>
              </a:spcBef>
              <a:buSzTx/>
              <a:buNone/>
              <a:defRPr sz="1600"/>
            </a:pPr>
            <a:r>
              <a:t>j) fakultativní orgány, pokud zřizuje (dozorčí rada)</a:t>
            </a:r>
            <a:endParaRPr b="1">
              <a:solidFill>
                <a:srgbClr val="FF0000"/>
              </a:solidFill>
            </a:endParaRPr>
          </a:p>
          <a:p>
            <a:pPr lvl="2" marL="0" indent="269747" defTabSz="269747">
              <a:spcBef>
                <a:spcPts val="300"/>
              </a:spcBef>
              <a:buSzTx/>
              <a:buNone/>
              <a:defRPr sz="1600"/>
            </a:pPr>
            <a:r>
              <a:t>j) při založení dále určení prvních jednatelů, určení správce vkladu, ocenění nepeněžitého vkladu…</a:t>
            </a:r>
            <a:endParaRPr b="1">
              <a:solidFill>
                <a:srgbClr val="FF0000"/>
              </a:solidFill>
            </a:endParaRPr>
          </a:p>
          <a:p>
            <a:pPr lvl="2" marL="0" indent="269747" defTabSz="269747">
              <a:spcBef>
                <a:spcPts val="300"/>
              </a:spcBef>
              <a:buSzTx/>
              <a:buNone/>
              <a:defRPr sz="1600"/>
            </a:pPr>
          </a:p>
          <a:p>
            <a:pPr lvl="2" marL="202309" indent="-202309" defTabSz="269747">
              <a:spcBef>
                <a:spcPts val="300"/>
              </a:spcBef>
              <a:buFontTx/>
              <a:buChar char="-"/>
              <a:defRPr sz="1600"/>
            </a:pPr>
            <a:r>
              <a:t>změna SS – dohodou všech společníků (primárně) nebo rozhodnutím VH, určí-li tak SS (2/3 většina); pro rozhodnutí třeba forma veřejné listiny.</a:t>
            </a:r>
          </a:p>
        </p:txBody>
      </p:sp>
      <p:sp>
        <p:nvSpPr>
          <p:cNvPr id="136" name="Číslo snímku"/>
          <p:cNvSpPr txBox="1"/>
          <p:nvPr>
            <p:ph type="sldNum" sz="quarter" idx="4294967295"/>
          </p:nvPr>
        </p:nvSpPr>
        <p:spPr>
          <a:xfrm>
            <a:off x="8505417" y="6414760"/>
            <a:ext cx="181381" cy="24830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Firma…"/>
          <p:cNvSpPr txBox="1"/>
          <p:nvPr>
            <p:ph type="body" idx="1"/>
          </p:nvPr>
        </p:nvSpPr>
        <p:spPr>
          <a:xfrm>
            <a:off x="457200" y="479933"/>
            <a:ext cx="8229600" cy="5646230"/>
          </a:xfrm>
          <a:prstGeom prst="rect">
            <a:avLst/>
          </a:prstGeom>
        </p:spPr>
        <p:txBody>
          <a:bodyPr/>
          <a:lstStyle/>
          <a:p>
            <a:pPr lvl="2" marL="0" indent="356615" defTabSz="356615">
              <a:lnSpc>
                <a:spcPct val="90000"/>
              </a:lnSpc>
              <a:spcBef>
                <a:spcPts val="500"/>
              </a:spcBef>
              <a:buSzTx/>
              <a:buNone/>
              <a:defRPr b="1" sz="2100"/>
            </a:pPr>
            <a:r>
              <a:t>Firma</a:t>
            </a:r>
            <a:r>
              <a:rPr b="0"/>
              <a:t> </a:t>
            </a:r>
            <a:endParaRPr>
              <a:solidFill>
                <a:srgbClr val="FF0000"/>
              </a:solidFill>
            </a:endParaRPr>
          </a:p>
          <a:p>
            <a:pPr lvl="2" marL="267461" indent="-267461" defTabSz="356615">
              <a:lnSpc>
                <a:spcPct val="90000"/>
              </a:lnSpc>
              <a:spcBef>
                <a:spcPts val="500"/>
              </a:spcBef>
              <a:buFontTx/>
              <a:buChar char="-"/>
              <a:defRPr sz="2100"/>
            </a:pPr>
            <a:r>
              <a:t>Název, pod kterým podniká a je zapsána do obchodního rejstříku.</a:t>
            </a:r>
            <a:endParaRPr b="1">
              <a:solidFill>
                <a:srgbClr val="FF0000"/>
              </a:solidFill>
            </a:endParaRPr>
          </a:p>
          <a:p>
            <a:pPr lvl="2" marL="267461" indent="-267461" defTabSz="356615">
              <a:lnSpc>
                <a:spcPct val="90000"/>
              </a:lnSpc>
              <a:spcBef>
                <a:spcPts val="500"/>
              </a:spcBef>
              <a:buFontTx/>
              <a:buChar char="-"/>
              <a:defRPr sz="2100"/>
            </a:pPr>
            <a:r>
              <a:t>Firma se nesmí shodovat ani být zaměnitelná s jinou firmou, nesmí být klamavá.</a:t>
            </a:r>
            <a:endParaRPr b="1">
              <a:solidFill>
                <a:srgbClr val="FF0000"/>
              </a:solidFill>
            </a:endParaRPr>
          </a:p>
          <a:p>
            <a:pPr lvl="2" marL="267461" indent="-267461" defTabSz="356615">
              <a:lnSpc>
                <a:spcPct val="90000"/>
              </a:lnSpc>
              <a:spcBef>
                <a:spcPts val="500"/>
              </a:spcBef>
              <a:buFontTx/>
              <a:buChar char="-"/>
              <a:defRPr sz="2100"/>
            </a:pPr>
            <a:r>
              <a:t>Musí obsahovat povinný dodatek - označení </a:t>
            </a:r>
            <a:r>
              <a:rPr b="1"/>
              <a:t>„</a:t>
            </a:r>
            <a:r>
              <a:rPr b="1" i="1"/>
              <a:t>společnost s ručením omezeným“</a:t>
            </a:r>
            <a:r>
              <a:t> -&gt; může být nahrazeno zkratkou „</a:t>
            </a:r>
            <a:r>
              <a:rPr b="1" i="1"/>
              <a:t>spol. s r.o.</a:t>
            </a:r>
            <a:r>
              <a:rPr b="1"/>
              <a:t>“ nebo „</a:t>
            </a:r>
            <a:r>
              <a:rPr b="1" i="1"/>
              <a:t>s.r.o.</a:t>
            </a:r>
            <a:r>
              <a:rPr i="1"/>
              <a:t>”</a:t>
            </a:r>
            <a:endParaRPr b="1" i="1">
              <a:solidFill>
                <a:srgbClr val="FF0000"/>
              </a:solidFill>
            </a:endParaRPr>
          </a:p>
          <a:p>
            <a:pPr lvl="2" marL="267461" indent="-267461" defTabSz="356615">
              <a:lnSpc>
                <a:spcPct val="90000"/>
              </a:lnSpc>
              <a:spcBef>
                <a:spcPts val="500"/>
              </a:spcBef>
              <a:buFontTx/>
              <a:buChar char="-"/>
              <a:defRPr sz="2100"/>
            </a:pPr>
            <a:r>
              <a:t>Dodatek však nemá rozlišovací charakter</a:t>
            </a:r>
            <a:endParaRPr b="1">
              <a:solidFill>
                <a:srgbClr val="FF0000"/>
              </a:solidFill>
            </a:endParaRPr>
          </a:p>
          <a:p>
            <a:pPr lvl="2" marL="267461" indent="-267461" defTabSz="356615">
              <a:lnSpc>
                <a:spcPct val="90000"/>
              </a:lnSpc>
              <a:spcBef>
                <a:spcPts val="500"/>
              </a:spcBef>
              <a:buFontTx/>
              <a:buChar char="-"/>
              <a:defRPr sz="2100"/>
            </a:pPr>
            <a:r>
              <a:t>-&gt; ŽUFANEK </a:t>
            </a:r>
            <a:r>
              <a:rPr strike="sngStrike">
                <a:solidFill>
                  <a:srgbClr val="D72117"/>
                </a:solidFill>
              </a:rPr>
              <a:t>ŠUFANEK</a:t>
            </a:r>
            <a:r>
              <a:t> ŠUFAN; PLOD PLOT</a:t>
            </a:r>
            <a:endParaRPr b="1">
              <a:solidFill>
                <a:srgbClr val="FF0000"/>
              </a:solidFill>
            </a:endParaRPr>
          </a:p>
          <a:p>
            <a:pPr lvl="2" marL="0" indent="356615" defTabSz="356615">
              <a:lnSpc>
                <a:spcPct val="90000"/>
              </a:lnSpc>
              <a:spcBef>
                <a:spcPts val="500"/>
              </a:spcBef>
              <a:buSzTx/>
              <a:buNone/>
              <a:defRPr sz="2100"/>
            </a:pPr>
          </a:p>
          <a:p>
            <a:pPr lvl="2" marL="0" indent="356615" defTabSz="356615">
              <a:lnSpc>
                <a:spcPct val="90000"/>
              </a:lnSpc>
              <a:spcBef>
                <a:spcPts val="500"/>
              </a:spcBef>
              <a:buSzTx/>
              <a:buNone/>
              <a:defRPr b="1" sz="2100"/>
            </a:pPr>
            <a:r>
              <a:t>Sídlo</a:t>
            </a:r>
          </a:p>
          <a:p>
            <a:pPr lvl="2" marL="267461" indent="-267461" defTabSz="356615">
              <a:lnSpc>
                <a:spcPct val="90000"/>
              </a:lnSpc>
              <a:spcBef>
                <a:spcPts val="500"/>
              </a:spcBef>
              <a:buFontTx/>
              <a:buChar char="-"/>
              <a:defRPr sz="2100"/>
            </a:pPr>
            <a:r>
              <a:t>Praktické v SS vymezit pouze obcí (Olomouc) -&gt; při konkrétní adrese a pozdější změny/stěhování znamená potřebu změny SS -&gt; VH -&gt; 2/3 hlasování -&gt; poplatky notář.</a:t>
            </a:r>
            <a:endParaRPr b="1">
              <a:solidFill>
                <a:srgbClr val="FF0000"/>
              </a:solidFill>
            </a:endParaRPr>
          </a:p>
          <a:p>
            <a:pPr lvl="2" marL="267461" indent="-267461" defTabSz="356615">
              <a:lnSpc>
                <a:spcPct val="90000"/>
              </a:lnSpc>
              <a:spcBef>
                <a:spcPts val="500"/>
              </a:spcBef>
              <a:buFontTx/>
              <a:buChar char="-"/>
              <a:defRPr sz="2100"/>
            </a:pPr>
            <a:r>
              <a:t>Do OR se však zapisuje již konkrétní adresa, kde společnost sídlí + doložit oprávnění k užívání sídla (souhlas s umístěním sídla)</a:t>
            </a:r>
          </a:p>
        </p:txBody>
      </p:sp>
      <p:sp>
        <p:nvSpPr>
          <p:cNvPr id="139" name="Číslo snímku"/>
          <p:cNvSpPr txBox="1"/>
          <p:nvPr>
            <p:ph type="sldNum" sz="quarter" idx="4294967295"/>
          </p:nvPr>
        </p:nvSpPr>
        <p:spPr>
          <a:xfrm>
            <a:off x="8505417" y="6414760"/>
            <a:ext cx="181381" cy="24830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ředmět podnikání…"/>
          <p:cNvSpPr txBox="1"/>
          <p:nvPr>
            <p:ph type="body" idx="1"/>
          </p:nvPr>
        </p:nvSpPr>
        <p:spPr>
          <a:xfrm>
            <a:off x="457200" y="731836"/>
            <a:ext cx="8229600" cy="5394328"/>
          </a:xfrm>
          <a:prstGeom prst="rect">
            <a:avLst/>
          </a:prstGeom>
        </p:spPr>
        <p:txBody>
          <a:bodyPr/>
          <a:lstStyle/>
          <a:p>
            <a:pPr marL="0" indent="0" defTabSz="443483">
              <a:buSzTx/>
              <a:buNone/>
              <a:defRPr b="1" sz="3100"/>
            </a:pPr>
            <a:r>
              <a:t>Předmět podnikání</a:t>
            </a:r>
          </a:p>
          <a:p>
            <a:pPr marL="332613" indent="-332613" defTabSz="443483">
              <a:defRPr sz="3100"/>
            </a:pPr>
            <a:r>
              <a:t>na základě živnostenského zákona: </a:t>
            </a:r>
          </a:p>
          <a:p>
            <a:pPr lvl="1" marL="0" indent="221741" defTabSz="443483">
              <a:buSzTx/>
              <a:buNone/>
              <a:defRPr sz="3100"/>
            </a:pPr>
            <a:r>
              <a:t>a) živnosti volné, vázané, řemeslné (souhrnně ohlašovací) </a:t>
            </a:r>
          </a:p>
          <a:p>
            <a:pPr lvl="1" marL="0" indent="221741" defTabSz="443483">
              <a:buSzTx/>
              <a:buNone/>
              <a:defRPr sz="3100"/>
            </a:pPr>
            <a:r>
              <a:t>b) živnosti koncesované </a:t>
            </a:r>
          </a:p>
          <a:p>
            <a:pPr lvl="1" marL="0" indent="221741" defTabSz="443483">
              <a:buSzTx/>
              <a:buNone/>
              <a:defRPr sz="3100"/>
            </a:pPr>
            <a:r>
              <a:t>-&gt; liší se požadavky na odbornou způsobilost (lze ji zajistit/nahradit odpovědným zástupcem)</a:t>
            </a:r>
          </a:p>
          <a:p>
            <a:pPr marL="332613" indent="-332613" defTabSz="443483">
              <a:defRPr sz="3100"/>
            </a:pPr>
            <a:r>
              <a:t>na základě jiných právních předpisů, jiného oprávnění, vydané licence (lékař - zdravotní středisko, advokát - advokátní společnost)</a:t>
            </a:r>
          </a:p>
        </p:txBody>
      </p:sp>
      <p:sp>
        <p:nvSpPr>
          <p:cNvPr id="142" name="Číslo snímku"/>
          <p:cNvSpPr txBox="1"/>
          <p:nvPr>
            <p:ph type="sldNum" sz="quarter" idx="4294967295"/>
          </p:nvPr>
        </p:nvSpPr>
        <p:spPr>
          <a:xfrm>
            <a:off x="8505417" y="6414760"/>
            <a:ext cx="181381" cy="24830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Propedeutický seminář 2013_fin">
  <a:themeElements>
    <a:clrScheme name="Propedeutický seminář 2013_fin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Propedeutický seminář 2013_fin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Propedeutický seminář 2013_f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8" tIns="45718" rIns="45718" bIns="45718" numCol="1" spcCol="38100" rtlCol="0" anchor="ctr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Propedeutický seminář 2013_fin">
  <a:themeElements>
    <a:clrScheme name="Propedeutický seminář 2013_fin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Propedeutický seminář 2013_fin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Propedeutický seminář 2013_f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8" tIns="45718" rIns="45718" bIns="45718" numCol="1" spcCol="38100" rtlCol="0" anchor="ctr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