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sldIdLst>
    <p:sldId id="256" r:id="rId2"/>
    <p:sldId id="257" r:id="rId3"/>
    <p:sldId id="30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32759077"/>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11" name="Text názvu"/>
          <p:cNvSpPr txBox="1">
            <a:spLocks noGrp="1"/>
          </p:cNvSpPr>
          <p:nvPr>
            <p:ph type="title"/>
          </p:nvPr>
        </p:nvSpPr>
        <p:spPr>
          <a:xfrm>
            <a:off x="685800" y="2130425"/>
            <a:ext cx="7772400" cy="1470025"/>
          </a:xfrm>
          <a:prstGeom prst="rect">
            <a:avLst/>
          </a:prstGeom>
        </p:spPr>
        <p:txBody>
          <a:bodyPr/>
          <a:lstStyle/>
          <a:p>
            <a:r>
              <a:t>Text názvu</a:t>
            </a:r>
          </a:p>
        </p:txBody>
      </p:sp>
      <p:sp>
        <p:nvSpPr>
          <p:cNvPr id="12" name="Text úrovně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1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Obsah s titulkem">
    <p:spTree>
      <p:nvGrpSpPr>
        <p:cNvPr id="1" name=""/>
        <p:cNvGrpSpPr/>
        <p:nvPr/>
      </p:nvGrpSpPr>
      <p:grpSpPr>
        <a:xfrm>
          <a:off x="0" y="0"/>
          <a:ext cx="0" cy="0"/>
          <a:chOff x="0" y="0"/>
          <a:chExt cx="0" cy="0"/>
        </a:xfrm>
      </p:grpSpPr>
      <p:sp>
        <p:nvSpPr>
          <p:cNvPr id="90" name="Text názvu"/>
          <p:cNvSpPr txBox="1">
            <a:spLocks noGrp="1"/>
          </p:cNvSpPr>
          <p:nvPr>
            <p:ph type="title"/>
          </p:nvPr>
        </p:nvSpPr>
        <p:spPr>
          <a:xfrm>
            <a:off x="457200" y="273050"/>
            <a:ext cx="3008314" cy="1162050"/>
          </a:xfrm>
          <a:prstGeom prst="rect">
            <a:avLst/>
          </a:prstGeom>
        </p:spPr>
        <p:txBody>
          <a:bodyPr anchor="b"/>
          <a:lstStyle>
            <a:lvl1pPr algn="l">
              <a:defRPr sz="2000" b="1"/>
            </a:lvl1pPr>
          </a:lstStyle>
          <a:p>
            <a:r>
              <a:t>Text názvu</a:t>
            </a:r>
          </a:p>
        </p:txBody>
      </p:sp>
      <p:sp>
        <p:nvSpPr>
          <p:cNvPr id="91" name="Text úrovně 1…"/>
          <p:cNvSpPr txBox="1">
            <a:spLocks noGrp="1"/>
          </p:cNvSpPr>
          <p:nvPr>
            <p:ph type="body" idx="1"/>
          </p:nvPr>
        </p:nvSpPr>
        <p:spPr>
          <a:xfrm>
            <a:off x="3575050" y="273050"/>
            <a:ext cx="5111750" cy="5853113"/>
          </a:xfrm>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92" name="Text Placeholder 3"/>
          <p:cNvSpPr>
            <a:spLocks noGrp="1"/>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9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Obrázek s titulkem">
    <p:spTree>
      <p:nvGrpSpPr>
        <p:cNvPr id="1" name=""/>
        <p:cNvGrpSpPr/>
        <p:nvPr/>
      </p:nvGrpSpPr>
      <p:grpSpPr>
        <a:xfrm>
          <a:off x="0" y="0"/>
          <a:ext cx="0" cy="0"/>
          <a:chOff x="0" y="0"/>
          <a:chExt cx="0" cy="0"/>
        </a:xfrm>
      </p:grpSpPr>
      <p:sp>
        <p:nvSpPr>
          <p:cNvPr id="100" name="Text názvu"/>
          <p:cNvSpPr txBox="1">
            <a:spLocks noGrp="1"/>
          </p:cNvSpPr>
          <p:nvPr>
            <p:ph type="title"/>
          </p:nvPr>
        </p:nvSpPr>
        <p:spPr>
          <a:xfrm>
            <a:off x="1792288" y="4800600"/>
            <a:ext cx="5486401" cy="566738"/>
          </a:xfrm>
          <a:prstGeom prst="rect">
            <a:avLst/>
          </a:prstGeom>
        </p:spPr>
        <p:txBody>
          <a:bodyPr anchor="b"/>
          <a:lstStyle>
            <a:lvl1pPr algn="l">
              <a:defRPr sz="2000" b="1"/>
            </a:lvl1pPr>
          </a:lstStyle>
          <a:p>
            <a:r>
              <a:t>Text názvu</a:t>
            </a:r>
          </a:p>
        </p:txBody>
      </p:sp>
      <p:sp>
        <p:nvSpPr>
          <p:cNvPr id="101"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102" name="Text úrovně 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Text úrovně 1</a:t>
            </a:r>
          </a:p>
          <a:p>
            <a:pPr lvl="1"/>
            <a:r>
              <a:t>Text úrovně 2</a:t>
            </a:r>
          </a:p>
          <a:p>
            <a:pPr lvl="2"/>
            <a:r>
              <a:t>Text úrovně 3</a:t>
            </a:r>
          </a:p>
          <a:p>
            <a:pPr lvl="3"/>
            <a:r>
              <a:t>Text úrovně 4</a:t>
            </a:r>
          </a:p>
          <a:p>
            <a:pPr lvl="4"/>
            <a:r>
              <a:t>Text úrovně 5</a:t>
            </a:r>
          </a:p>
        </p:txBody>
      </p:sp>
      <p:sp>
        <p:nvSpPr>
          <p:cNvPr id="10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Úvodní snímek 0">
    <p:spTree>
      <p:nvGrpSpPr>
        <p:cNvPr id="1" name=""/>
        <p:cNvGrpSpPr/>
        <p:nvPr/>
      </p:nvGrpSpPr>
      <p:grpSpPr>
        <a:xfrm>
          <a:off x="0" y="0"/>
          <a:ext cx="0" cy="0"/>
          <a:chOff x="0" y="0"/>
          <a:chExt cx="0" cy="0"/>
        </a:xfrm>
      </p:grpSpPr>
      <p:sp>
        <p:nvSpPr>
          <p:cNvPr id="20" name="Text názvu"/>
          <p:cNvSpPr txBox="1">
            <a:spLocks noGrp="1"/>
          </p:cNvSpPr>
          <p:nvPr>
            <p:ph type="title"/>
          </p:nvPr>
        </p:nvSpPr>
        <p:spPr>
          <a:xfrm>
            <a:off x="685800" y="2130425"/>
            <a:ext cx="7772400" cy="1470025"/>
          </a:xfrm>
          <a:prstGeom prst="rect">
            <a:avLst/>
          </a:prstGeom>
        </p:spPr>
        <p:txBody>
          <a:bodyPr/>
          <a:lstStyle/>
          <a:p>
            <a:r>
              <a:t>Text názvu</a:t>
            </a:r>
          </a:p>
        </p:txBody>
      </p:sp>
      <p:sp>
        <p:nvSpPr>
          <p:cNvPr id="21" name="Text úrovně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22"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Nadpis a obsah">
    <p:spTree>
      <p:nvGrpSpPr>
        <p:cNvPr id="1" name=""/>
        <p:cNvGrpSpPr/>
        <p:nvPr/>
      </p:nvGrpSpPr>
      <p:grpSpPr>
        <a:xfrm>
          <a:off x="0" y="0"/>
          <a:ext cx="0" cy="0"/>
          <a:chOff x="0" y="0"/>
          <a:chExt cx="0" cy="0"/>
        </a:xfrm>
      </p:grpSpPr>
      <p:sp>
        <p:nvSpPr>
          <p:cNvPr id="29" name="Text názvu"/>
          <p:cNvSpPr txBox="1">
            <a:spLocks noGrp="1"/>
          </p:cNvSpPr>
          <p:nvPr>
            <p:ph type="title"/>
          </p:nvPr>
        </p:nvSpPr>
        <p:spPr>
          <a:prstGeom prst="rect">
            <a:avLst/>
          </a:prstGeom>
        </p:spPr>
        <p:txBody>
          <a:bodyPr/>
          <a:lstStyle/>
          <a:p>
            <a:r>
              <a:t>Text názvu</a:t>
            </a:r>
          </a:p>
        </p:txBody>
      </p:sp>
      <p:sp>
        <p:nvSpPr>
          <p:cNvPr id="30" name="Text úrovně 1…"/>
          <p:cNvSpPr txBox="1">
            <a:spLocks noGrp="1"/>
          </p:cNvSpPr>
          <p:nvPr>
            <p:ph type="body" idx="1"/>
          </p:nvPr>
        </p:nvSpPr>
        <p:spPr>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31"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Nadpis a obsah 0">
    <p:spTree>
      <p:nvGrpSpPr>
        <p:cNvPr id="1" name=""/>
        <p:cNvGrpSpPr/>
        <p:nvPr/>
      </p:nvGrpSpPr>
      <p:grpSpPr>
        <a:xfrm>
          <a:off x="0" y="0"/>
          <a:ext cx="0" cy="0"/>
          <a:chOff x="0" y="0"/>
          <a:chExt cx="0" cy="0"/>
        </a:xfrm>
      </p:grpSpPr>
      <p:sp>
        <p:nvSpPr>
          <p:cNvPr id="38" name="Text názvu"/>
          <p:cNvSpPr txBox="1">
            <a:spLocks noGrp="1"/>
          </p:cNvSpPr>
          <p:nvPr>
            <p:ph type="title"/>
          </p:nvPr>
        </p:nvSpPr>
        <p:spPr>
          <a:prstGeom prst="rect">
            <a:avLst/>
          </a:prstGeom>
        </p:spPr>
        <p:txBody>
          <a:bodyPr/>
          <a:lstStyle/>
          <a:p>
            <a:r>
              <a:t>Text názvu</a:t>
            </a:r>
          </a:p>
        </p:txBody>
      </p:sp>
      <p:sp>
        <p:nvSpPr>
          <p:cNvPr id="39" name="Text úrovně 1…"/>
          <p:cNvSpPr txBox="1">
            <a:spLocks noGrp="1"/>
          </p:cNvSpPr>
          <p:nvPr>
            <p:ph type="body" idx="1"/>
          </p:nvPr>
        </p:nvSpPr>
        <p:spPr>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40"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Záhlaví části">
    <p:spTree>
      <p:nvGrpSpPr>
        <p:cNvPr id="1" name=""/>
        <p:cNvGrpSpPr/>
        <p:nvPr/>
      </p:nvGrpSpPr>
      <p:grpSpPr>
        <a:xfrm>
          <a:off x="0" y="0"/>
          <a:ext cx="0" cy="0"/>
          <a:chOff x="0" y="0"/>
          <a:chExt cx="0" cy="0"/>
        </a:xfrm>
      </p:grpSpPr>
      <p:sp>
        <p:nvSpPr>
          <p:cNvPr id="47" name="Text názvu"/>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Text názvu</a:t>
            </a:r>
          </a:p>
        </p:txBody>
      </p:sp>
      <p:sp>
        <p:nvSpPr>
          <p:cNvPr id="48" name="Text úrovně 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49"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va obsahy">
    <p:spTree>
      <p:nvGrpSpPr>
        <p:cNvPr id="1" name=""/>
        <p:cNvGrpSpPr/>
        <p:nvPr/>
      </p:nvGrpSpPr>
      <p:grpSpPr>
        <a:xfrm>
          <a:off x="0" y="0"/>
          <a:ext cx="0" cy="0"/>
          <a:chOff x="0" y="0"/>
          <a:chExt cx="0" cy="0"/>
        </a:xfrm>
      </p:grpSpPr>
      <p:sp>
        <p:nvSpPr>
          <p:cNvPr id="56" name="Text názvu"/>
          <p:cNvSpPr txBox="1">
            <a:spLocks noGrp="1"/>
          </p:cNvSpPr>
          <p:nvPr>
            <p:ph type="title"/>
          </p:nvPr>
        </p:nvSpPr>
        <p:spPr>
          <a:prstGeom prst="rect">
            <a:avLst/>
          </a:prstGeom>
        </p:spPr>
        <p:txBody>
          <a:bodyPr/>
          <a:lstStyle/>
          <a:p>
            <a:r>
              <a:t>Text názvu</a:t>
            </a:r>
          </a:p>
        </p:txBody>
      </p:sp>
      <p:sp>
        <p:nvSpPr>
          <p:cNvPr id="57" name="Text úrovně 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Text úrovně 1</a:t>
            </a:r>
          </a:p>
          <a:p>
            <a:pPr lvl="1"/>
            <a:r>
              <a:t>Text úrovně 2</a:t>
            </a:r>
          </a:p>
          <a:p>
            <a:pPr lvl="2"/>
            <a:r>
              <a:t>Text úrovně 3</a:t>
            </a:r>
          </a:p>
          <a:p>
            <a:pPr lvl="3"/>
            <a:r>
              <a:t>Text úrovně 4</a:t>
            </a:r>
          </a:p>
          <a:p>
            <a:pPr lvl="4"/>
            <a:r>
              <a:t>Text úrovně 5</a:t>
            </a:r>
          </a:p>
        </p:txBody>
      </p:sp>
      <p:sp>
        <p:nvSpPr>
          <p:cNvPr id="58"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orovnání">
    <p:spTree>
      <p:nvGrpSpPr>
        <p:cNvPr id="1" name=""/>
        <p:cNvGrpSpPr/>
        <p:nvPr/>
      </p:nvGrpSpPr>
      <p:grpSpPr>
        <a:xfrm>
          <a:off x="0" y="0"/>
          <a:ext cx="0" cy="0"/>
          <a:chOff x="0" y="0"/>
          <a:chExt cx="0" cy="0"/>
        </a:xfrm>
      </p:grpSpPr>
      <p:sp>
        <p:nvSpPr>
          <p:cNvPr id="65" name="Text názvu"/>
          <p:cNvSpPr txBox="1">
            <a:spLocks noGrp="1"/>
          </p:cNvSpPr>
          <p:nvPr>
            <p:ph type="title"/>
          </p:nvPr>
        </p:nvSpPr>
        <p:spPr>
          <a:prstGeom prst="rect">
            <a:avLst/>
          </a:prstGeom>
        </p:spPr>
        <p:txBody>
          <a:bodyPr/>
          <a:lstStyle/>
          <a:p>
            <a:r>
              <a:t>Text názvu</a:t>
            </a:r>
          </a:p>
        </p:txBody>
      </p:sp>
      <p:sp>
        <p:nvSpPr>
          <p:cNvPr id="66" name="Text úrovně 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Text úrovně 1</a:t>
            </a:r>
          </a:p>
          <a:p>
            <a:pPr lvl="1"/>
            <a:r>
              <a:t>Text úrovně 2</a:t>
            </a:r>
          </a:p>
          <a:p>
            <a:pPr lvl="2"/>
            <a:r>
              <a:t>Text úrovně 3</a:t>
            </a:r>
          </a:p>
          <a:p>
            <a:pPr lvl="3"/>
            <a:r>
              <a:t>Text úrovně 4</a:t>
            </a:r>
          </a:p>
          <a:p>
            <a:pPr lvl="4"/>
            <a:r>
              <a:t>Text úrovně 5</a:t>
            </a:r>
          </a:p>
        </p:txBody>
      </p:sp>
      <p:sp>
        <p:nvSpPr>
          <p:cNvPr id="67"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68"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ouze nadpis">
    <p:spTree>
      <p:nvGrpSpPr>
        <p:cNvPr id="1" name=""/>
        <p:cNvGrpSpPr/>
        <p:nvPr/>
      </p:nvGrpSpPr>
      <p:grpSpPr>
        <a:xfrm>
          <a:off x="0" y="0"/>
          <a:ext cx="0" cy="0"/>
          <a:chOff x="0" y="0"/>
          <a:chExt cx="0" cy="0"/>
        </a:xfrm>
      </p:grpSpPr>
      <p:sp>
        <p:nvSpPr>
          <p:cNvPr id="75" name="Text názvu"/>
          <p:cNvSpPr txBox="1">
            <a:spLocks noGrp="1"/>
          </p:cNvSpPr>
          <p:nvPr>
            <p:ph type="title"/>
          </p:nvPr>
        </p:nvSpPr>
        <p:spPr>
          <a:prstGeom prst="rect">
            <a:avLst/>
          </a:prstGeom>
        </p:spPr>
        <p:txBody>
          <a:bodyPr/>
          <a:lstStyle/>
          <a:p>
            <a:r>
              <a:t>Text názvu</a:t>
            </a:r>
          </a:p>
        </p:txBody>
      </p:sp>
      <p:sp>
        <p:nvSpPr>
          <p:cNvPr id="76"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rázdný">
    <p:spTree>
      <p:nvGrpSpPr>
        <p:cNvPr id="1" name=""/>
        <p:cNvGrpSpPr/>
        <p:nvPr/>
      </p:nvGrpSpPr>
      <p:grpSpPr>
        <a:xfrm>
          <a:off x="0" y="0"/>
          <a:ext cx="0" cy="0"/>
          <a:chOff x="0" y="0"/>
          <a:chExt cx="0" cy="0"/>
        </a:xfrm>
      </p:grpSpPr>
      <p:sp>
        <p:nvSpPr>
          <p:cNvPr id="8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názvu"/>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Text názvu</a:t>
            </a:r>
          </a:p>
        </p:txBody>
      </p:sp>
      <p:sp>
        <p:nvSpPr>
          <p:cNvPr id="3" name="Text úrovně 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Text úrovně 1</a:t>
            </a:r>
          </a:p>
          <a:p>
            <a:pPr lvl="1"/>
            <a:r>
              <a:t>Text úrovně 2</a:t>
            </a:r>
          </a:p>
          <a:p>
            <a:pPr lvl="2"/>
            <a:r>
              <a:t>Text úrovně 3</a:t>
            </a:r>
          </a:p>
          <a:p>
            <a:pPr lvl="3"/>
            <a:r>
              <a:t>Text úrovně 4</a:t>
            </a:r>
          </a:p>
          <a:p>
            <a:pPr lvl="4"/>
            <a:r>
              <a:t>Text úrovně 5</a:t>
            </a:r>
          </a:p>
        </p:txBody>
      </p:sp>
      <p:sp>
        <p:nvSpPr>
          <p:cNvPr id="4" name="Číslo snímku"/>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hyperlink" Target="http://www.rzp.cz/" TargetMode="Externa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hyperlink" Target="https://www.mpo.cz/cz/podnikani/zivnostenske-podnikani/crm-jednotny-registracni-formular/jednotny-registracni-formular---231887/" TargetMode="External"/><Relationship Id="rId2" Type="http://schemas.openxmlformats.org/officeDocument/2006/relationships/hyperlink" Target="http://www.mpo.cz/dokument77388.html" TargetMode="Externa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title"/>
          </p:nvPr>
        </p:nvSpPr>
        <p:spPr>
          <a:xfrm>
            <a:off x="685801" y="709398"/>
            <a:ext cx="8126360" cy="1814052"/>
          </a:xfrm>
          <a:prstGeom prst="rect">
            <a:avLst/>
          </a:prstGeom>
        </p:spPr>
        <p:txBody>
          <a:bodyPr lIns="0" tIns="0" rIns="0" bIns="0" anchor="t"/>
          <a:lstStyle/>
          <a:p>
            <a:pPr defTabSz="315468">
              <a:defRPr sz="3312" b="1" cap="small">
                <a:solidFill>
                  <a:srgbClr val="D10202"/>
                </a:solidFill>
              </a:defRPr>
            </a:pPr>
            <a:r>
              <a:t>Označení a identifikace podnikatele, jednání podnikatele, Živnostenské podnikání</a:t>
            </a:r>
            <a:br/>
            <a:endParaRPr/>
          </a:p>
        </p:txBody>
      </p:sp>
      <p:sp>
        <p:nvSpPr>
          <p:cNvPr id="113"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Nadpis 1"/>
          <p:cNvSpPr txBox="1">
            <a:spLocks noGrp="1"/>
          </p:cNvSpPr>
          <p:nvPr>
            <p:ph type="title"/>
          </p:nvPr>
        </p:nvSpPr>
        <p:spPr>
          <a:xfrm>
            <a:off x="457200" y="-296862"/>
            <a:ext cx="8229600" cy="1143001"/>
          </a:xfrm>
          <a:prstGeom prst="rect">
            <a:avLst/>
          </a:prstGeom>
        </p:spPr>
        <p:txBody>
          <a:bodyPr/>
          <a:lstStyle>
            <a:lvl1pPr>
              <a:defRPr>
                <a:solidFill>
                  <a:srgbClr val="FF0000"/>
                </a:solidFill>
              </a:defRPr>
            </a:lvl1pPr>
          </a:lstStyle>
          <a:p>
            <a:r>
              <a:t>Identifikace podnikatele</a:t>
            </a:r>
          </a:p>
        </p:txBody>
      </p:sp>
      <p:sp>
        <p:nvSpPr>
          <p:cNvPr id="144" name="Zástupný symbol pro obsah 2"/>
          <p:cNvSpPr txBox="1">
            <a:spLocks noGrp="1"/>
          </p:cNvSpPr>
          <p:nvPr>
            <p:ph type="body" idx="1"/>
          </p:nvPr>
        </p:nvSpPr>
        <p:spPr>
          <a:xfrm>
            <a:off x="457200" y="662940"/>
            <a:ext cx="8229600" cy="6400801"/>
          </a:xfrm>
          <a:prstGeom prst="rect">
            <a:avLst/>
          </a:prstGeom>
        </p:spPr>
        <p:txBody>
          <a:bodyPr/>
          <a:lstStyle/>
          <a:p>
            <a:pPr>
              <a:lnSpc>
                <a:spcPct val="80000"/>
              </a:lnSpc>
              <a:spcBef>
                <a:spcPts val="500"/>
              </a:spcBef>
              <a:defRPr sz="2200" b="1">
                <a:solidFill>
                  <a:srgbClr val="FF0000"/>
                </a:solidFill>
              </a:defRPr>
            </a:pPr>
            <a:r>
              <a:t>Sídlo podnikatele- </a:t>
            </a:r>
            <a:r>
              <a:rPr b="0">
                <a:solidFill>
                  <a:srgbClr val="000000"/>
                </a:solidFill>
              </a:rPr>
              <a:t>určeno </a:t>
            </a:r>
            <a:r>
              <a:rPr>
                <a:solidFill>
                  <a:srgbClr val="000000"/>
                </a:solidFill>
              </a:rPr>
              <a:t>adresou zapsanou ve veřejném rejstříku</a:t>
            </a:r>
            <a:r>
              <a:rPr b="0">
                <a:solidFill>
                  <a:srgbClr val="000000"/>
                </a:solidFill>
              </a:rPr>
              <a:t>, zejména v OR, </a:t>
            </a:r>
            <a:r>
              <a:rPr>
                <a:solidFill>
                  <a:srgbClr val="000000"/>
                </a:solidFill>
              </a:rPr>
              <a:t>nezapisuje-li se </a:t>
            </a:r>
            <a:r>
              <a:rPr b="0">
                <a:solidFill>
                  <a:srgbClr val="000000"/>
                </a:solidFill>
              </a:rPr>
              <a:t>osoba jako podnikatel do veřejného rejstříku (VR), je jejím sídlem </a:t>
            </a:r>
            <a:r>
              <a:rPr>
                <a:solidFill>
                  <a:srgbClr val="000000"/>
                </a:solidFill>
              </a:rPr>
              <a:t>místo, kde má hlavní obchodní závod</a:t>
            </a:r>
            <a:r>
              <a:rPr b="0">
                <a:solidFill>
                  <a:srgbClr val="000000"/>
                </a:solidFill>
              </a:rPr>
              <a:t>, popřípadě kde má bydliště </a:t>
            </a:r>
          </a:p>
          <a:p>
            <a:pPr>
              <a:lnSpc>
                <a:spcPct val="80000"/>
              </a:lnSpc>
              <a:spcBef>
                <a:spcPts val="500"/>
              </a:spcBef>
              <a:defRPr sz="2200" b="1">
                <a:solidFill>
                  <a:srgbClr val="FF0000"/>
                </a:solidFill>
              </a:defRPr>
            </a:pPr>
            <a:r>
              <a:t>Podnikatel nemusí uvést ve VR své skutečné sídlo, ale uvádí-li jiné, než skutečné sídlo, může se každý dovolávat i jeho skutečného sídla</a:t>
            </a:r>
            <a:r>
              <a:rPr b="0">
                <a:solidFill>
                  <a:srgbClr val="000000"/>
                </a:solidFill>
              </a:rPr>
              <a:t>, kdo se dovolává zapsaného sídla, na něj podnikatel nemůže namítat, že má sídlo jinde </a:t>
            </a:r>
          </a:p>
          <a:p>
            <a:pPr>
              <a:lnSpc>
                <a:spcPct val="80000"/>
              </a:lnSpc>
              <a:spcBef>
                <a:spcPts val="500"/>
              </a:spcBef>
              <a:defRPr sz="2200"/>
            </a:pPr>
            <a:r>
              <a:t>Sídlo se určí vždy při ustavení PO, může být i v bytě (pokud to nenaruší klid a pořádek v domě) </a:t>
            </a:r>
          </a:p>
          <a:p>
            <a:pPr marL="742950" lvl="1" indent="-285750">
              <a:lnSpc>
                <a:spcPct val="80000"/>
              </a:lnSpc>
              <a:spcBef>
                <a:spcPts val="400"/>
              </a:spcBef>
              <a:defRPr sz="1900"/>
            </a:pPr>
            <a:r>
              <a:t>Při podání návrhu na zápis podnikatele do OR (i jiného VR) musí navrhovatel doložit právní důvod užívání prostor, do nichž je umístěno sídlo osoby, které se zápis týká (pokud není zjistitelný z inf. systému veřejné správy)</a:t>
            </a:r>
          </a:p>
          <a:p>
            <a:pPr marL="742950" lvl="1" indent="-285750">
              <a:lnSpc>
                <a:spcPct val="80000"/>
              </a:lnSpc>
              <a:spcBef>
                <a:spcPts val="400"/>
              </a:spcBef>
              <a:defRPr sz="1900"/>
            </a:pPr>
            <a:r>
              <a:t>K doložení právního důvodu postačí písemné prohlášení vlastníka nemovitosti nebo jednotky, kde jsou prostory umístěny, případně prohlášení osoby oprávněné s nemovitostí, bytem nebo nebytovým prostorem nakládat, že s umístěním souhlasí (ne starší 3 měsíců, podpisy úředně ověřeny) </a:t>
            </a:r>
          </a:p>
          <a:p>
            <a:pPr marL="742950" lvl="1" indent="-285750">
              <a:lnSpc>
                <a:spcPct val="80000"/>
              </a:lnSpc>
              <a:spcBef>
                <a:spcPts val="400"/>
              </a:spcBef>
              <a:defRPr sz="1900"/>
            </a:pPr>
            <a:r>
              <a:t>Sídlo podnikatele zakládá příslušnost soudu, správce daně či jiného správního úřadu, může být místem plnění smlouvy. Dříve se „sídlo“ vztahovalo pouze k PO, u FO se používal výraz „místo podnikání“ (to muselo být skutečné) </a:t>
            </a:r>
          </a:p>
        </p:txBody>
      </p:sp>
      <p:sp>
        <p:nvSpPr>
          <p:cNvPr id="145"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Nadpis 2"/>
          <p:cNvSpPr txBox="1">
            <a:spLocks noGrp="1"/>
          </p:cNvSpPr>
          <p:nvPr>
            <p:ph type="title"/>
          </p:nvPr>
        </p:nvSpPr>
        <p:spPr>
          <a:xfrm>
            <a:off x="457200" y="693174"/>
            <a:ext cx="8229600" cy="724465"/>
          </a:xfrm>
          <a:prstGeom prst="rect">
            <a:avLst/>
          </a:prstGeom>
        </p:spPr>
        <p:txBody>
          <a:bodyPr/>
          <a:lstStyle>
            <a:lvl1pPr>
              <a:defRPr sz="4000">
                <a:solidFill>
                  <a:srgbClr val="FF0000"/>
                </a:solidFill>
              </a:defRPr>
            </a:lvl1pPr>
          </a:lstStyle>
          <a:p>
            <a:r>
              <a:t>Právní jednání podnikatele</a:t>
            </a:r>
          </a:p>
        </p:txBody>
      </p:sp>
      <p:sp>
        <p:nvSpPr>
          <p:cNvPr id="148" name="Zástupný symbol pro obsah 2"/>
          <p:cNvSpPr txBox="1">
            <a:spLocks noGrp="1"/>
          </p:cNvSpPr>
          <p:nvPr>
            <p:ph type="body" idx="1"/>
          </p:nvPr>
        </p:nvSpPr>
        <p:spPr>
          <a:xfrm>
            <a:off x="457200" y="1600200"/>
            <a:ext cx="8229600" cy="4525963"/>
          </a:xfrm>
          <a:prstGeom prst="rect">
            <a:avLst/>
          </a:prstGeom>
        </p:spPr>
        <p:txBody>
          <a:bodyPr/>
          <a:lstStyle/>
          <a:p>
            <a:pPr marL="0" indent="0" defTabSz="425195">
              <a:lnSpc>
                <a:spcPct val="90000"/>
              </a:lnSpc>
              <a:spcBef>
                <a:spcPts val="600"/>
              </a:spcBef>
              <a:buSzTx/>
              <a:buNone/>
              <a:defRPr sz="2604" b="1">
                <a:solidFill>
                  <a:srgbClr val="FF0000"/>
                </a:solidFill>
              </a:defRPr>
            </a:pPr>
            <a:r>
              <a:t>Právní jednání- </a:t>
            </a:r>
            <a:r>
              <a:rPr b="0">
                <a:solidFill>
                  <a:srgbClr val="000000"/>
                </a:solidFill>
              </a:rPr>
              <a:t>obecně patří mezi právní skutečnosti (okolnosti, se kterými právo spojuje vznik, změnu nebo zánik právních vztahů- právní jednání, protiprávní jednání- závislé na lidské vůli, právní události, protiprávní stavy- nezávislé na lidské vůli) </a:t>
            </a:r>
          </a:p>
          <a:p>
            <a:pPr marL="318897" indent="-318897" defTabSz="425195">
              <a:lnSpc>
                <a:spcPct val="90000"/>
              </a:lnSpc>
              <a:spcBef>
                <a:spcPts val="600"/>
              </a:spcBef>
              <a:defRPr sz="2604"/>
            </a:pPr>
            <a:r>
              <a:t>Právní jednání musí být projevem vůle jednající FO nebo PO a vyvolává právní následky</a:t>
            </a:r>
          </a:p>
          <a:p>
            <a:pPr marL="318897" indent="-318897" defTabSz="425195">
              <a:lnSpc>
                <a:spcPct val="90000"/>
              </a:lnSpc>
              <a:spcBef>
                <a:spcPts val="600"/>
              </a:spcBef>
              <a:defRPr sz="2604"/>
            </a:pPr>
            <a:r>
              <a:t>Právně může podnikatel </a:t>
            </a:r>
            <a:r>
              <a:rPr b="1"/>
              <a:t>jednat konáním (výslovným či konkludentním, ústní či písemnou formou</a:t>
            </a:r>
            <a:r>
              <a:t>) </a:t>
            </a:r>
            <a:r>
              <a:rPr b="1"/>
              <a:t>nebo opomenutím</a:t>
            </a:r>
            <a:r>
              <a:t> tam, kde je mlčení možno pokládat za projev jeho vůle s právními následky</a:t>
            </a:r>
          </a:p>
        </p:txBody>
      </p:sp>
      <p:sp>
        <p:nvSpPr>
          <p:cNvPr id="14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Nadpis 2"/>
          <p:cNvSpPr txBox="1">
            <a:spLocks noGrp="1"/>
          </p:cNvSpPr>
          <p:nvPr>
            <p:ph type="title"/>
          </p:nvPr>
        </p:nvSpPr>
        <p:spPr>
          <a:xfrm>
            <a:off x="457200" y="693174"/>
            <a:ext cx="8229600" cy="724465"/>
          </a:xfrm>
          <a:prstGeom prst="rect">
            <a:avLst/>
          </a:prstGeom>
        </p:spPr>
        <p:txBody>
          <a:bodyPr/>
          <a:lstStyle>
            <a:lvl1pPr>
              <a:defRPr sz="4000">
                <a:solidFill>
                  <a:srgbClr val="FF0000"/>
                </a:solidFill>
              </a:defRPr>
            </a:lvl1pPr>
          </a:lstStyle>
          <a:p>
            <a:r>
              <a:t>Jednání podnikatele</a:t>
            </a:r>
          </a:p>
        </p:txBody>
      </p:sp>
      <p:sp>
        <p:nvSpPr>
          <p:cNvPr id="152" name="Zástupný symbol pro obsah 2"/>
          <p:cNvSpPr txBox="1">
            <a:spLocks noGrp="1"/>
          </p:cNvSpPr>
          <p:nvPr>
            <p:ph type="body" idx="1"/>
          </p:nvPr>
        </p:nvSpPr>
        <p:spPr>
          <a:xfrm>
            <a:off x="457200" y="1600200"/>
            <a:ext cx="8229600" cy="4525963"/>
          </a:xfrm>
          <a:prstGeom prst="rect">
            <a:avLst/>
          </a:prstGeom>
        </p:spPr>
        <p:txBody>
          <a:bodyPr/>
          <a:lstStyle/>
          <a:p>
            <a:pPr marL="0" indent="0">
              <a:spcBef>
                <a:spcPts val="500"/>
              </a:spcBef>
              <a:buSzTx/>
              <a:buNone/>
              <a:defRPr sz="2400" b="1">
                <a:solidFill>
                  <a:srgbClr val="FF0000"/>
                </a:solidFill>
              </a:defRPr>
            </a:pPr>
            <a:r>
              <a:t>FO podnikatel- právní jednání</a:t>
            </a:r>
          </a:p>
          <a:p>
            <a:pPr>
              <a:spcBef>
                <a:spcPts val="500"/>
              </a:spcBef>
              <a:defRPr sz="2400" b="1">
                <a:solidFill>
                  <a:srgbClr val="FF0000"/>
                </a:solidFill>
              </a:defRPr>
            </a:pPr>
            <a:r>
              <a:t>Přímé </a:t>
            </a:r>
            <a:r>
              <a:rPr b="0">
                <a:solidFill>
                  <a:srgbClr val="000000"/>
                </a:solidFill>
              </a:rPr>
              <a:t>- vlastní jednání člověka </a:t>
            </a:r>
          </a:p>
          <a:p>
            <a:pPr>
              <a:spcBef>
                <a:spcPts val="500"/>
              </a:spcBef>
              <a:defRPr sz="2400" b="1">
                <a:solidFill>
                  <a:srgbClr val="FF0000"/>
                </a:solidFill>
              </a:defRPr>
            </a:pPr>
            <a:r>
              <a:t>Nepřímé </a:t>
            </a:r>
            <a:r>
              <a:rPr b="0">
                <a:solidFill>
                  <a:srgbClr val="000000"/>
                </a:solidFill>
              </a:rPr>
              <a:t>- prostřednictvím zástupce</a:t>
            </a:r>
          </a:p>
          <a:p>
            <a:pPr marL="742950" lvl="1" indent="-285750">
              <a:spcBef>
                <a:spcPts val="400"/>
              </a:spcBef>
              <a:defRPr sz="2000"/>
            </a:pPr>
            <a:r>
              <a:t>zákonné zastoupení- vždy přímé </a:t>
            </a:r>
            <a:endParaRPr sz="2800"/>
          </a:p>
          <a:p>
            <a:pPr marL="742950" lvl="1" indent="-285750">
              <a:spcBef>
                <a:spcPts val="400"/>
              </a:spcBef>
              <a:defRPr sz="2000"/>
            </a:pPr>
            <a:r>
              <a:t>smluvní zastoupení- </a:t>
            </a:r>
            <a:r>
              <a:rPr b="1"/>
              <a:t>přímé</a:t>
            </a:r>
            <a:r>
              <a:t> z. (jménem a na účet zastoupeného podnikatele -&gt; práva a povinnosti nabývá přímo zastoupený podnikatel) - </a:t>
            </a:r>
            <a:r>
              <a:rPr b="1"/>
              <a:t>nepřímé</a:t>
            </a:r>
            <a:r>
              <a:t> z. (zástupce jedná svým jménem ale na účet zastoupeného podnikatele -&gt; práva a povinnosti nabývá sám zástupce ve vztahu k třetí osobě, se kterou jedná, ale je povinen je následně převést na zastoupeného podnikatele).</a:t>
            </a:r>
          </a:p>
        </p:txBody>
      </p:sp>
      <p:sp>
        <p:nvSpPr>
          <p:cNvPr id="15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Nadpis 2"/>
          <p:cNvSpPr txBox="1">
            <a:spLocks noGrp="1"/>
          </p:cNvSpPr>
          <p:nvPr>
            <p:ph type="title"/>
          </p:nvPr>
        </p:nvSpPr>
        <p:spPr>
          <a:xfrm>
            <a:off x="457200" y="693174"/>
            <a:ext cx="8229600" cy="724465"/>
          </a:xfrm>
          <a:prstGeom prst="rect">
            <a:avLst/>
          </a:prstGeom>
        </p:spPr>
        <p:txBody>
          <a:bodyPr/>
          <a:lstStyle>
            <a:lvl1pPr>
              <a:defRPr sz="4000">
                <a:solidFill>
                  <a:srgbClr val="FF0000"/>
                </a:solidFill>
              </a:defRPr>
            </a:lvl1pPr>
          </a:lstStyle>
          <a:p>
            <a:r>
              <a:t>Jednání podnikatele</a:t>
            </a:r>
          </a:p>
        </p:txBody>
      </p:sp>
      <p:sp>
        <p:nvSpPr>
          <p:cNvPr id="156" name="Zástupný symbol pro obsah 2"/>
          <p:cNvSpPr txBox="1">
            <a:spLocks noGrp="1"/>
          </p:cNvSpPr>
          <p:nvPr>
            <p:ph type="body" idx="1"/>
          </p:nvPr>
        </p:nvSpPr>
        <p:spPr>
          <a:xfrm>
            <a:off x="457200" y="1600200"/>
            <a:ext cx="8229600" cy="4525963"/>
          </a:xfrm>
          <a:prstGeom prst="rect">
            <a:avLst/>
          </a:prstGeom>
        </p:spPr>
        <p:txBody>
          <a:bodyPr/>
          <a:lstStyle/>
          <a:p>
            <a:pPr marL="0" indent="0">
              <a:lnSpc>
                <a:spcPct val="80000"/>
              </a:lnSpc>
              <a:spcBef>
                <a:spcPts val="400"/>
              </a:spcBef>
              <a:buSzTx/>
              <a:buNone/>
              <a:defRPr sz="2000" b="1">
                <a:solidFill>
                  <a:srgbClr val="FF0000"/>
                </a:solidFill>
              </a:defRPr>
            </a:pPr>
            <a:r>
              <a:t>PO podnikatel- </a:t>
            </a:r>
            <a:endParaRPr sz="2400"/>
          </a:p>
          <a:p>
            <a:pPr>
              <a:lnSpc>
                <a:spcPct val="80000"/>
              </a:lnSpc>
              <a:spcBef>
                <a:spcPts val="400"/>
              </a:spcBef>
              <a:defRPr sz="2000"/>
            </a:pPr>
            <a:r>
              <a:t>mají právní osobnost (způsobilost k právům a povinnostem), ale jsou nesvéprávné- nemají vlastní vůli, ani ji nevytvářejí, ta je nahrazena vůlí členů jejich statutárních orgánů- nejsou schopny samy právně jednat, vždy za ně jedná zástupce (členové statutárních orgánů jsou zákonnými zástupci)</a:t>
            </a:r>
            <a:endParaRPr sz="2700"/>
          </a:p>
          <a:p>
            <a:pPr>
              <a:lnSpc>
                <a:spcPct val="80000"/>
              </a:lnSpc>
              <a:spcBef>
                <a:spcPts val="400"/>
              </a:spcBef>
              <a:defRPr sz="2000"/>
            </a:pPr>
            <a:r>
              <a:t>zastupují ji její orgány (zákon a zakladatelské právní jednání určují, jakým způsobem a v jakém rozsahu jejich členové za ni rozhodují a nahrazují její vůli) nebo zástupci, člen (FO) orgánu PO musí být plně svéprávný, členem orgánu PO může být i jiná PO, orgán podnikatele (PO) může být individuální nebo kolektivní, </a:t>
            </a:r>
            <a:endParaRPr sz="2400"/>
          </a:p>
          <a:p>
            <a:pPr>
              <a:lnSpc>
                <a:spcPct val="80000"/>
              </a:lnSpc>
              <a:spcBef>
                <a:spcPts val="400"/>
              </a:spcBef>
              <a:defRPr sz="2000"/>
            </a:pPr>
            <a:r>
              <a:t>statutární orgán PO- nejvýznamnější orgán pro její právní jednání navenek i vnitřní řízení, </a:t>
            </a:r>
            <a:endParaRPr sz="2400"/>
          </a:p>
          <a:p>
            <a:pPr>
              <a:lnSpc>
                <a:spcPct val="80000"/>
              </a:lnSpc>
              <a:spcBef>
                <a:spcPts val="400"/>
              </a:spcBef>
              <a:defRPr sz="2000" b="1"/>
            </a:pPr>
            <a:r>
              <a:t>zbytková působnost- ta která není zákonem, zakladatelským právním jednáním nebo jinak svěřeno jinému orgánu PO náleží statutárnímu orgánu</a:t>
            </a:r>
          </a:p>
        </p:txBody>
      </p:sp>
      <p:sp>
        <p:nvSpPr>
          <p:cNvPr id="15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Nadpis 1"/>
          <p:cNvSpPr txBox="1">
            <a:spLocks noGrp="1"/>
          </p:cNvSpPr>
          <p:nvPr>
            <p:ph type="title"/>
          </p:nvPr>
        </p:nvSpPr>
        <p:spPr>
          <a:prstGeom prst="rect">
            <a:avLst/>
          </a:prstGeom>
        </p:spPr>
        <p:txBody>
          <a:bodyPr/>
          <a:lstStyle>
            <a:lvl1pPr>
              <a:defRPr>
                <a:solidFill>
                  <a:srgbClr val="FF0000"/>
                </a:solidFill>
              </a:defRPr>
            </a:lvl1pPr>
          </a:lstStyle>
          <a:p>
            <a:r>
              <a:t>Jednání podnikatele</a:t>
            </a:r>
          </a:p>
        </p:txBody>
      </p:sp>
      <p:sp>
        <p:nvSpPr>
          <p:cNvPr id="160" name="Zástupný symbol pro obsah 2"/>
          <p:cNvSpPr txBox="1">
            <a:spLocks noGrp="1"/>
          </p:cNvSpPr>
          <p:nvPr>
            <p:ph type="body" idx="1"/>
          </p:nvPr>
        </p:nvSpPr>
        <p:spPr>
          <a:xfrm>
            <a:off x="457200" y="1600200"/>
            <a:ext cx="8229600" cy="4525963"/>
          </a:xfrm>
          <a:prstGeom prst="rect">
            <a:avLst/>
          </a:prstGeom>
        </p:spPr>
        <p:txBody>
          <a:bodyPr/>
          <a:lstStyle/>
          <a:p>
            <a:pPr marL="325754" indent="-325754" defTabSz="434340">
              <a:spcBef>
                <a:spcPts val="600"/>
              </a:spcBef>
              <a:defRPr sz="2755" b="1">
                <a:solidFill>
                  <a:srgbClr val="FF0000"/>
                </a:solidFill>
              </a:defRPr>
            </a:pPr>
            <a:r>
              <a:t>Podmínka v právním jednání podnikatele</a:t>
            </a:r>
          </a:p>
          <a:p>
            <a:pPr marL="705802" lvl="1" indent="-271462" defTabSz="434340">
              <a:spcBef>
                <a:spcPts val="500"/>
              </a:spcBef>
              <a:defRPr sz="2375"/>
            </a:pPr>
            <a:r>
              <a:t>skutečnost, na jejíž splnění lze v právním jednání vázat vznik, změnu nebo zánik práv (zejména nabytí nebo ukončení účinnosti smlouvy) </a:t>
            </a:r>
          </a:p>
          <a:p>
            <a:pPr marL="705802" lvl="1" indent="-271462" defTabSz="434340">
              <a:spcBef>
                <a:spcPts val="500"/>
              </a:spcBef>
              <a:defRPr sz="2375" b="1">
                <a:solidFill>
                  <a:srgbClr val="FF0000"/>
                </a:solidFill>
              </a:defRPr>
            </a:pPr>
            <a:r>
              <a:t>Podmínka</a:t>
            </a:r>
          </a:p>
          <a:p>
            <a:pPr marL="1085850" lvl="2" indent="-217170" defTabSz="434340">
              <a:spcBef>
                <a:spcPts val="500"/>
              </a:spcBef>
              <a:defRPr sz="2090" b="1">
                <a:solidFill>
                  <a:srgbClr val="FF0000"/>
                </a:solidFill>
              </a:defRPr>
            </a:pPr>
            <a:r>
              <a:t>rozvazovací</a:t>
            </a:r>
            <a:r>
              <a:rPr b="0">
                <a:solidFill>
                  <a:srgbClr val="000000"/>
                </a:solidFill>
              </a:rPr>
              <a:t>- na jejím splnění závisí, zda právní následky již nastalé pominou (pokud nebude do určité doby vydáno stavební povolení, smlouva o stavební dílo bude zrušena) – </a:t>
            </a:r>
          </a:p>
          <a:p>
            <a:pPr marL="1085850" lvl="2" indent="-217170" defTabSz="434340">
              <a:spcBef>
                <a:spcPts val="500"/>
              </a:spcBef>
              <a:defRPr sz="2090" b="1">
                <a:solidFill>
                  <a:srgbClr val="FF0000"/>
                </a:solidFill>
              </a:defRPr>
            </a:pPr>
            <a:r>
              <a:t>odkládací</a:t>
            </a:r>
            <a:r>
              <a:rPr b="0">
                <a:solidFill>
                  <a:srgbClr val="000000"/>
                </a:solidFill>
              </a:rPr>
              <a:t>- na jejím splnění závisí, zda následky jednání teprve nastanou (ve smlouvě o stavební dílo je sjednána jako podmínka nabytí jejího účinku vydání stavebního povolení)</a:t>
            </a:r>
          </a:p>
        </p:txBody>
      </p:sp>
      <p:sp>
        <p:nvSpPr>
          <p:cNvPr id="16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Nadpis 1"/>
          <p:cNvSpPr txBox="1">
            <a:spLocks noGrp="1"/>
          </p:cNvSpPr>
          <p:nvPr>
            <p:ph type="title"/>
          </p:nvPr>
        </p:nvSpPr>
        <p:spPr>
          <a:prstGeom prst="rect">
            <a:avLst/>
          </a:prstGeom>
        </p:spPr>
        <p:txBody>
          <a:bodyPr/>
          <a:lstStyle>
            <a:lvl1pPr>
              <a:defRPr sz="3900">
                <a:solidFill>
                  <a:srgbClr val="FF0000"/>
                </a:solidFill>
              </a:defRPr>
            </a:lvl1pPr>
          </a:lstStyle>
          <a:p>
            <a:r>
              <a:t>Podmínky živnostenského podnikání</a:t>
            </a:r>
          </a:p>
        </p:txBody>
      </p:sp>
      <p:sp>
        <p:nvSpPr>
          <p:cNvPr id="164" name="Zástupný symbol pro obsah 2"/>
          <p:cNvSpPr txBox="1">
            <a:spLocks noGrp="1"/>
          </p:cNvSpPr>
          <p:nvPr>
            <p:ph type="body" idx="1"/>
          </p:nvPr>
        </p:nvSpPr>
        <p:spPr>
          <a:xfrm>
            <a:off x="457200" y="1600200"/>
            <a:ext cx="8229600" cy="4525963"/>
          </a:xfrm>
          <a:prstGeom prst="rect">
            <a:avLst/>
          </a:prstGeom>
        </p:spPr>
        <p:txBody>
          <a:bodyPr/>
          <a:lstStyle/>
          <a:p>
            <a:pPr marL="336042" indent="-336042" defTabSz="448055">
              <a:lnSpc>
                <a:spcPct val="90000"/>
              </a:lnSpc>
              <a:spcBef>
                <a:spcPts val="600"/>
              </a:spcBef>
              <a:defRPr sz="2646"/>
            </a:pPr>
            <a:r>
              <a:t>Podnikání se dělí na:</a:t>
            </a:r>
          </a:p>
          <a:p>
            <a:pPr marL="336042" indent="-336042" defTabSz="448055">
              <a:lnSpc>
                <a:spcPct val="90000"/>
              </a:lnSpc>
              <a:spcBef>
                <a:spcPts val="600"/>
              </a:spcBef>
              <a:defRPr sz="2646" b="1"/>
            </a:pPr>
            <a:r>
              <a:t>živnostenské</a:t>
            </a:r>
            <a:r>
              <a:rPr b="0"/>
              <a:t> a </a:t>
            </a:r>
            <a:r>
              <a:t>neživnostenské</a:t>
            </a:r>
          </a:p>
          <a:p>
            <a:pPr marL="0" indent="0" defTabSz="448055">
              <a:lnSpc>
                <a:spcPct val="90000"/>
              </a:lnSpc>
              <a:spcBef>
                <a:spcPts val="600"/>
              </a:spcBef>
              <a:buSzTx/>
              <a:buNone/>
              <a:defRPr sz="2646"/>
            </a:pPr>
            <a:r>
              <a:t> </a:t>
            </a:r>
          </a:p>
          <a:p>
            <a:pPr marL="336042" indent="-336042" defTabSz="448055">
              <a:lnSpc>
                <a:spcPct val="90000"/>
              </a:lnSpc>
              <a:spcBef>
                <a:spcPts val="600"/>
              </a:spcBef>
              <a:defRPr sz="2646" b="1">
                <a:solidFill>
                  <a:srgbClr val="FF0000"/>
                </a:solidFill>
              </a:defRPr>
            </a:pPr>
            <a:r>
              <a:t>Živnostenské p. </a:t>
            </a:r>
            <a:r>
              <a:rPr b="0">
                <a:solidFill>
                  <a:srgbClr val="000000"/>
                </a:solidFill>
              </a:rPr>
              <a:t>(ŽP)- podnikání za podmínek stanovených živnostenským zákonem </a:t>
            </a:r>
          </a:p>
          <a:p>
            <a:pPr marL="336042" indent="-336042" defTabSz="448055">
              <a:lnSpc>
                <a:spcPct val="90000"/>
              </a:lnSpc>
              <a:spcBef>
                <a:spcPts val="600"/>
              </a:spcBef>
              <a:defRPr sz="2646" b="1">
                <a:solidFill>
                  <a:srgbClr val="FF0000"/>
                </a:solidFill>
              </a:defRPr>
            </a:pPr>
            <a:r>
              <a:t>Neživnostenské p.- </a:t>
            </a:r>
            <a:r>
              <a:rPr b="0">
                <a:solidFill>
                  <a:srgbClr val="000000"/>
                </a:solidFill>
              </a:rPr>
              <a:t>činnosti, k jejichž provádění je třeba splnit podmínky stanovené v řadě právních předpisů, které vznik podnikatelského oprávnění váží na povolení, oprávnění, registraci, apod. orgánů nebo organizací v nich uvedených, každá z těchto činností se řídí vlastním právním předpisem </a:t>
            </a:r>
          </a:p>
        </p:txBody>
      </p:sp>
      <p:sp>
        <p:nvSpPr>
          <p:cNvPr id="16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168" name="Zástupný symbol pro obsah 2"/>
          <p:cNvSpPr txBox="1">
            <a:spLocks noGrp="1"/>
          </p:cNvSpPr>
          <p:nvPr>
            <p:ph type="body" idx="1"/>
          </p:nvPr>
        </p:nvSpPr>
        <p:spPr>
          <a:xfrm>
            <a:off x="457200" y="1600200"/>
            <a:ext cx="8229600" cy="4525963"/>
          </a:xfrm>
          <a:prstGeom prst="rect">
            <a:avLst/>
          </a:prstGeom>
        </p:spPr>
        <p:txBody>
          <a:bodyPr/>
          <a:lstStyle/>
          <a:p>
            <a:r>
              <a:t>Pramenem právní úpravy ŽP je zákon č. 455/1991Sb., o živnostenském podnikání (živnostenský zákon- ŽZ)- upravuje podmínky pouze pro podnikání, které má charakter živnostenského (i kontrolu nad jejich dodržováním), vymezuje živnost pozitivně- definuje, co je živnost a negativně- vyjmenovává činnosti, které nejsou živností</a:t>
            </a:r>
          </a:p>
        </p:txBody>
      </p:sp>
      <p:sp>
        <p:nvSpPr>
          <p:cNvPr id="16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172" name="Zástupný symbol pro obsah 2"/>
          <p:cNvSpPr txBox="1">
            <a:spLocks noGrp="1"/>
          </p:cNvSpPr>
          <p:nvPr>
            <p:ph type="body" idx="1"/>
          </p:nvPr>
        </p:nvSpPr>
        <p:spPr>
          <a:xfrm>
            <a:off x="457200" y="1600200"/>
            <a:ext cx="8229600" cy="4525963"/>
          </a:xfrm>
          <a:prstGeom prst="rect">
            <a:avLst/>
          </a:prstGeom>
        </p:spPr>
        <p:txBody>
          <a:bodyPr/>
          <a:lstStyle/>
          <a:p>
            <a:pPr marL="329184" indent="-329184" defTabSz="438911">
              <a:lnSpc>
                <a:spcPct val="90000"/>
              </a:lnSpc>
              <a:spcBef>
                <a:spcPts val="600"/>
              </a:spcBef>
              <a:defRPr sz="2592"/>
            </a:pPr>
            <a:r>
              <a:t>Živnost </a:t>
            </a:r>
          </a:p>
          <a:p>
            <a:pPr marL="329184" indent="-329184" defTabSz="438911">
              <a:lnSpc>
                <a:spcPct val="90000"/>
              </a:lnSpc>
              <a:spcBef>
                <a:spcPts val="600"/>
              </a:spcBef>
              <a:defRPr sz="2592" b="1">
                <a:solidFill>
                  <a:srgbClr val="FF0000"/>
                </a:solidFill>
              </a:defRPr>
            </a:pPr>
            <a:r>
              <a:t>= soustavná činnost provozovaná samostatně, vlastním jménem, na vlastní odpovědnost, za účelem dosažení zisku a za podmínek stanovených ŽZ </a:t>
            </a:r>
          </a:p>
          <a:p>
            <a:pPr marL="329184" indent="-329184" defTabSz="438911">
              <a:lnSpc>
                <a:spcPct val="90000"/>
              </a:lnSpc>
              <a:spcBef>
                <a:spcPts val="600"/>
              </a:spcBef>
              <a:defRPr sz="2592"/>
            </a:pPr>
            <a:r>
              <a:t>Živnost může provozovat FO nebo PO (splní podmínky v ŽZ), česká osoba i zahraniční, zákon vymezuje kdy potřeba státního povolení- koncese </a:t>
            </a:r>
          </a:p>
          <a:p>
            <a:pPr marL="329184" indent="-329184" defTabSz="438911">
              <a:lnSpc>
                <a:spcPct val="90000"/>
              </a:lnSpc>
              <a:spcBef>
                <a:spcPts val="600"/>
              </a:spcBef>
              <a:defRPr sz="2592" i="1"/>
            </a:pPr>
            <a:r>
              <a:t>Podnikatel podle ŽZ je odlišný od podnikatele podle NOZ- podle ŽZ pouze osoba, která je oprávněna provozovat živnost, tedy osoba mající živnostenské oprávnění</a:t>
            </a:r>
          </a:p>
        </p:txBody>
      </p:sp>
      <p:sp>
        <p:nvSpPr>
          <p:cNvPr id="17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Nadpis 1"/>
          <p:cNvSpPr txBox="1">
            <a:spLocks noGrp="1"/>
          </p:cNvSpPr>
          <p:nvPr>
            <p:ph type="title"/>
          </p:nvPr>
        </p:nvSpPr>
        <p:spPr>
          <a:prstGeom prst="rect">
            <a:avLst/>
          </a:prstGeom>
        </p:spPr>
        <p:txBody>
          <a:bodyPr>
            <a:normAutofit fontScale="90000"/>
          </a:bodyPr>
          <a:lstStyle/>
          <a:p>
            <a:pPr>
              <a:defRPr b="1">
                <a:solidFill>
                  <a:srgbClr val="FF0000"/>
                </a:solidFill>
              </a:defRPr>
            </a:pPr>
            <a:r>
              <a:t>Živností</a:t>
            </a:r>
            <a:r>
              <a:rPr b="0"/>
              <a:t> není:</a:t>
            </a:r>
          </a:p>
          <a:p>
            <a:pPr>
              <a:defRPr sz="2800" b="1">
                <a:solidFill>
                  <a:srgbClr val="FF0000"/>
                </a:solidFill>
              </a:defRPr>
            </a:pPr>
            <a:r>
              <a:rPr b="0"/>
              <a:t>(§ 3 ŽZ)</a:t>
            </a:r>
          </a:p>
        </p:txBody>
      </p:sp>
      <p:sp>
        <p:nvSpPr>
          <p:cNvPr id="176" name="Zástupný symbol pro obsah 2"/>
          <p:cNvSpPr txBox="1">
            <a:spLocks noGrp="1"/>
          </p:cNvSpPr>
          <p:nvPr>
            <p:ph type="body" idx="1"/>
          </p:nvPr>
        </p:nvSpPr>
        <p:spPr>
          <a:xfrm>
            <a:off x="457200" y="1600200"/>
            <a:ext cx="8229600" cy="4525963"/>
          </a:xfrm>
          <a:prstGeom prst="rect">
            <a:avLst/>
          </a:prstGeom>
        </p:spPr>
        <p:txBody>
          <a:bodyPr/>
          <a:lstStyle/>
          <a:p>
            <a:pPr marL="0" indent="0" algn="just" defTabSz="438911">
              <a:lnSpc>
                <a:spcPct val="80000"/>
              </a:lnSpc>
              <a:spcBef>
                <a:spcPts val="600"/>
              </a:spcBef>
              <a:buSzTx/>
              <a:buNone/>
              <a:defRPr sz="2592"/>
            </a:pPr>
            <a:r>
              <a:t> </a:t>
            </a:r>
          </a:p>
          <a:p>
            <a:pPr marL="329184" indent="-329184" defTabSz="438911">
              <a:lnSpc>
                <a:spcPct val="80000"/>
              </a:lnSpc>
              <a:spcBef>
                <a:spcPts val="600"/>
              </a:spcBef>
              <a:defRPr sz="2592"/>
            </a:pPr>
            <a:r>
              <a:t>provozování činnosti vyhrazené zákonem státu nebo určené právnické osobě, </a:t>
            </a:r>
          </a:p>
          <a:p>
            <a:pPr marL="329184" indent="-329184" defTabSz="438911">
              <a:lnSpc>
                <a:spcPct val="80000"/>
              </a:lnSpc>
              <a:spcBef>
                <a:spcPts val="600"/>
              </a:spcBef>
              <a:defRPr sz="2592"/>
            </a:pPr>
            <a:r>
              <a:t>využívání výsledků duševní tvůrčí činnosti, chráněných zvláštními zákony, jejich původci nebo autory,</a:t>
            </a:r>
          </a:p>
          <a:p>
            <a:pPr marL="329184" indent="-329184" defTabSz="438911">
              <a:lnSpc>
                <a:spcPct val="80000"/>
              </a:lnSpc>
              <a:spcBef>
                <a:spcPts val="600"/>
              </a:spcBef>
              <a:defRPr sz="2592"/>
            </a:pPr>
            <a:r>
              <a:t>výkon kolektivní správy práva autorského a práv souvisejících s právem autorským podle zvláštního právního předpisu,</a:t>
            </a:r>
          </a:p>
          <a:p>
            <a:pPr marL="329184" indent="-329184" defTabSz="438911">
              <a:lnSpc>
                <a:spcPct val="80000"/>
              </a:lnSpc>
              <a:spcBef>
                <a:spcPts val="600"/>
              </a:spcBef>
              <a:defRPr sz="2592"/>
            </a:pPr>
            <a:r>
              <a:t>restaurování kulturních památek nebo jejich částí, které jsou díly výtvarných umění nebo uměleckořemeslnými pracemi,</a:t>
            </a:r>
          </a:p>
          <a:p>
            <a:pPr marL="329184" indent="-329184" defTabSz="438911">
              <a:lnSpc>
                <a:spcPct val="80000"/>
              </a:lnSpc>
              <a:spcBef>
                <a:spcPts val="600"/>
              </a:spcBef>
              <a:defRPr sz="2592"/>
            </a:pPr>
            <a:r>
              <a:t>provádění archeologických výzkumů</a:t>
            </a:r>
          </a:p>
        </p:txBody>
      </p:sp>
      <p:sp>
        <p:nvSpPr>
          <p:cNvPr id="17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Nadpis 1"/>
          <p:cNvSpPr txBox="1">
            <a:spLocks noGrp="1"/>
          </p:cNvSpPr>
          <p:nvPr>
            <p:ph type="title"/>
          </p:nvPr>
        </p:nvSpPr>
        <p:spPr>
          <a:prstGeom prst="rect">
            <a:avLst/>
          </a:prstGeom>
        </p:spPr>
        <p:txBody>
          <a:bodyPr/>
          <a:lstStyle/>
          <a:p>
            <a:pPr defTabSz="342900">
              <a:defRPr sz="3825" b="1">
                <a:solidFill>
                  <a:srgbClr val="FF0000"/>
                </a:solidFill>
              </a:defRPr>
            </a:pPr>
            <a:r>
              <a:t>Živností</a:t>
            </a:r>
            <a:r>
              <a:rPr b="0"/>
              <a:t> není činnost fyzických osob:</a:t>
            </a:r>
          </a:p>
          <a:p>
            <a:pPr defTabSz="342900">
              <a:defRPr sz="2100" b="1">
                <a:solidFill>
                  <a:srgbClr val="FF0000"/>
                </a:solidFill>
              </a:defRPr>
            </a:pPr>
            <a:r>
              <a:rPr b="0"/>
              <a:t>(§ 3 ŽZ) </a:t>
            </a:r>
          </a:p>
        </p:txBody>
      </p:sp>
      <p:sp>
        <p:nvSpPr>
          <p:cNvPr id="180" name="Zástupný symbol pro obsah 2"/>
          <p:cNvSpPr txBox="1">
            <a:spLocks noGrp="1"/>
          </p:cNvSpPr>
          <p:nvPr>
            <p:ph type="body" idx="1"/>
          </p:nvPr>
        </p:nvSpPr>
        <p:spPr>
          <a:xfrm>
            <a:off x="457200" y="1600200"/>
            <a:ext cx="8229600" cy="4525963"/>
          </a:xfrm>
          <a:prstGeom prst="rect">
            <a:avLst/>
          </a:prstGeom>
        </p:spPr>
        <p:txBody>
          <a:bodyPr/>
          <a:lstStyle/>
          <a:p>
            <a:pPr marL="0" indent="0" defTabSz="438911">
              <a:lnSpc>
                <a:spcPct val="80000"/>
              </a:lnSpc>
              <a:spcBef>
                <a:spcPts val="600"/>
              </a:spcBef>
              <a:buSzTx/>
              <a:buNone/>
              <a:defRPr sz="2592"/>
            </a:pPr>
            <a:endParaRPr/>
          </a:p>
          <a:p>
            <a:pPr marL="329184" indent="-329184" defTabSz="438911">
              <a:lnSpc>
                <a:spcPct val="80000"/>
              </a:lnSpc>
              <a:spcBef>
                <a:spcPts val="600"/>
              </a:spcBef>
              <a:defRPr sz="2592"/>
            </a:pPr>
            <a:r>
              <a:t>advokátů, notářů a patentových zástupců a soudních exekutorů, </a:t>
            </a:r>
          </a:p>
          <a:p>
            <a:pPr marL="329184" indent="-329184" defTabSz="438911">
              <a:lnSpc>
                <a:spcPct val="80000"/>
              </a:lnSpc>
              <a:spcBef>
                <a:spcPts val="600"/>
              </a:spcBef>
              <a:defRPr sz="2592"/>
            </a:pPr>
            <a:r>
              <a:t> znalců a tlumočníků, </a:t>
            </a:r>
          </a:p>
          <a:p>
            <a:pPr marL="329184" indent="-329184" defTabSz="438911">
              <a:lnSpc>
                <a:spcPct val="80000"/>
              </a:lnSpc>
              <a:spcBef>
                <a:spcPts val="600"/>
              </a:spcBef>
              <a:defRPr sz="2592"/>
            </a:pPr>
            <a:r>
              <a:t> auditorů a daňových poradců, </a:t>
            </a:r>
          </a:p>
          <a:p>
            <a:pPr marL="329184" indent="-329184" defTabSz="438911">
              <a:lnSpc>
                <a:spcPct val="80000"/>
              </a:lnSpc>
              <a:spcBef>
                <a:spcPts val="600"/>
              </a:spcBef>
              <a:defRPr sz="2592"/>
            </a:pPr>
            <a:r>
              <a:t>lékařů, zubních lékařů a farmaceutů, nelékařských zdravotnických pracovníků při poskytování zdravotních služeb a přírodních léčitelů, </a:t>
            </a:r>
          </a:p>
          <a:p>
            <a:pPr marL="329184" indent="-329184" defTabSz="438911">
              <a:lnSpc>
                <a:spcPct val="80000"/>
              </a:lnSpc>
              <a:spcBef>
                <a:spcPts val="600"/>
              </a:spcBef>
              <a:defRPr sz="2592"/>
            </a:pPr>
            <a:r>
              <a:t>veterinárních lékařů, dalších veterinárních pracovníků včetně pracovníků veterinární asanace a osob vykonávajících odborné práce při šlechtitelské a plemenářské činnosti v chovu hospodářských zvířat, </a:t>
            </a:r>
          </a:p>
        </p:txBody>
      </p:sp>
      <p:sp>
        <p:nvSpPr>
          <p:cNvPr id="18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Nadpis 2"/>
          <p:cNvSpPr txBox="1">
            <a:spLocks noGrp="1"/>
          </p:cNvSpPr>
          <p:nvPr>
            <p:ph type="title"/>
          </p:nvPr>
        </p:nvSpPr>
        <p:spPr>
          <a:xfrm>
            <a:off x="457200" y="693174"/>
            <a:ext cx="8229600" cy="724465"/>
          </a:xfrm>
          <a:prstGeom prst="rect">
            <a:avLst/>
          </a:prstGeom>
        </p:spPr>
        <p:txBody>
          <a:bodyPr/>
          <a:lstStyle>
            <a:lvl1pPr>
              <a:defRPr sz="4000" b="1">
                <a:solidFill>
                  <a:srgbClr val="D10202"/>
                </a:solidFill>
              </a:defRPr>
            </a:lvl1pPr>
          </a:lstStyle>
          <a:p>
            <a:r>
              <a:t>Osnova přednášky</a:t>
            </a:r>
          </a:p>
        </p:txBody>
      </p:sp>
      <p:sp>
        <p:nvSpPr>
          <p:cNvPr id="116" name="Zástupný symbol pro obsah 2"/>
          <p:cNvSpPr txBox="1">
            <a:spLocks noGrp="1"/>
          </p:cNvSpPr>
          <p:nvPr>
            <p:ph type="body" idx="1"/>
          </p:nvPr>
        </p:nvSpPr>
        <p:spPr>
          <a:xfrm>
            <a:off x="457200" y="1600200"/>
            <a:ext cx="8229600" cy="4525963"/>
          </a:xfrm>
          <a:prstGeom prst="rect">
            <a:avLst/>
          </a:prstGeom>
        </p:spPr>
        <p:txBody>
          <a:bodyPr/>
          <a:lstStyle/>
          <a:p>
            <a:pPr marL="0" lvl="2" indent="914400">
              <a:spcBef>
                <a:spcPts val="500"/>
              </a:spcBef>
              <a:buSzTx/>
              <a:buNone/>
              <a:defRPr sz="1600">
                <a:solidFill>
                  <a:srgbClr val="1F497D"/>
                </a:solidFill>
              </a:defRPr>
            </a:pPr>
            <a:endParaRPr/>
          </a:p>
          <a:p>
            <a:pPr marL="0" lvl="2" indent="914400">
              <a:spcBef>
                <a:spcPts val="500"/>
              </a:spcBef>
              <a:buSzTx/>
              <a:buNone/>
              <a:defRPr sz="1600">
                <a:solidFill>
                  <a:srgbClr val="1F497D"/>
                </a:solidFill>
              </a:defRPr>
            </a:pPr>
            <a:endParaRPr/>
          </a:p>
          <a:p>
            <a:pPr marL="0" lvl="2" indent="914400">
              <a:spcBef>
                <a:spcPts val="500"/>
              </a:spcBef>
              <a:buSzTx/>
              <a:buNone/>
              <a:defRPr sz="1600">
                <a:solidFill>
                  <a:srgbClr val="1F497D"/>
                </a:solidFill>
              </a:defRPr>
            </a:pPr>
            <a:endParaRPr/>
          </a:p>
          <a:p>
            <a:pPr>
              <a:spcBef>
                <a:spcPts val="800"/>
              </a:spcBef>
              <a:defRPr sz="3600" b="1"/>
            </a:pPr>
            <a:r>
              <a:t>Identifikace podnikatele (označení, sídlo, místo podnikání)</a:t>
            </a:r>
          </a:p>
          <a:p>
            <a:pPr>
              <a:spcBef>
                <a:spcPts val="800"/>
              </a:spcBef>
              <a:defRPr sz="3500" b="1"/>
            </a:pPr>
            <a:r>
              <a:t>Jednání podnikatele</a:t>
            </a:r>
          </a:p>
          <a:p>
            <a:pPr>
              <a:spcBef>
                <a:spcPts val="800"/>
              </a:spcBef>
              <a:defRPr sz="3500" b="1"/>
            </a:pPr>
            <a:r>
              <a:t>Živnostenské podnikání - úvod</a:t>
            </a:r>
          </a:p>
        </p:txBody>
      </p:sp>
      <p:sp>
        <p:nvSpPr>
          <p:cNvPr id="117"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Nadpis 1"/>
          <p:cNvSpPr txBox="1">
            <a:spLocks noGrp="1"/>
          </p:cNvSpPr>
          <p:nvPr>
            <p:ph type="title"/>
          </p:nvPr>
        </p:nvSpPr>
        <p:spPr>
          <a:prstGeom prst="rect">
            <a:avLst/>
          </a:prstGeom>
        </p:spPr>
        <p:txBody>
          <a:bodyPr>
            <a:normAutofit fontScale="90000"/>
          </a:bodyPr>
          <a:lstStyle/>
          <a:p>
            <a:pPr>
              <a:defRPr b="1">
                <a:solidFill>
                  <a:srgbClr val="FF0000"/>
                </a:solidFill>
              </a:defRPr>
            </a:pPr>
            <a:r>
              <a:t>Živností</a:t>
            </a:r>
            <a:r>
              <a:rPr b="0"/>
              <a:t> dále není:</a:t>
            </a:r>
          </a:p>
          <a:p>
            <a:pPr>
              <a:defRPr sz="2800" b="1">
                <a:solidFill>
                  <a:srgbClr val="FF0000"/>
                </a:solidFill>
              </a:defRPr>
            </a:pPr>
            <a:r>
              <a:rPr b="0"/>
              <a:t>(§ 3 ŽZ) </a:t>
            </a:r>
          </a:p>
        </p:txBody>
      </p:sp>
      <p:sp>
        <p:nvSpPr>
          <p:cNvPr id="184" name="Zástupný symbol pro obsah 2"/>
          <p:cNvSpPr txBox="1">
            <a:spLocks noGrp="1"/>
          </p:cNvSpPr>
          <p:nvPr>
            <p:ph type="body" idx="1"/>
          </p:nvPr>
        </p:nvSpPr>
        <p:spPr>
          <a:xfrm>
            <a:off x="457200" y="1600200"/>
            <a:ext cx="8229600" cy="4525963"/>
          </a:xfrm>
          <a:prstGeom prst="rect">
            <a:avLst/>
          </a:prstGeom>
        </p:spPr>
        <p:txBody>
          <a:bodyPr/>
          <a:lstStyle/>
          <a:p>
            <a:pPr marL="0" indent="0" algn="just">
              <a:lnSpc>
                <a:spcPct val="80000"/>
              </a:lnSpc>
              <a:spcBef>
                <a:spcPts val="600"/>
              </a:spcBef>
              <a:buSzTx/>
              <a:buNone/>
              <a:defRPr sz="2700"/>
            </a:pPr>
            <a:endParaRPr/>
          </a:p>
          <a:p>
            <a:pPr>
              <a:lnSpc>
                <a:spcPct val="80000"/>
              </a:lnSpc>
              <a:spcBef>
                <a:spcPts val="600"/>
              </a:spcBef>
              <a:defRPr sz="2700" b="1"/>
            </a:pPr>
            <a:r>
              <a:t>zemědělství</a:t>
            </a:r>
            <a:r>
              <a:rPr b="0"/>
              <a:t>, včetně prodeje nezpracovaných zemědělských výrobků za účelem zpracování nebo dalšího prodeje, nejde-li o provozování odborných činností na úseku rostlinolékařské péče, </a:t>
            </a:r>
          </a:p>
          <a:p>
            <a:pPr marL="0" indent="0">
              <a:lnSpc>
                <a:spcPct val="80000"/>
              </a:lnSpc>
              <a:spcBef>
                <a:spcPts val="600"/>
              </a:spcBef>
              <a:buSzTx/>
              <a:buNone/>
              <a:defRPr sz="2700"/>
            </a:pPr>
            <a:endParaRPr b="0"/>
          </a:p>
          <a:p>
            <a:pPr>
              <a:lnSpc>
                <a:spcPct val="80000"/>
              </a:lnSpc>
              <a:spcBef>
                <a:spcPts val="600"/>
              </a:spcBef>
              <a:defRPr sz="2700" b="1"/>
            </a:pPr>
            <a:r>
              <a:t>prodej nezpracovaných rostlinných a živočišných výrobků </a:t>
            </a:r>
            <a:r>
              <a:rPr b="0"/>
              <a:t>z vlastní drobné pěstitelské a chovatelské činnosti fyzickými osobami, </a:t>
            </a:r>
          </a:p>
          <a:p>
            <a:pPr marL="0" indent="0">
              <a:lnSpc>
                <a:spcPct val="80000"/>
              </a:lnSpc>
              <a:spcBef>
                <a:spcPts val="600"/>
              </a:spcBef>
              <a:buSzTx/>
              <a:buNone/>
              <a:defRPr sz="2700"/>
            </a:pPr>
            <a:endParaRPr b="0"/>
          </a:p>
          <a:p>
            <a:pPr>
              <a:lnSpc>
                <a:spcPct val="80000"/>
              </a:lnSpc>
              <a:spcBef>
                <a:spcPts val="600"/>
              </a:spcBef>
              <a:defRPr sz="2700"/>
            </a:pPr>
            <a:r>
              <a:t>nabízení nebo poskytování služeb směřujících bezprostředně k uspokojování sexuálních potřeb, </a:t>
            </a:r>
          </a:p>
        </p:txBody>
      </p:sp>
      <p:sp>
        <p:nvSpPr>
          <p:cNvPr id="18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Nadpis 1"/>
          <p:cNvSpPr txBox="1">
            <a:spLocks noGrp="1"/>
          </p:cNvSpPr>
          <p:nvPr>
            <p:ph type="title"/>
          </p:nvPr>
        </p:nvSpPr>
        <p:spPr>
          <a:prstGeom prst="rect">
            <a:avLst/>
          </a:prstGeom>
        </p:spPr>
        <p:txBody>
          <a:bodyPr>
            <a:normAutofit fontScale="90000"/>
          </a:bodyPr>
          <a:lstStyle/>
          <a:p>
            <a:pPr>
              <a:defRPr b="1">
                <a:solidFill>
                  <a:srgbClr val="FF0000"/>
                </a:solidFill>
              </a:defRPr>
            </a:pPr>
            <a:r>
              <a:t>Živností</a:t>
            </a:r>
            <a:r>
              <a:rPr b="0"/>
              <a:t> dále není: </a:t>
            </a:r>
          </a:p>
          <a:p>
            <a:pPr>
              <a:defRPr sz="2800" b="1">
                <a:solidFill>
                  <a:srgbClr val="FF0000"/>
                </a:solidFill>
              </a:defRPr>
            </a:pPr>
            <a:r>
              <a:rPr b="0"/>
              <a:t>(§ 3 ŽZ)</a:t>
            </a:r>
          </a:p>
        </p:txBody>
      </p:sp>
      <p:sp>
        <p:nvSpPr>
          <p:cNvPr id="188" name="Zástupný symbol pro obsah 2"/>
          <p:cNvSpPr txBox="1">
            <a:spLocks noGrp="1"/>
          </p:cNvSpPr>
          <p:nvPr>
            <p:ph type="body" idx="1"/>
          </p:nvPr>
        </p:nvSpPr>
        <p:spPr>
          <a:xfrm>
            <a:off x="457200" y="1600200"/>
            <a:ext cx="8229600" cy="4525963"/>
          </a:xfrm>
          <a:prstGeom prst="rect">
            <a:avLst/>
          </a:prstGeom>
        </p:spPr>
        <p:txBody>
          <a:bodyPr/>
          <a:lstStyle/>
          <a:p>
            <a:pPr marL="0" indent="0" algn="just">
              <a:buSzTx/>
              <a:buNone/>
            </a:pPr>
            <a:endParaRPr/>
          </a:p>
          <a:p>
            <a:r>
              <a:t>pronájem nemovitostí, bytů a nebytových prostor, </a:t>
            </a:r>
          </a:p>
          <a:p>
            <a:pPr marL="0" indent="0">
              <a:buSzTx/>
              <a:buNone/>
            </a:pPr>
            <a:endParaRPr/>
          </a:p>
          <a:p>
            <a:r>
              <a:t>poskytování zdravotních služeb. </a:t>
            </a:r>
          </a:p>
        </p:txBody>
      </p:sp>
      <p:sp>
        <p:nvSpPr>
          <p:cNvPr id="18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192" name="Zástupný symbol pro obsah 2"/>
          <p:cNvSpPr txBox="1">
            <a:spLocks noGrp="1"/>
          </p:cNvSpPr>
          <p:nvPr>
            <p:ph type="body" idx="1"/>
          </p:nvPr>
        </p:nvSpPr>
        <p:spPr>
          <a:xfrm>
            <a:off x="457200" y="1600200"/>
            <a:ext cx="8229600" cy="4525963"/>
          </a:xfrm>
          <a:prstGeom prst="rect">
            <a:avLst/>
          </a:prstGeom>
        </p:spPr>
        <p:txBody>
          <a:bodyPr/>
          <a:lstStyle/>
          <a:p>
            <a:r>
              <a:t>Živnost mohou provozovat:</a:t>
            </a:r>
          </a:p>
          <a:p>
            <a:pPr marL="742950" lvl="1" indent="-285750">
              <a:spcBef>
                <a:spcPts val="600"/>
              </a:spcBef>
              <a:defRPr sz="2800"/>
            </a:pPr>
            <a:r>
              <a:t>FO s bydlištěm na území ČR (české FO s trvalým pobytem v ČR) </a:t>
            </a:r>
          </a:p>
          <a:p>
            <a:pPr marL="742950" lvl="1" indent="-285750">
              <a:spcBef>
                <a:spcPts val="600"/>
              </a:spcBef>
              <a:defRPr sz="2800"/>
            </a:pPr>
            <a:r>
              <a:t>PO se sídlem na území ČR (české PO) </a:t>
            </a:r>
          </a:p>
          <a:p>
            <a:pPr marL="742950" lvl="1" indent="-285750">
              <a:spcBef>
                <a:spcPts val="600"/>
              </a:spcBef>
              <a:defRPr sz="2800"/>
            </a:pPr>
            <a:r>
              <a:t>FO s bydlištěm mimo území ČR (zahraniční FO) </a:t>
            </a:r>
          </a:p>
          <a:p>
            <a:pPr marL="742950" lvl="1" indent="-285750">
              <a:spcBef>
                <a:spcPts val="600"/>
              </a:spcBef>
              <a:defRPr sz="2800"/>
            </a:pPr>
            <a:r>
              <a:t>PO se sídlem mimo území ČR (zahraniční PO) </a:t>
            </a:r>
          </a:p>
          <a:p>
            <a:pPr marL="742950" lvl="1" indent="-285750">
              <a:spcBef>
                <a:spcPts val="600"/>
              </a:spcBef>
              <a:defRPr sz="2800"/>
            </a:pPr>
            <a:r>
              <a:t>FO, jimž byl udělen azyl nebo doplňková ochrana</a:t>
            </a:r>
          </a:p>
        </p:txBody>
      </p:sp>
      <p:sp>
        <p:nvSpPr>
          <p:cNvPr id="19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196" name="Zástupný symbol pro obsah 2"/>
          <p:cNvSpPr txBox="1">
            <a:spLocks noGrp="1"/>
          </p:cNvSpPr>
          <p:nvPr>
            <p:ph type="body" idx="1"/>
          </p:nvPr>
        </p:nvSpPr>
        <p:spPr>
          <a:xfrm>
            <a:off x="457200" y="1600200"/>
            <a:ext cx="8229600" cy="4525963"/>
          </a:xfrm>
          <a:prstGeom prst="rect">
            <a:avLst/>
          </a:prstGeom>
        </p:spPr>
        <p:txBody>
          <a:bodyPr/>
          <a:lstStyle>
            <a:lvl1pPr>
              <a:lnSpc>
                <a:spcPct val="90000"/>
              </a:lnSpc>
              <a:spcBef>
                <a:spcPts val="600"/>
              </a:spcBef>
              <a:defRPr sz="2900"/>
            </a:lvl1pPr>
          </a:lstStyle>
          <a:p>
            <a:r>
              <a:t>Zahraniční osoby mohou provozovat živnost za stejných podmínek a rozsahu jako české osoby (pokud není jiné zákonné omezení), pokud předkládají doklady nebo dokumenty potvrzující určité skutečnosti- musí připojit jejich ověřený český překlad (slovenské nemusí), pravost podpisů a razítka na originálech předkládaných dokumentů musí být ověřena (neplatí pro doklady předkládané státním příslušníkem členského státu EU nebo PO se sídlem tamtéž)</a:t>
            </a:r>
          </a:p>
        </p:txBody>
      </p:sp>
      <p:sp>
        <p:nvSpPr>
          <p:cNvPr id="19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200" name="Zástupný symbol pro obsah 2"/>
          <p:cNvSpPr txBox="1">
            <a:spLocks noGrp="1"/>
          </p:cNvSpPr>
          <p:nvPr>
            <p:ph type="body" idx="1"/>
          </p:nvPr>
        </p:nvSpPr>
        <p:spPr>
          <a:xfrm>
            <a:off x="457200" y="1600200"/>
            <a:ext cx="8229600" cy="4525963"/>
          </a:xfrm>
          <a:prstGeom prst="rect">
            <a:avLst/>
          </a:prstGeom>
        </p:spPr>
        <p:txBody>
          <a:bodyPr/>
          <a:lstStyle/>
          <a:p>
            <a:r>
              <a:t>ŽZ stanoví všeobecné (nutné u všech druhů živností) a zvláštní podmínky pro provozování živnosti + překážky jejího provozování, u PO musí všeobecné podmínky splňovat odpovědný zástupce</a:t>
            </a:r>
          </a:p>
        </p:txBody>
      </p:sp>
      <p:sp>
        <p:nvSpPr>
          <p:cNvPr id="20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204" name="Zástupný symbol pro obsah 2"/>
          <p:cNvSpPr txBox="1">
            <a:spLocks noGrp="1"/>
          </p:cNvSpPr>
          <p:nvPr>
            <p:ph type="body" idx="1"/>
          </p:nvPr>
        </p:nvSpPr>
        <p:spPr>
          <a:xfrm>
            <a:off x="457200" y="1600200"/>
            <a:ext cx="8229600" cy="4525963"/>
          </a:xfrm>
          <a:prstGeom prst="rect">
            <a:avLst/>
          </a:prstGeom>
        </p:spPr>
        <p:txBody>
          <a:bodyPr/>
          <a:lstStyle/>
          <a:p>
            <a:pPr>
              <a:lnSpc>
                <a:spcPct val="80000"/>
              </a:lnSpc>
              <a:spcBef>
                <a:spcPts val="500"/>
              </a:spcBef>
              <a:defRPr sz="2400" b="1">
                <a:solidFill>
                  <a:srgbClr val="FF0000"/>
                </a:solidFill>
              </a:defRPr>
            </a:pPr>
            <a:r>
              <a:t>Všeobecné podmínky provozování živnosti FO- </a:t>
            </a:r>
          </a:p>
          <a:p>
            <a:pPr marL="742950" lvl="1" indent="-285750">
              <a:lnSpc>
                <a:spcPct val="80000"/>
              </a:lnSpc>
              <a:spcBef>
                <a:spcPts val="500"/>
              </a:spcBef>
              <a:defRPr sz="2100" b="1">
                <a:solidFill>
                  <a:srgbClr val="FF0000"/>
                </a:solidFill>
              </a:defRPr>
            </a:pPr>
            <a:r>
              <a:t>plná svéprávnost </a:t>
            </a:r>
            <a:r>
              <a:rPr b="0">
                <a:solidFill>
                  <a:srgbClr val="000000"/>
                </a:solidFill>
              </a:rPr>
              <a:t>(zletilostí- 18let), ale NOZ i ŽZ znají institut přivolení soudu k souhlasu zákonného zástupce nezletilého k samostatnému provozování podnikatelské činnosti, vedle toho i svéprávnost před 18 lety uzavřením manželství (NOZ) a přiznání svéprávnosti (NOZ) </a:t>
            </a:r>
          </a:p>
          <a:p>
            <a:pPr marL="742950" lvl="1" indent="-285750">
              <a:lnSpc>
                <a:spcPct val="80000"/>
              </a:lnSpc>
              <a:spcBef>
                <a:spcPts val="500"/>
              </a:spcBef>
              <a:defRPr sz="2100" b="1">
                <a:solidFill>
                  <a:srgbClr val="FF0000"/>
                </a:solidFill>
              </a:defRPr>
            </a:pPr>
            <a:r>
              <a:t>bezúhonnost-</a:t>
            </a:r>
            <a:r>
              <a:rPr b="0">
                <a:solidFill>
                  <a:srgbClr val="000000"/>
                </a:solidFill>
              </a:rPr>
              <a:t> v ŽZ vymezena negativně- za bezúhonného se nepovažuje ten, kdo byl pravomocně odsouzen pro trestný čin (TČ) spáchaný úmyslně, jestliže byl tento TČ spáchán v souvislosti s podnikáním, anebo s předmětem podnikání, o který žádá nebo který ohlašuje, pokud se na něj nehledí, jako by nebyl odsouzen (při zahlazení odsouzení- jako by nebyl odsouzen a považuje se za bezúhonnou), bezúhonnost musí FO splňovat vždy (jinak nemůže podnikat, ani prostřednictvím odpovědného zástupce)- </a:t>
            </a:r>
            <a:r>
              <a:rPr>
                <a:solidFill>
                  <a:srgbClr val="000000"/>
                </a:solidFill>
              </a:rPr>
              <a:t>dokládá výpisem z Rejstříku trestů </a:t>
            </a:r>
          </a:p>
        </p:txBody>
      </p:sp>
      <p:sp>
        <p:nvSpPr>
          <p:cNvPr id="20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208" name="Zástupný symbol pro obsah 2"/>
          <p:cNvSpPr txBox="1">
            <a:spLocks noGrp="1"/>
          </p:cNvSpPr>
          <p:nvPr>
            <p:ph type="body" idx="1"/>
          </p:nvPr>
        </p:nvSpPr>
        <p:spPr>
          <a:xfrm>
            <a:off x="457200" y="1600200"/>
            <a:ext cx="8229600" cy="4525963"/>
          </a:xfrm>
          <a:prstGeom prst="rect">
            <a:avLst/>
          </a:prstGeom>
        </p:spPr>
        <p:txBody>
          <a:bodyPr/>
          <a:lstStyle/>
          <a:p>
            <a:pPr>
              <a:lnSpc>
                <a:spcPct val="80000"/>
              </a:lnSpc>
              <a:spcBef>
                <a:spcPts val="600"/>
              </a:spcBef>
              <a:defRPr sz="2900" b="1">
                <a:solidFill>
                  <a:srgbClr val="FF0000"/>
                </a:solidFill>
              </a:defRPr>
            </a:pPr>
            <a:r>
              <a:t>Zvláštní podmínky provozování živnosti</a:t>
            </a:r>
          </a:p>
          <a:p>
            <a:pPr marL="742950" lvl="1" indent="-285750">
              <a:lnSpc>
                <a:spcPct val="80000"/>
              </a:lnSpc>
              <a:spcBef>
                <a:spcPts val="600"/>
              </a:spcBef>
              <a:defRPr sz="2500"/>
            </a:pPr>
            <a:r>
              <a:t>pouze u těch, kde to stanoví zákon, konkrétně se jedná o </a:t>
            </a:r>
            <a:r>
              <a:rPr b="1"/>
              <a:t>živnosti řemeslné, vázané a koncesované </a:t>
            </a:r>
            <a:r>
              <a:t>(u volné ne), je to odborná nebo jiná způsobilost (kterou ŽZ nebo jiný předpis vyžaduje)</a:t>
            </a:r>
          </a:p>
          <a:p>
            <a:pPr marL="742950" lvl="1" indent="-285750">
              <a:lnSpc>
                <a:spcPct val="80000"/>
              </a:lnSpc>
              <a:spcBef>
                <a:spcPts val="600"/>
              </a:spcBef>
              <a:defRPr sz="2500"/>
            </a:pPr>
            <a:r>
              <a:t>kvalifikační předpoklady a praxe, nesplnění odborné způsobilosti lze nahradit ustanovením odpovědného zástupce, který bude obecné i zvláštní podmínky splňovat I při splnění všeobecných a případně zvláštních podmínek</a:t>
            </a:r>
          </a:p>
          <a:p>
            <a:pPr marL="742950" lvl="1" indent="-285750">
              <a:lnSpc>
                <a:spcPct val="80000"/>
              </a:lnSpc>
              <a:spcBef>
                <a:spcPts val="600"/>
              </a:spcBef>
              <a:defRPr sz="2500"/>
            </a:pPr>
            <a:r>
              <a:t> podnikatel nezíská živnostenské oprávnění, pokud je u něho dána překážka provozování živnosti- soukromoprávní nebo veřejnoprávní</a:t>
            </a:r>
          </a:p>
        </p:txBody>
      </p:sp>
      <p:sp>
        <p:nvSpPr>
          <p:cNvPr id="20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212" name="Zástupný symbol pro obsah 2"/>
          <p:cNvSpPr txBox="1">
            <a:spLocks noGrp="1"/>
          </p:cNvSpPr>
          <p:nvPr>
            <p:ph type="body" idx="1"/>
          </p:nvPr>
        </p:nvSpPr>
        <p:spPr>
          <a:xfrm>
            <a:off x="457200" y="1600200"/>
            <a:ext cx="8229600" cy="4525963"/>
          </a:xfrm>
          <a:prstGeom prst="rect">
            <a:avLst/>
          </a:prstGeom>
        </p:spPr>
        <p:txBody>
          <a:bodyPr/>
          <a:lstStyle/>
          <a:p>
            <a:pPr>
              <a:lnSpc>
                <a:spcPct val="80000"/>
              </a:lnSpc>
              <a:spcBef>
                <a:spcPts val="600"/>
              </a:spcBef>
              <a:defRPr sz="2700" b="1">
                <a:solidFill>
                  <a:srgbClr val="FF0000"/>
                </a:solidFill>
              </a:defRPr>
            </a:pPr>
            <a:r>
              <a:t>Soukromoprávní překážka (u FO i PO)</a:t>
            </a:r>
          </a:p>
          <a:p>
            <a:pPr marL="742950" lvl="1" indent="-285750">
              <a:lnSpc>
                <a:spcPct val="80000"/>
              </a:lnSpc>
              <a:spcBef>
                <a:spcPts val="500"/>
              </a:spcBef>
              <a:defRPr sz="2300"/>
            </a:pPr>
            <a:r>
              <a:t>osoba, na jejíž majetek byl prohlášen konkurs, pokud soud zároveň rozhodl o ukončení provozování závodu nebo dojde k jeho prodeji</a:t>
            </a:r>
          </a:p>
          <a:p>
            <a:pPr marL="742950" lvl="1" indent="-285750">
              <a:lnSpc>
                <a:spcPct val="80000"/>
              </a:lnSpc>
              <a:spcBef>
                <a:spcPts val="500"/>
              </a:spcBef>
              <a:defRPr sz="2300"/>
            </a:pPr>
            <a:r>
              <a:t> pokud dojde k zamítnutí insolvenčního návrhu proto, že majetek dlužníka nepostačí na náhradu insolvenčního řízení (platnost 3 roky od právní moci)</a:t>
            </a:r>
          </a:p>
          <a:p>
            <a:pPr marL="742950" lvl="1" indent="-285750">
              <a:lnSpc>
                <a:spcPct val="80000"/>
              </a:lnSpc>
              <a:spcBef>
                <a:spcPts val="500"/>
              </a:spcBef>
              <a:defRPr sz="2300"/>
            </a:pPr>
            <a:r>
              <a:t>pokud vydáno rozhodnutí o zrušení konkursu proto, že majetek dlužníka je zcela nepostačující pro uspokojení věřitelů (platnost 3 roky od právní moci) </a:t>
            </a:r>
          </a:p>
          <a:p>
            <a:pPr marL="0" lvl="1" indent="457200">
              <a:lnSpc>
                <a:spcPct val="80000"/>
              </a:lnSpc>
              <a:spcBef>
                <a:spcPts val="500"/>
              </a:spcBef>
              <a:buSzTx/>
              <a:buNone/>
              <a:defRPr sz="2300" b="1"/>
            </a:pPr>
            <a:r>
              <a:t>Živnostenský úřad může soukromoprávní překážku prominout- prokázání předpokladů pro řádné plnění povinností při podnikání a plnění finančních závazků (získá majetek) </a:t>
            </a:r>
          </a:p>
        </p:txBody>
      </p:sp>
      <p:sp>
        <p:nvSpPr>
          <p:cNvPr id="21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27</a:t>
            </a:fld>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Nadpis 1"/>
          <p:cNvSpPr txBox="1">
            <a:spLocks noGrp="1"/>
          </p:cNvSpPr>
          <p:nvPr>
            <p:ph type="title"/>
          </p:nvPr>
        </p:nvSpPr>
        <p:spPr>
          <a:prstGeom prst="rect">
            <a:avLst/>
          </a:prstGeom>
        </p:spPr>
        <p:txBody>
          <a:bodyPr/>
          <a:lstStyle>
            <a:lvl1pPr>
              <a:defRPr>
                <a:solidFill>
                  <a:srgbClr val="FF0000"/>
                </a:solidFill>
              </a:defRPr>
            </a:lvl1pPr>
          </a:lstStyle>
          <a:p>
            <a:r>
              <a:t>Živnostenské podnikání</a:t>
            </a:r>
          </a:p>
        </p:txBody>
      </p:sp>
      <p:sp>
        <p:nvSpPr>
          <p:cNvPr id="216" name="Zástupný symbol pro obsah 2"/>
          <p:cNvSpPr txBox="1">
            <a:spLocks noGrp="1"/>
          </p:cNvSpPr>
          <p:nvPr>
            <p:ph type="body" idx="1"/>
          </p:nvPr>
        </p:nvSpPr>
        <p:spPr>
          <a:xfrm>
            <a:off x="457200" y="1600200"/>
            <a:ext cx="8229600" cy="4525963"/>
          </a:xfrm>
          <a:prstGeom prst="rect">
            <a:avLst/>
          </a:prstGeom>
        </p:spPr>
        <p:txBody>
          <a:bodyPr/>
          <a:lstStyle/>
          <a:p>
            <a:pPr marL="332613" indent="-332613" defTabSz="443484">
              <a:lnSpc>
                <a:spcPct val="80000"/>
              </a:lnSpc>
              <a:spcBef>
                <a:spcPts val="600"/>
              </a:spcBef>
              <a:defRPr sz="2813" b="1">
                <a:solidFill>
                  <a:srgbClr val="FF0000"/>
                </a:solidFill>
              </a:defRPr>
            </a:pPr>
            <a:r>
              <a:t>Veřejnoprávní překážka </a:t>
            </a:r>
          </a:p>
          <a:p>
            <a:pPr marL="332613" indent="-332613" defTabSz="443484">
              <a:lnSpc>
                <a:spcPct val="80000"/>
              </a:lnSpc>
              <a:spcBef>
                <a:spcPts val="600"/>
              </a:spcBef>
              <a:defRPr sz="2813"/>
            </a:pPr>
            <a:r>
              <a:t>živnost nemůže provozovat FO, které soud nebo správní orgán uložil trest nebo sankci zákazu činnosti, týkající se provozování živnosti v oboru (nebo příbuzném), pod dobu trvání zákazu </a:t>
            </a:r>
          </a:p>
          <a:p>
            <a:pPr marL="332613" indent="-332613" defTabSz="443484">
              <a:lnSpc>
                <a:spcPct val="80000"/>
              </a:lnSpc>
              <a:spcBef>
                <a:spcPts val="600"/>
              </a:spcBef>
              <a:defRPr sz="2813"/>
            </a:pPr>
            <a:r>
              <a:t>živnost nemůže provozovat podnikatel, kterému:</a:t>
            </a:r>
          </a:p>
          <a:p>
            <a:pPr marL="720661" lvl="1" indent="-277177" defTabSz="443484">
              <a:lnSpc>
                <a:spcPct val="80000"/>
              </a:lnSpc>
              <a:spcBef>
                <a:spcPts val="500"/>
              </a:spcBef>
              <a:defRPr sz="2425"/>
            </a:pPr>
            <a:r>
              <a:t> byla zrušena koncese na návrh orgánu státní správy z důvodu:</a:t>
            </a:r>
          </a:p>
          <a:p>
            <a:pPr marL="1108710" lvl="2" indent="-221742" defTabSz="443484">
              <a:lnSpc>
                <a:spcPct val="80000"/>
              </a:lnSpc>
              <a:spcBef>
                <a:spcPts val="500"/>
              </a:spcBef>
              <a:defRPr sz="2134"/>
            </a:pPr>
            <a:r>
              <a:t> závažného porušení podmínek koncese, </a:t>
            </a:r>
          </a:p>
          <a:p>
            <a:pPr marL="1108710" lvl="2" indent="-221742" defTabSz="443484">
              <a:lnSpc>
                <a:spcPct val="80000"/>
              </a:lnSpc>
              <a:spcBef>
                <a:spcPts val="500"/>
              </a:spcBef>
              <a:defRPr sz="2134"/>
            </a:pPr>
            <a:r>
              <a:t>neplnění závazků vůči státu, </a:t>
            </a:r>
          </a:p>
          <a:p>
            <a:pPr marL="1108710" lvl="2" indent="-221742" defTabSz="443484">
              <a:lnSpc>
                <a:spcPct val="80000"/>
              </a:lnSpc>
              <a:spcBef>
                <a:spcPts val="500"/>
              </a:spcBef>
              <a:defRPr sz="2134"/>
            </a:pPr>
            <a:r>
              <a:t>neprovozování po dobu delší než 4 roky, </a:t>
            </a:r>
          </a:p>
          <a:p>
            <a:pPr marL="1108710" lvl="2" indent="-221742" defTabSz="443484">
              <a:lnSpc>
                <a:spcPct val="80000"/>
              </a:lnSpc>
              <a:spcBef>
                <a:spcPts val="500"/>
              </a:spcBef>
              <a:defRPr sz="2134"/>
            </a:pPr>
            <a:r>
              <a:t>porušování zákonných povinností</a:t>
            </a:r>
          </a:p>
        </p:txBody>
      </p:sp>
      <p:sp>
        <p:nvSpPr>
          <p:cNvPr id="21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28</a:t>
            </a:fld>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Nadpis 1"/>
          <p:cNvSpPr txBox="1">
            <a:spLocks noGrp="1"/>
          </p:cNvSpPr>
          <p:nvPr>
            <p:ph type="title"/>
          </p:nvPr>
        </p:nvSpPr>
        <p:spPr>
          <a:prstGeom prst="rect">
            <a:avLst/>
          </a:prstGeom>
        </p:spPr>
        <p:txBody>
          <a:bodyPr/>
          <a:lstStyle>
            <a:lvl1pPr>
              <a:defRPr>
                <a:solidFill>
                  <a:srgbClr val="FF0000"/>
                </a:solidFill>
              </a:defRPr>
            </a:lvl1pPr>
          </a:lstStyle>
          <a:p>
            <a:r>
              <a:t>Živnostenské oprávnění</a:t>
            </a:r>
          </a:p>
        </p:txBody>
      </p:sp>
      <p:sp>
        <p:nvSpPr>
          <p:cNvPr id="220" name="Zástupný symbol pro obsah 2"/>
          <p:cNvSpPr txBox="1">
            <a:spLocks noGrp="1"/>
          </p:cNvSpPr>
          <p:nvPr>
            <p:ph type="body" idx="1"/>
          </p:nvPr>
        </p:nvSpPr>
        <p:spPr>
          <a:xfrm>
            <a:off x="457200" y="1600200"/>
            <a:ext cx="8229600" cy="4525963"/>
          </a:xfrm>
          <a:prstGeom prst="rect">
            <a:avLst/>
          </a:prstGeom>
        </p:spPr>
        <p:txBody>
          <a:bodyPr/>
          <a:lstStyle/>
          <a:p>
            <a:pPr marL="0" indent="0" algn="ctr">
              <a:lnSpc>
                <a:spcPct val="80000"/>
              </a:lnSpc>
              <a:spcBef>
                <a:spcPts val="600"/>
              </a:spcBef>
              <a:buSzTx/>
              <a:buNone/>
              <a:defRPr sz="2700"/>
            </a:pPr>
            <a:endParaRPr/>
          </a:p>
          <a:p>
            <a:pPr marL="0" indent="0" algn="ctr">
              <a:lnSpc>
                <a:spcPct val="80000"/>
              </a:lnSpc>
              <a:spcBef>
                <a:spcPts val="600"/>
              </a:spcBef>
              <a:buSzTx/>
              <a:buNone/>
              <a:defRPr sz="2700"/>
            </a:pPr>
            <a:endParaRPr/>
          </a:p>
          <a:p>
            <a:pPr marL="0" indent="0" algn="just">
              <a:lnSpc>
                <a:spcPct val="80000"/>
              </a:lnSpc>
              <a:spcBef>
                <a:spcPts val="600"/>
              </a:spcBef>
              <a:buSzTx/>
              <a:buNone/>
              <a:defRPr sz="2700"/>
            </a:pPr>
            <a:r>
              <a:t>Oprávnění provozovat živnost ("živnostenské oprávnění") vzniká právnickým osobám již zapsaným do obchodního rejstříku, právnickým osobám, které se do obchodního rejstříku nezapisují, a fyzickým osobám: </a:t>
            </a:r>
          </a:p>
          <a:p>
            <a:pPr marL="0" indent="0" algn="just">
              <a:lnSpc>
                <a:spcPct val="80000"/>
              </a:lnSpc>
              <a:spcBef>
                <a:spcPts val="600"/>
              </a:spcBef>
              <a:buSzTx/>
              <a:buNone/>
              <a:defRPr sz="2700"/>
            </a:pPr>
            <a:endParaRPr/>
          </a:p>
          <a:p>
            <a:pPr marL="0" indent="0" algn="just">
              <a:lnSpc>
                <a:spcPct val="80000"/>
              </a:lnSpc>
              <a:spcBef>
                <a:spcPts val="600"/>
              </a:spcBef>
              <a:buSzTx/>
              <a:buNone/>
              <a:defRPr sz="2700"/>
            </a:pPr>
            <a:r>
              <a:t>a) u ohlašovacích živností dnem ohlášení</a:t>
            </a:r>
          </a:p>
          <a:p>
            <a:pPr marL="0" indent="0" algn="just">
              <a:lnSpc>
                <a:spcPct val="80000"/>
              </a:lnSpc>
              <a:spcBef>
                <a:spcPts val="600"/>
              </a:spcBef>
              <a:buSzTx/>
              <a:buNone/>
              <a:defRPr sz="2700"/>
            </a:pPr>
            <a:endParaRPr/>
          </a:p>
          <a:p>
            <a:pPr marL="0" indent="0" algn="just">
              <a:lnSpc>
                <a:spcPct val="80000"/>
              </a:lnSpc>
              <a:spcBef>
                <a:spcPts val="600"/>
              </a:spcBef>
              <a:buSzTx/>
              <a:buNone/>
              <a:defRPr sz="2700"/>
            </a:pPr>
            <a:r>
              <a:t>b) u koncesovaných živností dnem nabytí právní moci rozhodnutí o udělení koncese</a:t>
            </a:r>
          </a:p>
        </p:txBody>
      </p:sp>
      <p:sp>
        <p:nvSpPr>
          <p:cNvPr id="22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Opakování-  </a:t>
            </a:r>
            <a:r>
              <a:rPr lang="cs-CZ" dirty="0">
                <a:solidFill>
                  <a:srgbClr val="FF0000"/>
                </a:solidFill>
              </a:rPr>
              <a:t>k</a:t>
            </a:r>
            <a:r>
              <a:rPr lang="cs-CZ" dirty="0" smtClean="0">
                <a:solidFill>
                  <a:srgbClr val="FF0000"/>
                </a:solidFill>
              </a:rPr>
              <a:t>do je to podnikatel</a:t>
            </a:r>
            <a:endParaRPr lang="cs-CZ" dirty="0">
              <a:solidFill>
                <a:srgbClr val="FF0000"/>
              </a:solidFill>
            </a:endParaRPr>
          </a:p>
        </p:txBody>
      </p:sp>
      <p:sp>
        <p:nvSpPr>
          <p:cNvPr id="3" name="Zástupný symbol pro text 2"/>
          <p:cNvSpPr>
            <a:spLocks noGrp="1"/>
          </p:cNvSpPr>
          <p:nvPr>
            <p:ph type="body" idx="1"/>
          </p:nvPr>
        </p:nvSpPr>
        <p:spPr/>
        <p:txBody>
          <a:bodyPr>
            <a:normAutofit fontScale="92500" lnSpcReduction="10000"/>
          </a:bodyPr>
          <a:lstStyle/>
          <a:p>
            <a:pPr marL="0" indent="0">
              <a:buNone/>
            </a:pPr>
            <a:r>
              <a:rPr lang="cs-CZ" dirty="0"/>
              <a:t>Podnikatel - fyzická osoba (člověk), právnická osoba (umělá entita)</a:t>
            </a:r>
          </a:p>
          <a:p>
            <a:pPr marL="0" indent="0">
              <a:buNone/>
            </a:pPr>
            <a:r>
              <a:rPr lang="cs-CZ" dirty="0"/>
              <a:t>Podnikatelem je každá osoba, která je zapsána v obchodním rejstříku. Má se za to, že podnikatelem je také ten, kdo svou činnost provozuje živnostenským nebo obdobným způsobem. Z hlediska soukromého práva není rozhodné, zda-</a:t>
            </a:r>
            <a:r>
              <a:rPr lang="cs-CZ" dirty="0" err="1"/>
              <a:t>li</a:t>
            </a:r>
            <a:r>
              <a:rPr lang="cs-CZ" dirty="0"/>
              <a:t> osoba splnila veřejnoprávní podmínky (ohlášení živnosti, podání žádosti o koncesi) nebo svou činnost provozuje neoprávněně.</a:t>
            </a:r>
          </a:p>
          <a:p>
            <a:endParaRPr lang="cs-CZ" dirty="0"/>
          </a:p>
        </p:txBody>
      </p:sp>
    </p:spTree>
    <p:extLst>
      <p:ext uri="{BB962C8B-B14F-4D97-AF65-F5344CB8AC3E}">
        <p14:creationId xmlns:p14="http://schemas.microsoft.com/office/powerpoint/2010/main" val="2768367127"/>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Nadpis 1"/>
          <p:cNvSpPr txBox="1">
            <a:spLocks noGrp="1"/>
          </p:cNvSpPr>
          <p:nvPr>
            <p:ph type="title"/>
          </p:nvPr>
        </p:nvSpPr>
        <p:spPr>
          <a:prstGeom prst="rect">
            <a:avLst/>
          </a:prstGeom>
        </p:spPr>
        <p:txBody>
          <a:bodyPr/>
          <a:lstStyle>
            <a:lvl1pPr>
              <a:defRPr>
                <a:solidFill>
                  <a:srgbClr val="FF0000"/>
                </a:solidFill>
              </a:defRPr>
            </a:lvl1pPr>
          </a:lstStyle>
          <a:p>
            <a:r>
              <a:t>Provozovna</a:t>
            </a:r>
          </a:p>
        </p:txBody>
      </p:sp>
      <p:sp>
        <p:nvSpPr>
          <p:cNvPr id="224" name="Zástupný symbol pro obsah 2"/>
          <p:cNvSpPr txBox="1">
            <a:spLocks noGrp="1"/>
          </p:cNvSpPr>
          <p:nvPr>
            <p:ph type="body" idx="1"/>
          </p:nvPr>
        </p:nvSpPr>
        <p:spPr>
          <a:xfrm>
            <a:off x="457200" y="1600200"/>
            <a:ext cx="8229600" cy="4525963"/>
          </a:xfrm>
          <a:prstGeom prst="rect">
            <a:avLst/>
          </a:prstGeom>
        </p:spPr>
        <p:txBody>
          <a:bodyPr/>
          <a:lstStyle/>
          <a:p>
            <a:pPr marL="0" indent="0" algn="ctr">
              <a:lnSpc>
                <a:spcPct val="90000"/>
              </a:lnSpc>
              <a:spcBef>
                <a:spcPts val="600"/>
              </a:spcBef>
              <a:buSzTx/>
              <a:buNone/>
              <a:defRPr sz="2900"/>
            </a:pPr>
            <a:endParaRPr/>
          </a:p>
          <a:p>
            <a:pPr algn="just">
              <a:lnSpc>
                <a:spcPct val="90000"/>
              </a:lnSpc>
              <a:spcBef>
                <a:spcPts val="600"/>
              </a:spcBef>
              <a:defRPr sz="2900"/>
            </a:pPr>
            <a:r>
              <a:t>Provozovnou se rozumí </a:t>
            </a:r>
            <a:r>
              <a:rPr b="1"/>
              <a:t>prostor, v němž je živnost provozována</a:t>
            </a:r>
            <a:r>
              <a:t>. Za provozovnu se považuje i automat nebo obdobné zařízení sloužící k prodeji zboží nebo poskytování služeb mobilní provozovna. </a:t>
            </a:r>
          </a:p>
          <a:p>
            <a:pPr marL="0" indent="0" algn="just">
              <a:lnSpc>
                <a:spcPct val="90000"/>
              </a:lnSpc>
              <a:spcBef>
                <a:spcPts val="600"/>
              </a:spcBef>
              <a:buSzTx/>
              <a:buNone/>
              <a:defRPr sz="2900"/>
            </a:pPr>
            <a:endParaRPr/>
          </a:p>
          <a:p>
            <a:pPr algn="just">
              <a:lnSpc>
                <a:spcPct val="90000"/>
              </a:lnSpc>
              <a:spcBef>
                <a:spcPts val="600"/>
              </a:spcBef>
              <a:defRPr sz="2900" b="1"/>
            </a:pPr>
            <a:r>
              <a:t>Mobilní provozovna </a:t>
            </a:r>
            <a:r>
              <a:rPr b="0"/>
              <a:t>je provozovna, která je přemístitelná a není umístěna na jednom místě po dobu delší než tři měsíce. </a:t>
            </a:r>
          </a:p>
        </p:txBody>
      </p:sp>
      <p:sp>
        <p:nvSpPr>
          <p:cNvPr id="22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Nadpis 1"/>
          <p:cNvSpPr txBox="1">
            <a:spLocks noGrp="1"/>
          </p:cNvSpPr>
          <p:nvPr>
            <p:ph type="title"/>
          </p:nvPr>
        </p:nvSpPr>
        <p:spPr>
          <a:prstGeom prst="rect">
            <a:avLst/>
          </a:prstGeom>
        </p:spPr>
        <p:txBody>
          <a:bodyPr/>
          <a:lstStyle>
            <a:lvl1pPr>
              <a:defRPr>
                <a:solidFill>
                  <a:srgbClr val="FF0000"/>
                </a:solidFill>
              </a:defRPr>
            </a:lvl1pPr>
          </a:lstStyle>
          <a:p>
            <a:r>
              <a:t>Provozovna</a:t>
            </a:r>
          </a:p>
        </p:txBody>
      </p:sp>
      <p:sp>
        <p:nvSpPr>
          <p:cNvPr id="228" name="Zástupný symbol pro obsah 2"/>
          <p:cNvSpPr txBox="1">
            <a:spLocks noGrp="1"/>
          </p:cNvSpPr>
          <p:nvPr>
            <p:ph type="body" idx="1"/>
          </p:nvPr>
        </p:nvSpPr>
        <p:spPr>
          <a:xfrm>
            <a:off x="457200" y="1600200"/>
            <a:ext cx="8229600" cy="4525963"/>
          </a:xfrm>
          <a:prstGeom prst="rect">
            <a:avLst/>
          </a:prstGeom>
        </p:spPr>
        <p:txBody>
          <a:bodyPr/>
          <a:lstStyle/>
          <a:p>
            <a:pPr algn="just">
              <a:lnSpc>
                <a:spcPct val="90000"/>
              </a:lnSpc>
              <a:spcBef>
                <a:spcPts val="600"/>
              </a:spcBef>
              <a:defRPr sz="2700"/>
            </a:pPr>
            <a:r>
              <a:t>Živnost může být provozována ve více provozovnách, pokud podnikatel má právní důvod pro jejich užívání. Na žádost živnostenského úřadu je podnikatel povinen prokázat právní důvod pro užívání provozovny; to neplatí pro mobilní provozovny a automaty.</a:t>
            </a:r>
          </a:p>
          <a:p>
            <a:pPr algn="just">
              <a:lnSpc>
                <a:spcPct val="90000"/>
              </a:lnSpc>
              <a:spcBef>
                <a:spcPts val="600"/>
              </a:spcBef>
              <a:defRPr sz="2700"/>
            </a:pPr>
            <a:r>
              <a:t>U mobilních provozoven je podnikatel povinen na žádost živnostenského úřadu prokázat oprávněnost umístění provozovny. Je-li provozovna umístěna v bytě a není-li podnikatel vlastníkem tohoto bytu, může v něm provozovat živnost pouze se souhlasem vlastníka. </a:t>
            </a:r>
          </a:p>
        </p:txBody>
      </p:sp>
      <p:sp>
        <p:nvSpPr>
          <p:cNvPr id="22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31</a:t>
            </a:fld>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Nadpis 1"/>
          <p:cNvSpPr txBox="1">
            <a:spLocks noGrp="1"/>
          </p:cNvSpPr>
          <p:nvPr>
            <p:ph type="title"/>
          </p:nvPr>
        </p:nvSpPr>
        <p:spPr>
          <a:prstGeom prst="rect">
            <a:avLst/>
          </a:prstGeom>
        </p:spPr>
        <p:txBody>
          <a:bodyPr/>
          <a:lstStyle>
            <a:lvl1pPr>
              <a:defRPr>
                <a:solidFill>
                  <a:srgbClr val="FF0000"/>
                </a:solidFill>
              </a:defRPr>
            </a:lvl1pPr>
          </a:lstStyle>
          <a:p>
            <a:r>
              <a:t>Provozovna</a:t>
            </a:r>
          </a:p>
        </p:txBody>
      </p:sp>
      <p:sp>
        <p:nvSpPr>
          <p:cNvPr id="232" name="Zástupný symbol pro obsah 2"/>
          <p:cNvSpPr txBox="1">
            <a:spLocks noGrp="1"/>
          </p:cNvSpPr>
          <p:nvPr>
            <p:ph type="body" idx="1"/>
          </p:nvPr>
        </p:nvSpPr>
        <p:spPr>
          <a:xfrm>
            <a:off x="457200" y="1600200"/>
            <a:ext cx="8229600" cy="4525963"/>
          </a:xfrm>
          <a:prstGeom prst="rect">
            <a:avLst/>
          </a:prstGeom>
        </p:spPr>
        <p:txBody>
          <a:bodyPr/>
          <a:lstStyle/>
          <a:p>
            <a:pPr marL="0" indent="0" algn="ctr">
              <a:buSzTx/>
              <a:buNone/>
            </a:pPr>
            <a:endParaRPr/>
          </a:p>
          <a:p>
            <a:pPr algn="just"/>
            <a:r>
              <a:t>Podnikatel je povinen zajistit, aby provozovna byla způsobilá pro provozování živnosti podle zvláštních právních předpisů.</a:t>
            </a:r>
          </a:p>
          <a:p>
            <a:pPr algn="just"/>
            <a:r>
              <a:t>Pro každou provozovnu musí být ustanovena osoba </a:t>
            </a:r>
            <a:r>
              <a:rPr b="1"/>
              <a:t>odpovědná za činnost provozovny</a:t>
            </a:r>
            <a:r>
              <a:t>; to neplatí pro automaty. </a:t>
            </a:r>
          </a:p>
        </p:txBody>
      </p:sp>
      <p:sp>
        <p:nvSpPr>
          <p:cNvPr id="23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32</a:t>
            </a:fld>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Zástupný symbol pro obsah 4"/>
          <p:cNvSpPr txBox="1">
            <a:spLocks noGrp="1"/>
          </p:cNvSpPr>
          <p:nvPr>
            <p:ph type="body" idx="1"/>
          </p:nvPr>
        </p:nvSpPr>
        <p:spPr>
          <a:xfrm>
            <a:off x="182880" y="1417638"/>
            <a:ext cx="8503920" cy="4425432"/>
          </a:xfrm>
          <a:prstGeom prst="rect">
            <a:avLst/>
          </a:prstGeom>
        </p:spPr>
        <p:txBody>
          <a:bodyPr/>
          <a:lstStyle/>
          <a:p>
            <a:pPr algn="just">
              <a:lnSpc>
                <a:spcPct val="80000"/>
              </a:lnSpc>
              <a:spcBef>
                <a:spcPts val="500"/>
              </a:spcBef>
              <a:defRPr sz="2200" b="1"/>
            </a:pPr>
            <a:r>
              <a:t>Provozovna musí být </a:t>
            </a:r>
            <a:r>
              <a:rPr b="0"/>
              <a:t>trvale a zvenčí viditelně </a:t>
            </a:r>
            <a:r>
              <a:t>označena</a:t>
            </a:r>
            <a:r>
              <a:rPr b="0"/>
              <a:t> obchodní firmou nebo názvem nebo jménem a příjmením podnikatele a jeho identifikačním číslem osoby.</a:t>
            </a:r>
          </a:p>
          <a:p>
            <a:pPr algn="just">
              <a:lnSpc>
                <a:spcPct val="80000"/>
              </a:lnSpc>
              <a:spcBef>
                <a:spcPts val="500"/>
              </a:spcBef>
              <a:defRPr sz="2200"/>
            </a:pPr>
            <a:r>
              <a:t>Provozovna určená pro prodej zboží nebo poskytování služeb spotřebitelům musí být trvale a zvenčí viditelně označena také:</a:t>
            </a:r>
          </a:p>
          <a:p>
            <a:pPr algn="just">
              <a:lnSpc>
                <a:spcPct val="80000"/>
              </a:lnSpc>
              <a:spcBef>
                <a:spcPts val="500"/>
              </a:spcBef>
              <a:defRPr sz="2200"/>
            </a:pPr>
            <a:endParaRPr/>
          </a:p>
          <a:p>
            <a:pPr marL="0" indent="0" algn="just">
              <a:lnSpc>
                <a:spcPct val="80000"/>
              </a:lnSpc>
              <a:spcBef>
                <a:spcPts val="500"/>
              </a:spcBef>
              <a:buSzTx/>
              <a:buNone/>
              <a:defRPr sz="2200"/>
            </a:pPr>
            <a:r>
              <a:t>a) jménem a příjmením </a:t>
            </a:r>
            <a:r>
              <a:rPr b="1"/>
              <a:t>osoby odpovědné za činnost provozovny</a:t>
            </a:r>
            <a:r>
              <a:t>, s výjimkou automatů, </a:t>
            </a:r>
          </a:p>
          <a:p>
            <a:pPr marL="0" indent="0" algn="just">
              <a:lnSpc>
                <a:spcPct val="80000"/>
              </a:lnSpc>
              <a:spcBef>
                <a:spcPts val="500"/>
              </a:spcBef>
              <a:buSzTx/>
              <a:buNone/>
              <a:defRPr sz="2200"/>
            </a:pPr>
            <a:endParaRPr/>
          </a:p>
          <a:p>
            <a:pPr marL="0" indent="0" algn="just">
              <a:lnSpc>
                <a:spcPct val="80000"/>
              </a:lnSpc>
              <a:spcBef>
                <a:spcPts val="500"/>
              </a:spcBef>
              <a:buSzTx/>
              <a:buNone/>
              <a:defRPr sz="2200"/>
            </a:pPr>
            <a:r>
              <a:t>b) </a:t>
            </a:r>
            <a:r>
              <a:rPr b="1"/>
              <a:t>prodejní nebo provozní dobou </a:t>
            </a:r>
            <a:r>
              <a:t>určenou pro styk se spotřebiteli, nejedná-li se o mobilní provozovnu nebo automat, </a:t>
            </a:r>
          </a:p>
          <a:p>
            <a:pPr marL="0" indent="0" algn="just">
              <a:lnSpc>
                <a:spcPct val="80000"/>
              </a:lnSpc>
              <a:spcBef>
                <a:spcPts val="500"/>
              </a:spcBef>
              <a:buSzTx/>
              <a:buNone/>
              <a:defRPr sz="2200"/>
            </a:pPr>
            <a:endParaRPr/>
          </a:p>
          <a:p>
            <a:pPr marL="0" indent="0" algn="just">
              <a:lnSpc>
                <a:spcPct val="80000"/>
              </a:lnSpc>
              <a:spcBef>
                <a:spcPts val="500"/>
              </a:spcBef>
              <a:buSzTx/>
              <a:buNone/>
              <a:defRPr sz="2200"/>
            </a:pPr>
            <a:r>
              <a:t>c) kategorií a třídou u ubytovacího zařízení poskytujícího přechodné ubytování. </a:t>
            </a:r>
          </a:p>
        </p:txBody>
      </p:sp>
      <p:sp>
        <p:nvSpPr>
          <p:cNvPr id="236" name="Nadpis 3"/>
          <p:cNvSpPr txBox="1">
            <a:spLocks noGrp="1"/>
          </p:cNvSpPr>
          <p:nvPr>
            <p:ph type="title"/>
          </p:nvPr>
        </p:nvSpPr>
        <p:spPr>
          <a:prstGeom prst="rect">
            <a:avLst/>
          </a:prstGeom>
        </p:spPr>
        <p:txBody>
          <a:bodyPr/>
          <a:lstStyle>
            <a:lvl1pPr>
              <a:defRPr>
                <a:solidFill>
                  <a:srgbClr val="FF0000"/>
                </a:solidFill>
              </a:defRPr>
            </a:lvl1pPr>
          </a:lstStyle>
          <a:p>
            <a:r>
              <a:t>Provozovna:</a:t>
            </a:r>
          </a:p>
        </p:txBody>
      </p:sp>
      <p:sp>
        <p:nvSpPr>
          <p:cNvPr id="23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33</a:t>
            </a:fld>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Zástupný symbol pro obsah 4"/>
          <p:cNvSpPr txBox="1">
            <a:spLocks noGrp="1"/>
          </p:cNvSpPr>
          <p:nvPr>
            <p:ph type="body" idx="1"/>
          </p:nvPr>
        </p:nvSpPr>
        <p:spPr>
          <a:xfrm>
            <a:off x="457200" y="1417637"/>
            <a:ext cx="8458200" cy="4882315"/>
          </a:xfrm>
          <a:prstGeom prst="rect">
            <a:avLst/>
          </a:prstGeom>
        </p:spPr>
        <p:txBody>
          <a:bodyPr/>
          <a:lstStyle/>
          <a:p>
            <a:pPr marL="329184" indent="-329184" algn="just" defTabSz="438911">
              <a:lnSpc>
                <a:spcPct val="90000"/>
              </a:lnSpc>
              <a:spcBef>
                <a:spcPts val="600"/>
              </a:spcBef>
              <a:defRPr sz="2592" b="1"/>
            </a:pPr>
            <a:r>
              <a:t>Při uzavření provozovny </a:t>
            </a:r>
            <a:r>
              <a:rPr b="0"/>
              <a:t>uvedené je podnikatel povinen, nebrání-li tomu závažné důvody, předem na vhodném a zvenčí viditelném místě označit počátek a konec uzavření, s výjimkou mobilních provozoven a automatů. </a:t>
            </a:r>
          </a:p>
          <a:p>
            <a:pPr marL="0" indent="0" algn="just" defTabSz="438911">
              <a:lnSpc>
                <a:spcPct val="90000"/>
              </a:lnSpc>
              <a:spcBef>
                <a:spcPts val="600"/>
              </a:spcBef>
              <a:buSzTx/>
              <a:buNone/>
              <a:defRPr sz="2592"/>
            </a:pPr>
            <a:endParaRPr b="0"/>
          </a:p>
          <a:p>
            <a:pPr marL="329184" indent="-329184" algn="just" defTabSz="438911">
              <a:lnSpc>
                <a:spcPct val="90000"/>
              </a:lnSpc>
              <a:spcBef>
                <a:spcPts val="600"/>
              </a:spcBef>
              <a:defRPr sz="2592"/>
            </a:pPr>
            <a:r>
              <a:t>Podnikatel může </a:t>
            </a:r>
            <a:r>
              <a:rPr b="1"/>
              <a:t>prodávat zboží </a:t>
            </a:r>
            <a:r>
              <a:t>nebo poskytovat služby, pokud prodej zboží nebo poskytování služeb nevyžaduje koncesi, </a:t>
            </a:r>
            <a:r>
              <a:rPr b="1"/>
              <a:t>pomocí automatů obsluhovaných spotřebitelem</a:t>
            </a:r>
            <a:r>
              <a:t>. Prodej zboží nebo poskytování služeb pomocí automatů </a:t>
            </a:r>
            <a:r>
              <a:rPr b="1"/>
              <a:t>nesmí umožnit získat určité druhy zboží osobám chráněným zvláštními právními předpisy</a:t>
            </a:r>
            <a:r>
              <a:t>. </a:t>
            </a:r>
          </a:p>
        </p:txBody>
      </p:sp>
      <p:sp>
        <p:nvSpPr>
          <p:cNvPr id="240" name="Nadpis 3"/>
          <p:cNvSpPr txBox="1">
            <a:spLocks noGrp="1"/>
          </p:cNvSpPr>
          <p:nvPr>
            <p:ph type="title"/>
          </p:nvPr>
        </p:nvSpPr>
        <p:spPr>
          <a:prstGeom prst="rect">
            <a:avLst/>
          </a:prstGeom>
        </p:spPr>
        <p:txBody>
          <a:bodyPr/>
          <a:lstStyle>
            <a:lvl1pPr>
              <a:defRPr>
                <a:solidFill>
                  <a:srgbClr val="FF0000"/>
                </a:solidFill>
              </a:defRPr>
            </a:lvl1pPr>
          </a:lstStyle>
          <a:p>
            <a:r>
              <a:t>Provozovna:</a:t>
            </a:r>
          </a:p>
        </p:txBody>
      </p:sp>
      <p:sp>
        <p:nvSpPr>
          <p:cNvPr id="24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34</a:t>
            </a:fld>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Zástupný symbol pro obsah 4"/>
          <p:cNvSpPr txBox="1">
            <a:spLocks noGrp="1"/>
          </p:cNvSpPr>
          <p:nvPr>
            <p:ph type="body" idx="1"/>
          </p:nvPr>
        </p:nvSpPr>
        <p:spPr>
          <a:xfrm>
            <a:off x="457200" y="2217420"/>
            <a:ext cx="7850724" cy="4640580"/>
          </a:xfrm>
          <a:prstGeom prst="rect">
            <a:avLst/>
          </a:prstGeom>
        </p:spPr>
        <p:txBody>
          <a:bodyPr/>
          <a:lstStyle/>
          <a:p>
            <a:pPr marL="0" indent="0" defTabSz="397763">
              <a:spcBef>
                <a:spcPts val="300"/>
              </a:spcBef>
              <a:buSzTx/>
              <a:buNone/>
              <a:defRPr sz="1566">
                <a:solidFill>
                  <a:srgbClr val="FF0000"/>
                </a:solidFill>
              </a:defRPr>
            </a:pPr>
            <a:r>
              <a:t>ŽIVNOSTI</a:t>
            </a:r>
            <a:r>
              <a:rPr>
                <a:solidFill>
                  <a:srgbClr val="000000"/>
                </a:solidFill>
              </a:rPr>
              <a:t>:</a:t>
            </a:r>
          </a:p>
          <a:p>
            <a:pPr marL="298322" indent="-298322" defTabSz="397763">
              <a:spcBef>
                <a:spcPts val="600"/>
              </a:spcBef>
              <a:defRPr sz="1566"/>
            </a:pPr>
            <a:endParaRPr>
              <a:solidFill>
                <a:srgbClr val="000000"/>
              </a:solidFill>
            </a:endParaRPr>
          </a:p>
          <a:p>
            <a:pPr marL="0" indent="0" defTabSz="397763">
              <a:spcBef>
                <a:spcPts val="600"/>
              </a:spcBef>
              <a:buSzTx/>
              <a:buNone/>
              <a:defRPr sz="2436"/>
            </a:pPr>
            <a:endParaRPr>
              <a:solidFill>
                <a:srgbClr val="000000"/>
              </a:solidFill>
            </a:endParaRPr>
          </a:p>
          <a:p>
            <a:pPr marL="0" indent="0" defTabSz="397763">
              <a:spcBef>
                <a:spcPts val="500"/>
              </a:spcBef>
              <a:buSzTx/>
              <a:buNone/>
              <a:defRPr sz="2436"/>
            </a:pPr>
            <a:r>
              <a:t>	1) </a:t>
            </a:r>
            <a:r>
              <a:rPr b="1"/>
              <a:t>OHLAŠOVACÍ</a:t>
            </a:r>
            <a:r>
              <a:t>, které při splnění stanovených podmínek smějí být 	</a:t>
            </a:r>
            <a:r>
              <a:rPr b="1">
                <a:solidFill>
                  <a:srgbClr val="FF0000"/>
                </a:solidFill>
              </a:rPr>
              <a:t>provozovány na základě </a:t>
            </a:r>
            <a:r>
              <a:rPr b="1" u="sng">
                <a:solidFill>
                  <a:srgbClr val="FF0000"/>
                </a:solidFill>
              </a:rPr>
              <a:t>ohlášení</a:t>
            </a:r>
            <a:r>
              <a:rPr b="1">
                <a:solidFill>
                  <a:srgbClr val="FF0000"/>
                </a:solidFill>
              </a:rPr>
              <a:t>, </a:t>
            </a:r>
          </a:p>
          <a:p>
            <a:pPr marL="0" indent="0" defTabSz="397763">
              <a:spcBef>
                <a:spcPts val="500"/>
              </a:spcBef>
              <a:buSzTx/>
              <a:buNone/>
              <a:defRPr sz="2436"/>
            </a:pPr>
            <a:r>
              <a:t> </a:t>
            </a:r>
          </a:p>
          <a:p>
            <a:pPr marL="0" indent="0" defTabSz="397763">
              <a:spcBef>
                <a:spcPts val="500"/>
              </a:spcBef>
              <a:buSzTx/>
              <a:buNone/>
              <a:defRPr sz="2436"/>
            </a:pPr>
            <a:r>
              <a:t>	2) </a:t>
            </a:r>
            <a:r>
              <a:rPr b="1"/>
              <a:t>KONCESOVANÉ</a:t>
            </a:r>
            <a:r>
              <a:t>, které smějí být </a:t>
            </a:r>
            <a:r>
              <a:rPr b="1">
                <a:solidFill>
                  <a:srgbClr val="FF0000"/>
                </a:solidFill>
              </a:rPr>
              <a:t>provozovány na základě</a:t>
            </a:r>
            <a:r>
              <a:t> </a:t>
            </a:r>
            <a:r>
              <a:rPr b="1" u="sng">
                <a:solidFill>
                  <a:srgbClr val="FF0000"/>
                </a:solidFill>
              </a:rPr>
              <a:t>koncese.</a:t>
            </a:r>
            <a:r>
              <a:rPr u="sng"/>
              <a:t> </a:t>
            </a:r>
          </a:p>
          <a:p>
            <a:pPr marL="0" indent="0" defTabSz="397763">
              <a:spcBef>
                <a:spcPts val="600"/>
              </a:spcBef>
              <a:buSzTx/>
              <a:buNone/>
              <a:defRPr sz="1566"/>
            </a:pPr>
            <a:endParaRPr u="sng"/>
          </a:p>
          <a:p>
            <a:pPr marL="0" indent="0" defTabSz="397763">
              <a:spcBef>
                <a:spcPts val="600"/>
              </a:spcBef>
              <a:buSzTx/>
              <a:buNone/>
              <a:defRPr sz="1566"/>
            </a:pPr>
            <a:endParaRPr u="sng"/>
          </a:p>
          <a:p>
            <a:pPr marL="0" indent="0" defTabSz="397763">
              <a:spcBef>
                <a:spcPts val="300"/>
              </a:spcBef>
              <a:buSzTx/>
              <a:buNone/>
              <a:defRPr sz="1566"/>
            </a:pPr>
            <a:r>
              <a:t> </a:t>
            </a:r>
          </a:p>
          <a:p>
            <a:pPr marL="0" indent="0" defTabSz="397763">
              <a:spcBef>
                <a:spcPts val="300"/>
              </a:spcBef>
              <a:buSzTx/>
              <a:buNone/>
              <a:defRPr sz="1566"/>
            </a:pPr>
            <a:r>
              <a:t> </a:t>
            </a:r>
          </a:p>
        </p:txBody>
      </p:sp>
      <p:sp>
        <p:nvSpPr>
          <p:cNvPr id="244" name="Nadpis 3"/>
          <p:cNvSpPr txBox="1">
            <a:spLocks noGrp="1"/>
          </p:cNvSpPr>
          <p:nvPr>
            <p:ph type="title"/>
          </p:nvPr>
        </p:nvSpPr>
        <p:spPr>
          <a:prstGeom prst="rect">
            <a:avLst/>
          </a:prstGeom>
        </p:spPr>
        <p:txBody>
          <a:bodyPr/>
          <a:lstStyle>
            <a:lvl1pPr>
              <a:defRPr>
                <a:solidFill>
                  <a:srgbClr val="FF0000"/>
                </a:solidFill>
              </a:defRPr>
            </a:lvl1pPr>
          </a:lstStyle>
          <a:p>
            <a:r>
              <a:t>Dělení živností</a:t>
            </a:r>
          </a:p>
        </p:txBody>
      </p:sp>
      <p:sp>
        <p:nvSpPr>
          <p:cNvPr id="24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35</a:t>
            </a:fld>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Zástupný symbol pro obsah 4"/>
          <p:cNvSpPr txBox="1">
            <a:spLocks noGrp="1"/>
          </p:cNvSpPr>
          <p:nvPr>
            <p:ph type="body" idx="1"/>
          </p:nvPr>
        </p:nvSpPr>
        <p:spPr>
          <a:xfrm>
            <a:off x="899591" y="1417637"/>
            <a:ext cx="7408335" cy="4882315"/>
          </a:xfrm>
          <a:prstGeom prst="rect">
            <a:avLst/>
          </a:prstGeom>
        </p:spPr>
        <p:txBody>
          <a:bodyPr/>
          <a:lstStyle/>
          <a:p>
            <a:pPr marL="0" indent="0" algn="ctr" defTabSz="402336">
              <a:lnSpc>
                <a:spcPct val="80000"/>
              </a:lnSpc>
              <a:spcBef>
                <a:spcPts val="300"/>
              </a:spcBef>
              <a:buSzTx/>
              <a:buNone/>
              <a:defRPr sz="3520"/>
            </a:pPr>
            <a:endParaRPr/>
          </a:p>
          <a:p>
            <a:pPr marL="0" indent="0" algn="just" defTabSz="402336">
              <a:lnSpc>
                <a:spcPct val="80000"/>
              </a:lnSpc>
              <a:spcBef>
                <a:spcPts val="300"/>
              </a:spcBef>
              <a:buSzTx/>
              <a:buNone/>
              <a:defRPr sz="3520"/>
            </a:pPr>
            <a:endParaRPr/>
          </a:p>
          <a:p>
            <a:pPr marL="0" indent="0" algn="just" defTabSz="402336">
              <a:lnSpc>
                <a:spcPct val="80000"/>
              </a:lnSpc>
              <a:spcBef>
                <a:spcPts val="500"/>
              </a:spcBef>
              <a:buSzTx/>
              <a:buNone/>
              <a:defRPr sz="2112" b="1">
                <a:solidFill>
                  <a:srgbClr val="FF0000"/>
                </a:solidFill>
              </a:defRPr>
            </a:pPr>
            <a:r>
              <a:t>OHLAŠOVACÍMI ŽIVNOSTMI </a:t>
            </a:r>
            <a:r>
              <a:rPr b="0">
                <a:solidFill>
                  <a:srgbClr val="000000"/>
                </a:solidFill>
              </a:rPr>
              <a:t>jsou: </a:t>
            </a:r>
            <a:endParaRPr sz="3959"/>
          </a:p>
          <a:p>
            <a:pPr marL="0" indent="0" algn="just" defTabSz="402336">
              <a:lnSpc>
                <a:spcPct val="80000"/>
              </a:lnSpc>
              <a:spcBef>
                <a:spcPts val="300"/>
              </a:spcBef>
              <a:buSzTx/>
              <a:buNone/>
              <a:defRPr sz="3959"/>
            </a:pPr>
            <a:endParaRPr sz="3959"/>
          </a:p>
          <a:p>
            <a:pPr marL="0" indent="0" algn="just" defTabSz="402336">
              <a:lnSpc>
                <a:spcPct val="80000"/>
              </a:lnSpc>
              <a:spcBef>
                <a:spcPts val="500"/>
              </a:spcBef>
              <a:buSzTx/>
              <a:buNone/>
              <a:defRPr sz="2112"/>
            </a:pPr>
            <a:r>
              <a:t>a) </a:t>
            </a:r>
            <a:r>
              <a:rPr b="1"/>
              <a:t>živnosti řemeslné</a:t>
            </a:r>
            <a:r>
              <a:t>, je-li podmínkou provozování živnosti odborná způsobilost uvedená v </a:t>
            </a:r>
            <a:r>
              <a:rPr u="sng"/>
              <a:t>§ 21</a:t>
            </a:r>
            <a:r>
              <a:t> a </a:t>
            </a:r>
            <a:r>
              <a:rPr u="sng"/>
              <a:t>22</a:t>
            </a:r>
            <a:r>
              <a:t> ŽZ, </a:t>
            </a:r>
            <a:endParaRPr sz="1496"/>
          </a:p>
          <a:p>
            <a:pPr marL="301752" indent="-301752" algn="just" defTabSz="402336">
              <a:lnSpc>
                <a:spcPct val="80000"/>
              </a:lnSpc>
              <a:spcBef>
                <a:spcPts val="300"/>
              </a:spcBef>
              <a:defRPr sz="3959"/>
            </a:pPr>
            <a:endParaRPr sz="1496"/>
          </a:p>
          <a:p>
            <a:pPr marL="0" indent="0" algn="just" defTabSz="402336">
              <a:lnSpc>
                <a:spcPct val="80000"/>
              </a:lnSpc>
              <a:spcBef>
                <a:spcPts val="500"/>
              </a:spcBef>
              <a:buSzTx/>
              <a:buNone/>
              <a:defRPr sz="2112"/>
            </a:pPr>
            <a:r>
              <a:t>b) </a:t>
            </a:r>
            <a:r>
              <a:rPr b="1"/>
              <a:t>živnosti vázané</a:t>
            </a:r>
            <a:r>
              <a:t>, je-li podmínkou provozování živnosti odborná způsobilost uvedená v </a:t>
            </a:r>
            <a:r>
              <a:rPr u="sng"/>
              <a:t>příloze č. 2</a:t>
            </a:r>
            <a:r>
              <a:t> k tomuto zákonu, není-li dále stanoveno jinak, </a:t>
            </a:r>
            <a:endParaRPr sz="1496"/>
          </a:p>
          <a:p>
            <a:pPr marL="0" indent="0" algn="just" defTabSz="402336">
              <a:lnSpc>
                <a:spcPct val="80000"/>
              </a:lnSpc>
              <a:spcBef>
                <a:spcPts val="300"/>
              </a:spcBef>
              <a:buSzTx/>
              <a:buNone/>
              <a:defRPr sz="3959"/>
            </a:pPr>
            <a:endParaRPr sz="1496"/>
          </a:p>
          <a:p>
            <a:pPr marL="0" indent="0" algn="just" defTabSz="402336">
              <a:lnSpc>
                <a:spcPct val="80000"/>
              </a:lnSpc>
              <a:spcBef>
                <a:spcPts val="500"/>
              </a:spcBef>
              <a:buSzTx/>
              <a:buNone/>
              <a:defRPr sz="2112"/>
            </a:pPr>
            <a:r>
              <a:t>c) </a:t>
            </a:r>
            <a:r>
              <a:rPr b="1"/>
              <a:t>živnost volná</a:t>
            </a:r>
            <a:r>
              <a:t>, u které </a:t>
            </a:r>
            <a:r>
              <a:rPr b="1"/>
              <a:t>není jako podmínka provozování živnosti odborná způsobilost stanovena</a:t>
            </a:r>
            <a:r>
              <a:t>. </a:t>
            </a:r>
          </a:p>
        </p:txBody>
      </p:sp>
      <p:sp>
        <p:nvSpPr>
          <p:cNvPr id="248" name="Nadpis 3"/>
          <p:cNvSpPr txBox="1">
            <a:spLocks noGrp="1"/>
          </p:cNvSpPr>
          <p:nvPr>
            <p:ph type="title"/>
          </p:nvPr>
        </p:nvSpPr>
        <p:spPr>
          <a:prstGeom prst="rect">
            <a:avLst/>
          </a:prstGeom>
        </p:spPr>
        <p:txBody>
          <a:bodyPr/>
          <a:lstStyle>
            <a:lvl1pPr>
              <a:defRPr>
                <a:solidFill>
                  <a:srgbClr val="FF0000"/>
                </a:solidFill>
              </a:defRPr>
            </a:lvl1pPr>
          </a:lstStyle>
          <a:p>
            <a:r>
              <a:t>Živnosti ohlašovací</a:t>
            </a:r>
          </a:p>
        </p:txBody>
      </p:sp>
      <p:sp>
        <p:nvSpPr>
          <p:cNvPr id="24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36</a:t>
            </a:fld>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Zástupný symbol pro obsah 4"/>
          <p:cNvSpPr txBox="1">
            <a:spLocks noGrp="1"/>
          </p:cNvSpPr>
          <p:nvPr>
            <p:ph type="body" idx="1"/>
          </p:nvPr>
        </p:nvSpPr>
        <p:spPr>
          <a:xfrm>
            <a:off x="251460" y="1143000"/>
            <a:ext cx="8732520" cy="5715000"/>
          </a:xfrm>
          <a:prstGeom prst="rect">
            <a:avLst/>
          </a:prstGeom>
        </p:spPr>
        <p:txBody>
          <a:bodyPr/>
          <a:lstStyle/>
          <a:p>
            <a:pPr marL="0" indent="0" algn="just" defTabSz="443484">
              <a:lnSpc>
                <a:spcPct val="80000"/>
              </a:lnSpc>
              <a:spcBef>
                <a:spcPts val="400"/>
              </a:spcBef>
              <a:buSzTx/>
              <a:buNone/>
              <a:defRPr sz="1843" b="1">
                <a:solidFill>
                  <a:srgbClr val="FF0000"/>
                </a:solidFill>
              </a:defRPr>
            </a:pPr>
            <a:r>
              <a:t>ŽIVNOSTI ŘEMESLNÉ </a:t>
            </a:r>
            <a:r>
              <a:rPr b="0">
                <a:solidFill>
                  <a:srgbClr val="000000"/>
                </a:solidFill>
              </a:rPr>
              <a:t>-&gt; uvedeny v příloze č. 1 živnostenského zákona</a:t>
            </a:r>
            <a:endParaRPr sz="3492"/>
          </a:p>
          <a:p>
            <a:pPr marL="0" indent="0" algn="just" defTabSz="443484">
              <a:lnSpc>
                <a:spcPct val="80000"/>
              </a:lnSpc>
              <a:spcBef>
                <a:spcPts val="300"/>
              </a:spcBef>
              <a:buSzTx/>
              <a:buNone/>
              <a:defRPr sz="3492"/>
            </a:pPr>
            <a:endParaRPr sz="3492"/>
          </a:p>
          <a:p>
            <a:pPr marL="0" indent="0" algn="just" defTabSz="443484">
              <a:lnSpc>
                <a:spcPct val="80000"/>
              </a:lnSpc>
              <a:spcBef>
                <a:spcPts val="400"/>
              </a:spcBef>
              <a:buSzTx/>
              <a:buNone/>
              <a:defRPr sz="1843" b="1">
                <a:solidFill>
                  <a:srgbClr val="FF0000"/>
                </a:solidFill>
              </a:defRPr>
            </a:pPr>
            <a:r>
              <a:t>ODBORNÁ ZPŮSOBILOST</a:t>
            </a:r>
            <a:endParaRPr sz="1649"/>
          </a:p>
          <a:p>
            <a:pPr marL="0" indent="0" algn="just" defTabSz="443484">
              <a:lnSpc>
                <a:spcPct val="80000"/>
              </a:lnSpc>
              <a:spcBef>
                <a:spcPts val="400"/>
              </a:spcBef>
              <a:buSzTx/>
              <a:buNone/>
              <a:defRPr sz="1843"/>
            </a:pPr>
            <a:r>
              <a:t>Odborná způsobilost pro řemeslné živnosti se prokazuje dokladem nebo doklady o </a:t>
            </a:r>
            <a:endParaRPr sz="1649"/>
          </a:p>
          <a:p>
            <a:pPr marL="0" indent="0" defTabSz="443484">
              <a:lnSpc>
                <a:spcPct val="80000"/>
              </a:lnSpc>
              <a:spcBef>
                <a:spcPts val="300"/>
              </a:spcBef>
              <a:buSzTx/>
              <a:buNone/>
              <a:defRPr sz="3492"/>
            </a:pPr>
            <a:endParaRPr sz="1649"/>
          </a:p>
          <a:p>
            <a:pPr marL="0" indent="0" defTabSz="443484">
              <a:lnSpc>
                <a:spcPct val="80000"/>
              </a:lnSpc>
              <a:spcBef>
                <a:spcPts val="400"/>
              </a:spcBef>
              <a:buSzTx/>
              <a:buNone/>
              <a:defRPr sz="1843"/>
            </a:pPr>
            <a:r>
              <a:t>a) </a:t>
            </a:r>
            <a:r>
              <a:rPr b="1"/>
              <a:t>řádném ukončení středního vzdělání s výučním listem v příslušném oboru vzdělání</a:t>
            </a:r>
            <a:r>
              <a:t>, </a:t>
            </a:r>
            <a:endParaRPr sz="1649"/>
          </a:p>
          <a:p>
            <a:pPr marL="0" indent="0" defTabSz="443484">
              <a:lnSpc>
                <a:spcPct val="80000"/>
              </a:lnSpc>
              <a:spcBef>
                <a:spcPts val="400"/>
              </a:spcBef>
              <a:buSzTx/>
              <a:buNone/>
              <a:defRPr sz="1843"/>
            </a:pPr>
            <a:r>
              <a:t> </a:t>
            </a:r>
            <a:endParaRPr sz="1649"/>
          </a:p>
          <a:p>
            <a:pPr marL="0" indent="0" defTabSz="443484">
              <a:lnSpc>
                <a:spcPct val="80000"/>
              </a:lnSpc>
              <a:spcBef>
                <a:spcPts val="400"/>
              </a:spcBef>
              <a:buSzTx/>
              <a:buNone/>
              <a:defRPr sz="1843"/>
            </a:pPr>
            <a:r>
              <a:t>b) </a:t>
            </a:r>
            <a:r>
              <a:rPr b="1"/>
              <a:t>řádném ukončení středního vzdělání s maturitní zkouškou v příslušném oboru vzdělání</a:t>
            </a:r>
            <a:r>
              <a:t>, nebo s předměty odborné přípravy v příslušném oboru, </a:t>
            </a:r>
            <a:endParaRPr sz="1649"/>
          </a:p>
          <a:p>
            <a:pPr marL="0" indent="0" defTabSz="443484">
              <a:lnSpc>
                <a:spcPct val="80000"/>
              </a:lnSpc>
              <a:spcBef>
                <a:spcPts val="300"/>
              </a:spcBef>
              <a:buSzTx/>
              <a:buNone/>
              <a:defRPr sz="3492"/>
            </a:pPr>
            <a:endParaRPr sz="1649"/>
          </a:p>
          <a:p>
            <a:pPr marL="0" indent="0" defTabSz="443484">
              <a:lnSpc>
                <a:spcPct val="80000"/>
              </a:lnSpc>
              <a:spcBef>
                <a:spcPts val="400"/>
              </a:spcBef>
              <a:buSzTx/>
              <a:buNone/>
              <a:defRPr sz="1843"/>
            </a:pPr>
            <a:r>
              <a:t>c) </a:t>
            </a:r>
            <a:r>
              <a:rPr b="1"/>
              <a:t>řádném ukončení vyššího odborného vzdělání v příslušném oboru vzdělání</a:t>
            </a:r>
            <a:r>
              <a:t>, </a:t>
            </a:r>
            <a:endParaRPr sz="1649"/>
          </a:p>
          <a:p>
            <a:pPr marL="0" indent="0" defTabSz="443484">
              <a:lnSpc>
                <a:spcPct val="80000"/>
              </a:lnSpc>
              <a:spcBef>
                <a:spcPts val="400"/>
              </a:spcBef>
              <a:buSzTx/>
              <a:buNone/>
              <a:defRPr sz="1843"/>
            </a:pPr>
            <a:r>
              <a:t> </a:t>
            </a:r>
            <a:endParaRPr sz="1649"/>
          </a:p>
          <a:p>
            <a:pPr marL="0" indent="0" defTabSz="443484">
              <a:lnSpc>
                <a:spcPct val="80000"/>
              </a:lnSpc>
              <a:spcBef>
                <a:spcPts val="400"/>
              </a:spcBef>
              <a:buSzTx/>
              <a:buNone/>
              <a:defRPr sz="1843"/>
            </a:pPr>
            <a:r>
              <a:t>d) </a:t>
            </a:r>
            <a:r>
              <a:rPr b="1"/>
              <a:t>řádném ukončení vysokoškolského vzdělání v příslušné oblasti studijních programů a studijních oborů</a:t>
            </a:r>
            <a:r>
              <a:t>, </a:t>
            </a:r>
            <a:endParaRPr sz="1649"/>
          </a:p>
          <a:p>
            <a:pPr marL="0" indent="0" defTabSz="443484">
              <a:lnSpc>
                <a:spcPct val="80000"/>
              </a:lnSpc>
              <a:spcBef>
                <a:spcPts val="400"/>
              </a:spcBef>
              <a:buSzTx/>
              <a:buNone/>
              <a:defRPr sz="1843"/>
            </a:pPr>
            <a:r>
              <a:t> </a:t>
            </a:r>
            <a:endParaRPr sz="1649"/>
          </a:p>
          <a:p>
            <a:pPr marL="0" indent="0" defTabSz="443484">
              <a:lnSpc>
                <a:spcPct val="80000"/>
              </a:lnSpc>
              <a:spcBef>
                <a:spcPts val="400"/>
              </a:spcBef>
              <a:buSzTx/>
              <a:buNone/>
              <a:defRPr sz="1843"/>
            </a:pPr>
            <a:r>
              <a:t>e) uznání odborné kvalifikace, vydaným uznávacím orgánem podle zákona o uznávání odborné kvalifikace.</a:t>
            </a:r>
            <a:endParaRPr sz="3492"/>
          </a:p>
          <a:p>
            <a:pPr marL="0" indent="0" defTabSz="443484">
              <a:lnSpc>
                <a:spcPct val="80000"/>
              </a:lnSpc>
              <a:spcBef>
                <a:spcPts val="300"/>
              </a:spcBef>
              <a:buSzTx/>
              <a:buNone/>
              <a:defRPr sz="1455"/>
            </a:pPr>
            <a:r>
              <a:t> </a:t>
            </a:r>
          </a:p>
        </p:txBody>
      </p:sp>
      <p:sp>
        <p:nvSpPr>
          <p:cNvPr id="252" name="Nadpis 3"/>
          <p:cNvSpPr txBox="1">
            <a:spLocks noGrp="1"/>
          </p:cNvSpPr>
          <p:nvPr>
            <p:ph type="title"/>
          </p:nvPr>
        </p:nvSpPr>
        <p:spPr>
          <a:xfrm>
            <a:off x="457200" y="274638"/>
            <a:ext cx="8229600" cy="525463"/>
          </a:xfrm>
          <a:prstGeom prst="rect">
            <a:avLst/>
          </a:prstGeom>
        </p:spPr>
        <p:txBody>
          <a:bodyPr>
            <a:normAutofit fontScale="90000"/>
          </a:bodyPr>
          <a:lstStyle>
            <a:lvl1pPr defTabSz="342900">
              <a:defRPr sz="2925">
                <a:solidFill>
                  <a:srgbClr val="FF0000"/>
                </a:solidFill>
              </a:defRPr>
            </a:lvl1pPr>
          </a:lstStyle>
          <a:p>
            <a:r>
              <a:t>Živnosti ohlašovací</a:t>
            </a:r>
          </a:p>
        </p:txBody>
      </p:sp>
      <p:sp>
        <p:nvSpPr>
          <p:cNvPr id="25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37</a:t>
            </a:fld>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Zástupný symbol pro obsah 4"/>
          <p:cNvSpPr txBox="1">
            <a:spLocks noGrp="1"/>
          </p:cNvSpPr>
          <p:nvPr>
            <p:ph type="body" idx="1"/>
          </p:nvPr>
        </p:nvSpPr>
        <p:spPr>
          <a:xfrm>
            <a:off x="457200" y="1165860"/>
            <a:ext cx="8229600" cy="5134093"/>
          </a:xfrm>
          <a:prstGeom prst="rect">
            <a:avLst/>
          </a:prstGeom>
        </p:spPr>
        <p:txBody>
          <a:bodyPr/>
          <a:lstStyle/>
          <a:p>
            <a:pPr marL="0" indent="0" algn="just">
              <a:buSzTx/>
              <a:buNone/>
              <a:defRPr sz="2000" b="1">
                <a:solidFill>
                  <a:srgbClr val="FF0000"/>
                </a:solidFill>
              </a:defRPr>
            </a:pPr>
            <a:endParaRPr/>
          </a:p>
          <a:p>
            <a:pPr marL="0" indent="0" algn="just">
              <a:buSzTx/>
              <a:buNone/>
              <a:defRPr sz="2000" b="1">
                <a:solidFill>
                  <a:srgbClr val="FF0000"/>
                </a:solidFill>
              </a:defRPr>
            </a:pPr>
            <a:endParaRPr/>
          </a:p>
          <a:p>
            <a:pPr marL="0" indent="0" algn="just">
              <a:spcBef>
                <a:spcPts val="400"/>
              </a:spcBef>
              <a:buSzTx/>
              <a:buNone/>
              <a:defRPr sz="2000" b="1">
                <a:solidFill>
                  <a:srgbClr val="FF0000"/>
                </a:solidFill>
              </a:defRPr>
            </a:pPr>
            <a:r>
              <a:t>ŽIVNOSTI VÁZANÉ </a:t>
            </a:r>
            <a:r>
              <a:rPr b="0">
                <a:solidFill>
                  <a:srgbClr val="000000"/>
                </a:solidFill>
              </a:rPr>
              <a:t>-&gt; uvedeny v příloze č. 2 živnostenského zákona</a:t>
            </a:r>
          </a:p>
          <a:p>
            <a:pPr marL="0" indent="0" algn="just">
              <a:buSzTx/>
              <a:buNone/>
              <a:defRPr sz="2000"/>
            </a:pPr>
            <a:endParaRPr b="0">
              <a:solidFill>
                <a:srgbClr val="000000"/>
              </a:solidFill>
            </a:endParaRPr>
          </a:p>
          <a:p>
            <a:pPr marL="0" indent="0" algn="just">
              <a:spcBef>
                <a:spcPts val="400"/>
              </a:spcBef>
              <a:buSzTx/>
              <a:buNone/>
              <a:defRPr sz="2000" b="1">
                <a:solidFill>
                  <a:srgbClr val="FF0000"/>
                </a:solidFill>
              </a:defRPr>
            </a:pPr>
            <a:r>
              <a:t>ODBORNÁ ZPŮSOBILOST</a:t>
            </a:r>
          </a:p>
          <a:p>
            <a:pPr marL="0" indent="0" algn="just">
              <a:buSzTx/>
              <a:buNone/>
              <a:defRPr sz="2000" b="1">
                <a:solidFill>
                  <a:srgbClr val="FF0000"/>
                </a:solidFill>
              </a:defRPr>
            </a:pPr>
            <a:endParaRPr/>
          </a:p>
          <a:p>
            <a:pPr marL="0" indent="0">
              <a:spcBef>
                <a:spcPts val="400"/>
              </a:spcBef>
              <a:buSzTx/>
              <a:buNone/>
              <a:defRPr sz="2000"/>
            </a:pPr>
            <a:r>
              <a:t>Odborná způsobilost pro vázané živnosti je stanovena přílohou č. 2 k tomuto zákonu nebo je upravena zvláštními právními předpisy uvedenými v této příloze. </a:t>
            </a:r>
          </a:p>
          <a:p>
            <a:pPr marL="0" indent="0">
              <a:spcBef>
                <a:spcPts val="600"/>
              </a:spcBef>
              <a:buSzTx/>
              <a:buNone/>
              <a:defRPr sz="2900"/>
            </a:pPr>
            <a:r>
              <a:t> </a:t>
            </a:r>
          </a:p>
        </p:txBody>
      </p:sp>
      <p:sp>
        <p:nvSpPr>
          <p:cNvPr id="256" name="Nadpis 3"/>
          <p:cNvSpPr txBox="1">
            <a:spLocks noGrp="1"/>
          </p:cNvSpPr>
          <p:nvPr>
            <p:ph type="title"/>
          </p:nvPr>
        </p:nvSpPr>
        <p:spPr>
          <a:prstGeom prst="rect">
            <a:avLst/>
          </a:prstGeom>
        </p:spPr>
        <p:txBody>
          <a:bodyPr/>
          <a:lstStyle>
            <a:lvl1pPr>
              <a:defRPr>
                <a:solidFill>
                  <a:srgbClr val="FF0000"/>
                </a:solidFill>
              </a:defRPr>
            </a:lvl1pPr>
          </a:lstStyle>
          <a:p>
            <a:r>
              <a:t>Živnosti ohlašovací</a:t>
            </a:r>
          </a:p>
        </p:txBody>
      </p:sp>
      <p:sp>
        <p:nvSpPr>
          <p:cNvPr id="25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38</a:t>
            </a:fld>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Zástupný symbol pro obsah 4"/>
          <p:cNvSpPr txBox="1">
            <a:spLocks noGrp="1"/>
          </p:cNvSpPr>
          <p:nvPr>
            <p:ph type="body" idx="1"/>
          </p:nvPr>
        </p:nvSpPr>
        <p:spPr>
          <a:xfrm>
            <a:off x="274320" y="1417637"/>
            <a:ext cx="8686801" cy="4882315"/>
          </a:xfrm>
          <a:prstGeom prst="rect">
            <a:avLst/>
          </a:prstGeom>
        </p:spPr>
        <p:txBody>
          <a:bodyPr/>
          <a:lstStyle/>
          <a:p>
            <a:pPr marL="0" indent="0" algn="just">
              <a:lnSpc>
                <a:spcPct val="80000"/>
              </a:lnSpc>
              <a:spcBef>
                <a:spcPts val="600"/>
              </a:spcBef>
              <a:buSzTx/>
              <a:buNone/>
              <a:defRPr sz="2000" b="1">
                <a:solidFill>
                  <a:srgbClr val="FF0000"/>
                </a:solidFill>
              </a:defRPr>
            </a:pPr>
            <a:endParaRPr/>
          </a:p>
          <a:p>
            <a:pPr marL="0" indent="0" algn="just">
              <a:lnSpc>
                <a:spcPct val="80000"/>
              </a:lnSpc>
              <a:spcBef>
                <a:spcPts val="600"/>
              </a:spcBef>
              <a:buSzTx/>
              <a:buNone/>
              <a:defRPr sz="2000" b="1">
                <a:solidFill>
                  <a:srgbClr val="FF0000"/>
                </a:solidFill>
              </a:defRPr>
            </a:pPr>
            <a:endParaRPr/>
          </a:p>
          <a:p>
            <a:pPr marL="0" indent="0" algn="just">
              <a:lnSpc>
                <a:spcPct val="80000"/>
              </a:lnSpc>
              <a:spcBef>
                <a:spcPts val="600"/>
              </a:spcBef>
              <a:buSzTx/>
              <a:buNone/>
              <a:defRPr sz="2500" b="1">
                <a:solidFill>
                  <a:srgbClr val="FF0000"/>
                </a:solidFill>
              </a:defRPr>
            </a:pPr>
            <a:r>
              <a:t>ŽIVNOSTI VOLNÉ </a:t>
            </a:r>
            <a:r>
              <a:rPr b="0">
                <a:solidFill>
                  <a:srgbClr val="000000"/>
                </a:solidFill>
              </a:rPr>
              <a:t>-&gt; uvedeny v příloze č. 4 živnostenského zákona</a:t>
            </a:r>
            <a:endParaRPr sz="2800"/>
          </a:p>
          <a:p>
            <a:pPr marL="0" indent="0" algn="just">
              <a:lnSpc>
                <a:spcPct val="80000"/>
              </a:lnSpc>
              <a:spcBef>
                <a:spcPts val="600"/>
              </a:spcBef>
              <a:buSzTx/>
              <a:buNone/>
              <a:defRPr sz="2800"/>
            </a:pPr>
            <a:endParaRPr sz="2800"/>
          </a:p>
          <a:p>
            <a:pPr marL="0" indent="0" algn="just">
              <a:lnSpc>
                <a:spcPct val="80000"/>
              </a:lnSpc>
              <a:spcBef>
                <a:spcPts val="600"/>
              </a:spcBef>
              <a:buSzTx/>
              <a:buNone/>
              <a:defRPr sz="2500" b="1" strike="sngStrike">
                <a:solidFill>
                  <a:srgbClr val="FF0000"/>
                </a:solidFill>
              </a:defRPr>
            </a:pPr>
            <a:r>
              <a:t>ODBORNÁ ZPŮSOBILOST</a:t>
            </a:r>
            <a:r>
              <a:rPr b="0" strike="noStrike">
                <a:solidFill>
                  <a:srgbClr val="000000"/>
                </a:solidFill>
              </a:rPr>
              <a:t> -&gt; není vyžadována</a:t>
            </a:r>
            <a:endParaRPr sz="2800"/>
          </a:p>
          <a:p>
            <a:pPr marL="0" indent="0" algn="just">
              <a:lnSpc>
                <a:spcPct val="80000"/>
              </a:lnSpc>
              <a:spcBef>
                <a:spcPts val="600"/>
              </a:spcBef>
              <a:buSzTx/>
              <a:buNone/>
              <a:defRPr sz="2800" b="1">
                <a:solidFill>
                  <a:srgbClr val="FF0000"/>
                </a:solidFill>
              </a:defRPr>
            </a:pPr>
            <a:endParaRPr sz="2800"/>
          </a:p>
          <a:p>
            <a:pPr marL="342900" indent="-342900" algn="just">
              <a:lnSpc>
                <a:spcPct val="80000"/>
              </a:lnSpc>
              <a:spcBef>
                <a:spcPts val="600"/>
              </a:spcBef>
              <a:defRPr sz="2500"/>
            </a:pPr>
            <a:r>
              <a:t>Živnost volná je živnost opravňující k výkonu činností, pro jejichž provozování tento </a:t>
            </a:r>
            <a:r>
              <a:rPr b="1"/>
              <a:t>zákon nevyžaduje prokazování odborné ani jiné způsobilosti. K získání živnostenského oprávnění pro živnost volnou musí být splněny všeobecné podmínky</a:t>
            </a:r>
            <a:r>
              <a:t>. </a:t>
            </a:r>
            <a:endParaRPr sz="2800"/>
          </a:p>
          <a:p>
            <a:pPr marL="0" indent="0" algn="just">
              <a:lnSpc>
                <a:spcPct val="80000"/>
              </a:lnSpc>
              <a:spcBef>
                <a:spcPts val="600"/>
              </a:spcBef>
              <a:buSzTx/>
              <a:buNone/>
              <a:defRPr sz="2600"/>
            </a:pPr>
            <a:r>
              <a:t> </a:t>
            </a:r>
          </a:p>
        </p:txBody>
      </p:sp>
      <p:sp>
        <p:nvSpPr>
          <p:cNvPr id="260" name="Nadpis 3"/>
          <p:cNvSpPr txBox="1">
            <a:spLocks noGrp="1"/>
          </p:cNvSpPr>
          <p:nvPr>
            <p:ph type="title"/>
          </p:nvPr>
        </p:nvSpPr>
        <p:spPr>
          <a:prstGeom prst="rect">
            <a:avLst/>
          </a:prstGeom>
        </p:spPr>
        <p:txBody>
          <a:bodyPr/>
          <a:lstStyle>
            <a:lvl1pPr>
              <a:defRPr>
                <a:solidFill>
                  <a:srgbClr val="FF0000"/>
                </a:solidFill>
              </a:defRPr>
            </a:lvl1pPr>
          </a:lstStyle>
          <a:p>
            <a:r>
              <a:t>Živnosti ohlašovací</a:t>
            </a:r>
          </a:p>
        </p:txBody>
      </p:sp>
      <p:sp>
        <p:nvSpPr>
          <p:cNvPr id="26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39</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Nadpis 2"/>
          <p:cNvSpPr txBox="1">
            <a:spLocks noGrp="1"/>
          </p:cNvSpPr>
          <p:nvPr>
            <p:ph type="title"/>
          </p:nvPr>
        </p:nvSpPr>
        <p:spPr>
          <a:xfrm>
            <a:off x="457200" y="693174"/>
            <a:ext cx="8229600" cy="724465"/>
          </a:xfrm>
          <a:prstGeom prst="rect">
            <a:avLst/>
          </a:prstGeom>
        </p:spPr>
        <p:txBody>
          <a:bodyPr/>
          <a:lstStyle>
            <a:lvl1pPr>
              <a:defRPr sz="4000">
                <a:solidFill>
                  <a:srgbClr val="FF0000"/>
                </a:solidFill>
              </a:defRPr>
            </a:lvl1pPr>
          </a:lstStyle>
          <a:p>
            <a:r>
              <a:t>Identifikace podnikatele</a:t>
            </a:r>
          </a:p>
        </p:txBody>
      </p:sp>
      <p:sp>
        <p:nvSpPr>
          <p:cNvPr id="120" name="Zástupný symbol pro obsah 2"/>
          <p:cNvSpPr txBox="1">
            <a:spLocks noGrp="1"/>
          </p:cNvSpPr>
          <p:nvPr>
            <p:ph type="body" idx="1"/>
          </p:nvPr>
        </p:nvSpPr>
        <p:spPr>
          <a:xfrm>
            <a:off x="457200" y="1600200"/>
            <a:ext cx="8229600" cy="4525963"/>
          </a:xfrm>
          <a:prstGeom prst="rect">
            <a:avLst/>
          </a:prstGeom>
        </p:spPr>
        <p:txBody>
          <a:bodyPr/>
          <a:lstStyle/>
          <a:p>
            <a:pPr marL="0" lvl="2" indent="0" defTabSz="434340">
              <a:lnSpc>
                <a:spcPct val="90000"/>
              </a:lnSpc>
              <a:spcBef>
                <a:spcPts val="600"/>
              </a:spcBef>
              <a:buSzTx/>
              <a:buNone/>
              <a:defRPr sz="2660"/>
            </a:pPr>
            <a:r>
              <a:t>Osoba podnikatele </a:t>
            </a:r>
            <a:r>
              <a:rPr b="1"/>
              <a:t>musí být nezaměnitelná s osobou jiného podnikatele. </a:t>
            </a:r>
            <a:endParaRPr sz="2280"/>
          </a:p>
          <a:p>
            <a:pPr marL="0" lvl="2" indent="0" defTabSz="434340">
              <a:lnSpc>
                <a:spcPct val="90000"/>
              </a:lnSpc>
              <a:spcBef>
                <a:spcPts val="500"/>
              </a:spcBef>
              <a:buSzTx/>
              <a:buNone/>
              <a:defRPr sz="2660" b="1">
                <a:solidFill>
                  <a:srgbClr val="1F497D"/>
                </a:solidFill>
              </a:defRPr>
            </a:pPr>
            <a:endParaRPr sz="2280"/>
          </a:p>
          <a:p>
            <a:pPr marL="0" lvl="2" indent="0" defTabSz="434340">
              <a:lnSpc>
                <a:spcPct val="90000"/>
              </a:lnSpc>
              <a:spcBef>
                <a:spcPts val="500"/>
              </a:spcBef>
              <a:buSzTx/>
              <a:buNone/>
              <a:defRPr sz="2280" b="1">
                <a:solidFill>
                  <a:srgbClr val="FF0000"/>
                </a:solidFill>
              </a:defRPr>
            </a:pPr>
            <a:r>
              <a:t>Obchodní </a:t>
            </a:r>
            <a:r>
              <a:rPr u="sng"/>
              <a:t>firma</a:t>
            </a:r>
            <a:r>
              <a:t>- </a:t>
            </a:r>
            <a:r>
              <a:rPr b="0">
                <a:solidFill>
                  <a:srgbClr val="000000"/>
                </a:solidFill>
              </a:rPr>
              <a:t>základní identifikační znak podnikatele, je to </a:t>
            </a:r>
            <a:r>
              <a:rPr>
                <a:solidFill>
                  <a:srgbClr val="000000"/>
                </a:solidFill>
              </a:rPr>
              <a:t>jméno, pod kterým je zapsán v obchodním rejstříku </a:t>
            </a:r>
            <a:r>
              <a:rPr b="0">
                <a:solidFill>
                  <a:srgbClr val="000000"/>
                </a:solidFill>
              </a:rPr>
              <a:t>(nezapsaná osoba nemá firmu), nejedná se o právní subjekt (to je podnikatel) nebo synonymum výrazu "podnik" nebo "závod", ale pouze o pojmenování podnikatele (zapsaného v obch. rejstříku) </a:t>
            </a:r>
          </a:p>
          <a:p>
            <a:pPr marL="0" lvl="2" indent="0" defTabSz="434340">
              <a:lnSpc>
                <a:spcPct val="90000"/>
              </a:lnSpc>
              <a:spcBef>
                <a:spcPts val="500"/>
              </a:spcBef>
              <a:buSzTx/>
              <a:buNone/>
              <a:defRPr sz="2280"/>
            </a:pPr>
            <a:endParaRPr b="0">
              <a:solidFill>
                <a:srgbClr val="000000"/>
              </a:solidFill>
            </a:endParaRPr>
          </a:p>
          <a:p>
            <a:pPr marL="0" lvl="2" indent="0" defTabSz="434340">
              <a:lnSpc>
                <a:spcPct val="90000"/>
              </a:lnSpc>
              <a:spcBef>
                <a:spcPts val="500"/>
              </a:spcBef>
              <a:buSzTx/>
              <a:buNone/>
              <a:defRPr sz="2280" b="1"/>
            </a:pPr>
            <a:r>
              <a:t>Podnikatel nesmí mít víc obchodních firem- zásada jediné firmy- i když má víc závodů, má pro všechny stejné jméno </a:t>
            </a:r>
            <a:r>
              <a:rPr b="0"/>
              <a:t>(ale může mít víc ochranných známek)!!! </a:t>
            </a:r>
          </a:p>
        </p:txBody>
      </p:sp>
      <p:sp>
        <p:nvSpPr>
          <p:cNvPr id="121"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Zástupný symbol pro obsah 4"/>
          <p:cNvSpPr txBox="1">
            <a:spLocks noGrp="1"/>
          </p:cNvSpPr>
          <p:nvPr>
            <p:ph type="body" idx="1"/>
          </p:nvPr>
        </p:nvSpPr>
        <p:spPr>
          <a:xfrm>
            <a:off x="899591" y="1980576"/>
            <a:ext cx="7408335" cy="3450696"/>
          </a:xfrm>
          <a:prstGeom prst="rect">
            <a:avLst/>
          </a:prstGeom>
        </p:spPr>
        <p:txBody>
          <a:bodyPr/>
          <a:lstStyle/>
          <a:p>
            <a:pPr marL="0" indent="0">
              <a:lnSpc>
                <a:spcPct val="90000"/>
              </a:lnSpc>
              <a:spcBef>
                <a:spcPts val="600"/>
              </a:spcBef>
              <a:buSzTx/>
              <a:buNone/>
              <a:defRPr sz="2700" b="1">
                <a:solidFill>
                  <a:srgbClr val="FF0000"/>
                </a:solidFill>
              </a:defRPr>
            </a:pPr>
            <a:r>
              <a:t>ŽIVNOSTI KONCESOVANÉ </a:t>
            </a:r>
            <a:r>
              <a:rPr b="0">
                <a:solidFill>
                  <a:srgbClr val="000000"/>
                </a:solidFill>
              </a:rPr>
              <a:t>-&gt; živnosti uvedené v příloze č. 3 zákona o živnostenském podnikání </a:t>
            </a:r>
          </a:p>
          <a:p>
            <a:pPr marL="0" indent="0">
              <a:lnSpc>
                <a:spcPct val="90000"/>
              </a:lnSpc>
              <a:spcBef>
                <a:spcPts val="600"/>
              </a:spcBef>
              <a:buSzTx/>
              <a:buNone/>
              <a:defRPr sz="2700"/>
            </a:pPr>
            <a:endParaRPr b="0">
              <a:solidFill>
                <a:srgbClr val="000000"/>
              </a:solidFill>
            </a:endParaRPr>
          </a:p>
          <a:p>
            <a:pPr marL="0" indent="0">
              <a:lnSpc>
                <a:spcPct val="90000"/>
              </a:lnSpc>
              <a:spcBef>
                <a:spcPts val="600"/>
              </a:spcBef>
              <a:buSzTx/>
              <a:buNone/>
              <a:defRPr sz="2700" b="1">
                <a:solidFill>
                  <a:srgbClr val="FF0000"/>
                </a:solidFill>
              </a:defRPr>
            </a:pPr>
            <a:r>
              <a:t>ODBORNÁ ZPŮSOBILOST</a:t>
            </a:r>
          </a:p>
          <a:p>
            <a:pPr algn="just">
              <a:lnSpc>
                <a:spcPct val="90000"/>
              </a:lnSpc>
              <a:spcBef>
                <a:spcPts val="600"/>
              </a:spcBef>
              <a:defRPr sz="2700"/>
            </a:pPr>
            <a:r>
              <a:t>Odborná způsobilost pro koncesované živnosti je stanovena přílohou č. 3 k tomuto zákonu nebo je upravena zvláštními právními předpisy uvedenými v této příloze. </a:t>
            </a:r>
          </a:p>
        </p:txBody>
      </p:sp>
      <p:sp>
        <p:nvSpPr>
          <p:cNvPr id="264" name="Nadpis 3"/>
          <p:cNvSpPr txBox="1">
            <a:spLocks noGrp="1"/>
          </p:cNvSpPr>
          <p:nvPr>
            <p:ph type="title"/>
          </p:nvPr>
        </p:nvSpPr>
        <p:spPr>
          <a:prstGeom prst="rect">
            <a:avLst/>
          </a:prstGeom>
        </p:spPr>
        <p:txBody>
          <a:bodyPr/>
          <a:lstStyle>
            <a:lvl1pPr>
              <a:defRPr>
                <a:solidFill>
                  <a:srgbClr val="FF0000"/>
                </a:solidFill>
              </a:defRPr>
            </a:lvl1pPr>
          </a:lstStyle>
          <a:p>
            <a:r>
              <a:t>Živnosti koncesované</a:t>
            </a:r>
          </a:p>
        </p:txBody>
      </p:sp>
      <p:sp>
        <p:nvSpPr>
          <p:cNvPr id="26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40</a:t>
            </a:fld>
            <a:endParaRP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Zástupný symbol pro obsah 4"/>
          <p:cNvSpPr txBox="1">
            <a:spLocks noGrp="1"/>
          </p:cNvSpPr>
          <p:nvPr>
            <p:ph type="body" idx="1"/>
          </p:nvPr>
        </p:nvSpPr>
        <p:spPr>
          <a:xfrm>
            <a:off x="899591" y="1417637"/>
            <a:ext cx="7408335" cy="4882315"/>
          </a:xfrm>
          <a:prstGeom prst="rect">
            <a:avLst/>
          </a:prstGeom>
        </p:spPr>
        <p:txBody>
          <a:bodyPr/>
          <a:lstStyle/>
          <a:p>
            <a:pPr marL="336042" indent="-336042" algn="just" defTabSz="448055">
              <a:lnSpc>
                <a:spcPct val="80000"/>
              </a:lnSpc>
              <a:spcBef>
                <a:spcPts val="600"/>
              </a:spcBef>
              <a:defRPr sz="2744"/>
            </a:pPr>
            <a:r>
              <a:t>slouží podnikatelům ke splnění jejich oznamovacích povinností při zahájení a v průběhu živnostenského podnikání</a:t>
            </a:r>
            <a:endParaRPr sz="2646"/>
          </a:p>
          <a:p>
            <a:pPr marL="336042" indent="-336042" algn="just" defTabSz="448055">
              <a:lnSpc>
                <a:spcPct val="80000"/>
              </a:lnSpc>
              <a:spcBef>
                <a:spcPts val="600"/>
              </a:spcBef>
              <a:defRPr sz="2744"/>
            </a:pPr>
            <a:r>
              <a:t>nahrazuje různé typy formulářů pro podání, které podnikatel musí učinit před vstupem do podnikání, ale i během podnikání, a to na živnostenském úřadě, příslušné správě sociálního pojištění a zdravotní pojišťovně</a:t>
            </a:r>
            <a:endParaRPr sz="2646"/>
          </a:p>
          <a:p>
            <a:pPr marL="336042" indent="-336042" algn="just" defTabSz="448055">
              <a:lnSpc>
                <a:spcPct val="80000"/>
              </a:lnSpc>
              <a:spcBef>
                <a:spcPts val="600"/>
              </a:spcBef>
              <a:defRPr sz="2744"/>
            </a:pPr>
            <a:r>
              <a:t>prostřednictvím formuláře lze učinit na obecním živnostenském úřadě podání i k dalším úřadům, a to ke správě sociálního zabezpečení, zdravotní pojišťovně a k úřadu práce (nikoliv však k finančnímu úřadu)</a:t>
            </a:r>
          </a:p>
        </p:txBody>
      </p:sp>
      <p:sp>
        <p:nvSpPr>
          <p:cNvPr id="268" name="Nadpis 3"/>
          <p:cNvSpPr txBox="1">
            <a:spLocks noGrp="1"/>
          </p:cNvSpPr>
          <p:nvPr>
            <p:ph type="title"/>
          </p:nvPr>
        </p:nvSpPr>
        <p:spPr>
          <a:prstGeom prst="rect">
            <a:avLst/>
          </a:prstGeom>
        </p:spPr>
        <p:txBody>
          <a:bodyPr/>
          <a:lstStyle>
            <a:lvl1pPr>
              <a:defRPr sz="3900">
                <a:solidFill>
                  <a:srgbClr val="FF0000"/>
                </a:solidFill>
              </a:defRPr>
            </a:lvl1pPr>
          </a:lstStyle>
          <a:p>
            <a:r>
              <a:t>JEDNOTNÝ REGISTRAČNÍ FORMULÁŘ</a:t>
            </a:r>
          </a:p>
        </p:txBody>
      </p:sp>
      <p:sp>
        <p:nvSpPr>
          <p:cNvPr id="26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41</a:t>
            </a:fld>
            <a:endParaRP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Zástupný symbol pro obsah 4"/>
          <p:cNvSpPr txBox="1">
            <a:spLocks noGrp="1"/>
          </p:cNvSpPr>
          <p:nvPr>
            <p:ph type="body" idx="1"/>
          </p:nvPr>
        </p:nvSpPr>
        <p:spPr>
          <a:xfrm>
            <a:off x="899591" y="2636911"/>
            <a:ext cx="7408335" cy="3663041"/>
          </a:xfrm>
          <a:prstGeom prst="rect">
            <a:avLst/>
          </a:prstGeom>
        </p:spPr>
        <p:txBody>
          <a:bodyPr/>
          <a:lstStyle/>
          <a:p>
            <a:pPr marL="332613" indent="-332613" algn="just" defTabSz="443484">
              <a:lnSpc>
                <a:spcPct val="90000"/>
              </a:lnSpc>
              <a:spcBef>
                <a:spcPts val="600"/>
              </a:spcBef>
              <a:defRPr sz="2813"/>
            </a:pPr>
            <a:r>
              <a:t>doklad prokazující </a:t>
            </a:r>
            <a:r>
              <a:rPr b="1"/>
              <a:t>odbornou způsobilost podnikatele</a:t>
            </a:r>
            <a:r>
              <a:t>, popř. jeho odpovědného zástupce</a:t>
            </a:r>
          </a:p>
          <a:p>
            <a:pPr marL="332613" indent="-332613" algn="just" defTabSz="443484">
              <a:lnSpc>
                <a:spcPct val="90000"/>
              </a:lnSpc>
              <a:spcBef>
                <a:spcPts val="600"/>
              </a:spcBef>
              <a:defRPr sz="2813"/>
            </a:pPr>
            <a:r>
              <a:t>doklad prokazující </a:t>
            </a:r>
            <a:r>
              <a:rPr b="1"/>
              <a:t>právní důvod pro užívání prostor</a:t>
            </a:r>
            <a:r>
              <a:t>, do nichž fyzická osoba umístila sídlo, liší-li se od bydliště ohlašovatele nebo má-li bydliště na adrese sídla ohlašovny </a:t>
            </a:r>
          </a:p>
          <a:p>
            <a:pPr marL="332613" indent="-332613" defTabSz="443484">
              <a:lnSpc>
                <a:spcPct val="90000"/>
              </a:lnSpc>
              <a:spcBef>
                <a:spcPts val="600"/>
              </a:spcBef>
              <a:defRPr sz="2813"/>
            </a:pPr>
            <a:r>
              <a:t>doklad o zaplacení správního poplatku </a:t>
            </a:r>
          </a:p>
        </p:txBody>
      </p:sp>
      <p:sp>
        <p:nvSpPr>
          <p:cNvPr id="272" name="Nadpis 3"/>
          <p:cNvSpPr txBox="1">
            <a:spLocks noGrp="1"/>
          </p:cNvSpPr>
          <p:nvPr>
            <p:ph type="title"/>
          </p:nvPr>
        </p:nvSpPr>
        <p:spPr>
          <a:prstGeom prst="rect">
            <a:avLst/>
          </a:prstGeom>
        </p:spPr>
        <p:txBody>
          <a:bodyPr>
            <a:normAutofit fontScale="90000"/>
          </a:bodyPr>
          <a:lstStyle>
            <a:lvl1pPr defTabSz="416052">
              <a:defRPr sz="3549">
                <a:solidFill>
                  <a:srgbClr val="FF0000"/>
                </a:solidFill>
              </a:defRPr>
            </a:lvl1pPr>
          </a:lstStyle>
          <a:p>
            <a:r>
              <a:t>JEDNOTNÝ REGISTRAČNÍ FORMULÁŘ - PŘÍLOHY</a:t>
            </a:r>
          </a:p>
        </p:txBody>
      </p:sp>
      <p:sp>
        <p:nvSpPr>
          <p:cNvPr id="27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42</a:t>
            </a:fld>
            <a:endParaRP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Zástupný symbol pro obsah 4"/>
          <p:cNvSpPr txBox="1">
            <a:spLocks noGrp="1"/>
          </p:cNvSpPr>
          <p:nvPr>
            <p:ph type="body" idx="1"/>
          </p:nvPr>
        </p:nvSpPr>
        <p:spPr>
          <a:xfrm>
            <a:off x="899591" y="2636911"/>
            <a:ext cx="7408335" cy="3663041"/>
          </a:xfrm>
          <a:prstGeom prst="rect">
            <a:avLst/>
          </a:prstGeom>
        </p:spPr>
        <p:txBody>
          <a:bodyPr/>
          <a:lstStyle/>
          <a:p>
            <a:pPr>
              <a:lnSpc>
                <a:spcPct val="80000"/>
              </a:lnSpc>
              <a:spcBef>
                <a:spcPts val="500"/>
              </a:spcBef>
              <a:defRPr sz="2200"/>
            </a:pPr>
            <a:endParaRPr/>
          </a:p>
          <a:p>
            <a:pPr algn="just">
              <a:lnSpc>
                <a:spcPct val="80000"/>
              </a:lnSpc>
              <a:spcBef>
                <a:spcPts val="500"/>
              </a:spcBef>
              <a:defRPr sz="2200" b="1"/>
            </a:pPr>
            <a:r>
              <a:t>1 000</a:t>
            </a:r>
            <a:r>
              <a:rPr b="0"/>
              <a:t>,- Kč za ohlášení živnosti při vstupu do živnostenského podnikání. </a:t>
            </a:r>
          </a:p>
          <a:p>
            <a:pPr algn="just">
              <a:lnSpc>
                <a:spcPct val="80000"/>
              </a:lnSpc>
              <a:spcBef>
                <a:spcPts val="500"/>
              </a:spcBef>
              <a:defRPr sz="2200" b="1"/>
            </a:pPr>
            <a:r>
              <a:t>500</a:t>
            </a:r>
            <a:r>
              <a:rPr b="0"/>
              <a:t>,- Kč za další ohlášení živnosti bez ohledu na to, zda je ohlašována jedna živnost nebo zda je současně ohlašováno více živností. </a:t>
            </a:r>
          </a:p>
          <a:p>
            <a:pPr algn="just">
              <a:lnSpc>
                <a:spcPct val="80000"/>
              </a:lnSpc>
              <a:spcBef>
                <a:spcPts val="500"/>
              </a:spcBef>
              <a:defRPr sz="2200"/>
            </a:pPr>
            <a:r>
              <a:t>poplatek je možno uhradit v hotovosti v místě sídla obecního živnostenského úřadu nebo poštovní poukázkou nebo bankovním převodem</a:t>
            </a:r>
          </a:p>
          <a:p>
            <a:pPr algn="just">
              <a:lnSpc>
                <a:spcPct val="80000"/>
              </a:lnSpc>
              <a:spcBef>
                <a:spcPts val="500"/>
              </a:spcBef>
              <a:defRPr sz="2200"/>
            </a:pPr>
            <a:r>
              <a:t>50,- Kč za přijetí podání kontaktním místem, je-li žádost podána prostřednictvím kontaktního místa veřejné správy (vedle výše uvedených poplatků)</a:t>
            </a:r>
          </a:p>
        </p:txBody>
      </p:sp>
      <p:sp>
        <p:nvSpPr>
          <p:cNvPr id="276" name="Nadpis 3"/>
          <p:cNvSpPr txBox="1">
            <a:spLocks noGrp="1"/>
          </p:cNvSpPr>
          <p:nvPr>
            <p:ph type="title"/>
          </p:nvPr>
        </p:nvSpPr>
        <p:spPr>
          <a:prstGeom prst="rect">
            <a:avLst/>
          </a:prstGeom>
        </p:spPr>
        <p:txBody>
          <a:bodyPr/>
          <a:lstStyle>
            <a:lvl1pPr>
              <a:defRPr>
                <a:solidFill>
                  <a:srgbClr val="FF0000"/>
                </a:solidFill>
              </a:defRPr>
            </a:lvl1pPr>
          </a:lstStyle>
          <a:p>
            <a:r>
              <a:t>SPRÁVNÍ POPLATKY</a:t>
            </a:r>
          </a:p>
        </p:txBody>
      </p:sp>
      <p:sp>
        <p:nvSpPr>
          <p:cNvPr id="277"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43</a:t>
            </a:fld>
            <a:endParaRP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Zástupný symbol pro obsah 4"/>
          <p:cNvSpPr txBox="1">
            <a:spLocks noGrp="1"/>
          </p:cNvSpPr>
          <p:nvPr>
            <p:ph type="body" idx="1"/>
          </p:nvPr>
        </p:nvSpPr>
        <p:spPr>
          <a:xfrm>
            <a:off x="899591" y="2636911"/>
            <a:ext cx="7408335" cy="3663041"/>
          </a:xfrm>
          <a:prstGeom prst="rect">
            <a:avLst/>
          </a:prstGeom>
        </p:spPr>
        <p:txBody>
          <a:bodyPr/>
          <a:lstStyle/>
          <a:p>
            <a:pPr marL="0" indent="0" algn="just">
              <a:lnSpc>
                <a:spcPct val="80000"/>
              </a:lnSpc>
              <a:spcBef>
                <a:spcPts val="600"/>
              </a:spcBef>
              <a:buSzTx/>
              <a:buNone/>
              <a:defRPr sz="2900"/>
            </a:pPr>
            <a:r>
              <a:t>a) osobně </a:t>
            </a:r>
            <a:r>
              <a:rPr b="1"/>
              <a:t>u kteréhokoliv obecního živnostenského úřadu</a:t>
            </a:r>
            <a:r>
              <a:t> – centrálního registračního místa (CRM) nebo,</a:t>
            </a:r>
          </a:p>
          <a:p>
            <a:pPr marL="0" indent="0" algn="just">
              <a:lnSpc>
                <a:spcPct val="80000"/>
              </a:lnSpc>
              <a:spcBef>
                <a:spcPts val="600"/>
              </a:spcBef>
              <a:buSzTx/>
              <a:buNone/>
              <a:defRPr sz="2900"/>
            </a:pPr>
            <a:r>
              <a:t>b) zaslat tomuto úřadu poštou nebo elektronicky (se zaručeným elektronickým podpisem nebo do datové schránky tohoto úřadu).</a:t>
            </a:r>
          </a:p>
          <a:p>
            <a:pPr marL="0" indent="0" algn="just">
              <a:lnSpc>
                <a:spcPct val="80000"/>
              </a:lnSpc>
              <a:spcBef>
                <a:spcPts val="600"/>
              </a:spcBef>
              <a:buSzTx/>
              <a:buNone/>
              <a:defRPr sz="2900"/>
            </a:pPr>
            <a:r>
              <a:t>c) osobně prostřednictvím kontaktního místa veřejné správy (Czech POINT). </a:t>
            </a:r>
          </a:p>
        </p:txBody>
      </p:sp>
      <p:sp>
        <p:nvSpPr>
          <p:cNvPr id="280" name="Nadpis 3"/>
          <p:cNvSpPr txBox="1">
            <a:spLocks noGrp="1"/>
          </p:cNvSpPr>
          <p:nvPr>
            <p:ph type="title"/>
          </p:nvPr>
        </p:nvSpPr>
        <p:spPr>
          <a:prstGeom prst="rect">
            <a:avLst/>
          </a:prstGeom>
        </p:spPr>
        <p:txBody>
          <a:bodyPr/>
          <a:lstStyle>
            <a:lvl1pPr>
              <a:defRPr>
                <a:solidFill>
                  <a:srgbClr val="FF0000"/>
                </a:solidFill>
              </a:defRPr>
            </a:lvl1pPr>
          </a:lstStyle>
          <a:p>
            <a:r>
              <a:t>OHLÁŠENÍ ŽIVNOSTI</a:t>
            </a:r>
          </a:p>
        </p:txBody>
      </p:sp>
      <p:sp>
        <p:nvSpPr>
          <p:cNvPr id="281"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44</a:t>
            </a:fld>
            <a:endParaRP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Zástupný symbol pro obsah 4"/>
          <p:cNvSpPr txBox="1">
            <a:spLocks noGrp="1"/>
          </p:cNvSpPr>
          <p:nvPr>
            <p:ph type="body" idx="1"/>
          </p:nvPr>
        </p:nvSpPr>
        <p:spPr>
          <a:xfrm>
            <a:off x="899591" y="2636911"/>
            <a:ext cx="7408335" cy="3663041"/>
          </a:xfrm>
          <a:prstGeom prst="rect">
            <a:avLst/>
          </a:prstGeom>
        </p:spPr>
        <p:txBody>
          <a:bodyPr/>
          <a:lstStyle/>
          <a:p>
            <a:pPr marL="332613" indent="-332613" algn="just" defTabSz="443484">
              <a:lnSpc>
                <a:spcPct val="90000"/>
              </a:lnSpc>
              <a:spcBef>
                <a:spcPts val="600"/>
              </a:spcBef>
              <a:defRPr sz="2813"/>
            </a:pPr>
            <a:r>
              <a:t>jsou-li splněny podmínky stanovené živnostenským zákonem pro ohlášení živnosti, živnostenský úřad ve lhůtě </a:t>
            </a:r>
            <a:r>
              <a:rPr b="1">
                <a:solidFill>
                  <a:srgbClr val="FF0000"/>
                </a:solidFill>
              </a:rPr>
              <a:t>5 pracovních dnů ode dne doručení ohlášení provede zápis do živnostenského rejstříku </a:t>
            </a:r>
            <a:r>
              <a:t>a vydá podnikateli výpis</a:t>
            </a:r>
          </a:p>
          <a:p>
            <a:pPr marL="0" indent="0" algn="just" defTabSz="443484">
              <a:lnSpc>
                <a:spcPct val="90000"/>
              </a:lnSpc>
              <a:spcBef>
                <a:spcPts val="600"/>
              </a:spcBef>
              <a:buSzTx/>
              <a:buNone/>
              <a:defRPr sz="2813"/>
            </a:pPr>
            <a:endParaRPr/>
          </a:p>
          <a:p>
            <a:pPr marL="332613" indent="-332613" algn="just" defTabSz="443484">
              <a:lnSpc>
                <a:spcPct val="90000"/>
              </a:lnSpc>
              <a:spcBef>
                <a:spcPts val="600"/>
              </a:spcBef>
              <a:defRPr sz="2813"/>
            </a:pPr>
            <a:r>
              <a:t>dostupný na: </a:t>
            </a:r>
            <a:r>
              <a:rPr u="sng">
                <a:solidFill>
                  <a:srgbClr val="0000FF"/>
                </a:solidFill>
                <a:uFill>
                  <a:solidFill>
                    <a:srgbClr val="0000FF"/>
                  </a:solidFill>
                </a:uFill>
                <a:hlinkClick r:id="rId2"/>
              </a:rPr>
              <a:t>http://www.rzp.cz/</a:t>
            </a:r>
          </a:p>
        </p:txBody>
      </p:sp>
      <p:sp>
        <p:nvSpPr>
          <p:cNvPr id="284" name="Nadpis 3"/>
          <p:cNvSpPr txBox="1">
            <a:spLocks noGrp="1"/>
          </p:cNvSpPr>
          <p:nvPr>
            <p:ph type="title"/>
          </p:nvPr>
        </p:nvSpPr>
        <p:spPr>
          <a:prstGeom prst="rect">
            <a:avLst/>
          </a:prstGeom>
        </p:spPr>
        <p:txBody>
          <a:bodyPr/>
          <a:lstStyle>
            <a:lvl1pPr>
              <a:defRPr>
                <a:solidFill>
                  <a:srgbClr val="FF0000"/>
                </a:solidFill>
              </a:defRPr>
            </a:lvl1pPr>
          </a:lstStyle>
          <a:p>
            <a:r>
              <a:t>ŽIVNOSTENSKÝ REJSTŘÍK</a:t>
            </a:r>
          </a:p>
        </p:txBody>
      </p:sp>
      <p:sp>
        <p:nvSpPr>
          <p:cNvPr id="285"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45</a:t>
            </a:fld>
            <a:endParaRP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Zástupný symbol pro obsah 4"/>
          <p:cNvSpPr txBox="1">
            <a:spLocks noGrp="1"/>
          </p:cNvSpPr>
          <p:nvPr>
            <p:ph type="body" idx="1"/>
          </p:nvPr>
        </p:nvSpPr>
        <p:spPr>
          <a:xfrm>
            <a:off x="899591" y="2849255"/>
            <a:ext cx="7408335" cy="3450697"/>
          </a:xfrm>
          <a:prstGeom prst="rect">
            <a:avLst/>
          </a:prstGeom>
        </p:spPr>
        <p:txBody>
          <a:bodyPr/>
          <a:lstStyle/>
          <a:p>
            <a:pPr marL="0" indent="0" algn="just">
              <a:lnSpc>
                <a:spcPct val="90000"/>
              </a:lnSpc>
              <a:spcBef>
                <a:spcPts val="600"/>
              </a:spcBef>
              <a:buSzTx/>
              <a:buNone/>
              <a:defRPr sz="2700" b="1"/>
            </a:pPr>
            <a:r>
              <a:t>a) PRŮVODCE ŽIVNOSTENSKÝM PODNIKÁNÍM</a:t>
            </a:r>
          </a:p>
          <a:p>
            <a:pPr marL="0" indent="0" algn="just">
              <a:lnSpc>
                <a:spcPct val="90000"/>
              </a:lnSpc>
              <a:spcBef>
                <a:spcPts val="600"/>
              </a:spcBef>
              <a:buSzTx/>
              <a:buNone/>
              <a:defRPr sz="2700" b="1"/>
            </a:pPr>
            <a:r>
              <a:rPr u="sng">
                <a:solidFill>
                  <a:srgbClr val="0000FF"/>
                </a:solidFill>
                <a:uFill>
                  <a:solidFill>
                    <a:srgbClr val="0000FF"/>
                  </a:solidFill>
                </a:uFill>
                <a:hlinkClick r:id="rId2"/>
              </a:rPr>
              <a:t>http://www.mpo.cz/dokument77388.html</a:t>
            </a:r>
          </a:p>
          <a:p>
            <a:pPr marL="0" indent="0" algn="just">
              <a:lnSpc>
                <a:spcPct val="90000"/>
              </a:lnSpc>
              <a:spcBef>
                <a:spcPts val="600"/>
              </a:spcBef>
              <a:buSzTx/>
              <a:buNone/>
              <a:defRPr sz="2700" b="1"/>
            </a:pPr>
            <a:endParaRPr u="sng">
              <a:solidFill>
                <a:srgbClr val="0000FF"/>
              </a:solidFill>
              <a:uFill>
                <a:solidFill>
                  <a:srgbClr val="0000FF"/>
                </a:solidFill>
              </a:uFill>
              <a:hlinkClick r:id="rId2"/>
            </a:endParaRPr>
          </a:p>
          <a:p>
            <a:pPr marL="0" indent="0" algn="just">
              <a:lnSpc>
                <a:spcPct val="90000"/>
              </a:lnSpc>
              <a:spcBef>
                <a:spcPts val="600"/>
              </a:spcBef>
              <a:buSzTx/>
              <a:buNone/>
              <a:defRPr sz="2700" b="1"/>
            </a:pPr>
            <a:r>
              <a:t>b) JEDNOTNÝ REGISTRAČNÍ FORMULÁŘ</a:t>
            </a:r>
          </a:p>
          <a:p>
            <a:pPr marL="0" indent="0" algn="just">
              <a:lnSpc>
                <a:spcPct val="90000"/>
              </a:lnSpc>
              <a:spcBef>
                <a:spcPts val="600"/>
              </a:spcBef>
              <a:buSzTx/>
              <a:buNone/>
              <a:defRPr sz="2700" b="1"/>
            </a:pPr>
            <a:r>
              <a:rPr u="sng">
                <a:solidFill>
                  <a:srgbClr val="0000FF"/>
                </a:solidFill>
                <a:uFill>
                  <a:solidFill>
                    <a:srgbClr val="0000FF"/>
                  </a:solidFill>
                </a:uFill>
                <a:hlinkClick r:id="rId3"/>
              </a:rPr>
              <a:t>https://www.mpo.cz/cz/podnikani/zivnostenske-podnikani/crm-jednotny-registracni-formular/jednotny-registracni-formular---231887/</a:t>
            </a:r>
          </a:p>
        </p:txBody>
      </p:sp>
      <p:sp>
        <p:nvSpPr>
          <p:cNvPr id="288" name="Nadpis 3"/>
          <p:cNvSpPr txBox="1">
            <a:spLocks noGrp="1"/>
          </p:cNvSpPr>
          <p:nvPr>
            <p:ph type="title"/>
          </p:nvPr>
        </p:nvSpPr>
        <p:spPr>
          <a:prstGeom prst="rect">
            <a:avLst/>
          </a:prstGeom>
        </p:spPr>
        <p:txBody>
          <a:bodyPr/>
          <a:lstStyle>
            <a:lvl1pPr>
              <a:defRPr>
                <a:solidFill>
                  <a:srgbClr val="FF0000"/>
                </a:solidFill>
              </a:defRPr>
            </a:lvl1pPr>
          </a:lstStyle>
          <a:p>
            <a:r>
              <a:t>UŽITEČNÉ ODKAZY</a:t>
            </a:r>
          </a:p>
        </p:txBody>
      </p:sp>
      <p:sp>
        <p:nvSpPr>
          <p:cNvPr id="289"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46</a:t>
            </a:fld>
            <a:endParaRP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Nadpis 2"/>
          <p:cNvSpPr txBox="1">
            <a:spLocks noGrp="1"/>
          </p:cNvSpPr>
          <p:nvPr>
            <p:ph type="title"/>
          </p:nvPr>
        </p:nvSpPr>
        <p:spPr>
          <a:xfrm>
            <a:off x="457200" y="693174"/>
            <a:ext cx="8229600" cy="724465"/>
          </a:xfrm>
          <a:prstGeom prst="rect">
            <a:avLst/>
          </a:prstGeom>
        </p:spPr>
        <p:txBody>
          <a:bodyPr/>
          <a:lstStyle/>
          <a:p>
            <a:pPr defTabSz="438911">
              <a:defRPr sz="3839" b="1">
                <a:solidFill>
                  <a:srgbClr val="D10202"/>
                </a:solidFill>
              </a:defRPr>
            </a:pPr>
            <a:endParaRPr/>
          </a:p>
        </p:txBody>
      </p:sp>
      <p:sp>
        <p:nvSpPr>
          <p:cNvPr id="292" name="Zástupný symbol pro obsah 2"/>
          <p:cNvSpPr txBox="1">
            <a:spLocks noGrp="1"/>
          </p:cNvSpPr>
          <p:nvPr>
            <p:ph type="body" idx="1"/>
          </p:nvPr>
        </p:nvSpPr>
        <p:spPr>
          <a:xfrm>
            <a:off x="457200" y="1600200"/>
            <a:ext cx="8229600" cy="4525963"/>
          </a:xfrm>
          <a:prstGeom prst="rect">
            <a:avLst/>
          </a:prstGeom>
        </p:spPr>
        <p:txBody>
          <a:bodyPr/>
          <a:lstStyle/>
          <a:p>
            <a:pPr marL="0" indent="0" algn="ctr">
              <a:spcBef>
                <a:spcPts val="0"/>
              </a:spcBef>
              <a:buSzTx/>
              <a:buNone/>
              <a:defRPr sz="6000" b="1">
                <a:solidFill>
                  <a:srgbClr val="D10202"/>
                </a:solidFill>
              </a:defRPr>
            </a:pPr>
            <a:endParaRPr/>
          </a:p>
          <a:p>
            <a:pPr marL="0" indent="0" algn="ctr">
              <a:spcBef>
                <a:spcPts val="0"/>
              </a:spcBef>
              <a:buSzTx/>
              <a:buNone/>
              <a:defRPr sz="6000" b="1">
                <a:solidFill>
                  <a:srgbClr val="D10202"/>
                </a:solidFill>
              </a:defRPr>
            </a:pPr>
            <a:r>
              <a:t>Děkuji za pozornost!</a:t>
            </a:r>
          </a:p>
        </p:txBody>
      </p:sp>
      <p:sp>
        <p:nvSpPr>
          <p:cNvPr id="293" name="Číslo snímku"/>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47</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Nadpis 2"/>
          <p:cNvSpPr txBox="1">
            <a:spLocks noGrp="1"/>
          </p:cNvSpPr>
          <p:nvPr>
            <p:ph type="title"/>
          </p:nvPr>
        </p:nvSpPr>
        <p:spPr>
          <a:xfrm>
            <a:off x="457200" y="693174"/>
            <a:ext cx="8229600" cy="724465"/>
          </a:xfrm>
          <a:prstGeom prst="rect">
            <a:avLst/>
          </a:prstGeom>
        </p:spPr>
        <p:txBody>
          <a:bodyPr/>
          <a:lstStyle>
            <a:lvl1pPr>
              <a:defRPr sz="4000" b="1">
                <a:solidFill>
                  <a:srgbClr val="D10202"/>
                </a:solidFill>
              </a:defRPr>
            </a:lvl1pPr>
          </a:lstStyle>
          <a:p>
            <a:r>
              <a:t>Identifikace podnikatele</a:t>
            </a:r>
          </a:p>
        </p:txBody>
      </p:sp>
      <p:sp>
        <p:nvSpPr>
          <p:cNvPr id="124" name="Zástupný symbol pro obsah 2"/>
          <p:cNvSpPr txBox="1">
            <a:spLocks noGrp="1"/>
          </p:cNvSpPr>
          <p:nvPr>
            <p:ph type="body" idx="1"/>
          </p:nvPr>
        </p:nvSpPr>
        <p:spPr>
          <a:xfrm>
            <a:off x="457200" y="1600200"/>
            <a:ext cx="8229600" cy="4756150"/>
          </a:xfrm>
          <a:prstGeom prst="rect">
            <a:avLst/>
          </a:prstGeom>
        </p:spPr>
        <p:txBody>
          <a:bodyPr/>
          <a:lstStyle/>
          <a:p>
            <a:pPr marL="0" indent="0" defTabSz="448055">
              <a:spcBef>
                <a:spcPts val="400"/>
              </a:spcBef>
              <a:buSzTx/>
              <a:buNone/>
              <a:defRPr sz="1960"/>
            </a:pPr>
            <a:r>
              <a:t>Výraz „jméno“ v definici obchodní firmy představuje:</a:t>
            </a:r>
          </a:p>
          <a:p>
            <a:pPr marL="336042" indent="-336042" defTabSz="448055">
              <a:spcBef>
                <a:spcPts val="400"/>
              </a:spcBef>
              <a:defRPr sz="1960" b="1"/>
            </a:pPr>
            <a:r>
              <a:t> jméno a příjmení podnikatele u FO</a:t>
            </a:r>
            <a:r>
              <a:rPr b="0"/>
              <a:t>, může být tvořen i jiným výrazem (podle NOZ 425)- „obchodní firma FO je tvořena zpravidla jejím jménem a příjmením, s dodatkem odlišujícím podnikatele od jiných se stejným jménem a příjmením, ale i jen příjmením, přezdívkou nebo jiným výrazem, ale musí být ale zřejmé, že nejde o firmu PO“</a:t>
            </a:r>
          </a:p>
          <a:p>
            <a:pPr marL="728091" lvl="1" indent="-280035" defTabSz="448055">
              <a:spcBef>
                <a:spcPts val="300"/>
              </a:spcBef>
              <a:defRPr sz="1568"/>
            </a:pPr>
            <a:r>
              <a:t>Pokud se jméno člověka- podnikatele změní, může používat v obchodní firmě své dřívější jméno bez potřeby připojit dodatek s novým, změnu ale musí uveřejnit-</a:t>
            </a:r>
            <a:r>
              <a:rPr b="1"/>
              <a:t> zásada staré firmy.</a:t>
            </a:r>
          </a:p>
          <a:p>
            <a:pPr marL="336042" indent="-336042" defTabSz="448055">
              <a:defRPr sz="1960"/>
            </a:pPr>
            <a:endParaRPr b="1"/>
          </a:p>
          <a:p>
            <a:pPr marL="336042" indent="-336042" defTabSz="448055">
              <a:spcBef>
                <a:spcPts val="400"/>
              </a:spcBef>
              <a:defRPr sz="1960"/>
            </a:pPr>
            <a:r>
              <a:t>Obchodní firmu PO tvoří stejně jako označení každé PO </a:t>
            </a:r>
            <a:r>
              <a:rPr b="1">
                <a:solidFill>
                  <a:srgbClr val="FF0000"/>
                </a:solidFill>
              </a:rPr>
              <a:t>název</a:t>
            </a:r>
            <a:r>
              <a:t> </a:t>
            </a:r>
            <a:r>
              <a:rPr b="1"/>
              <a:t>(tzv. kmen) a </a:t>
            </a:r>
            <a:r>
              <a:rPr b="1">
                <a:solidFill>
                  <a:srgbClr val="FF0000"/>
                </a:solidFill>
              </a:rPr>
              <a:t>označení její právní formy </a:t>
            </a:r>
            <a:r>
              <a:rPr b="1"/>
              <a:t>(plným výrazem nebo zkratkou), </a:t>
            </a:r>
            <a:r>
              <a:t>obvykle v dodatku. </a:t>
            </a:r>
          </a:p>
          <a:p>
            <a:pPr marL="728091" lvl="1" indent="-280035" defTabSz="448055">
              <a:spcBef>
                <a:spcPts val="300"/>
              </a:spcBef>
              <a:defRPr sz="1568" b="1"/>
            </a:pPr>
            <a:r>
              <a:t>Označení právní formy není rozlišující prvek (První obchodní s.r.o. je zaměnitelné s První obchodní a.s.) – zákon nepřipouští!</a:t>
            </a:r>
          </a:p>
        </p:txBody>
      </p:sp>
      <p:sp>
        <p:nvSpPr>
          <p:cNvPr id="125"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Nadpis 2"/>
          <p:cNvSpPr txBox="1">
            <a:spLocks noGrp="1"/>
          </p:cNvSpPr>
          <p:nvPr>
            <p:ph type="title"/>
          </p:nvPr>
        </p:nvSpPr>
        <p:spPr>
          <a:xfrm>
            <a:off x="457200" y="693174"/>
            <a:ext cx="8229600" cy="724465"/>
          </a:xfrm>
          <a:prstGeom prst="rect">
            <a:avLst/>
          </a:prstGeom>
        </p:spPr>
        <p:txBody>
          <a:bodyPr/>
          <a:lstStyle>
            <a:lvl1pPr>
              <a:defRPr sz="4000">
                <a:solidFill>
                  <a:srgbClr val="FF0000"/>
                </a:solidFill>
              </a:defRPr>
            </a:lvl1pPr>
          </a:lstStyle>
          <a:p>
            <a:r>
              <a:t>Identifikace podnikatele</a:t>
            </a:r>
          </a:p>
        </p:txBody>
      </p:sp>
      <p:sp>
        <p:nvSpPr>
          <p:cNvPr id="128" name="Zástupný symbol pro obsah 2"/>
          <p:cNvSpPr txBox="1">
            <a:spLocks noGrp="1"/>
          </p:cNvSpPr>
          <p:nvPr>
            <p:ph type="body" idx="1"/>
          </p:nvPr>
        </p:nvSpPr>
        <p:spPr>
          <a:xfrm>
            <a:off x="457200" y="1600200"/>
            <a:ext cx="8229600" cy="4525963"/>
          </a:xfrm>
          <a:prstGeom prst="rect">
            <a:avLst/>
          </a:prstGeom>
        </p:spPr>
        <p:txBody>
          <a:bodyPr/>
          <a:lstStyle/>
          <a:p>
            <a:pPr marL="0" lvl="2" indent="0">
              <a:spcBef>
                <a:spcPts val="600"/>
              </a:spcBef>
              <a:buSzTx/>
              <a:buNone/>
              <a:defRPr sz="2800" b="1"/>
            </a:pPr>
            <a:r>
              <a:rPr dirty="0" err="1"/>
              <a:t>Obchodní</a:t>
            </a:r>
            <a:r>
              <a:rPr dirty="0"/>
              <a:t> firma </a:t>
            </a:r>
            <a:r>
              <a:rPr dirty="0" err="1"/>
              <a:t>může</a:t>
            </a:r>
            <a:r>
              <a:rPr dirty="0"/>
              <a:t> </a:t>
            </a:r>
            <a:r>
              <a:rPr dirty="0" err="1"/>
              <a:t>být</a:t>
            </a:r>
            <a:r>
              <a:rPr dirty="0"/>
              <a:t> </a:t>
            </a:r>
            <a:r>
              <a:rPr dirty="0" err="1"/>
              <a:t>převedena</a:t>
            </a:r>
            <a:r>
              <a:rPr dirty="0"/>
              <a:t> </a:t>
            </a:r>
            <a:r>
              <a:rPr b="0" dirty="0" err="1"/>
              <a:t>na</a:t>
            </a:r>
            <a:r>
              <a:rPr b="0" dirty="0"/>
              <a:t> </a:t>
            </a:r>
            <a:r>
              <a:rPr b="0" dirty="0" err="1"/>
              <a:t>jiného</a:t>
            </a:r>
            <a:r>
              <a:rPr b="0" dirty="0"/>
              <a:t> </a:t>
            </a:r>
            <a:r>
              <a:rPr b="0" dirty="0" err="1"/>
              <a:t>podnikatele</a:t>
            </a:r>
            <a:r>
              <a:rPr b="0" dirty="0"/>
              <a:t> (</a:t>
            </a:r>
            <a:r>
              <a:rPr b="0" dirty="0" err="1"/>
              <a:t>dříve</a:t>
            </a:r>
            <a:r>
              <a:rPr b="0" dirty="0"/>
              <a:t> </a:t>
            </a:r>
            <a:r>
              <a:rPr b="0" dirty="0" err="1"/>
              <a:t>pouze</a:t>
            </a:r>
            <a:r>
              <a:rPr b="0" dirty="0"/>
              <a:t> s </a:t>
            </a:r>
            <a:r>
              <a:rPr b="0" dirty="0" err="1"/>
              <a:t>podnikem</a:t>
            </a:r>
            <a:r>
              <a:rPr b="0" dirty="0"/>
              <a:t> </a:t>
            </a:r>
            <a:r>
              <a:rPr b="0" dirty="0" err="1"/>
              <a:t>nebo</a:t>
            </a:r>
            <a:r>
              <a:rPr b="0" dirty="0"/>
              <a:t> </a:t>
            </a:r>
            <a:r>
              <a:rPr b="0" dirty="0" err="1"/>
              <a:t>jeho</a:t>
            </a:r>
            <a:r>
              <a:rPr b="0" dirty="0"/>
              <a:t> </a:t>
            </a:r>
            <a:r>
              <a:rPr b="0" dirty="0" err="1"/>
              <a:t>částí</a:t>
            </a:r>
            <a:r>
              <a:rPr b="0" dirty="0"/>
              <a:t>) </a:t>
            </a:r>
            <a:r>
              <a:rPr dirty="0" err="1"/>
              <a:t>nebo</a:t>
            </a:r>
            <a:r>
              <a:rPr b="0" dirty="0"/>
              <a:t> </a:t>
            </a:r>
            <a:r>
              <a:rPr b="0" dirty="0" err="1"/>
              <a:t>si</a:t>
            </a:r>
            <a:r>
              <a:rPr b="0" dirty="0"/>
              <a:t> </a:t>
            </a:r>
            <a:r>
              <a:rPr b="0" dirty="0" err="1"/>
              <a:t>ji</a:t>
            </a:r>
            <a:r>
              <a:rPr b="0" dirty="0"/>
              <a:t> </a:t>
            </a:r>
            <a:r>
              <a:rPr b="0" dirty="0" err="1"/>
              <a:t>podnikatel</a:t>
            </a:r>
            <a:r>
              <a:rPr b="0" dirty="0"/>
              <a:t> </a:t>
            </a:r>
            <a:r>
              <a:rPr b="0" dirty="0" err="1"/>
              <a:t>může</a:t>
            </a:r>
            <a:r>
              <a:rPr b="0" dirty="0"/>
              <a:t> </a:t>
            </a:r>
            <a:r>
              <a:rPr b="0" dirty="0" err="1"/>
              <a:t>ponechat</a:t>
            </a:r>
            <a:r>
              <a:rPr b="0" dirty="0"/>
              <a:t> a </a:t>
            </a:r>
            <a:r>
              <a:rPr b="0" dirty="0" err="1"/>
              <a:t>jen</a:t>
            </a:r>
            <a:r>
              <a:rPr b="0" dirty="0"/>
              <a:t> </a:t>
            </a:r>
            <a:r>
              <a:rPr b="0" dirty="0" err="1"/>
              <a:t>ji</a:t>
            </a:r>
            <a:r>
              <a:rPr b="0" dirty="0"/>
              <a:t> </a:t>
            </a:r>
            <a:r>
              <a:rPr dirty="0" err="1"/>
              <a:t>poskytnout</a:t>
            </a:r>
            <a:r>
              <a:rPr dirty="0"/>
              <a:t> </a:t>
            </a:r>
            <a:r>
              <a:rPr dirty="0" err="1"/>
              <a:t>jinému</a:t>
            </a:r>
            <a:r>
              <a:rPr dirty="0"/>
              <a:t> </a:t>
            </a:r>
            <a:r>
              <a:rPr dirty="0" err="1"/>
              <a:t>podnikateli</a:t>
            </a:r>
            <a:r>
              <a:rPr dirty="0"/>
              <a:t> do </a:t>
            </a:r>
            <a:r>
              <a:rPr dirty="0" err="1"/>
              <a:t>užívání</a:t>
            </a:r>
            <a:r>
              <a:rPr dirty="0"/>
              <a:t> </a:t>
            </a:r>
            <a:r>
              <a:rPr dirty="0" err="1"/>
              <a:t>licenční</a:t>
            </a:r>
            <a:r>
              <a:rPr dirty="0"/>
              <a:t> </a:t>
            </a:r>
            <a:r>
              <a:rPr dirty="0" err="1"/>
              <a:t>smlouvou</a:t>
            </a:r>
            <a:r>
              <a:rPr b="0" dirty="0"/>
              <a:t> </a:t>
            </a:r>
            <a:r>
              <a:rPr dirty="0">
                <a:solidFill>
                  <a:srgbClr val="FF0000"/>
                </a:solidFill>
              </a:rPr>
              <a:t>(</a:t>
            </a:r>
            <a:r>
              <a:rPr dirty="0" err="1">
                <a:solidFill>
                  <a:srgbClr val="FF0000"/>
                </a:solidFill>
              </a:rPr>
              <a:t>franšíza</a:t>
            </a:r>
            <a:r>
              <a:rPr dirty="0" smtClean="0">
                <a:solidFill>
                  <a:srgbClr val="FF0000"/>
                </a:solidFill>
              </a:rPr>
              <a:t>)</a:t>
            </a:r>
            <a:r>
              <a:rPr b="0" dirty="0" smtClean="0"/>
              <a:t>.</a:t>
            </a:r>
            <a:r>
              <a:rPr lang="cs-CZ" b="0" dirty="0" smtClean="0"/>
              <a:t> </a:t>
            </a:r>
            <a:endParaRPr b="0" dirty="0"/>
          </a:p>
        </p:txBody>
      </p:sp>
      <p:sp>
        <p:nvSpPr>
          <p:cNvPr id="129"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Nadpis 1"/>
          <p:cNvSpPr txBox="1">
            <a:spLocks noGrp="1"/>
          </p:cNvSpPr>
          <p:nvPr>
            <p:ph type="title"/>
          </p:nvPr>
        </p:nvSpPr>
        <p:spPr>
          <a:prstGeom prst="rect">
            <a:avLst/>
          </a:prstGeom>
        </p:spPr>
        <p:txBody>
          <a:bodyPr/>
          <a:lstStyle>
            <a:lvl1pPr>
              <a:defRPr>
                <a:solidFill>
                  <a:srgbClr val="FF0000"/>
                </a:solidFill>
              </a:defRPr>
            </a:lvl1pPr>
          </a:lstStyle>
          <a:p>
            <a:r>
              <a:t>Identifikace podnikatele</a:t>
            </a:r>
          </a:p>
        </p:txBody>
      </p:sp>
      <p:sp>
        <p:nvSpPr>
          <p:cNvPr id="132" name="Zástupný symbol pro obsah 2"/>
          <p:cNvSpPr txBox="1">
            <a:spLocks noGrp="1"/>
          </p:cNvSpPr>
          <p:nvPr>
            <p:ph type="body" idx="1"/>
          </p:nvPr>
        </p:nvSpPr>
        <p:spPr>
          <a:xfrm>
            <a:off x="457200" y="1600200"/>
            <a:ext cx="8229600" cy="4525963"/>
          </a:xfrm>
          <a:prstGeom prst="rect">
            <a:avLst/>
          </a:prstGeom>
        </p:spPr>
        <p:txBody>
          <a:bodyPr/>
          <a:lstStyle/>
          <a:p>
            <a:pPr>
              <a:lnSpc>
                <a:spcPct val="80000"/>
              </a:lnSpc>
              <a:spcBef>
                <a:spcPts val="600"/>
              </a:spcBef>
              <a:defRPr sz="2900" b="1">
                <a:solidFill>
                  <a:srgbClr val="FF0000"/>
                </a:solidFill>
              </a:defRPr>
            </a:pPr>
            <a:r>
              <a:rPr dirty="0" err="1"/>
              <a:t>Zásada</a:t>
            </a:r>
            <a:r>
              <a:rPr dirty="0"/>
              <a:t> </a:t>
            </a:r>
            <a:r>
              <a:rPr dirty="0" err="1"/>
              <a:t>časové</a:t>
            </a:r>
            <a:r>
              <a:rPr dirty="0"/>
              <a:t> priority </a:t>
            </a:r>
            <a:r>
              <a:rPr dirty="0" err="1"/>
              <a:t>užívání</a:t>
            </a:r>
            <a:r>
              <a:rPr dirty="0"/>
              <a:t> </a:t>
            </a:r>
            <a:r>
              <a:rPr dirty="0" err="1"/>
              <a:t>obchodní</a:t>
            </a:r>
            <a:r>
              <a:rPr dirty="0"/>
              <a:t> </a:t>
            </a:r>
            <a:r>
              <a:rPr dirty="0" err="1"/>
              <a:t>firmy</a:t>
            </a:r>
            <a:r>
              <a:rPr dirty="0"/>
              <a:t>- </a:t>
            </a:r>
            <a:r>
              <a:rPr b="0" dirty="0" err="1">
                <a:solidFill>
                  <a:srgbClr val="000000"/>
                </a:solidFill>
              </a:rPr>
              <a:t>práva</a:t>
            </a:r>
            <a:r>
              <a:rPr b="0" dirty="0">
                <a:solidFill>
                  <a:srgbClr val="000000"/>
                </a:solidFill>
              </a:rPr>
              <a:t> k </a:t>
            </a:r>
            <a:r>
              <a:rPr b="0" dirty="0" err="1">
                <a:solidFill>
                  <a:srgbClr val="000000"/>
                </a:solidFill>
              </a:rPr>
              <a:t>ní</a:t>
            </a:r>
            <a:r>
              <a:rPr b="0" dirty="0">
                <a:solidFill>
                  <a:srgbClr val="000000"/>
                </a:solidFill>
              </a:rPr>
              <a:t> </a:t>
            </a:r>
            <a:r>
              <a:rPr b="0" dirty="0" err="1">
                <a:solidFill>
                  <a:srgbClr val="000000"/>
                </a:solidFill>
              </a:rPr>
              <a:t>náleží</a:t>
            </a:r>
            <a:r>
              <a:rPr b="0" dirty="0">
                <a:solidFill>
                  <a:srgbClr val="000000"/>
                </a:solidFill>
              </a:rPr>
              <a:t> </a:t>
            </a:r>
            <a:r>
              <a:rPr b="0" dirty="0" err="1">
                <a:solidFill>
                  <a:srgbClr val="000000"/>
                </a:solidFill>
              </a:rPr>
              <a:t>tomu</a:t>
            </a:r>
            <a:r>
              <a:rPr b="0" dirty="0">
                <a:solidFill>
                  <a:srgbClr val="000000"/>
                </a:solidFill>
              </a:rPr>
              <a:t>, </a:t>
            </a:r>
            <a:r>
              <a:rPr b="0" dirty="0" err="1">
                <a:solidFill>
                  <a:srgbClr val="000000"/>
                </a:solidFill>
              </a:rPr>
              <a:t>kdo</a:t>
            </a:r>
            <a:r>
              <a:rPr b="0" dirty="0">
                <a:solidFill>
                  <a:srgbClr val="000000"/>
                </a:solidFill>
              </a:rPr>
              <a:t> </a:t>
            </a:r>
            <a:r>
              <a:rPr b="0" dirty="0" err="1">
                <a:solidFill>
                  <a:srgbClr val="000000"/>
                </a:solidFill>
              </a:rPr>
              <a:t>ji</a:t>
            </a:r>
            <a:r>
              <a:rPr b="0" dirty="0">
                <a:solidFill>
                  <a:srgbClr val="000000"/>
                </a:solidFill>
              </a:rPr>
              <a:t> </a:t>
            </a:r>
            <a:r>
              <a:rPr b="0" dirty="0" err="1">
                <a:solidFill>
                  <a:srgbClr val="000000"/>
                </a:solidFill>
              </a:rPr>
              <a:t>poprvé</a:t>
            </a:r>
            <a:r>
              <a:rPr b="0" dirty="0">
                <a:solidFill>
                  <a:srgbClr val="000000"/>
                </a:solidFill>
              </a:rPr>
              <a:t> </a:t>
            </a:r>
            <a:r>
              <a:rPr b="0" dirty="0" err="1">
                <a:solidFill>
                  <a:srgbClr val="000000"/>
                </a:solidFill>
              </a:rPr>
              <a:t>po</a:t>
            </a:r>
            <a:r>
              <a:rPr b="0" dirty="0">
                <a:solidFill>
                  <a:srgbClr val="000000"/>
                </a:solidFill>
              </a:rPr>
              <a:t> </a:t>
            </a:r>
            <a:r>
              <a:rPr b="0" dirty="0" err="1">
                <a:solidFill>
                  <a:srgbClr val="000000"/>
                </a:solidFill>
              </a:rPr>
              <a:t>právu</a:t>
            </a:r>
            <a:r>
              <a:rPr b="0" dirty="0">
                <a:solidFill>
                  <a:srgbClr val="000000"/>
                </a:solidFill>
              </a:rPr>
              <a:t> </a:t>
            </a:r>
            <a:r>
              <a:rPr b="0" dirty="0" err="1">
                <a:solidFill>
                  <a:srgbClr val="000000"/>
                </a:solidFill>
              </a:rPr>
              <a:t>použil</a:t>
            </a:r>
            <a:r>
              <a:rPr b="0" dirty="0">
                <a:solidFill>
                  <a:srgbClr val="000000"/>
                </a:solidFill>
              </a:rPr>
              <a:t> (</a:t>
            </a:r>
            <a:r>
              <a:rPr b="0" dirty="0" err="1">
                <a:solidFill>
                  <a:srgbClr val="000000"/>
                </a:solidFill>
              </a:rPr>
              <a:t>nikoli</a:t>
            </a:r>
            <a:r>
              <a:rPr b="0" dirty="0">
                <a:solidFill>
                  <a:srgbClr val="000000"/>
                </a:solidFill>
              </a:rPr>
              <a:t> od </a:t>
            </a:r>
            <a:r>
              <a:rPr b="0" dirty="0" err="1">
                <a:solidFill>
                  <a:srgbClr val="000000"/>
                </a:solidFill>
              </a:rPr>
              <a:t>formálního</a:t>
            </a:r>
            <a:r>
              <a:rPr b="0" dirty="0">
                <a:solidFill>
                  <a:srgbClr val="000000"/>
                </a:solidFill>
              </a:rPr>
              <a:t> </a:t>
            </a:r>
            <a:r>
              <a:rPr b="0" dirty="0" err="1">
                <a:solidFill>
                  <a:srgbClr val="000000"/>
                </a:solidFill>
              </a:rPr>
              <a:t>zápisu</a:t>
            </a:r>
            <a:r>
              <a:rPr b="0" dirty="0">
                <a:solidFill>
                  <a:srgbClr val="000000"/>
                </a:solidFill>
              </a:rPr>
              <a:t> do </a:t>
            </a:r>
            <a:r>
              <a:rPr b="0" dirty="0" err="1">
                <a:solidFill>
                  <a:srgbClr val="000000"/>
                </a:solidFill>
              </a:rPr>
              <a:t>obch</a:t>
            </a:r>
            <a:r>
              <a:rPr b="0" dirty="0">
                <a:solidFill>
                  <a:srgbClr val="000000"/>
                </a:solidFill>
              </a:rPr>
              <a:t>. </a:t>
            </a:r>
            <a:r>
              <a:rPr b="0" dirty="0" err="1">
                <a:solidFill>
                  <a:srgbClr val="000000"/>
                </a:solidFill>
              </a:rPr>
              <a:t>rejstříku</a:t>
            </a:r>
            <a:r>
              <a:rPr b="0" dirty="0">
                <a:solidFill>
                  <a:srgbClr val="000000"/>
                </a:solidFill>
              </a:rPr>
              <a:t>), </a:t>
            </a:r>
            <a:r>
              <a:rPr b="0" dirty="0" err="1">
                <a:solidFill>
                  <a:srgbClr val="000000"/>
                </a:solidFill>
              </a:rPr>
              <a:t>zároveň</a:t>
            </a:r>
            <a:r>
              <a:rPr b="0" dirty="0">
                <a:solidFill>
                  <a:srgbClr val="000000"/>
                </a:solidFill>
              </a:rPr>
              <a:t> </a:t>
            </a:r>
            <a:r>
              <a:rPr b="0" dirty="0" err="1">
                <a:solidFill>
                  <a:srgbClr val="000000"/>
                </a:solidFill>
              </a:rPr>
              <a:t>vyjadřuje</a:t>
            </a:r>
            <a:r>
              <a:rPr b="0" dirty="0">
                <a:solidFill>
                  <a:srgbClr val="000000"/>
                </a:solidFill>
              </a:rPr>
              <a:t> </a:t>
            </a:r>
            <a:r>
              <a:rPr b="0" dirty="0" err="1">
                <a:solidFill>
                  <a:srgbClr val="000000"/>
                </a:solidFill>
              </a:rPr>
              <a:t>zásadu</a:t>
            </a:r>
            <a:r>
              <a:rPr b="0" dirty="0">
                <a:solidFill>
                  <a:srgbClr val="000000"/>
                </a:solidFill>
              </a:rPr>
              <a:t> </a:t>
            </a:r>
            <a:r>
              <a:rPr b="0" dirty="0" err="1">
                <a:solidFill>
                  <a:srgbClr val="000000"/>
                </a:solidFill>
              </a:rPr>
              <a:t>relativní</a:t>
            </a:r>
            <a:r>
              <a:rPr b="0" dirty="0">
                <a:solidFill>
                  <a:srgbClr val="000000"/>
                </a:solidFill>
              </a:rPr>
              <a:t> </a:t>
            </a:r>
            <a:r>
              <a:rPr b="0" dirty="0" err="1">
                <a:solidFill>
                  <a:srgbClr val="000000"/>
                </a:solidFill>
              </a:rPr>
              <a:t>výlučnosti</a:t>
            </a:r>
            <a:r>
              <a:rPr b="0" dirty="0">
                <a:solidFill>
                  <a:srgbClr val="000000"/>
                </a:solidFill>
              </a:rPr>
              <a:t> </a:t>
            </a:r>
            <a:r>
              <a:rPr b="0" dirty="0" err="1">
                <a:solidFill>
                  <a:srgbClr val="000000"/>
                </a:solidFill>
              </a:rPr>
              <a:t>dané</a:t>
            </a:r>
            <a:r>
              <a:rPr b="0" dirty="0">
                <a:solidFill>
                  <a:srgbClr val="000000"/>
                </a:solidFill>
              </a:rPr>
              <a:t> </a:t>
            </a:r>
            <a:r>
              <a:rPr b="0" dirty="0" err="1">
                <a:solidFill>
                  <a:srgbClr val="000000"/>
                </a:solidFill>
              </a:rPr>
              <a:t>obch</a:t>
            </a:r>
            <a:r>
              <a:rPr b="0" dirty="0">
                <a:solidFill>
                  <a:srgbClr val="000000"/>
                </a:solidFill>
              </a:rPr>
              <a:t>. </a:t>
            </a:r>
            <a:r>
              <a:rPr b="0" dirty="0" err="1">
                <a:solidFill>
                  <a:srgbClr val="000000"/>
                </a:solidFill>
              </a:rPr>
              <a:t>firmy</a:t>
            </a:r>
            <a:r>
              <a:rPr b="0" dirty="0">
                <a:solidFill>
                  <a:srgbClr val="000000"/>
                </a:solidFill>
              </a:rPr>
              <a:t> </a:t>
            </a:r>
            <a:r>
              <a:rPr b="0" dirty="0" err="1">
                <a:solidFill>
                  <a:srgbClr val="000000"/>
                </a:solidFill>
              </a:rPr>
              <a:t>ve</a:t>
            </a:r>
            <a:r>
              <a:rPr b="0" dirty="0">
                <a:solidFill>
                  <a:srgbClr val="000000"/>
                </a:solidFill>
              </a:rPr>
              <a:t> </a:t>
            </a:r>
            <a:r>
              <a:rPr b="0" dirty="0" err="1">
                <a:solidFill>
                  <a:srgbClr val="000000"/>
                </a:solidFill>
              </a:rPr>
              <a:t>vztahu</a:t>
            </a:r>
            <a:r>
              <a:rPr b="0" dirty="0">
                <a:solidFill>
                  <a:srgbClr val="000000"/>
                </a:solidFill>
              </a:rPr>
              <a:t> k </a:t>
            </a:r>
            <a:r>
              <a:rPr b="0" dirty="0" err="1">
                <a:solidFill>
                  <a:srgbClr val="000000"/>
                </a:solidFill>
              </a:rPr>
              <a:t>firmám</a:t>
            </a:r>
            <a:r>
              <a:rPr b="0" dirty="0">
                <a:solidFill>
                  <a:srgbClr val="000000"/>
                </a:solidFill>
              </a:rPr>
              <a:t> </a:t>
            </a:r>
            <a:r>
              <a:rPr b="0" dirty="0" err="1">
                <a:solidFill>
                  <a:srgbClr val="000000"/>
                </a:solidFill>
              </a:rPr>
              <a:t>jiných</a:t>
            </a:r>
            <a:r>
              <a:rPr b="0" dirty="0">
                <a:solidFill>
                  <a:srgbClr val="000000"/>
                </a:solidFill>
              </a:rPr>
              <a:t> </a:t>
            </a:r>
            <a:r>
              <a:rPr b="0" dirty="0" err="1">
                <a:solidFill>
                  <a:srgbClr val="000000"/>
                </a:solidFill>
              </a:rPr>
              <a:t>podnikatelů</a:t>
            </a:r>
            <a:r>
              <a:rPr b="0" dirty="0">
                <a:solidFill>
                  <a:srgbClr val="000000"/>
                </a:solidFill>
              </a:rPr>
              <a:t> v </a:t>
            </a:r>
            <a:r>
              <a:rPr b="0" dirty="0" err="1">
                <a:solidFill>
                  <a:srgbClr val="000000"/>
                </a:solidFill>
              </a:rPr>
              <a:t>rámci</a:t>
            </a:r>
            <a:r>
              <a:rPr b="0" dirty="0">
                <a:solidFill>
                  <a:srgbClr val="000000"/>
                </a:solidFill>
              </a:rPr>
              <a:t> </a:t>
            </a:r>
            <a:r>
              <a:rPr b="0" dirty="0" err="1">
                <a:solidFill>
                  <a:srgbClr val="000000"/>
                </a:solidFill>
              </a:rPr>
              <a:t>hospodářské</a:t>
            </a:r>
            <a:r>
              <a:rPr b="0" dirty="0">
                <a:solidFill>
                  <a:srgbClr val="000000"/>
                </a:solidFill>
              </a:rPr>
              <a:t> </a:t>
            </a:r>
            <a:r>
              <a:rPr b="0" dirty="0" err="1">
                <a:solidFill>
                  <a:srgbClr val="000000"/>
                </a:solidFill>
              </a:rPr>
              <a:t>soutěže</a:t>
            </a:r>
            <a:r>
              <a:rPr b="0" dirty="0">
                <a:solidFill>
                  <a:srgbClr val="000000"/>
                </a:solidFill>
              </a:rPr>
              <a:t> </a:t>
            </a:r>
            <a:r>
              <a:rPr b="0" dirty="0" err="1">
                <a:solidFill>
                  <a:srgbClr val="000000"/>
                </a:solidFill>
              </a:rPr>
              <a:t>mezi</a:t>
            </a:r>
            <a:r>
              <a:rPr b="0" dirty="0">
                <a:solidFill>
                  <a:srgbClr val="000000"/>
                </a:solidFill>
              </a:rPr>
              <a:t> </a:t>
            </a:r>
            <a:r>
              <a:rPr b="0" dirty="0" err="1">
                <a:solidFill>
                  <a:srgbClr val="000000"/>
                </a:solidFill>
              </a:rPr>
              <a:t>jejich</a:t>
            </a:r>
            <a:r>
              <a:rPr b="0" dirty="0">
                <a:solidFill>
                  <a:srgbClr val="000000"/>
                </a:solidFill>
              </a:rPr>
              <a:t> </a:t>
            </a:r>
            <a:r>
              <a:rPr b="0" dirty="0" err="1">
                <a:solidFill>
                  <a:srgbClr val="000000"/>
                </a:solidFill>
              </a:rPr>
              <a:t>nositeli-podnikateli</a:t>
            </a:r>
            <a:r>
              <a:rPr b="0" dirty="0">
                <a:solidFill>
                  <a:srgbClr val="000000"/>
                </a:solidFill>
              </a:rPr>
              <a:t>, </a:t>
            </a:r>
            <a:r>
              <a:rPr b="0" dirty="0" err="1">
                <a:solidFill>
                  <a:srgbClr val="000000"/>
                </a:solidFill>
              </a:rPr>
              <a:t>není</a:t>
            </a:r>
            <a:r>
              <a:rPr b="0" dirty="0">
                <a:solidFill>
                  <a:srgbClr val="000000"/>
                </a:solidFill>
              </a:rPr>
              <a:t> to </a:t>
            </a:r>
            <a:r>
              <a:rPr b="0" dirty="0" err="1">
                <a:solidFill>
                  <a:srgbClr val="000000"/>
                </a:solidFill>
              </a:rPr>
              <a:t>absolutní</a:t>
            </a:r>
            <a:r>
              <a:rPr b="0" dirty="0">
                <a:solidFill>
                  <a:srgbClr val="000000"/>
                </a:solidFill>
              </a:rPr>
              <a:t> </a:t>
            </a:r>
            <a:r>
              <a:rPr b="0" dirty="0" err="1">
                <a:solidFill>
                  <a:srgbClr val="000000"/>
                </a:solidFill>
              </a:rPr>
              <a:t>výlučnost</a:t>
            </a:r>
            <a:r>
              <a:rPr b="0" dirty="0">
                <a:solidFill>
                  <a:srgbClr val="000000"/>
                </a:solidFill>
              </a:rPr>
              <a:t>, </a:t>
            </a:r>
            <a:r>
              <a:rPr b="0" dirty="0" err="1">
                <a:solidFill>
                  <a:srgbClr val="000000"/>
                </a:solidFill>
              </a:rPr>
              <a:t>kdy</a:t>
            </a:r>
            <a:r>
              <a:rPr b="0" dirty="0">
                <a:solidFill>
                  <a:srgbClr val="000000"/>
                </a:solidFill>
              </a:rPr>
              <a:t> by </a:t>
            </a:r>
            <a:r>
              <a:rPr b="0" dirty="0" err="1">
                <a:solidFill>
                  <a:srgbClr val="000000"/>
                </a:solidFill>
              </a:rPr>
              <a:t>danou</a:t>
            </a:r>
            <a:r>
              <a:rPr b="0" dirty="0">
                <a:solidFill>
                  <a:srgbClr val="000000"/>
                </a:solidFill>
              </a:rPr>
              <a:t> </a:t>
            </a:r>
            <a:r>
              <a:rPr b="0" dirty="0" err="1">
                <a:solidFill>
                  <a:srgbClr val="000000"/>
                </a:solidFill>
              </a:rPr>
              <a:t>obch</a:t>
            </a:r>
            <a:r>
              <a:rPr b="0" dirty="0">
                <a:solidFill>
                  <a:srgbClr val="000000"/>
                </a:solidFill>
              </a:rPr>
              <a:t>. </a:t>
            </a:r>
            <a:r>
              <a:rPr b="0" dirty="0" err="1">
                <a:solidFill>
                  <a:srgbClr val="000000"/>
                </a:solidFill>
              </a:rPr>
              <a:t>firmu</a:t>
            </a:r>
            <a:r>
              <a:rPr b="0" dirty="0">
                <a:solidFill>
                  <a:srgbClr val="000000"/>
                </a:solidFill>
              </a:rPr>
              <a:t> </a:t>
            </a:r>
            <a:r>
              <a:rPr b="0" dirty="0" err="1">
                <a:solidFill>
                  <a:srgbClr val="000000"/>
                </a:solidFill>
              </a:rPr>
              <a:t>nemohl</a:t>
            </a:r>
            <a:r>
              <a:rPr b="0" dirty="0">
                <a:solidFill>
                  <a:srgbClr val="000000"/>
                </a:solidFill>
              </a:rPr>
              <a:t> </a:t>
            </a:r>
            <a:r>
              <a:rPr b="0" dirty="0" err="1">
                <a:solidFill>
                  <a:srgbClr val="000000"/>
                </a:solidFill>
              </a:rPr>
              <a:t>mít</a:t>
            </a:r>
            <a:r>
              <a:rPr b="0" dirty="0">
                <a:solidFill>
                  <a:srgbClr val="000000"/>
                </a:solidFill>
              </a:rPr>
              <a:t> </a:t>
            </a:r>
            <a:r>
              <a:rPr b="0" dirty="0" err="1">
                <a:solidFill>
                  <a:srgbClr val="000000"/>
                </a:solidFill>
              </a:rPr>
              <a:t>žádný</a:t>
            </a:r>
            <a:r>
              <a:rPr b="0" dirty="0">
                <a:solidFill>
                  <a:srgbClr val="000000"/>
                </a:solidFill>
              </a:rPr>
              <a:t> </a:t>
            </a:r>
            <a:r>
              <a:rPr b="0" dirty="0" err="1">
                <a:solidFill>
                  <a:srgbClr val="000000"/>
                </a:solidFill>
              </a:rPr>
              <a:t>jiný</a:t>
            </a:r>
            <a:r>
              <a:rPr b="0" dirty="0">
                <a:solidFill>
                  <a:srgbClr val="000000"/>
                </a:solidFill>
              </a:rPr>
              <a:t> </a:t>
            </a:r>
            <a:r>
              <a:rPr b="0" dirty="0" err="1" smtClean="0">
                <a:solidFill>
                  <a:srgbClr val="000000"/>
                </a:solidFill>
              </a:rPr>
              <a:t>podnikatel</a:t>
            </a:r>
            <a:endParaRPr b="0" dirty="0">
              <a:solidFill>
                <a:srgbClr val="FFFF00"/>
              </a:solidFill>
            </a:endParaRPr>
          </a:p>
        </p:txBody>
      </p:sp>
      <p:sp>
        <p:nvSpPr>
          <p:cNvPr id="133"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Nadpis 1"/>
          <p:cNvSpPr txBox="1">
            <a:spLocks noGrp="1"/>
          </p:cNvSpPr>
          <p:nvPr>
            <p:ph type="title"/>
          </p:nvPr>
        </p:nvSpPr>
        <p:spPr>
          <a:prstGeom prst="rect">
            <a:avLst/>
          </a:prstGeom>
        </p:spPr>
        <p:txBody>
          <a:bodyPr/>
          <a:lstStyle>
            <a:lvl1pPr>
              <a:defRPr>
                <a:solidFill>
                  <a:srgbClr val="FF0000"/>
                </a:solidFill>
              </a:defRPr>
            </a:lvl1pPr>
          </a:lstStyle>
          <a:p>
            <a:r>
              <a:t>Identifikace podnikatele</a:t>
            </a:r>
          </a:p>
        </p:txBody>
      </p:sp>
      <p:sp>
        <p:nvSpPr>
          <p:cNvPr id="136" name="Zástupný symbol pro obsah 2"/>
          <p:cNvSpPr txBox="1">
            <a:spLocks noGrp="1"/>
          </p:cNvSpPr>
          <p:nvPr>
            <p:ph type="body" idx="1"/>
          </p:nvPr>
        </p:nvSpPr>
        <p:spPr>
          <a:xfrm>
            <a:off x="457200" y="1600200"/>
            <a:ext cx="8229600" cy="4525963"/>
          </a:xfrm>
          <a:prstGeom prst="rect">
            <a:avLst/>
          </a:prstGeom>
        </p:spPr>
        <p:txBody>
          <a:bodyPr/>
          <a:lstStyle/>
          <a:p>
            <a:pPr>
              <a:defRPr b="1">
                <a:solidFill>
                  <a:srgbClr val="FF0000"/>
                </a:solidFill>
              </a:defRPr>
            </a:pPr>
            <a:r>
              <a:t>Obch. firmu lze zapsat do obch. rejstříku ještě před zápisem samotného podnikatele- </a:t>
            </a:r>
            <a:r>
              <a:rPr b="0">
                <a:solidFill>
                  <a:srgbClr val="000000"/>
                </a:solidFill>
              </a:rPr>
              <a:t>obch. korporace (po jejím řádném založení a návrhu všech zakladatelů, </a:t>
            </a:r>
            <a:r>
              <a:rPr>
                <a:solidFill>
                  <a:srgbClr val="000000"/>
                </a:solidFill>
              </a:rPr>
              <a:t>do 1 měsíce od zápisu obch. firmy musí být podán návrh na zapsání obch. korporace, jinak výmaz</a:t>
            </a:r>
            <a:r>
              <a:rPr b="0">
                <a:solidFill>
                  <a:srgbClr val="000000"/>
                </a:solidFill>
              </a:rPr>
              <a:t>)- předběžné zajištění zápisu daného označení (aby si ji nezapsal někdo jiný)</a:t>
            </a:r>
          </a:p>
        </p:txBody>
      </p:sp>
      <p:sp>
        <p:nvSpPr>
          <p:cNvPr id="137"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Nadpis 1"/>
          <p:cNvSpPr txBox="1">
            <a:spLocks noGrp="1"/>
          </p:cNvSpPr>
          <p:nvPr>
            <p:ph type="title"/>
          </p:nvPr>
        </p:nvSpPr>
        <p:spPr>
          <a:prstGeom prst="rect">
            <a:avLst/>
          </a:prstGeom>
        </p:spPr>
        <p:txBody>
          <a:bodyPr/>
          <a:lstStyle>
            <a:lvl1pPr>
              <a:defRPr>
                <a:solidFill>
                  <a:srgbClr val="FF0000"/>
                </a:solidFill>
              </a:defRPr>
            </a:lvl1pPr>
          </a:lstStyle>
          <a:p>
            <a:r>
              <a:t>Identifikace podnikatele</a:t>
            </a:r>
          </a:p>
        </p:txBody>
      </p:sp>
      <p:sp>
        <p:nvSpPr>
          <p:cNvPr id="140" name="Zástupný symbol pro obsah 2"/>
          <p:cNvSpPr txBox="1">
            <a:spLocks noGrp="1"/>
          </p:cNvSpPr>
          <p:nvPr>
            <p:ph type="body" idx="1"/>
          </p:nvPr>
        </p:nvSpPr>
        <p:spPr>
          <a:xfrm>
            <a:off x="457200" y="1600200"/>
            <a:ext cx="8229600" cy="4525963"/>
          </a:xfrm>
          <a:prstGeom prst="rect">
            <a:avLst/>
          </a:prstGeom>
        </p:spPr>
        <p:txBody>
          <a:bodyPr/>
          <a:lstStyle/>
          <a:p>
            <a:pPr>
              <a:lnSpc>
                <a:spcPct val="80000"/>
              </a:lnSpc>
              <a:spcBef>
                <a:spcPts val="600"/>
              </a:spcBef>
              <a:defRPr sz="2700" b="1"/>
            </a:pPr>
            <a:r>
              <a:t>Obch. firma má trojí význam</a:t>
            </a:r>
          </a:p>
          <a:p>
            <a:pPr>
              <a:lnSpc>
                <a:spcPct val="80000"/>
              </a:lnSpc>
              <a:spcBef>
                <a:spcPts val="600"/>
              </a:spcBef>
              <a:defRPr sz="2700" b="1"/>
            </a:pPr>
            <a:r>
              <a:t>prvek identity </a:t>
            </a:r>
            <a:r>
              <a:rPr b="0"/>
              <a:t>podnikatele (není to atribut jeho právní osobnosti)</a:t>
            </a:r>
          </a:p>
          <a:p>
            <a:pPr>
              <a:lnSpc>
                <a:spcPct val="80000"/>
              </a:lnSpc>
              <a:spcBef>
                <a:spcPts val="600"/>
              </a:spcBef>
              <a:defRPr sz="2700" b="1"/>
            </a:pPr>
            <a:r>
              <a:t>ochranné označení</a:t>
            </a:r>
            <a:r>
              <a:rPr b="0"/>
              <a:t>, jež je jako nehmotný statek předmětem průmyslového vlastnictví (význam pro propagaci, reklamu, součást goodwillu) </a:t>
            </a:r>
          </a:p>
          <a:p>
            <a:pPr>
              <a:lnSpc>
                <a:spcPct val="80000"/>
              </a:lnSpc>
              <a:spcBef>
                <a:spcPts val="600"/>
              </a:spcBef>
              <a:defRPr sz="2700"/>
            </a:pPr>
            <a:r>
              <a:t>zvláštní </a:t>
            </a:r>
            <a:r>
              <a:rPr b="1"/>
              <a:t>typ nehmotného statku vyznačující osobnost podnikatele </a:t>
            </a:r>
            <a:r>
              <a:t>- Kdo byl dotčen ve svém právu k obch. firmě, má stejná práva jako při ochraně před nekalou soutěží - zdržení se rušení, odstranění závadného stavu, náhrada hmotné újmy i nehmotné újmy na pověsti, vydání bezdůvodného obohacení</a:t>
            </a:r>
          </a:p>
        </p:txBody>
      </p:sp>
      <p:sp>
        <p:nvSpPr>
          <p:cNvPr id="141" name="Číslo snímku"/>
          <p:cNvSpPr txBox="1">
            <a:spLocks noGrp="1"/>
          </p:cNvSpPr>
          <p:nvPr>
            <p:ph type="sldNum" sz="quarter" idx="4294967295"/>
          </p:nvPr>
        </p:nvSpPr>
        <p:spPr>
          <a:xfrm>
            <a:off x="8502739" y="6404292"/>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135</TotalTime>
  <Words>3326</Words>
  <Application>Microsoft Office PowerPoint</Application>
  <PresentationFormat>Předvádění na obrazovce (4:3)</PresentationFormat>
  <Paragraphs>311</Paragraphs>
  <Slides>47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47</vt:i4>
      </vt:variant>
    </vt:vector>
  </HeadingPairs>
  <TitlesOfParts>
    <vt:vector size="50" baseType="lpstr">
      <vt:lpstr>Arial</vt:lpstr>
      <vt:lpstr>Calibri</vt:lpstr>
      <vt:lpstr>Propedeutický seminář 2013_fin</vt:lpstr>
      <vt:lpstr>Označení a identifikace podnikatele, jednání podnikatele, Živnostenské podnikání </vt:lpstr>
      <vt:lpstr>Osnova přednášky</vt:lpstr>
      <vt:lpstr>Opakování-  kdo je to podnikatel</vt:lpstr>
      <vt:lpstr>Identifikace podnikatele</vt:lpstr>
      <vt:lpstr>Identifikace podnikatele</vt:lpstr>
      <vt:lpstr>Identifikace podnikatele</vt:lpstr>
      <vt:lpstr>Identifikace podnikatele</vt:lpstr>
      <vt:lpstr>Identifikace podnikatele</vt:lpstr>
      <vt:lpstr>Identifikace podnikatele</vt:lpstr>
      <vt:lpstr>Identifikace podnikatele</vt:lpstr>
      <vt:lpstr>Právní jednání podnikatele</vt:lpstr>
      <vt:lpstr>Jednání podnikatele</vt:lpstr>
      <vt:lpstr>Jednání podnikatele</vt:lpstr>
      <vt:lpstr>Jednání podnikatele</vt:lpstr>
      <vt:lpstr>Podmínky živnostenského podnikání</vt:lpstr>
      <vt:lpstr>Živnostenské podnikání</vt:lpstr>
      <vt:lpstr>Živnostenské podnikání</vt:lpstr>
      <vt:lpstr>Živností není: (§ 3 ŽZ)</vt:lpstr>
      <vt:lpstr>Živností není činnost fyzických osob: (§ 3 ŽZ) </vt:lpstr>
      <vt:lpstr>Živností dále není: (§ 3 ŽZ) </vt:lpstr>
      <vt:lpstr>Živností dále není:  (§ 3 ŽZ)</vt:lpstr>
      <vt:lpstr>Živnostenské podnikání</vt:lpstr>
      <vt:lpstr>Živnostenské podnikání</vt:lpstr>
      <vt:lpstr>Živnostenské podnikání</vt:lpstr>
      <vt:lpstr>Živnostenské podnikání</vt:lpstr>
      <vt:lpstr>Živnostenské podnikání</vt:lpstr>
      <vt:lpstr>Živnostenské podnikání</vt:lpstr>
      <vt:lpstr>Živnostenské podnikání</vt:lpstr>
      <vt:lpstr>Živnostenské oprávnění</vt:lpstr>
      <vt:lpstr>Provozovna</vt:lpstr>
      <vt:lpstr>Provozovna</vt:lpstr>
      <vt:lpstr>Provozovna</vt:lpstr>
      <vt:lpstr>Provozovna:</vt:lpstr>
      <vt:lpstr>Provozovna:</vt:lpstr>
      <vt:lpstr>Dělení živností</vt:lpstr>
      <vt:lpstr>Živnosti ohlašovací</vt:lpstr>
      <vt:lpstr>Živnosti ohlašovací</vt:lpstr>
      <vt:lpstr>Živnosti ohlašovací</vt:lpstr>
      <vt:lpstr>Živnosti ohlašovací</vt:lpstr>
      <vt:lpstr>Živnosti koncesované</vt:lpstr>
      <vt:lpstr>JEDNOTNÝ REGISTRAČNÍ FORMULÁŘ</vt:lpstr>
      <vt:lpstr>JEDNOTNÝ REGISTRAČNÍ FORMULÁŘ - PŘÍLOHY</vt:lpstr>
      <vt:lpstr>SPRÁVNÍ POPLATKY</vt:lpstr>
      <vt:lpstr>OHLÁŠENÍ ŽIVNOSTI</vt:lpstr>
      <vt:lpstr>ŽIVNOSTENSKÝ REJSTŘÍK</vt:lpstr>
      <vt:lpstr>UŽITEČNÉ ODKAZY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Označení a identifikace podnikatele, jednání podnikatele, Živnostenské podnikání </dc:title>
  <cp:lastModifiedBy>Účet Microsoft</cp:lastModifiedBy>
  <cp:revision>6</cp:revision>
  <dcterms:modified xsi:type="dcterms:W3CDTF">2022-10-05T13:02:06Z</dcterms:modified>
</cp:coreProperties>
</file>