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81" r:id="rId4"/>
    <p:sldId id="330" r:id="rId5"/>
    <p:sldId id="282" r:id="rId6"/>
    <p:sldId id="350" r:id="rId7"/>
    <p:sldId id="373" r:id="rId8"/>
    <p:sldId id="374" r:id="rId9"/>
    <p:sldId id="386" r:id="rId10"/>
    <p:sldId id="387" r:id="rId11"/>
    <p:sldId id="377" r:id="rId12"/>
    <p:sldId id="378" r:id="rId13"/>
    <p:sldId id="379" r:id="rId14"/>
    <p:sldId id="381" r:id="rId15"/>
    <p:sldId id="388" r:id="rId16"/>
    <p:sldId id="382" r:id="rId17"/>
    <p:sldId id="380" r:id="rId18"/>
    <p:sldId id="349" r:id="rId19"/>
    <p:sldId id="383" r:id="rId20"/>
    <p:sldId id="331" r:id="rId21"/>
    <p:sldId id="384" r:id="rId22"/>
    <p:sldId id="38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9E89-E32A-4238-B8FF-A72270B65D07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7C013-CF1B-4C96-BA05-5B2A5F0D8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62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B8F3D-61EF-41B8-9C1B-E0FA3D4656F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18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7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52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56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925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79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21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6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1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50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91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654C-5EEF-4C94-8934-B013D67275DB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59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 noChangeAspect="1"/>
          </p:cNvSpPr>
          <p:nvPr/>
        </p:nvSpPr>
        <p:spPr>
          <a:xfrm>
            <a:off x="935515" y="1610050"/>
            <a:ext cx="8092576" cy="4298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4400" b="1" dirty="0">
              <a:solidFill>
                <a:srgbClr val="E41A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4400" b="1" dirty="0">
                <a:solidFill>
                  <a:srgbClr val="E41A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JARMILA DUHÁČEK ŠEBESTOVÁ,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4400" b="1" dirty="0">
                <a:solidFill>
                  <a:srgbClr val="E41A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doc. Ing. , Ph.D.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ÚSTAV PODNIKOVÉ EKONOMIKY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11"/>
    </mc:Choice>
    <mc:Fallback xmlns="">
      <p:transition spd="slow" advTm="272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14A10-05D8-0FDE-3322-43A1D5CB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jako příjemce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1612F3-0D3A-419E-F036-CE19F80D1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9" t="24653" r="31941" b="48510"/>
          <a:stretch/>
        </p:blipFill>
        <p:spPr>
          <a:xfrm>
            <a:off x="282102" y="1369675"/>
            <a:ext cx="5038928" cy="18404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16EB34-7153-01CD-8228-5EA117334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1" t="14184" r="35371" b="45390"/>
          <a:stretch/>
        </p:blipFill>
        <p:spPr>
          <a:xfrm>
            <a:off x="5769313" y="1369675"/>
            <a:ext cx="5136204" cy="277238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FAB8E5B-B262-0E40-F863-D12EFAAA2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31" t="54468" r="28351" b="5324"/>
          <a:stretch/>
        </p:blipFill>
        <p:spPr>
          <a:xfrm>
            <a:off x="97275" y="3429000"/>
            <a:ext cx="5573949" cy="27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8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PZI pro hostitelskou ekonomiku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A. kladné</a:t>
            </a:r>
          </a:p>
          <a:p>
            <a:r>
              <a:rPr lang="cs-CZ" dirty="0"/>
              <a:t>investor přináší nové technologie, poznatky, dovednosti,</a:t>
            </a:r>
          </a:p>
          <a:p>
            <a:r>
              <a:rPr lang="cs-CZ" dirty="0"/>
              <a:t>vytváří nová pracovní místa,</a:t>
            </a:r>
          </a:p>
          <a:p>
            <a:r>
              <a:rPr lang="cs-CZ" dirty="0"/>
              <a:t>snižuje míru nezaměstnanosti,</a:t>
            </a:r>
          </a:p>
          <a:p>
            <a:r>
              <a:rPr lang="cs-CZ" dirty="0"/>
              <a:t>stimuluje hospodářský růst,</a:t>
            </a:r>
          </a:p>
          <a:p>
            <a:r>
              <a:rPr lang="cs-CZ" dirty="0"/>
              <a:t>přináší nové metody řízení a poznatky =&gt; konkurenceschopnost, roste poptávka jak ze strany investorů, tak ze strany domácností.</a:t>
            </a:r>
          </a:p>
          <a:p>
            <a:r>
              <a:rPr lang="cs-CZ" dirty="0"/>
              <a:t>B. záporné</a:t>
            </a:r>
          </a:p>
          <a:p>
            <a:r>
              <a:rPr lang="cs-CZ" dirty="0"/>
              <a:t>a. v oblasti životního prostředí,</a:t>
            </a:r>
          </a:p>
          <a:p>
            <a:r>
              <a:rPr lang="cs-CZ" dirty="0"/>
              <a:t>b. v oblasti platební bilance,</a:t>
            </a:r>
          </a:p>
          <a:p>
            <a:r>
              <a:rPr lang="cs-CZ" dirty="0"/>
              <a:t>• investor dosahuje zisku a převádí je na území své mateřské země (vytlačuje domácí investory),</a:t>
            </a:r>
          </a:p>
          <a:p>
            <a:r>
              <a:rPr lang="cs-CZ" dirty="0"/>
              <a:t>• odliv kapitálu,</a:t>
            </a:r>
          </a:p>
          <a:p>
            <a:r>
              <a:rPr lang="cs-CZ" dirty="0"/>
              <a:t>c. krize místních firem díky zvýšené konkurenci, snížení zaměstnanosti</a:t>
            </a:r>
          </a:p>
        </p:txBody>
      </p:sp>
    </p:spTree>
    <p:extLst>
      <p:ext uri="{BB962C8B-B14F-4D97-AF65-F5344CB8AC3E}">
        <p14:creationId xmlns:p14="http://schemas.microsoft.com/office/powerpoint/2010/main" val="394368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PZI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Investiční</a:t>
            </a:r>
            <a:r>
              <a:rPr lang="en-GB" dirty="0"/>
              <a:t> </a:t>
            </a:r>
            <a:r>
              <a:rPr lang="en-GB" dirty="0" err="1"/>
              <a:t>pobídky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to </a:t>
            </a:r>
            <a:r>
              <a:rPr lang="en-GB" dirty="0" err="1"/>
              <a:t>různé</a:t>
            </a:r>
            <a:r>
              <a:rPr lang="en-GB" dirty="0"/>
              <a:t> </a:t>
            </a:r>
            <a:r>
              <a:rPr lang="en-GB" dirty="0" err="1"/>
              <a:t>výhody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stát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územní</a:t>
            </a:r>
            <a:r>
              <a:rPr lang="en-GB" dirty="0"/>
              <a:t> </a:t>
            </a:r>
            <a:r>
              <a:rPr lang="en-GB" dirty="0" err="1"/>
              <a:t>samosprávy</a:t>
            </a:r>
            <a:r>
              <a:rPr lang="en-GB" dirty="0"/>
              <a:t> </a:t>
            </a:r>
            <a:r>
              <a:rPr lang="en-GB" dirty="0" err="1"/>
              <a:t>nabízí</a:t>
            </a:r>
            <a:r>
              <a:rPr lang="en-GB" dirty="0"/>
              <a:t> </a:t>
            </a:r>
            <a:r>
              <a:rPr lang="en-GB" dirty="0" err="1"/>
              <a:t>investorovi</a:t>
            </a:r>
            <a:r>
              <a:rPr lang="en-GB" dirty="0"/>
              <a:t> v </a:t>
            </a:r>
            <a:r>
              <a:rPr lang="en-GB" dirty="0" err="1"/>
              <a:t>případě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investovat</a:t>
            </a:r>
            <a:r>
              <a:rPr lang="en-GB" dirty="0"/>
              <a:t> v </a:t>
            </a:r>
            <a:r>
              <a:rPr lang="en-GB" dirty="0" err="1"/>
              <a:t>té</a:t>
            </a:r>
            <a:r>
              <a:rPr lang="en-GB" dirty="0"/>
              <a:t> </a:t>
            </a:r>
            <a:r>
              <a:rPr lang="en-GB" dirty="0" err="1"/>
              <a:t>dané</a:t>
            </a:r>
            <a:r>
              <a:rPr lang="en-GB" dirty="0"/>
              <a:t> </a:t>
            </a:r>
            <a:r>
              <a:rPr lang="en-GB" dirty="0" err="1"/>
              <a:t>ekonomice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regionu</a:t>
            </a:r>
            <a:r>
              <a:rPr lang="en-GB" dirty="0"/>
              <a:t>.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ně</a:t>
            </a:r>
            <a:r>
              <a:rPr lang="en-GB" dirty="0"/>
              <a:t> </a:t>
            </a:r>
            <a:r>
              <a:rPr lang="en-GB" dirty="0" err="1"/>
              <a:t>právo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investor, ale </a:t>
            </a:r>
            <a:r>
              <a:rPr lang="en-GB" dirty="0" err="1"/>
              <a:t>rozhoduje</a:t>
            </a:r>
            <a:r>
              <a:rPr lang="en-GB" dirty="0"/>
              <a:t> </a:t>
            </a:r>
            <a:r>
              <a:rPr lang="en-GB" dirty="0" err="1"/>
              <a:t>výše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.</a:t>
            </a:r>
          </a:p>
          <a:p>
            <a:r>
              <a:rPr lang="en-GB" dirty="0" err="1"/>
              <a:t>Vládní</a:t>
            </a:r>
            <a:r>
              <a:rPr lang="en-GB" dirty="0"/>
              <a:t> </a:t>
            </a:r>
            <a:r>
              <a:rPr lang="en-GB" dirty="0" err="1"/>
              <a:t>pobídky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ty,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nabízí</a:t>
            </a:r>
            <a:r>
              <a:rPr lang="en-GB" dirty="0"/>
              <a:t> </a:t>
            </a:r>
            <a:r>
              <a:rPr lang="en-GB" dirty="0" err="1"/>
              <a:t>vláda</a:t>
            </a:r>
            <a:r>
              <a:rPr lang="en-GB" dirty="0"/>
              <a:t>, </a:t>
            </a:r>
            <a:r>
              <a:rPr lang="en-GB" dirty="0" err="1"/>
              <a:t>kraj</a:t>
            </a:r>
            <a:r>
              <a:rPr lang="en-GB" dirty="0"/>
              <a:t>, </a:t>
            </a:r>
            <a:r>
              <a:rPr lang="en-GB" dirty="0" err="1"/>
              <a:t>obec</a:t>
            </a:r>
            <a:r>
              <a:rPr lang="en-GB" dirty="0"/>
              <a:t>, aby </a:t>
            </a:r>
            <a:r>
              <a:rPr lang="en-GB" dirty="0" err="1"/>
              <a:t>dostali</a:t>
            </a:r>
            <a:r>
              <a:rPr lang="en-GB" dirty="0"/>
              <a:t> </a:t>
            </a:r>
            <a:r>
              <a:rPr lang="en-GB" dirty="0" err="1"/>
              <a:t>investora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území</a:t>
            </a:r>
            <a:r>
              <a:rPr lang="en-GB" dirty="0"/>
              <a:t>,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uve-dené</a:t>
            </a:r>
            <a:r>
              <a:rPr lang="en-GB" dirty="0"/>
              <a:t> v </a:t>
            </a:r>
            <a:r>
              <a:rPr lang="en-GB" dirty="0" err="1"/>
              <a:t>Zákoně</a:t>
            </a:r>
            <a:r>
              <a:rPr lang="en-GB" dirty="0"/>
              <a:t> č. 72/2000 Sb. o </a:t>
            </a:r>
            <a:r>
              <a:rPr lang="en-GB" dirty="0" err="1"/>
              <a:t>investičních</a:t>
            </a:r>
            <a:r>
              <a:rPr lang="en-GB" dirty="0"/>
              <a:t> </a:t>
            </a:r>
            <a:r>
              <a:rPr lang="en-GB" dirty="0" err="1"/>
              <a:t>pobídkách.Mají</a:t>
            </a:r>
            <a:r>
              <a:rPr lang="en-GB" dirty="0"/>
              <a:t> </a:t>
            </a:r>
            <a:r>
              <a:rPr lang="en-GB" dirty="0" err="1"/>
              <a:t>tři</a:t>
            </a:r>
            <a:r>
              <a:rPr lang="en-GB" dirty="0"/>
              <a:t> </a:t>
            </a:r>
            <a:r>
              <a:rPr lang="en-GB" dirty="0" err="1"/>
              <a:t>formy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daňové</a:t>
            </a:r>
            <a:r>
              <a:rPr lang="en-GB" dirty="0"/>
              <a:t> </a:t>
            </a:r>
            <a:r>
              <a:rPr lang="en-GB" dirty="0" err="1"/>
              <a:t>výhody</a:t>
            </a:r>
            <a:endParaRPr lang="en-GB" dirty="0"/>
          </a:p>
          <a:p>
            <a:pPr lvl="1"/>
            <a:r>
              <a:rPr lang="en-GB" dirty="0" err="1"/>
              <a:t>daňové</a:t>
            </a:r>
            <a:r>
              <a:rPr lang="en-GB" dirty="0"/>
              <a:t> </a:t>
            </a:r>
            <a:r>
              <a:rPr lang="en-GB" dirty="0" err="1"/>
              <a:t>prázdniny</a:t>
            </a:r>
            <a:endParaRPr lang="en-GB" dirty="0"/>
          </a:p>
          <a:p>
            <a:pPr lvl="1"/>
            <a:r>
              <a:rPr lang="en-GB" dirty="0" err="1"/>
              <a:t>nižší</a:t>
            </a:r>
            <a:r>
              <a:rPr lang="en-GB" dirty="0"/>
              <a:t> </a:t>
            </a:r>
            <a:r>
              <a:rPr lang="en-GB" dirty="0" err="1"/>
              <a:t>daňová</a:t>
            </a:r>
            <a:r>
              <a:rPr lang="en-GB" dirty="0"/>
              <a:t> </a:t>
            </a:r>
            <a:r>
              <a:rPr lang="en-GB" dirty="0" err="1"/>
              <a:t>sazba</a:t>
            </a:r>
            <a:r>
              <a:rPr lang="en-GB" dirty="0"/>
              <a:t> (</a:t>
            </a:r>
            <a:r>
              <a:rPr lang="en-GB" dirty="0" err="1"/>
              <a:t>možnost</a:t>
            </a:r>
            <a:r>
              <a:rPr lang="en-GB" dirty="0"/>
              <a:t> </a:t>
            </a:r>
            <a:r>
              <a:rPr lang="en-GB" dirty="0" err="1"/>
              <a:t>uplatnění</a:t>
            </a:r>
            <a:r>
              <a:rPr lang="en-GB" dirty="0"/>
              <a:t> </a:t>
            </a:r>
            <a:r>
              <a:rPr lang="en-GB" dirty="0" err="1"/>
              <a:t>slevy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dani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511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Portfolio </a:t>
            </a:r>
            <a:r>
              <a:rPr lang="en-GB" b="1" dirty="0" err="1"/>
              <a:t>investice</a:t>
            </a:r>
            <a:r>
              <a:rPr lang="en-GB" b="1" dirty="0"/>
              <a:t> (</a:t>
            </a:r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investice</a:t>
            </a:r>
            <a:r>
              <a:rPr lang="en-GB" b="1" dirty="0"/>
              <a:t>)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Cílem</a:t>
            </a:r>
            <a:r>
              <a:rPr lang="en-GB" dirty="0"/>
              <a:t> </a:t>
            </a:r>
            <a:r>
              <a:rPr lang="en-GB" dirty="0" err="1"/>
              <a:t>portfoliového</a:t>
            </a:r>
            <a:r>
              <a:rPr lang="en-GB" dirty="0"/>
              <a:t> </a:t>
            </a:r>
            <a:r>
              <a:rPr lang="en-GB" dirty="0" err="1"/>
              <a:t>investování</a:t>
            </a:r>
            <a:r>
              <a:rPr lang="en-GB" dirty="0"/>
              <a:t> je </a:t>
            </a:r>
            <a:r>
              <a:rPr lang="en-GB" dirty="0" err="1"/>
              <a:t>jednoduše</a:t>
            </a:r>
            <a:r>
              <a:rPr lang="en-GB" dirty="0"/>
              <a:t> </a:t>
            </a:r>
            <a:r>
              <a:rPr lang="en-GB" dirty="0" err="1"/>
              <a:t>vydělat</a:t>
            </a:r>
            <a:r>
              <a:rPr lang="en-GB" dirty="0"/>
              <a:t> </a:t>
            </a:r>
            <a:r>
              <a:rPr lang="en-GB" dirty="0" err="1"/>
              <a:t>výnosy</a:t>
            </a:r>
            <a:r>
              <a:rPr lang="en-GB" dirty="0"/>
              <a:t>, </a:t>
            </a:r>
            <a:r>
              <a:rPr lang="en-GB" dirty="0" err="1"/>
              <a:t>aniž</a:t>
            </a:r>
            <a:r>
              <a:rPr lang="en-GB" dirty="0"/>
              <a:t> by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nutné</a:t>
            </a:r>
            <a:r>
              <a:rPr lang="en-GB" dirty="0"/>
              <a:t> </a:t>
            </a:r>
            <a:r>
              <a:rPr lang="en-GB" dirty="0" err="1"/>
              <a:t>zapojit</a:t>
            </a:r>
            <a:r>
              <a:rPr lang="en-GB" dirty="0"/>
              <a:t> se do </a:t>
            </a:r>
            <a:r>
              <a:rPr lang="en-GB" dirty="0" err="1"/>
              <a:t>života</a:t>
            </a:r>
            <a:r>
              <a:rPr lang="en-GB" dirty="0"/>
              <a:t> </a:t>
            </a:r>
            <a:r>
              <a:rPr lang="en-GB" dirty="0" err="1"/>
              <a:t>společnosti</a:t>
            </a:r>
            <a:r>
              <a:rPr lang="en-GB" dirty="0"/>
              <a:t> </a:t>
            </a:r>
            <a:r>
              <a:rPr lang="en-GB" dirty="0" err="1"/>
              <a:t>vydávající</a:t>
            </a:r>
            <a:r>
              <a:rPr lang="en-GB" dirty="0"/>
              <a:t> </a:t>
            </a:r>
            <a:r>
              <a:rPr lang="en-GB" dirty="0" err="1"/>
              <a:t>akcie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dluhopisy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10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3437C6-0523-19A0-39CC-0D6C547E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" t="3357" r="20451" b="5324"/>
          <a:stretch/>
        </p:blipFill>
        <p:spPr>
          <a:xfrm>
            <a:off x="116732" y="230188"/>
            <a:ext cx="11575915" cy="66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489FB-A168-65A3-266C-A4F9F210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E8A19A-BFFE-0A6A-FA1B-71B06899D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11D970-7C20-4515-FA76-B2F6E985F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7" b="6809"/>
          <a:stretch/>
        </p:blipFill>
        <p:spPr>
          <a:xfrm>
            <a:off x="0" y="230188"/>
            <a:ext cx="12192000" cy="61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19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E374C3-D71B-D220-DA31-D37907DAD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2" b="5324"/>
          <a:stretch/>
        </p:blipFill>
        <p:spPr>
          <a:xfrm>
            <a:off x="0" y="223736"/>
            <a:ext cx="12192000" cy="62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Fúze</a:t>
            </a:r>
            <a:r>
              <a:rPr lang="en-GB" dirty="0"/>
              <a:t> a </a:t>
            </a:r>
            <a:r>
              <a:rPr lang="en-GB" dirty="0" err="1"/>
              <a:t>akvizice</a:t>
            </a:r>
            <a:r>
              <a:rPr lang="en-GB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Fúze</a:t>
            </a:r>
            <a:r>
              <a:rPr lang="en-GB" b="1" dirty="0"/>
              <a:t> </a:t>
            </a:r>
            <a:r>
              <a:rPr lang="en-GB" dirty="0" err="1"/>
              <a:t>představuje</a:t>
            </a:r>
            <a:r>
              <a:rPr lang="en-GB" dirty="0"/>
              <a:t> </a:t>
            </a:r>
            <a:r>
              <a:rPr lang="en-GB" dirty="0" err="1"/>
              <a:t>dohodu</a:t>
            </a:r>
            <a:r>
              <a:rPr lang="en-GB" dirty="0"/>
              <a:t> </a:t>
            </a:r>
            <a:r>
              <a:rPr lang="en-GB" dirty="0" err="1"/>
              <a:t>podnikatelů</a:t>
            </a:r>
            <a:r>
              <a:rPr lang="en-GB" dirty="0"/>
              <a:t> o </a:t>
            </a:r>
            <a:r>
              <a:rPr lang="en-GB" dirty="0" err="1"/>
              <a:t>splynutí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podniků</a:t>
            </a:r>
            <a:r>
              <a:rPr lang="en-GB" dirty="0"/>
              <a:t> v </a:t>
            </a:r>
            <a:r>
              <a:rPr lang="en-GB" dirty="0" err="1"/>
              <a:t>jediný</a:t>
            </a:r>
            <a:r>
              <a:rPr lang="en-GB" dirty="0"/>
              <a:t> </a:t>
            </a:r>
            <a:r>
              <a:rPr lang="en-GB" dirty="0" err="1"/>
              <a:t>podnik</a:t>
            </a:r>
            <a:r>
              <a:rPr lang="en-GB" dirty="0"/>
              <a:t>. </a:t>
            </a:r>
            <a:r>
              <a:rPr lang="en-GB" dirty="0" err="1"/>
              <a:t>Splynutím</a:t>
            </a:r>
            <a:r>
              <a:rPr lang="en-GB" dirty="0"/>
              <a:t> </a:t>
            </a:r>
            <a:r>
              <a:rPr lang="en-GB" dirty="0" err="1"/>
              <a:t>buď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podniky</a:t>
            </a:r>
            <a:r>
              <a:rPr lang="en-GB" dirty="0"/>
              <a:t> </a:t>
            </a:r>
            <a:r>
              <a:rPr lang="en-GB" dirty="0" err="1"/>
              <a:t>zanikají</a:t>
            </a:r>
            <a:r>
              <a:rPr lang="en-GB" dirty="0"/>
              <a:t> a </a:t>
            </a:r>
            <a:r>
              <a:rPr lang="en-GB" dirty="0" err="1"/>
              <a:t>vzniká</a:t>
            </a:r>
            <a:r>
              <a:rPr lang="en-GB" dirty="0"/>
              <a:t> </a:t>
            </a:r>
            <a:r>
              <a:rPr lang="en-GB" dirty="0" err="1"/>
              <a:t>nový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podnik</a:t>
            </a:r>
            <a:r>
              <a:rPr lang="en-GB" dirty="0"/>
              <a:t> </a:t>
            </a:r>
            <a:r>
              <a:rPr lang="en-GB" dirty="0" err="1"/>
              <a:t>existuje</a:t>
            </a:r>
            <a:r>
              <a:rPr lang="en-GB" dirty="0"/>
              <a:t> </a:t>
            </a:r>
            <a:r>
              <a:rPr lang="en-GB" dirty="0" err="1"/>
              <a:t>dále</a:t>
            </a:r>
            <a:r>
              <a:rPr lang="en-GB" dirty="0"/>
              <a:t> a </a:t>
            </a:r>
            <a:r>
              <a:rPr lang="en-GB" dirty="0" err="1"/>
              <a:t>ostatní</a:t>
            </a:r>
            <a:r>
              <a:rPr lang="en-GB" dirty="0"/>
              <a:t> do </a:t>
            </a:r>
            <a:r>
              <a:rPr lang="en-GB" dirty="0" err="1"/>
              <a:t>něj</a:t>
            </a:r>
            <a:r>
              <a:rPr lang="en-GB" dirty="0"/>
              <a:t> </a:t>
            </a:r>
            <a:r>
              <a:rPr lang="en-GB" dirty="0" err="1"/>
              <a:t>vplynou</a:t>
            </a:r>
            <a:r>
              <a:rPr lang="en-GB" dirty="0"/>
              <a:t>. </a:t>
            </a:r>
          </a:p>
          <a:p>
            <a:r>
              <a:rPr lang="en-GB" b="1" dirty="0" err="1"/>
              <a:t>Akvizice</a:t>
            </a:r>
            <a:r>
              <a:rPr lang="en-GB" b="1" dirty="0"/>
              <a:t> </a:t>
            </a:r>
            <a:r>
              <a:rPr lang="en-GB" dirty="0" err="1"/>
              <a:t>představuje</a:t>
            </a:r>
            <a:r>
              <a:rPr lang="en-GB" dirty="0"/>
              <a:t> </a:t>
            </a:r>
            <a:r>
              <a:rPr lang="en-GB" dirty="0" err="1"/>
              <a:t>převzetí</a:t>
            </a:r>
            <a:r>
              <a:rPr lang="en-GB" dirty="0"/>
              <a:t> </a:t>
            </a:r>
            <a:r>
              <a:rPr lang="en-GB" dirty="0" err="1"/>
              <a:t>podniků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koupě</a:t>
            </a:r>
            <a:r>
              <a:rPr lang="en-GB" dirty="0"/>
              <a:t> a </a:t>
            </a:r>
            <a:r>
              <a:rPr lang="en-GB" dirty="0" err="1"/>
              <a:t>prodeje</a:t>
            </a:r>
            <a:r>
              <a:rPr lang="en-GB" dirty="0"/>
              <a:t> a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charakter</a:t>
            </a:r>
            <a:r>
              <a:rPr lang="en-GB" dirty="0"/>
              <a:t> </a:t>
            </a: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přátel-ského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nepřátelského</a:t>
            </a:r>
            <a:r>
              <a:rPr lang="en-GB" dirty="0"/>
              <a:t> </a:t>
            </a:r>
            <a:r>
              <a:rPr lang="en-GB" dirty="0" err="1"/>
              <a:t>převzetí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028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Zahraniční investice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Kapitola 11</a:t>
            </a:r>
          </a:p>
        </p:txBody>
      </p:sp>
    </p:spTree>
    <p:extLst>
      <p:ext uri="{BB962C8B-B14F-4D97-AF65-F5344CB8AC3E}">
        <p14:creationId xmlns:p14="http://schemas.microsoft.com/office/powerpoint/2010/main" val="257982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 err="1"/>
              <a:t>Speciální</a:t>
            </a:r>
            <a:r>
              <a:rPr lang="en-GB" b="1" dirty="0"/>
              <a:t> </a:t>
            </a:r>
            <a:r>
              <a:rPr lang="en-GB" b="1" dirty="0" err="1"/>
              <a:t>pobídky</a:t>
            </a:r>
            <a:r>
              <a:rPr lang="en-GB" b="1" dirty="0"/>
              <a:t> pro </a:t>
            </a:r>
            <a:r>
              <a:rPr lang="en-GB" b="1" dirty="0" err="1"/>
              <a:t>investory</a:t>
            </a:r>
            <a:r>
              <a:rPr lang="en-GB" b="1" dirty="0"/>
              <a:t>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Pobídky pro investory:</a:t>
            </a:r>
          </a:p>
          <a:p>
            <a:r>
              <a:rPr lang="en-GB" b="1" dirty="0" err="1"/>
              <a:t>Zákon</a:t>
            </a:r>
            <a:r>
              <a:rPr lang="en-GB" b="1" dirty="0"/>
              <a:t> č. 72/2000 Sb., o </a:t>
            </a:r>
            <a:r>
              <a:rPr lang="en-GB" b="1" dirty="0" err="1"/>
              <a:t>investičních</a:t>
            </a:r>
            <a:r>
              <a:rPr lang="en-GB" b="1" dirty="0"/>
              <a:t> </a:t>
            </a:r>
            <a:r>
              <a:rPr lang="en-GB" b="1" dirty="0" err="1"/>
              <a:t>pobídkách</a:t>
            </a:r>
            <a:r>
              <a:rPr lang="en-GB" b="1" dirty="0"/>
              <a:t>,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znění</a:t>
            </a:r>
            <a:r>
              <a:rPr lang="en-GB" b="1" dirty="0"/>
              <a:t> </a:t>
            </a:r>
            <a:r>
              <a:rPr lang="en-GB" b="1" dirty="0" err="1"/>
              <a:t>platném</a:t>
            </a:r>
            <a:r>
              <a:rPr lang="en-GB" b="1" dirty="0"/>
              <a:t> od 6. </a:t>
            </a:r>
            <a:r>
              <a:rPr lang="en-GB" b="1" dirty="0" err="1"/>
              <a:t>září</a:t>
            </a:r>
            <a:r>
              <a:rPr lang="en-GB" b="1" dirty="0"/>
              <a:t> 2019</a:t>
            </a:r>
            <a:endParaRPr lang="cs-CZ" b="1" dirty="0"/>
          </a:p>
          <a:p>
            <a:r>
              <a:rPr lang="en-GB" b="1" dirty="0"/>
              <a:t>https://www.czechinvest.org/cz/Sluzby-pro-investory/Investicni-pobidky</a:t>
            </a:r>
          </a:p>
          <a:p>
            <a:r>
              <a:rPr lang="cs-CZ" dirty="0"/>
              <a:t>Průmyslové zóny</a:t>
            </a:r>
          </a:p>
          <a:p>
            <a:r>
              <a:rPr lang="cs-CZ" dirty="0"/>
              <a:t>https://www.czechinvest.org/cz/Sluzby-pro-municipality/Nemovitosti-pro-podnikatelske-ucely/Podpora-prumyslovych-zon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34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Open Sans"/>
              </a:rPr>
              <a:t>PODNIKOVÉ FINANCE 2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Shrnutí kapitol 10 až 12</a:t>
            </a:r>
          </a:p>
        </p:txBody>
      </p:sp>
    </p:spTree>
    <p:extLst>
      <p:ext uri="{BB962C8B-B14F-4D97-AF65-F5344CB8AC3E}">
        <p14:creationId xmlns:p14="http://schemas.microsoft.com/office/powerpoint/2010/main" val="39753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Matematické a statistické metody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Kapitola 12</a:t>
            </a:r>
          </a:p>
        </p:txBody>
      </p:sp>
    </p:spTree>
    <p:extLst>
      <p:ext uri="{BB962C8B-B14F-4D97-AF65-F5344CB8AC3E}">
        <p14:creationId xmlns:p14="http://schemas.microsoft.com/office/powerpoint/2010/main" val="3435907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Zjednodušení práce s daty</a:t>
            </a:r>
          </a:p>
          <a:p>
            <a:r>
              <a:rPr lang="cs-CZ" dirty="0"/>
              <a:t>Modelování časových řad</a:t>
            </a:r>
          </a:p>
          <a:p>
            <a:r>
              <a:rPr lang="cs-CZ" dirty="0"/>
              <a:t>Zjišťování závislostí mezi proměnnými</a:t>
            </a:r>
          </a:p>
          <a:p>
            <a:r>
              <a:rPr lang="cs-CZ" dirty="0"/>
              <a:t>Využití pro rozhodování v čase</a:t>
            </a:r>
          </a:p>
          <a:p>
            <a:r>
              <a:rPr lang="cs-CZ" dirty="0"/>
              <a:t>Využití specializovaných SW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443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66" y="1237406"/>
            <a:ext cx="9283468" cy="43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5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Open Sans"/>
              </a:rPr>
              <a:t>Obsah prezentace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Open Sans"/>
              </a:rPr>
              <a:t>Mezinárodní pohyb kapitálu</a:t>
            </a:r>
          </a:p>
          <a:p>
            <a:r>
              <a:rPr lang="cs-CZ" b="1" dirty="0">
                <a:latin typeface="Open Sans"/>
              </a:rPr>
              <a:t>Zahraniční investice</a:t>
            </a:r>
          </a:p>
          <a:p>
            <a:r>
              <a:rPr lang="cs-CZ" b="1" dirty="0">
                <a:latin typeface="Open Sans"/>
              </a:rPr>
              <a:t>Využití matematicko-statistických metod</a:t>
            </a:r>
          </a:p>
          <a:p>
            <a:endParaRPr lang="cs-CZ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2307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pohyb kapitálu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Kapitola 10</a:t>
            </a:r>
          </a:p>
        </p:txBody>
      </p:sp>
    </p:spTree>
    <p:extLst>
      <p:ext uri="{BB962C8B-B14F-4D97-AF65-F5344CB8AC3E}">
        <p14:creationId xmlns:p14="http://schemas.microsoft.com/office/powerpoint/2010/main" val="258860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/>
              <a:t>Znamená změnu pohledávek a závazků rezidentů vůči zahraničí. Jde o:</a:t>
            </a:r>
          </a:p>
          <a:p>
            <a:r>
              <a:rPr lang="cs-CZ" altLang="cs-CZ" sz="3200" b="1" dirty="0"/>
              <a:t>přesuny peněžních fondů (hotovosti, bankovních depozit) nebo cenných papírů (akcií, obligací, aj.)</a:t>
            </a:r>
          </a:p>
          <a:p>
            <a:r>
              <a:rPr lang="cs-CZ" altLang="cs-CZ" sz="3200" b="1" dirty="0"/>
              <a:t>poskytování nebo splácení úvěrů (finančních, zbožových) mezi subjekty národních ekonomik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75228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Motivy mezinárodního pohybu kapitálu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Rozdílná</a:t>
            </a:r>
            <a:r>
              <a:rPr lang="en-GB" dirty="0"/>
              <a:t> </a:t>
            </a:r>
            <a:r>
              <a:rPr lang="en-GB" dirty="0" err="1"/>
              <a:t>očekávaná</a:t>
            </a:r>
            <a:r>
              <a:rPr lang="en-GB" dirty="0"/>
              <a:t> </a:t>
            </a:r>
            <a:r>
              <a:rPr lang="en-GB" dirty="0" err="1"/>
              <a:t>výnosnost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domácích</a:t>
            </a:r>
            <a:r>
              <a:rPr lang="en-GB" dirty="0"/>
              <a:t> a </a:t>
            </a:r>
            <a:r>
              <a:rPr lang="en-GB" dirty="0" err="1"/>
              <a:t>zahraničních</a:t>
            </a:r>
            <a:r>
              <a:rPr lang="en-GB" dirty="0"/>
              <a:t>. </a:t>
            </a:r>
            <a:r>
              <a:rPr lang="cs-CZ" dirty="0"/>
              <a:t>(</a:t>
            </a:r>
            <a:r>
              <a:rPr lang="en-GB" dirty="0" err="1"/>
              <a:t>úroky</a:t>
            </a:r>
            <a:r>
              <a:rPr lang="en-GB" dirty="0"/>
              <a:t>, </a:t>
            </a:r>
            <a:r>
              <a:rPr lang="en-GB" dirty="0" err="1"/>
              <a:t>dividendy</a:t>
            </a:r>
            <a:r>
              <a:rPr lang="en-GB" dirty="0"/>
              <a:t>, </a:t>
            </a:r>
            <a:r>
              <a:rPr lang="en-GB" dirty="0" err="1"/>
              <a:t>kapitálové</a:t>
            </a:r>
            <a:r>
              <a:rPr lang="en-GB" dirty="0"/>
              <a:t> </a:t>
            </a:r>
            <a:r>
              <a:rPr lang="en-GB" dirty="0" err="1"/>
              <a:t>výnosy</a:t>
            </a:r>
            <a:r>
              <a:rPr lang="en-GB" dirty="0"/>
              <a:t> </a:t>
            </a:r>
            <a:r>
              <a:rPr lang="en-GB" dirty="0" err="1"/>
              <a:t>dané</a:t>
            </a:r>
            <a:r>
              <a:rPr lang="en-GB" dirty="0"/>
              <a:t> </a:t>
            </a:r>
            <a:r>
              <a:rPr lang="en-GB" dirty="0" err="1"/>
              <a:t>kolísáním</a:t>
            </a:r>
            <a:r>
              <a:rPr lang="en-GB" dirty="0"/>
              <a:t>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cenných</a:t>
            </a:r>
            <a:r>
              <a:rPr lang="en-GB" dirty="0"/>
              <a:t> </a:t>
            </a:r>
            <a:r>
              <a:rPr lang="en-GB" dirty="0" err="1"/>
              <a:t>papírů</a:t>
            </a:r>
            <a:r>
              <a:rPr lang="en-GB" dirty="0"/>
              <a:t> </a:t>
            </a:r>
            <a:r>
              <a:rPr lang="en-GB" dirty="0" err="1"/>
              <a:t>apod</a:t>
            </a:r>
            <a:r>
              <a:rPr lang="cs-CZ" dirty="0"/>
              <a:t>)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err="1"/>
              <a:t>Významným</a:t>
            </a:r>
            <a:r>
              <a:rPr lang="en-GB" dirty="0"/>
              <a:t> </a:t>
            </a:r>
            <a:r>
              <a:rPr lang="en-GB" dirty="0" err="1"/>
              <a:t>faktorem</a:t>
            </a:r>
            <a:r>
              <a:rPr lang="en-GB" dirty="0"/>
              <a:t> </a:t>
            </a:r>
            <a:r>
              <a:rPr lang="en-GB" dirty="0" err="1"/>
              <a:t>rozdílného</a:t>
            </a:r>
            <a:r>
              <a:rPr lang="en-GB" dirty="0"/>
              <a:t> </a:t>
            </a:r>
            <a:r>
              <a:rPr lang="en-GB" dirty="0" err="1"/>
              <a:t>zúročení</a:t>
            </a:r>
            <a:r>
              <a:rPr lang="en-GB" dirty="0"/>
              <a:t> (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úrokový</a:t>
            </a:r>
            <a:r>
              <a:rPr lang="en-GB" dirty="0"/>
              <a:t> </a:t>
            </a:r>
            <a:r>
              <a:rPr lang="en-GB" dirty="0" err="1"/>
              <a:t>diferenciál</a:t>
            </a:r>
            <a:r>
              <a:rPr lang="en-GB" dirty="0"/>
              <a:t>)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rozdílné</a:t>
            </a:r>
            <a:r>
              <a:rPr lang="en-GB" dirty="0"/>
              <a:t> </a:t>
            </a:r>
            <a:r>
              <a:rPr lang="en-GB" dirty="0" err="1"/>
              <a:t>očekávané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(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inflační</a:t>
            </a:r>
            <a:r>
              <a:rPr lang="en-GB" dirty="0"/>
              <a:t> </a:t>
            </a:r>
            <a:r>
              <a:rPr lang="en-GB" dirty="0" err="1"/>
              <a:t>diferenciál</a:t>
            </a:r>
            <a:r>
              <a:rPr lang="en-GB" dirty="0"/>
              <a:t>) v </a:t>
            </a:r>
            <a:r>
              <a:rPr lang="en-GB" dirty="0" err="1"/>
              <a:t>jednotlivých</a:t>
            </a:r>
            <a:r>
              <a:rPr lang="en-GB" dirty="0"/>
              <a:t> </a:t>
            </a:r>
            <a:r>
              <a:rPr lang="en-GB" dirty="0" err="1"/>
              <a:t>národních</a:t>
            </a:r>
            <a:r>
              <a:rPr lang="en-GB" dirty="0"/>
              <a:t> </a:t>
            </a:r>
            <a:r>
              <a:rPr lang="en-GB" dirty="0" err="1"/>
              <a:t>ekonomikách</a:t>
            </a:r>
            <a:r>
              <a:rPr lang="en-GB" dirty="0"/>
              <a:t>, </a:t>
            </a:r>
            <a:r>
              <a:rPr lang="en-GB" dirty="0" err="1"/>
              <a:t>transakční</a:t>
            </a:r>
            <a:r>
              <a:rPr lang="en-GB" dirty="0"/>
              <a:t> </a:t>
            </a:r>
            <a:r>
              <a:rPr lang="en-GB" dirty="0" err="1"/>
              <a:t>náklady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pořízení</a:t>
            </a:r>
            <a:r>
              <a:rPr lang="en-GB" dirty="0"/>
              <a:t> </a:t>
            </a:r>
            <a:r>
              <a:rPr lang="en-GB" dirty="0" err="1"/>
              <a:t>zahraničních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, </a:t>
            </a:r>
            <a:r>
              <a:rPr lang="en-GB" dirty="0" err="1"/>
              <a:t>očekávanou</a:t>
            </a:r>
            <a:r>
              <a:rPr lang="en-GB" dirty="0"/>
              <a:t> </a:t>
            </a:r>
            <a:r>
              <a:rPr lang="en-GB" dirty="0" err="1"/>
              <a:t>změnu</a:t>
            </a:r>
            <a:r>
              <a:rPr lang="en-GB" dirty="0"/>
              <a:t> </a:t>
            </a:r>
            <a:r>
              <a:rPr lang="en-GB" dirty="0" err="1"/>
              <a:t>měnového</a:t>
            </a:r>
            <a:r>
              <a:rPr lang="en-GB" dirty="0"/>
              <a:t> </a:t>
            </a:r>
            <a:r>
              <a:rPr lang="en-GB" dirty="0" err="1"/>
              <a:t>kurzu</a:t>
            </a:r>
            <a:r>
              <a:rPr lang="en-GB" dirty="0"/>
              <a:t>, </a:t>
            </a:r>
            <a:r>
              <a:rPr lang="en-GB" dirty="0" err="1"/>
              <a:t>rozdílné</a:t>
            </a:r>
            <a:r>
              <a:rPr lang="en-GB" dirty="0"/>
              <a:t> </a:t>
            </a:r>
            <a:r>
              <a:rPr lang="en-GB" dirty="0" err="1"/>
              <a:t>zdanění</a:t>
            </a:r>
            <a:r>
              <a:rPr lang="en-GB" dirty="0"/>
              <a:t> </a:t>
            </a:r>
            <a:r>
              <a:rPr lang="en-GB" dirty="0" err="1"/>
              <a:t>výnosů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Likvidita</a:t>
            </a:r>
            <a:r>
              <a:rPr lang="en-GB" dirty="0"/>
              <a:t> </a:t>
            </a:r>
            <a:r>
              <a:rPr lang="en-GB" dirty="0" err="1"/>
              <a:t>daného</a:t>
            </a:r>
            <a:r>
              <a:rPr lang="en-GB" dirty="0"/>
              <a:t> </a:t>
            </a:r>
            <a:r>
              <a:rPr lang="en-GB" dirty="0" err="1"/>
              <a:t>aktiva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err="1"/>
              <a:t>Rizikovost</a:t>
            </a:r>
            <a:r>
              <a:rPr lang="en-GB" dirty="0"/>
              <a:t> </a:t>
            </a:r>
            <a:r>
              <a:rPr lang="en-GB" dirty="0" err="1"/>
              <a:t>daného</a:t>
            </a:r>
            <a:r>
              <a:rPr lang="en-GB" dirty="0"/>
              <a:t> </a:t>
            </a:r>
            <a:r>
              <a:rPr lang="en-GB" dirty="0" err="1"/>
              <a:t>aktiva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28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mezinárodních investic a jejich členění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851383"/>
            <a:ext cx="10515600" cy="4351338"/>
          </a:xfrm>
        </p:spPr>
        <p:txBody>
          <a:bodyPr/>
          <a:lstStyle/>
          <a:p>
            <a:endParaRPr lang="cs-CZ" dirty="0"/>
          </a:p>
          <a:p>
            <a:r>
              <a:rPr lang="en-GB" dirty="0" err="1"/>
              <a:t>Mezinárodní</a:t>
            </a:r>
            <a:r>
              <a:rPr lang="en-GB" dirty="0"/>
              <a:t> </a:t>
            </a:r>
            <a:r>
              <a:rPr lang="en-GB" dirty="0" err="1"/>
              <a:t>investici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definovat</a:t>
            </a:r>
            <a:r>
              <a:rPr lang="en-GB" dirty="0"/>
              <a:t> 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převod</a:t>
            </a:r>
            <a:r>
              <a:rPr lang="en-GB" dirty="0"/>
              <a:t> </a:t>
            </a:r>
            <a:r>
              <a:rPr lang="en-GB" dirty="0" err="1"/>
              <a:t>hmotného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nehmotného</a:t>
            </a:r>
            <a:r>
              <a:rPr lang="en-GB" dirty="0"/>
              <a:t> </a:t>
            </a:r>
            <a:r>
              <a:rPr lang="en-GB" dirty="0" err="1"/>
              <a:t>majetku</a:t>
            </a:r>
            <a:r>
              <a:rPr lang="en-GB" dirty="0"/>
              <a:t> z </a:t>
            </a:r>
            <a:r>
              <a:rPr lang="en-GB" dirty="0" err="1"/>
              <a:t>jedné</a:t>
            </a:r>
            <a:r>
              <a:rPr lang="en-GB" dirty="0"/>
              <a:t> </a:t>
            </a:r>
            <a:r>
              <a:rPr lang="en-GB" dirty="0" err="1"/>
              <a:t>země</a:t>
            </a:r>
            <a:r>
              <a:rPr lang="en-GB" dirty="0"/>
              <a:t> do </a:t>
            </a:r>
            <a:r>
              <a:rPr lang="en-GB" dirty="0" err="1"/>
              <a:t>země</a:t>
            </a:r>
            <a:r>
              <a:rPr lang="en-GB" dirty="0"/>
              <a:t> </a:t>
            </a:r>
            <a:r>
              <a:rPr lang="en-GB" dirty="0" err="1"/>
              <a:t>jiné</a:t>
            </a:r>
            <a:r>
              <a:rPr lang="en-GB" dirty="0"/>
              <a:t>,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účelem</a:t>
            </a:r>
            <a:r>
              <a:rPr lang="en-GB" dirty="0"/>
              <a:t> </a:t>
            </a:r>
            <a:r>
              <a:rPr lang="en-GB" dirty="0" err="1"/>
              <a:t>použití</a:t>
            </a:r>
            <a:r>
              <a:rPr lang="en-GB" dirty="0"/>
              <a:t> v </a:t>
            </a:r>
            <a:r>
              <a:rPr lang="en-GB" dirty="0" err="1"/>
              <a:t>této</a:t>
            </a:r>
            <a:r>
              <a:rPr lang="en-GB" dirty="0"/>
              <a:t> </a:t>
            </a:r>
            <a:r>
              <a:rPr lang="en-GB" dirty="0" err="1"/>
              <a:t>zemi</a:t>
            </a:r>
            <a:r>
              <a:rPr lang="en-GB" dirty="0"/>
              <a:t> k </a:t>
            </a:r>
            <a:r>
              <a:rPr lang="en-GB" dirty="0" err="1"/>
              <a:t>vytváření</a:t>
            </a:r>
            <a:r>
              <a:rPr lang="en-GB" dirty="0"/>
              <a:t> </a:t>
            </a:r>
            <a:r>
              <a:rPr lang="en-GB" dirty="0" err="1"/>
              <a:t>zisku</a:t>
            </a:r>
            <a:r>
              <a:rPr lang="en-GB" dirty="0"/>
              <a:t> a to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úplné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částečné</a:t>
            </a:r>
            <a:r>
              <a:rPr lang="en-GB" dirty="0"/>
              <a:t> </a:t>
            </a:r>
            <a:r>
              <a:rPr lang="en-GB" dirty="0" err="1"/>
              <a:t>kontroly</a:t>
            </a:r>
            <a:r>
              <a:rPr lang="en-GB" dirty="0"/>
              <a:t> </a:t>
            </a:r>
            <a:r>
              <a:rPr lang="en-GB" dirty="0" err="1"/>
              <a:t>majitele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majetku</a:t>
            </a:r>
            <a:endParaRPr lang="cs-CZ" dirty="0"/>
          </a:p>
          <a:p>
            <a:r>
              <a:rPr lang="en-GB" dirty="0" err="1"/>
              <a:t>Přímé</a:t>
            </a:r>
            <a:r>
              <a:rPr lang="en-GB" dirty="0"/>
              <a:t> </a:t>
            </a:r>
            <a:r>
              <a:rPr lang="en-GB" dirty="0" err="1"/>
              <a:t>zahraniční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 </a:t>
            </a:r>
            <a:endParaRPr lang="cs-CZ" dirty="0"/>
          </a:p>
          <a:p>
            <a:r>
              <a:rPr lang="cs-CZ" dirty="0"/>
              <a:t>Portfolio investice (nepřímé investice)</a:t>
            </a:r>
          </a:p>
          <a:p>
            <a:r>
              <a:rPr lang="cs-CZ" dirty="0"/>
              <a:t>Fúze a akvizice</a:t>
            </a:r>
          </a:p>
        </p:txBody>
      </p:sp>
    </p:spTree>
    <p:extLst>
      <p:ext uri="{BB962C8B-B14F-4D97-AF65-F5344CB8AC3E}">
        <p14:creationId xmlns:p14="http://schemas.microsoft.com/office/powerpoint/2010/main" val="249535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Přímé</a:t>
            </a:r>
            <a:r>
              <a:rPr lang="en-GB" dirty="0"/>
              <a:t> </a:t>
            </a:r>
            <a:r>
              <a:rPr lang="en-GB" dirty="0" err="1"/>
              <a:t>zahraniční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 (PZI)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Rozumíme takovou investici, která umožňuje kontrolu firmy v zahraničí. Je to forma pohybu kapitálu, kdy investor se rozhodne koupit firmu v zahraničí a získá výlučné právo nebo se rozhodne vložit</a:t>
            </a:r>
          </a:p>
          <a:p>
            <a:r>
              <a:rPr lang="cs-CZ" dirty="0"/>
              <a:t>kapitál jako majitel zahraniční firmy =&gt; získá podíl, musí to byt aspoň 10 %.</a:t>
            </a:r>
          </a:p>
          <a:p>
            <a:r>
              <a:rPr lang="cs-CZ" b="1" dirty="0">
                <a:solidFill>
                  <a:srgbClr val="FF0000"/>
                </a:solidFill>
              </a:rPr>
              <a:t>Přímá investice = základní kapitál + reinvestovaný zisk + ostatní kapitál</a:t>
            </a:r>
          </a:p>
          <a:p>
            <a:r>
              <a:rPr lang="cs-CZ" dirty="0"/>
              <a:t>Základní kapitál zahrnuje vklad nerezidenta do základního (vlastního) kapitálu společnosti.</a:t>
            </a:r>
          </a:p>
          <a:p>
            <a:r>
              <a:rPr lang="cs-CZ" dirty="0"/>
              <a:t>Reinvestovaný  zisk je  podíl  přímého  investora  (v  poměru  k  přímé  majetkové  účasti)  na hospodářském výsledku nerozděleném formou dividend.</a:t>
            </a:r>
          </a:p>
          <a:p>
            <a:r>
              <a:rPr lang="cs-CZ" dirty="0"/>
              <a:t>Ostatní kapitál zahrnuje přijaté a poskytnuté úvěry, včetně dluhových cenných papírů a dodavatelských úvěrů, mezi přímými investory a jejich afilovanými podniky a ostatními podniky ve skupině. Tyto úvěrové  vztahy  jsou  zachyceny v mezipodnikových pohledávkách a závazcích</a:t>
            </a:r>
          </a:p>
        </p:txBody>
      </p:sp>
    </p:spTree>
    <p:extLst>
      <p:ext uri="{BB962C8B-B14F-4D97-AF65-F5344CB8AC3E}">
        <p14:creationId xmlns:p14="http://schemas.microsoft.com/office/powerpoint/2010/main" val="285173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745" y="532534"/>
            <a:ext cx="10515600" cy="760557"/>
          </a:xfrm>
        </p:spPr>
        <p:txBody>
          <a:bodyPr/>
          <a:lstStyle/>
          <a:p>
            <a:r>
              <a:rPr lang="cs-CZ" dirty="0"/>
              <a:t>Nejnovější statistika jen za rok 2020 , CR do zahraničí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219033-4EC7-EC69-8703-D52766C6AFCF}"/>
              </a:ext>
            </a:extLst>
          </p:cNvPr>
          <p:cNvSpPr txBox="1"/>
          <p:nvPr/>
        </p:nvSpPr>
        <p:spPr>
          <a:xfrm>
            <a:off x="942109" y="5530632"/>
            <a:ext cx="4174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https://www.cnb.cz/cs/statistika/platebni_bilance_stat/publikace_pb/pzi/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E458329-3A2F-549A-6D4E-7FD68E56A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9" t="22761" r="42273" b="32929"/>
          <a:stretch/>
        </p:blipFill>
        <p:spPr>
          <a:xfrm>
            <a:off x="628072" y="1403927"/>
            <a:ext cx="3749964" cy="303876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932CAD0-657E-0B0E-4D27-26DBD1463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85" t="27475" r="28637" b="28216"/>
          <a:stretch/>
        </p:blipFill>
        <p:spPr>
          <a:xfrm>
            <a:off x="6622472" y="912812"/>
            <a:ext cx="5227783" cy="303876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AB73D67-9741-8AD2-7E99-87802E4D9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85" t="28822" r="29470" b="43165"/>
          <a:stretch/>
        </p:blipFill>
        <p:spPr>
          <a:xfrm>
            <a:off x="6419273" y="4024025"/>
            <a:ext cx="5430982" cy="19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5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753</Words>
  <Application>Microsoft Office PowerPoint</Application>
  <PresentationFormat>Širokoúhlá obrazovka</PresentationFormat>
  <Paragraphs>78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Times New Roman</vt:lpstr>
      <vt:lpstr>Motiv Office</vt:lpstr>
      <vt:lpstr>Prezentace aplikace PowerPoint</vt:lpstr>
      <vt:lpstr>PODNIKOVÉ FINANCE 2</vt:lpstr>
      <vt:lpstr>Obsah prezentace</vt:lpstr>
      <vt:lpstr>Mezinárodní pohyb kapitálu</vt:lpstr>
      <vt:lpstr>Definice</vt:lpstr>
      <vt:lpstr>Motivy mezinárodního pohybu kapitálu</vt:lpstr>
      <vt:lpstr>Typologie mezinárodních investic a jejich členění</vt:lpstr>
      <vt:lpstr>Přímé zahraniční investice (PZI) </vt:lpstr>
      <vt:lpstr>Prezentace aplikace PowerPoint</vt:lpstr>
      <vt:lpstr>ČR jako příjemce</vt:lpstr>
      <vt:lpstr>Důsledky PZI pro hostitelskou ekonomiku</vt:lpstr>
      <vt:lpstr>Podpora PZI</vt:lpstr>
      <vt:lpstr>Portfolio investice (nepřímé investice) </vt:lpstr>
      <vt:lpstr>Prezentace aplikace PowerPoint</vt:lpstr>
      <vt:lpstr>Prezentace aplikace PowerPoint</vt:lpstr>
      <vt:lpstr>Prezentace aplikace PowerPoint</vt:lpstr>
      <vt:lpstr>Fúze a akvizice </vt:lpstr>
      <vt:lpstr>Zahraniční investice</vt:lpstr>
      <vt:lpstr> Speciální pobídky pro investory   </vt:lpstr>
      <vt:lpstr>Matematické a statistické metody </vt:lpstr>
      <vt:lpstr>Využití </vt:lpstr>
      <vt:lpstr>Prezentace aplikace PowerPoint</vt:lpstr>
    </vt:vector>
  </TitlesOfParts>
  <Company>TESCO SW,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Grohmanová Michaela</dc:creator>
  <cp:lastModifiedBy>duhac</cp:lastModifiedBy>
  <cp:revision>87</cp:revision>
  <dcterms:created xsi:type="dcterms:W3CDTF">2017-10-30T08:20:10Z</dcterms:created>
  <dcterms:modified xsi:type="dcterms:W3CDTF">2022-11-12T08:55:42Z</dcterms:modified>
</cp:coreProperties>
</file>