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78" r:id="rId2"/>
    <p:sldId id="279" r:id="rId3"/>
    <p:sldId id="281" r:id="rId4"/>
    <p:sldId id="330" r:id="rId5"/>
    <p:sldId id="282" r:id="rId6"/>
    <p:sldId id="339" r:id="rId7"/>
    <p:sldId id="340" r:id="rId8"/>
    <p:sldId id="341" r:id="rId9"/>
    <p:sldId id="342" r:id="rId10"/>
    <p:sldId id="343" r:id="rId11"/>
    <p:sldId id="344" r:id="rId12"/>
    <p:sldId id="345" r:id="rId13"/>
    <p:sldId id="346" r:id="rId14"/>
    <p:sldId id="347" r:id="rId15"/>
    <p:sldId id="348" r:id="rId16"/>
    <p:sldId id="349" r:id="rId17"/>
    <p:sldId id="350" r:id="rId18"/>
    <p:sldId id="351" r:id="rId19"/>
    <p:sldId id="352" r:id="rId20"/>
    <p:sldId id="354" r:id="rId21"/>
    <p:sldId id="358" r:id="rId22"/>
    <p:sldId id="359" r:id="rId23"/>
    <p:sldId id="368" r:id="rId24"/>
    <p:sldId id="360" r:id="rId25"/>
    <p:sldId id="361" r:id="rId26"/>
    <p:sldId id="362" r:id="rId27"/>
    <p:sldId id="363" r:id="rId28"/>
    <p:sldId id="364" r:id="rId29"/>
    <p:sldId id="365" r:id="rId30"/>
    <p:sldId id="366" r:id="rId31"/>
    <p:sldId id="355" r:id="rId32"/>
    <p:sldId id="356" r:id="rId33"/>
    <p:sldId id="357" r:id="rId34"/>
    <p:sldId id="353" r:id="rId35"/>
    <p:sldId id="331" r:id="rId36"/>
    <p:sldId id="332" r:id="rId37"/>
    <p:sldId id="333" r:id="rId38"/>
    <p:sldId id="334" r:id="rId39"/>
    <p:sldId id="337" r:id="rId40"/>
    <p:sldId id="335" r:id="rId41"/>
    <p:sldId id="336" r:id="rId42"/>
    <p:sldId id="338" r:id="rId4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D09E89-E32A-4238-B8FF-A72270B65D07}" type="datetimeFigureOut">
              <a:rPr lang="cs-CZ" smtClean="0"/>
              <a:t>11. 11. 2020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C7C013-CF1B-4C96-BA05-5B2A5F0D8440}" type="slidenum">
              <a:rPr lang="cs-CZ" smtClean="0"/>
              <a:t>‹#›</a:t>
            </a:fld>
            <a:endParaRPr lang="cs-CZ"/>
          </a:p>
        </p:txBody>
      </p:sp>
    </p:spTree>
    <p:extLst>
      <p:ext uri="{BB962C8B-B14F-4D97-AF65-F5344CB8AC3E}">
        <p14:creationId xmlns:p14="http://schemas.microsoft.com/office/powerpoint/2010/main" val="2328623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6CB8F3D-61EF-41B8-9C1B-E0FA3D4656F0}" type="slidenum">
              <a:rPr lang="cs-CZ" smtClean="0"/>
              <a:t>1</a:t>
            </a:fld>
            <a:endParaRPr lang="cs-CZ"/>
          </a:p>
        </p:txBody>
      </p:sp>
    </p:spTree>
    <p:extLst>
      <p:ext uri="{BB962C8B-B14F-4D97-AF65-F5344CB8AC3E}">
        <p14:creationId xmlns:p14="http://schemas.microsoft.com/office/powerpoint/2010/main" val="1660184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A8BF654C-5EEF-4C94-8934-B013D67275DB}" type="datetimeFigureOut">
              <a:rPr lang="cs-CZ" smtClean="0"/>
              <a:t>11. 11. 2020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C61092-2BB8-434C-A00A-14DB4B89E758}" type="slidenum">
              <a:rPr lang="cs-CZ" smtClean="0"/>
              <a:t>‹#›</a:t>
            </a:fld>
            <a:endParaRPr lang="cs-CZ"/>
          </a:p>
        </p:txBody>
      </p:sp>
    </p:spTree>
    <p:extLst>
      <p:ext uri="{BB962C8B-B14F-4D97-AF65-F5344CB8AC3E}">
        <p14:creationId xmlns:p14="http://schemas.microsoft.com/office/powerpoint/2010/main" val="795170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8BF654C-5EEF-4C94-8934-B013D67275DB}" type="datetimeFigureOut">
              <a:rPr lang="cs-CZ" smtClean="0"/>
              <a:t>11. 11. 2020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C61092-2BB8-434C-A00A-14DB4B89E758}" type="slidenum">
              <a:rPr lang="cs-CZ" smtClean="0"/>
              <a:t>‹#›</a:t>
            </a:fld>
            <a:endParaRPr lang="cs-CZ"/>
          </a:p>
        </p:txBody>
      </p:sp>
    </p:spTree>
    <p:extLst>
      <p:ext uri="{BB962C8B-B14F-4D97-AF65-F5344CB8AC3E}">
        <p14:creationId xmlns:p14="http://schemas.microsoft.com/office/powerpoint/2010/main" val="682520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8BF654C-5EEF-4C94-8934-B013D67275DB}" type="datetimeFigureOut">
              <a:rPr lang="cs-CZ" smtClean="0"/>
              <a:t>11. 11. 2020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C61092-2BB8-434C-A00A-14DB4B89E758}" type="slidenum">
              <a:rPr lang="cs-CZ" smtClean="0"/>
              <a:t>‹#›</a:t>
            </a:fld>
            <a:endParaRPr lang="cs-CZ"/>
          </a:p>
        </p:txBody>
      </p:sp>
    </p:spTree>
    <p:extLst>
      <p:ext uri="{BB962C8B-B14F-4D97-AF65-F5344CB8AC3E}">
        <p14:creationId xmlns:p14="http://schemas.microsoft.com/office/powerpoint/2010/main" val="1909569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7995" y="302585"/>
            <a:ext cx="1274720" cy="994283"/>
          </a:xfrm>
          <a:prstGeom prst="rect">
            <a:avLst/>
          </a:prstGeom>
        </p:spPr>
      </p:pic>
      <p:sp>
        <p:nvSpPr>
          <p:cNvPr id="7" name="Nadpis 1"/>
          <p:cNvSpPr>
            <a:spLocks noGrp="1"/>
          </p:cNvSpPr>
          <p:nvPr>
            <p:ph type="title"/>
          </p:nvPr>
        </p:nvSpPr>
        <p:spPr>
          <a:xfrm>
            <a:off x="335360" y="260649"/>
            <a:ext cx="6048672" cy="676937"/>
          </a:xfrm>
          <a:prstGeom prst="rect">
            <a:avLst/>
          </a:prstGeom>
          <a:noFill/>
          <a:ln>
            <a:noFill/>
          </a:ln>
        </p:spPr>
        <p:txBody>
          <a:bodyPr anchor="t">
            <a:noAutofit/>
          </a:bodyPr>
          <a:lstStyle>
            <a:lvl1pPr algn="l">
              <a:defRPr sz="3200"/>
            </a:lvl1pPr>
          </a:lstStyle>
          <a:p>
            <a:pPr algn="l"/>
            <a:r>
              <a:rPr lang="cs-CZ" sz="32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335360" y="932723"/>
            <a:ext cx="9889099"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335360" y="6309320"/>
            <a:ext cx="11547355"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314987" y="6309320"/>
            <a:ext cx="3860800" cy="365125"/>
          </a:xfrm>
          <a:prstGeom prst="rect">
            <a:avLst/>
          </a:prstGeom>
        </p:spPr>
        <p:txBody>
          <a:bodyPr/>
          <a:lstStyle>
            <a:lvl1pPr algn="l">
              <a:defRPr sz="1067">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10416480" y="6309320"/>
            <a:ext cx="1440160" cy="365125"/>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1999253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A8BF654C-5EEF-4C94-8934-B013D67275DB}" type="datetimeFigureOut">
              <a:rPr lang="cs-CZ" smtClean="0"/>
              <a:t>11. 11. 2020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C61092-2BB8-434C-A00A-14DB4B89E758}" type="slidenum">
              <a:rPr lang="cs-CZ" smtClean="0"/>
              <a:t>‹#›</a:t>
            </a:fld>
            <a:endParaRPr lang="cs-CZ"/>
          </a:p>
        </p:txBody>
      </p:sp>
    </p:spTree>
    <p:extLst>
      <p:ext uri="{BB962C8B-B14F-4D97-AF65-F5344CB8AC3E}">
        <p14:creationId xmlns:p14="http://schemas.microsoft.com/office/powerpoint/2010/main" val="1312799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A8BF654C-5EEF-4C94-8934-B013D67275DB}" type="datetimeFigureOut">
              <a:rPr lang="cs-CZ" smtClean="0"/>
              <a:t>11. 11. 2020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C61092-2BB8-434C-A00A-14DB4B89E758}" type="slidenum">
              <a:rPr lang="cs-CZ" smtClean="0"/>
              <a:t>‹#›</a:t>
            </a:fld>
            <a:endParaRPr lang="cs-CZ"/>
          </a:p>
        </p:txBody>
      </p:sp>
    </p:spTree>
    <p:extLst>
      <p:ext uri="{BB962C8B-B14F-4D97-AF65-F5344CB8AC3E}">
        <p14:creationId xmlns:p14="http://schemas.microsoft.com/office/powerpoint/2010/main" val="30533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A8BF654C-5EEF-4C94-8934-B013D67275DB}" type="datetimeFigureOut">
              <a:rPr lang="cs-CZ" smtClean="0"/>
              <a:t>11. 11. 2020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2C61092-2BB8-434C-A00A-14DB4B89E758}" type="slidenum">
              <a:rPr lang="cs-CZ" smtClean="0"/>
              <a:t>‹#›</a:t>
            </a:fld>
            <a:endParaRPr lang="cs-CZ"/>
          </a:p>
        </p:txBody>
      </p:sp>
    </p:spTree>
    <p:extLst>
      <p:ext uri="{BB962C8B-B14F-4D97-AF65-F5344CB8AC3E}">
        <p14:creationId xmlns:p14="http://schemas.microsoft.com/office/powerpoint/2010/main" val="934217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A8BF654C-5EEF-4C94-8934-B013D67275DB}" type="datetimeFigureOut">
              <a:rPr lang="cs-CZ" smtClean="0"/>
              <a:t>11. 11. 2020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2C61092-2BB8-434C-A00A-14DB4B89E758}" type="slidenum">
              <a:rPr lang="cs-CZ" smtClean="0"/>
              <a:t>‹#›</a:t>
            </a:fld>
            <a:endParaRPr lang="cs-CZ"/>
          </a:p>
        </p:txBody>
      </p:sp>
    </p:spTree>
    <p:extLst>
      <p:ext uri="{BB962C8B-B14F-4D97-AF65-F5344CB8AC3E}">
        <p14:creationId xmlns:p14="http://schemas.microsoft.com/office/powerpoint/2010/main" val="16986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A8BF654C-5EEF-4C94-8934-B013D67275DB}" type="datetimeFigureOut">
              <a:rPr lang="cs-CZ" smtClean="0"/>
              <a:t>11. 11. 2020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2C61092-2BB8-434C-A00A-14DB4B89E758}" type="slidenum">
              <a:rPr lang="cs-CZ" smtClean="0"/>
              <a:t>‹#›</a:t>
            </a:fld>
            <a:endParaRPr lang="cs-CZ"/>
          </a:p>
        </p:txBody>
      </p:sp>
    </p:spTree>
    <p:extLst>
      <p:ext uri="{BB962C8B-B14F-4D97-AF65-F5344CB8AC3E}">
        <p14:creationId xmlns:p14="http://schemas.microsoft.com/office/powerpoint/2010/main" val="3173600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8BF654C-5EEF-4C94-8934-B013D67275DB}" type="datetimeFigureOut">
              <a:rPr lang="cs-CZ" smtClean="0"/>
              <a:t>11. 11. 2020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2C61092-2BB8-434C-A00A-14DB4B89E758}" type="slidenum">
              <a:rPr lang="cs-CZ" smtClean="0"/>
              <a:t>‹#›</a:t>
            </a:fld>
            <a:endParaRPr lang="cs-CZ"/>
          </a:p>
        </p:txBody>
      </p:sp>
    </p:spTree>
    <p:extLst>
      <p:ext uri="{BB962C8B-B14F-4D97-AF65-F5344CB8AC3E}">
        <p14:creationId xmlns:p14="http://schemas.microsoft.com/office/powerpoint/2010/main" val="209717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A8BF654C-5EEF-4C94-8934-B013D67275DB}" type="datetimeFigureOut">
              <a:rPr lang="cs-CZ" smtClean="0"/>
              <a:t>11. 11. 2020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2C61092-2BB8-434C-A00A-14DB4B89E758}" type="slidenum">
              <a:rPr lang="cs-CZ" smtClean="0"/>
              <a:t>‹#›</a:t>
            </a:fld>
            <a:endParaRPr lang="cs-CZ"/>
          </a:p>
        </p:txBody>
      </p:sp>
    </p:spTree>
    <p:extLst>
      <p:ext uri="{BB962C8B-B14F-4D97-AF65-F5344CB8AC3E}">
        <p14:creationId xmlns:p14="http://schemas.microsoft.com/office/powerpoint/2010/main" val="4002508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A8BF654C-5EEF-4C94-8934-B013D67275DB}" type="datetimeFigureOut">
              <a:rPr lang="cs-CZ" smtClean="0"/>
              <a:t>11. 11. 2020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2C61092-2BB8-434C-A00A-14DB4B89E758}" type="slidenum">
              <a:rPr lang="cs-CZ" smtClean="0"/>
              <a:t>‹#›</a:t>
            </a:fld>
            <a:endParaRPr lang="cs-CZ"/>
          </a:p>
        </p:txBody>
      </p:sp>
    </p:spTree>
    <p:extLst>
      <p:ext uri="{BB962C8B-B14F-4D97-AF65-F5344CB8AC3E}">
        <p14:creationId xmlns:p14="http://schemas.microsoft.com/office/powerpoint/2010/main" val="2563913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BF654C-5EEF-4C94-8934-B013D67275DB}" type="datetimeFigureOut">
              <a:rPr lang="cs-CZ" smtClean="0"/>
              <a:t>11. 11. 2020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C61092-2BB8-434C-A00A-14DB4B89E758}" type="slidenum">
              <a:rPr lang="cs-CZ" smtClean="0"/>
              <a:t>‹#›</a:t>
            </a:fld>
            <a:endParaRPr lang="cs-CZ"/>
          </a:p>
        </p:txBody>
      </p:sp>
    </p:spTree>
    <p:extLst>
      <p:ext uri="{BB962C8B-B14F-4D97-AF65-F5344CB8AC3E}">
        <p14:creationId xmlns:p14="http://schemas.microsoft.com/office/powerpoint/2010/main" val="742591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Dokument_aplikace_Microsoft_Word_97_20031.doc"/><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2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txBox="1">
            <a:spLocks noChangeAspect="1"/>
          </p:cNvSpPr>
          <p:nvPr/>
        </p:nvSpPr>
        <p:spPr>
          <a:xfrm>
            <a:off x="935515" y="1610050"/>
            <a:ext cx="8092576" cy="42988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cs-CZ" sz="4400" b="1" dirty="0">
              <a:solidFill>
                <a:srgbClr val="E41A22"/>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cs-CZ" sz="4400" b="1" dirty="0" smtClean="0">
                <a:solidFill>
                  <a:srgbClr val="E41A22"/>
                </a:solidFill>
                <a:latin typeface="Open Sans" panose="020B0606030504020204" pitchFamily="34" charset="0"/>
                <a:ea typeface="Open Sans" panose="020B0606030504020204" pitchFamily="34" charset="0"/>
                <a:cs typeface="Open Sans" panose="020B0606030504020204" pitchFamily="34" charset="0"/>
              </a:rPr>
              <a:t>JARMILA DUHÁČEK ŠEBESTOVÁ,</a:t>
            </a:r>
          </a:p>
          <a:p>
            <a:pPr marL="0" indent="0">
              <a:lnSpc>
                <a:spcPct val="100000"/>
              </a:lnSpc>
              <a:spcBef>
                <a:spcPts val="0"/>
              </a:spcBef>
              <a:buFont typeface="Arial" panose="020B0604020202020204" pitchFamily="34" charset="0"/>
              <a:buNone/>
            </a:pPr>
            <a:r>
              <a:rPr lang="cs-CZ" sz="4400" b="1" dirty="0" smtClean="0">
                <a:solidFill>
                  <a:srgbClr val="E41A22"/>
                </a:solidFill>
                <a:latin typeface="Open Sans" panose="020B0606030504020204" pitchFamily="34" charset="0"/>
                <a:ea typeface="Open Sans" panose="020B0606030504020204" pitchFamily="34" charset="0"/>
                <a:cs typeface="Open Sans" panose="020B0606030504020204" pitchFamily="34" charset="0"/>
              </a:rPr>
              <a:t>doc. Ing. , Ph.D.</a:t>
            </a:r>
            <a:endParaRPr lang="cs-CZ" sz="4400" b="1" dirty="0">
              <a:solidFill>
                <a:srgbClr val="E41A22"/>
              </a:solidFill>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spcBef>
                <a:spcPts val="0"/>
              </a:spcBef>
              <a:buFont typeface="Arial" panose="020B0604020202020204" pitchFamily="34" charset="0"/>
              <a:buNone/>
            </a:pPr>
            <a:r>
              <a:rPr lang="cs-CZ" sz="4000" b="1" dirty="0">
                <a:latin typeface="Open Sans" panose="020B0606030504020204" pitchFamily="34" charset="0"/>
                <a:ea typeface="Open Sans" panose="020B0606030504020204" pitchFamily="34" charset="0"/>
                <a:cs typeface="Open Sans" panose="020B0606030504020204" pitchFamily="34" charset="0"/>
              </a:rPr>
              <a:t>ÚSTAV </a:t>
            </a:r>
            <a:r>
              <a:rPr lang="cs-CZ" sz="4000" b="1" dirty="0" smtClean="0">
                <a:latin typeface="Open Sans" panose="020B0606030504020204" pitchFamily="34" charset="0"/>
                <a:ea typeface="Open Sans" panose="020B0606030504020204" pitchFamily="34" charset="0"/>
                <a:cs typeface="Open Sans" panose="020B0606030504020204" pitchFamily="34" charset="0"/>
              </a:rPr>
              <a:t>PODNIKOVÉ EKONOMIKY</a:t>
            </a:r>
            <a:endParaRPr lang="cs-CZ" sz="4000" b="1"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Font typeface="Arial" panose="020B0604020202020204" pitchFamily="34" charset="0"/>
              <a:buNone/>
            </a:pPr>
            <a:endParaRPr lang="cs-CZ" sz="4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66735294"/>
      </p:ext>
    </p:extLst>
  </p:cSld>
  <p:clrMapOvr>
    <a:masterClrMapping/>
  </p:clrMapOvr>
  <mc:AlternateContent xmlns:mc="http://schemas.openxmlformats.org/markup-compatibility/2006" xmlns:p14="http://schemas.microsoft.com/office/powerpoint/2010/main">
    <mc:Choice Requires="p14">
      <p:transition spd="slow" p14:dur="2000" advTm="27211"/>
    </mc:Choice>
    <mc:Fallback xmlns="">
      <p:transition spd="slow" advTm="2721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Optimální kapitálová struktura</a:t>
            </a:r>
            <a:endParaRPr lang="cs-CZ" dirty="0"/>
          </a:p>
        </p:txBody>
      </p:sp>
      <p:sp>
        <p:nvSpPr>
          <p:cNvPr id="3" name="Zástupný symbol pro obsah 2"/>
          <p:cNvSpPr>
            <a:spLocks noGrp="1"/>
          </p:cNvSpPr>
          <p:nvPr>
            <p:ph idx="1"/>
          </p:nvPr>
        </p:nvSpPr>
        <p:spPr/>
        <p:txBody>
          <a:bodyPr/>
          <a:lstStyle/>
          <a:p>
            <a:r>
              <a:rPr lang="cs-CZ" dirty="0"/>
              <a:t>Za optimální kapitálovou strukturu považujeme takové složení dlouhodobého kapitálu podniku, při kterém je </a:t>
            </a:r>
            <a:r>
              <a:rPr lang="cs-CZ" b="1" dirty="0"/>
              <a:t>dosaženo minimálních průměrných nákladů na podnikový </a:t>
            </a:r>
            <a:r>
              <a:rPr lang="cs-CZ" b="1" dirty="0" smtClean="0"/>
              <a:t>kapitál</a:t>
            </a:r>
          </a:p>
          <a:p>
            <a:r>
              <a:rPr lang="cs-CZ" b="1" dirty="0" smtClean="0"/>
              <a:t>V </a:t>
            </a:r>
            <a:r>
              <a:rPr lang="cs-CZ" b="1" dirty="0"/>
              <a:t>takovém případě </a:t>
            </a:r>
            <a:r>
              <a:rPr lang="cs-CZ" b="1" dirty="0" smtClean="0"/>
              <a:t>se maximalizuje </a:t>
            </a:r>
            <a:r>
              <a:rPr lang="cs-CZ" b="1" dirty="0"/>
              <a:t>tržní </a:t>
            </a:r>
            <a:r>
              <a:rPr lang="cs-CZ" b="1" dirty="0" smtClean="0"/>
              <a:t>hodnota </a:t>
            </a:r>
            <a:r>
              <a:rPr lang="cs-CZ" b="1" dirty="0"/>
              <a:t>firmy</a:t>
            </a:r>
            <a:endParaRPr lang="cs-CZ" b="1" dirty="0" smtClean="0"/>
          </a:p>
          <a:p>
            <a:endParaRPr lang="cs-CZ" dirty="0"/>
          </a:p>
        </p:txBody>
      </p:sp>
    </p:spTree>
    <p:extLst>
      <p:ext uri="{BB962C8B-B14F-4D97-AF65-F5344CB8AC3E}">
        <p14:creationId xmlns:p14="http://schemas.microsoft.com/office/powerpoint/2010/main" val="227561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Teorie optimální kapitálové </a:t>
            </a:r>
            <a:r>
              <a:rPr lang="cs-CZ" b="1" dirty="0" smtClean="0"/>
              <a:t>struktury - shrnutí</a:t>
            </a:r>
            <a:endParaRPr lang="cs-CZ" dirty="0"/>
          </a:p>
        </p:txBody>
      </p:sp>
      <p:sp>
        <p:nvSpPr>
          <p:cNvPr id="3" name="Zástupný symbol pro obsah 2"/>
          <p:cNvSpPr>
            <a:spLocks noGrp="1"/>
          </p:cNvSpPr>
          <p:nvPr>
            <p:ph idx="1"/>
          </p:nvPr>
        </p:nvSpPr>
        <p:spPr>
          <a:xfrm>
            <a:off x="838200" y="1825625"/>
            <a:ext cx="6631546" cy="4351338"/>
          </a:xfrm>
        </p:spPr>
        <p:txBody>
          <a:bodyPr>
            <a:normAutofit fontScale="92500" lnSpcReduction="20000"/>
          </a:bodyPr>
          <a:lstStyle/>
          <a:p>
            <a:r>
              <a:rPr lang="cs-CZ" b="1" dirty="0"/>
              <a:t>Klasická teorie </a:t>
            </a:r>
            <a:r>
              <a:rPr lang="cs-CZ" dirty="0"/>
              <a:t>– za optimální kapitálovou strukturu považujeme takové rozložení kapitálu, které vychází z minimalizace průměrných nákladů </a:t>
            </a:r>
            <a:r>
              <a:rPr lang="cs-CZ" dirty="0" smtClean="0"/>
              <a:t>kapitálu. </a:t>
            </a:r>
          </a:p>
          <a:p>
            <a:pPr lvl="1"/>
            <a:r>
              <a:rPr lang="cs-CZ" dirty="0" smtClean="0"/>
              <a:t>K této teorii patří </a:t>
            </a:r>
            <a:r>
              <a:rPr lang="cs-CZ" dirty="0" err="1" smtClean="0"/>
              <a:t>Durand</a:t>
            </a:r>
            <a:r>
              <a:rPr lang="cs-CZ" dirty="0" smtClean="0"/>
              <a:t> (1952</a:t>
            </a:r>
            <a:r>
              <a:rPr lang="cs-CZ" dirty="0"/>
              <a:t>), který popisuje nekonstantní závislost nákladů dluhu i vlastního jmění na </a:t>
            </a:r>
            <a:r>
              <a:rPr lang="cs-CZ" dirty="0" smtClean="0"/>
              <a:t>zadlužení</a:t>
            </a:r>
          </a:p>
          <a:p>
            <a:pPr lvl="1"/>
            <a:r>
              <a:rPr lang="cs-CZ" dirty="0" err="1" smtClean="0"/>
              <a:t>Modigliani</a:t>
            </a:r>
            <a:r>
              <a:rPr lang="cs-CZ" dirty="0" smtClean="0"/>
              <a:t> a Miller (1958), ve skriptech uváděno jako M-M tvrzení I a II, vývoj názorů na faktory </a:t>
            </a:r>
            <a:r>
              <a:rPr lang="cs-CZ" dirty="0" err="1" smtClean="0"/>
              <a:t>ovlivnující</a:t>
            </a:r>
            <a:r>
              <a:rPr lang="cs-CZ" dirty="0" smtClean="0"/>
              <a:t> zadluženost, </a:t>
            </a:r>
          </a:p>
          <a:p>
            <a:pPr lvl="1"/>
            <a:r>
              <a:rPr lang="cs-CZ" i="1" dirty="0" smtClean="0"/>
              <a:t>M&amp;M </a:t>
            </a:r>
            <a:r>
              <a:rPr lang="cs-CZ" i="1" dirty="0"/>
              <a:t>tvrzení I:</a:t>
            </a:r>
            <a:r>
              <a:rPr lang="cs-CZ" dirty="0"/>
              <a:t> Hodnota firmy je nezávislá na kapitálové struktuře. </a:t>
            </a:r>
            <a:endParaRPr lang="cs-CZ" dirty="0" smtClean="0"/>
          </a:p>
          <a:p>
            <a:pPr lvl="1"/>
            <a:r>
              <a:rPr lang="cs-CZ" dirty="0"/>
              <a:t>M&amp;M tvrzení II vychází z tvrzení I a definuje rovnovážnou hodnotu očekávané rentability vlastního kapitálu</a:t>
            </a:r>
            <a:endParaRPr lang="cs-CZ" dirty="0"/>
          </a:p>
        </p:txBody>
      </p:sp>
      <p:sp>
        <p:nvSpPr>
          <p:cNvPr id="5" name="AutoShape 4" descr="https://is.mendelu.cz/eknihovna/opory/download.pl?objekt=58204"/>
          <p:cNvSpPr>
            <a:spLocks noChangeAspect="1" noChangeArrowheads="1"/>
          </p:cNvSpPr>
          <p:nvPr/>
        </p:nvSpPr>
        <p:spPr bwMode="auto">
          <a:xfrm>
            <a:off x="8488206" y="3526015"/>
            <a:ext cx="1750498" cy="17505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6" name="Obrázek 5"/>
          <p:cNvPicPr>
            <a:picLocks noChangeAspect="1"/>
          </p:cNvPicPr>
          <p:nvPr/>
        </p:nvPicPr>
        <p:blipFill rotWithShape="1">
          <a:blip r:embed="rId2"/>
          <a:srcRect l="38028" t="36426" r="37465" b="32761"/>
          <a:stretch/>
        </p:blipFill>
        <p:spPr>
          <a:xfrm>
            <a:off x="7469746" y="1571177"/>
            <a:ext cx="4269861" cy="3705342"/>
          </a:xfrm>
          <a:prstGeom prst="rect">
            <a:avLst/>
          </a:prstGeom>
        </p:spPr>
      </p:pic>
      <p:sp>
        <p:nvSpPr>
          <p:cNvPr id="7" name="Obdélník 6"/>
          <p:cNvSpPr/>
          <p:nvPr/>
        </p:nvSpPr>
        <p:spPr>
          <a:xfrm>
            <a:off x="7739923" y="5276519"/>
            <a:ext cx="3729507" cy="1323439"/>
          </a:xfrm>
          <a:prstGeom prst="rect">
            <a:avLst/>
          </a:prstGeom>
        </p:spPr>
        <p:txBody>
          <a:bodyPr wrap="square">
            <a:spAutoFit/>
          </a:bodyPr>
          <a:lstStyle/>
          <a:p>
            <a:r>
              <a:rPr lang="cs-CZ" sz="1000" dirty="0">
                <a:latin typeface="Georgia" panose="02040502050405020303" pitchFamily="18" charset="0"/>
              </a:rPr>
              <a:t>ke …je požadovaná míra výnosnosti vlastního kapitálu, která se mění v závislosti na </a:t>
            </a:r>
            <a:r>
              <a:rPr lang="cs-CZ" sz="1000" dirty="0" smtClean="0">
                <a:latin typeface="Georgia" panose="02040502050405020303" pitchFamily="18" charset="0"/>
              </a:rPr>
              <a:t>zadlužení,</a:t>
            </a:r>
            <a:endParaRPr lang="cs-CZ" sz="1000" dirty="0">
              <a:latin typeface="Georgia" panose="02040502050405020303" pitchFamily="18" charset="0"/>
            </a:endParaRPr>
          </a:p>
          <a:p>
            <a:r>
              <a:rPr lang="cs-CZ" sz="1000" dirty="0" err="1">
                <a:latin typeface="Georgia" panose="02040502050405020303" pitchFamily="18" charset="0"/>
              </a:rPr>
              <a:t>kd</a:t>
            </a:r>
            <a:r>
              <a:rPr lang="cs-CZ" sz="1000" dirty="0">
                <a:latin typeface="Georgia" panose="02040502050405020303" pitchFamily="18" charset="0"/>
              </a:rPr>
              <a:t> …je požadovaná úroková míra dluhu, která se podle této teorie rovněž mění v závislosti na zadlužení a je tedy funkcí zadlužení,</a:t>
            </a:r>
          </a:p>
          <a:p>
            <a:r>
              <a:rPr lang="cs-CZ" sz="1000" dirty="0">
                <a:latin typeface="Georgia" panose="02040502050405020303" pitchFamily="18" charset="0"/>
              </a:rPr>
              <a:t>T … je daňová sazba.</a:t>
            </a:r>
          </a:p>
          <a:p>
            <a:r>
              <a:rPr lang="cs-CZ" sz="1000" dirty="0">
                <a:latin typeface="Georgia" panose="02040502050405020303" pitchFamily="18" charset="0"/>
              </a:rPr>
              <a:t>WACC…vážený průměr nákladů na kapitál s účinkem daňového štítu</a:t>
            </a:r>
            <a:endParaRPr lang="cs-CZ" sz="1000" b="0" i="0" dirty="0">
              <a:effectLst/>
              <a:latin typeface="Georgia" panose="02040502050405020303" pitchFamily="18" charset="0"/>
            </a:endParaRPr>
          </a:p>
        </p:txBody>
      </p:sp>
    </p:spTree>
    <p:extLst>
      <p:ext uri="{BB962C8B-B14F-4D97-AF65-F5344CB8AC3E}">
        <p14:creationId xmlns:p14="http://schemas.microsoft.com/office/powerpoint/2010/main" val="3476080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t>Teorie optimální kapitálové struktury </a:t>
            </a:r>
            <a:r>
              <a:rPr lang="cs-CZ" sz="4000" b="1" dirty="0" smtClean="0"/>
              <a:t>– shrnutí 2</a:t>
            </a:r>
            <a:endParaRPr lang="cs-CZ" sz="4000" dirty="0"/>
          </a:p>
        </p:txBody>
      </p:sp>
      <p:sp>
        <p:nvSpPr>
          <p:cNvPr id="3" name="Zástupný symbol pro obsah 2"/>
          <p:cNvSpPr>
            <a:spLocks noGrp="1"/>
          </p:cNvSpPr>
          <p:nvPr>
            <p:ph idx="1"/>
          </p:nvPr>
        </p:nvSpPr>
        <p:spPr/>
        <p:txBody>
          <a:bodyPr>
            <a:normAutofit fontScale="70000" lnSpcReduction="20000"/>
          </a:bodyPr>
          <a:lstStyle/>
          <a:p>
            <a:r>
              <a:rPr lang="cs-CZ" b="1" dirty="0"/>
              <a:t>Kompromisní teorie kapitálové struktury </a:t>
            </a:r>
            <a:r>
              <a:rPr lang="cs-CZ" dirty="0" smtClean="0"/>
              <a:t> představuje kompromis </a:t>
            </a:r>
            <a:r>
              <a:rPr lang="cs-CZ" dirty="0"/>
              <a:t>mezi úrokovým daňovým štítem a náklady finanční tísně. Optimální je takové složení kapitálu, při kterém daňový štít co nejvíce převyšuje </a:t>
            </a:r>
            <a:r>
              <a:rPr lang="cs-CZ" dirty="0" smtClean="0"/>
              <a:t>náklady </a:t>
            </a:r>
            <a:r>
              <a:rPr lang="cs-CZ" dirty="0"/>
              <a:t>finanční tísně.</a:t>
            </a:r>
          </a:p>
          <a:p>
            <a:r>
              <a:rPr lang="cs-CZ" b="1" dirty="0"/>
              <a:t>Teorie hierarchického pořádku </a:t>
            </a:r>
            <a:r>
              <a:rPr lang="cs-CZ" dirty="0" smtClean="0"/>
              <a:t>- důraz </a:t>
            </a:r>
            <a:r>
              <a:rPr lang="cs-CZ" dirty="0"/>
              <a:t>na značný vliv podnikových manažerů při volbě </a:t>
            </a:r>
            <a:r>
              <a:rPr lang="cs-CZ" dirty="0" smtClean="0"/>
              <a:t>kapitálové </a:t>
            </a:r>
            <a:r>
              <a:rPr lang="cs-CZ" dirty="0"/>
              <a:t>struktury, protože mají detailnější a rychlejší informace než vlastníci. Podle této teorie </a:t>
            </a:r>
            <a:r>
              <a:rPr lang="cs-CZ" dirty="0" smtClean="0"/>
              <a:t>realizuje </a:t>
            </a:r>
            <a:r>
              <a:rPr lang="cs-CZ" dirty="0"/>
              <a:t>podnik financování svých dluhových potřeb v tomto pořadí:</a:t>
            </a:r>
          </a:p>
          <a:p>
            <a:pPr lvl="1"/>
            <a:r>
              <a:rPr lang="cs-CZ" dirty="0" smtClean="0"/>
              <a:t>Interní </a:t>
            </a:r>
            <a:r>
              <a:rPr lang="cs-CZ" dirty="0"/>
              <a:t>zdroje</a:t>
            </a:r>
          </a:p>
          <a:p>
            <a:pPr lvl="1"/>
            <a:r>
              <a:rPr lang="cs-CZ" dirty="0" smtClean="0"/>
              <a:t>Dlouhodobý </a:t>
            </a:r>
            <a:r>
              <a:rPr lang="cs-CZ" dirty="0"/>
              <a:t>úvěr, emise dlouhodobých obligací</a:t>
            </a:r>
          </a:p>
          <a:p>
            <a:pPr lvl="1"/>
            <a:r>
              <a:rPr lang="cs-CZ" dirty="0" smtClean="0"/>
              <a:t>Emise </a:t>
            </a:r>
            <a:r>
              <a:rPr lang="cs-CZ" dirty="0"/>
              <a:t>akcií</a:t>
            </a:r>
          </a:p>
          <a:p>
            <a:r>
              <a:rPr lang="cs-CZ" b="1" i="1" dirty="0"/>
              <a:t>Teorie </a:t>
            </a:r>
            <a:r>
              <a:rPr lang="cs-CZ" b="1" i="1" dirty="0" err="1"/>
              <a:t>Brealey</a:t>
            </a:r>
            <a:r>
              <a:rPr lang="cs-CZ" b="1" i="1" dirty="0"/>
              <a:t> – </a:t>
            </a:r>
            <a:r>
              <a:rPr lang="cs-CZ" b="1" i="1" dirty="0" err="1"/>
              <a:t>Myers</a:t>
            </a:r>
            <a:r>
              <a:rPr lang="cs-CZ" b="1" i="1" dirty="0"/>
              <a:t> </a:t>
            </a:r>
            <a:r>
              <a:rPr lang="cs-CZ" dirty="0"/>
              <a:t> </a:t>
            </a:r>
            <a:r>
              <a:rPr lang="cs-CZ" dirty="0" smtClean="0"/>
              <a:t>= výsledkem </a:t>
            </a:r>
            <a:r>
              <a:rPr lang="cs-CZ" dirty="0"/>
              <a:t>tohoto přístupu je závěr, že pro nalezení optimální kapitálové struktury neexistuje žádný úhledný vzorec. V úvahách o kapitálové struktuře doporučuje </a:t>
            </a:r>
            <a:r>
              <a:rPr lang="cs-CZ" dirty="0" smtClean="0"/>
              <a:t>respektovat </a:t>
            </a:r>
            <a:r>
              <a:rPr lang="cs-CZ" dirty="0"/>
              <a:t>tyto čtyři dimenze:</a:t>
            </a:r>
          </a:p>
          <a:p>
            <a:pPr lvl="1"/>
            <a:r>
              <a:rPr lang="cs-CZ" dirty="0" smtClean="0"/>
              <a:t>Daně </a:t>
            </a:r>
            <a:r>
              <a:rPr lang="cs-CZ" dirty="0"/>
              <a:t>– jestliže podnik nebude moci využívat úrokového daňového štítu, neměl by se příliš </a:t>
            </a:r>
            <a:r>
              <a:rPr lang="cs-CZ" dirty="0" smtClean="0"/>
              <a:t>zadlužovat</a:t>
            </a:r>
            <a:endParaRPr lang="cs-CZ" dirty="0"/>
          </a:p>
          <a:p>
            <a:pPr lvl="1"/>
            <a:r>
              <a:rPr lang="cs-CZ" dirty="0" smtClean="0"/>
              <a:t>Riziko </a:t>
            </a:r>
            <a:r>
              <a:rPr lang="cs-CZ" dirty="0"/>
              <a:t>– velké riziko podnikání by mělo vést k menšímu zadlužení firmy</a:t>
            </a:r>
          </a:p>
          <a:p>
            <a:pPr lvl="1"/>
            <a:r>
              <a:rPr lang="cs-CZ" dirty="0" smtClean="0"/>
              <a:t>Typ </a:t>
            </a:r>
            <a:r>
              <a:rPr lang="cs-CZ" dirty="0"/>
              <a:t>aktiv – firmy s převahou nehmotných aktiv by si neměly příliš vypůjčovat</a:t>
            </a:r>
          </a:p>
          <a:p>
            <a:pPr lvl="1"/>
            <a:r>
              <a:rPr lang="cs-CZ" dirty="0" smtClean="0"/>
              <a:t>Finanční </a:t>
            </a:r>
            <a:r>
              <a:rPr lang="cs-CZ" dirty="0"/>
              <a:t>volnost – podnik by měl usilovat o to, aby měl především dostatek zdrojů pro nově se objevivší efektivní investiční příležitost</a:t>
            </a:r>
          </a:p>
        </p:txBody>
      </p:sp>
    </p:spTree>
    <p:extLst>
      <p:ext uri="{BB962C8B-B14F-4D97-AF65-F5344CB8AC3E}">
        <p14:creationId xmlns:p14="http://schemas.microsoft.com/office/powerpoint/2010/main" val="2020130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Propočty – náklady kapitálu - nejvyužívanější</a:t>
            </a:r>
            <a:endParaRPr lang="cs-CZ" dirty="0"/>
          </a:p>
        </p:txBody>
      </p:sp>
      <p:sp>
        <p:nvSpPr>
          <p:cNvPr id="3" name="Zástupný symbol pro obsah 2"/>
          <p:cNvSpPr>
            <a:spLocks noGrp="1"/>
          </p:cNvSpPr>
          <p:nvPr>
            <p:ph idx="1"/>
          </p:nvPr>
        </p:nvSpPr>
        <p:spPr/>
        <p:txBody>
          <a:bodyPr/>
          <a:lstStyle/>
          <a:p>
            <a:r>
              <a:rPr lang="cs-CZ" b="1" dirty="0" smtClean="0"/>
              <a:t>Náklady </a:t>
            </a:r>
            <a:r>
              <a:rPr lang="cs-CZ" b="1" dirty="0"/>
              <a:t>cizího kapitálu </a:t>
            </a:r>
            <a:r>
              <a:rPr lang="cs-CZ" b="1" dirty="0" smtClean="0"/>
              <a:t>                          </a:t>
            </a:r>
            <a:r>
              <a:rPr lang="cs-CZ" dirty="0" smtClean="0"/>
              <a:t>𝑁𝑑= 𝑖 * (</a:t>
            </a:r>
            <a:r>
              <a:rPr lang="cs-CZ" dirty="0"/>
              <a:t>1−𝑇) </a:t>
            </a:r>
          </a:p>
          <a:p>
            <a:pPr lvl="1"/>
            <a:r>
              <a:rPr lang="cs-CZ" b="1" dirty="0" err="1"/>
              <a:t>Nd</a:t>
            </a:r>
            <a:r>
              <a:rPr lang="cs-CZ" b="1" dirty="0"/>
              <a:t> </a:t>
            </a:r>
            <a:r>
              <a:rPr lang="cs-CZ" dirty="0"/>
              <a:t>náklady dluhu v </a:t>
            </a:r>
            <a:r>
              <a:rPr lang="cs-CZ" dirty="0" smtClean="0"/>
              <a:t>%</a:t>
            </a:r>
            <a:endParaRPr lang="cs-CZ" dirty="0"/>
          </a:p>
          <a:p>
            <a:pPr lvl="1"/>
            <a:r>
              <a:rPr lang="pl-PL" b="1" dirty="0"/>
              <a:t>i </a:t>
            </a:r>
            <a:r>
              <a:rPr lang="pl-PL" dirty="0"/>
              <a:t>úrok z úvěru (obligací) v </a:t>
            </a:r>
            <a:r>
              <a:rPr lang="pl-PL" dirty="0" smtClean="0"/>
              <a:t>%</a:t>
            </a:r>
            <a:endParaRPr lang="pl-PL" dirty="0"/>
          </a:p>
          <a:p>
            <a:pPr lvl="1"/>
            <a:r>
              <a:rPr lang="nl-NL" b="1" dirty="0"/>
              <a:t>T </a:t>
            </a:r>
            <a:r>
              <a:rPr lang="nl-NL" dirty="0"/>
              <a:t>daňový koeficient (daňová sazba ze zisku v </a:t>
            </a:r>
            <a:r>
              <a:rPr lang="cs-CZ" dirty="0" smtClean="0"/>
              <a:t>%</a:t>
            </a:r>
            <a:r>
              <a:rPr lang="nl-NL" dirty="0" smtClean="0"/>
              <a:t>/ </a:t>
            </a:r>
            <a:r>
              <a:rPr lang="nl-NL" dirty="0"/>
              <a:t>100) </a:t>
            </a:r>
            <a:endParaRPr lang="cs-CZ" dirty="0" smtClean="0"/>
          </a:p>
        </p:txBody>
      </p:sp>
    </p:spTree>
    <p:extLst>
      <p:ext uri="{BB962C8B-B14F-4D97-AF65-F5344CB8AC3E}">
        <p14:creationId xmlns:p14="http://schemas.microsoft.com/office/powerpoint/2010/main" val="2576183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Propočty – náklady kapitálu - nejvyužívanější</a:t>
            </a:r>
            <a:endParaRPr lang="cs-CZ" dirty="0"/>
          </a:p>
        </p:txBody>
      </p:sp>
      <p:sp>
        <p:nvSpPr>
          <p:cNvPr id="3" name="Zástupný symbol pro obsah 2"/>
          <p:cNvSpPr>
            <a:spLocks noGrp="1"/>
          </p:cNvSpPr>
          <p:nvPr>
            <p:ph idx="1"/>
          </p:nvPr>
        </p:nvSpPr>
        <p:spPr>
          <a:xfrm>
            <a:off x="838200" y="1825625"/>
            <a:ext cx="6245180" cy="2810769"/>
          </a:xfrm>
        </p:spPr>
        <p:txBody>
          <a:bodyPr>
            <a:normAutofit fontScale="92500" lnSpcReduction="20000"/>
          </a:bodyPr>
          <a:lstStyle/>
          <a:p>
            <a:r>
              <a:rPr lang="cs-CZ" b="1" dirty="0" smtClean="0"/>
              <a:t>Náklady vlastního kapitálu</a:t>
            </a:r>
          </a:p>
          <a:p>
            <a:r>
              <a:rPr lang="cs-CZ" b="1" dirty="0"/>
              <a:t>Model oceňování kapitálových aktiv (CAPM - </a:t>
            </a:r>
            <a:r>
              <a:rPr lang="cs-CZ" b="1" dirty="0" err="1"/>
              <a:t>Capital</a:t>
            </a:r>
            <a:r>
              <a:rPr lang="cs-CZ" b="1" dirty="0"/>
              <a:t> </a:t>
            </a:r>
            <a:r>
              <a:rPr lang="cs-CZ" b="1" dirty="0" err="1"/>
              <a:t>Asset</a:t>
            </a:r>
            <a:r>
              <a:rPr lang="cs-CZ" b="1" dirty="0"/>
              <a:t> </a:t>
            </a:r>
            <a:r>
              <a:rPr lang="cs-CZ" b="1" dirty="0" err="1"/>
              <a:t>Pricing</a:t>
            </a:r>
            <a:r>
              <a:rPr lang="cs-CZ" b="1" dirty="0"/>
              <a:t> Model) </a:t>
            </a:r>
            <a:r>
              <a:rPr lang="cs-CZ" dirty="0"/>
              <a:t>neboli model </a:t>
            </a:r>
            <a:r>
              <a:rPr lang="cs-CZ" dirty="0" smtClean="0"/>
              <a:t>oceňování </a:t>
            </a:r>
            <a:r>
              <a:rPr lang="cs-CZ" dirty="0"/>
              <a:t>kapitálových </a:t>
            </a:r>
            <a:r>
              <a:rPr lang="cs-CZ" dirty="0" smtClean="0"/>
              <a:t>aktiv</a:t>
            </a:r>
          </a:p>
          <a:p>
            <a:endParaRPr lang="cs-CZ" b="1" dirty="0" smtClean="0"/>
          </a:p>
          <a:p>
            <a:endParaRPr lang="cs-CZ" b="1" dirty="0" smtClean="0"/>
          </a:p>
          <a:p>
            <a:r>
              <a:rPr lang="cs-CZ" b="1" dirty="0" smtClean="0"/>
              <a:t>Stavebnicová </a:t>
            </a:r>
            <a:r>
              <a:rPr lang="cs-CZ" b="1" dirty="0"/>
              <a:t>metoda </a:t>
            </a:r>
          </a:p>
          <a:p>
            <a:endParaRPr lang="cs-CZ" dirty="0" smtClean="0"/>
          </a:p>
          <a:p>
            <a:endParaRPr lang="cs-CZ" dirty="0" smtClean="0"/>
          </a:p>
          <a:p>
            <a:endParaRPr lang="cs-CZ" b="1" dirty="0"/>
          </a:p>
        </p:txBody>
      </p:sp>
      <p:pic>
        <p:nvPicPr>
          <p:cNvPr id="4" name="Obrázek 3"/>
          <p:cNvPicPr>
            <a:picLocks noChangeAspect="1"/>
          </p:cNvPicPr>
          <p:nvPr/>
        </p:nvPicPr>
        <p:blipFill>
          <a:blip r:embed="rId2"/>
          <a:stretch>
            <a:fillRect/>
          </a:stretch>
        </p:blipFill>
        <p:spPr>
          <a:xfrm>
            <a:off x="8390171" y="2307613"/>
            <a:ext cx="3336246" cy="345563"/>
          </a:xfrm>
          <a:prstGeom prst="rect">
            <a:avLst/>
          </a:prstGeom>
        </p:spPr>
      </p:pic>
      <p:pic>
        <p:nvPicPr>
          <p:cNvPr id="5" name="Obrázek 4"/>
          <p:cNvPicPr>
            <a:picLocks noChangeAspect="1"/>
          </p:cNvPicPr>
          <p:nvPr/>
        </p:nvPicPr>
        <p:blipFill>
          <a:blip r:embed="rId3"/>
          <a:stretch>
            <a:fillRect/>
          </a:stretch>
        </p:blipFill>
        <p:spPr>
          <a:xfrm>
            <a:off x="8575387" y="4589456"/>
            <a:ext cx="2683502" cy="363750"/>
          </a:xfrm>
          <a:prstGeom prst="rect">
            <a:avLst/>
          </a:prstGeom>
        </p:spPr>
      </p:pic>
      <p:sp>
        <p:nvSpPr>
          <p:cNvPr id="6" name="Obdélník 5"/>
          <p:cNvSpPr/>
          <p:nvPr/>
        </p:nvSpPr>
        <p:spPr>
          <a:xfrm>
            <a:off x="8575387" y="5279029"/>
            <a:ext cx="3151030" cy="1200329"/>
          </a:xfrm>
          <a:prstGeom prst="rect">
            <a:avLst/>
          </a:prstGeom>
        </p:spPr>
        <p:txBody>
          <a:bodyPr wrap="square">
            <a:spAutoFit/>
          </a:bodyPr>
          <a:lstStyle/>
          <a:p>
            <a:r>
              <a:rPr lang="cs-CZ" b="1" dirty="0" err="1">
                <a:solidFill>
                  <a:srgbClr val="000000"/>
                </a:solidFill>
                <a:latin typeface="Calibri" panose="020F0502020204030204" pitchFamily="34" charset="0"/>
              </a:rPr>
              <a:t>bÚBV</a:t>
            </a:r>
            <a:r>
              <a:rPr lang="cs-CZ" b="1" dirty="0">
                <a:solidFill>
                  <a:srgbClr val="000000"/>
                </a:solidFill>
                <a:latin typeface="Calibri" panose="020F0502020204030204" pitchFamily="34" charset="0"/>
              </a:rPr>
              <a:t> </a:t>
            </a:r>
            <a:r>
              <a:rPr lang="cs-CZ" dirty="0">
                <a:solidFill>
                  <a:srgbClr val="000000"/>
                </a:solidFill>
                <a:latin typeface="Calibri" panose="020F0502020204030204" pitchFamily="34" charset="0"/>
              </a:rPr>
              <a:t>bezrizikový výnos </a:t>
            </a:r>
          </a:p>
          <a:p>
            <a:r>
              <a:rPr lang="pl-PL" b="1" dirty="0">
                <a:solidFill>
                  <a:srgbClr val="000000"/>
                </a:solidFill>
                <a:latin typeface="Calibri" panose="020F0502020204030204" pitchFamily="34" charset="0"/>
              </a:rPr>
              <a:t>ro </a:t>
            </a:r>
            <a:r>
              <a:rPr lang="pl-PL" dirty="0">
                <a:solidFill>
                  <a:srgbClr val="000000"/>
                </a:solidFill>
                <a:latin typeface="Calibri" panose="020F0502020204030204" pitchFamily="34" charset="0"/>
              </a:rPr>
              <a:t>přirážka za obchodní riziko </a:t>
            </a:r>
          </a:p>
          <a:p>
            <a:r>
              <a:rPr lang="cs-CZ" b="1" dirty="0" err="1">
                <a:solidFill>
                  <a:srgbClr val="000000"/>
                </a:solidFill>
                <a:latin typeface="Calibri" panose="020F0502020204030204" pitchFamily="34" charset="0"/>
              </a:rPr>
              <a:t>rf</a:t>
            </a:r>
            <a:r>
              <a:rPr lang="cs-CZ" b="1" dirty="0">
                <a:solidFill>
                  <a:srgbClr val="000000"/>
                </a:solidFill>
                <a:latin typeface="Calibri" panose="020F0502020204030204" pitchFamily="34" charset="0"/>
              </a:rPr>
              <a:t> </a:t>
            </a:r>
            <a:r>
              <a:rPr lang="cs-CZ" dirty="0">
                <a:solidFill>
                  <a:srgbClr val="000000"/>
                </a:solidFill>
                <a:latin typeface="Calibri" panose="020F0502020204030204" pitchFamily="34" charset="0"/>
              </a:rPr>
              <a:t>přirážka za finanční riziko </a:t>
            </a:r>
          </a:p>
          <a:p>
            <a:r>
              <a:rPr lang="cs-CZ" b="1" dirty="0" err="1">
                <a:solidFill>
                  <a:srgbClr val="000000"/>
                </a:solidFill>
                <a:latin typeface="Calibri" panose="020F0502020204030204" pitchFamily="34" charset="0"/>
              </a:rPr>
              <a:t>rl</a:t>
            </a:r>
            <a:r>
              <a:rPr lang="cs-CZ" b="1" dirty="0">
                <a:solidFill>
                  <a:srgbClr val="000000"/>
                </a:solidFill>
                <a:latin typeface="Calibri" panose="020F0502020204030204" pitchFamily="34" charset="0"/>
              </a:rPr>
              <a:t> </a:t>
            </a:r>
            <a:r>
              <a:rPr lang="cs-CZ" dirty="0">
                <a:solidFill>
                  <a:srgbClr val="000000"/>
                </a:solidFill>
                <a:latin typeface="Calibri" panose="020F0502020204030204" pitchFamily="34" charset="0"/>
              </a:rPr>
              <a:t>přirážka za sníženou likviditu </a:t>
            </a:r>
            <a:endParaRPr lang="cs-CZ" dirty="0"/>
          </a:p>
        </p:txBody>
      </p:sp>
      <p:sp>
        <p:nvSpPr>
          <p:cNvPr id="7" name="Obdélník 6"/>
          <p:cNvSpPr/>
          <p:nvPr/>
        </p:nvSpPr>
        <p:spPr>
          <a:xfrm>
            <a:off x="7864902" y="2700193"/>
            <a:ext cx="4572000" cy="1754326"/>
          </a:xfrm>
          <a:prstGeom prst="rect">
            <a:avLst/>
          </a:prstGeom>
        </p:spPr>
        <p:txBody>
          <a:bodyPr wrap="square">
            <a:spAutoFit/>
          </a:bodyPr>
          <a:lstStyle/>
          <a:p>
            <a:r>
              <a:rPr lang="cs-CZ" b="1" dirty="0">
                <a:solidFill>
                  <a:srgbClr val="000000"/>
                </a:solidFill>
                <a:latin typeface="Calibri" panose="020F0502020204030204" pitchFamily="34" charset="0"/>
              </a:rPr>
              <a:t>NVK </a:t>
            </a:r>
            <a:r>
              <a:rPr lang="cs-CZ" dirty="0">
                <a:solidFill>
                  <a:srgbClr val="000000"/>
                </a:solidFill>
                <a:latin typeface="Calibri" panose="020F0502020204030204" pitchFamily="34" charset="0"/>
              </a:rPr>
              <a:t>náklady vlastního kapitálu v procentech </a:t>
            </a:r>
          </a:p>
          <a:p>
            <a:r>
              <a:rPr lang="cs-CZ" b="1" dirty="0">
                <a:solidFill>
                  <a:srgbClr val="000000"/>
                </a:solidFill>
                <a:latin typeface="Calibri" panose="020F0502020204030204" pitchFamily="34" charset="0"/>
              </a:rPr>
              <a:t>ÚBV </a:t>
            </a:r>
            <a:r>
              <a:rPr lang="cs-CZ" dirty="0">
                <a:solidFill>
                  <a:srgbClr val="000000"/>
                </a:solidFill>
                <a:latin typeface="Calibri" panose="020F0502020204030204" pitchFamily="34" charset="0"/>
              </a:rPr>
              <a:t>úroková míra u bezrizikových vkladů </a:t>
            </a:r>
          </a:p>
          <a:p>
            <a:r>
              <a:rPr lang="el-GR" dirty="0" smtClean="0">
                <a:solidFill>
                  <a:srgbClr val="000000"/>
                </a:solidFill>
                <a:latin typeface="Calibri" panose="020F0502020204030204" pitchFamily="34" charset="0"/>
              </a:rPr>
              <a:t>β</a:t>
            </a:r>
            <a:r>
              <a:rPr lang="cs-CZ" dirty="0" smtClean="0">
                <a:solidFill>
                  <a:srgbClr val="000000"/>
                </a:solidFill>
                <a:latin typeface="Calibri" panose="020F0502020204030204" pitchFamily="34" charset="0"/>
              </a:rPr>
              <a:t> </a:t>
            </a:r>
            <a:r>
              <a:rPr lang="cs-CZ" dirty="0">
                <a:solidFill>
                  <a:srgbClr val="000000"/>
                </a:solidFill>
                <a:latin typeface="Calibri" panose="020F0502020204030204" pitchFamily="34" charset="0"/>
              </a:rPr>
              <a:t>koeficient vyjadřující relativní rizikovost určitého podniku ve vztahu k průměrné rizikovosti trhu </a:t>
            </a:r>
          </a:p>
          <a:p>
            <a:r>
              <a:rPr lang="cs-CZ" b="1" dirty="0">
                <a:solidFill>
                  <a:srgbClr val="000000"/>
                </a:solidFill>
                <a:latin typeface="Calibri" panose="020F0502020204030204" pitchFamily="34" charset="0"/>
              </a:rPr>
              <a:t>VKT </a:t>
            </a:r>
            <a:r>
              <a:rPr lang="cs-CZ" dirty="0">
                <a:solidFill>
                  <a:srgbClr val="000000"/>
                </a:solidFill>
                <a:latin typeface="Calibri" panose="020F0502020204030204" pitchFamily="34" charset="0"/>
              </a:rPr>
              <a:t>průměrná výnosnost kapitálového trhu </a:t>
            </a:r>
            <a:endParaRPr lang="cs-CZ" dirty="0"/>
          </a:p>
        </p:txBody>
      </p:sp>
    </p:spTree>
    <p:extLst>
      <p:ext uri="{BB962C8B-B14F-4D97-AF65-F5344CB8AC3E}">
        <p14:creationId xmlns:p14="http://schemas.microsoft.com/office/powerpoint/2010/main" val="2553242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t>Propočty – náklady kapitálu – nejvyužívanější 3</a:t>
            </a:r>
            <a:endParaRPr lang="cs-CZ" sz="4000" dirty="0"/>
          </a:p>
        </p:txBody>
      </p:sp>
      <p:sp>
        <p:nvSpPr>
          <p:cNvPr id="3" name="Zástupný symbol pro obsah 2"/>
          <p:cNvSpPr>
            <a:spLocks noGrp="1"/>
          </p:cNvSpPr>
          <p:nvPr>
            <p:ph idx="1"/>
          </p:nvPr>
        </p:nvSpPr>
        <p:spPr>
          <a:xfrm>
            <a:off x="838199" y="1825626"/>
            <a:ext cx="10638183" cy="2203036"/>
          </a:xfrm>
        </p:spPr>
        <p:txBody>
          <a:bodyPr>
            <a:normAutofit/>
          </a:bodyPr>
          <a:lstStyle/>
          <a:p>
            <a:r>
              <a:rPr lang="cs-CZ" b="1" dirty="0" smtClean="0"/>
              <a:t>Náklady celkového kapitálu</a:t>
            </a:r>
          </a:p>
          <a:p>
            <a:pPr algn="just"/>
            <a:r>
              <a:rPr lang="cs-CZ" b="1" i="1" dirty="0"/>
              <a:t>Průměrné náklady kapitálu (WACC - </a:t>
            </a:r>
            <a:r>
              <a:rPr lang="cs-CZ" b="1" i="1" dirty="0" err="1"/>
              <a:t>Weighted</a:t>
            </a:r>
            <a:r>
              <a:rPr lang="cs-CZ" b="1" i="1" dirty="0"/>
              <a:t> </a:t>
            </a:r>
            <a:r>
              <a:rPr lang="cs-CZ" b="1" i="1" dirty="0" err="1"/>
              <a:t>Average</a:t>
            </a:r>
            <a:r>
              <a:rPr lang="cs-CZ" b="1" i="1" dirty="0"/>
              <a:t> </a:t>
            </a:r>
            <a:r>
              <a:rPr lang="cs-CZ" b="1" i="1" dirty="0" err="1"/>
              <a:t>Cost</a:t>
            </a:r>
            <a:r>
              <a:rPr lang="cs-CZ" b="1" i="1" dirty="0"/>
              <a:t> </a:t>
            </a:r>
            <a:r>
              <a:rPr lang="cs-CZ" b="1" i="1" dirty="0" err="1"/>
              <a:t>of</a:t>
            </a:r>
            <a:r>
              <a:rPr lang="cs-CZ" b="1" i="1" dirty="0"/>
              <a:t> </a:t>
            </a:r>
            <a:r>
              <a:rPr lang="cs-CZ" b="1" i="1" dirty="0" err="1"/>
              <a:t>Capital</a:t>
            </a:r>
            <a:r>
              <a:rPr lang="cs-CZ" b="1" i="1" dirty="0"/>
              <a:t>) - je pojem, který </a:t>
            </a:r>
            <a:r>
              <a:rPr lang="cs-CZ" b="1" i="1" dirty="0" err="1"/>
              <a:t>ozna-čuje</a:t>
            </a:r>
            <a:r>
              <a:rPr lang="cs-CZ" b="1" i="1" dirty="0"/>
              <a:t> alternativní náklady kapitálu, neboli průměrnou cenu, za kterou podnik využívá poskytnutý kapitál pro své financování ve vztahu své podnikatelské činnosti</a:t>
            </a:r>
            <a:endParaRPr lang="cs-CZ" i="1" dirty="0" smtClean="0"/>
          </a:p>
          <a:p>
            <a:endParaRPr lang="cs-CZ" dirty="0" smtClean="0"/>
          </a:p>
          <a:p>
            <a:endParaRPr lang="cs-CZ" b="1" dirty="0"/>
          </a:p>
        </p:txBody>
      </p:sp>
      <p:pic>
        <p:nvPicPr>
          <p:cNvPr id="8" name="Obrázek 7"/>
          <p:cNvPicPr>
            <a:picLocks noChangeAspect="1"/>
          </p:cNvPicPr>
          <p:nvPr/>
        </p:nvPicPr>
        <p:blipFill>
          <a:blip r:embed="rId2"/>
          <a:stretch>
            <a:fillRect/>
          </a:stretch>
        </p:blipFill>
        <p:spPr>
          <a:xfrm>
            <a:off x="4180351" y="4028662"/>
            <a:ext cx="4387889" cy="772969"/>
          </a:xfrm>
          <a:prstGeom prst="rect">
            <a:avLst/>
          </a:prstGeom>
        </p:spPr>
      </p:pic>
      <p:sp>
        <p:nvSpPr>
          <p:cNvPr id="9" name="Obdélník 8"/>
          <p:cNvSpPr/>
          <p:nvPr/>
        </p:nvSpPr>
        <p:spPr>
          <a:xfrm>
            <a:off x="1736035" y="4826675"/>
            <a:ext cx="8839200" cy="2031325"/>
          </a:xfrm>
          <a:prstGeom prst="rect">
            <a:avLst/>
          </a:prstGeom>
        </p:spPr>
        <p:txBody>
          <a:bodyPr wrap="square">
            <a:spAutoFit/>
          </a:bodyPr>
          <a:lstStyle/>
          <a:p>
            <a:pPr marL="285750" indent="-285750">
              <a:buFont typeface="Arial" panose="020B0604020202020204" pitchFamily="34" charset="0"/>
              <a:buChar char="•"/>
            </a:pPr>
            <a:r>
              <a:rPr lang="cs-CZ" dirty="0"/>
              <a:t>WACC vážené průměrné náklady kapitálu</a:t>
            </a:r>
          </a:p>
          <a:p>
            <a:pPr marL="285750" indent="-285750">
              <a:buFont typeface="Arial" panose="020B0604020202020204" pitchFamily="34" charset="0"/>
              <a:buChar char="•"/>
            </a:pPr>
            <a:r>
              <a:rPr lang="cs-CZ" dirty="0"/>
              <a:t>NCK výnos dluhu do doby jeho splatnosti po zdanění (náklady cizího kapitálu) v procentech</a:t>
            </a:r>
          </a:p>
          <a:p>
            <a:pPr marL="285750" indent="-285750">
              <a:buFont typeface="Arial" panose="020B0604020202020204" pitchFamily="34" charset="0"/>
              <a:buChar char="•"/>
            </a:pPr>
            <a:r>
              <a:rPr lang="cs-CZ" dirty="0"/>
              <a:t>CK tržní hodnota úročeného dluhu</a:t>
            </a:r>
          </a:p>
          <a:p>
            <a:pPr marL="285750" indent="-285750">
              <a:buFont typeface="Arial" panose="020B0604020202020204" pitchFamily="34" charset="0"/>
              <a:buChar char="•"/>
            </a:pPr>
            <a:r>
              <a:rPr lang="cs-CZ" dirty="0"/>
              <a:t>C tržní hodnota celkového kapitálu</a:t>
            </a:r>
          </a:p>
          <a:p>
            <a:pPr marL="285750" indent="-285750">
              <a:buFont typeface="Arial" panose="020B0604020202020204" pitchFamily="34" charset="0"/>
              <a:buChar char="•"/>
            </a:pPr>
            <a:r>
              <a:rPr lang="cs-CZ" dirty="0"/>
              <a:t>NVK náklady vlastního kapitálu (náklady obětované příležitosti)</a:t>
            </a:r>
          </a:p>
          <a:p>
            <a:pPr marL="285750" indent="-285750">
              <a:buFont typeface="Arial" panose="020B0604020202020204" pitchFamily="34" charset="0"/>
              <a:buChar char="•"/>
            </a:pPr>
            <a:r>
              <a:rPr lang="cs-CZ" dirty="0"/>
              <a:t>CVK tržní hodnota vlastního kapitálu</a:t>
            </a:r>
          </a:p>
        </p:txBody>
      </p:sp>
    </p:spTree>
    <p:extLst>
      <p:ext uri="{BB962C8B-B14F-4D97-AF65-F5344CB8AC3E}">
        <p14:creationId xmlns:p14="http://schemas.microsoft.com/office/powerpoint/2010/main" val="3900438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b="1" dirty="0"/>
              <a:t>Řízení aktiv vnitropodnikové finanční toky, oceňování podniku </a:t>
            </a:r>
            <a:endParaRPr lang="cs-CZ" dirty="0"/>
          </a:p>
        </p:txBody>
      </p:sp>
      <p:sp>
        <p:nvSpPr>
          <p:cNvPr id="5" name="Zástupný symbol pro text 4"/>
          <p:cNvSpPr>
            <a:spLocks noGrp="1"/>
          </p:cNvSpPr>
          <p:nvPr>
            <p:ph type="body" idx="1"/>
          </p:nvPr>
        </p:nvSpPr>
        <p:spPr/>
        <p:txBody>
          <a:bodyPr/>
          <a:lstStyle/>
          <a:p>
            <a:r>
              <a:rPr lang="cs-CZ" dirty="0" smtClean="0"/>
              <a:t>Kapitola 5</a:t>
            </a:r>
            <a:endParaRPr lang="cs-CZ" dirty="0"/>
          </a:p>
        </p:txBody>
      </p:sp>
    </p:spTree>
    <p:extLst>
      <p:ext uri="{BB962C8B-B14F-4D97-AF65-F5344CB8AC3E}">
        <p14:creationId xmlns:p14="http://schemas.microsoft.com/office/powerpoint/2010/main" val="2579823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Řízení aktiv zahrnuje</a:t>
            </a:r>
            <a:endParaRPr lang="cs-CZ" dirty="0"/>
          </a:p>
        </p:txBody>
      </p:sp>
      <p:sp>
        <p:nvSpPr>
          <p:cNvPr id="5" name="Zástupný symbol pro obsah 4"/>
          <p:cNvSpPr>
            <a:spLocks noGrp="1"/>
          </p:cNvSpPr>
          <p:nvPr>
            <p:ph idx="1"/>
          </p:nvPr>
        </p:nvSpPr>
        <p:spPr/>
        <p:txBody>
          <a:bodyPr/>
          <a:lstStyle/>
          <a:p>
            <a:endParaRPr lang="cs-CZ" dirty="0"/>
          </a:p>
          <a:p>
            <a:r>
              <a:rPr lang="cs-CZ" b="1" dirty="0"/>
              <a:t>provozní aktivum</a:t>
            </a:r>
            <a:r>
              <a:rPr lang="cs-CZ" dirty="0"/>
              <a:t>, které generuje přidanou hodnotu (firemní vůz k nákladní přepravě) </a:t>
            </a:r>
          </a:p>
          <a:p>
            <a:r>
              <a:rPr lang="cs-CZ" b="1" dirty="0" smtClean="0"/>
              <a:t>provozní </a:t>
            </a:r>
            <a:r>
              <a:rPr lang="cs-CZ" b="1" dirty="0"/>
              <a:t>aktivum</a:t>
            </a:r>
            <a:r>
              <a:rPr lang="cs-CZ" dirty="0"/>
              <a:t>, které negeneruje přidanou hodnotu, naopak ji snižuje (firemní vůz osobní) </a:t>
            </a:r>
          </a:p>
          <a:p>
            <a:endParaRPr lang="cs-CZ" dirty="0"/>
          </a:p>
          <a:p>
            <a:endParaRPr lang="cs-CZ" dirty="0"/>
          </a:p>
        </p:txBody>
      </p:sp>
    </p:spTree>
    <p:extLst>
      <p:ext uri="{BB962C8B-B14F-4D97-AF65-F5344CB8AC3E}">
        <p14:creationId xmlns:p14="http://schemas.microsoft.com/office/powerpoint/2010/main" val="349819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Základní ukazatelé řízení aktiv</a:t>
            </a:r>
            <a:endParaRPr lang="cs-CZ" dirty="0"/>
          </a:p>
        </p:txBody>
      </p:sp>
      <p:sp>
        <p:nvSpPr>
          <p:cNvPr id="3" name="Zástupný symbol pro obsah 2"/>
          <p:cNvSpPr>
            <a:spLocks noGrp="1"/>
          </p:cNvSpPr>
          <p:nvPr>
            <p:ph idx="1"/>
          </p:nvPr>
        </p:nvSpPr>
        <p:spPr>
          <a:xfrm>
            <a:off x="838200" y="1825625"/>
            <a:ext cx="6837608" cy="4351338"/>
          </a:xfrm>
        </p:spPr>
        <p:txBody>
          <a:bodyPr>
            <a:normAutofit fontScale="85000" lnSpcReduction="10000"/>
          </a:bodyPr>
          <a:lstStyle/>
          <a:p>
            <a:r>
              <a:rPr lang="cs-CZ" b="1" dirty="0"/>
              <a:t>Obrat aktiv </a:t>
            </a:r>
            <a:r>
              <a:rPr lang="cs-CZ" dirty="0"/>
              <a:t>udává, kolikrát se daná položka využije při podnikání </a:t>
            </a:r>
            <a:endParaRPr lang="cs-CZ" dirty="0" smtClean="0"/>
          </a:p>
          <a:p>
            <a:r>
              <a:rPr lang="cs-CZ" b="1" dirty="0" smtClean="0"/>
              <a:t>Doba </a:t>
            </a:r>
            <a:r>
              <a:rPr lang="cs-CZ" b="1" dirty="0"/>
              <a:t>obratu zásob </a:t>
            </a:r>
            <a:r>
              <a:rPr lang="cs-CZ" dirty="0"/>
              <a:t>udává počet dní – dobu nutnou k tomu, aby peněžní hodnoty přešly přes výrobní a zbožní hodnoty opět do hodnoty </a:t>
            </a:r>
            <a:r>
              <a:rPr lang="cs-CZ" dirty="0" smtClean="0"/>
              <a:t>peněžní</a:t>
            </a:r>
          </a:p>
          <a:p>
            <a:r>
              <a:rPr lang="cs-CZ" b="1" dirty="0" smtClean="0"/>
              <a:t>Doba </a:t>
            </a:r>
            <a:r>
              <a:rPr lang="cs-CZ" b="1" dirty="0"/>
              <a:t>obratu pohledávek </a:t>
            </a:r>
            <a:r>
              <a:rPr lang="cs-CZ" dirty="0"/>
              <a:t>(splatnost pohledávek) udává období od okamžiku prodeje výrobků či služby až po obdržení platby od odběratelů. </a:t>
            </a:r>
          </a:p>
          <a:p>
            <a:r>
              <a:rPr lang="cs-CZ" b="1" dirty="0" smtClean="0"/>
              <a:t>Doba </a:t>
            </a:r>
            <a:r>
              <a:rPr lang="cs-CZ" b="1" dirty="0"/>
              <a:t>obratu závazků </a:t>
            </a:r>
            <a:r>
              <a:rPr lang="cs-CZ" dirty="0"/>
              <a:t>vyjadřuje dobu od vzniku dluhu (závazku) až do doby zaplacení (úhrady</a:t>
            </a:r>
            <a:r>
              <a:rPr lang="cs-CZ" dirty="0" smtClean="0"/>
              <a:t>).</a:t>
            </a:r>
          </a:p>
          <a:p>
            <a:r>
              <a:rPr lang="cs-CZ" i="1" dirty="0" smtClean="0">
                <a:solidFill>
                  <a:srgbClr val="FF0000"/>
                </a:solidFill>
              </a:rPr>
              <a:t>Proč poměřovat dobu obratu závazků a pohledávek?</a:t>
            </a:r>
            <a:endParaRPr lang="cs-CZ" i="1" dirty="0">
              <a:solidFill>
                <a:srgbClr val="FF0000"/>
              </a:solidFill>
            </a:endParaRPr>
          </a:p>
        </p:txBody>
      </p:sp>
      <p:pic>
        <p:nvPicPr>
          <p:cNvPr id="4" name="Obrázek 3"/>
          <p:cNvPicPr>
            <a:picLocks noChangeAspect="1"/>
          </p:cNvPicPr>
          <p:nvPr/>
        </p:nvPicPr>
        <p:blipFill>
          <a:blip r:embed="rId2"/>
          <a:stretch>
            <a:fillRect/>
          </a:stretch>
        </p:blipFill>
        <p:spPr>
          <a:xfrm>
            <a:off x="7930078" y="1690688"/>
            <a:ext cx="2719766" cy="682031"/>
          </a:xfrm>
          <a:prstGeom prst="rect">
            <a:avLst/>
          </a:prstGeom>
        </p:spPr>
      </p:pic>
      <p:pic>
        <p:nvPicPr>
          <p:cNvPr id="5" name="Obrázek 4"/>
          <p:cNvPicPr>
            <a:picLocks noChangeAspect="1"/>
          </p:cNvPicPr>
          <p:nvPr/>
        </p:nvPicPr>
        <p:blipFill>
          <a:blip r:embed="rId3"/>
          <a:stretch>
            <a:fillRect/>
          </a:stretch>
        </p:blipFill>
        <p:spPr>
          <a:xfrm>
            <a:off x="7675808" y="2721776"/>
            <a:ext cx="4410737" cy="588949"/>
          </a:xfrm>
          <a:prstGeom prst="rect">
            <a:avLst/>
          </a:prstGeom>
        </p:spPr>
      </p:pic>
      <p:pic>
        <p:nvPicPr>
          <p:cNvPr id="6" name="Obrázek 5"/>
          <p:cNvPicPr>
            <a:picLocks noChangeAspect="1"/>
          </p:cNvPicPr>
          <p:nvPr/>
        </p:nvPicPr>
        <p:blipFill>
          <a:blip r:embed="rId4"/>
          <a:stretch>
            <a:fillRect/>
          </a:stretch>
        </p:blipFill>
        <p:spPr>
          <a:xfrm>
            <a:off x="7937558" y="4043966"/>
            <a:ext cx="4148987" cy="380647"/>
          </a:xfrm>
          <a:prstGeom prst="rect">
            <a:avLst/>
          </a:prstGeom>
        </p:spPr>
      </p:pic>
      <p:pic>
        <p:nvPicPr>
          <p:cNvPr id="7" name="Obrázek 6"/>
          <p:cNvPicPr>
            <a:picLocks noChangeAspect="1"/>
          </p:cNvPicPr>
          <p:nvPr/>
        </p:nvPicPr>
        <p:blipFill>
          <a:blip r:embed="rId5"/>
          <a:stretch>
            <a:fillRect/>
          </a:stretch>
        </p:blipFill>
        <p:spPr>
          <a:xfrm>
            <a:off x="8012744" y="4836224"/>
            <a:ext cx="3998613" cy="643259"/>
          </a:xfrm>
          <a:prstGeom prst="rect">
            <a:avLst/>
          </a:prstGeom>
        </p:spPr>
      </p:pic>
    </p:spTree>
    <p:extLst>
      <p:ext uri="{BB962C8B-B14F-4D97-AF65-F5344CB8AC3E}">
        <p14:creationId xmlns:p14="http://schemas.microsoft.com/office/powerpoint/2010/main" val="465394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Řízení pracovního kapitálu</a:t>
            </a:r>
            <a:endParaRPr lang="cs-CZ" dirty="0"/>
          </a:p>
        </p:txBody>
      </p:sp>
      <p:sp>
        <p:nvSpPr>
          <p:cNvPr id="3" name="Zástupný symbol pro obsah 2"/>
          <p:cNvSpPr>
            <a:spLocks noGrp="1"/>
          </p:cNvSpPr>
          <p:nvPr>
            <p:ph sz="half" idx="1"/>
          </p:nvPr>
        </p:nvSpPr>
        <p:spPr/>
        <p:txBody>
          <a:bodyPr>
            <a:normAutofit fontScale="77500" lnSpcReduction="20000"/>
          </a:bodyPr>
          <a:lstStyle/>
          <a:p>
            <a:r>
              <a:rPr lang="cs-CZ" dirty="0"/>
              <a:t>Pracovní kapitál je charakterizován jako rozdíl mezi oběžnými aktivy a krátkodobými </a:t>
            </a:r>
            <a:r>
              <a:rPr lang="cs-CZ" dirty="0" smtClean="0"/>
              <a:t>pasivy.</a:t>
            </a:r>
          </a:p>
          <a:p>
            <a:r>
              <a:rPr lang="it-IT" dirty="0"/>
              <a:t>pro financování běžné činnosti </a:t>
            </a:r>
            <a:r>
              <a:rPr lang="it-IT" dirty="0" smtClean="0"/>
              <a:t>podniku</a:t>
            </a:r>
            <a:r>
              <a:rPr lang="cs-CZ" dirty="0" smtClean="0"/>
              <a:t>, důležité ke sladění hotovostních toků</a:t>
            </a:r>
          </a:p>
          <a:p>
            <a:r>
              <a:rPr lang="cs-CZ" b="1" dirty="0"/>
              <a:t>Čistý pracovní kapitál </a:t>
            </a:r>
            <a:r>
              <a:rPr lang="cs-CZ" dirty="0"/>
              <a:t>(</a:t>
            </a:r>
            <a:r>
              <a:rPr lang="cs-CZ" b="1" dirty="0"/>
              <a:t>Net </a:t>
            </a:r>
            <a:r>
              <a:rPr lang="cs-CZ" b="1" dirty="0" err="1"/>
              <a:t>Working</a:t>
            </a:r>
            <a:r>
              <a:rPr lang="cs-CZ" b="1" dirty="0"/>
              <a:t> </a:t>
            </a:r>
            <a:r>
              <a:rPr lang="cs-CZ" b="1" dirty="0" err="1"/>
              <a:t>Capital</a:t>
            </a:r>
            <a:r>
              <a:rPr lang="cs-CZ" dirty="0"/>
              <a:t>) označuje oběžná aktiva po odečtení krátkodobých </a:t>
            </a:r>
            <a:r>
              <a:rPr lang="cs-CZ" dirty="0" smtClean="0"/>
              <a:t>závazků</a:t>
            </a:r>
            <a:r>
              <a:rPr lang="cs-CZ" dirty="0"/>
              <a:t>. </a:t>
            </a:r>
          </a:p>
          <a:p>
            <a:r>
              <a:rPr lang="cs-CZ" dirty="0"/>
              <a:t>Výpočty čistého pracovního kapitálu: </a:t>
            </a:r>
          </a:p>
          <a:p>
            <a:r>
              <a:rPr lang="cs-CZ" b="1" dirty="0" smtClean="0"/>
              <a:t>Čistý pracovní kapitál = </a:t>
            </a:r>
            <a:r>
              <a:rPr lang="cs-CZ" b="1" dirty="0"/>
              <a:t>Oběžný majetek (oběžná aktiva) - Krátkodobé cizí zdroje </a:t>
            </a:r>
            <a:endParaRPr lang="cs-CZ" dirty="0"/>
          </a:p>
          <a:p>
            <a:r>
              <a:rPr lang="cs-CZ" b="1" dirty="0"/>
              <a:t>Čistý pracovní kapitál = WC - Krátkodobé závazky = (Zásoby + Pohledávky </a:t>
            </a:r>
            <a:r>
              <a:rPr lang="cs-CZ" dirty="0"/>
              <a:t>+ </a:t>
            </a:r>
            <a:r>
              <a:rPr lang="cs-CZ" b="1" dirty="0"/>
              <a:t>Finanční majetek) - Krátkodobé závazky </a:t>
            </a:r>
            <a:endParaRPr lang="cs-CZ" dirty="0"/>
          </a:p>
        </p:txBody>
      </p:sp>
      <p:sp>
        <p:nvSpPr>
          <p:cNvPr id="4" name="Zástupný symbol pro obsah 3"/>
          <p:cNvSpPr>
            <a:spLocks noGrp="1"/>
          </p:cNvSpPr>
          <p:nvPr>
            <p:ph sz="half" idx="2"/>
          </p:nvPr>
        </p:nvSpPr>
        <p:spPr/>
        <p:txBody>
          <a:bodyPr>
            <a:normAutofit fontScale="77500" lnSpcReduction="20000"/>
          </a:bodyPr>
          <a:lstStyle/>
          <a:p>
            <a:r>
              <a:rPr lang="cs-CZ" dirty="0" smtClean="0"/>
              <a:t>Vyhodnocení:</a:t>
            </a:r>
          </a:p>
          <a:p>
            <a:r>
              <a:rPr lang="cs-CZ" dirty="0" smtClean="0"/>
              <a:t>měl </a:t>
            </a:r>
            <a:r>
              <a:rPr lang="cs-CZ" dirty="0"/>
              <a:t>by být kladný, aby firma byla schopna platit krátkodobé závazky</a:t>
            </a:r>
            <a:r>
              <a:rPr lang="cs-CZ" dirty="0"/>
              <a:t/>
            </a:r>
            <a:br>
              <a:rPr lang="cs-CZ" dirty="0"/>
            </a:br>
            <a:r>
              <a:rPr lang="cs-CZ" dirty="0"/>
              <a:t>- Ne příliš velký (snižuje rentabilitu a pracovní kapitál nevydělává)</a:t>
            </a:r>
            <a:endParaRPr lang="cs-CZ" dirty="0" smtClean="0"/>
          </a:p>
          <a:p>
            <a:endParaRPr lang="cs-CZ" dirty="0"/>
          </a:p>
        </p:txBody>
      </p:sp>
    </p:spTree>
    <p:extLst>
      <p:ext uri="{BB962C8B-B14F-4D97-AF65-F5344CB8AC3E}">
        <p14:creationId xmlns:p14="http://schemas.microsoft.com/office/powerpoint/2010/main" val="3838240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b="1" dirty="0" smtClean="0">
                <a:latin typeface="Open Sans"/>
              </a:rPr>
              <a:t>PODNIKOVÉ FINANCE 2</a:t>
            </a:r>
            <a:endParaRPr lang="cs-CZ" b="1" dirty="0">
              <a:latin typeface="Open Sans"/>
            </a:endParaRPr>
          </a:p>
        </p:txBody>
      </p:sp>
      <p:sp>
        <p:nvSpPr>
          <p:cNvPr id="5" name="Zástupný symbol pro text 4"/>
          <p:cNvSpPr>
            <a:spLocks noGrp="1"/>
          </p:cNvSpPr>
          <p:nvPr>
            <p:ph type="body" idx="1"/>
          </p:nvPr>
        </p:nvSpPr>
        <p:spPr/>
        <p:txBody>
          <a:bodyPr/>
          <a:lstStyle/>
          <a:p>
            <a:r>
              <a:rPr lang="cs-CZ" b="1" dirty="0" smtClean="0"/>
              <a:t>Shrnutí kapitol 4 až 6</a:t>
            </a:r>
            <a:endParaRPr lang="cs-CZ" b="1" dirty="0"/>
          </a:p>
        </p:txBody>
      </p:sp>
    </p:spTree>
    <p:extLst>
      <p:ext uri="{BB962C8B-B14F-4D97-AF65-F5344CB8AC3E}">
        <p14:creationId xmlns:p14="http://schemas.microsoft.com/office/powerpoint/2010/main" val="397531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Řízení zásob</a:t>
            </a:r>
            <a:endParaRPr lang="cs-CZ" dirty="0"/>
          </a:p>
        </p:txBody>
      </p:sp>
      <p:sp>
        <p:nvSpPr>
          <p:cNvPr id="6" name="Zástupný symbol pro text 5"/>
          <p:cNvSpPr>
            <a:spLocks noGrp="1"/>
          </p:cNvSpPr>
          <p:nvPr>
            <p:ph type="body" idx="1"/>
          </p:nvPr>
        </p:nvSpPr>
        <p:spPr/>
        <p:txBody>
          <a:bodyPr/>
          <a:lstStyle/>
          <a:p>
            <a:endParaRPr lang="cs-CZ"/>
          </a:p>
        </p:txBody>
      </p:sp>
    </p:spTree>
    <p:extLst>
      <p:ext uri="{BB962C8B-B14F-4D97-AF65-F5344CB8AC3E}">
        <p14:creationId xmlns:p14="http://schemas.microsoft.com/office/powerpoint/2010/main" val="1917802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Řízení a optimalizace zásob</a:t>
            </a:r>
          </a:p>
        </p:txBody>
      </p:sp>
      <p:sp>
        <p:nvSpPr>
          <p:cNvPr id="6" name="Obdélník 5"/>
          <p:cNvSpPr/>
          <p:nvPr/>
        </p:nvSpPr>
        <p:spPr>
          <a:xfrm>
            <a:off x="719403" y="1336120"/>
            <a:ext cx="9793088" cy="4154984"/>
          </a:xfrm>
          <a:prstGeom prst="rect">
            <a:avLst/>
          </a:prstGeom>
        </p:spPr>
        <p:txBody>
          <a:bodyPr wrap="square">
            <a:spAutoFit/>
          </a:bodyPr>
          <a:lstStyle/>
          <a:p>
            <a:r>
              <a:rPr lang="cs-CZ" sz="2400" dirty="0"/>
              <a:t>Klasifikace zásob:</a:t>
            </a:r>
          </a:p>
          <a:p>
            <a:r>
              <a:rPr lang="cs-CZ" sz="2400" b="1" dirty="0"/>
              <a:t>Druhové členění zásob </a:t>
            </a:r>
          </a:p>
          <a:p>
            <a:pPr marL="380990" indent="-380990">
              <a:buFont typeface="Arial" panose="020B0604020202020204" pitchFamily="34" charset="0"/>
              <a:buChar char="•"/>
            </a:pPr>
            <a:r>
              <a:rPr lang="cs-CZ" sz="2400" dirty="0"/>
              <a:t>výrobní zásoby, </a:t>
            </a:r>
          </a:p>
          <a:p>
            <a:pPr marL="380990" indent="-380990">
              <a:buFont typeface="Arial" panose="020B0604020202020204" pitchFamily="34" charset="0"/>
              <a:buChar char="•"/>
            </a:pPr>
            <a:r>
              <a:rPr lang="cs-CZ" sz="2400" dirty="0"/>
              <a:t>nedokončená výroba, </a:t>
            </a:r>
          </a:p>
          <a:p>
            <a:pPr marL="380990" indent="-380990">
              <a:buFont typeface="Arial" panose="020B0604020202020204" pitchFamily="34" charset="0"/>
              <a:buChar char="•"/>
            </a:pPr>
            <a:r>
              <a:rPr lang="cs-CZ" sz="2400" dirty="0"/>
              <a:t>náhradní díly…</a:t>
            </a:r>
          </a:p>
          <a:p>
            <a:r>
              <a:rPr lang="cs-CZ" sz="2400" b="1" dirty="0"/>
              <a:t>Členění podle funkčních složek </a:t>
            </a:r>
          </a:p>
          <a:p>
            <a:pPr marL="380990" indent="-380990">
              <a:buFont typeface="Arial" panose="020B0604020202020204" pitchFamily="34" charset="0"/>
              <a:buChar char="•"/>
            </a:pPr>
            <a:r>
              <a:rPr lang="cs-CZ" sz="2400" dirty="0"/>
              <a:t>běžná zásoba, </a:t>
            </a:r>
          </a:p>
          <a:p>
            <a:pPr marL="380990" indent="-380990">
              <a:buFont typeface="Arial" panose="020B0604020202020204" pitchFamily="34" charset="0"/>
              <a:buChar char="•"/>
            </a:pPr>
            <a:r>
              <a:rPr lang="cs-CZ" sz="2400" dirty="0"/>
              <a:t>pojistná zásoba, 	</a:t>
            </a:r>
          </a:p>
          <a:p>
            <a:pPr marL="380990" indent="-380990">
              <a:buFont typeface="Arial" panose="020B0604020202020204" pitchFamily="34" charset="0"/>
              <a:buChar char="•"/>
            </a:pPr>
            <a:r>
              <a:rPr lang="cs-CZ" sz="2400" dirty="0"/>
              <a:t>technologická (technická zásoba),</a:t>
            </a:r>
          </a:p>
          <a:p>
            <a:pPr marL="380990" indent="-380990">
              <a:buFont typeface="Arial" panose="020B0604020202020204" pitchFamily="34" charset="0"/>
              <a:buChar char="•"/>
            </a:pPr>
            <a:r>
              <a:rPr lang="cs-CZ" sz="2400" dirty="0"/>
              <a:t>sezónní zásoba,</a:t>
            </a:r>
          </a:p>
          <a:p>
            <a:pPr marL="380990" indent="-380990">
              <a:buFont typeface="Arial" panose="020B0604020202020204" pitchFamily="34" charset="0"/>
              <a:buChar char="•"/>
            </a:pPr>
            <a:r>
              <a:rPr lang="cs-CZ" sz="2400" dirty="0"/>
              <a:t>spekulativní zásoba.</a:t>
            </a:r>
          </a:p>
        </p:txBody>
      </p:sp>
    </p:spTree>
    <p:extLst>
      <p:ext uri="{BB962C8B-B14F-4D97-AF65-F5344CB8AC3E}">
        <p14:creationId xmlns:p14="http://schemas.microsoft.com/office/powerpoint/2010/main" val="1869350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sz="8000" dirty="0"/>
          </a:p>
        </p:txBody>
      </p:sp>
      <p:sp>
        <p:nvSpPr>
          <p:cNvPr id="7" name="Obdélník 6">
            <a:extLst>
              <a:ext uri="{FF2B5EF4-FFF2-40B4-BE49-F238E27FC236}">
                <a16:creationId xmlns="" xmlns:a16="http://schemas.microsoft.com/office/drawing/2014/main" id="{0BCCB5B3-9EDC-4A6D-81FD-97A864AA91CA}"/>
              </a:ext>
            </a:extLst>
          </p:cNvPr>
          <p:cNvSpPr/>
          <p:nvPr/>
        </p:nvSpPr>
        <p:spPr>
          <a:xfrm>
            <a:off x="265486" y="2276873"/>
            <a:ext cx="11591153" cy="3622210"/>
          </a:xfrm>
          <a:prstGeom prst="rect">
            <a:avLst/>
          </a:prstGeom>
        </p:spPr>
        <p:txBody>
          <a:bodyPr wrap="square" lIns="91440" tIns="45720" rIns="91440" bIns="45720">
            <a:spAutoFit/>
          </a:bodyPr>
          <a:lstStyle/>
          <a:p>
            <a:pPr marL="285744" indent="-285744" algn="just">
              <a:buFont typeface="Arial" panose="020B0604020202020204" pitchFamily="34" charset="0"/>
              <a:buChar char="•"/>
            </a:pPr>
            <a:r>
              <a:rPr lang="cs-CZ" sz="1867" b="1" dirty="0"/>
              <a:t>běžná zásoba </a:t>
            </a:r>
            <a:r>
              <a:rPr lang="cs-CZ" sz="1867" dirty="0"/>
              <a:t>– slouží k zajištění předpokládané spotřeby v období mezi dvěma dodávkami, její výše se mění od maximálního stavu v den dodávky k minimálnímu stavu těsně před dodávkou</a:t>
            </a:r>
          </a:p>
          <a:p>
            <a:pPr marL="285744" indent="-285744" algn="just">
              <a:buFont typeface="Arial" panose="020B0604020202020204" pitchFamily="34" charset="0"/>
              <a:buChar char="•"/>
            </a:pPr>
            <a:r>
              <a:rPr lang="cs-CZ" sz="1867" b="1" dirty="0"/>
              <a:t>pojistná zásoba </a:t>
            </a:r>
            <a:r>
              <a:rPr lang="cs-CZ" sz="1867" dirty="0"/>
              <a:t>(</a:t>
            </a:r>
            <a:r>
              <a:rPr lang="cs-CZ" sz="1867" dirty="0" err="1"/>
              <a:t>Zp</a:t>
            </a:r>
            <a:r>
              <a:rPr lang="cs-CZ" sz="1867" dirty="0"/>
              <a:t>) – slouží k pokrytí případných odchylek v dodávkách (velikost a interval dodávek) nebo ve spotřebě</a:t>
            </a:r>
          </a:p>
          <a:p>
            <a:pPr marL="285744" indent="-285744" algn="just">
              <a:buFont typeface="Arial" panose="020B0604020202020204" pitchFamily="34" charset="0"/>
              <a:buChar char="•"/>
            </a:pPr>
            <a:r>
              <a:rPr lang="cs-CZ" sz="1867" b="1" dirty="0"/>
              <a:t>technická (technologická) zásoba </a:t>
            </a:r>
            <a:r>
              <a:rPr lang="cs-CZ" sz="1867" b="1" dirty="0" err="1"/>
              <a:t>Zt</a:t>
            </a:r>
            <a:r>
              <a:rPr lang="cs-CZ" sz="1867" b="1" dirty="0"/>
              <a:t> </a:t>
            </a:r>
            <a:r>
              <a:rPr lang="cs-CZ" sz="1867" dirty="0"/>
              <a:t>– vytváří se tam, kde je třeba materiál před výdejem do spotřeby upravit (třídit, sušit, chladit apod.), její výše vyplývá z technických parametrů technologického procesu.</a:t>
            </a:r>
          </a:p>
          <a:p>
            <a:pPr marL="285744" indent="-285744" algn="just">
              <a:buFont typeface="Arial" panose="020B0604020202020204" pitchFamily="34" charset="0"/>
              <a:buChar char="•"/>
            </a:pPr>
            <a:r>
              <a:rPr lang="cs-CZ" sz="1867" b="1" dirty="0"/>
              <a:t>sezónní (příležitostná) zásoba </a:t>
            </a:r>
            <a:r>
              <a:rPr lang="cs-CZ" sz="1867" dirty="0"/>
              <a:t>– vyrovnává předpokládané výkyvy v dodávkách (např. sezonní dostupnost zemědělských produktů) nebo ve spotřebě.</a:t>
            </a:r>
          </a:p>
          <a:p>
            <a:pPr marL="285744" indent="-285744" algn="just">
              <a:buFont typeface="Arial" panose="020B0604020202020204" pitchFamily="34" charset="0"/>
              <a:buChar char="•"/>
            </a:pPr>
            <a:r>
              <a:rPr lang="cs-CZ" sz="1867" b="1" dirty="0"/>
              <a:t>spekulativní zásoba </a:t>
            </a:r>
            <a:r>
              <a:rPr lang="cs-CZ" sz="1867" dirty="0"/>
              <a:t>– vytváří se za účelem dosažení mimořádného zisku vhodným nákupem, její držba je značně riziková.</a:t>
            </a:r>
          </a:p>
          <a:p>
            <a:pPr marL="285744" indent="-285744" algn="just">
              <a:buFont typeface="Arial" panose="020B0604020202020204" pitchFamily="34" charset="0"/>
              <a:buChar char="•"/>
            </a:pPr>
            <a:r>
              <a:rPr lang="cs-CZ" sz="1867" b="1" dirty="0"/>
              <a:t>havarijní zásoba </a:t>
            </a:r>
            <a:r>
              <a:rPr lang="cs-CZ" sz="1867" dirty="0"/>
              <a:t>– zajišťuje přežití podniku při nepředvídaných událostech (kalamity, stávky, havárie).</a:t>
            </a:r>
          </a:p>
          <a:p>
            <a:pPr marL="285744" indent="-285744" algn="just">
              <a:buFont typeface="Arial" panose="020B0604020202020204" pitchFamily="34" charset="0"/>
              <a:buChar char="•"/>
            </a:pPr>
            <a:endParaRPr lang="cs-CZ" sz="2400" dirty="0"/>
          </a:p>
        </p:txBody>
      </p:sp>
      <p:sp>
        <p:nvSpPr>
          <p:cNvPr id="3" name="Obdélník 2"/>
          <p:cNvSpPr/>
          <p:nvPr/>
        </p:nvSpPr>
        <p:spPr>
          <a:xfrm>
            <a:off x="911425" y="682986"/>
            <a:ext cx="1715919" cy="461665"/>
          </a:xfrm>
          <a:prstGeom prst="rect">
            <a:avLst/>
          </a:prstGeom>
        </p:spPr>
        <p:txBody>
          <a:bodyPr wrap="none">
            <a:spAutoFit/>
          </a:bodyPr>
          <a:lstStyle/>
          <a:p>
            <a:r>
              <a:rPr lang="cs-CZ" sz="2400" dirty="0"/>
              <a:t>Druhy </a:t>
            </a:r>
            <a:r>
              <a:rPr lang="cs-CZ" sz="2400" dirty="0"/>
              <a:t>zásob</a:t>
            </a:r>
            <a:endParaRPr lang="cs-CZ" sz="2400" dirty="0"/>
          </a:p>
        </p:txBody>
      </p:sp>
    </p:spTree>
    <p:extLst>
      <p:ext uri="{BB962C8B-B14F-4D97-AF65-F5344CB8AC3E}">
        <p14:creationId xmlns:p14="http://schemas.microsoft.com/office/powerpoint/2010/main" val="3197725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sz="8000" dirty="0"/>
          </a:p>
        </p:txBody>
      </p:sp>
      <p:sp>
        <p:nvSpPr>
          <p:cNvPr id="2" name="Obdélník 1">
            <a:extLst>
              <a:ext uri="{FF2B5EF4-FFF2-40B4-BE49-F238E27FC236}">
                <a16:creationId xmlns="" xmlns:a16="http://schemas.microsoft.com/office/drawing/2014/main" id="{B9258C88-8072-451C-BD66-2404EE83DC1E}"/>
              </a:ext>
            </a:extLst>
          </p:cNvPr>
          <p:cNvSpPr/>
          <p:nvPr/>
        </p:nvSpPr>
        <p:spPr>
          <a:xfrm>
            <a:off x="346086" y="118415"/>
            <a:ext cx="4171142" cy="584775"/>
          </a:xfrm>
          <a:prstGeom prst="rect">
            <a:avLst/>
          </a:prstGeom>
        </p:spPr>
        <p:txBody>
          <a:bodyPr wrap="none" lIns="91440" tIns="45720" rIns="91440" bIns="45720">
            <a:spAutoFit/>
          </a:bodyPr>
          <a:lstStyle/>
          <a:p>
            <a:r>
              <a:rPr lang="cs-CZ" sz="3200" b="1" dirty="0">
                <a:solidFill>
                  <a:srgbClr val="000000"/>
                </a:solidFill>
                <a:latin typeface="Arial" panose="020B0604020202020204" pitchFamily="34" charset="0"/>
              </a:rPr>
              <a:t>T</a:t>
            </a:r>
            <a:r>
              <a:rPr lang="cs-CZ" sz="2400" b="1" dirty="0">
                <a:solidFill>
                  <a:srgbClr val="000000"/>
                </a:solidFill>
                <a:latin typeface="Arial" panose="020B0604020202020204" pitchFamily="34" charset="0"/>
              </a:rPr>
              <a:t>VORBA PLÁNU NÁKUPU </a:t>
            </a:r>
            <a:endParaRPr lang="cs-CZ" sz="2400" dirty="0"/>
          </a:p>
        </p:txBody>
      </p:sp>
      <p:sp>
        <p:nvSpPr>
          <p:cNvPr id="5" name="Obdélník 4">
            <a:extLst>
              <a:ext uri="{FF2B5EF4-FFF2-40B4-BE49-F238E27FC236}">
                <a16:creationId xmlns="" xmlns:a16="http://schemas.microsoft.com/office/drawing/2014/main" id="{0C3EEAC9-9D71-443B-AD5B-A3336BCFA8BE}"/>
              </a:ext>
            </a:extLst>
          </p:cNvPr>
          <p:cNvSpPr/>
          <p:nvPr/>
        </p:nvSpPr>
        <p:spPr>
          <a:xfrm>
            <a:off x="346085" y="838133"/>
            <a:ext cx="10161408" cy="2390911"/>
          </a:xfrm>
          <a:prstGeom prst="rect">
            <a:avLst/>
          </a:prstGeom>
        </p:spPr>
        <p:txBody>
          <a:bodyPr wrap="square" lIns="91440" tIns="45720" rIns="91440" bIns="45720">
            <a:spAutoFit/>
          </a:bodyPr>
          <a:lstStyle/>
          <a:p>
            <a:pPr algn="just"/>
            <a:endParaRPr lang="cs-CZ" sz="1867" dirty="0"/>
          </a:p>
          <a:p>
            <a:pPr marL="380990" indent="-380990" algn="just">
              <a:buFont typeface="Arial" panose="020B0604020202020204" pitchFamily="34" charset="0"/>
              <a:buChar char="•"/>
            </a:pPr>
            <a:r>
              <a:rPr lang="cs-CZ" sz="1867" b="1" dirty="0"/>
              <a:t>Na straně zdrojů</a:t>
            </a:r>
            <a:r>
              <a:rPr lang="cs-CZ" sz="1867" dirty="0"/>
              <a:t> je počáteční zásoba </a:t>
            </a:r>
            <a:r>
              <a:rPr lang="cs-CZ" sz="1867" b="1" dirty="0" err="1"/>
              <a:t>Zpoč</a:t>
            </a:r>
            <a:r>
              <a:rPr lang="cs-CZ" sz="1867" b="1" dirty="0"/>
              <a:t>.</a:t>
            </a:r>
            <a:r>
              <a:rPr lang="cs-CZ" sz="1867" dirty="0"/>
              <a:t>, která je pro dané období k dispozici (zpravidla očekávaná zásoba k počátku plánovacího období) </a:t>
            </a:r>
            <a:r>
              <a:rPr lang="cs-CZ" sz="1867" dirty="0"/>
              <a:t>dodávky </a:t>
            </a:r>
            <a:r>
              <a:rPr lang="cs-CZ" sz="1867" dirty="0"/>
              <a:t>D příslušné materiálové položky od dodavatele. </a:t>
            </a:r>
            <a:endParaRPr lang="cs-CZ" sz="1867" dirty="0"/>
          </a:p>
          <a:p>
            <a:pPr marL="380990" indent="-380990" algn="just">
              <a:buFont typeface="Arial" panose="020B0604020202020204" pitchFamily="34" charset="0"/>
              <a:buChar char="•"/>
            </a:pPr>
            <a:r>
              <a:rPr lang="cs-CZ" sz="1867" b="1" dirty="0"/>
              <a:t>Na </a:t>
            </a:r>
            <a:r>
              <a:rPr lang="cs-CZ" sz="1867" b="1" dirty="0"/>
              <a:t>straně potřeb </a:t>
            </a:r>
            <a:r>
              <a:rPr lang="cs-CZ" sz="1867" dirty="0"/>
              <a:t>je celková spotřeba materiálu S</a:t>
            </a:r>
            <a:r>
              <a:rPr lang="cs-CZ" sz="1867" baseline="-25000" dirty="0"/>
              <a:t>o</a:t>
            </a:r>
            <a:r>
              <a:rPr lang="cs-CZ" sz="1867" dirty="0"/>
              <a:t> v daném plánovacím období a požadavek na vytvoření zásoby </a:t>
            </a:r>
            <a:r>
              <a:rPr lang="cs-CZ" sz="1867" dirty="0" err="1"/>
              <a:t>Zkon</a:t>
            </a:r>
            <a:r>
              <a:rPr lang="cs-CZ" sz="1867" dirty="0"/>
              <a:t>., tj. požadovaná výše zásob na konci sledovaného období, která má zajišťovat plynulý průběh výroby v následujícím období. </a:t>
            </a:r>
            <a:endParaRPr lang="cs-CZ" sz="1867" dirty="0"/>
          </a:p>
          <a:p>
            <a:pPr marL="380990" indent="-380990" algn="just">
              <a:buFont typeface="Arial" panose="020B0604020202020204" pitchFamily="34" charset="0"/>
              <a:buChar char="•"/>
            </a:pPr>
            <a:r>
              <a:rPr lang="cs-CZ" sz="1867" dirty="0"/>
              <a:t>Platí </a:t>
            </a:r>
            <a:r>
              <a:rPr lang="cs-CZ" sz="1867" dirty="0"/>
              <a:t>tedy:</a:t>
            </a:r>
          </a:p>
        </p:txBody>
      </p:sp>
      <p:sp>
        <p:nvSpPr>
          <p:cNvPr id="7" name="Obdélník 6">
            <a:extLst>
              <a:ext uri="{FF2B5EF4-FFF2-40B4-BE49-F238E27FC236}">
                <a16:creationId xmlns="" xmlns:a16="http://schemas.microsoft.com/office/drawing/2014/main" id="{1C6E56A6-9A1B-4167-99C5-B5096B013E84}"/>
              </a:ext>
            </a:extLst>
          </p:cNvPr>
          <p:cNvSpPr/>
          <p:nvPr/>
        </p:nvSpPr>
        <p:spPr>
          <a:xfrm>
            <a:off x="719403" y="4042402"/>
            <a:ext cx="10457493" cy="1528945"/>
          </a:xfrm>
          <a:prstGeom prst="rect">
            <a:avLst/>
          </a:prstGeom>
        </p:spPr>
        <p:txBody>
          <a:bodyPr wrap="square" lIns="91440" tIns="45720" rIns="91440" bIns="45720">
            <a:spAutoFit/>
          </a:bodyPr>
          <a:lstStyle/>
          <a:p>
            <a:pPr algn="just"/>
            <a:r>
              <a:rPr lang="cs-CZ" sz="1867" dirty="0"/>
              <a:t>kde</a:t>
            </a:r>
          </a:p>
          <a:p>
            <a:pPr algn="just"/>
            <a:r>
              <a:rPr lang="cs-CZ" sz="1867" dirty="0" err="1"/>
              <a:t>Zpoč</a:t>
            </a:r>
            <a:r>
              <a:rPr lang="cs-CZ" sz="1867" dirty="0"/>
              <a:t>. … zásoba na počátku plánovacího období [ks, l, kg, …],</a:t>
            </a:r>
          </a:p>
          <a:p>
            <a:pPr algn="just"/>
            <a:r>
              <a:rPr lang="cs-CZ" sz="1867" dirty="0"/>
              <a:t>D … velikost dodávky [ks, l, kg, …],</a:t>
            </a:r>
          </a:p>
          <a:p>
            <a:pPr algn="just"/>
            <a:r>
              <a:rPr lang="cs-CZ" sz="1867" dirty="0"/>
              <a:t>So … očekávaná spotřeba [ks, l, kg, …],</a:t>
            </a:r>
          </a:p>
          <a:p>
            <a:pPr algn="just"/>
            <a:r>
              <a:rPr lang="cs-CZ" sz="1867" dirty="0" err="1"/>
              <a:t>Zkon</a:t>
            </a:r>
            <a:r>
              <a:rPr lang="cs-CZ" sz="1867" dirty="0"/>
              <a:t>. … zásoba na konci plánovacího období [ks, l, kg, …].</a:t>
            </a:r>
          </a:p>
        </p:txBody>
      </p:sp>
      <p:pic>
        <p:nvPicPr>
          <p:cNvPr id="9" name="Obrázek 8">
            <a:extLst>
              <a:ext uri="{FF2B5EF4-FFF2-40B4-BE49-F238E27FC236}">
                <a16:creationId xmlns="" xmlns:a16="http://schemas.microsoft.com/office/drawing/2014/main" id="{8F145CC9-ED95-45BD-B157-D2F4D2CC86CC}"/>
              </a:ext>
            </a:extLst>
          </p:cNvPr>
          <p:cNvPicPr>
            <a:picLocks noChangeAspect="1"/>
          </p:cNvPicPr>
          <p:nvPr/>
        </p:nvPicPr>
        <p:blipFill>
          <a:blip r:embed="rId2"/>
          <a:stretch>
            <a:fillRect/>
          </a:stretch>
        </p:blipFill>
        <p:spPr>
          <a:xfrm>
            <a:off x="4719466" y="3228531"/>
            <a:ext cx="2571429" cy="514287"/>
          </a:xfrm>
          <a:prstGeom prst="rect">
            <a:avLst/>
          </a:prstGeom>
        </p:spPr>
      </p:pic>
    </p:spTree>
    <p:extLst>
      <p:ext uri="{BB962C8B-B14F-4D97-AF65-F5344CB8AC3E}">
        <p14:creationId xmlns:p14="http://schemas.microsoft.com/office/powerpoint/2010/main" val="3490071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40"/>
          <p:cNvSpPr>
            <a:spLocks noChangeArrowheads="1"/>
          </p:cNvSpPr>
          <p:nvPr/>
        </p:nvSpPr>
        <p:spPr bwMode="auto">
          <a:xfrm>
            <a:off x="0" y="1577975"/>
            <a:ext cx="12192000" cy="49530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endParaRPr lang="cs-CZ" altLang="cs-CZ" sz="2400"/>
          </a:p>
        </p:txBody>
      </p:sp>
      <p:sp>
        <p:nvSpPr>
          <p:cNvPr id="703490" name="Rectangle 2"/>
          <p:cNvSpPr>
            <a:spLocks noGrp="1" noChangeArrowheads="1"/>
          </p:cNvSpPr>
          <p:nvPr>
            <p:ph type="title"/>
          </p:nvPr>
        </p:nvSpPr>
        <p:spPr/>
        <p:txBody>
          <a:bodyPr/>
          <a:lstStyle/>
          <a:p>
            <a:pPr eaLnBrk="1" hangingPunct="1">
              <a:defRPr/>
            </a:pPr>
            <a:r>
              <a:rPr lang="cs-CZ" smtClean="0"/>
              <a:t>Průběh čerpání zásob</a:t>
            </a:r>
          </a:p>
        </p:txBody>
      </p:sp>
      <p:sp>
        <p:nvSpPr>
          <p:cNvPr id="703494" name="Line 6"/>
          <p:cNvSpPr>
            <a:spLocks noChangeShapeType="1"/>
          </p:cNvSpPr>
          <p:nvPr/>
        </p:nvSpPr>
        <p:spPr bwMode="auto">
          <a:xfrm>
            <a:off x="1219200" y="2682875"/>
            <a:ext cx="2116667" cy="1868488"/>
          </a:xfrm>
          <a:prstGeom prst="line">
            <a:avLst/>
          </a:prstGeom>
          <a:noFill/>
          <a:ln w="19050">
            <a:solidFill>
              <a:schemeClr val="folHlink"/>
            </a:solidFill>
            <a:miter lim="800000"/>
            <a:headEnd/>
            <a:tailEnd/>
          </a:ln>
          <a:extLst>
            <a:ext uri="{909E8E84-426E-40DD-AFC4-6F175D3DCCD1}">
              <a14:hiddenFill xmlns:a14="http://schemas.microsoft.com/office/drawing/2010/main">
                <a:noFill/>
              </a14:hiddenFill>
            </a:ext>
          </a:extLst>
        </p:spPr>
        <p:txBody>
          <a:bodyPr wrap="none"/>
          <a:lstStyle/>
          <a:p>
            <a:endParaRPr lang="cs-CZ" sz="2400"/>
          </a:p>
        </p:txBody>
      </p:sp>
      <p:sp>
        <p:nvSpPr>
          <p:cNvPr id="703495" name="Line 7"/>
          <p:cNvSpPr>
            <a:spLocks noChangeShapeType="1"/>
          </p:cNvSpPr>
          <p:nvPr/>
        </p:nvSpPr>
        <p:spPr bwMode="auto">
          <a:xfrm>
            <a:off x="3335867" y="2662239"/>
            <a:ext cx="0" cy="1900237"/>
          </a:xfrm>
          <a:prstGeom prst="line">
            <a:avLst/>
          </a:prstGeom>
          <a:noFill/>
          <a:ln w="19050">
            <a:solidFill>
              <a:schemeClr val="folHlink"/>
            </a:solidFill>
            <a:miter lim="800000"/>
            <a:headEnd/>
            <a:tailEnd/>
          </a:ln>
          <a:extLst>
            <a:ext uri="{909E8E84-426E-40DD-AFC4-6F175D3DCCD1}">
              <a14:hiddenFill xmlns:a14="http://schemas.microsoft.com/office/drawing/2010/main">
                <a:noFill/>
              </a14:hiddenFill>
            </a:ext>
          </a:extLst>
        </p:spPr>
        <p:txBody>
          <a:bodyPr wrap="none"/>
          <a:lstStyle/>
          <a:p>
            <a:endParaRPr lang="cs-CZ" sz="2400"/>
          </a:p>
        </p:txBody>
      </p:sp>
      <p:sp>
        <p:nvSpPr>
          <p:cNvPr id="703496" name="Line 8"/>
          <p:cNvSpPr>
            <a:spLocks noChangeShapeType="1"/>
          </p:cNvSpPr>
          <p:nvPr/>
        </p:nvSpPr>
        <p:spPr bwMode="auto">
          <a:xfrm>
            <a:off x="1219200" y="4562475"/>
            <a:ext cx="9391651" cy="0"/>
          </a:xfrm>
          <a:prstGeom prst="line">
            <a:avLst/>
          </a:prstGeom>
          <a:noFill/>
          <a:ln w="38100">
            <a:solidFill>
              <a:srgbClr val="FF0000"/>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cs-CZ" sz="2400"/>
          </a:p>
        </p:txBody>
      </p:sp>
      <p:sp>
        <p:nvSpPr>
          <p:cNvPr id="703497" name="Line 9"/>
          <p:cNvSpPr>
            <a:spLocks noChangeShapeType="1"/>
          </p:cNvSpPr>
          <p:nvPr/>
        </p:nvSpPr>
        <p:spPr bwMode="auto">
          <a:xfrm>
            <a:off x="1244600" y="2668588"/>
            <a:ext cx="9391651" cy="0"/>
          </a:xfrm>
          <a:prstGeom prst="line">
            <a:avLst/>
          </a:prstGeom>
          <a:noFill/>
          <a:ln w="38100">
            <a:solidFill>
              <a:srgbClr val="FF0000"/>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cs-CZ" sz="2400"/>
          </a:p>
        </p:txBody>
      </p:sp>
      <p:sp>
        <p:nvSpPr>
          <p:cNvPr id="703498" name="Line 10"/>
          <p:cNvSpPr>
            <a:spLocks noChangeShapeType="1"/>
          </p:cNvSpPr>
          <p:nvPr/>
        </p:nvSpPr>
        <p:spPr bwMode="auto">
          <a:xfrm>
            <a:off x="1276353" y="3621088"/>
            <a:ext cx="9391649" cy="0"/>
          </a:xfrm>
          <a:prstGeom prst="line">
            <a:avLst/>
          </a:prstGeom>
          <a:noFill/>
          <a:ln w="38100">
            <a:solidFill>
              <a:schemeClr val="accent2"/>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cs-CZ" sz="2400"/>
          </a:p>
        </p:txBody>
      </p:sp>
      <p:sp>
        <p:nvSpPr>
          <p:cNvPr id="703499" name="Line 11"/>
          <p:cNvSpPr>
            <a:spLocks noChangeShapeType="1"/>
          </p:cNvSpPr>
          <p:nvPr/>
        </p:nvSpPr>
        <p:spPr bwMode="auto">
          <a:xfrm>
            <a:off x="3335867" y="2673351"/>
            <a:ext cx="2116667" cy="2592388"/>
          </a:xfrm>
          <a:prstGeom prst="line">
            <a:avLst/>
          </a:prstGeom>
          <a:noFill/>
          <a:ln w="19050">
            <a:solidFill>
              <a:schemeClr val="folHlink"/>
            </a:solidFill>
            <a:miter lim="800000"/>
            <a:headEnd/>
            <a:tailEnd/>
          </a:ln>
          <a:extLst>
            <a:ext uri="{909E8E84-426E-40DD-AFC4-6F175D3DCCD1}">
              <a14:hiddenFill xmlns:a14="http://schemas.microsoft.com/office/drawing/2010/main">
                <a:noFill/>
              </a14:hiddenFill>
            </a:ext>
          </a:extLst>
        </p:spPr>
        <p:txBody>
          <a:bodyPr wrap="none"/>
          <a:lstStyle/>
          <a:p>
            <a:endParaRPr lang="cs-CZ" sz="2400"/>
          </a:p>
        </p:txBody>
      </p:sp>
      <p:sp>
        <p:nvSpPr>
          <p:cNvPr id="703500" name="Line 12"/>
          <p:cNvSpPr>
            <a:spLocks noChangeShapeType="1"/>
          </p:cNvSpPr>
          <p:nvPr/>
        </p:nvSpPr>
        <p:spPr bwMode="auto">
          <a:xfrm flipV="1">
            <a:off x="5452533" y="3376614"/>
            <a:ext cx="0" cy="1908175"/>
          </a:xfrm>
          <a:prstGeom prst="line">
            <a:avLst/>
          </a:prstGeom>
          <a:noFill/>
          <a:ln w="19050">
            <a:solidFill>
              <a:schemeClr val="folHlink"/>
            </a:solidFill>
            <a:miter lim="800000"/>
            <a:headEnd/>
            <a:tailEnd/>
          </a:ln>
          <a:extLst>
            <a:ext uri="{909E8E84-426E-40DD-AFC4-6F175D3DCCD1}">
              <a14:hiddenFill xmlns:a14="http://schemas.microsoft.com/office/drawing/2010/main">
                <a:noFill/>
              </a14:hiddenFill>
            </a:ext>
          </a:extLst>
        </p:spPr>
        <p:txBody>
          <a:bodyPr wrap="none"/>
          <a:lstStyle/>
          <a:p>
            <a:endParaRPr lang="cs-CZ" sz="2400"/>
          </a:p>
        </p:txBody>
      </p:sp>
      <p:sp>
        <p:nvSpPr>
          <p:cNvPr id="703502" name="Line 14"/>
          <p:cNvSpPr>
            <a:spLocks noChangeShapeType="1"/>
          </p:cNvSpPr>
          <p:nvPr/>
        </p:nvSpPr>
        <p:spPr bwMode="auto">
          <a:xfrm>
            <a:off x="5452535" y="3355975"/>
            <a:ext cx="2131484" cy="1919288"/>
          </a:xfrm>
          <a:prstGeom prst="line">
            <a:avLst/>
          </a:prstGeom>
          <a:noFill/>
          <a:ln w="19050">
            <a:solidFill>
              <a:schemeClr val="folHlink"/>
            </a:solidFill>
            <a:miter lim="800000"/>
            <a:headEnd/>
            <a:tailEnd/>
          </a:ln>
          <a:extLst>
            <a:ext uri="{909E8E84-426E-40DD-AFC4-6F175D3DCCD1}">
              <a14:hiddenFill xmlns:a14="http://schemas.microsoft.com/office/drawing/2010/main">
                <a:noFill/>
              </a14:hiddenFill>
            </a:ext>
          </a:extLst>
        </p:spPr>
        <p:txBody>
          <a:bodyPr wrap="none"/>
          <a:lstStyle/>
          <a:p>
            <a:endParaRPr lang="cs-CZ" sz="2400"/>
          </a:p>
        </p:txBody>
      </p:sp>
      <p:sp>
        <p:nvSpPr>
          <p:cNvPr id="703503" name="Line 15"/>
          <p:cNvSpPr>
            <a:spLocks noChangeShapeType="1"/>
          </p:cNvSpPr>
          <p:nvPr/>
        </p:nvSpPr>
        <p:spPr bwMode="auto">
          <a:xfrm>
            <a:off x="7584017" y="2682877"/>
            <a:ext cx="0" cy="2582863"/>
          </a:xfrm>
          <a:prstGeom prst="line">
            <a:avLst/>
          </a:prstGeom>
          <a:noFill/>
          <a:ln w="19050">
            <a:solidFill>
              <a:schemeClr val="folHlink"/>
            </a:solidFill>
            <a:miter lim="800000"/>
            <a:headEnd/>
            <a:tailEnd/>
          </a:ln>
          <a:extLst>
            <a:ext uri="{909E8E84-426E-40DD-AFC4-6F175D3DCCD1}">
              <a14:hiddenFill xmlns:a14="http://schemas.microsoft.com/office/drawing/2010/main">
                <a:noFill/>
              </a14:hiddenFill>
            </a:ext>
          </a:extLst>
        </p:spPr>
        <p:txBody>
          <a:bodyPr wrap="none"/>
          <a:lstStyle/>
          <a:p>
            <a:endParaRPr lang="cs-CZ" sz="2400"/>
          </a:p>
        </p:txBody>
      </p:sp>
      <p:sp>
        <p:nvSpPr>
          <p:cNvPr id="703504" name="Line 16"/>
          <p:cNvSpPr>
            <a:spLocks noChangeShapeType="1"/>
          </p:cNvSpPr>
          <p:nvPr/>
        </p:nvSpPr>
        <p:spPr bwMode="auto">
          <a:xfrm>
            <a:off x="7569202" y="2682875"/>
            <a:ext cx="2654300" cy="2351088"/>
          </a:xfrm>
          <a:prstGeom prst="line">
            <a:avLst/>
          </a:prstGeom>
          <a:noFill/>
          <a:ln w="19050">
            <a:solidFill>
              <a:schemeClr val="folHlink"/>
            </a:solidFill>
            <a:miter lim="800000"/>
            <a:headEnd/>
            <a:tailEnd/>
          </a:ln>
          <a:extLst>
            <a:ext uri="{909E8E84-426E-40DD-AFC4-6F175D3DCCD1}">
              <a14:hiddenFill xmlns:a14="http://schemas.microsoft.com/office/drawing/2010/main">
                <a:noFill/>
              </a14:hiddenFill>
            </a:ext>
          </a:extLst>
        </p:spPr>
        <p:txBody>
          <a:bodyPr wrap="none"/>
          <a:lstStyle/>
          <a:p>
            <a:endParaRPr lang="cs-CZ" sz="2400"/>
          </a:p>
        </p:txBody>
      </p:sp>
      <p:sp>
        <p:nvSpPr>
          <p:cNvPr id="703505" name="Line 17"/>
          <p:cNvSpPr>
            <a:spLocks noChangeShapeType="1"/>
          </p:cNvSpPr>
          <p:nvPr/>
        </p:nvSpPr>
        <p:spPr bwMode="auto">
          <a:xfrm>
            <a:off x="10236200" y="2682876"/>
            <a:ext cx="0" cy="2360613"/>
          </a:xfrm>
          <a:prstGeom prst="line">
            <a:avLst/>
          </a:prstGeom>
          <a:noFill/>
          <a:ln w="19050">
            <a:solidFill>
              <a:schemeClr val="folHlink"/>
            </a:solidFill>
            <a:miter lim="800000"/>
            <a:headEnd/>
            <a:tailEnd/>
          </a:ln>
          <a:extLst>
            <a:ext uri="{909E8E84-426E-40DD-AFC4-6F175D3DCCD1}">
              <a14:hiddenFill xmlns:a14="http://schemas.microsoft.com/office/drawing/2010/main">
                <a:noFill/>
              </a14:hiddenFill>
            </a:ext>
          </a:extLst>
        </p:spPr>
        <p:txBody>
          <a:bodyPr wrap="none"/>
          <a:lstStyle/>
          <a:p>
            <a:endParaRPr lang="cs-CZ" sz="2400"/>
          </a:p>
        </p:txBody>
      </p:sp>
      <p:sp>
        <p:nvSpPr>
          <p:cNvPr id="703506" name="Line 18"/>
          <p:cNvSpPr>
            <a:spLocks noChangeShapeType="1"/>
          </p:cNvSpPr>
          <p:nvPr/>
        </p:nvSpPr>
        <p:spPr bwMode="auto">
          <a:xfrm>
            <a:off x="965200" y="2703514"/>
            <a:ext cx="0" cy="1838325"/>
          </a:xfrm>
          <a:prstGeom prst="line">
            <a:avLst/>
          </a:prstGeom>
          <a:noFill/>
          <a:ln w="19050">
            <a:solidFill>
              <a:srgbClr val="333300"/>
            </a:solidFill>
            <a:miter lim="800000"/>
            <a:headEnd type="triangle" w="lg" len="lg"/>
            <a:tailEnd type="triangle" w="lg" len="lg"/>
          </a:ln>
          <a:extLst>
            <a:ext uri="{909E8E84-426E-40DD-AFC4-6F175D3DCCD1}">
              <a14:hiddenFill xmlns:a14="http://schemas.microsoft.com/office/drawing/2010/main">
                <a:noFill/>
              </a14:hiddenFill>
            </a:ext>
          </a:extLst>
        </p:spPr>
        <p:txBody>
          <a:bodyPr wrap="none"/>
          <a:lstStyle/>
          <a:p>
            <a:endParaRPr lang="cs-CZ" sz="2400"/>
          </a:p>
        </p:txBody>
      </p:sp>
      <p:sp>
        <p:nvSpPr>
          <p:cNvPr id="703507" name="Line 19"/>
          <p:cNvSpPr>
            <a:spLocks noChangeShapeType="1"/>
          </p:cNvSpPr>
          <p:nvPr/>
        </p:nvSpPr>
        <p:spPr bwMode="auto">
          <a:xfrm>
            <a:off x="963084" y="4627565"/>
            <a:ext cx="0" cy="592137"/>
          </a:xfrm>
          <a:prstGeom prst="line">
            <a:avLst/>
          </a:prstGeom>
          <a:noFill/>
          <a:ln w="19050">
            <a:solidFill>
              <a:srgbClr val="333300"/>
            </a:solidFill>
            <a:miter lim="800000"/>
            <a:headEnd type="triangle" w="lg" len="lg"/>
            <a:tailEnd type="triangle" w="lg" len="lg"/>
          </a:ln>
          <a:extLst>
            <a:ext uri="{909E8E84-426E-40DD-AFC4-6F175D3DCCD1}">
              <a14:hiddenFill xmlns:a14="http://schemas.microsoft.com/office/drawing/2010/main">
                <a:noFill/>
              </a14:hiddenFill>
            </a:ext>
          </a:extLst>
        </p:spPr>
        <p:txBody>
          <a:bodyPr wrap="none"/>
          <a:lstStyle/>
          <a:p>
            <a:endParaRPr lang="cs-CZ" sz="2400"/>
          </a:p>
        </p:txBody>
      </p:sp>
      <p:sp>
        <p:nvSpPr>
          <p:cNvPr id="703508" name="Line 20"/>
          <p:cNvSpPr>
            <a:spLocks noChangeShapeType="1"/>
          </p:cNvSpPr>
          <p:nvPr/>
        </p:nvSpPr>
        <p:spPr bwMode="auto">
          <a:xfrm>
            <a:off x="1274234" y="5481639"/>
            <a:ext cx="2023533" cy="0"/>
          </a:xfrm>
          <a:prstGeom prst="line">
            <a:avLst/>
          </a:prstGeom>
          <a:noFill/>
          <a:ln w="19050">
            <a:solidFill>
              <a:srgbClr val="333300"/>
            </a:solidFill>
            <a:miter lim="800000"/>
            <a:headEnd type="triangle" w="lg" len="lg"/>
            <a:tailEnd type="triangle" w="lg" len="lg"/>
          </a:ln>
          <a:extLst>
            <a:ext uri="{909E8E84-426E-40DD-AFC4-6F175D3DCCD1}">
              <a14:hiddenFill xmlns:a14="http://schemas.microsoft.com/office/drawing/2010/main">
                <a:noFill/>
              </a14:hiddenFill>
            </a:ext>
          </a:extLst>
        </p:spPr>
        <p:txBody>
          <a:bodyPr wrap="none"/>
          <a:lstStyle/>
          <a:p>
            <a:endParaRPr lang="cs-CZ" sz="2400"/>
          </a:p>
        </p:txBody>
      </p:sp>
      <p:sp>
        <p:nvSpPr>
          <p:cNvPr id="703510" name="Text Box 22"/>
          <p:cNvSpPr txBox="1">
            <a:spLocks noChangeArrowheads="1"/>
          </p:cNvSpPr>
          <p:nvPr/>
        </p:nvSpPr>
        <p:spPr bwMode="auto">
          <a:xfrm>
            <a:off x="1672167" y="4860926"/>
            <a:ext cx="2116667"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eaLnBrk="1" hangingPunct="1">
              <a:spcBef>
                <a:spcPct val="50000"/>
              </a:spcBef>
            </a:pPr>
            <a:r>
              <a:rPr lang="cs-CZ" altLang="cs-CZ" sz="1867">
                <a:solidFill>
                  <a:srgbClr val="FF0000"/>
                </a:solidFill>
              </a:rPr>
              <a:t>Objednací lhůta</a:t>
            </a:r>
          </a:p>
        </p:txBody>
      </p:sp>
      <p:sp>
        <p:nvSpPr>
          <p:cNvPr id="703511" name="Text Box 23"/>
          <p:cNvSpPr txBox="1">
            <a:spLocks noChangeArrowheads="1"/>
          </p:cNvSpPr>
          <p:nvPr/>
        </p:nvSpPr>
        <p:spPr bwMode="auto">
          <a:xfrm>
            <a:off x="1240367" y="5588001"/>
            <a:ext cx="2116667"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spcBef>
                <a:spcPct val="50000"/>
              </a:spcBef>
            </a:pPr>
            <a:r>
              <a:rPr lang="cs-CZ" altLang="cs-CZ" sz="1867">
                <a:solidFill>
                  <a:srgbClr val="333300"/>
                </a:solidFill>
              </a:rPr>
              <a:t>Dodávkový cyklus</a:t>
            </a:r>
          </a:p>
        </p:txBody>
      </p:sp>
      <p:sp>
        <p:nvSpPr>
          <p:cNvPr id="703512" name="Text Box 24"/>
          <p:cNvSpPr txBox="1">
            <a:spLocks noChangeArrowheads="1"/>
          </p:cNvSpPr>
          <p:nvPr/>
        </p:nvSpPr>
        <p:spPr bwMode="auto">
          <a:xfrm>
            <a:off x="1280584" y="2132014"/>
            <a:ext cx="2116667"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eaLnBrk="1" hangingPunct="1">
              <a:spcBef>
                <a:spcPct val="50000"/>
              </a:spcBef>
            </a:pPr>
            <a:r>
              <a:rPr lang="cs-CZ" altLang="cs-CZ" sz="1867">
                <a:solidFill>
                  <a:srgbClr val="333300"/>
                </a:solidFill>
              </a:rPr>
              <a:t>Normální průběh</a:t>
            </a:r>
          </a:p>
        </p:txBody>
      </p:sp>
      <p:sp>
        <p:nvSpPr>
          <p:cNvPr id="703513" name="Text Box 25"/>
          <p:cNvSpPr txBox="1">
            <a:spLocks noChangeArrowheads="1"/>
          </p:cNvSpPr>
          <p:nvPr/>
        </p:nvSpPr>
        <p:spPr bwMode="auto">
          <a:xfrm>
            <a:off x="3412067" y="2062164"/>
            <a:ext cx="2116667"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eaLnBrk="1" hangingPunct="1">
              <a:spcBef>
                <a:spcPct val="50000"/>
              </a:spcBef>
            </a:pPr>
            <a:r>
              <a:rPr lang="cs-CZ" altLang="cs-CZ" sz="1867">
                <a:solidFill>
                  <a:srgbClr val="333300"/>
                </a:solidFill>
              </a:rPr>
              <a:t>Odchylka vyšší spotřebou</a:t>
            </a:r>
          </a:p>
        </p:txBody>
      </p:sp>
      <p:sp>
        <p:nvSpPr>
          <p:cNvPr id="703514" name="Text Box 26"/>
          <p:cNvSpPr txBox="1">
            <a:spLocks noChangeArrowheads="1"/>
          </p:cNvSpPr>
          <p:nvPr/>
        </p:nvSpPr>
        <p:spPr bwMode="auto">
          <a:xfrm>
            <a:off x="5473700" y="2071688"/>
            <a:ext cx="2116667"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eaLnBrk="1" hangingPunct="1">
              <a:spcBef>
                <a:spcPct val="50000"/>
              </a:spcBef>
            </a:pPr>
            <a:r>
              <a:rPr lang="cs-CZ" altLang="cs-CZ" sz="1867">
                <a:solidFill>
                  <a:srgbClr val="333300"/>
                </a:solidFill>
              </a:rPr>
              <a:t>Odchylka nižší dodávkou</a:t>
            </a:r>
          </a:p>
        </p:txBody>
      </p:sp>
      <p:sp>
        <p:nvSpPr>
          <p:cNvPr id="703515" name="Text Box 27"/>
          <p:cNvSpPr txBox="1">
            <a:spLocks noChangeArrowheads="1"/>
          </p:cNvSpPr>
          <p:nvPr/>
        </p:nvSpPr>
        <p:spPr bwMode="auto">
          <a:xfrm>
            <a:off x="7687735" y="2073276"/>
            <a:ext cx="2425700"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eaLnBrk="1" hangingPunct="1">
              <a:spcBef>
                <a:spcPct val="50000"/>
              </a:spcBef>
            </a:pPr>
            <a:r>
              <a:rPr lang="cs-CZ" altLang="cs-CZ" sz="1867">
                <a:solidFill>
                  <a:srgbClr val="333300"/>
                </a:solidFill>
              </a:rPr>
              <a:t>Odchylka zpožděnou dodávkou</a:t>
            </a:r>
          </a:p>
        </p:txBody>
      </p:sp>
      <p:sp>
        <p:nvSpPr>
          <p:cNvPr id="703516" name="Text Box 28"/>
          <p:cNvSpPr txBox="1">
            <a:spLocks noChangeArrowheads="1"/>
          </p:cNvSpPr>
          <p:nvPr/>
        </p:nvSpPr>
        <p:spPr bwMode="auto">
          <a:xfrm>
            <a:off x="10496551" y="2473326"/>
            <a:ext cx="1648883"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eaLnBrk="1" hangingPunct="1">
              <a:spcBef>
                <a:spcPct val="50000"/>
              </a:spcBef>
            </a:pPr>
            <a:r>
              <a:rPr lang="cs-CZ" altLang="cs-CZ" sz="1867">
                <a:solidFill>
                  <a:srgbClr val="333300"/>
                </a:solidFill>
              </a:rPr>
              <a:t>Maximální zásoba</a:t>
            </a:r>
          </a:p>
        </p:txBody>
      </p:sp>
      <p:sp>
        <p:nvSpPr>
          <p:cNvPr id="703517" name="Text Box 29"/>
          <p:cNvSpPr txBox="1">
            <a:spLocks noChangeArrowheads="1"/>
          </p:cNvSpPr>
          <p:nvPr/>
        </p:nvSpPr>
        <p:spPr bwMode="auto">
          <a:xfrm>
            <a:off x="10543117" y="3392489"/>
            <a:ext cx="1648883"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eaLnBrk="1" hangingPunct="1">
              <a:spcBef>
                <a:spcPct val="50000"/>
              </a:spcBef>
            </a:pPr>
            <a:r>
              <a:rPr lang="cs-CZ" altLang="cs-CZ" sz="1867">
                <a:solidFill>
                  <a:srgbClr val="333300"/>
                </a:solidFill>
              </a:rPr>
              <a:t>Průměrná zásoba</a:t>
            </a:r>
          </a:p>
        </p:txBody>
      </p:sp>
      <p:grpSp>
        <p:nvGrpSpPr>
          <p:cNvPr id="2" name="Group 41"/>
          <p:cNvGrpSpPr>
            <a:grpSpLocks/>
          </p:cNvGrpSpPr>
          <p:nvPr/>
        </p:nvGrpSpPr>
        <p:grpSpPr bwMode="auto">
          <a:xfrm>
            <a:off x="201084" y="1974851"/>
            <a:ext cx="10896600" cy="4003675"/>
            <a:chOff x="95" y="1244"/>
            <a:chExt cx="5148" cy="2522"/>
          </a:xfrm>
        </p:grpSpPr>
        <p:sp>
          <p:nvSpPr>
            <p:cNvPr id="10275" name="Line 4"/>
            <p:cNvSpPr>
              <a:spLocks noChangeShapeType="1"/>
            </p:cNvSpPr>
            <p:nvPr/>
          </p:nvSpPr>
          <p:spPr bwMode="auto">
            <a:xfrm>
              <a:off x="570" y="1304"/>
              <a:ext cx="0" cy="2462"/>
            </a:xfrm>
            <a:prstGeom prst="line">
              <a:avLst/>
            </a:prstGeom>
            <a:noFill/>
            <a:ln w="38100">
              <a:solidFill>
                <a:srgbClr val="333300"/>
              </a:solidFill>
              <a:miter lim="800000"/>
              <a:headEnd/>
              <a:tailEnd/>
            </a:ln>
            <a:extLst>
              <a:ext uri="{909E8E84-426E-40DD-AFC4-6F175D3DCCD1}">
                <a14:hiddenFill xmlns:a14="http://schemas.microsoft.com/office/drawing/2010/main">
                  <a:noFill/>
                </a14:hiddenFill>
              </a:ext>
            </a:extLst>
          </p:spPr>
          <p:txBody>
            <a:bodyPr wrap="none"/>
            <a:lstStyle/>
            <a:p>
              <a:endParaRPr lang="cs-CZ" sz="2400"/>
            </a:p>
          </p:txBody>
        </p:sp>
        <p:sp>
          <p:nvSpPr>
            <p:cNvPr id="10276" name="Line 5"/>
            <p:cNvSpPr>
              <a:spLocks noChangeShapeType="1"/>
            </p:cNvSpPr>
            <p:nvPr/>
          </p:nvSpPr>
          <p:spPr bwMode="auto">
            <a:xfrm>
              <a:off x="203" y="3323"/>
              <a:ext cx="4835" cy="0"/>
            </a:xfrm>
            <a:prstGeom prst="line">
              <a:avLst/>
            </a:prstGeom>
            <a:noFill/>
            <a:ln w="38100">
              <a:solidFill>
                <a:srgbClr val="333300"/>
              </a:solidFill>
              <a:miter lim="800000"/>
              <a:headEnd/>
              <a:tailEnd/>
            </a:ln>
            <a:extLst>
              <a:ext uri="{909E8E84-426E-40DD-AFC4-6F175D3DCCD1}">
                <a14:hiddenFill xmlns:a14="http://schemas.microsoft.com/office/drawing/2010/main">
                  <a:noFill/>
                </a14:hiddenFill>
              </a:ext>
            </a:extLst>
          </p:spPr>
          <p:txBody>
            <a:bodyPr wrap="none"/>
            <a:lstStyle/>
            <a:p>
              <a:endParaRPr lang="cs-CZ" sz="2400"/>
            </a:p>
          </p:txBody>
        </p:sp>
        <p:sp>
          <p:nvSpPr>
            <p:cNvPr id="10277" name="Text Box 30"/>
            <p:cNvSpPr txBox="1">
              <a:spLocks noChangeArrowheads="1"/>
            </p:cNvSpPr>
            <p:nvPr/>
          </p:nvSpPr>
          <p:spPr bwMode="auto">
            <a:xfrm>
              <a:off x="95" y="1244"/>
              <a:ext cx="519"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eaLnBrk="1" hangingPunct="1">
                <a:spcBef>
                  <a:spcPct val="50000"/>
                </a:spcBef>
              </a:pPr>
              <a:r>
                <a:rPr lang="cs-CZ" altLang="cs-CZ" sz="1867">
                  <a:solidFill>
                    <a:srgbClr val="333300"/>
                  </a:solidFill>
                </a:rPr>
                <a:t>Výše zásob</a:t>
              </a:r>
            </a:p>
          </p:txBody>
        </p:sp>
        <p:sp>
          <p:nvSpPr>
            <p:cNvPr id="10278" name="Text Box 31"/>
            <p:cNvSpPr txBox="1">
              <a:spLocks noChangeArrowheads="1"/>
            </p:cNvSpPr>
            <p:nvPr/>
          </p:nvSpPr>
          <p:spPr bwMode="auto">
            <a:xfrm>
              <a:off x="4464" y="3386"/>
              <a:ext cx="779"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eaLnBrk="1" hangingPunct="1">
                <a:spcBef>
                  <a:spcPct val="50000"/>
                </a:spcBef>
              </a:pPr>
              <a:r>
                <a:rPr lang="cs-CZ" altLang="cs-CZ" sz="1867">
                  <a:solidFill>
                    <a:srgbClr val="333300"/>
                  </a:solidFill>
                </a:rPr>
                <a:t>Čas</a:t>
              </a:r>
            </a:p>
          </p:txBody>
        </p:sp>
      </p:grpSp>
      <p:sp>
        <p:nvSpPr>
          <p:cNvPr id="703520" name="Line 32"/>
          <p:cNvSpPr>
            <a:spLocks noChangeShapeType="1"/>
          </p:cNvSpPr>
          <p:nvPr/>
        </p:nvSpPr>
        <p:spPr bwMode="auto">
          <a:xfrm>
            <a:off x="3335867" y="5194300"/>
            <a:ext cx="0" cy="161925"/>
          </a:xfrm>
          <a:prstGeom prst="line">
            <a:avLst/>
          </a:prstGeom>
          <a:noFill/>
          <a:ln w="19050">
            <a:solidFill>
              <a:srgbClr val="333300"/>
            </a:solidFill>
            <a:miter lim="800000"/>
            <a:headEnd/>
            <a:tailEnd/>
          </a:ln>
          <a:extLst>
            <a:ext uri="{909E8E84-426E-40DD-AFC4-6F175D3DCCD1}">
              <a14:hiddenFill xmlns:a14="http://schemas.microsoft.com/office/drawing/2010/main">
                <a:noFill/>
              </a14:hiddenFill>
            </a:ext>
          </a:extLst>
        </p:spPr>
        <p:txBody>
          <a:bodyPr wrap="none"/>
          <a:lstStyle/>
          <a:p>
            <a:endParaRPr lang="cs-CZ" sz="2400"/>
          </a:p>
        </p:txBody>
      </p:sp>
      <p:sp>
        <p:nvSpPr>
          <p:cNvPr id="703521" name="Line 33"/>
          <p:cNvSpPr>
            <a:spLocks noChangeShapeType="1"/>
          </p:cNvSpPr>
          <p:nvPr/>
        </p:nvSpPr>
        <p:spPr bwMode="auto">
          <a:xfrm>
            <a:off x="5461000" y="5197476"/>
            <a:ext cx="0" cy="161925"/>
          </a:xfrm>
          <a:prstGeom prst="line">
            <a:avLst/>
          </a:prstGeom>
          <a:noFill/>
          <a:ln w="19050">
            <a:solidFill>
              <a:srgbClr val="333300"/>
            </a:solidFill>
            <a:miter lim="800000"/>
            <a:headEnd/>
            <a:tailEnd/>
          </a:ln>
          <a:extLst>
            <a:ext uri="{909E8E84-426E-40DD-AFC4-6F175D3DCCD1}">
              <a14:hiddenFill xmlns:a14="http://schemas.microsoft.com/office/drawing/2010/main">
                <a:noFill/>
              </a14:hiddenFill>
            </a:ext>
          </a:extLst>
        </p:spPr>
        <p:txBody>
          <a:bodyPr wrap="none"/>
          <a:lstStyle/>
          <a:p>
            <a:endParaRPr lang="cs-CZ" sz="2400"/>
          </a:p>
        </p:txBody>
      </p:sp>
      <p:sp>
        <p:nvSpPr>
          <p:cNvPr id="703522" name="Line 34"/>
          <p:cNvSpPr>
            <a:spLocks noChangeShapeType="1"/>
          </p:cNvSpPr>
          <p:nvPr/>
        </p:nvSpPr>
        <p:spPr bwMode="auto">
          <a:xfrm>
            <a:off x="7584017" y="5192714"/>
            <a:ext cx="0" cy="161925"/>
          </a:xfrm>
          <a:prstGeom prst="line">
            <a:avLst/>
          </a:prstGeom>
          <a:noFill/>
          <a:ln w="19050">
            <a:solidFill>
              <a:srgbClr val="333300"/>
            </a:solidFill>
            <a:miter lim="800000"/>
            <a:headEnd/>
            <a:tailEnd/>
          </a:ln>
          <a:extLst>
            <a:ext uri="{909E8E84-426E-40DD-AFC4-6F175D3DCCD1}">
              <a14:hiddenFill xmlns:a14="http://schemas.microsoft.com/office/drawing/2010/main">
                <a:noFill/>
              </a14:hiddenFill>
            </a:ext>
          </a:extLst>
        </p:spPr>
        <p:txBody>
          <a:bodyPr wrap="none"/>
          <a:lstStyle/>
          <a:p>
            <a:endParaRPr lang="cs-CZ" sz="2400"/>
          </a:p>
        </p:txBody>
      </p:sp>
      <p:sp>
        <p:nvSpPr>
          <p:cNvPr id="703523" name="Line 35"/>
          <p:cNvSpPr>
            <a:spLocks noChangeShapeType="1"/>
          </p:cNvSpPr>
          <p:nvPr/>
        </p:nvSpPr>
        <p:spPr bwMode="auto">
          <a:xfrm>
            <a:off x="9719733" y="5199064"/>
            <a:ext cx="0" cy="161925"/>
          </a:xfrm>
          <a:prstGeom prst="line">
            <a:avLst/>
          </a:prstGeom>
          <a:noFill/>
          <a:ln w="19050">
            <a:solidFill>
              <a:srgbClr val="333300"/>
            </a:solidFill>
            <a:miter lim="800000"/>
            <a:headEnd/>
            <a:tailEnd/>
          </a:ln>
          <a:extLst>
            <a:ext uri="{909E8E84-426E-40DD-AFC4-6F175D3DCCD1}">
              <a14:hiddenFill xmlns:a14="http://schemas.microsoft.com/office/drawing/2010/main">
                <a:noFill/>
              </a14:hiddenFill>
            </a:ext>
          </a:extLst>
        </p:spPr>
        <p:txBody>
          <a:bodyPr wrap="none"/>
          <a:lstStyle/>
          <a:p>
            <a:endParaRPr lang="cs-CZ" sz="2400"/>
          </a:p>
        </p:txBody>
      </p:sp>
      <p:sp>
        <p:nvSpPr>
          <p:cNvPr id="703526" name="Text Box 38"/>
          <p:cNvSpPr txBox="1">
            <a:spLocks noChangeArrowheads="1"/>
          </p:cNvSpPr>
          <p:nvPr/>
        </p:nvSpPr>
        <p:spPr bwMode="auto">
          <a:xfrm rot="-5400000">
            <a:off x="-182826" y="3313794"/>
            <a:ext cx="1436687"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eaLnBrk="1" hangingPunct="1">
              <a:spcBef>
                <a:spcPct val="50000"/>
              </a:spcBef>
            </a:pPr>
            <a:r>
              <a:rPr lang="cs-CZ" altLang="cs-CZ" sz="1867">
                <a:solidFill>
                  <a:srgbClr val="333300"/>
                </a:solidFill>
              </a:rPr>
              <a:t>Běžná zásoba</a:t>
            </a:r>
          </a:p>
        </p:txBody>
      </p:sp>
      <p:sp>
        <p:nvSpPr>
          <p:cNvPr id="703527" name="Text Box 39"/>
          <p:cNvSpPr txBox="1">
            <a:spLocks noChangeArrowheads="1"/>
          </p:cNvSpPr>
          <p:nvPr/>
        </p:nvSpPr>
        <p:spPr bwMode="auto">
          <a:xfrm rot="-5400000">
            <a:off x="-3175" y="4544900"/>
            <a:ext cx="1035051"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eaLnBrk="1" hangingPunct="1">
              <a:spcBef>
                <a:spcPct val="50000"/>
              </a:spcBef>
            </a:pPr>
            <a:r>
              <a:rPr lang="cs-CZ" altLang="cs-CZ" sz="1867">
                <a:solidFill>
                  <a:srgbClr val="333300"/>
                </a:solidFill>
              </a:rPr>
              <a:t>Pojistná zásoba</a:t>
            </a:r>
          </a:p>
        </p:txBody>
      </p:sp>
      <p:sp>
        <p:nvSpPr>
          <p:cNvPr id="703530" name="Oval 42"/>
          <p:cNvSpPr>
            <a:spLocks noChangeArrowheads="1"/>
          </p:cNvSpPr>
          <p:nvPr/>
        </p:nvSpPr>
        <p:spPr bwMode="auto">
          <a:xfrm>
            <a:off x="1077384" y="5164139"/>
            <a:ext cx="270933" cy="203200"/>
          </a:xfrm>
          <a:prstGeom prst="ellipse">
            <a:avLst/>
          </a:prstGeom>
          <a:solidFill>
            <a:schemeClr val="folHlink"/>
          </a:solidFill>
          <a:ln w="9525">
            <a:solidFill>
              <a:schemeClr val="folHlink"/>
            </a:solidFill>
            <a:miter lim="800000"/>
            <a:headEnd/>
            <a:tailEnd/>
          </a:ln>
        </p:spPr>
        <p:txBody>
          <a:bodyPr wrap="none" anchor="ct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endParaRPr lang="cs-CZ" altLang="cs-CZ" sz="2400"/>
          </a:p>
        </p:txBody>
      </p:sp>
      <p:sp>
        <p:nvSpPr>
          <p:cNvPr id="703509" name="Line 21"/>
          <p:cNvSpPr>
            <a:spLocks noChangeShapeType="1"/>
          </p:cNvSpPr>
          <p:nvPr/>
        </p:nvSpPr>
        <p:spPr bwMode="auto">
          <a:xfrm>
            <a:off x="2377017" y="5275263"/>
            <a:ext cx="937683" cy="0"/>
          </a:xfrm>
          <a:prstGeom prst="line">
            <a:avLst/>
          </a:prstGeom>
          <a:noFill/>
          <a:ln w="28575">
            <a:solidFill>
              <a:srgbClr val="FF0000"/>
            </a:solidFill>
            <a:miter lim="800000"/>
            <a:headEnd type="triangle" w="lg" len="lg"/>
            <a:tailEnd type="triangle" w="lg" len="lg"/>
          </a:ln>
          <a:extLst>
            <a:ext uri="{909E8E84-426E-40DD-AFC4-6F175D3DCCD1}">
              <a14:hiddenFill xmlns:a14="http://schemas.microsoft.com/office/drawing/2010/main">
                <a:noFill/>
              </a14:hiddenFill>
            </a:ext>
          </a:extLst>
        </p:spPr>
        <p:txBody>
          <a:bodyPr wrap="none"/>
          <a:lstStyle/>
          <a:p>
            <a:endParaRPr lang="cs-CZ" sz="2400"/>
          </a:p>
        </p:txBody>
      </p:sp>
    </p:spTree>
    <p:extLst>
      <p:ext uri="{BB962C8B-B14F-4D97-AF65-F5344CB8AC3E}">
        <p14:creationId xmlns:p14="http://schemas.microsoft.com/office/powerpoint/2010/main" val="8360518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03520"/>
                                        </p:tgtEl>
                                        <p:attrNameLst>
                                          <p:attrName>style.visibility</p:attrName>
                                        </p:attrNameLst>
                                      </p:cBhvr>
                                      <p:to>
                                        <p:strVal val="visible"/>
                                      </p:to>
                                    </p:set>
                                    <p:animEffect transition="in" filter="wipe(up)">
                                      <p:cBhvr>
                                        <p:cTn id="14" dur="500"/>
                                        <p:tgtEl>
                                          <p:spTgt spid="703520"/>
                                        </p:tgtEl>
                                      </p:cBhvr>
                                    </p:animEffect>
                                  </p:childTnLst>
                                </p:cTn>
                              </p:par>
                            </p:childTnLst>
                          </p:cTn>
                        </p:par>
                        <p:par>
                          <p:cTn id="15" fill="hold" nodeType="afterGroup">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703508"/>
                                        </p:tgtEl>
                                        <p:attrNameLst>
                                          <p:attrName>style.visibility</p:attrName>
                                        </p:attrNameLst>
                                      </p:cBhvr>
                                      <p:to>
                                        <p:strVal val="visible"/>
                                      </p:to>
                                    </p:set>
                                    <p:animEffect transition="in" filter="barn(outVertical)">
                                      <p:cBhvr>
                                        <p:cTn id="18" dur="2000"/>
                                        <p:tgtEl>
                                          <p:spTgt spid="703508"/>
                                        </p:tgtEl>
                                      </p:cBhvr>
                                    </p:animEffect>
                                  </p:childTnLst>
                                </p:cTn>
                              </p:par>
                            </p:childTnLst>
                          </p:cTn>
                        </p:par>
                        <p:par>
                          <p:cTn id="19" fill="hold" nodeType="afterGroup">
                            <p:stCondLst>
                              <p:cond delay="2500"/>
                            </p:stCondLst>
                            <p:childTnLst>
                              <p:par>
                                <p:cTn id="20" presetID="9" presetClass="entr" presetSubtype="0" fill="hold" grpId="0" nodeType="afterEffect">
                                  <p:stCondLst>
                                    <p:cond delay="0"/>
                                  </p:stCondLst>
                                  <p:childTnLst>
                                    <p:set>
                                      <p:cBhvr>
                                        <p:cTn id="21" dur="1" fill="hold">
                                          <p:stCondLst>
                                            <p:cond delay="0"/>
                                          </p:stCondLst>
                                        </p:cTn>
                                        <p:tgtEl>
                                          <p:spTgt spid="703511"/>
                                        </p:tgtEl>
                                        <p:attrNameLst>
                                          <p:attrName>style.visibility</p:attrName>
                                        </p:attrNameLst>
                                      </p:cBhvr>
                                      <p:to>
                                        <p:strVal val="visible"/>
                                      </p:to>
                                    </p:set>
                                    <p:animEffect transition="in" filter="dissolve">
                                      <p:cBhvr>
                                        <p:cTn id="22" dur="500"/>
                                        <p:tgtEl>
                                          <p:spTgt spid="703511"/>
                                        </p:tgtEl>
                                      </p:cBhvr>
                                    </p:animEffect>
                                  </p:childTnLst>
                                </p:cTn>
                              </p:par>
                            </p:childTnLst>
                          </p:cTn>
                        </p:par>
                        <p:par>
                          <p:cTn id="23" fill="hold" nodeType="afterGroup">
                            <p:stCondLst>
                              <p:cond delay="3000"/>
                            </p:stCondLst>
                            <p:childTnLst>
                              <p:par>
                                <p:cTn id="24" presetID="22" presetClass="entr" presetSubtype="1" fill="hold" grpId="0" nodeType="afterEffect">
                                  <p:stCondLst>
                                    <p:cond delay="0"/>
                                  </p:stCondLst>
                                  <p:childTnLst>
                                    <p:set>
                                      <p:cBhvr>
                                        <p:cTn id="25" dur="1" fill="hold">
                                          <p:stCondLst>
                                            <p:cond delay="0"/>
                                          </p:stCondLst>
                                        </p:cTn>
                                        <p:tgtEl>
                                          <p:spTgt spid="703521"/>
                                        </p:tgtEl>
                                        <p:attrNameLst>
                                          <p:attrName>style.visibility</p:attrName>
                                        </p:attrNameLst>
                                      </p:cBhvr>
                                      <p:to>
                                        <p:strVal val="visible"/>
                                      </p:to>
                                    </p:set>
                                    <p:animEffect transition="in" filter="wipe(up)">
                                      <p:cBhvr>
                                        <p:cTn id="26" dur="500"/>
                                        <p:tgtEl>
                                          <p:spTgt spid="703521"/>
                                        </p:tgtEl>
                                      </p:cBhvr>
                                    </p:animEffect>
                                  </p:childTnLst>
                                </p:cTn>
                              </p:par>
                            </p:childTnLst>
                          </p:cTn>
                        </p:par>
                        <p:par>
                          <p:cTn id="27" fill="hold" nodeType="afterGroup">
                            <p:stCondLst>
                              <p:cond delay="3500"/>
                            </p:stCondLst>
                            <p:childTnLst>
                              <p:par>
                                <p:cTn id="28" presetID="22" presetClass="entr" presetSubtype="1" fill="hold" grpId="0" nodeType="afterEffect">
                                  <p:stCondLst>
                                    <p:cond delay="0"/>
                                  </p:stCondLst>
                                  <p:childTnLst>
                                    <p:set>
                                      <p:cBhvr>
                                        <p:cTn id="29" dur="1" fill="hold">
                                          <p:stCondLst>
                                            <p:cond delay="0"/>
                                          </p:stCondLst>
                                        </p:cTn>
                                        <p:tgtEl>
                                          <p:spTgt spid="703522"/>
                                        </p:tgtEl>
                                        <p:attrNameLst>
                                          <p:attrName>style.visibility</p:attrName>
                                        </p:attrNameLst>
                                      </p:cBhvr>
                                      <p:to>
                                        <p:strVal val="visible"/>
                                      </p:to>
                                    </p:set>
                                    <p:animEffect transition="in" filter="wipe(up)">
                                      <p:cBhvr>
                                        <p:cTn id="30" dur="500"/>
                                        <p:tgtEl>
                                          <p:spTgt spid="703522"/>
                                        </p:tgtEl>
                                      </p:cBhvr>
                                    </p:animEffect>
                                  </p:childTnLst>
                                </p:cTn>
                              </p:par>
                            </p:childTnLst>
                          </p:cTn>
                        </p:par>
                        <p:par>
                          <p:cTn id="31" fill="hold" nodeType="afterGroup">
                            <p:stCondLst>
                              <p:cond delay="4000"/>
                            </p:stCondLst>
                            <p:childTnLst>
                              <p:par>
                                <p:cTn id="32" presetID="22" presetClass="entr" presetSubtype="1" fill="hold" grpId="0" nodeType="afterEffect">
                                  <p:stCondLst>
                                    <p:cond delay="0"/>
                                  </p:stCondLst>
                                  <p:childTnLst>
                                    <p:set>
                                      <p:cBhvr>
                                        <p:cTn id="33" dur="1" fill="hold">
                                          <p:stCondLst>
                                            <p:cond delay="0"/>
                                          </p:stCondLst>
                                        </p:cTn>
                                        <p:tgtEl>
                                          <p:spTgt spid="703523"/>
                                        </p:tgtEl>
                                        <p:attrNameLst>
                                          <p:attrName>style.visibility</p:attrName>
                                        </p:attrNameLst>
                                      </p:cBhvr>
                                      <p:to>
                                        <p:strVal val="visible"/>
                                      </p:to>
                                    </p:set>
                                    <p:animEffect transition="in" filter="wipe(up)">
                                      <p:cBhvr>
                                        <p:cTn id="34" dur="500"/>
                                        <p:tgtEl>
                                          <p:spTgt spid="70352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42" fill="hold" grpId="0" nodeType="clickEffect">
                                  <p:stCondLst>
                                    <p:cond delay="0"/>
                                  </p:stCondLst>
                                  <p:childTnLst>
                                    <p:set>
                                      <p:cBhvr>
                                        <p:cTn id="38" dur="1" fill="hold">
                                          <p:stCondLst>
                                            <p:cond delay="0"/>
                                          </p:stCondLst>
                                        </p:cTn>
                                        <p:tgtEl>
                                          <p:spTgt spid="703507"/>
                                        </p:tgtEl>
                                        <p:attrNameLst>
                                          <p:attrName>style.visibility</p:attrName>
                                        </p:attrNameLst>
                                      </p:cBhvr>
                                      <p:to>
                                        <p:strVal val="visible"/>
                                      </p:to>
                                    </p:set>
                                    <p:animEffect transition="in" filter="barn(outHorizontal)">
                                      <p:cBhvr>
                                        <p:cTn id="39" dur="1000"/>
                                        <p:tgtEl>
                                          <p:spTgt spid="703507"/>
                                        </p:tgtEl>
                                      </p:cBhvr>
                                    </p:animEffect>
                                  </p:childTnLst>
                                </p:cTn>
                              </p:par>
                            </p:childTnLst>
                          </p:cTn>
                        </p:par>
                        <p:par>
                          <p:cTn id="40" fill="hold" nodeType="afterGroup">
                            <p:stCondLst>
                              <p:cond delay="1000"/>
                            </p:stCondLst>
                            <p:childTnLst>
                              <p:par>
                                <p:cTn id="41" presetID="9" presetClass="entr" presetSubtype="0" fill="hold" grpId="0" nodeType="afterEffect">
                                  <p:stCondLst>
                                    <p:cond delay="0"/>
                                  </p:stCondLst>
                                  <p:childTnLst>
                                    <p:set>
                                      <p:cBhvr>
                                        <p:cTn id="42" dur="1" fill="hold">
                                          <p:stCondLst>
                                            <p:cond delay="0"/>
                                          </p:stCondLst>
                                        </p:cTn>
                                        <p:tgtEl>
                                          <p:spTgt spid="703527"/>
                                        </p:tgtEl>
                                        <p:attrNameLst>
                                          <p:attrName>style.visibility</p:attrName>
                                        </p:attrNameLst>
                                      </p:cBhvr>
                                      <p:to>
                                        <p:strVal val="visible"/>
                                      </p:to>
                                    </p:set>
                                    <p:animEffect transition="in" filter="dissolve">
                                      <p:cBhvr>
                                        <p:cTn id="43" dur="500"/>
                                        <p:tgtEl>
                                          <p:spTgt spid="70352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703530"/>
                                        </p:tgtEl>
                                        <p:attrNameLst>
                                          <p:attrName>style.visibility</p:attrName>
                                        </p:attrNameLst>
                                      </p:cBhvr>
                                      <p:to>
                                        <p:strVal val="visible"/>
                                      </p:to>
                                    </p:set>
                                    <p:animEffect transition="in" filter="dissolve">
                                      <p:cBhvr>
                                        <p:cTn id="48" dur="500"/>
                                        <p:tgtEl>
                                          <p:spTgt spid="703530"/>
                                        </p:tgtEl>
                                      </p:cBhvr>
                                    </p:animEffect>
                                  </p:childTnLst>
                                </p:cTn>
                              </p:par>
                            </p:childTnLst>
                          </p:cTn>
                        </p:par>
                        <p:par>
                          <p:cTn id="49" fill="hold" nodeType="afterGroup">
                            <p:stCondLst>
                              <p:cond delay="500"/>
                            </p:stCondLst>
                            <p:childTnLst>
                              <p:par>
                                <p:cTn id="50" presetID="64" presetClass="path" presetSubtype="0" accel="50000" decel="50000" fill="hold" grpId="1" nodeType="afterEffect">
                                  <p:stCondLst>
                                    <p:cond delay="0"/>
                                  </p:stCondLst>
                                  <p:childTnLst>
                                    <p:animMotion origin="layout" path="M 8.33333E-7 -1.23294E-6 L 8.33333E-7 -0.0997 " pathEditMode="relative" rAng="0" ptsTypes="AA">
                                      <p:cBhvr>
                                        <p:cTn id="51" dur="2000" fill="hold"/>
                                        <p:tgtEl>
                                          <p:spTgt spid="703530"/>
                                        </p:tgtEl>
                                        <p:attrNameLst>
                                          <p:attrName>ppt_x</p:attrName>
                                          <p:attrName>ppt_y</p:attrName>
                                        </p:attrNameLst>
                                      </p:cBhvr>
                                      <p:rCtr x="0" y="-4997"/>
                                    </p:animMotion>
                                  </p:childTnLst>
                                </p:cTn>
                              </p:par>
                            </p:childTnLst>
                          </p:cTn>
                        </p:par>
                        <p:par>
                          <p:cTn id="52" fill="hold" nodeType="afterGroup">
                            <p:stCondLst>
                              <p:cond delay="2500"/>
                            </p:stCondLst>
                            <p:childTnLst>
                              <p:par>
                                <p:cTn id="53" presetID="22" presetClass="entr" presetSubtype="8" fill="hold" grpId="0" nodeType="afterEffect">
                                  <p:stCondLst>
                                    <p:cond delay="0"/>
                                  </p:stCondLst>
                                  <p:childTnLst>
                                    <p:set>
                                      <p:cBhvr>
                                        <p:cTn id="54" dur="1" fill="hold">
                                          <p:stCondLst>
                                            <p:cond delay="0"/>
                                          </p:stCondLst>
                                        </p:cTn>
                                        <p:tgtEl>
                                          <p:spTgt spid="703496"/>
                                        </p:tgtEl>
                                        <p:attrNameLst>
                                          <p:attrName>style.visibility</p:attrName>
                                        </p:attrNameLst>
                                      </p:cBhvr>
                                      <p:to>
                                        <p:strVal val="visible"/>
                                      </p:to>
                                    </p:set>
                                    <p:animEffect transition="in" filter="wipe(left)">
                                      <p:cBhvr>
                                        <p:cTn id="55" dur="2000"/>
                                        <p:tgtEl>
                                          <p:spTgt spid="70349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6" presetClass="entr" presetSubtype="42" fill="hold" grpId="0" nodeType="clickEffect">
                                  <p:stCondLst>
                                    <p:cond delay="0"/>
                                  </p:stCondLst>
                                  <p:childTnLst>
                                    <p:set>
                                      <p:cBhvr>
                                        <p:cTn id="59" dur="1" fill="hold">
                                          <p:stCondLst>
                                            <p:cond delay="0"/>
                                          </p:stCondLst>
                                        </p:cTn>
                                        <p:tgtEl>
                                          <p:spTgt spid="703506"/>
                                        </p:tgtEl>
                                        <p:attrNameLst>
                                          <p:attrName>style.visibility</p:attrName>
                                        </p:attrNameLst>
                                      </p:cBhvr>
                                      <p:to>
                                        <p:strVal val="visible"/>
                                      </p:to>
                                    </p:set>
                                    <p:animEffect transition="in" filter="barn(outHorizontal)">
                                      <p:cBhvr>
                                        <p:cTn id="60" dur="2000"/>
                                        <p:tgtEl>
                                          <p:spTgt spid="703506"/>
                                        </p:tgtEl>
                                      </p:cBhvr>
                                    </p:animEffect>
                                  </p:childTnLst>
                                </p:cTn>
                              </p:par>
                            </p:childTnLst>
                          </p:cTn>
                        </p:par>
                        <p:par>
                          <p:cTn id="61" fill="hold" nodeType="afterGroup">
                            <p:stCondLst>
                              <p:cond delay="2000"/>
                            </p:stCondLst>
                            <p:childTnLst>
                              <p:par>
                                <p:cTn id="62" presetID="9" presetClass="entr" presetSubtype="0" fill="hold" grpId="0" nodeType="afterEffect">
                                  <p:stCondLst>
                                    <p:cond delay="0"/>
                                  </p:stCondLst>
                                  <p:childTnLst>
                                    <p:set>
                                      <p:cBhvr>
                                        <p:cTn id="63" dur="1" fill="hold">
                                          <p:stCondLst>
                                            <p:cond delay="0"/>
                                          </p:stCondLst>
                                        </p:cTn>
                                        <p:tgtEl>
                                          <p:spTgt spid="703526"/>
                                        </p:tgtEl>
                                        <p:attrNameLst>
                                          <p:attrName>style.visibility</p:attrName>
                                        </p:attrNameLst>
                                      </p:cBhvr>
                                      <p:to>
                                        <p:strVal val="visible"/>
                                      </p:to>
                                    </p:set>
                                    <p:animEffect transition="in" filter="dissolve">
                                      <p:cBhvr>
                                        <p:cTn id="64" dur="500"/>
                                        <p:tgtEl>
                                          <p:spTgt spid="703526"/>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64" presetClass="path" presetSubtype="0" accel="50000" decel="50000" fill="hold" grpId="2" nodeType="clickEffect">
                                  <p:stCondLst>
                                    <p:cond delay="0"/>
                                  </p:stCondLst>
                                  <p:childTnLst>
                                    <p:animMotion origin="layout" path="M 8.33333E-7 -0.0997 L 8.33333E-7 -0.37636 " pathEditMode="relative" rAng="0" ptsTypes="AA">
                                      <p:cBhvr>
                                        <p:cTn id="68" dur="2000" fill="hold"/>
                                        <p:tgtEl>
                                          <p:spTgt spid="703530"/>
                                        </p:tgtEl>
                                        <p:attrNameLst>
                                          <p:attrName>ppt_x</p:attrName>
                                          <p:attrName>ppt_y</p:attrName>
                                        </p:attrNameLst>
                                      </p:cBhvr>
                                      <p:rCtr x="0" y="-13833"/>
                                    </p:animMotion>
                                  </p:childTnLst>
                                </p:cTn>
                              </p:par>
                            </p:childTnLst>
                          </p:cTn>
                        </p:par>
                        <p:par>
                          <p:cTn id="69" fill="hold" nodeType="afterGroup">
                            <p:stCondLst>
                              <p:cond delay="2000"/>
                            </p:stCondLst>
                            <p:childTnLst>
                              <p:par>
                                <p:cTn id="70" presetID="22" presetClass="entr" presetSubtype="8" fill="hold" grpId="0" nodeType="afterEffect">
                                  <p:stCondLst>
                                    <p:cond delay="0"/>
                                  </p:stCondLst>
                                  <p:childTnLst>
                                    <p:set>
                                      <p:cBhvr>
                                        <p:cTn id="71" dur="1" fill="hold">
                                          <p:stCondLst>
                                            <p:cond delay="0"/>
                                          </p:stCondLst>
                                        </p:cTn>
                                        <p:tgtEl>
                                          <p:spTgt spid="703497"/>
                                        </p:tgtEl>
                                        <p:attrNameLst>
                                          <p:attrName>style.visibility</p:attrName>
                                        </p:attrNameLst>
                                      </p:cBhvr>
                                      <p:to>
                                        <p:strVal val="visible"/>
                                      </p:to>
                                    </p:set>
                                    <p:animEffect transition="in" filter="wipe(left)">
                                      <p:cBhvr>
                                        <p:cTn id="72" dur="2000"/>
                                        <p:tgtEl>
                                          <p:spTgt spid="703497"/>
                                        </p:tgtEl>
                                      </p:cBhvr>
                                    </p:animEffect>
                                  </p:childTnLst>
                                </p:cTn>
                              </p:par>
                            </p:childTnLst>
                          </p:cTn>
                        </p:par>
                        <p:par>
                          <p:cTn id="73" fill="hold" nodeType="afterGroup">
                            <p:stCondLst>
                              <p:cond delay="4000"/>
                            </p:stCondLst>
                            <p:childTnLst>
                              <p:par>
                                <p:cTn id="74" presetID="9" presetClass="entr" presetSubtype="0" fill="hold" grpId="0" nodeType="afterEffect">
                                  <p:stCondLst>
                                    <p:cond delay="0"/>
                                  </p:stCondLst>
                                  <p:childTnLst>
                                    <p:set>
                                      <p:cBhvr>
                                        <p:cTn id="75" dur="1" fill="hold">
                                          <p:stCondLst>
                                            <p:cond delay="0"/>
                                          </p:stCondLst>
                                        </p:cTn>
                                        <p:tgtEl>
                                          <p:spTgt spid="703516"/>
                                        </p:tgtEl>
                                        <p:attrNameLst>
                                          <p:attrName>style.visibility</p:attrName>
                                        </p:attrNameLst>
                                      </p:cBhvr>
                                      <p:to>
                                        <p:strVal val="visible"/>
                                      </p:to>
                                    </p:set>
                                    <p:animEffect transition="in" filter="dissolve">
                                      <p:cBhvr>
                                        <p:cTn id="76" dur="500"/>
                                        <p:tgtEl>
                                          <p:spTgt spid="703516"/>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703498"/>
                                        </p:tgtEl>
                                        <p:attrNameLst>
                                          <p:attrName>style.visibility</p:attrName>
                                        </p:attrNameLst>
                                      </p:cBhvr>
                                      <p:to>
                                        <p:strVal val="visible"/>
                                      </p:to>
                                    </p:set>
                                    <p:animEffect transition="in" filter="wipe(left)">
                                      <p:cBhvr>
                                        <p:cTn id="81" dur="2000"/>
                                        <p:tgtEl>
                                          <p:spTgt spid="703498"/>
                                        </p:tgtEl>
                                      </p:cBhvr>
                                    </p:animEffect>
                                  </p:childTnLst>
                                </p:cTn>
                              </p:par>
                            </p:childTnLst>
                          </p:cTn>
                        </p:par>
                        <p:par>
                          <p:cTn id="82" fill="hold" nodeType="afterGroup">
                            <p:stCondLst>
                              <p:cond delay="2000"/>
                            </p:stCondLst>
                            <p:childTnLst>
                              <p:par>
                                <p:cTn id="83" presetID="9" presetClass="entr" presetSubtype="0" fill="hold" grpId="0" nodeType="afterEffect">
                                  <p:stCondLst>
                                    <p:cond delay="0"/>
                                  </p:stCondLst>
                                  <p:childTnLst>
                                    <p:set>
                                      <p:cBhvr>
                                        <p:cTn id="84" dur="1" fill="hold">
                                          <p:stCondLst>
                                            <p:cond delay="0"/>
                                          </p:stCondLst>
                                        </p:cTn>
                                        <p:tgtEl>
                                          <p:spTgt spid="703517"/>
                                        </p:tgtEl>
                                        <p:attrNameLst>
                                          <p:attrName>style.visibility</p:attrName>
                                        </p:attrNameLst>
                                      </p:cBhvr>
                                      <p:to>
                                        <p:strVal val="visible"/>
                                      </p:to>
                                    </p:set>
                                    <p:animEffect transition="in" filter="dissolve">
                                      <p:cBhvr>
                                        <p:cTn id="85" dur="500"/>
                                        <p:tgtEl>
                                          <p:spTgt spid="703517"/>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1" fill="hold" grpId="0" nodeType="clickEffect">
                                  <p:stCondLst>
                                    <p:cond delay="0"/>
                                  </p:stCondLst>
                                  <p:childTnLst>
                                    <p:set>
                                      <p:cBhvr>
                                        <p:cTn id="89" dur="1" fill="hold">
                                          <p:stCondLst>
                                            <p:cond delay="0"/>
                                          </p:stCondLst>
                                        </p:cTn>
                                        <p:tgtEl>
                                          <p:spTgt spid="703494"/>
                                        </p:tgtEl>
                                        <p:attrNameLst>
                                          <p:attrName>style.visibility</p:attrName>
                                        </p:attrNameLst>
                                      </p:cBhvr>
                                      <p:to>
                                        <p:strVal val="visible"/>
                                      </p:to>
                                    </p:set>
                                    <p:animEffect transition="in" filter="wipe(up)">
                                      <p:cBhvr>
                                        <p:cTn id="90" dur="5000"/>
                                        <p:tgtEl>
                                          <p:spTgt spid="703494"/>
                                        </p:tgtEl>
                                      </p:cBhvr>
                                    </p:animEffect>
                                  </p:childTnLst>
                                </p:cTn>
                              </p:par>
                              <p:par>
                                <p:cTn id="91" presetID="0" presetClass="path" presetSubtype="0" accel="50000" decel="50000" fill="hold" grpId="3" nodeType="withEffect">
                                  <p:stCondLst>
                                    <p:cond delay="0"/>
                                  </p:stCondLst>
                                  <p:childTnLst>
                                    <p:animMotion origin="layout" path="M 8.33333E-7 -0.37798 L 0.17292 -0.10386 " pathEditMode="relative" rAng="0" ptsTypes="AA">
                                      <p:cBhvr>
                                        <p:cTn id="92" dur="5000" fill="hold"/>
                                        <p:tgtEl>
                                          <p:spTgt spid="703530"/>
                                        </p:tgtEl>
                                        <p:attrNameLst>
                                          <p:attrName>ppt_x</p:attrName>
                                          <p:attrName>ppt_y</p:attrName>
                                        </p:attrNameLst>
                                      </p:cBhvr>
                                      <p:rCtr x="8646" y="13694"/>
                                    </p:animMotion>
                                  </p:childTnLst>
                                </p:cTn>
                              </p:par>
                              <p:par>
                                <p:cTn id="93" presetID="16" presetClass="entr" presetSubtype="37" fill="hold" grpId="0" nodeType="withEffect">
                                  <p:stCondLst>
                                    <p:cond delay="0"/>
                                  </p:stCondLst>
                                  <p:childTnLst>
                                    <p:set>
                                      <p:cBhvr>
                                        <p:cTn id="94" dur="1" fill="hold">
                                          <p:stCondLst>
                                            <p:cond delay="0"/>
                                          </p:stCondLst>
                                        </p:cTn>
                                        <p:tgtEl>
                                          <p:spTgt spid="703509"/>
                                        </p:tgtEl>
                                        <p:attrNameLst>
                                          <p:attrName>style.visibility</p:attrName>
                                        </p:attrNameLst>
                                      </p:cBhvr>
                                      <p:to>
                                        <p:strVal val="visible"/>
                                      </p:to>
                                    </p:set>
                                    <p:animEffect transition="in" filter="barn(outVertical)">
                                      <p:cBhvr>
                                        <p:cTn id="95" dur="5000"/>
                                        <p:tgtEl>
                                          <p:spTgt spid="703509"/>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703510"/>
                                        </p:tgtEl>
                                        <p:attrNameLst>
                                          <p:attrName>style.visibility</p:attrName>
                                        </p:attrNameLst>
                                      </p:cBhvr>
                                      <p:to>
                                        <p:strVal val="visible"/>
                                      </p:to>
                                    </p:set>
                                    <p:animEffect transition="in" filter="dissolve">
                                      <p:cBhvr>
                                        <p:cTn id="98" dur="5000"/>
                                        <p:tgtEl>
                                          <p:spTgt spid="703510"/>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703495"/>
                                        </p:tgtEl>
                                        <p:attrNameLst>
                                          <p:attrName>style.visibility</p:attrName>
                                        </p:attrNameLst>
                                      </p:cBhvr>
                                      <p:to>
                                        <p:strVal val="visible"/>
                                      </p:to>
                                    </p:set>
                                    <p:animEffect transition="in" filter="wipe(down)">
                                      <p:cBhvr>
                                        <p:cTn id="103" dur="5000"/>
                                        <p:tgtEl>
                                          <p:spTgt spid="703495"/>
                                        </p:tgtEl>
                                      </p:cBhvr>
                                    </p:animEffect>
                                  </p:childTnLst>
                                </p:cTn>
                              </p:par>
                              <p:par>
                                <p:cTn id="104" presetID="0" presetClass="path" presetSubtype="0" accel="50000" decel="50000" fill="hold" grpId="4" nodeType="withEffect">
                                  <p:stCondLst>
                                    <p:cond delay="0"/>
                                  </p:stCondLst>
                                  <p:childTnLst>
                                    <p:animMotion origin="layout" path="M 0.17292 -0.10387 L 0.17292 -0.3796 " pathEditMode="relative" ptsTypes="AA">
                                      <p:cBhvr>
                                        <p:cTn id="105" dur="5000" fill="hold"/>
                                        <p:tgtEl>
                                          <p:spTgt spid="703530"/>
                                        </p:tgtEl>
                                        <p:attrNameLst>
                                          <p:attrName>ppt_x</p:attrName>
                                          <p:attrName>ppt_y</p:attrName>
                                        </p:attrNameLst>
                                      </p:cBhvr>
                                    </p:animMotion>
                                  </p:childTnLst>
                                </p:cTn>
                              </p:par>
                            </p:childTnLst>
                          </p:cTn>
                        </p:par>
                        <p:par>
                          <p:cTn id="106" fill="hold" nodeType="afterGroup">
                            <p:stCondLst>
                              <p:cond delay="5000"/>
                            </p:stCondLst>
                            <p:childTnLst>
                              <p:par>
                                <p:cTn id="107" presetID="9" presetClass="entr" presetSubtype="0" fill="hold" grpId="0" nodeType="afterEffect">
                                  <p:stCondLst>
                                    <p:cond delay="0"/>
                                  </p:stCondLst>
                                  <p:childTnLst>
                                    <p:set>
                                      <p:cBhvr>
                                        <p:cTn id="108" dur="1" fill="hold">
                                          <p:stCondLst>
                                            <p:cond delay="0"/>
                                          </p:stCondLst>
                                        </p:cTn>
                                        <p:tgtEl>
                                          <p:spTgt spid="703512"/>
                                        </p:tgtEl>
                                        <p:attrNameLst>
                                          <p:attrName>style.visibility</p:attrName>
                                        </p:attrNameLst>
                                      </p:cBhvr>
                                      <p:to>
                                        <p:strVal val="visible"/>
                                      </p:to>
                                    </p:set>
                                    <p:animEffect transition="in" filter="dissolve">
                                      <p:cBhvr>
                                        <p:cTn id="109" dur="500"/>
                                        <p:tgtEl>
                                          <p:spTgt spid="703512"/>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1" fill="hold" grpId="0" nodeType="clickEffect">
                                  <p:stCondLst>
                                    <p:cond delay="0"/>
                                  </p:stCondLst>
                                  <p:childTnLst>
                                    <p:set>
                                      <p:cBhvr>
                                        <p:cTn id="113" dur="1" fill="hold">
                                          <p:stCondLst>
                                            <p:cond delay="0"/>
                                          </p:stCondLst>
                                        </p:cTn>
                                        <p:tgtEl>
                                          <p:spTgt spid="703499"/>
                                        </p:tgtEl>
                                        <p:attrNameLst>
                                          <p:attrName>style.visibility</p:attrName>
                                        </p:attrNameLst>
                                      </p:cBhvr>
                                      <p:to>
                                        <p:strVal val="visible"/>
                                      </p:to>
                                    </p:set>
                                    <p:animEffect transition="in" filter="wipe(up)">
                                      <p:cBhvr>
                                        <p:cTn id="114" dur="5000"/>
                                        <p:tgtEl>
                                          <p:spTgt spid="703499"/>
                                        </p:tgtEl>
                                      </p:cBhvr>
                                    </p:animEffect>
                                  </p:childTnLst>
                                </p:cTn>
                              </p:par>
                              <p:par>
                                <p:cTn id="115" presetID="0" presetClass="path" presetSubtype="0" accel="50000" decel="50000" fill="hold" grpId="5" nodeType="withEffect">
                                  <p:stCondLst>
                                    <p:cond delay="0"/>
                                  </p:stCondLst>
                                  <p:childTnLst>
                                    <p:animMotion origin="layout" path="M 0.17292 -0.3796 L 0.34705 -0.00046 " pathEditMode="relative" rAng="0" ptsTypes="AA">
                                      <p:cBhvr>
                                        <p:cTn id="116" dur="5000" fill="hold"/>
                                        <p:tgtEl>
                                          <p:spTgt spid="703530"/>
                                        </p:tgtEl>
                                        <p:attrNameLst>
                                          <p:attrName>ppt_x</p:attrName>
                                          <p:attrName>ppt_y</p:attrName>
                                        </p:attrNameLst>
                                      </p:cBhvr>
                                      <p:rCtr x="8698" y="18945"/>
                                    </p:animMotion>
                                  </p:childTnLst>
                                </p:cTn>
                              </p:par>
                            </p:childTnLst>
                          </p:cTn>
                        </p:par>
                        <p:par>
                          <p:cTn id="117" fill="hold" nodeType="afterGroup">
                            <p:stCondLst>
                              <p:cond delay="5000"/>
                            </p:stCondLst>
                            <p:childTnLst>
                              <p:par>
                                <p:cTn id="118" presetID="9" presetClass="entr" presetSubtype="0" fill="hold" grpId="0" nodeType="afterEffect">
                                  <p:stCondLst>
                                    <p:cond delay="0"/>
                                  </p:stCondLst>
                                  <p:childTnLst>
                                    <p:set>
                                      <p:cBhvr>
                                        <p:cTn id="119" dur="1" fill="hold">
                                          <p:stCondLst>
                                            <p:cond delay="0"/>
                                          </p:stCondLst>
                                        </p:cTn>
                                        <p:tgtEl>
                                          <p:spTgt spid="703513"/>
                                        </p:tgtEl>
                                        <p:attrNameLst>
                                          <p:attrName>style.visibility</p:attrName>
                                        </p:attrNameLst>
                                      </p:cBhvr>
                                      <p:to>
                                        <p:strVal val="visible"/>
                                      </p:to>
                                    </p:set>
                                    <p:animEffect transition="in" filter="dissolve">
                                      <p:cBhvr>
                                        <p:cTn id="120" dur="500"/>
                                        <p:tgtEl>
                                          <p:spTgt spid="703513"/>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703500"/>
                                        </p:tgtEl>
                                        <p:attrNameLst>
                                          <p:attrName>style.visibility</p:attrName>
                                        </p:attrNameLst>
                                      </p:cBhvr>
                                      <p:to>
                                        <p:strVal val="visible"/>
                                      </p:to>
                                    </p:set>
                                    <p:animEffect transition="in" filter="wipe(down)">
                                      <p:cBhvr>
                                        <p:cTn id="125" dur="2000"/>
                                        <p:tgtEl>
                                          <p:spTgt spid="703500"/>
                                        </p:tgtEl>
                                      </p:cBhvr>
                                    </p:animEffect>
                                  </p:childTnLst>
                                </p:cTn>
                              </p:par>
                              <p:par>
                                <p:cTn id="126" presetID="0" presetClass="path" presetSubtype="0" accel="50000" decel="50000" fill="hold" grpId="6" nodeType="withEffect">
                                  <p:stCondLst>
                                    <p:cond delay="0"/>
                                  </p:stCondLst>
                                  <p:childTnLst>
                                    <p:animMotion origin="layout" path="M 0.34705 -0.00046 L 0.34705 -0.27666 " pathEditMode="relative" rAng="0" ptsTypes="AA">
                                      <p:cBhvr>
                                        <p:cTn id="127" dur="2000" fill="hold"/>
                                        <p:tgtEl>
                                          <p:spTgt spid="703530"/>
                                        </p:tgtEl>
                                        <p:attrNameLst>
                                          <p:attrName>ppt_x</p:attrName>
                                          <p:attrName>ppt_y</p:attrName>
                                        </p:attrNameLst>
                                      </p:cBhvr>
                                      <p:rCtr x="0" y="-13810"/>
                                    </p:animMotion>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1" fill="hold" grpId="0" nodeType="clickEffect">
                                  <p:stCondLst>
                                    <p:cond delay="0"/>
                                  </p:stCondLst>
                                  <p:childTnLst>
                                    <p:set>
                                      <p:cBhvr>
                                        <p:cTn id="131" dur="1" fill="hold">
                                          <p:stCondLst>
                                            <p:cond delay="0"/>
                                          </p:stCondLst>
                                        </p:cTn>
                                        <p:tgtEl>
                                          <p:spTgt spid="703502"/>
                                        </p:tgtEl>
                                        <p:attrNameLst>
                                          <p:attrName>style.visibility</p:attrName>
                                        </p:attrNameLst>
                                      </p:cBhvr>
                                      <p:to>
                                        <p:strVal val="visible"/>
                                      </p:to>
                                    </p:set>
                                    <p:animEffect transition="in" filter="wipe(up)">
                                      <p:cBhvr>
                                        <p:cTn id="132" dur="5000"/>
                                        <p:tgtEl>
                                          <p:spTgt spid="703502"/>
                                        </p:tgtEl>
                                      </p:cBhvr>
                                    </p:animEffect>
                                  </p:childTnLst>
                                </p:cTn>
                              </p:par>
                              <p:par>
                                <p:cTn id="133" presetID="0" presetClass="path" presetSubtype="0" accel="50000" decel="50000" fill="hold" grpId="7" nodeType="withEffect">
                                  <p:stCondLst>
                                    <p:cond delay="0"/>
                                  </p:stCondLst>
                                  <p:childTnLst>
                                    <p:animMotion origin="layout" path="M 0.34705 -0.27666 L 0.52118 -0.00092 " pathEditMode="relative" rAng="0" ptsTypes="AA">
                                      <p:cBhvr>
                                        <p:cTn id="134" dur="5000" fill="hold"/>
                                        <p:tgtEl>
                                          <p:spTgt spid="703530"/>
                                        </p:tgtEl>
                                        <p:attrNameLst>
                                          <p:attrName>ppt_x</p:attrName>
                                          <p:attrName>ppt_y</p:attrName>
                                        </p:attrNameLst>
                                      </p:cBhvr>
                                      <p:rCtr x="8698" y="13787"/>
                                    </p:animMotion>
                                  </p:childTnLst>
                                </p:cTn>
                              </p:par>
                            </p:childTnLst>
                          </p:cTn>
                        </p:par>
                        <p:par>
                          <p:cTn id="135" fill="hold" nodeType="afterGroup">
                            <p:stCondLst>
                              <p:cond delay="5000"/>
                            </p:stCondLst>
                            <p:childTnLst>
                              <p:par>
                                <p:cTn id="136" presetID="9" presetClass="entr" presetSubtype="0" fill="hold" grpId="0" nodeType="afterEffect">
                                  <p:stCondLst>
                                    <p:cond delay="0"/>
                                  </p:stCondLst>
                                  <p:childTnLst>
                                    <p:set>
                                      <p:cBhvr>
                                        <p:cTn id="137" dur="1" fill="hold">
                                          <p:stCondLst>
                                            <p:cond delay="0"/>
                                          </p:stCondLst>
                                        </p:cTn>
                                        <p:tgtEl>
                                          <p:spTgt spid="703514"/>
                                        </p:tgtEl>
                                        <p:attrNameLst>
                                          <p:attrName>style.visibility</p:attrName>
                                        </p:attrNameLst>
                                      </p:cBhvr>
                                      <p:to>
                                        <p:strVal val="visible"/>
                                      </p:to>
                                    </p:set>
                                    <p:animEffect transition="in" filter="dissolve">
                                      <p:cBhvr>
                                        <p:cTn id="138" dur="500"/>
                                        <p:tgtEl>
                                          <p:spTgt spid="703514"/>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22" presetClass="entr" presetSubtype="4" fill="hold" grpId="0" nodeType="clickEffect">
                                  <p:stCondLst>
                                    <p:cond delay="0"/>
                                  </p:stCondLst>
                                  <p:childTnLst>
                                    <p:set>
                                      <p:cBhvr>
                                        <p:cTn id="142" dur="1" fill="hold">
                                          <p:stCondLst>
                                            <p:cond delay="0"/>
                                          </p:stCondLst>
                                        </p:cTn>
                                        <p:tgtEl>
                                          <p:spTgt spid="703503"/>
                                        </p:tgtEl>
                                        <p:attrNameLst>
                                          <p:attrName>style.visibility</p:attrName>
                                        </p:attrNameLst>
                                      </p:cBhvr>
                                      <p:to>
                                        <p:strVal val="visible"/>
                                      </p:to>
                                    </p:set>
                                    <p:animEffect transition="in" filter="wipe(down)">
                                      <p:cBhvr>
                                        <p:cTn id="143" dur="2000"/>
                                        <p:tgtEl>
                                          <p:spTgt spid="703503"/>
                                        </p:tgtEl>
                                      </p:cBhvr>
                                    </p:animEffect>
                                  </p:childTnLst>
                                </p:cTn>
                              </p:par>
                              <p:par>
                                <p:cTn id="144" presetID="0" presetClass="path" presetSubtype="0" accel="50000" decel="50000" fill="hold" grpId="8" nodeType="withEffect">
                                  <p:stCondLst>
                                    <p:cond delay="0"/>
                                  </p:stCondLst>
                                  <p:childTnLst>
                                    <p:animMotion origin="layout" path="M 0.52118 -0.00092 L 0.52118 -0.37867 " pathEditMode="relative" ptsTypes="AA">
                                      <p:cBhvr>
                                        <p:cTn id="145" dur="2000" fill="hold"/>
                                        <p:tgtEl>
                                          <p:spTgt spid="703530"/>
                                        </p:tgtEl>
                                        <p:attrNameLst>
                                          <p:attrName>ppt_x</p:attrName>
                                          <p:attrName>ppt_y</p:attrName>
                                        </p:attrNameLst>
                                      </p:cBhvr>
                                    </p:animMotion>
                                  </p:childTnLst>
                                </p:cTn>
                              </p:par>
                            </p:childTnLst>
                          </p:cTn>
                        </p:par>
                      </p:childTnLst>
                    </p:cTn>
                  </p:par>
                  <p:par>
                    <p:cTn id="146" fill="hold" nodeType="clickPar">
                      <p:stCondLst>
                        <p:cond delay="indefinite"/>
                      </p:stCondLst>
                      <p:childTnLst>
                        <p:par>
                          <p:cTn id="147" fill="hold" nodeType="withGroup">
                            <p:stCondLst>
                              <p:cond delay="0"/>
                            </p:stCondLst>
                            <p:childTnLst>
                              <p:par>
                                <p:cTn id="148" presetID="22" presetClass="entr" presetSubtype="1" fill="hold" grpId="0" nodeType="clickEffect">
                                  <p:stCondLst>
                                    <p:cond delay="0"/>
                                  </p:stCondLst>
                                  <p:childTnLst>
                                    <p:set>
                                      <p:cBhvr>
                                        <p:cTn id="149" dur="1" fill="hold">
                                          <p:stCondLst>
                                            <p:cond delay="0"/>
                                          </p:stCondLst>
                                        </p:cTn>
                                        <p:tgtEl>
                                          <p:spTgt spid="703504"/>
                                        </p:tgtEl>
                                        <p:attrNameLst>
                                          <p:attrName>style.visibility</p:attrName>
                                        </p:attrNameLst>
                                      </p:cBhvr>
                                      <p:to>
                                        <p:strVal val="visible"/>
                                      </p:to>
                                    </p:set>
                                    <p:animEffect transition="in" filter="wipe(up)">
                                      <p:cBhvr>
                                        <p:cTn id="150" dur="5000"/>
                                        <p:tgtEl>
                                          <p:spTgt spid="703504"/>
                                        </p:tgtEl>
                                      </p:cBhvr>
                                    </p:animEffect>
                                  </p:childTnLst>
                                </p:cTn>
                              </p:par>
                              <p:par>
                                <p:cTn id="151" presetID="0" presetClass="path" presetSubtype="0" accel="50000" decel="50000" fill="hold" grpId="9" nodeType="withEffect">
                                  <p:stCondLst>
                                    <p:cond delay="0"/>
                                  </p:stCondLst>
                                  <p:childTnLst>
                                    <p:animMotion origin="layout" path="M 0.52118 -0.37867 L 0.73889 -0.034 " pathEditMode="relative" ptsTypes="AA">
                                      <p:cBhvr>
                                        <p:cTn id="152" dur="5000" fill="hold"/>
                                        <p:tgtEl>
                                          <p:spTgt spid="703530"/>
                                        </p:tgtEl>
                                        <p:attrNameLst>
                                          <p:attrName>ppt_x</p:attrName>
                                          <p:attrName>ppt_y</p:attrName>
                                        </p:attrNameLst>
                                      </p:cBhvr>
                                    </p:animMotion>
                                  </p:childTnLst>
                                </p:cTn>
                              </p:par>
                            </p:childTnLst>
                          </p:cTn>
                        </p:par>
                        <p:par>
                          <p:cTn id="153" fill="hold" nodeType="afterGroup">
                            <p:stCondLst>
                              <p:cond delay="5000"/>
                            </p:stCondLst>
                            <p:childTnLst>
                              <p:par>
                                <p:cTn id="154" presetID="9" presetClass="entr" presetSubtype="0" fill="hold" grpId="0" nodeType="afterEffect">
                                  <p:stCondLst>
                                    <p:cond delay="0"/>
                                  </p:stCondLst>
                                  <p:childTnLst>
                                    <p:set>
                                      <p:cBhvr>
                                        <p:cTn id="155" dur="1" fill="hold">
                                          <p:stCondLst>
                                            <p:cond delay="0"/>
                                          </p:stCondLst>
                                        </p:cTn>
                                        <p:tgtEl>
                                          <p:spTgt spid="703515"/>
                                        </p:tgtEl>
                                        <p:attrNameLst>
                                          <p:attrName>style.visibility</p:attrName>
                                        </p:attrNameLst>
                                      </p:cBhvr>
                                      <p:to>
                                        <p:strVal val="visible"/>
                                      </p:to>
                                    </p:set>
                                    <p:animEffect transition="in" filter="dissolve">
                                      <p:cBhvr>
                                        <p:cTn id="156" dur="500"/>
                                        <p:tgtEl>
                                          <p:spTgt spid="703515"/>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22" presetClass="entr" presetSubtype="4" fill="hold" grpId="0" nodeType="clickEffect">
                                  <p:stCondLst>
                                    <p:cond delay="0"/>
                                  </p:stCondLst>
                                  <p:childTnLst>
                                    <p:set>
                                      <p:cBhvr>
                                        <p:cTn id="160" dur="1" fill="hold">
                                          <p:stCondLst>
                                            <p:cond delay="0"/>
                                          </p:stCondLst>
                                        </p:cTn>
                                        <p:tgtEl>
                                          <p:spTgt spid="703505"/>
                                        </p:tgtEl>
                                        <p:attrNameLst>
                                          <p:attrName>style.visibility</p:attrName>
                                        </p:attrNameLst>
                                      </p:cBhvr>
                                      <p:to>
                                        <p:strVal val="visible"/>
                                      </p:to>
                                    </p:set>
                                    <p:animEffect transition="in" filter="wipe(down)">
                                      <p:cBhvr>
                                        <p:cTn id="161" dur="2000"/>
                                        <p:tgtEl>
                                          <p:spTgt spid="703505"/>
                                        </p:tgtEl>
                                      </p:cBhvr>
                                    </p:animEffect>
                                  </p:childTnLst>
                                </p:cTn>
                              </p:par>
                              <p:par>
                                <p:cTn id="162" presetID="0" presetClass="path" presetSubtype="0" accel="50000" decel="50000" fill="hold" grpId="10" nodeType="withEffect">
                                  <p:stCondLst>
                                    <p:cond delay="0"/>
                                  </p:stCondLst>
                                  <p:childTnLst>
                                    <p:animMotion origin="layout" path="M 0.73889 -0.034 L 0.73889 -0.38029 " pathEditMode="relative" ptsTypes="AA">
                                      <p:cBhvr>
                                        <p:cTn id="163" dur="2000" fill="hold"/>
                                        <p:tgtEl>
                                          <p:spTgt spid="70353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494" grpId="0" animBg="1"/>
      <p:bldP spid="703495" grpId="0" animBg="1"/>
      <p:bldP spid="703496" grpId="0" animBg="1"/>
      <p:bldP spid="703497" grpId="0" animBg="1"/>
      <p:bldP spid="703498" grpId="0" animBg="1"/>
      <p:bldP spid="703499" grpId="0" animBg="1"/>
      <p:bldP spid="703500" grpId="0" animBg="1"/>
      <p:bldP spid="703502" grpId="0" animBg="1"/>
      <p:bldP spid="703503" grpId="0" animBg="1"/>
      <p:bldP spid="703504" grpId="0" animBg="1"/>
      <p:bldP spid="703505" grpId="0" animBg="1"/>
      <p:bldP spid="703506" grpId="0" animBg="1"/>
      <p:bldP spid="703507" grpId="0" animBg="1"/>
      <p:bldP spid="703508" grpId="0" animBg="1"/>
      <p:bldP spid="703510" grpId="0"/>
      <p:bldP spid="703511" grpId="0"/>
      <p:bldP spid="703512" grpId="0"/>
      <p:bldP spid="703513" grpId="0"/>
      <p:bldP spid="703514" grpId="0"/>
      <p:bldP spid="703515" grpId="0"/>
      <p:bldP spid="703516" grpId="0"/>
      <p:bldP spid="703517" grpId="0"/>
      <p:bldP spid="703520" grpId="0" animBg="1"/>
      <p:bldP spid="703521" grpId="0" animBg="1"/>
      <p:bldP spid="703522" grpId="0" animBg="1"/>
      <p:bldP spid="703523" grpId="0" animBg="1"/>
      <p:bldP spid="703526" grpId="0"/>
      <p:bldP spid="703527" grpId="0"/>
      <p:bldP spid="703530" grpId="0" animBg="1"/>
      <p:bldP spid="703530" grpId="1" animBg="1"/>
      <p:bldP spid="703530" grpId="2" animBg="1"/>
      <p:bldP spid="703530" grpId="3" animBg="1"/>
      <p:bldP spid="703530" grpId="4" animBg="1"/>
      <p:bldP spid="703530" grpId="5" animBg="1"/>
      <p:bldP spid="703530" grpId="6" animBg="1"/>
      <p:bldP spid="703530" grpId="7" animBg="1"/>
      <p:bldP spid="703530" grpId="8" animBg="1"/>
      <p:bldP spid="703530" grpId="9" animBg="1"/>
      <p:bldP spid="703530" grpId="10" animBg="1"/>
      <p:bldP spid="70350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1577975"/>
            <a:ext cx="12192000" cy="49530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endParaRPr lang="cs-CZ" altLang="cs-CZ" sz="2400"/>
          </a:p>
        </p:txBody>
      </p:sp>
      <p:sp>
        <p:nvSpPr>
          <p:cNvPr id="704515" name="Rectangle 3"/>
          <p:cNvSpPr>
            <a:spLocks noGrp="1" noChangeArrowheads="1"/>
          </p:cNvSpPr>
          <p:nvPr>
            <p:ph type="title"/>
          </p:nvPr>
        </p:nvSpPr>
        <p:spPr/>
        <p:txBody>
          <a:bodyPr/>
          <a:lstStyle/>
          <a:p>
            <a:pPr eaLnBrk="1" hangingPunct="1">
              <a:defRPr/>
            </a:pPr>
            <a:r>
              <a:rPr lang="cs-CZ" smtClean="0"/>
              <a:t>Průběh čerpání zásob</a:t>
            </a:r>
          </a:p>
        </p:txBody>
      </p:sp>
      <p:sp>
        <p:nvSpPr>
          <p:cNvPr id="704520" name="Line 8"/>
          <p:cNvSpPr>
            <a:spLocks noChangeShapeType="1"/>
          </p:cNvSpPr>
          <p:nvPr/>
        </p:nvSpPr>
        <p:spPr bwMode="auto">
          <a:xfrm>
            <a:off x="1276353" y="3621088"/>
            <a:ext cx="9391649" cy="0"/>
          </a:xfrm>
          <a:prstGeom prst="line">
            <a:avLst/>
          </a:prstGeom>
          <a:noFill/>
          <a:ln w="38100">
            <a:solidFill>
              <a:schemeClr val="accent2"/>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cs-CZ" sz="2400"/>
          </a:p>
        </p:txBody>
      </p:sp>
      <p:sp>
        <p:nvSpPr>
          <p:cNvPr id="704527" name="Line 15"/>
          <p:cNvSpPr>
            <a:spLocks noChangeShapeType="1"/>
          </p:cNvSpPr>
          <p:nvPr/>
        </p:nvSpPr>
        <p:spPr bwMode="auto">
          <a:xfrm>
            <a:off x="920751" y="2703514"/>
            <a:ext cx="0" cy="1838325"/>
          </a:xfrm>
          <a:prstGeom prst="line">
            <a:avLst/>
          </a:prstGeom>
          <a:noFill/>
          <a:ln w="19050">
            <a:solidFill>
              <a:srgbClr val="333300"/>
            </a:solidFill>
            <a:miter lim="800000"/>
            <a:headEnd type="triangle" w="lg" len="lg"/>
            <a:tailEnd type="triangle" w="lg" len="lg"/>
          </a:ln>
          <a:extLst>
            <a:ext uri="{909E8E84-426E-40DD-AFC4-6F175D3DCCD1}">
              <a14:hiddenFill xmlns:a14="http://schemas.microsoft.com/office/drawing/2010/main">
                <a:noFill/>
              </a14:hiddenFill>
            </a:ext>
          </a:extLst>
        </p:spPr>
        <p:txBody>
          <a:bodyPr wrap="none"/>
          <a:lstStyle/>
          <a:p>
            <a:endParaRPr lang="cs-CZ" sz="2400"/>
          </a:p>
        </p:txBody>
      </p:sp>
      <p:sp>
        <p:nvSpPr>
          <p:cNvPr id="704528" name="Line 16"/>
          <p:cNvSpPr>
            <a:spLocks noChangeShapeType="1"/>
          </p:cNvSpPr>
          <p:nvPr/>
        </p:nvSpPr>
        <p:spPr bwMode="auto">
          <a:xfrm>
            <a:off x="918633" y="4627565"/>
            <a:ext cx="0" cy="592137"/>
          </a:xfrm>
          <a:prstGeom prst="line">
            <a:avLst/>
          </a:prstGeom>
          <a:noFill/>
          <a:ln w="19050">
            <a:solidFill>
              <a:srgbClr val="333300"/>
            </a:solidFill>
            <a:miter lim="800000"/>
            <a:headEnd type="triangle" w="lg" len="lg"/>
            <a:tailEnd type="triangle" w="lg" len="lg"/>
          </a:ln>
          <a:extLst>
            <a:ext uri="{909E8E84-426E-40DD-AFC4-6F175D3DCCD1}">
              <a14:hiddenFill xmlns:a14="http://schemas.microsoft.com/office/drawing/2010/main">
                <a:noFill/>
              </a14:hiddenFill>
            </a:ext>
          </a:extLst>
        </p:spPr>
        <p:txBody>
          <a:bodyPr wrap="none"/>
          <a:lstStyle/>
          <a:p>
            <a:endParaRPr lang="cs-CZ" sz="2400"/>
          </a:p>
        </p:txBody>
      </p:sp>
      <p:sp>
        <p:nvSpPr>
          <p:cNvPr id="704529" name="Line 17"/>
          <p:cNvSpPr>
            <a:spLocks noChangeShapeType="1"/>
          </p:cNvSpPr>
          <p:nvPr/>
        </p:nvSpPr>
        <p:spPr bwMode="auto">
          <a:xfrm>
            <a:off x="1274234" y="5481639"/>
            <a:ext cx="2023533" cy="0"/>
          </a:xfrm>
          <a:prstGeom prst="line">
            <a:avLst/>
          </a:prstGeom>
          <a:noFill/>
          <a:ln w="19050">
            <a:solidFill>
              <a:srgbClr val="333300"/>
            </a:solidFill>
            <a:miter lim="800000"/>
            <a:headEnd type="triangle" w="lg" len="lg"/>
            <a:tailEnd type="triangle" w="lg" len="lg"/>
          </a:ln>
          <a:extLst>
            <a:ext uri="{909E8E84-426E-40DD-AFC4-6F175D3DCCD1}">
              <a14:hiddenFill xmlns:a14="http://schemas.microsoft.com/office/drawing/2010/main">
                <a:noFill/>
              </a14:hiddenFill>
            </a:ext>
          </a:extLst>
        </p:spPr>
        <p:txBody>
          <a:bodyPr wrap="none"/>
          <a:lstStyle/>
          <a:p>
            <a:endParaRPr lang="cs-CZ" sz="2400"/>
          </a:p>
        </p:txBody>
      </p:sp>
      <p:sp>
        <p:nvSpPr>
          <p:cNvPr id="704530" name="Text Box 18"/>
          <p:cNvSpPr txBox="1">
            <a:spLocks noChangeArrowheads="1"/>
          </p:cNvSpPr>
          <p:nvPr/>
        </p:nvSpPr>
        <p:spPr bwMode="auto">
          <a:xfrm>
            <a:off x="1716617" y="6156326"/>
            <a:ext cx="2116667"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spcBef>
                <a:spcPct val="50000"/>
              </a:spcBef>
            </a:pPr>
            <a:r>
              <a:rPr lang="cs-CZ" altLang="cs-CZ" sz="1867">
                <a:solidFill>
                  <a:srgbClr val="FF0000"/>
                </a:solidFill>
              </a:rPr>
              <a:t>Objednací lhůta</a:t>
            </a:r>
          </a:p>
        </p:txBody>
      </p:sp>
      <p:sp>
        <p:nvSpPr>
          <p:cNvPr id="704531" name="Text Box 19"/>
          <p:cNvSpPr txBox="1">
            <a:spLocks noChangeArrowheads="1"/>
          </p:cNvSpPr>
          <p:nvPr/>
        </p:nvSpPr>
        <p:spPr bwMode="auto">
          <a:xfrm>
            <a:off x="1240367" y="5588001"/>
            <a:ext cx="2116667"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spcBef>
                <a:spcPct val="50000"/>
              </a:spcBef>
            </a:pPr>
            <a:r>
              <a:rPr lang="cs-CZ" altLang="cs-CZ" sz="1867">
                <a:solidFill>
                  <a:srgbClr val="333300"/>
                </a:solidFill>
              </a:rPr>
              <a:t>Dodávkový cyklus</a:t>
            </a:r>
          </a:p>
        </p:txBody>
      </p:sp>
      <p:sp>
        <p:nvSpPr>
          <p:cNvPr id="704532" name="Text Box 20"/>
          <p:cNvSpPr txBox="1">
            <a:spLocks noChangeArrowheads="1"/>
          </p:cNvSpPr>
          <p:nvPr/>
        </p:nvSpPr>
        <p:spPr bwMode="auto">
          <a:xfrm>
            <a:off x="1280584" y="2132014"/>
            <a:ext cx="2116667"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eaLnBrk="1" hangingPunct="1">
              <a:spcBef>
                <a:spcPct val="50000"/>
              </a:spcBef>
            </a:pPr>
            <a:r>
              <a:rPr lang="cs-CZ" altLang="cs-CZ" sz="1867">
                <a:solidFill>
                  <a:srgbClr val="333300"/>
                </a:solidFill>
              </a:rPr>
              <a:t>Normální průběh</a:t>
            </a:r>
          </a:p>
        </p:txBody>
      </p:sp>
      <p:sp>
        <p:nvSpPr>
          <p:cNvPr id="704533" name="Text Box 21"/>
          <p:cNvSpPr txBox="1">
            <a:spLocks noChangeArrowheads="1"/>
          </p:cNvSpPr>
          <p:nvPr/>
        </p:nvSpPr>
        <p:spPr bwMode="auto">
          <a:xfrm>
            <a:off x="3412067" y="2062164"/>
            <a:ext cx="2116667"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eaLnBrk="1" hangingPunct="1">
              <a:spcBef>
                <a:spcPct val="50000"/>
              </a:spcBef>
            </a:pPr>
            <a:r>
              <a:rPr lang="cs-CZ" altLang="cs-CZ" sz="1867">
                <a:solidFill>
                  <a:srgbClr val="333300"/>
                </a:solidFill>
              </a:rPr>
              <a:t>Odchylka vyšší spotřebou</a:t>
            </a:r>
          </a:p>
        </p:txBody>
      </p:sp>
      <p:sp>
        <p:nvSpPr>
          <p:cNvPr id="704534" name="Text Box 22"/>
          <p:cNvSpPr txBox="1">
            <a:spLocks noChangeArrowheads="1"/>
          </p:cNvSpPr>
          <p:nvPr/>
        </p:nvSpPr>
        <p:spPr bwMode="auto">
          <a:xfrm>
            <a:off x="5473700" y="2071688"/>
            <a:ext cx="2116667"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eaLnBrk="1" hangingPunct="1">
              <a:spcBef>
                <a:spcPct val="50000"/>
              </a:spcBef>
            </a:pPr>
            <a:r>
              <a:rPr lang="cs-CZ" altLang="cs-CZ" sz="1867">
                <a:solidFill>
                  <a:srgbClr val="333300"/>
                </a:solidFill>
              </a:rPr>
              <a:t>Odchylka nižší dodávkou</a:t>
            </a:r>
          </a:p>
        </p:txBody>
      </p:sp>
      <p:sp>
        <p:nvSpPr>
          <p:cNvPr id="704535" name="Text Box 23"/>
          <p:cNvSpPr txBox="1">
            <a:spLocks noChangeArrowheads="1"/>
          </p:cNvSpPr>
          <p:nvPr/>
        </p:nvSpPr>
        <p:spPr bwMode="auto">
          <a:xfrm>
            <a:off x="7687735" y="2073276"/>
            <a:ext cx="2425700"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eaLnBrk="1" hangingPunct="1">
              <a:spcBef>
                <a:spcPct val="50000"/>
              </a:spcBef>
            </a:pPr>
            <a:r>
              <a:rPr lang="cs-CZ" altLang="cs-CZ" sz="1867">
                <a:solidFill>
                  <a:srgbClr val="333300"/>
                </a:solidFill>
              </a:rPr>
              <a:t>Odchylka zpožděnou dodávkou</a:t>
            </a:r>
          </a:p>
        </p:txBody>
      </p:sp>
      <p:sp>
        <p:nvSpPr>
          <p:cNvPr id="704536" name="Text Box 24"/>
          <p:cNvSpPr txBox="1">
            <a:spLocks noChangeArrowheads="1"/>
          </p:cNvSpPr>
          <p:nvPr/>
        </p:nvSpPr>
        <p:spPr bwMode="auto">
          <a:xfrm>
            <a:off x="10496551" y="2473326"/>
            <a:ext cx="1648883"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eaLnBrk="1" hangingPunct="1">
              <a:spcBef>
                <a:spcPct val="50000"/>
              </a:spcBef>
            </a:pPr>
            <a:r>
              <a:rPr lang="cs-CZ" altLang="cs-CZ" sz="1867">
                <a:solidFill>
                  <a:srgbClr val="333300"/>
                </a:solidFill>
              </a:rPr>
              <a:t>Maximální zásoba</a:t>
            </a:r>
          </a:p>
        </p:txBody>
      </p:sp>
      <p:sp>
        <p:nvSpPr>
          <p:cNvPr id="704537" name="Text Box 25"/>
          <p:cNvSpPr txBox="1">
            <a:spLocks noChangeArrowheads="1"/>
          </p:cNvSpPr>
          <p:nvPr/>
        </p:nvSpPr>
        <p:spPr bwMode="auto">
          <a:xfrm>
            <a:off x="10543117" y="3392489"/>
            <a:ext cx="1648883"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eaLnBrk="1" hangingPunct="1">
              <a:spcBef>
                <a:spcPct val="50000"/>
              </a:spcBef>
            </a:pPr>
            <a:r>
              <a:rPr lang="cs-CZ" altLang="cs-CZ" sz="1867">
                <a:solidFill>
                  <a:srgbClr val="333300"/>
                </a:solidFill>
              </a:rPr>
              <a:t>Průměrná zásoba</a:t>
            </a:r>
          </a:p>
        </p:txBody>
      </p:sp>
      <p:grpSp>
        <p:nvGrpSpPr>
          <p:cNvPr id="2" name="Group 26"/>
          <p:cNvGrpSpPr>
            <a:grpSpLocks/>
          </p:cNvGrpSpPr>
          <p:nvPr/>
        </p:nvGrpSpPr>
        <p:grpSpPr bwMode="auto">
          <a:xfrm>
            <a:off x="201084" y="1974851"/>
            <a:ext cx="10896600" cy="4003675"/>
            <a:chOff x="95" y="1244"/>
            <a:chExt cx="5148" cy="2522"/>
          </a:xfrm>
        </p:grpSpPr>
        <p:sp>
          <p:nvSpPr>
            <p:cNvPr id="11301" name="Line 27"/>
            <p:cNvSpPr>
              <a:spLocks noChangeShapeType="1"/>
            </p:cNvSpPr>
            <p:nvPr/>
          </p:nvSpPr>
          <p:spPr bwMode="auto">
            <a:xfrm>
              <a:off x="570" y="1304"/>
              <a:ext cx="0" cy="2462"/>
            </a:xfrm>
            <a:prstGeom prst="line">
              <a:avLst/>
            </a:prstGeom>
            <a:noFill/>
            <a:ln w="38100">
              <a:solidFill>
                <a:srgbClr val="333300"/>
              </a:solidFill>
              <a:miter lim="800000"/>
              <a:headEnd/>
              <a:tailEnd/>
            </a:ln>
            <a:extLst>
              <a:ext uri="{909E8E84-426E-40DD-AFC4-6F175D3DCCD1}">
                <a14:hiddenFill xmlns:a14="http://schemas.microsoft.com/office/drawing/2010/main">
                  <a:noFill/>
                </a14:hiddenFill>
              </a:ext>
            </a:extLst>
          </p:spPr>
          <p:txBody>
            <a:bodyPr wrap="none"/>
            <a:lstStyle/>
            <a:p>
              <a:endParaRPr lang="cs-CZ" sz="2400"/>
            </a:p>
          </p:txBody>
        </p:sp>
        <p:sp>
          <p:nvSpPr>
            <p:cNvPr id="11302" name="Line 28"/>
            <p:cNvSpPr>
              <a:spLocks noChangeShapeType="1"/>
            </p:cNvSpPr>
            <p:nvPr/>
          </p:nvSpPr>
          <p:spPr bwMode="auto">
            <a:xfrm>
              <a:off x="203" y="3323"/>
              <a:ext cx="4835" cy="0"/>
            </a:xfrm>
            <a:prstGeom prst="line">
              <a:avLst/>
            </a:prstGeom>
            <a:noFill/>
            <a:ln w="38100">
              <a:solidFill>
                <a:srgbClr val="333300"/>
              </a:solidFill>
              <a:miter lim="800000"/>
              <a:headEnd/>
              <a:tailEnd/>
            </a:ln>
            <a:extLst>
              <a:ext uri="{909E8E84-426E-40DD-AFC4-6F175D3DCCD1}">
                <a14:hiddenFill xmlns:a14="http://schemas.microsoft.com/office/drawing/2010/main">
                  <a:noFill/>
                </a14:hiddenFill>
              </a:ext>
            </a:extLst>
          </p:spPr>
          <p:txBody>
            <a:bodyPr wrap="none"/>
            <a:lstStyle/>
            <a:p>
              <a:endParaRPr lang="cs-CZ" sz="2400"/>
            </a:p>
          </p:txBody>
        </p:sp>
        <p:sp>
          <p:nvSpPr>
            <p:cNvPr id="11303" name="Text Box 29"/>
            <p:cNvSpPr txBox="1">
              <a:spLocks noChangeArrowheads="1"/>
            </p:cNvSpPr>
            <p:nvPr/>
          </p:nvSpPr>
          <p:spPr bwMode="auto">
            <a:xfrm>
              <a:off x="95" y="1244"/>
              <a:ext cx="519"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eaLnBrk="1" hangingPunct="1">
                <a:spcBef>
                  <a:spcPct val="50000"/>
                </a:spcBef>
              </a:pPr>
              <a:r>
                <a:rPr lang="cs-CZ" altLang="cs-CZ" sz="1867">
                  <a:solidFill>
                    <a:srgbClr val="333300"/>
                  </a:solidFill>
                </a:rPr>
                <a:t>Výše zásob</a:t>
              </a:r>
            </a:p>
          </p:txBody>
        </p:sp>
        <p:sp>
          <p:nvSpPr>
            <p:cNvPr id="11304" name="Text Box 30"/>
            <p:cNvSpPr txBox="1">
              <a:spLocks noChangeArrowheads="1"/>
            </p:cNvSpPr>
            <p:nvPr/>
          </p:nvSpPr>
          <p:spPr bwMode="auto">
            <a:xfrm>
              <a:off x="4464" y="3386"/>
              <a:ext cx="779"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eaLnBrk="1" hangingPunct="1">
                <a:spcBef>
                  <a:spcPct val="50000"/>
                </a:spcBef>
              </a:pPr>
              <a:r>
                <a:rPr lang="cs-CZ" altLang="cs-CZ" sz="1867">
                  <a:solidFill>
                    <a:srgbClr val="333300"/>
                  </a:solidFill>
                </a:rPr>
                <a:t>Čas</a:t>
              </a:r>
            </a:p>
          </p:txBody>
        </p:sp>
      </p:grpSp>
      <p:sp>
        <p:nvSpPr>
          <p:cNvPr id="704543" name="Line 31"/>
          <p:cNvSpPr>
            <a:spLocks noChangeShapeType="1"/>
          </p:cNvSpPr>
          <p:nvPr/>
        </p:nvSpPr>
        <p:spPr bwMode="auto">
          <a:xfrm>
            <a:off x="3335867" y="5194300"/>
            <a:ext cx="0" cy="161925"/>
          </a:xfrm>
          <a:prstGeom prst="line">
            <a:avLst/>
          </a:prstGeom>
          <a:noFill/>
          <a:ln w="19050">
            <a:solidFill>
              <a:srgbClr val="333300"/>
            </a:solidFill>
            <a:miter lim="800000"/>
            <a:headEnd/>
            <a:tailEnd/>
          </a:ln>
          <a:extLst>
            <a:ext uri="{909E8E84-426E-40DD-AFC4-6F175D3DCCD1}">
              <a14:hiddenFill xmlns:a14="http://schemas.microsoft.com/office/drawing/2010/main">
                <a:noFill/>
              </a14:hiddenFill>
            </a:ext>
          </a:extLst>
        </p:spPr>
        <p:txBody>
          <a:bodyPr wrap="none"/>
          <a:lstStyle/>
          <a:p>
            <a:endParaRPr lang="cs-CZ" sz="2400"/>
          </a:p>
        </p:txBody>
      </p:sp>
      <p:sp>
        <p:nvSpPr>
          <p:cNvPr id="704544" name="Line 32"/>
          <p:cNvSpPr>
            <a:spLocks noChangeShapeType="1"/>
          </p:cNvSpPr>
          <p:nvPr/>
        </p:nvSpPr>
        <p:spPr bwMode="auto">
          <a:xfrm>
            <a:off x="5461000" y="5197476"/>
            <a:ext cx="0" cy="161925"/>
          </a:xfrm>
          <a:prstGeom prst="line">
            <a:avLst/>
          </a:prstGeom>
          <a:noFill/>
          <a:ln w="19050">
            <a:solidFill>
              <a:srgbClr val="333300"/>
            </a:solidFill>
            <a:miter lim="800000"/>
            <a:headEnd/>
            <a:tailEnd/>
          </a:ln>
          <a:extLst>
            <a:ext uri="{909E8E84-426E-40DD-AFC4-6F175D3DCCD1}">
              <a14:hiddenFill xmlns:a14="http://schemas.microsoft.com/office/drawing/2010/main">
                <a:noFill/>
              </a14:hiddenFill>
            </a:ext>
          </a:extLst>
        </p:spPr>
        <p:txBody>
          <a:bodyPr wrap="none"/>
          <a:lstStyle/>
          <a:p>
            <a:endParaRPr lang="cs-CZ" sz="2400"/>
          </a:p>
        </p:txBody>
      </p:sp>
      <p:sp>
        <p:nvSpPr>
          <p:cNvPr id="704545" name="Line 33"/>
          <p:cNvSpPr>
            <a:spLocks noChangeShapeType="1"/>
          </p:cNvSpPr>
          <p:nvPr/>
        </p:nvSpPr>
        <p:spPr bwMode="auto">
          <a:xfrm>
            <a:off x="7584017" y="5192714"/>
            <a:ext cx="0" cy="161925"/>
          </a:xfrm>
          <a:prstGeom prst="line">
            <a:avLst/>
          </a:prstGeom>
          <a:noFill/>
          <a:ln w="19050">
            <a:solidFill>
              <a:srgbClr val="333300"/>
            </a:solidFill>
            <a:miter lim="800000"/>
            <a:headEnd/>
            <a:tailEnd/>
          </a:ln>
          <a:extLst>
            <a:ext uri="{909E8E84-426E-40DD-AFC4-6F175D3DCCD1}">
              <a14:hiddenFill xmlns:a14="http://schemas.microsoft.com/office/drawing/2010/main">
                <a:noFill/>
              </a14:hiddenFill>
            </a:ext>
          </a:extLst>
        </p:spPr>
        <p:txBody>
          <a:bodyPr wrap="none"/>
          <a:lstStyle/>
          <a:p>
            <a:endParaRPr lang="cs-CZ" sz="2400"/>
          </a:p>
        </p:txBody>
      </p:sp>
      <p:sp>
        <p:nvSpPr>
          <p:cNvPr id="704546" name="Line 34"/>
          <p:cNvSpPr>
            <a:spLocks noChangeShapeType="1"/>
          </p:cNvSpPr>
          <p:nvPr/>
        </p:nvSpPr>
        <p:spPr bwMode="auto">
          <a:xfrm>
            <a:off x="9719733" y="5199064"/>
            <a:ext cx="0" cy="161925"/>
          </a:xfrm>
          <a:prstGeom prst="line">
            <a:avLst/>
          </a:prstGeom>
          <a:noFill/>
          <a:ln w="19050">
            <a:solidFill>
              <a:srgbClr val="333300"/>
            </a:solidFill>
            <a:miter lim="800000"/>
            <a:headEnd/>
            <a:tailEnd/>
          </a:ln>
          <a:extLst>
            <a:ext uri="{909E8E84-426E-40DD-AFC4-6F175D3DCCD1}">
              <a14:hiddenFill xmlns:a14="http://schemas.microsoft.com/office/drawing/2010/main">
                <a:noFill/>
              </a14:hiddenFill>
            </a:ext>
          </a:extLst>
        </p:spPr>
        <p:txBody>
          <a:bodyPr wrap="none"/>
          <a:lstStyle/>
          <a:p>
            <a:endParaRPr lang="cs-CZ" sz="2400"/>
          </a:p>
        </p:txBody>
      </p:sp>
      <p:sp>
        <p:nvSpPr>
          <p:cNvPr id="704547" name="Text Box 35"/>
          <p:cNvSpPr txBox="1">
            <a:spLocks noChangeArrowheads="1"/>
          </p:cNvSpPr>
          <p:nvPr/>
        </p:nvSpPr>
        <p:spPr bwMode="auto">
          <a:xfrm rot="-5400000">
            <a:off x="-182826" y="3313794"/>
            <a:ext cx="1436687"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eaLnBrk="1" hangingPunct="1">
              <a:spcBef>
                <a:spcPct val="50000"/>
              </a:spcBef>
            </a:pPr>
            <a:r>
              <a:rPr lang="cs-CZ" altLang="cs-CZ" sz="1867">
                <a:solidFill>
                  <a:srgbClr val="333300"/>
                </a:solidFill>
              </a:rPr>
              <a:t>Běžná zásoba</a:t>
            </a:r>
          </a:p>
        </p:txBody>
      </p:sp>
      <p:sp>
        <p:nvSpPr>
          <p:cNvPr id="704548" name="Text Box 36"/>
          <p:cNvSpPr txBox="1">
            <a:spLocks noChangeArrowheads="1"/>
          </p:cNvSpPr>
          <p:nvPr/>
        </p:nvSpPr>
        <p:spPr bwMode="auto">
          <a:xfrm rot="-5400000">
            <a:off x="-3175" y="4544900"/>
            <a:ext cx="1035051" cy="66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algn="ctr" eaLnBrk="1" hangingPunct="1">
              <a:spcBef>
                <a:spcPct val="50000"/>
              </a:spcBef>
            </a:pPr>
            <a:r>
              <a:rPr lang="cs-CZ" altLang="cs-CZ" sz="1867">
                <a:solidFill>
                  <a:srgbClr val="333300"/>
                </a:solidFill>
              </a:rPr>
              <a:t>Pojistná zásoba</a:t>
            </a:r>
          </a:p>
        </p:txBody>
      </p:sp>
      <p:sp>
        <p:nvSpPr>
          <p:cNvPr id="704552" name="Rectangle 40"/>
          <p:cNvSpPr>
            <a:spLocks noChangeArrowheads="1"/>
          </p:cNvSpPr>
          <p:nvPr/>
        </p:nvSpPr>
        <p:spPr bwMode="auto">
          <a:xfrm>
            <a:off x="1028702" y="2679701"/>
            <a:ext cx="402167" cy="1860551"/>
          </a:xfrm>
          <a:prstGeom prst="rect">
            <a:avLst/>
          </a:prstGeom>
          <a:solidFill>
            <a:srgbClr val="CCCC00"/>
          </a:solidFill>
          <a:ln w="19050">
            <a:solidFill>
              <a:schemeClr val="folHlink"/>
            </a:solidFill>
            <a:miter lim="800000"/>
            <a:headEnd/>
            <a:tailEnd/>
          </a:ln>
        </p:spPr>
        <p:txBody>
          <a:bodyPr wrap="none" anchor="ct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endParaRPr lang="cs-CZ" altLang="cs-CZ" sz="2400"/>
          </a:p>
        </p:txBody>
      </p:sp>
      <p:grpSp>
        <p:nvGrpSpPr>
          <p:cNvPr id="3" name="Group 51"/>
          <p:cNvGrpSpPr>
            <a:grpSpLocks/>
          </p:cNvGrpSpPr>
          <p:nvPr/>
        </p:nvGrpSpPr>
        <p:grpSpPr bwMode="auto">
          <a:xfrm>
            <a:off x="3134784" y="2670175"/>
            <a:ext cx="404283" cy="2590800"/>
            <a:chOff x="5161" y="2421"/>
            <a:chExt cx="191" cy="1632"/>
          </a:xfrm>
        </p:grpSpPr>
        <p:sp>
          <p:nvSpPr>
            <p:cNvPr id="11299" name="Rectangle 49"/>
            <p:cNvSpPr>
              <a:spLocks noChangeArrowheads="1"/>
            </p:cNvSpPr>
            <p:nvPr/>
          </p:nvSpPr>
          <p:spPr bwMode="auto">
            <a:xfrm>
              <a:off x="5161" y="3606"/>
              <a:ext cx="190" cy="447"/>
            </a:xfrm>
            <a:prstGeom prst="rect">
              <a:avLst/>
            </a:prstGeom>
            <a:solidFill>
              <a:srgbClr val="CCCC00"/>
            </a:solidFill>
            <a:ln w="19050">
              <a:solidFill>
                <a:srgbClr val="FF0000"/>
              </a:solidFill>
              <a:miter lim="800000"/>
              <a:headEnd/>
              <a:tailEnd/>
            </a:ln>
          </p:spPr>
          <p:txBody>
            <a:bodyPr wrap="none" anchor="ct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endParaRPr lang="cs-CZ" altLang="cs-CZ" sz="2400"/>
            </a:p>
          </p:txBody>
        </p:sp>
        <p:sp>
          <p:nvSpPr>
            <p:cNvPr id="11300" name="Rectangle 50"/>
            <p:cNvSpPr>
              <a:spLocks noChangeArrowheads="1"/>
            </p:cNvSpPr>
            <p:nvPr/>
          </p:nvSpPr>
          <p:spPr bwMode="auto">
            <a:xfrm>
              <a:off x="5162" y="2421"/>
              <a:ext cx="190" cy="1172"/>
            </a:xfrm>
            <a:prstGeom prst="rect">
              <a:avLst/>
            </a:prstGeom>
            <a:solidFill>
              <a:srgbClr val="CCCC00"/>
            </a:solidFill>
            <a:ln w="19050">
              <a:solidFill>
                <a:schemeClr val="folHlink"/>
              </a:solidFill>
              <a:miter lim="800000"/>
              <a:headEnd/>
              <a:tailEnd/>
            </a:ln>
          </p:spPr>
          <p:txBody>
            <a:bodyPr wrap="none" anchor="ct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endParaRPr lang="cs-CZ" altLang="cs-CZ" sz="2400"/>
            </a:p>
          </p:txBody>
        </p:sp>
      </p:grpSp>
      <p:sp>
        <p:nvSpPr>
          <p:cNvPr id="704551" name="Rectangle 39"/>
          <p:cNvSpPr>
            <a:spLocks noChangeArrowheads="1"/>
          </p:cNvSpPr>
          <p:nvPr/>
        </p:nvSpPr>
        <p:spPr bwMode="auto">
          <a:xfrm>
            <a:off x="1026586" y="4560889"/>
            <a:ext cx="402167" cy="709612"/>
          </a:xfrm>
          <a:prstGeom prst="rect">
            <a:avLst/>
          </a:prstGeom>
          <a:solidFill>
            <a:srgbClr val="CCCC00"/>
          </a:solidFill>
          <a:ln w="19050">
            <a:solidFill>
              <a:srgbClr val="FF0000"/>
            </a:solidFill>
            <a:miter lim="800000"/>
            <a:headEnd/>
            <a:tailEnd/>
          </a:ln>
        </p:spPr>
        <p:txBody>
          <a:bodyPr wrap="none" anchor="ct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endParaRPr lang="cs-CZ" altLang="cs-CZ" sz="2400"/>
          </a:p>
        </p:txBody>
      </p:sp>
      <p:sp>
        <p:nvSpPr>
          <p:cNvPr id="704550" name="Line 38"/>
          <p:cNvSpPr>
            <a:spLocks noChangeShapeType="1"/>
          </p:cNvSpPr>
          <p:nvPr/>
        </p:nvSpPr>
        <p:spPr bwMode="auto">
          <a:xfrm>
            <a:off x="2377017" y="6003925"/>
            <a:ext cx="937683" cy="0"/>
          </a:xfrm>
          <a:prstGeom prst="line">
            <a:avLst/>
          </a:prstGeom>
          <a:noFill/>
          <a:ln w="28575">
            <a:solidFill>
              <a:srgbClr val="FF0000"/>
            </a:solidFill>
            <a:miter lim="800000"/>
            <a:headEnd type="triangle" w="lg" len="lg"/>
            <a:tailEnd type="triangle" w="lg" len="lg"/>
          </a:ln>
          <a:extLst>
            <a:ext uri="{909E8E84-426E-40DD-AFC4-6F175D3DCCD1}">
              <a14:hiddenFill xmlns:a14="http://schemas.microsoft.com/office/drawing/2010/main">
                <a:noFill/>
              </a14:hiddenFill>
            </a:ext>
          </a:extLst>
        </p:spPr>
        <p:txBody>
          <a:bodyPr wrap="none"/>
          <a:lstStyle/>
          <a:p>
            <a:endParaRPr lang="cs-CZ" sz="2400"/>
          </a:p>
        </p:txBody>
      </p:sp>
      <p:sp>
        <p:nvSpPr>
          <p:cNvPr id="704564" name="Rectangle 52"/>
          <p:cNvSpPr>
            <a:spLocks noChangeArrowheads="1"/>
          </p:cNvSpPr>
          <p:nvPr/>
        </p:nvSpPr>
        <p:spPr bwMode="auto">
          <a:xfrm>
            <a:off x="5262035" y="3403601"/>
            <a:ext cx="402167" cy="1860551"/>
          </a:xfrm>
          <a:prstGeom prst="rect">
            <a:avLst/>
          </a:prstGeom>
          <a:solidFill>
            <a:srgbClr val="CCCC00"/>
          </a:solidFill>
          <a:ln w="19050">
            <a:solidFill>
              <a:schemeClr val="folHlink"/>
            </a:solidFill>
            <a:miter lim="800000"/>
            <a:headEnd/>
            <a:tailEnd/>
          </a:ln>
        </p:spPr>
        <p:txBody>
          <a:bodyPr wrap="none" anchor="ct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endParaRPr lang="cs-CZ" altLang="cs-CZ" sz="2400"/>
          </a:p>
        </p:txBody>
      </p:sp>
      <p:sp>
        <p:nvSpPr>
          <p:cNvPr id="704565" name="Rectangle 53"/>
          <p:cNvSpPr>
            <a:spLocks noChangeArrowheads="1"/>
          </p:cNvSpPr>
          <p:nvPr/>
        </p:nvSpPr>
        <p:spPr bwMode="auto">
          <a:xfrm>
            <a:off x="7380819" y="4552951"/>
            <a:ext cx="402167" cy="709613"/>
          </a:xfrm>
          <a:prstGeom prst="rect">
            <a:avLst/>
          </a:prstGeom>
          <a:solidFill>
            <a:srgbClr val="CCCC00"/>
          </a:solidFill>
          <a:ln w="19050">
            <a:solidFill>
              <a:srgbClr val="FF0000"/>
            </a:solidFill>
            <a:miter lim="800000"/>
            <a:headEnd/>
            <a:tailEnd/>
          </a:ln>
        </p:spPr>
        <p:txBody>
          <a:bodyPr wrap="none" anchor="ct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endParaRPr lang="cs-CZ" altLang="cs-CZ" sz="2400"/>
          </a:p>
        </p:txBody>
      </p:sp>
      <p:sp>
        <p:nvSpPr>
          <p:cNvPr id="704566" name="Rectangle 54"/>
          <p:cNvSpPr>
            <a:spLocks noChangeArrowheads="1"/>
          </p:cNvSpPr>
          <p:nvPr/>
        </p:nvSpPr>
        <p:spPr bwMode="auto">
          <a:xfrm>
            <a:off x="7382935" y="2671763"/>
            <a:ext cx="402167" cy="1860551"/>
          </a:xfrm>
          <a:prstGeom prst="rect">
            <a:avLst/>
          </a:prstGeom>
          <a:solidFill>
            <a:srgbClr val="CCCC00"/>
          </a:solidFill>
          <a:ln w="19050">
            <a:solidFill>
              <a:schemeClr val="folHlink"/>
            </a:solidFill>
            <a:miter lim="800000"/>
            <a:headEnd/>
            <a:tailEnd/>
          </a:ln>
        </p:spPr>
        <p:txBody>
          <a:bodyPr wrap="none" anchor="ct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endParaRPr lang="cs-CZ" altLang="cs-CZ" sz="2400"/>
          </a:p>
        </p:txBody>
      </p:sp>
      <p:sp>
        <p:nvSpPr>
          <p:cNvPr id="704567" name="Rectangle 55"/>
          <p:cNvSpPr>
            <a:spLocks noChangeArrowheads="1"/>
          </p:cNvSpPr>
          <p:nvPr/>
        </p:nvSpPr>
        <p:spPr bwMode="auto">
          <a:xfrm>
            <a:off x="9381069" y="4506914"/>
            <a:ext cx="1234017" cy="3984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endParaRPr lang="cs-CZ" altLang="cs-CZ" sz="2400"/>
          </a:p>
        </p:txBody>
      </p:sp>
      <p:sp>
        <p:nvSpPr>
          <p:cNvPr id="704553" name="Rectangle 41"/>
          <p:cNvSpPr>
            <a:spLocks noChangeArrowheads="1"/>
          </p:cNvSpPr>
          <p:nvPr/>
        </p:nvSpPr>
        <p:spPr bwMode="auto">
          <a:xfrm>
            <a:off x="10149419" y="4551363"/>
            <a:ext cx="402167" cy="709612"/>
          </a:xfrm>
          <a:prstGeom prst="rect">
            <a:avLst/>
          </a:prstGeom>
          <a:solidFill>
            <a:srgbClr val="CCCC00"/>
          </a:solidFill>
          <a:ln w="19050">
            <a:solidFill>
              <a:srgbClr val="FF0000"/>
            </a:solidFill>
            <a:miter lim="800000"/>
            <a:headEnd/>
            <a:tailEnd/>
          </a:ln>
        </p:spPr>
        <p:txBody>
          <a:bodyPr wrap="none" anchor="ct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endParaRPr lang="cs-CZ" altLang="cs-CZ" sz="2400"/>
          </a:p>
        </p:txBody>
      </p:sp>
      <p:sp>
        <p:nvSpPr>
          <p:cNvPr id="704554" name="Rectangle 42"/>
          <p:cNvSpPr>
            <a:spLocks noChangeArrowheads="1"/>
          </p:cNvSpPr>
          <p:nvPr/>
        </p:nvSpPr>
        <p:spPr bwMode="auto">
          <a:xfrm>
            <a:off x="10151535" y="2670175"/>
            <a:ext cx="402167" cy="1860551"/>
          </a:xfrm>
          <a:prstGeom prst="rect">
            <a:avLst/>
          </a:prstGeom>
          <a:solidFill>
            <a:srgbClr val="CCCC00"/>
          </a:solidFill>
          <a:ln w="19050">
            <a:solidFill>
              <a:schemeClr val="folHlink"/>
            </a:solidFill>
            <a:miter lim="800000"/>
            <a:headEnd/>
            <a:tailEnd/>
          </a:ln>
        </p:spPr>
        <p:txBody>
          <a:bodyPr wrap="none" anchor="ctr"/>
          <a:lstStyle>
            <a:lvl1pPr eaLnBrk="0" hangingPunct="0">
              <a:defRPr>
                <a:solidFill>
                  <a:schemeClr val="tx1"/>
                </a:solidFill>
                <a:latin typeface="Tahoma" charset="0"/>
              </a:defRPr>
            </a:lvl1pPr>
            <a:lvl2pPr marL="742950" indent="-285750" eaLnBrk="0" hangingPunct="0">
              <a:defRPr>
                <a:solidFill>
                  <a:schemeClr val="tx1"/>
                </a:solidFill>
                <a:latin typeface="Tahoma" charset="0"/>
              </a:defRPr>
            </a:lvl2pPr>
            <a:lvl3pPr marL="1143000" indent="-228600" eaLnBrk="0" hangingPunct="0">
              <a:defRPr>
                <a:solidFill>
                  <a:schemeClr val="tx1"/>
                </a:solidFill>
                <a:latin typeface="Tahoma" charset="0"/>
              </a:defRPr>
            </a:lvl3pPr>
            <a:lvl4pPr marL="1600200" indent="-228600" eaLnBrk="0" hangingPunct="0">
              <a:defRPr>
                <a:solidFill>
                  <a:schemeClr val="tx1"/>
                </a:solidFill>
                <a:latin typeface="Tahoma" charset="0"/>
              </a:defRPr>
            </a:lvl4pPr>
            <a:lvl5pPr marL="2057400" indent="-228600" eaLnBrk="0" hangingPunct="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pPr eaLnBrk="1" hangingPunct="1"/>
            <a:endParaRPr lang="cs-CZ" altLang="cs-CZ" sz="2400"/>
          </a:p>
        </p:txBody>
      </p:sp>
      <p:sp>
        <p:nvSpPr>
          <p:cNvPr id="704518" name="Line 6"/>
          <p:cNvSpPr>
            <a:spLocks noChangeShapeType="1"/>
          </p:cNvSpPr>
          <p:nvPr/>
        </p:nvSpPr>
        <p:spPr bwMode="auto">
          <a:xfrm>
            <a:off x="1219200" y="4551363"/>
            <a:ext cx="9391651" cy="0"/>
          </a:xfrm>
          <a:prstGeom prst="line">
            <a:avLst/>
          </a:prstGeom>
          <a:noFill/>
          <a:ln w="38100">
            <a:solidFill>
              <a:srgbClr val="FF0000"/>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cs-CZ" sz="2400"/>
          </a:p>
        </p:txBody>
      </p:sp>
      <p:sp>
        <p:nvSpPr>
          <p:cNvPr id="704519" name="Line 7"/>
          <p:cNvSpPr>
            <a:spLocks noChangeShapeType="1"/>
          </p:cNvSpPr>
          <p:nvPr/>
        </p:nvSpPr>
        <p:spPr bwMode="auto">
          <a:xfrm>
            <a:off x="1244600" y="2668588"/>
            <a:ext cx="9391651" cy="0"/>
          </a:xfrm>
          <a:prstGeom prst="line">
            <a:avLst/>
          </a:prstGeom>
          <a:noFill/>
          <a:ln w="38100">
            <a:solidFill>
              <a:srgbClr val="FF0000"/>
            </a:solidFill>
            <a:prstDash val="sysDot"/>
            <a:miter lim="800000"/>
            <a:headEnd/>
            <a:tailEnd/>
          </a:ln>
          <a:extLst>
            <a:ext uri="{909E8E84-426E-40DD-AFC4-6F175D3DCCD1}">
              <a14:hiddenFill xmlns:a14="http://schemas.microsoft.com/office/drawing/2010/main">
                <a:noFill/>
              </a14:hiddenFill>
            </a:ext>
          </a:extLst>
        </p:spPr>
        <p:txBody>
          <a:bodyPr wrap="none"/>
          <a:lstStyle/>
          <a:p>
            <a:endParaRPr lang="cs-CZ" sz="2400"/>
          </a:p>
        </p:txBody>
      </p:sp>
    </p:spTree>
    <p:extLst>
      <p:ext uri="{BB962C8B-B14F-4D97-AF65-F5344CB8AC3E}">
        <p14:creationId xmlns:p14="http://schemas.microsoft.com/office/powerpoint/2010/main" val="766614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04543"/>
                                        </p:tgtEl>
                                        <p:attrNameLst>
                                          <p:attrName>style.visibility</p:attrName>
                                        </p:attrNameLst>
                                      </p:cBhvr>
                                      <p:to>
                                        <p:strVal val="visible"/>
                                      </p:to>
                                    </p:set>
                                    <p:animEffect transition="in" filter="wipe(up)">
                                      <p:cBhvr>
                                        <p:cTn id="14" dur="500"/>
                                        <p:tgtEl>
                                          <p:spTgt spid="704543"/>
                                        </p:tgtEl>
                                      </p:cBhvr>
                                    </p:animEffect>
                                  </p:childTnLst>
                                </p:cTn>
                              </p:par>
                            </p:childTnLst>
                          </p:cTn>
                        </p:par>
                        <p:par>
                          <p:cTn id="15" fill="hold" nodeType="afterGroup">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704529"/>
                                        </p:tgtEl>
                                        <p:attrNameLst>
                                          <p:attrName>style.visibility</p:attrName>
                                        </p:attrNameLst>
                                      </p:cBhvr>
                                      <p:to>
                                        <p:strVal val="visible"/>
                                      </p:to>
                                    </p:set>
                                    <p:animEffect transition="in" filter="barn(outVertical)">
                                      <p:cBhvr>
                                        <p:cTn id="18" dur="2000"/>
                                        <p:tgtEl>
                                          <p:spTgt spid="704529"/>
                                        </p:tgtEl>
                                      </p:cBhvr>
                                    </p:animEffect>
                                  </p:childTnLst>
                                </p:cTn>
                              </p:par>
                            </p:childTnLst>
                          </p:cTn>
                        </p:par>
                        <p:par>
                          <p:cTn id="19" fill="hold" nodeType="afterGroup">
                            <p:stCondLst>
                              <p:cond delay="2500"/>
                            </p:stCondLst>
                            <p:childTnLst>
                              <p:par>
                                <p:cTn id="20" presetID="9" presetClass="entr" presetSubtype="0" fill="hold" grpId="0" nodeType="afterEffect">
                                  <p:stCondLst>
                                    <p:cond delay="0"/>
                                  </p:stCondLst>
                                  <p:childTnLst>
                                    <p:set>
                                      <p:cBhvr>
                                        <p:cTn id="21" dur="1" fill="hold">
                                          <p:stCondLst>
                                            <p:cond delay="0"/>
                                          </p:stCondLst>
                                        </p:cTn>
                                        <p:tgtEl>
                                          <p:spTgt spid="704531"/>
                                        </p:tgtEl>
                                        <p:attrNameLst>
                                          <p:attrName>style.visibility</p:attrName>
                                        </p:attrNameLst>
                                      </p:cBhvr>
                                      <p:to>
                                        <p:strVal val="visible"/>
                                      </p:to>
                                    </p:set>
                                    <p:animEffect transition="in" filter="dissolve">
                                      <p:cBhvr>
                                        <p:cTn id="22" dur="500"/>
                                        <p:tgtEl>
                                          <p:spTgt spid="704531"/>
                                        </p:tgtEl>
                                      </p:cBhvr>
                                    </p:animEffect>
                                  </p:childTnLst>
                                </p:cTn>
                              </p:par>
                            </p:childTnLst>
                          </p:cTn>
                        </p:par>
                        <p:par>
                          <p:cTn id="23" fill="hold" nodeType="afterGroup">
                            <p:stCondLst>
                              <p:cond delay="3000"/>
                            </p:stCondLst>
                            <p:childTnLst>
                              <p:par>
                                <p:cTn id="24" presetID="22" presetClass="entr" presetSubtype="1" fill="hold" grpId="0" nodeType="afterEffect">
                                  <p:stCondLst>
                                    <p:cond delay="0"/>
                                  </p:stCondLst>
                                  <p:childTnLst>
                                    <p:set>
                                      <p:cBhvr>
                                        <p:cTn id="25" dur="1" fill="hold">
                                          <p:stCondLst>
                                            <p:cond delay="0"/>
                                          </p:stCondLst>
                                        </p:cTn>
                                        <p:tgtEl>
                                          <p:spTgt spid="704544"/>
                                        </p:tgtEl>
                                        <p:attrNameLst>
                                          <p:attrName>style.visibility</p:attrName>
                                        </p:attrNameLst>
                                      </p:cBhvr>
                                      <p:to>
                                        <p:strVal val="visible"/>
                                      </p:to>
                                    </p:set>
                                    <p:animEffect transition="in" filter="wipe(up)">
                                      <p:cBhvr>
                                        <p:cTn id="26" dur="500"/>
                                        <p:tgtEl>
                                          <p:spTgt spid="704544"/>
                                        </p:tgtEl>
                                      </p:cBhvr>
                                    </p:animEffect>
                                  </p:childTnLst>
                                </p:cTn>
                              </p:par>
                            </p:childTnLst>
                          </p:cTn>
                        </p:par>
                        <p:par>
                          <p:cTn id="27" fill="hold" nodeType="afterGroup">
                            <p:stCondLst>
                              <p:cond delay="3500"/>
                            </p:stCondLst>
                            <p:childTnLst>
                              <p:par>
                                <p:cTn id="28" presetID="22" presetClass="entr" presetSubtype="1" fill="hold" grpId="0" nodeType="afterEffect">
                                  <p:stCondLst>
                                    <p:cond delay="0"/>
                                  </p:stCondLst>
                                  <p:childTnLst>
                                    <p:set>
                                      <p:cBhvr>
                                        <p:cTn id="29" dur="1" fill="hold">
                                          <p:stCondLst>
                                            <p:cond delay="0"/>
                                          </p:stCondLst>
                                        </p:cTn>
                                        <p:tgtEl>
                                          <p:spTgt spid="704545"/>
                                        </p:tgtEl>
                                        <p:attrNameLst>
                                          <p:attrName>style.visibility</p:attrName>
                                        </p:attrNameLst>
                                      </p:cBhvr>
                                      <p:to>
                                        <p:strVal val="visible"/>
                                      </p:to>
                                    </p:set>
                                    <p:animEffect transition="in" filter="wipe(up)">
                                      <p:cBhvr>
                                        <p:cTn id="30" dur="500"/>
                                        <p:tgtEl>
                                          <p:spTgt spid="704545"/>
                                        </p:tgtEl>
                                      </p:cBhvr>
                                    </p:animEffect>
                                  </p:childTnLst>
                                </p:cTn>
                              </p:par>
                            </p:childTnLst>
                          </p:cTn>
                        </p:par>
                        <p:par>
                          <p:cTn id="31" fill="hold" nodeType="afterGroup">
                            <p:stCondLst>
                              <p:cond delay="4000"/>
                            </p:stCondLst>
                            <p:childTnLst>
                              <p:par>
                                <p:cTn id="32" presetID="22" presetClass="entr" presetSubtype="1" fill="hold" grpId="0" nodeType="afterEffect">
                                  <p:stCondLst>
                                    <p:cond delay="0"/>
                                  </p:stCondLst>
                                  <p:childTnLst>
                                    <p:set>
                                      <p:cBhvr>
                                        <p:cTn id="33" dur="1" fill="hold">
                                          <p:stCondLst>
                                            <p:cond delay="0"/>
                                          </p:stCondLst>
                                        </p:cTn>
                                        <p:tgtEl>
                                          <p:spTgt spid="704546"/>
                                        </p:tgtEl>
                                        <p:attrNameLst>
                                          <p:attrName>style.visibility</p:attrName>
                                        </p:attrNameLst>
                                      </p:cBhvr>
                                      <p:to>
                                        <p:strVal val="visible"/>
                                      </p:to>
                                    </p:set>
                                    <p:animEffect transition="in" filter="wipe(up)">
                                      <p:cBhvr>
                                        <p:cTn id="34" dur="500"/>
                                        <p:tgtEl>
                                          <p:spTgt spid="70454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704551"/>
                                        </p:tgtEl>
                                        <p:attrNameLst>
                                          <p:attrName>style.visibility</p:attrName>
                                        </p:attrNameLst>
                                      </p:cBhvr>
                                      <p:to>
                                        <p:strVal val="visible"/>
                                      </p:to>
                                    </p:set>
                                    <p:animEffect transition="in" filter="wipe(down)">
                                      <p:cBhvr>
                                        <p:cTn id="39" dur="3000"/>
                                        <p:tgtEl>
                                          <p:spTgt spid="704551"/>
                                        </p:tgtEl>
                                      </p:cBhvr>
                                    </p:animEffect>
                                  </p:childTnLst>
                                </p:cTn>
                              </p:par>
                            </p:childTnLst>
                          </p:cTn>
                        </p:par>
                        <p:par>
                          <p:cTn id="40" fill="hold" nodeType="afterGroup">
                            <p:stCondLst>
                              <p:cond delay="3000"/>
                            </p:stCondLst>
                            <p:childTnLst>
                              <p:par>
                                <p:cTn id="41" presetID="16" presetClass="entr" presetSubtype="42" fill="hold" grpId="0" nodeType="afterEffect">
                                  <p:stCondLst>
                                    <p:cond delay="0"/>
                                  </p:stCondLst>
                                  <p:childTnLst>
                                    <p:set>
                                      <p:cBhvr>
                                        <p:cTn id="42" dur="1" fill="hold">
                                          <p:stCondLst>
                                            <p:cond delay="0"/>
                                          </p:stCondLst>
                                        </p:cTn>
                                        <p:tgtEl>
                                          <p:spTgt spid="704528"/>
                                        </p:tgtEl>
                                        <p:attrNameLst>
                                          <p:attrName>style.visibility</p:attrName>
                                        </p:attrNameLst>
                                      </p:cBhvr>
                                      <p:to>
                                        <p:strVal val="visible"/>
                                      </p:to>
                                    </p:set>
                                    <p:animEffect transition="in" filter="barn(outHorizontal)">
                                      <p:cBhvr>
                                        <p:cTn id="43" dur="1000"/>
                                        <p:tgtEl>
                                          <p:spTgt spid="704528"/>
                                        </p:tgtEl>
                                      </p:cBhvr>
                                    </p:animEffect>
                                  </p:childTnLst>
                                </p:cTn>
                              </p:par>
                            </p:childTnLst>
                          </p:cTn>
                        </p:par>
                        <p:par>
                          <p:cTn id="44" fill="hold" nodeType="afterGroup">
                            <p:stCondLst>
                              <p:cond delay="4000"/>
                            </p:stCondLst>
                            <p:childTnLst>
                              <p:par>
                                <p:cTn id="45" presetID="9" presetClass="entr" presetSubtype="0" fill="hold" grpId="0" nodeType="afterEffect">
                                  <p:stCondLst>
                                    <p:cond delay="0"/>
                                  </p:stCondLst>
                                  <p:childTnLst>
                                    <p:set>
                                      <p:cBhvr>
                                        <p:cTn id="46" dur="1" fill="hold">
                                          <p:stCondLst>
                                            <p:cond delay="0"/>
                                          </p:stCondLst>
                                        </p:cTn>
                                        <p:tgtEl>
                                          <p:spTgt spid="704548"/>
                                        </p:tgtEl>
                                        <p:attrNameLst>
                                          <p:attrName>style.visibility</p:attrName>
                                        </p:attrNameLst>
                                      </p:cBhvr>
                                      <p:to>
                                        <p:strVal val="visible"/>
                                      </p:to>
                                    </p:set>
                                    <p:animEffect transition="in" filter="dissolve">
                                      <p:cBhvr>
                                        <p:cTn id="47" dur="500"/>
                                        <p:tgtEl>
                                          <p:spTgt spid="704548"/>
                                        </p:tgtEl>
                                      </p:cBhvr>
                                    </p:animEffect>
                                  </p:childTnLst>
                                </p:cTn>
                              </p:par>
                            </p:childTnLst>
                          </p:cTn>
                        </p:par>
                        <p:par>
                          <p:cTn id="48" fill="hold" nodeType="afterGroup">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704518"/>
                                        </p:tgtEl>
                                        <p:attrNameLst>
                                          <p:attrName>style.visibility</p:attrName>
                                        </p:attrNameLst>
                                      </p:cBhvr>
                                      <p:to>
                                        <p:strVal val="visible"/>
                                      </p:to>
                                    </p:set>
                                    <p:animEffect transition="in" filter="wipe(left)">
                                      <p:cBhvr>
                                        <p:cTn id="51" dur="2000"/>
                                        <p:tgtEl>
                                          <p:spTgt spid="70451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704552"/>
                                        </p:tgtEl>
                                        <p:attrNameLst>
                                          <p:attrName>style.visibility</p:attrName>
                                        </p:attrNameLst>
                                      </p:cBhvr>
                                      <p:to>
                                        <p:strVal val="visible"/>
                                      </p:to>
                                    </p:set>
                                    <p:animEffect transition="in" filter="wipe(down)">
                                      <p:cBhvr>
                                        <p:cTn id="56" dur="3000"/>
                                        <p:tgtEl>
                                          <p:spTgt spid="704552"/>
                                        </p:tgtEl>
                                      </p:cBhvr>
                                    </p:animEffect>
                                  </p:childTnLst>
                                </p:cTn>
                              </p:par>
                            </p:childTnLst>
                          </p:cTn>
                        </p:par>
                        <p:par>
                          <p:cTn id="57" fill="hold" nodeType="afterGroup">
                            <p:stCondLst>
                              <p:cond delay="3000"/>
                            </p:stCondLst>
                            <p:childTnLst>
                              <p:par>
                                <p:cTn id="58" presetID="16" presetClass="entr" presetSubtype="42" fill="hold" grpId="0" nodeType="afterEffect">
                                  <p:stCondLst>
                                    <p:cond delay="0"/>
                                  </p:stCondLst>
                                  <p:childTnLst>
                                    <p:set>
                                      <p:cBhvr>
                                        <p:cTn id="59" dur="1" fill="hold">
                                          <p:stCondLst>
                                            <p:cond delay="0"/>
                                          </p:stCondLst>
                                        </p:cTn>
                                        <p:tgtEl>
                                          <p:spTgt spid="704527"/>
                                        </p:tgtEl>
                                        <p:attrNameLst>
                                          <p:attrName>style.visibility</p:attrName>
                                        </p:attrNameLst>
                                      </p:cBhvr>
                                      <p:to>
                                        <p:strVal val="visible"/>
                                      </p:to>
                                    </p:set>
                                    <p:animEffect transition="in" filter="barn(outHorizontal)">
                                      <p:cBhvr>
                                        <p:cTn id="60" dur="2000"/>
                                        <p:tgtEl>
                                          <p:spTgt spid="704527"/>
                                        </p:tgtEl>
                                      </p:cBhvr>
                                    </p:animEffect>
                                  </p:childTnLst>
                                </p:cTn>
                              </p:par>
                            </p:childTnLst>
                          </p:cTn>
                        </p:par>
                        <p:par>
                          <p:cTn id="61" fill="hold" nodeType="afterGroup">
                            <p:stCondLst>
                              <p:cond delay="5000"/>
                            </p:stCondLst>
                            <p:childTnLst>
                              <p:par>
                                <p:cTn id="62" presetID="9" presetClass="entr" presetSubtype="0" fill="hold" grpId="0" nodeType="afterEffect">
                                  <p:stCondLst>
                                    <p:cond delay="0"/>
                                  </p:stCondLst>
                                  <p:childTnLst>
                                    <p:set>
                                      <p:cBhvr>
                                        <p:cTn id="63" dur="1" fill="hold">
                                          <p:stCondLst>
                                            <p:cond delay="0"/>
                                          </p:stCondLst>
                                        </p:cTn>
                                        <p:tgtEl>
                                          <p:spTgt spid="704547"/>
                                        </p:tgtEl>
                                        <p:attrNameLst>
                                          <p:attrName>style.visibility</p:attrName>
                                        </p:attrNameLst>
                                      </p:cBhvr>
                                      <p:to>
                                        <p:strVal val="visible"/>
                                      </p:to>
                                    </p:set>
                                    <p:animEffect transition="in" filter="dissolve">
                                      <p:cBhvr>
                                        <p:cTn id="64" dur="500"/>
                                        <p:tgtEl>
                                          <p:spTgt spid="704547"/>
                                        </p:tgtEl>
                                      </p:cBhvr>
                                    </p:animEffect>
                                  </p:childTnLst>
                                </p:cTn>
                              </p:par>
                            </p:childTnLst>
                          </p:cTn>
                        </p:par>
                        <p:par>
                          <p:cTn id="65" fill="hold" nodeType="afterGroup">
                            <p:stCondLst>
                              <p:cond delay="5500"/>
                            </p:stCondLst>
                            <p:childTnLst>
                              <p:par>
                                <p:cTn id="66" presetID="22" presetClass="entr" presetSubtype="8" fill="hold" grpId="0" nodeType="afterEffect">
                                  <p:stCondLst>
                                    <p:cond delay="0"/>
                                  </p:stCondLst>
                                  <p:childTnLst>
                                    <p:set>
                                      <p:cBhvr>
                                        <p:cTn id="67" dur="1" fill="hold">
                                          <p:stCondLst>
                                            <p:cond delay="0"/>
                                          </p:stCondLst>
                                        </p:cTn>
                                        <p:tgtEl>
                                          <p:spTgt spid="704519"/>
                                        </p:tgtEl>
                                        <p:attrNameLst>
                                          <p:attrName>style.visibility</p:attrName>
                                        </p:attrNameLst>
                                      </p:cBhvr>
                                      <p:to>
                                        <p:strVal val="visible"/>
                                      </p:to>
                                    </p:set>
                                    <p:animEffect transition="in" filter="wipe(left)">
                                      <p:cBhvr>
                                        <p:cTn id="68" dur="2000"/>
                                        <p:tgtEl>
                                          <p:spTgt spid="704519"/>
                                        </p:tgtEl>
                                      </p:cBhvr>
                                    </p:animEffect>
                                  </p:childTnLst>
                                </p:cTn>
                              </p:par>
                            </p:childTnLst>
                          </p:cTn>
                        </p:par>
                        <p:par>
                          <p:cTn id="69" fill="hold" nodeType="afterGroup">
                            <p:stCondLst>
                              <p:cond delay="7500"/>
                            </p:stCondLst>
                            <p:childTnLst>
                              <p:par>
                                <p:cTn id="70" presetID="9" presetClass="entr" presetSubtype="0" fill="hold" grpId="0" nodeType="afterEffect">
                                  <p:stCondLst>
                                    <p:cond delay="0"/>
                                  </p:stCondLst>
                                  <p:childTnLst>
                                    <p:set>
                                      <p:cBhvr>
                                        <p:cTn id="71" dur="1" fill="hold">
                                          <p:stCondLst>
                                            <p:cond delay="0"/>
                                          </p:stCondLst>
                                        </p:cTn>
                                        <p:tgtEl>
                                          <p:spTgt spid="704536"/>
                                        </p:tgtEl>
                                        <p:attrNameLst>
                                          <p:attrName>style.visibility</p:attrName>
                                        </p:attrNameLst>
                                      </p:cBhvr>
                                      <p:to>
                                        <p:strVal val="visible"/>
                                      </p:to>
                                    </p:set>
                                    <p:animEffect transition="in" filter="dissolve">
                                      <p:cBhvr>
                                        <p:cTn id="72" dur="500"/>
                                        <p:tgtEl>
                                          <p:spTgt spid="70453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04520"/>
                                        </p:tgtEl>
                                        <p:attrNameLst>
                                          <p:attrName>style.visibility</p:attrName>
                                        </p:attrNameLst>
                                      </p:cBhvr>
                                      <p:to>
                                        <p:strVal val="visible"/>
                                      </p:to>
                                    </p:set>
                                    <p:animEffect transition="in" filter="wipe(left)">
                                      <p:cBhvr>
                                        <p:cTn id="77" dur="2000"/>
                                        <p:tgtEl>
                                          <p:spTgt spid="704520"/>
                                        </p:tgtEl>
                                      </p:cBhvr>
                                    </p:animEffect>
                                  </p:childTnLst>
                                </p:cTn>
                              </p:par>
                            </p:childTnLst>
                          </p:cTn>
                        </p:par>
                        <p:par>
                          <p:cTn id="78" fill="hold" nodeType="afterGroup">
                            <p:stCondLst>
                              <p:cond delay="2000"/>
                            </p:stCondLst>
                            <p:childTnLst>
                              <p:par>
                                <p:cTn id="79" presetID="9" presetClass="entr" presetSubtype="0" fill="hold" grpId="0" nodeType="afterEffect">
                                  <p:stCondLst>
                                    <p:cond delay="0"/>
                                  </p:stCondLst>
                                  <p:childTnLst>
                                    <p:set>
                                      <p:cBhvr>
                                        <p:cTn id="80" dur="1" fill="hold">
                                          <p:stCondLst>
                                            <p:cond delay="0"/>
                                          </p:stCondLst>
                                        </p:cTn>
                                        <p:tgtEl>
                                          <p:spTgt spid="704537"/>
                                        </p:tgtEl>
                                        <p:attrNameLst>
                                          <p:attrName>style.visibility</p:attrName>
                                        </p:attrNameLst>
                                      </p:cBhvr>
                                      <p:to>
                                        <p:strVal val="visible"/>
                                      </p:to>
                                    </p:set>
                                    <p:animEffect transition="in" filter="dissolve">
                                      <p:cBhvr>
                                        <p:cTn id="81" dur="500"/>
                                        <p:tgtEl>
                                          <p:spTgt spid="704537"/>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63" presetClass="path" presetSubtype="0" accel="50000" decel="50000" fill="hold" grpId="1" nodeType="clickEffect">
                                  <p:stCondLst>
                                    <p:cond delay="0"/>
                                  </p:stCondLst>
                                  <p:childTnLst>
                                    <p:animMotion origin="layout" path="M 1.94444E-6 -3.59473E-6 L 0.17361 -3.59473E-6 " pathEditMode="relative" rAng="0" ptsTypes="AA">
                                      <p:cBhvr>
                                        <p:cTn id="85" dur="5000" fill="hold"/>
                                        <p:tgtEl>
                                          <p:spTgt spid="704552"/>
                                        </p:tgtEl>
                                        <p:attrNameLst>
                                          <p:attrName>ppt_x</p:attrName>
                                          <p:attrName>ppt_y</p:attrName>
                                        </p:attrNameLst>
                                      </p:cBhvr>
                                      <p:rCtr x="8681" y="0"/>
                                    </p:animMotion>
                                  </p:childTnLst>
                                </p:cTn>
                              </p:par>
                              <p:par>
                                <p:cTn id="86" presetID="63" presetClass="path" presetSubtype="0" accel="50000" decel="50000" fill="hold" grpId="1" nodeType="withEffect">
                                  <p:stCondLst>
                                    <p:cond delay="0"/>
                                  </p:stCondLst>
                                  <p:childTnLst>
                                    <p:animMotion origin="layout" path="M -4.44444E-6 6.73144E-7 L 0.17344 6.73144E-7 " pathEditMode="relative" rAng="0" ptsTypes="AA">
                                      <p:cBhvr>
                                        <p:cTn id="87" dur="5000" fill="hold"/>
                                        <p:tgtEl>
                                          <p:spTgt spid="704551"/>
                                        </p:tgtEl>
                                        <p:attrNameLst>
                                          <p:attrName>ppt_x</p:attrName>
                                          <p:attrName>ppt_y</p:attrName>
                                        </p:attrNameLst>
                                      </p:cBhvr>
                                      <p:rCtr x="8663" y="0"/>
                                    </p:animMotion>
                                  </p:childTnLst>
                                </p:cTn>
                              </p:par>
                              <p:par>
                                <p:cTn id="88" presetID="22" presetClass="exit" presetSubtype="1" fill="hold" grpId="2" nodeType="withEffect">
                                  <p:stCondLst>
                                    <p:cond delay="0"/>
                                  </p:stCondLst>
                                  <p:childTnLst>
                                    <p:animEffect transition="out" filter="wipe(up)">
                                      <p:cBhvr>
                                        <p:cTn id="89" dur="5000"/>
                                        <p:tgtEl>
                                          <p:spTgt spid="704552"/>
                                        </p:tgtEl>
                                      </p:cBhvr>
                                    </p:animEffect>
                                    <p:set>
                                      <p:cBhvr>
                                        <p:cTn id="90" dur="1" fill="hold">
                                          <p:stCondLst>
                                            <p:cond delay="4999"/>
                                          </p:stCondLst>
                                        </p:cTn>
                                        <p:tgtEl>
                                          <p:spTgt spid="704552"/>
                                        </p:tgtEl>
                                        <p:attrNameLst>
                                          <p:attrName>style.visibility</p:attrName>
                                        </p:attrNameLst>
                                      </p:cBhvr>
                                      <p:to>
                                        <p:strVal val="hidden"/>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6" presetClass="entr" presetSubtype="37" fill="hold" grpId="0" nodeType="clickEffect">
                                  <p:stCondLst>
                                    <p:cond delay="0"/>
                                  </p:stCondLst>
                                  <p:childTnLst>
                                    <p:set>
                                      <p:cBhvr>
                                        <p:cTn id="94" dur="1" fill="hold">
                                          <p:stCondLst>
                                            <p:cond delay="0"/>
                                          </p:stCondLst>
                                        </p:cTn>
                                        <p:tgtEl>
                                          <p:spTgt spid="704550"/>
                                        </p:tgtEl>
                                        <p:attrNameLst>
                                          <p:attrName>style.visibility</p:attrName>
                                        </p:attrNameLst>
                                      </p:cBhvr>
                                      <p:to>
                                        <p:strVal val="visible"/>
                                      </p:to>
                                    </p:set>
                                    <p:animEffect transition="in" filter="barn(outVertical)">
                                      <p:cBhvr>
                                        <p:cTn id="95" dur="2000"/>
                                        <p:tgtEl>
                                          <p:spTgt spid="704550"/>
                                        </p:tgtEl>
                                      </p:cBhvr>
                                    </p:animEffect>
                                  </p:childTnLst>
                                </p:cTn>
                              </p:par>
                            </p:childTnLst>
                          </p:cTn>
                        </p:par>
                        <p:par>
                          <p:cTn id="96" fill="hold" nodeType="afterGroup">
                            <p:stCondLst>
                              <p:cond delay="2000"/>
                            </p:stCondLst>
                            <p:childTnLst>
                              <p:par>
                                <p:cTn id="97" presetID="9" presetClass="entr" presetSubtype="0" fill="hold" grpId="0" nodeType="afterEffect">
                                  <p:stCondLst>
                                    <p:cond delay="0"/>
                                  </p:stCondLst>
                                  <p:childTnLst>
                                    <p:set>
                                      <p:cBhvr>
                                        <p:cTn id="98" dur="1" fill="hold">
                                          <p:stCondLst>
                                            <p:cond delay="0"/>
                                          </p:stCondLst>
                                        </p:cTn>
                                        <p:tgtEl>
                                          <p:spTgt spid="704530"/>
                                        </p:tgtEl>
                                        <p:attrNameLst>
                                          <p:attrName>style.visibility</p:attrName>
                                        </p:attrNameLst>
                                      </p:cBhvr>
                                      <p:to>
                                        <p:strVal val="visible"/>
                                      </p:to>
                                    </p:set>
                                    <p:animEffect transition="in" filter="dissolve">
                                      <p:cBhvr>
                                        <p:cTn id="99" dur="500"/>
                                        <p:tgtEl>
                                          <p:spTgt spid="704530"/>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4" fill="hold" nodeType="clickEffect">
                                  <p:stCondLst>
                                    <p:cond delay="0"/>
                                  </p:stCondLst>
                                  <p:childTnLst>
                                    <p:set>
                                      <p:cBhvr>
                                        <p:cTn id="103" dur="1" fill="hold">
                                          <p:stCondLst>
                                            <p:cond delay="0"/>
                                          </p:stCondLst>
                                        </p:cTn>
                                        <p:tgtEl>
                                          <p:spTgt spid="3"/>
                                        </p:tgtEl>
                                        <p:attrNameLst>
                                          <p:attrName>style.visibility</p:attrName>
                                        </p:attrNameLst>
                                      </p:cBhvr>
                                      <p:to>
                                        <p:strVal val="visible"/>
                                      </p:to>
                                    </p:set>
                                    <p:animEffect transition="in" filter="wipe(down)">
                                      <p:cBhvr>
                                        <p:cTn id="104" dur="3000"/>
                                        <p:tgtEl>
                                          <p:spTgt spid="3"/>
                                        </p:tgtEl>
                                      </p:cBhvr>
                                    </p:animEffect>
                                  </p:childTnLst>
                                </p:cTn>
                              </p:par>
                            </p:childTnLst>
                          </p:cTn>
                        </p:par>
                        <p:par>
                          <p:cTn id="105" fill="hold" nodeType="afterGroup">
                            <p:stCondLst>
                              <p:cond delay="3000"/>
                            </p:stCondLst>
                            <p:childTnLst>
                              <p:par>
                                <p:cTn id="106" presetID="1" presetClass="exit" presetSubtype="0" fill="hold" grpId="2" nodeType="afterEffect">
                                  <p:stCondLst>
                                    <p:cond delay="0"/>
                                  </p:stCondLst>
                                  <p:childTnLst>
                                    <p:set>
                                      <p:cBhvr>
                                        <p:cTn id="107" dur="1" fill="hold">
                                          <p:stCondLst>
                                            <p:cond delay="0"/>
                                          </p:stCondLst>
                                        </p:cTn>
                                        <p:tgtEl>
                                          <p:spTgt spid="704551"/>
                                        </p:tgtEl>
                                        <p:attrNameLst>
                                          <p:attrName>style.visibility</p:attrName>
                                        </p:attrNameLst>
                                      </p:cBhvr>
                                      <p:to>
                                        <p:strVal val="hidden"/>
                                      </p:to>
                                    </p:set>
                                  </p:childTnLst>
                                </p:cTn>
                              </p:par>
                            </p:childTnLst>
                          </p:cTn>
                        </p:par>
                        <p:par>
                          <p:cTn id="108" fill="hold" nodeType="afterGroup">
                            <p:stCondLst>
                              <p:cond delay="3000"/>
                            </p:stCondLst>
                            <p:childTnLst>
                              <p:par>
                                <p:cTn id="109" presetID="9" presetClass="entr" presetSubtype="0" fill="hold" grpId="0" nodeType="afterEffect">
                                  <p:stCondLst>
                                    <p:cond delay="0"/>
                                  </p:stCondLst>
                                  <p:childTnLst>
                                    <p:set>
                                      <p:cBhvr>
                                        <p:cTn id="110" dur="1" fill="hold">
                                          <p:stCondLst>
                                            <p:cond delay="0"/>
                                          </p:stCondLst>
                                        </p:cTn>
                                        <p:tgtEl>
                                          <p:spTgt spid="704532"/>
                                        </p:tgtEl>
                                        <p:attrNameLst>
                                          <p:attrName>style.visibility</p:attrName>
                                        </p:attrNameLst>
                                      </p:cBhvr>
                                      <p:to>
                                        <p:strVal val="visible"/>
                                      </p:to>
                                    </p:set>
                                    <p:animEffect transition="in" filter="dissolve">
                                      <p:cBhvr>
                                        <p:cTn id="111" dur="500"/>
                                        <p:tgtEl>
                                          <p:spTgt spid="704532"/>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63" presetClass="path" presetSubtype="0" accel="50000" decel="50000" fill="hold" nodeType="clickEffect">
                                  <p:stCondLst>
                                    <p:cond delay="0"/>
                                  </p:stCondLst>
                                  <p:childTnLst>
                                    <p:animMotion origin="layout" path="M -1.11111E-6 5.36664E-7 L 0.17587 5.36664E-7 " pathEditMode="relative" rAng="0" ptsTypes="AA">
                                      <p:cBhvr>
                                        <p:cTn id="115" dur="5000" fill="hold"/>
                                        <p:tgtEl>
                                          <p:spTgt spid="3"/>
                                        </p:tgtEl>
                                        <p:attrNameLst>
                                          <p:attrName>ppt_x</p:attrName>
                                          <p:attrName>ppt_y</p:attrName>
                                        </p:attrNameLst>
                                      </p:cBhvr>
                                      <p:rCtr x="8785" y="0"/>
                                    </p:animMotion>
                                  </p:childTnLst>
                                </p:cTn>
                              </p:par>
                              <p:par>
                                <p:cTn id="116" presetID="22" presetClass="exit" presetSubtype="1" fill="hold" nodeType="withEffect">
                                  <p:stCondLst>
                                    <p:cond delay="0"/>
                                  </p:stCondLst>
                                  <p:childTnLst>
                                    <p:animEffect transition="out" filter="wipe(up)">
                                      <p:cBhvr>
                                        <p:cTn id="117" dur="5000"/>
                                        <p:tgtEl>
                                          <p:spTgt spid="3"/>
                                        </p:tgtEl>
                                      </p:cBhvr>
                                    </p:animEffect>
                                    <p:set>
                                      <p:cBhvr>
                                        <p:cTn id="118" dur="1" fill="hold">
                                          <p:stCondLst>
                                            <p:cond delay="4999"/>
                                          </p:stCondLst>
                                        </p:cTn>
                                        <p:tgtEl>
                                          <p:spTgt spid="3"/>
                                        </p:tgtEl>
                                        <p:attrNameLst>
                                          <p:attrName>style.visibility</p:attrName>
                                        </p:attrNameLst>
                                      </p:cBhvr>
                                      <p:to>
                                        <p:strVal val="hidden"/>
                                      </p:to>
                                    </p:set>
                                  </p:childTnLst>
                                </p:cTn>
                              </p:par>
                            </p:childTnLst>
                          </p:cTn>
                        </p:par>
                        <p:par>
                          <p:cTn id="119" fill="hold" nodeType="afterGroup">
                            <p:stCondLst>
                              <p:cond delay="5000"/>
                            </p:stCondLst>
                            <p:childTnLst>
                              <p:par>
                                <p:cTn id="120" presetID="9" presetClass="entr" presetSubtype="0" fill="hold" grpId="0" nodeType="afterEffect">
                                  <p:stCondLst>
                                    <p:cond delay="0"/>
                                  </p:stCondLst>
                                  <p:childTnLst>
                                    <p:set>
                                      <p:cBhvr>
                                        <p:cTn id="121" dur="1" fill="hold">
                                          <p:stCondLst>
                                            <p:cond delay="0"/>
                                          </p:stCondLst>
                                        </p:cTn>
                                        <p:tgtEl>
                                          <p:spTgt spid="704533"/>
                                        </p:tgtEl>
                                        <p:attrNameLst>
                                          <p:attrName>style.visibility</p:attrName>
                                        </p:attrNameLst>
                                      </p:cBhvr>
                                      <p:to>
                                        <p:strVal val="visible"/>
                                      </p:to>
                                    </p:set>
                                    <p:animEffect transition="in" filter="dissolve">
                                      <p:cBhvr>
                                        <p:cTn id="122" dur="500"/>
                                        <p:tgtEl>
                                          <p:spTgt spid="704533"/>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704564"/>
                                        </p:tgtEl>
                                        <p:attrNameLst>
                                          <p:attrName>style.visibility</p:attrName>
                                        </p:attrNameLst>
                                      </p:cBhvr>
                                      <p:to>
                                        <p:strVal val="visible"/>
                                      </p:to>
                                    </p:set>
                                    <p:animEffect transition="in" filter="wipe(down)">
                                      <p:cBhvr>
                                        <p:cTn id="127" dur="2000"/>
                                        <p:tgtEl>
                                          <p:spTgt spid="704564"/>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63" presetClass="path" presetSubtype="0" accel="50000" decel="50000" fill="hold" grpId="1" nodeType="clickEffect">
                                  <p:stCondLst>
                                    <p:cond delay="0"/>
                                  </p:stCondLst>
                                  <p:childTnLst>
                                    <p:animMotion origin="layout" path="M -2.77778E-7 4.10132E-6 L 0.17587 4.10132E-6 " pathEditMode="relative" rAng="0" ptsTypes="AA">
                                      <p:cBhvr>
                                        <p:cTn id="131" dur="5000" fill="hold"/>
                                        <p:tgtEl>
                                          <p:spTgt spid="704564"/>
                                        </p:tgtEl>
                                        <p:attrNameLst>
                                          <p:attrName>ppt_x</p:attrName>
                                          <p:attrName>ppt_y</p:attrName>
                                        </p:attrNameLst>
                                      </p:cBhvr>
                                      <p:rCtr x="8785" y="0"/>
                                    </p:animMotion>
                                  </p:childTnLst>
                                </p:cTn>
                              </p:par>
                              <p:par>
                                <p:cTn id="132" presetID="22" presetClass="exit" presetSubtype="1" fill="hold" grpId="2" nodeType="withEffect">
                                  <p:stCondLst>
                                    <p:cond delay="0"/>
                                  </p:stCondLst>
                                  <p:childTnLst>
                                    <p:animEffect transition="out" filter="wipe(up)">
                                      <p:cBhvr>
                                        <p:cTn id="133" dur="5000"/>
                                        <p:tgtEl>
                                          <p:spTgt spid="704564"/>
                                        </p:tgtEl>
                                      </p:cBhvr>
                                    </p:animEffect>
                                    <p:set>
                                      <p:cBhvr>
                                        <p:cTn id="134" dur="1" fill="hold">
                                          <p:stCondLst>
                                            <p:cond delay="4999"/>
                                          </p:stCondLst>
                                        </p:cTn>
                                        <p:tgtEl>
                                          <p:spTgt spid="704564"/>
                                        </p:tgtEl>
                                        <p:attrNameLst>
                                          <p:attrName>style.visibility</p:attrName>
                                        </p:attrNameLst>
                                      </p:cBhvr>
                                      <p:to>
                                        <p:strVal val="hidden"/>
                                      </p:to>
                                    </p:set>
                                  </p:childTnLst>
                                </p:cTn>
                              </p:par>
                            </p:childTnLst>
                          </p:cTn>
                        </p:par>
                        <p:par>
                          <p:cTn id="135" fill="hold" nodeType="afterGroup">
                            <p:stCondLst>
                              <p:cond delay="5000"/>
                            </p:stCondLst>
                            <p:childTnLst>
                              <p:par>
                                <p:cTn id="136" presetID="9" presetClass="entr" presetSubtype="0" fill="hold" grpId="0" nodeType="afterEffect">
                                  <p:stCondLst>
                                    <p:cond delay="0"/>
                                  </p:stCondLst>
                                  <p:childTnLst>
                                    <p:set>
                                      <p:cBhvr>
                                        <p:cTn id="137" dur="1" fill="hold">
                                          <p:stCondLst>
                                            <p:cond delay="0"/>
                                          </p:stCondLst>
                                        </p:cTn>
                                        <p:tgtEl>
                                          <p:spTgt spid="704534"/>
                                        </p:tgtEl>
                                        <p:attrNameLst>
                                          <p:attrName>style.visibility</p:attrName>
                                        </p:attrNameLst>
                                      </p:cBhvr>
                                      <p:to>
                                        <p:strVal val="visible"/>
                                      </p:to>
                                    </p:set>
                                    <p:animEffect transition="in" filter="dissolve">
                                      <p:cBhvr>
                                        <p:cTn id="138" dur="500"/>
                                        <p:tgtEl>
                                          <p:spTgt spid="704534"/>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22" presetClass="entr" presetSubtype="4" fill="hold" grpId="0" nodeType="clickEffect">
                                  <p:stCondLst>
                                    <p:cond delay="0"/>
                                  </p:stCondLst>
                                  <p:childTnLst>
                                    <p:set>
                                      <p:cBhvr>
                                        <p:cTn id="142" dur="1" fill="hold">
                                          <p:stCondLst>
                                            <p:cond delay="0"/>
                                          </p:stCondLst>
                                        </p:cTn>
                                        <p:tgtEl>
                                          <p:spTgt spid="704565"/>
                                        </p:tgtEl>
                                        <p:attrNameLst>
                                          <p:attrName>style.visibility</p:attrName>
                                        </p:attrNameLst>
                                      </p:cBhvr>
                                      <p:to>
                                        <p:strVal val="visible"/>
                                      </p:to>
                                    </p:set>
                                    <p:animEffect transition="in" filter="wipe(down)">
                                      <p:cBhvr>
                                        <p:cTn id="143" dur="2000"/>
                                        <p:tgtEl>
                                          <p:spTgt spid="704565"/>
                                        </p:tgtEl>
                                      </p:cBhvr>
                                    </p:animEffect>
                                  </p:childTnLst>
                                </p:cTn>
                              </p:par>
                            </p:childTnLst>
                          </p:cTn>
                        </p:par>
                        <p:par>
                          <p:cTn id="144" fill="hold" nodeType="afterGroup">
                            <p:stCondLst>
                              <p:cond delay="2000"/>
                            </p:stCondLst>
                            <p:childTnLst>
                              <p:par>
                                <p:cTn id="145" presetID="22" presetClass="entr" presetSubtype="4" fill="hold" grpId="0" nodeType="afterEffect">
                                  <p:stCondLst>
                                    <p:cond delay="0"/>
                                  </p:stCondLst>
                                  <p:childTnLst>
                                    <p:set>
                                      <p:cBhvr>
                                        <p:cTn id="146" dur="1" fill="hold">
                                          <p:stCondLst>
                                            <p:cond delay="0"/>
                                          </p:stCondLst>
                                        </p:cTn>
                                        <p:tgtEl>
                                          <p:spTgt spid="704566"/>
                                        </p:tgtEl>
                                        <p:attrNameLst>
                                          <p:attrName>style.visibility</p:attrName>
                                        </p:attrNameLst>
                                      </p:cBhvr>
                                      <p:to>
                                        <p:strVal val="visible"/>
                                      </p:to>
                                    </p:set>
                                    <p:animEffect transition="in" filter="wipe(down)">
                                      <p:cBhvr>
                                        <p:cTn id="147" dur="2000"/>
                                        <p:tgtEl>
                                          <p:spTgt spid="704566"/>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63" presetClass="path" presetSubtype="0" accel="50000" decel="50000" fill="hold" grpId="1" nodeType="clickEffect">
                                  <p:stCondLst>
                                    <p:cond delay="0"/>
                                  </p:stCondLst>
                                  <p:childTnLst>
                                    <p:animMotion origin="layout" path="M 1.38889E-6 3.00948E-6 L 0.17587 3.00948E-6 " pathEditMode="relative" rAng="0" ptsTypes="AA">
                                      <p:cBhvr>
                                        <p:cTn id="151" dur="5000" fill="hold"/>
                                        <p:tgtEl>
                                          <p:spTgt spid="704566"/>
                                        </p:tgtEl>
                                        <p:attrNameLst>
                                          <p:attrName>ppt_x</p:attrName>
                                          <p:attrName>ppt_y</p:attrName>
                                        </p:attrNameLst>
                                      </p:cBhvr>
                                      <p:rCtr x="8785" y="0"/>
                                    </p:animMotion>
                                  </p:childTnLst>
                                </p:cTn>
                              </p:par>
                              <p:par>
                                <p:cTn id="152" presetID="63" presetClass="path" presetSubtype="0" accel="50000" decel="50000" fill="hold" grpId="1" nodeType="withEffect">
                                  <p:stCondLst>
                                    <p:cond delay="0"/>
                                  </p:stCondLst>
                                  <p:childTnLst>
                                    <p:animMotion origin="layout" path="M 5E-6 -2.72265E-6 L 0.17691 -2.72265E-6 " pathEditMode="relative" rAng="0" ptsTypes="AA">
                                      <p:cBhvr>
                                        <p:cTn id="153" dur="5000" fill="hold"/>
                                        <p:tgtEl>
                                          <p:spTgt spid="704565"/>
                                        </p:tgtEl>
                                        <p:attrNameLst>
                                          <p:attrName>ppt_x</p:attrName>
                                          <p:attrName>ppt_y</p:attrName>
                                        </p:attrNameLst>
                                      </p:cBhvr>
                                      <p:rCtr x="8837" y="0"/>
                                    </p:animMotion>
                                  </p:childTnLst>
                                </p:cTn>
                              </p:par>
                              <p:par>
                                <p:cTn id="154" presetID="22" presetClass="exit" presetSubtype="1" fill="hold" grpId="2" nodeType="withEffect">
                                  <p:stCondLst>
                                    <p:cond delay="0"/>
                                  </p:stCondLst>
                                  <p:childTnLst>
                                    <p:animEffect transition="out" filter="wipe(up)">
                                      <p:cBhvr>
                                        <p:cTn id="155" dur="5000"/>
                                        <p:tgtEl>
                                          <p:spTgt spid="704566"/>
                                        </p:tgtEl>
                                      </p:cBhvr>
                                    </p:animEffect>
                                    <p:set>
                                      <p:cBhvr>
                                        <p:cTn id="156" dur="1" fill="hold">
                                          <p:stCondLst>
                                            <p:cond delay="4999"/>
                                          </p:stCondLst>
                                        </p:cTn>
                                        <p:tgtEl>
                                          <p:spTgt spid="704566"/>
                                        </p:tgtEl>
                                        <p:attrNameLst>
                                          <p:attrName>style.visibility</p:attrName>
                                        </p:attrNameLst>
                                      </p:cBhvr>
                                      <p:to>
                                        <p:strVal val="hidden"/>
                                      </p:to>
                                    </p:set>
                                  </p:childTnLst>
                                </p:cTn>
                              </p:par>
                            </p:childTnLst>
                          </p:cTn>
                        </p:par>
                        <p:par>
                          <p:cTn id="157" fill="hold" nodeType="afterGroup">
                            <p:stCondLst>
                              <p:cond delay="5000"/>
                            </p:stCondLst>
                            <p:childTnLst>
                              <p:par>
                                <p:cTn id="158" presetID="63" presetClass="path" presetSubtype="0" accel="50000" decel="50000" fill="hold" grpId="2" nodeType="afterEffect">
                                  <p:stCondLst>
                                    <p:cond delay="0"/>
                                  </p:stCondLst>
                                  <p:childTnLst>
                                    <p:animMotion origin="layout" path="M 0.17691 -2.72265E-6 L 0.22691 -2.72265E-6 " pathEditMode="relative" rAng="0" ptsTypes="AA">
                                      <p:cBhvr>
                                        <p:cTn id="159" dur="5000" fill="hold"/>
                                        <p:tgtEl>
                                          <p:spTgt spid="704565"/>
                                        </p:tgtEl>
                                        <p:attrNameLst>
                                          <p:attrName>ppt_x</p:attrName>
                                          <p:attrName>ppt_y</p:attrName>
                                        </p:attrNameLst>
                                      </p:cBhvr>
                                      <p:rCtr x="2500" y="0"/>
                                    </p:animMotion>
                                  </p:childTnLst>
                                </p:cTn>
                              </p:par>
                              <p:par>
                                <p:cTn id="160" presetID="22" presetClass="entr" presetSubtype="1" fill="hold" grpId="0" nodeType="withEffect">
                                  <p:stCondLst>
                                    <p:cond delay="0"/>
                                  </p:stCondLst>
                                  <p:childTnLst>
                                    <p:set>
                                      <p:cBhvr>
                                        <p:cTn id="161" dur="1" fill="hold">
                                          <p:stCondLst>
                                            <p:cond delay="0"/>
                                          </p:stCondLst>
                                        </p:cTn>
                                        <p:tgtEl>
                                          <p:spTgt spid="704567"/>
                                        </p:tgtEl>
                                        <p:attrNameLst>
                                          <p:attrName>style.visibility</p:attrName>
                                        </p:attrNameLst>
                                      </p:cBhvr>
                                      <p:to>
                                        <p:strVal val="visible"/>
                                      </p:to>
                                    </p:set>
                                    <p:animEffect transition="in" filter="wipe(up)">
                                      <p:cBhvr>
                                        <p:cTn id="162" dur="5000"/>
                                        <p:tgtEl>
                                          <p:spTgt spid="704567"/>
                                        </p:tgtEl>
                                      </p:cBhvr>
                                    </p:animEffect>
                                  </p:childTnLst>
                                </p:cTn>
                              </p:par>
                            </p:childTnLst>
                          </p:cTn>
                        </p:par>
                        <p:par>
                          <p:cTn id="163" fill="hold" nodeType="afterGroup">
                            <p:stCondLst>
                              <p:cond delay="10000"/>
                            </p:stCondLst>
                            <p:childTnLst>
                              <p:par>
                                <p:cTn id="164" presetID="9" presetClass="entr" presetSubtype="0" fill="hold" grpId="0" nodeType="afterEffect">
                                  <p:stCondLst>
                                    <p:cond delay="0"/>
                                  </p:stCondLst>
                                  <p:childTnLst>
                                    <p:set>
                                      <p:cBhvr>
                                        <p:cTn id="165" dur="1" fill="hold">
                                          <p:stCondLst>
                                            <p:cond delay="0"/>
                                          </p:stCondLst>
                                        </p:cTn>
                                        <p:tgtEl>
                                          <p:spTgt spid="704535"/>
                                        </p:tgtEl>
                                        <p:attrNameLst>
                                          <p:attrName>style.visibility</p:attrName>
                                        </p:attrNameLst>
                                      </p:cBhvr>
                                      <p:to>
                                        <p:strVal val="visible"/>
                                      </p:to>
                                    </p:set>
                                    <p:animEffect transition="in" filter="dissolve">
                                      <p:cBhvr>
                                        <p:cTn id="166" dur="500"/>
                                        <p:tgtEl>
                                          <p:spTgt spid="704535"/>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2" presetClass="entr" presetSubtype="4" fill="hold" grpId="0" nodeType="clickEffect">
                                  <p:stCondLst>
                                    <p:cond delay="0"/>
                                  </p:stCondLst>
                                  <p:childTnLst>
                                    <p:set>
                                      <p:cBhvr>
                                        <p:cTn id="170" dur="1" fill="hold">
                                          <p:stCondLst>
                                            <p:cond delay="0"/>
                                          </p:stCondLst>
                                        </p:cTn>
                                        <p:tgtEl>
                                          <p:spTgt spid="704553"/>
                                        </p:tgtEl>
                                        <p:attrNameLst>
                                          <p:attrName>style.visibility</p:attrName>
                                        </p:attrNameLst>
                                      </p:cBhvr>
                                      <p:to>
                                        <p:strVal val="visible"/>
                                      </p:to>
                                    </p:set>
                                    <p:animEffect transition="in" filter="wipe(down)">
                                      <p:cBhvr>
                                        <p:cTn id="171" dur="2000"/>
                                        <p:tgtEl>
                                          <p:spTgt spid="704553"/>
                                        </p:tgtEl>
                                      </p:cBhvr>
                                    </p:animEffect>
                                  </p:childTnLst>
                                </p:cTn>
                              </p:par>
                            </p:childTnLst>
                          </p:cTn>
                        </p:par>
                        <p:par>
                          <p:cTn id="172" fill="hold" nodeType="afterGroup">
                            <p:stCondLst>
                              <p:cond delay="2000"/>
                            </p:stCondLst>
                            <p:childTnLst>
                              <p:par>
                                <p:cTn id="173" presetID="22" presetClass="entr" presetSubtype="4" fill="hold" grpId="0" nodeType="afterEffect">
                                  <p:stCondLst>
                                    <p:cond delay="0"/>
                                  </p:stCondLst>
                                  <p:childTnLst>
                                    <p:set>
                                      <p:cBhvr>
                                        <p:cTn id="174" dur="1" fill="hold">
                                          <p:stCondLst>
                                            <p:cond delay="0"/>
                                          </p:stCondLst>
                                        </p:cTn>
                                        <p:tgtEl>
                                          <p:spTgt spid="704554"/>
                                        </p:tgtEl>
                                        <p:attrNameLst>
                                          <p:attrName>style.visibility</p:attrName>
                                        </p:attrNameLst>
                                      </p:cBhvr>
                                      <p:to>
                                        <p:strVal val="visible"/>
                                      </p:to>
                                    </p:set>
                                    <p:animEffect transition="in" filter="wipe(down)">
                                      <p:cBhvr>
                                        <p:cTn id="175" dur="2000"/>
                                        <p:tgtEl>
                                          <p:spTgt spid="704554"/>
                                        </p:tgtEl>
                                      </p:cBhvr>
                                    </p:animEffect>
                                  </p:childTnLst>
                                </p:cTn>
                              </p:par>
                            </p:childTnLst>
                          </p:cTn>
                        </p:par>
                        <p:par>
                          <p:cTn id="176" fill="hold" nodeType="afterGroup">
                            <p:stCondLst>
                              <p:cond delay="4000"/>
                            </p:stCondLst>
                            <p:childTnLst>
                              <p:par>
                                <p:cTn id="177" presetID="22" presetClass="exit" presetSubtype="1" fill="hold" grpId="3" nodeType="afterEffect">
                                  <p:stCondLst>
                                    <p:cond delay="0"/>
                                  </p:stCondLst>
                                  <p:childTnLst>
                                    <p:animEffect transition="out" filter="wipe(up)">
                                      <p:cBhvr>
                                        <p:cTn id="178" dur="1000"/>
                                        <p:tgtEl>
                                          <p:spTgt spid="704551"/>
                                        </p:tgtEl>
                                      </p:cBhvr>
                                    </p:animEffect>
                                    <p:set>
                                      <p:cBhvr>
                                        <p:cTn id="179" dur="1" fill="hold">
                                          <p:stCondLst>
                                            <p:cond delay="999"/>
                                          </p:stCondLst>
                                        </p:cTn>
                                        <p:tgtEl>
                                          <p:spTgt spid="704551"/>
                                        </p:tgtEl>
                                        <p:attrNameLst>
                                          <p:attrName>style.visibility</p:attrName>
                                        </p:attrNameLst>
                                      </p:cBhvr>
                                      <p:to>
                                        <p:strVal val="hidden"/>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22" presetClass="entr" presetSubtype="4" fill="hold" grpId="3" nodeType="clickEffect">
                                  <p:stCondLst>
                                    <p:cond delay="0"/>
                                  </p:stCondLst>
                                  <p:childTnLst>
                                    <p:set>
                                      <p:cBhvr>
                                        <p:cTn id="183" dur="1" fill="hold">
                                          <p:stCondLst>
                                            <p:cond delay="0"/>
                                          </p:stCondLst>
                                        </p:cTn>
                                        <p:tgtEl>
                                          <p:spTgt spid="704565"/>
                                        </p:tgtEl>
                                        <p:attrNameLst>
                                          <p:attrName>style.visibility</p:attrName>
                                        </p:attrNameLst>
                                      </p:cBhvr>
                                      <p:to>
                                        <p:strVal val="visible"/>
                                      </p:to>
                                    </p:set>
                                    <p:animEffect transition="in" filter="wipe(down)">
                                      <p:cBhvr>
                                        <p:cTn id="184" dur="2000"/>
                                        <p:tgtEl>
                                          <p:spTgt spid="704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20" grpId="0" animBg="1"/>
      <p:bldP spid="704527" grpId="0" animBg="1"/>
      <p:bldP spid="704528" grpId="0" animBg="1"/>
      <p:bldP spid="704529" grpId="0" animBg="1"/>
      <p:bldP spid="704530" grpId="0"/>
      <p:bldP spid="704531" grpId="0"/>
      <p:bldP spid="704532" grpId="0"/>
      <p:bldP spid="704533" grpId="0"/>
      <p:bldP spid="704534" grpId="0"/>
      <p:bldP spid="704535" grpId="0"/>
      <p:bldP spid="704536" grpId="0"/>
      <p:bldP spid="704537" grpId="0"/>
      <p:bldP spid="704543" grpId="0" animBg="1"/>
      <p:bldP spid="704544" grpId="0" animBg="1"/>
      <p:bldP spid="704545" grpId="0" animBg="1"/>
      <p:bldP spid="704546" grpId="0" animBg="1"/>
      <p:bldP spid="704547" grpId="0"/>
      <p:bldP spid="704548" grpId="0"/>
      <p:bldP spid="704552" grpId="0" animBg="1"/>
      <p:bldP spid="704552" grpId="1" animBg="1"/>
      <p:bldP spid="704552" grpId="2" animBg="1"/>
      <p:bldP spid="704551" grpId="0" animBg="1"/>
      <p:bldP spid="704551" grpId="1" animBg="1"/>
      <p:bldP spid="704551" grpId="2" animBg="1"/>
      <p:bldP spid="704551" grpId="3" animBg="1"/>
      <p:bldP spid="704550" grpId="0" animBg="1"/>
      <p:bldP spid="704564" grpId="0" animBg="1"/>
      <p:bldP spid="704564" grpId="1" animBg="1"/>
      <p:bldP spid="704564" grpId="2" animBg="1"/>
      <p:bldP spid="704565" grpId="0" animBg="1"/>
      <p:bldP spid="704565" grpId="1" animBg="1"/>
      <p:bldP spid="704565" grpId="2" animBg="1"/>
      <p:bldP spid="704565" grpId="3" animBg="1"/>
      <p:bldP spid="704566" grpId="0" animBg="1"/>
      <p:bldP spid="704566" grpId="1" animBg="1"/>
      <p:bldP spid="704566" grpId="2" animBg="1"/>
      <p:bldP spid="704567" grpId="0" animBg="1"/>
      <p:bldP spid="704553" grpId="0" animBg="1"/>
      <p:bldP spid="704554" grpId="0" animBg="1"/>
      <p:bldP spid="704518" grpId="0" animBg="1"/>
      <p:bldP spid="7045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sz="8000" dirty="0"/>
          </a:p>
        </p:txBody>
      </p:sp>
      <p:sp>
        <p:nvSpPr>
          <p:cNvPr id="2" name="TextovéPole 1">
            <a:extLst>
              <a:ext uri="{FF2B5EF4-FFF2-40B4-BE49-F238E27FC236}">
                <a16:creationId xmlns="" xmlns:a16="http://schemas.microsoft.com/office/drawing/2014/main" id="{AEA95F31-DFB3-45BB-9626-83E0D159847A}"/>
              </a:ext>
            </a:extLst>
          </p:cNvPr>
          <p:cNvSpPr txBox="1"/>
          <p:nvPr/>
        </p:nvSpPr>
        <p:spPr>
          <a:xfrm>
            <a:off x="451262" y="274187"/>
            <a:ext cx="7422079" cy="461665"/>
          </a:xfrm>
          <a:prstGeom prst="rect">
            <a:avLst/>
          </a:prstGeom>
          <a:noFill/>
        </p:spPr>
        <p:txBody>
          <a:bodyPr wrap="square" lIns="91440" tIns="45720" rIns="91440" bIns="45720" rtlCol="0">
            <a:spAutoFit/>
          </a:bodyPr>
          <a:lstStyle/>
          <a:p>
            <a:r>
              <a:rPr lang="cs-CZ" sz="2400" b="1" dirty="0"/>
              <a:t>Propočty k zásobám</a:t>
            </a:r>
          </a:p>
        </p:txBody>
      </p:sp>
      <p:sp>
        <p:nvSpPr>
          <p:cNvPr id="5" name="Obdélník 4">
            <a:extLst>
              <a:ext uri="{FF2B5EF4-FFF2-40B4-BE49-F238E27FC236}">
                <a16:creationId xmlns="" xmlns:a16="http://schemas.microsoft.com/office/drawing/2014/main" id="{D6C65845-5975-4A69-B042-9AA9304E1C18}"/>
              </a:ext>
            </a:extLst>
          </p:cNvPr>
          <p:cNvSpPr/>
          <p:nvPr/>
        </p:nvSpPr>
        <p:spPr>
          <a:xfrm>
            <a:off x="451262" y="696974"/>
            <a:ext cx="9690265" cy="830997"/>
          </a:xfrm>
          <a:prstGeom prst="rect">
            <a:avLst/>
          </a:prstGeom>
        </p:spPr>
        <p:txBody>
          <a:bodyPr wrap="square" lIns="91440" tIns="45720" rIns="91440" bIns="45720">
            <a:spAutoFit/>
          </a:bodyPr>
          <a:lstStyle/>
          <a:p>
            <a:pPr marL="285744" indent="-285744">
              <a:buFont typeface="Arial" panose="020B0604020202020204" pitchFamily="34" charset="0"/>
              <a:buChar char="•"/>
            </a:pPr>
            <a:r>
              <a:rPr lang="cs-CZ" sz="2400" b="1" dirty="0"/>
              <a:t>průměrná běžná zásoba </a:t>
            </a:r>
            <a:r>
              <a:rPr lang="cs-CZ" sz="2400" dirty="0" err="1"/>
              <a:t>Zb</a:t>
            </a:r>
            <a:r>
              <a:rPr lang="cs-CZ" sz="2400" dirty="0"/>
              <a:t>, kde D je velikost dodávky v naturálních jednotkách </a:t>
            </a:r>
          </a:p>
        </p:txBody>
      </p:sp>
      <p:pic>
        <p:nvPicPr>
          <p:cNvPr id="7" name="Obrázek 6">
            <a:extLst>
              <a:ext uri="{FF2B5EF4-FFF2-40B4-BE49-F238E27FC236}">
                <a16:creationId xmlns="" xmlns:a16="http://schemas.microsoft.com/office/drawing/2014/main" id="{D6EC9C6C-B2D5-494A-B7E4-10089663C2A5}"/>
              </a:ext>
            </a:extLst>
          </p:cNvPr>
          <p:cNvPicPr>
            <a:picLocks noChangeAspect="1"/>
          </p:cNvPicPr>
          <p:nvPr/>
        </p:nvPicPr>
        <p:blipFill>
          <a:blip r:embed="rId2"/>
          <a:stretch>
            <a:fillRect/>
          </a:stretch>
        </p:blipFill>
        <p:spPr>
          <a:xfrm>
            <a:off x="5046404" y="1186609"/>
            <a:ext cx="1133333" cy="685715"/>
          </a:xfrm>
          <a:prstGeom prst="rect">
            <a:avLst/>
          </a:prstGeom>
        </p:spPr>
      </p:pic>
      <p:sp>
        <p:nvSpPr>
          <p:cNvPr id="8" name="Obdélník 7">
            <a:extLst>
              <a:ext uri="{FF2B5EF4-FFF2-40B4-BE49-F238E27FC236}">
                <a16:creationId xmlns="" xmlns:a16="http://schemas.microsoft.com/office/drawing/2014/main" id="{8EF0195F-A70D-4CF8-AD76-8F814C874444}"/>
              </a:ext>
            </a:extLst>
          </p:cNvPr>
          <p:cNvSpPr/>
          <p:nvPr/>
        </p:nvSpPr>
        <p:spPr>
          <a:xfrm>
            <a:off x="451263" y="1872323"/>
            <a:ext cx="6973640" cy="461665"/>
          </a:xfrm>
          <a:prstGeom prst="rect">
            <a:avLst/>
          </a:prstGeom>
        </p:spPr>
        <p:txBody>
          <a:bodyPr wrap="none" lIns="91440" tIns="45720" rIns="91440" bIns="45720">
            <a:spAutoFit/>
          </a:bodyPr>
          <a:lstStyle/>
          <a:p>
            <a:pPr marL="285744" indent="-285744">
              <a:buFont typeface="Arial" panose="020B0604020202020204" pitchFamily="34" charset="0"/>
              <a:buChar char="•"/>
            </a:pPr>
            <a:r>
              <a:rPr lang="cs-CZ" sz="2400" dirty="0"/>
              <a:t>celkové náklady na objednávání a doplňování skladu</a:t>
            </a:r>
          </a:p>
        </p:txBody>
      </p:sp>
      <p:pic>
        <p:nvPicPr>
          <p:cNvPr id="9" name="Obrázek 8">
            <a:extLst>
              <a:ext uri="{FF2B5EF4-FFF2-40B4-BE49-F238E27FC236}">
                <a16:creationId xmlns="" xmlns:a16="http://schemas.microsoft.com/office/drawing/2014/main" id="{D6AE38F8-7159-45DC-9677-20632AD5528B}"/>
              </a:ext>
            </a:extLst>
          </p:cNvPr>
          <p:cNvPicPr>
            <a:picLocks noChangeAspect="1"/>
          </p:cNvPicPr>
          <p:nvPr/>
        </p:nvPicPr>
        <p:blipFill>
          <a:blip r:embed="rId3"/>
          <a:stretch>
            <a:fillRect/>
          </a:stretch>
        </p:blipFill>
        <p:spPr>
          <a:xfrm>
            <a:off x="2908308" y="2977931"/>
            <a:ext cx="5409524" cy="2828571"/>
          </a:xfrm>
          <a:prstGeom prst="rect">
            <a:avLst/>
          </a:prstGeom>
        </p:spPr>
      </p:pic>
    </p:spTree>
    <p:extLst>
      <p:ext uri="{BB962C8B-B14F-4D97-AF65-F5344CB8AC3E}">
        <p14:creationId xmlns:p14="http://schemas.microsoft.com/office/powerpoint/2010/main" val="2552144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451261" y="282358"/>
            <a:ext cx="4536504" cy="507703"/>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sz="8000" dirty="0"/>
          </a:p>
        </p:txBody>
      </p:sp>
      <p:sp>
        <p:nvSpPr>
          <p:cNvPr id="2" name="TextovéPole 1">
            <a:extLst>
              <a:ext uri="{FF2B5EF4-FFF2-40B4-BE49-F238E27FC236}">
                <a16:creationId xmlns="" xmlns:a16="http://schemas.microsoft.com/office/drawing/2014/main" id="{AEA95F31-DFB3-45BB-9626-83E0D159847A}"/>
              </a:ext>
            </a:extLst>
          </p:cNvPr>
          <p:cNvSpPr txBox="1"/>
          <p:nvPr/>
        </p:nvSpPr>
        <p:spPr>
          <a:xfrm>
            <a:off x="451262" y="274187"/>
            <a:ext cx="7422079" cy="461665"/>
          </a:xfrm>
          <a:prstGeom prst="rect">
            <a:avLst/>
          </a:prstGeom>
          <a:noFill/>
        </p:spPr>
        <p:txBody>
          <a:bodyPr wrap="square" lIns="91440" tIns="45720" rIns="91440" bIns="45720" rtlCol="0">
            <a:spAutoFit/>
          </a:bodyPr>
          <a:lstStyle/>
          <a:p>
            <a:r>
              <a:rPr lang="cs-CZ" sz="2400" b="1" dirty="0"/>
              <a:t>Propočty k zásobám 2</a:t>
            </a:r>
          </a:p>
        </p:txBody>
      </p:sp>
      <p:sp>
        <p:nvSpPr>
          <p:cNvPr id="5" name="Obdélník 4">
            <a:extLst>
              <a:ext uri="{FF2B5EF4-FFF2-40B4-BE49-F238E27FC236}">
                <a16:creationId xmlns="" xmlns:a16="http://schemas.microsoft.com/office/drawing/2014/main" id="{D6C65845-5975-4A69-B042-9AA9304E1C18}"/>
              </a:ext>
            </a:extLst>
          </p:cNvPr>
          <p:cNvSpPr/>
          <p:nvPr/>
        </p:nvSpPr>
        <p:spPr>
          <a:xfrm>
            <a:off x="451262" y="696973"/>
            <a:ext cx="9690265" cy="461665"/>
          </a:xfrm>
          <a:prstGeom prst="rect">
            <a:avLst/>
          </a:prstGeom>
        </p:spPr>
        <p:txBody>
          <a:bodyPr wrap="square" lIns="91440" tIns="45720" rIns="91440" bIns="45720">
            <a:spAutoFit/>
          </a:bodyPr>
          <a:lstStyle/>
          <a:p>
            <a:pPr marL="285744" indent="-285744">
              <a:buFont typeface="Arial" panose="020B0604020202020204" pitchFamily="34" charset="0"/>
              <a:buChar char="•"/>
            </a:pPr>
            <a:r>
              <a:rPr lang="cs-CZ" sz="2400" b="1" dirty="0"/>
              <a:t>optimální </a:t>
            </a:r>
            <a:r>
              <a:rPr lang="cs-CZ" sz="2400" b="1" dirty="0"/>
              <a:t>velikost dodávky</a:t>
            </a:r>
            <a:endParaRPr lang="cs-CZ" sz="2400" dirty="0"/>
          </a:p>
        </p:txBody>
      </p:sp>
      <p:sp>
        <p:nvSpPr>
          <p:cNvPr id="8" name="Obdélník 7">
            <a:extLst>
              <a:ext uri="{FF2B5EF4-FFF2-40B4-BE49-F238E27FC236}">
                <a16:creationId xmlns="" xmlns:a16="http://schemas.microsoft.com/office/drawing/2014/main" id="{8EF0195F-A70D-4CF8-AD76-8F814C874444}"/>
              </a:ext>
            </a:extLst>
          </p:cNvPr>
          <p:cNvSpPr/>
          <p:nvPr/>
        </p:nvSpPr>
        <p:spPr>
          <a:xfrm>
            <a:off x="451262" y="1872323"/>
            <a:ext cx="11444928" cy="461665"/>
          </a:xfrm>
          <a:prstGeom prst="rect">
            <a:avLst/>
          </a:prstGeom>
        </p:spPr>
        <p:txBody>
          <a:bodyPr wrap="none" lIns="91440" tIns="45720" rIns="91440" bIns="45720">
            <a:spAutoFit/>
          </a:bodyPr>
          <a:lstStyle/>
          <a:p>
            <a:pPr marL="285744" indent="-285744">
              <a:buFont typeface="Arial" panose="020B0604020202020204" pitchFamily="34" charset="0"/>
              <a:buChar char="•"/>
            </a:pPr>
            <a:r>
              <a:rPr lang="cs-CZ" sz="2400" dirty="0"/>
              <a:t>Dosazením </a:t>
            </a:r>
            <a:r>
              <a:rPr lang="cs-CZ" sz="2400" dirty="0" err="1"/>
              <a:t>Dopt</a:t>
            </a:r>
            <a:r>
              <a:rPr lang="cs-CZ" sz="2400" dirty="0"/>
              <a:t> do nákladové funkce lze získat vztah pro optimální (minimální) náklady:</a:t>
            </a:r>
          </a:p>
        </p:txBody>
      </p:sp>
      <p:pic>
        <p:nvPicPr>
          <p:cNvPr id="3" name="Obrázek 2">
            <a:extLst>
              <a:ext uri="{FF2B5EF4-FFF2-40B4-BE49-F238E27FC236}">
                <a16:creationId xmlns="" xmlns:a16="http://schemas.microsoft.com/office/drawing/2014/main" id="{7EA83688-BDDD-443D-B744-A0E5EED724A0}"/>
              </a:ext>
            </a:extLst>
          </p:cNvPr>
          <p:cNvPicPr>
            <a:picLocks noChangeAspect="1"/>
          </p:cNvPicPr>
          <p:nvPr/>
        </p:nvPicPr>
        <p:blipFill>
          <a:blip r:embed="rId2"/>
          <a:stretch>
            <a:fillRect/>
          </a:stretch>
        </p:blipFill>
        <p:spPr>
          <a:xfrm>
            <a:off x="4599113" y="881640"/>
            <a:ext cx="2115000" cy="1015875"/>
          </a:xfrm>
          <a:prstGeom prst="rect">
            <a:avLst/>
          </a:prstGeom>
        </p:spPr>
      </p:pic>
      <p:pic>
        <p:nvPicPr>
          <p:cNvPr id="10" name="Obrázek 9">
            <a:extLst>
              <a:ext uri="{FF2B5EF4-FFF2-40B4-BE49-F238E27FC236}">
                <a16:creationId xmlns="" xmlns:a16="http://schemas.microsoft.com/office/drawing/2014/main" id="{6B653325-5932-41D0-8709-10EC8C64EBCD}"/>
              </a:ext>
            </a:extLst>
          </p:cNvPr>
          <p:cNvPicPr>
            <a:picLocks noChangeAspect="1"/>
          </p:cNvPicPr>
          <p:nvPr/>
        </p:nvPicPr>
        <p:blipFill>
          <a:blip r:embed="rId3"/>
          <a:stretch>
            <a:fillRect/>
          </a:stretch>
        </p:blipFill>
        <p:spPr>
          <a:xfrm>
            <a:off x="4911600" y="2442405"/>
            <a:ext cx="2368800" cy="761907"/>
          </a:xfrm>
          <a:prstGeom prst="rect">
            <a:avLst/>
          </a:prstGeom>
        </p:spPr>
      </p:pic>
    </p:spTree>
    <p:extLst>
      <p:ext uri="{BB962C8B-B14F-4D97-AF65-F5344CB8AC3E}">
        <p14:creationId xmlns:p14="http://schemas.microsoft.com/office/powerpoint/2010/main" val="198918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Náklady se zásobami</a:t>
            </a:r>
          </a:p>
        </p:txBody>
      </p:sp>
      <p:graphicFrame>
        <p:nvGraphicFramePr>
          <p:cNvPr id="3" name="Objekt 2"/>
          <p:cNvGraphicFramePr>
            <a:graphicFrameLocks noChangeAspect="1"/>
          </p:cNvGraphicFramePr>
          <p:nvPr>
            <p:extLst>
              <p:ext uri="{D42A27DB-BD31-4B8C-83A1-F6EECF244321}">
                <p14:modId xmlns:p14="http://schemas.microsoft.com/office/powerpoint/2010/main" val="2776441130"/>
              </p:ext>
            </p:extLst>
          </p:nvPr>
        </p:nvGraphicFramePr>
        <p:xfrm>
          <a:off x="3760631" y="2065217"/>
          <a:ext cx="5889518" cy="4332287"/>
        </p:xfrm>
        <a:graphic>
          <a:graphicData uri="http://schemas.openxmlformats.org/presentationml/2006/ole">
            <mc:AlternateContent xmlns:mc="http://schemas.openxmlformats.org/markup-compatibility/2006">
              <mc:Choice xmlns:v="urn:schemas-microsoft-com:vml" Requires="v">
                <p:oleObj spid="_x0000_s2051" name="Dokument" r:id="rId3" imgW="5766035" imgH="4311361" progId="Word.Document.8">
                  <p:embed/>
                </p:oleObj>
              </mc:Choice>
              <mc:Fallback>
                <p:oleObj name="Dokument" r:id="rId3" imgW="5766035" imgH="4311361"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0631" y="2065217"/>
                        <a:ext cx="5889518" cy="4332287"/>
                      </a:xfrm>
                      <a:prstGeom prst="rect">
                        <a:avLst/>
                      </a:prstGeom>
                      <a:solidFill>
                        <a:schemeClr val="bg1"/>
                      </a:solidFill>
                      <a:ln>
                        <a:noFill/>
                      </a:ln>
                    </p:spPr>
                  </p:pic>
                </p:oleObj>
              </mc:Fallback>
            </mc:AlternateContent>
          </a:graphicData>
        </a:graphic>
      </p:graphicFrame>
    </p:spTree>
    <p:extLst>
      <p:ext uri="{BB962C8B-B14F-4D97-AF65-F5344CB8AC3E}">
        <p14:creationId xmlns:p14="http://schemas.microsoft.com/office/powerpoint/2010/main" val="3383178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sz="8000" dirty="0"/>
          </a:p>
        </p:txBody>
      </p:sp>
      <p:sp>
        <p:nvSpPr>
          <p:cNvPr id="2" name="TextovéPole 1">
            <a:extLst>
              <a:ext uri="{FF2B5EF4-FFF2-40B4-BE49-F238E27FC236}">
                <a16:creationId xmlns="" xmlns:a16="http://schemas.microsoft.com/office/drawing/2014/main" id="{DBBFE07E-59DB-4A4E-A797-6AA13F798A84}"/>
              </a:ext>
            </a:extLst>
          </p:cNvPr>
          <p:cNvSpPr txBox="1"/>
          <p:nvPr/>
        </p:nvSpPr>
        <p:spPr>
          <a:xfrm>
            <a:off x="463140" y="274188"/>
            <a:ext cx="5177641" cy="461665"/>
          </a:xfrm>
          <a:prstGeom prst="rect">
            <a:avLst/>
          </a:prstGeom>
          <a:noFill/>
        </p:spPr>
        <p:txBody>
          <a:bodyPr wrap="square" lIns="91440" tIns="45720" rIns="91440" bIns="45720" rtlCol="0">
            <a:spAutoFit/>
          </a:bodyPr>
          <a:lstStyle/>
          <a:p>
            <a:r>
              <a:rPr lang="cs-CZ" sz="2400" dirty="0"/>
              <a:t>NORMY ZÁSOB </a:t>
            </a:r>
            <a:endParaRPr lang="cs-CZ" sz="2400" b="1" dirty="0"/>
          </a:p>
        </p:txBody>
      </p:sp>
      <p:sp>
        <p:nvSpPr>
          <p:cNvPr id="3" name="Obdélník 2">
            <a:extLst>
              <a:ext uri="{FF2B5EF4-FFF2-40B4-BE49-F238E27FC236}">
                <a16:creationId xmlns="" xmlns:a16="http://schemas.microsoft.com/office/drawing/2014/main" id="{4B223A27-E4A3-45E5-BB07-9F2BE6A67503}"/>
              </a:ext>
            </a:extLst>
          </p:cNvPr>
          <p:cNvSpPr/>
          <p:nvPr/>
        </p:nvSpPr>
        <p:spPr>
          <a:xfrm>
            <a:off x="455223" y="735852"/>
            <a:ext cx="6800600" cy="1816266"/>
          </a:xfrm>
          <a:prstGeom prst="rect">
            <a:avLst/>
          </a:prstGeom>
        </p:spPr>
        <p:txBody>
          <a:bodyPr wrap="square" lIns="91440" tIns="45720" rIns="91440" bIns="45720">
            <a:spAutoFit/>
          </a:bodyPr>
          <a:lstStyle/>
          <a:p>
            <a:r>
              <a:rPr lang="cs-CZ" sz="1867" b="1" dirty="0"/>
              <a:t>ČASOVÁ NORMA ZÁSOB</a:t>
            </a:r>
          </a:p>
          <a:p>
            <a:pPr algn="just"/>
            <a:r>
              <a:rPr lang="cs-CZ" sz="1867" dirty="0"/>
              <a:t>Časová norma zásob </a:t>
            </a:r>
            <a:r>
              <a:rPr lang="cs-CZ" sz="1867" dirty="0" err="1"/>
              <a:t>CNZ</a:t>
            </a:r>
            <a:r>
              <a:rPr lang="cs-CZ" sz="1867" dirty="0"/>
              <a:t> je udávána ve dnech a vyjadřuje dobu, kterou je v průměru držená zásoba schopna z hlediska spotřeby pokrýt kde </a:t>
            </a:r>
            <a:r>
              <a:rPr lang="cs-CZ" sz="1867" dirty="0" err="1"/>
              <a:t>td</a:t>
            </a:r>
            <a:r>
              <a:rPr lang="cs-CZ" sz="1867" dirty="0"/>
              <a:t> … délka dodávkového cyklu materiálu [dny], </a:t>
            </a:r>
            <a:r>
              <a:rPr lang="cs-CZ" sz="1867" dirty="0" err="1"/>
              <a:t>t</a:t>
            </a:r>
            <a:r>
              <a:rPr lang="cs-CZ" sz="1867" baseline="-25000" dirty="0" err="1"/>
              <a:t>t</a:t>
            </a:r>
            <a:r>
              <a:rPr lang="cs-CZ" sz="1867" dirty="0"/>
              <a:t> … doba, po kterou je držena technická zásoba materiálu [dny], </a:t>
            </a:r>
            <a:r>
              <a:rPr lang="cs-CZ" sz="1867" dirty="0" err="1"/>
              <a:t>t</a:t>
            </a:r>
            <a:r>
              <a:rPr lang="cs-CZ" sz="1867" baseline="-25000" dirty="0" err="1"/>
              <a:t>p</a:t>
            </a:r>
            <a:r>
              <a:rPr lang="cs-CZ" sz="1867" dirty="0"/>
              <a:t> … doba, kterou pokryje pojistná zásoba materiálu [dny].</a:t>
            </a:r>
          </a:p>
        </p:txBody>
      </p:sp>
      <p:pic>
        <p:nvPicPr>
          <p:cNvPr id="5" name="Obrázek 4">
            <a:extLst>
              <a:ext uri="{FF2B5EF4-FFF2-40B4-BE49-F238E27FC236}">
                <a16:creationId xmlns="" xmlns:a16="http://schemas.microsoft.com/office/drawing/2014/main" id="{4FC90DC1-4046-4B7A-A5CE-DB711113DF6C}"/>
              </a:ext>
            </a:extLst>
          </p:cNvPr>
          <p:cNvPicPr>
            <a:picLocks noChangeAspect="1"/>
          </p:cNvPicPr>
          <p:nvPr/>
        </p:nvPicPr>
        <p:blipFill>
          <a:blip r:embed="rId2"/>
          <a:stretch>
            <a:fillRect/>
          </a:stretch>
        </p:blipFill>
        <p:spPr>
          <a:xfrm>
            <a:off x="8649273" y="1377873"/>
            <a:ext cx="1761905" cy="619048"/>
          </a:xfrm>
          <a:prstGeom prst="rect">
            <a:avLst/>
          </a:prstGeom>
        </p:spPr>
      </p:pic>
      <p:sp>
        <p:nvSpPr>
          <p:cNvPr id="7" name="Obdélník 6">
            <a:extLst>
              <a:ext uri="{FF2B5EF4-FFF2-40B4-BE49-F238E27FC236}">
                <a16:creationId xmlns="" xmlns:a16="http://schemas.microsoft.com/office/drawing/2014/main" id="{8C76D1E5-57D7-4D0B-9973-8F392A25A326}"/>
              </a:ext>
            </a:extLst>
          </p:cNvPr>
          <p:cNvSpPr/>
          <p:nvPr/>
        </p:nvSpPr>
        <p:spPr>
          <a:xfrm>
            <a:off x="448832" y="2893825"/>
            <a:ext cx="6800600" cy="954300"/>
          </a:xfrm>
          <a:prstGeom prst="rect">
            <a:avLst/>
          </a:prstGeom>
        </p:spPr>
        <p:txBody>
          <a:bodyPr wrap="square" lIns="91440" tIns="45720" rIns="91440" bIns="45720">
            <a:spAutoFit/>
          </a:bodyPr>
          <a:lstStyle/>
          <a:p>
            <a:r>
              <a:rPr lang="cs-CZ" sz="1867" b="1" dirty="0"/>
              <a:t>NORMA ZÁSOB </a:t>
            </a:r>
          </a:p>
          <a:p>
            <a:r>
              <a:rPr lang="cs-CZ" sz="1867" dirty="0"/>
              <a:t>Tato norma udává průměrný stav zásob v naturálních jednotách, kde s je spotřeba</a:t>
            </a:r>
          </a:p>
        </p:txBody>
      </p:sp>
      <p:pic>
        <p:nvPicPr>
          <p:cNvPr id="8" name="Obrázek 7">
            <a:extLst>
              <a:ext uri="{FF2B5EF4-FFF2-40B4-BE49-F238E27FC236}">
                <a16:creationId xmlns="" xmlns:a16="http://schemas.microsoft.com/office/drawing/2014/main" id="{4786A301-3DAB-4823-8B1B-B5C07426EBA0}"/>
              </a:ext>
            </a:extLst>
          </p:cNvPr>
          <p:cNvPicPr>
            <a:picLocks noChangeAspect="1"/>
          </p:cNvPicPr>
          <p:nvPr/>
        </p:nvPicPr>
        <p:blipFill>
          <a:blip r:embed="rId3"/>
          <a:stretch>
            <a:fillRect/>
          </a:stretch>
        </p:blipFill>
        <p:spPr>
          <a:xfrm>
            <a:off x="8291255" y="2873523"/>
            <a:ext cx="1776600" cy="497356"/>
          </a:xfrm>
          <a:prstGeom prst="rect">
            <a:avLst/>
          </a:prstGeom>
        </p:spPr>
      </p:pic>
      <p:sp>
        <p:nvSpPr>
          <p:cNvPr id="9" name="Obdélník 8">
            <a:extLst>
              <a:ext uri="{FF2B5EF4-FFF2-40B4-BE49-F238E27FC236}">
                <a16:creationId xmlns="" xmlns:a16="http://schemas.microsoft.com/office/drawing/2014/main" id="{7F7A95A5-C639-450C-875C-A25DCFE711C3}"/>
              </a:ext>
            </a:extLst>
          </p:cNvPr>
          <p:cNvSpPr/>
          <p:nvPr/>
        </p:nvSpPr>
        <p:spPr>
          <a:xfrm>
            <a:off x="463139" y="4581129"/>
            <a:ext cx="6096000" cy="954300"/>
          </a:xfrm>
          <a:prstGeom prst="rect">
            <a:avLst/>
          </a:prstGeom>
        </p:spPr>
        <p:txBody>
          <a:bodyPr lIns="91440" tIns="45720" rIns="91440" bIns="45720">
            <a:spAutoFit/>
          </a:bodyPr>
          <a:lstStyle/>
          <a:p>
            <a:r>
              <a:rPr lang="cs-CZ" sz="1867" b="1" dirty="0"/>
              <a:t>NORMATIV ZÁSOB</a:t>
            </a:r>
          </a:p>
          <a:p>
            <a:r>
              <a:rPr lang="cs-CZ" sz="1867" dirty="0"/>
              <a:t>Normativ udává průměrný stav zásob ve finančních jednotkách </a:t>
            </a:r>
          </a:p>
        </p:txBody>
      </p:sp>
      <p:pic>
        <p:nvPicPr>
          <p:cNvPr id="10" name="Obrázek 9">
            <a:extLst>
              <a:ext uri="{FF2B5EF4-FFF2-40B4-BE49-F238E27FC236}">
                <a16:creationId xmlns="" xmlns:a16="http://schemas.microsoft.com/office/drawing/2014/main" id="{C9300981-1D67-4A8B-97FE-8FF30485D6F3}"/>
              </a:ext>
            </a:extLst>
          </p:cNvPr>
          <p:cNvPicPr>
            <a:picLocks noChangeAspect="1"/>
          </p:cNvPicPr>
          <p:nvPr/>
        </p:nvPicPr>
        <p:blipFill>
          <a:blip r:embed="rId4"/>
          <a:stretch>
            <a:fillRect/>
          </a:stretch>
        </p:blipFill>
        <p:spPr>
          <a:xfrm>
            <a:off x="8592278" y="4677139"/>
            <a:ext cx="1818900" cy="507939"/>
          </a:xfrm>
          <a:prstGeom prst="rect">
            <a:avLst/>
          </a:prstGeom>
        </p:spPr>
      </p:pic>
      <p:pic>
        <p:nvPicPr>
          <p:cNvPr id="11" name="Obráze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2827" y="351359"/>
            <a:ext cx="1248139" cy="973549"/>
          </a:xfrm>
          <a:prstGeom prst="rect">
            <a:avLst/>
          </a:prstGeom>
        </p:spPr>
      </p:pic>
    </p:spTree>
    <p:extLst>
      <p:ext uri="{BB962C8B-B14F-4D97-AF65-F5344CB8AC3E}">
        <p14:creationId xmlns:p14="http://schemas.microsoft.com/office/powerpoint/2010/main" val="3620223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latin typeface="Open Sans"/>
              </a:rPr>
              <a:t>Obsah prezentace</a:t>
            </a:r>
            <a:endParaRPr lang="cs-CZ" dirty="0">
              <a:latin typeface="Open Sans"/>
            </a:endParaRPr>
          </a:p>
        </p:txBody>
      </p:sp>
      <p:sp>
        <p:nvSpPr>
          <p:cNvPr id="5" name="Zástupný symbol pro obsah 4"/>
          <p:cNvSpPr>
            <a:spLocks noGrp="1"/>
          </p:cNvSpPr>
          <p:nvPr>
            <p:ph idx="1"/>
          </p:nvPr>
        </p:nvSpPr>
        <p:spPr/>
        <p:txBody>
          <a:bodyPr/>
          <a:lstStyle/>
          <a:p>
            <a:r>
              <a:rPr lang="cs-CZ" b="1" dirty="0" smtClean="0">
                <a:latin typeface="Open Sans"/>
              </a:rPr>
              <a:t>KAPITÁLOVÁ STRUKTURA</a:t>
            </a:r>
          </a:p>
          <a:p>
            <a:r>
              <a:rPr lang="cs-CZ" b="1" dirty="0" smtClean="0">
                <a:latin typeface="Open Sans"/>
              </a:rPr>
              <a:t>ŘÍZENÍ AKTIV VNITROPODNIKOVÉ FINANČNÍ TOKY, OCEŇOVÁNÍ PODNIKU</a:t>
            </a:r>
          </a:p>
          <a:p>
            <a:r>
              <a:rPr lang="cs-CZ" b="1" dirty="0" smtClean="0">
                <a:latin typeface="Open Sans"/>
              </a:rPr>
              <a:t>FINANČNÍ ASPEKTY SPOJOVÁNÍ PODNIKŮ, MIKROEKONOMICKÁ INTEGRACE</a:t>
            </a:r>
          </a:p>
        </p:txBody>
      </p:sp>
    </p:spTree>
    <p:extLst>
      <p:ext uri="{BB962C8B-B14F-4D97-AF65-F5344CB8AC3E}">
        <p14:creationId xmlns:p14="http://schemas.microsoft.com/office/powerpoint/2010/main" val="623074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sz="8000" dirty="0"/>
          </a:p>
        </p:txBody>
      </p:sp>
      <p:sp>
        <p:nvSpPr>
          <p:cNvPr id="2" name="TextovéPole 1">
            <a:extLst>
              <a:ext uri="{FF2B5EF4-FFF2-40B4-BE49-F238E27FC236}">
                <a16:creationId xmlns="" xmlns:a16="http://schemas.microsoft.com/office/drawing/2014/main" id="{DBBFE07E-59DB-4A4E-A797-6AA13F798A84}"/>
              </a:ext>
            </a:extLst>
          </p:cNvPr>
          <p:cNvSpPr txBox="1"/>
          <p:nvPr/>
        </p:nvSpPr>
        <p:spPr>
          <a:xfrm>
            <a:off x="463139" y="274188"/>
            <a:ext cx="8513181" cy="461665"/>
          </a:xfrm>
          <a:prstGeom prst="rect">
            <a:avLst/>
          </a:prstGeom>
          <a:noFill/>
        </p:spPr>
        <p:txBody>
          <a:bodyPr wrap="square" lIns="91440" tIns="45720" rIns="91440" bIns="45720" rtlCol="0">
            <a:spAutoFit/>
          </a:bodyPr>
          <a:lstStyle/>
          <a:p>
            <a:r>
              <a:rPr lang="cs-CZ" sz="2400" b="1" dirty="0"/>
              <a:t>MĚŘENÍ VÝKONU V OBLASTI ŘÍZENÍ ZÁSOB</a:t>
            </a:r>
          </a:p>
        </p:txBody>
      </p:sp>
      <p:sp>
        <p:nvSpPr>
          <p:cNvPr id="11" name="Obdélník 10">
            <a:extLst>
              <a:ext uri="{FF2B5EF4-FFF2-40B4-BE49-F238E27FC236}">
                <a16:creationId xmlns="" xmlns:a16="http://schemas.microsoft.com/office/drawing/2014/main" id="{54E9869E-3796-4A59-A562-D4A324EB007E}"/>
              </a:ext>
            </a:extLst>
          </p:cNvPr>
          <p:cNvSpPr/>
          <p:nvPr/>
        </p:nvSpPr>
        <p:spPr>
          <a:xfrm>
            <a:off x="463139" y="1412777"/>
            <a:ext cx="8011887" cy="3252878"/>
          </a:xfrm>
          <a:prstGeom prst="rect">
            <a:avLst/>
          </a:prstGeom>
        </p:spPr>
        <p:txBody>
          <a:bodyPr wrap="square" lIns="91440" tIns="45720" rIns="91440" bIns="45720">
            <a:spAutoFit/>
          </a:bodyPr>
          <a:lstStyle/>
          <a:p>
            <a:r>
              <a:rPr lang="cs-CZ" sz="1867" b="1" dirty="0"/>
              <a:t>POČET OBRÁTEK ZÁSOB</a:t>
            </a:r>
          </a:p>
          <a:p>
            <a:r>
              <a:rPr lang="cs-CZ" sz="1867" dirty="0"/>
              <a:t>Tento ukazatel vyjadřuje, kolikrát se zásoba materiálu obrátí za sledované období </a:t>
            </a:r>
            <a:r>
              <a:rPr lang="cs-CZ" sz="1867" dirty="0"/>
              <a:t>ve spotřebě</a:t>
            </a:r>
            <a:r>
              <a:rPr lang="cs-CZ" sz="1867" dirty="0"/>
              <a:t>, kde So … spotřeba za sledované období [Kč],</a:t>
            </a:r>
            <a:r>
              <a:rPr lang="cs-CZ" sz="1867" dirty="0" err="1"/>
              <a:t>Zc</a:t>
            </a:r>
            <a:r>
              <a:rPr lang="cs-CZ" sz="1867" dirty="0"/>
              <a:t> … celková průměrná zásoba [Kč].</a:t>
            </a:r>
          </a:p>
          <a:p>
            <a:endParaRPr lang="cs-CZ" sz="1867" b="1" dirty="0"/>
          </a:p>
          <a:p>
            <a:endParaRPr lang="cs-CZ" sz="1867" b="1" dirty="0"/>
          </a:p>
          <a:p>
            <a:endParaRPr lang="cs-CZ" sz="1867" b="1" dirty="0"/>
          </a:p>
          <a:p>
            <a:r>
              <a:rPr lang="cs-CZ" sz="1867" b="1" dirty="0"/>
              <a:t>DOBA </a:t>
            </a:r>
            <a:r>
              <a:rPr lang="cs-CZ" sz="1867" b="1" dirty="0"/>
              <a:t>OBRATU ZÁSOB</a:t>
            </a:r>
          </a:p>
          <a:p>
            <a:r>
              <a:rPr lang="cs-CZ" sz="1867" dirty="0"/>
              <a:t>Tento ukazatel vyjadřuje čas potřebný k tomu, aby se zásoba materiálu přeměnila v následující formu, tj. nedokončenou výrobu, kde To … délka sledovaného období [dny],Oz … počet obrátek zásob.</a:t>
            </a:r>
          </a:p>
        </p:txBody>
      </p:sp>
      <p:pic>
        <p:nvPicPr>
          <p:cNvPr id="12" name="Obrázek 11">
            <a:extLst>
              <a:ext uri="{FF2B5EF4-FFF2-40B4-BE49-F238E27FC236}">
                <a16:creationId xmlns="" xmlns:a16="http://schemas.microsoft.com/office/drawing/2014/main" id="{B23F8F44-584B-4E40-B688-212B45EED2FB}"/>
              </a:ext>
            </a:extLst>
          </p:cNvPr>
          <p:cNvPicPr>
            <a:picLocks noChangeAspect="1"/>
          </p:cNvPicPr>
          <p:nvPr/>
        </p:nvPicPr>
        <p:blipFill>
          <a:blip r:embed="rId2"/>
          <a:stretch>
            <a:fillRect/>
          </a:stretch>
        </p:blipFill>
        <p:spPr>
          <a:xfrm>
            <a:off x="9751578" y="1604797"/>
            <a:ext cx="1057500" cy="804235"/>
          </a:xfrm>
          <a:prstGeom prst="rect">
            <a:avLst/>
          </a:prstGeom>
        </p:spPr>
      </p:pic>
      <p:pic>
        <p:nvPicPr>
          <p:cNvPr id="13" name="Obrázek 12">
            <a:extLst>
              <a:ext uri="{FF2B5EF4-FFF2-40B4-BE49-F238E27FC236}">
                <a16:creationId xmlns="" xmlns:a16="http://schemas.microsoft.com/office/drawing/2014/main" id="{0668373B-98C1-4D35-84AD-3E2F8F4C991F}"/>
              </a:ext>
            </a:extLst>
          </p:cNvPr>
          <p:cNvPicPr>
            <a:picLocks noChangeAspect="1"/>
          </p:cNvPicPr>
          <p:nvPr/>
        </p:nvPicPr>
        <p:blipFill>
          <a:blip r:embed="rId3"/>
          <a:stretch>
            <a:fillRect/>
          </a:stretch>
        </p:blipFill>
        <p:spPr>
          <a:xfrm>
            <a:off x="9720448" y="3813043"/>
            <a:ext cx="1269000" cy="761907"/>
          </a:xfrm>
          <a:prstGeom prst="rect">
            <a:avLst/>
          </a:prstGeom>
        </p:spPr>
      </p:pic>
      <p:pic>
        <p:nvPicPr>
          <p:cNvPr id="7" name="Obráze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2827" y="351359"/>
            <a:ext cx="1248139" cy="973549"/>
          </a:xfrm>
          <a:prstGeom prst="rect">
            <a:avLst/>
          </a:prstGeom>
        </p:spPr>
      </p:pic>
      <p:sp>
        <p:nvSpPr>
          <p:cNvPr id="3" name="Nadpis 2"/>
          <p:cNvSpPr>
            <a:spLocks noGrp="1"/>
          </p:cNvSpPr>
          <p:nvPr>
            <p:ph type="title"/>
          </p:nvPr>
        </p:nvSpPr>
        <p:spPr/>
        <p:txBody>
          <a:bodyPr/>
          <a:lstStyle/>
          <a:p>
            <a:endParaRPr lang="cs-CZ"/>
          </a:p>
        </p:txBody>
      </p:sp>
      <p:sp>
        <p:nvSpPr>
          <p:cNvPr id="5" name="Zástupný symbol pro obsah 4"/>
          <p:cNvSpPr>
            <a:spLocks noGrp="1"/>
          </p:cNvSpPr>
          <p:nvPr>
            <p:ph idx="1"/>
          </p:nvPr>
        </p:nvSpPr>
        <p:spPr/>
        <p:txBody>
          <a:bodyPr/>
          <a:lstStyle/>
          <a:p>
            <a:endParaRPr lang="cs-CZ"/>
          </a:p>
        </p:txBody>
      </p:sp>
    </p:spTree>
    <p:extLst>
      <p:ext uri="{BB962C8B-B14F-4D97-AF65-F5344CB8AC3E}">
        <p14:creationId xmlns:p14="http://schemas.microsoft.com/office/powerpoint/2010/main" val="1734786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Oceňování podniku</a:t>
            </a:r>
          </a:p>
        </p:txBody>
      </p:sp>
      <p:sp>
        <p:nvSpPr>
          <p:cNvPr id="3" name="Zástupný symbol pro obsah 2"/>
          <p:cNvSpPr>
            <a:spLocks noGrp="1"/>
          </p:cNvSpPr>
          <p:nvPr>
            <p:ph idx="1"/>
          </p:nvPr>
        </p:nvSpPr>
        <p:spPr/>
        <p:txBody>
          <a:bodyPr/>
          <a:lstStyle/>
          <a:p>
            <a:r>
              <a:rPr lang="pl-PL" dirty="0"/>
              <a:t>Cílem oceňování podniku (</a:t>
            </a:r>
            <a:r>
              <a:rPr lang="pl-PL" dirty="0" smtClean="0"/>
              <a:t>spo</a:t>
            </a:r>
            <a:r>
              <a:rPr lang="cs-CZ" dirty="0" err="1" smtClean="0"/>
              <a:t>lečnosti</a:t>
            </a:r>
            <a:r>
              <a:rPr lang="cs-CZ" dirty="0"/>
              <a:t>) je stanovení jeho </a:t>
            </a:r>
            <a:r>
              <a:rPr lang="cs-CZ" b="1" dirty="0"/>
              <a:t>tržní hodnoty </a:t>
            </a:r>
            <a:r>
              <a:rPr lang="cs-CZ" dirty="0"/>
              <a:t>(nikoliv </a:t>
            </a:r>
            <a:r>
              <a:rPr lang="cs-CZ" b="1" dirty="0"/>
              <a:t>tržní ceny</a:t>
            </a:r>
            <a:r>
              <a:rPr lang="cs-CZ" dirty="0"/>
              <a:t>) s přihlédnutím k mnoha různým </a:t>
            </a:r>
            <a:r>
              <a:rPr lang="cs-CZ" dirty="0" err="1"/>
              <a:t>fakto-rům</a:t>
            </a:r>
            <a:r>
              <a:rPr lang="cs-CZ" dirty="0"/>
              <a:t> působících na současnou ale především budoucí </a:t>
            </a:r>
            <a:r>
              <a:rPr lang="cs-CZ" b="1" dirty="0"/>
              <a:t>ekonomickou situaci </a:t>
            </a:r>
            <a:r>
              <a:rPr lang="cs-CZ" dirty="0"/>
              <a:t>podniku </a:t>
            </a:r>
            <a:endParaRPr lang="cs-CZ" dirty="0"/>
          </a:p>
        </p:txBody>
      </p:sp>
    </p:spTree>
    <p:extLst>
      <p:ext uri="{BB962C8B-B14F-4D97-AF65-F5344CB8AC3E}">
        <p14:creationId xmlns:p14="http://schemas.microsoft.com/office/powerpoint/2010/main" val="2847189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Druhy oceňování </a:t>
            </a:r>
            <a:endParaRPr lang="cs-CZ" dirty="0"/>
          </a:p>
        </p:txBody>
      </p:sp>
      <p:sp>
        <p:nvSpPr>
          <p:cNvPr id="3" name="Zástupný symbol pro obsah 2"/>
          <p:cNvSpPr>
            <a:spLocks noGrp="1"/>
          </p:cNvSpPr>
          <p:nvPr>
            <p:ph idx="1"/>
          </p:nvPr>
        </p:nvSpPr>
        <p:spPr/>
        <p:txBody>
          <a:bodyPr>
            <a:normAutofit fontScale="62500" lnSpcReduction="20000"/>
          </a:bodyPr>
          <a:lstStyle/>
          <a:p>
            <a:pPr marL="0" indent="0" algn="ctr">
              <a:buNone/>
            </a:pPr>
            <a:r>
              <a:rPr lang="cs-CZ" b="1" dirty="0" smtClean="0"/>
              <a:t>MAJETKOVÉ (SUBSTANČNÍ) OCENĚNÍ</a:t>
            </a:r>
            <a:r>
              <a:rPr lang="cs-CZ" dirty="0" smtClean="0"/>
              <a:t>:</a:t>
            </a:r>
            <a:endParaRPr lang="cs-CZ" dirty="0"/>
          </a:p>
          <a:p>
            <a:pPr marL="0" indent="0">
              <a:buNone/>
            </a:pPr>
            <a:r>
              <a:rPr lang="cs-CZ" b="1" i="1" dirty="0"/>
              <a:t>Účetní hodnota podniku</a:t>
            </a:r>
          </a:p>
          <a:p>
            <a:r>
              <a:rPr lang="cs-CZ" dirty="0"/>
              <a:t>Účetní hodnota aktiv se výrazně liší od reálné ceny (aktuální ceny, za kterou by bylo možné majetek znovu pořídit) a proto je nutné zjišťovat tzv. substanční hodnotu = soubor relativně samostatných ocenění jednotlivých složek za předpokladu pokračování činnosti </a:t>
            </a:r>
            <a:r>
              <a:rPr lang="cs-CZ" dirty="0" smtClean="0"/>
              <a:t>podniku.</a:t>
            </a:r>
          </a:p>
          <a:p>
            <a:pPr marL="0" indent="0">
              <a:buNone/>
            </a:pPr>
            <a:r>
              <a:rPr lang="cs-CZ" b="1" i="1" dirty="0" smtClean="0"/>
              <a:t>Likvidační </a:t>
            </a:r>
            <a:r>
              <a:rPr lang="cs-CZ" b="1" i="1" dirty="0"/>
              <a:t>hodnota</a:t>
            </a:r>
          </a:p>
          <a:p>
            <a:r>
              <a:rPr lang="cs-CZ" dirty="0"/>
              <a:t>Likvidační hodnota patří do výnosových modelů. Jedná se o čistý prodejní výnos při prodeji aktiv podniku, podnik již nepokračuje v podnikatelské činnosti.</a:t>
            </a:r>
          </a:p>
          <a:p>
            <a:pPr marL="0" indent="0">
              <a:buNone/>
            </a:pPr>
            <a:r>
              <a:rPr lang="cs-CZ" i="1" dirty="0"/>
              <a:t>Zjišťování nákladů na znovupořízení (základ pro ocenění substanční hodnoty)</a:t>
            </a:r>
          </a:p>
          <a:p>
            <a:r>
              <a:rPr lang="cs-CZ" i="1" dirty="0" smtClean="0"/>
              <a:t>indexová </a:t>
            </a:r>
            <a:r>
              <a:rPr lang="cs-CZ" i="1" dirty="0"/>
              <a:t>metoda (z historických cen upravených vhodnými cenovými indexy k datu ocenění, problémy u technického pokroku mění charakter aktiv)</a:t>
            </a:r>
          </a:p>
          <a:p>
            <a:r>
              <a:rPr lang="cs-CZ" i="1" dirty="0" smtClean="0"/>
              <a:t>přímým </a:t>
            </a:r>
            <a:r>
              <a:rPr lang="cs-CZ" i="1" dirty="0"/>
              <a:t>zjišťováním cen z podkladů výrobců</a:t>
            </a:r>
          </a:p>
          <a:p>
            <a:r>
              <a:rPr lang="cs-CZ" i="1" dirty="0" smtClean="0"/>
              <a:t>oceněním </a:t>
            </a:r>
            <a:r>
              <a:rPr lang="cs-CZ" i="1" dirty="0"/>
              <a:t>podle zvolené jednotky obdobné, přepočtena na jednotku např. na m2 budovy apod.</a:t>
            </a:r>
          </a:p>
          <a:p>
            <a:r>
              <a:rPr lang="cs-CZ" i="1" dirty="0" smtClean="0"/>
              <a:t>funkční </a:t>
            </a:r>
            <a:r>
              <a:rPr lang="cs-CZ" i="1" dirty="0"/>
              <a:t>zjišťování cen zjištění nákladů na určitý proces kombinací všech metod, využití např. výroba elektrické energie, chemie, ocelářství </a:t>
            </a:r>
            <a:r>
              <a:rPr lang="cs-CZ" i="1" dirty="0" smtClean="0"/>
              <a:t>apod.</a:t>
            </a:r>
            <a:endParaRPr lang="cs-CZ" i="1" dirty="0"/>
          </a:p>
        </p:txBody>
      </p:sp>
    </p:spTree>
    <p:extLst>
      <p:ext uri="{BB962C8B-B14F-4D97-AF65-F5344CB8AC3E}">
        <p14:creationId xmlns:p14="http://schemas.microsoft.com/office/powerpoint/2010/main" val="1339168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Druhy oceňování 2 </a:t>
            </a:r>
            <a:endParaRPr lang="cs-CZ" dirty="0"/>
          </a:p>
        </p:txBody>
      </p:sp>
      <p:sp>
        <p:nvSpPr>
          <p:cNvPr id="3" name="Zástupný symbol pro obsah 2"/>
          <p:cNvSpPr>
            <a:spLocks noGrp="1"/>
          </p:cNvSpPr>
          <p:nvPr>
            <p:ph idx="1"/>
          </p:nvPr>
        </p:nvSpPr>
        <p:spPr>
          <a:xfrm>
            <a:off x="838200" y="1825625"/>
            <a:ext cx="6039118" cy="4351338"/>
          </a:xfrm>
        </p:spPr>
        <p:txBody>
          <a:bodyPr>
            <a:normAutofit fontScale="85000" lnSpcReduction="20000"/>
          </a:bodyPr>
          <a:lstStyle/>
          <a:p>
            <a:pPr marL="0" indent="0" algn="ctr">
              <a:buNone/>
            </a:pPr>
            <a:r>
              <a:rPr lang="cs-CZ" sz="2900" b="1" dirty="0" smtClean="0"/>
              <a:t>VÝNOSOVÉ METODY </a:t>
            </a:r>
            <a:r>
              <a:rPr lang="cs-CZ" b="1" dirty="0" smtClean="0"/>
              <a:t>OCENĚNÍ</a:t>
            </a:r>
            <a:r>
              <a:rPr lang="cs-CZ" dirty="0" smtClean="0"/>
              <a:t>:</a:t>
            </a:r>
          </a:p>
          <a:p>
            <a:pPr marL="0" indent="0">
              <a:buNone/>
            </a:pPr>
            <a:r>
              <a:rPr lang="cs-CZ" b="1" dirty="0"/>
              <a:t>Metoda diskontovaných peněžních toků (DCF)</a:t>
            </a:r>
          </a:p>
          <a:p>
            <a:r>
              <a:rPr lang="cs-CZ" dirty="0"/>
              <a:t>Hodnota dnes se vždy rovná budoucímu peněžnímu toku diskontovanému alternativním </a:t>
            </a:r>
            <a:r>
              <a:rPr lang="cs-CZ" dirty="0" smtClean="0"/>
              <a:t>nákladem.</a:t>
            </a:r>
          </a:p>
          <a:p>
            <a:pPr marL="0" indent="0">
              <a:buNone/>
            </a:pPr>
            <a:r>
              <a:rPr lang="cs-CZ" b="1" dirty="0"/>
              <a:t>Metoda kapitalizovaných výnosů</a:t>
            </a:r>
          </a:p>
          <a:p>
            <a:r>
              <a:rPr lang="cs-CZ" dirty="0"/>
              <a:t>Odborníci poukazují na skutečnosti, že reálné plánování CF stěží přesáhne 4 — 7 let, ale cyklus ob-novy DHM je obvykle delší a tak prognóza CF je díky tomu nepřesná a proto je vhodnější použít právě tuto metodu kapitalizovaných výnosů. Východiskem jsou výkazy zisků a bilance za posledních 3 až 5 let.</a:t>
            </a:r>
          </a:p>
        </p:txBody>
      </p:sp>
      <p:sp>
        <p:nvSpPr>
          <p:cNvPr id="4" name="Obdélník 3"/>
          <p:cNvSpPr/>
          <p:nvPr/>
        </p:nvSpPr>
        <p:spPr>
          <a:xfrm>
            <a:off x="6877318" y="1959203"/>
            <a:ext cx="5035640" cy="3693319"/>
          </a:xfrm>
          <a:prstGeom prst="rect">
            <a:avLst/>
          </a:prstGeom>
        </p:spPr>
        <p:txBody>
          <a:bodyPr wrap="square">
            <a:spAutoFit/>
          </a:bodyPr>
          <a:lstStyle/>
          <a:p>
            <a:r>
              <a:rPr lang="nl-NL" b="1" dirty="0">
                <a:solidFill>
                  <a:srgbClr val="000000"/>
                </a:solidFill>
                <a:latin typeface="Calibri" panose="020F0502020204030204" pitchFamily="34" charset="0"/>
              </a:rPr>
              <a:t>HPCF = Σ FCFt/(1+ik)t + HT/(1+ik)T </a:t>
            </a:r>
            <a:endParaRPr lang="nl-NL" dirty="0">
              <a:solidFill>
                <a:srgbClr val="000000"/>
              </a:solidFill>
              <a:latin typeface="Calibri" panose="020F0502020204030204" pitchFamily="34" charset="0"/>
            </a:endParaRPr>
          </a:p>
          <a:p>
            <a:r>
              <a:rPr lang="cs-CZ" b="1" dirty="0">
                <a:solidFill>
                  <a:srgbClr val="000000"/>
                </a:solidFill>
                <a:latin typeface="Calibri" panose="020F0502020204030204" pitchFamily="34" charset="0"/>
              </a:rPr>
              <a:t>HPCF </a:t>
            </a:r>
            <a:r>
              <a:rPr lang="cs-CZ" dirty="0">
                <a:solidFill>
                  <a:srgbClr val="000000"/>
                </a:solidFill>
                <a:latin typeface="Calibri" panose="020F0502020204030204" pitchFamily="34" charset="0"/>
              </a:rPr>
              <a:t>hodnota podniku zjištěná pomoci diskontovaných peněžních toků </a:t>
            </a:r>
          </a:p>
          <a:p>
            <a:r>
              <a:rPr lang="cs-CZ" b="1" dirty="0">
                <a:solidFill>
                  <a:srgbClr val="000000"/>
                </a:solidFill>
                <a:latin typeface="Calibri" panose="020F0502020204030204" pitchFamily="34" charset="0"/>
              </a:rPr>
              <a:t>FCF </a:t>
            </a:r>
            <a:r>
              <a:rPr lang="cs-CZ" dirty="0">
                <a:solidFill>
                  <a:srgbClr val="000000"/>
                </a:solidFill>
                <a:latin typeface="Calibri" panose="020F0502020204030204" pitchFamily="34" charset="0"/>
              </a:rPr>
              <a:t>volné (disponibilní, plánované) peněžní toky </a:t>
            </a:r>
          </a:p>
          <a:p>
            <a:r>
              <a:rPr lang="cs-CZ" b="1" dirty="0" err="1">
                <a:solidFill>
                  <a:srgbClr val="000000"/>
                </a:solidFill>
                <a:latin typeface="Calibri" panose="020F0502020204030204" pitchFamily="34" charset="0"/>
              </a:rPr>
              <a:t>ik</a:t>
            </a:r>
            <a:r>
              <a:rPr lang="cs-CZ" b="1" dirty="0">
                <a:solidFill>
                  <a:srgbClr val="000000"/>
                </a:solidFill>
                <a:latin typeface="Calibri" panose="020F0502020204030204" pitchFamily="34" charset="0"/>
              </a:rPr>
              <a:t> </a:t>
            </a:r>
            <a:r>
              <a:rPr lang="cs-CZ" dirty="0">
                <a:solidFill>
                  <a:srgbClr val="000000"/>
                </a:solidFill>
                <a:latin typeface="Calibri" panose="020F0502020204030204" pitchFamily="34" charset="0"/>
              </a:rPr>
              <a:t>kalkulovaná úroková míra - požadovaná výnosová míra (též „r“) - průměrné vážené náklady kapitálu (též „WACC“) ‘PVNK </a:t>
            </a:r>
          </a:p>
          <a:p>
            <a:r>
              <a:rPr lang="cs-CZ" b="1" dirty="0">
                <a:solidFill>
                  <a:srgbClr val="000000"/>
                </a:solidFill>
                <a:latin typeface="Calibri" panose="020F0502020204030204" pitchFamily="34" charset="0"/>
              </a:rPr>
              <a:t>T </a:t>
            </a:r>
            <a:r>
              <a:rPr lang="cs-CZ" dirty="0">
                <a:solidFill>
                  <a:srgbClr val="000000"/>
                </a:solidFill>
                <a:latin typeface="Calibri" panose="020F0502020204030204" pitchFamily="34" charset="0"/>
              </a:rPr>
              <a:t>počet let (délka období) prognózovaného období v Evropě 3-6 let, v USA 8-15 let, obecně se doporučuje na 7 let </a:t>
            </a:r>
          </a:p>
          <a:p>
            <a:r>
              <a:rPr lang="cs-CZ" b="1" dirty="0">
                <a:solidFill>
                  <a:srgbClr val="000000"/>
                </a:solidFill>
                <a:latin typeface="Calibri" panose="020F0502020204030204" pitchFamily="34" charset="0"/>
              </a:rPr>
              <a:t>HT </a:t>
            </a:r>
            <a:r>
              <a:rPr lang="cs-CZ" dirty="0">
                <a:solidFill>
                  <a:srgbClr val="000000"/>
                </a:solidFill>
                <a:latin typeface="Calibri" panose="020F0502020204030204" pitchFamily="34" charset="0"/>
              </a:rPr>
              <a:t>pokračující hodnota (též „PF-1“) období od T do nekonečna - konečná (trvalá, reziduální) hodnota v čase T </a:t>
            </a:r>
            <a:endParaRPr lang="cs-CZ" dirty="0"/>
          </a:p>
        </p:txBody>
      </p:sp>
    </p:spTree>
    <p:extLst>
      <p:ext uri="{BB962C8B-B14F-4D97-AF65-F5344CB8AC3E}">
        <p14:creationId xmlns:p14="http://schemas.microsoft.com/office/powerpoint/2010/main" val="30793342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t>Vzorový příklad a možný zdroj</a:t>
            </a:r>
            <a:endParaRPr lang="cs-CZ" dirty="0"/>
          </a:p>
        </p:txBody>
      </p:sp>
      <p:sp>
        <p:nvSpPr>
          <p:cNvPr id="6" name="Zástupný symbol pro obsah 5"/>
          <p:cNvSpPr>
            <a:spLocks noGrp="1"/>
          </p:cNvSpPr>
          <p:nvPr>
            <p:ph idx="1"/>
          </p:nvPr>
        </p:nvSpPr>
        <p:spPr/>
        <p:txBody>
          <a:bodyPr/>
          <a:lstStyle/>
          <a:p>
            <a:r>
              <a:rPr lang="cs-CZ" dirty="0"/>
              <a:t>Mařík, M. a </a:t>
            </a:r>
            <a:r>
              <a:rPr lang="cs-CZ" dirty="0" smtClean="0"/>
              <a:t>kol., 2011. </a:t>
            </a:r>
            <a:r>
              <a:rPr lang="cs-CZ" i="1" dirty="0" smtClean="0"/>
              <a:t>Metody </a:t>
            </a:r>
            <a:r>
              <a:rPr lang="cs-CZ" i="1" dirty="0"/>
              <a:t>oceňování podniku - proces ocenění, základní metody a </a:t>
            </a:r>
            <a:r>
              <a:rPr lang="cs-CZ" i="1" dirty="0" smtClean="0"/>
              <a:t>postupy</a:t>
            </a:r>
            <a:r>
              <a:rPr lang="cs-CZ" dirty="0" smtClean="0"/>
              <a:t>. 3</a:t>
            </a:r>
            <a:r>
              <a:rPr lang="cs-CZ" dirty="0"/>
              <a:t>. </a:t>
            </a:r>
            <a:r>
              <a:rPr lang="cs-CZ" dirty="0" smtClean="0"/>
              <a:t>vydání. Praha: </a:t>
            </a:r>
            <a:r>
              <a:rPr lang="cs-CZ" dirty="0" err="1" smtClean="0"/>
              <a:t>Ekopress</a:t>
            </a:r>
            <a:r>
              <a:rPr lang="cs-CZ" dirty="0" smtClean="0"/>
              <a:t>. </a:t>
            </a:r>
            <a:r>
              <a:rPr lang="cs-CZ" dirty="0"/>
              <a:t>ISBN </a:t>
            </a:r>
            <a:r>
              <a:rPr lang="cs-CZ" dirty="0" smtClean="0"/>
              <a:t>978-80-86929-67-5.</a:t>
            </a:r>
            <a:endParaRPr lang="cs-CZ" dirty="0"/>
          </a:p>
          <a:p>
            <a:r>
              <a:rPr lang="cs-CZ" dirty="0" smtClean="0"/>
              <a:t>https</a:t>
            </a:r>
            <a:r>
              <a:rPr lang="cs-CZ" dirty="0"/>
              <a:t>://nb.vse.cz/~marik/Pu_metody1_3.htm</a:t>
            </a:r>
          </a:p>
        </p:txBody>
      </p:sp>
    </p:spTree>
    <p:extLst>
      <p:ext uri="{BB962C8B-B14F-4D97-AF65-F5344CB8AC3E}">
        <p14:creationId xmlns:p14="http://schemas.microsoft.com/office/powerpoint/2010/main" val="9532534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pPr algn="ctr"/>
            <a:r>
              <a:rPr lang="cs-CZ" dirty="0"/>
              <a:t>Finanční aspekty spojování podniků, mikroekonomická integrace</a:t>
            </a:r>
          </a:p>
        </p:txBody>
      </p:sp>
      <p:sp>
        <p:nvSpPr>
          <p:cNvPr id="5" name="Zástupný symbol pro text 4"/>
          <p:cNvSpPr>
            <a:spLocks noGrp="1"/>
          </p:cNvSpPr>
          <p:nvPr>
            <p:ph type="body" idx="1"/>
          </p:nvPr>
        </p:nvSpPr>
        <p:spPr/>
        <p:txBody>
          <a:bodyPr/>
          <a:lstStyle/>
          <a:p>
            <a:r>
              <a:rPr lang="cs-CZ" dirty="0" smtClean="0"/>
              <a:t>Kapitola 6</a:t>
            </a:r>
            <a:endParaRPr lang="cs-CZ" dirty="0"/>
          </a:p>
        </p:txBody>
      </p:sp>
    </p:spTree>
    <p:extLst>
      <p:ext uri="{BB962C8B-B14F-4D97-AF65-F5344CB8AC3E}">
        <p14:creationId xmlns:p14="http://schemas.microsoft.com/office/powerpoint/2010/main" val="3435907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Co přináší spojování podniků?</a:t>
            </a:r>
            <a:endParaRPr lang="cs-CZ" dirty="0"/>
          </a:p>
        </p:txBody>
      </p:sp>
      <p:sp>
        <p:nvSpPr>
          <p:cNvPr id="5" name="Zástupný symbol pro obsah 4"/>
          <p:cNvSpPr>
            <a:spLocks noGrp="1"/>
          </p:cNvSpPr>
          <p:nvPr>
            <p:ph idx="1"/>
          </p:nvPr>
        </p:nvSpPr>
        <p:spPr>
          <a:xfrm>
            <a:off x="838200" y="1825625"/>
            <a:ext cx="5523963" cy="4351338"/>
          </a:xfrm>
        </p:spPr>
        <p:txBody>
          <a:bodyPr/>
          <a:lstStyle/>
          <a:p>
            <a:pPr algn="just"/>
            <a:r>
              <a:rPr lang="cs-CZ" dirty="0" smtClean="0"/>
              <a:t>Spojování podniků přináší tzv. synergický </a:t>
            </a:r>
            <a:r>
              <a:rPr lang="cs-CZ" dirty="0"/>
              <a:t>efekt tj. výsledný účinek současně působících složek je větší než </a:t>
            </a:r>
            <a:r>
              <a:rPr lang="cs-CZ" dirty="0" smtClean="0"/>
              <a:t>součet účinků </a:t>
            </a:r>
            <a:r>
              <a:rPr lang="cs-CZ" dirty="0"/>
              <a:t>jednotlivých </a:t>
            </a:r>
            <a:r>
              <a:rPr lang="cs-CZ" dirty="0" smtClean="0"/>
              <a:t>složek.</a:t>
            </a:r>
            <a:endParaRPr lang="cs-CZ" dirty="0"/>
          </a:p>
        </p:txBody>
      </p:sp>
      <p:pic>
        <p:nvPicPr>
          <p:cNvPr id="1026" name="Picture 2" descr="Zobrazit zdrojový obráze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8079" y="1993381"/>
            <a:ext cx="4242472" cy="371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65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Možnosti kooperace (Tomek, Vávrová,2007)</a:t>
            </a:r>
          </a:p>
        </p:txBody>
      </p:sp>
      <p:sp>
        <p:nvSpPr>
          <p:cNvPr id="3" name="Zástupný symbol pro obsah 2"/>
          <p:cNvSpPr>
            <a:spLocks noGrp="1"/>
          </p:cNvSpPr>
          <p:nvPr>
            <p:ph idx="1"/>
          </p:nvPr>
        </p:nvSpPr>
        <p:spPr/>
        <p:txBody>
          <a:bodyPr/>
          <a:lstStyle/>
          <a:p>
            <a:r>
              <a:rPr lang="cs-CZ" dirty="0"/>
              <a:t>Specializace - Východiskem je optimalizace hodnototvorného řetězce firmy</a:t>
            </a:r>
          </a:p>
          <a:p>
            <a:r>
              <a:rPr lang="cs-CZ" dirty="0"/>
              <a:t>Integrace -Výhodou této strategie je to, že podnik získává kontrolou nad tvorbou hodnoty.</a:t>
            </a:r>
          </a:p>
          <a:p>
            <a:r>
              <a:rPr lang="cs-CZ" dirty="0"/>
              <a:t>Koordinace -V této koncepci podnik přejímá roli koordinátora a soustřeďuje se na sladění jednotlivých prvků hodnototvorného řetězce</a:t>
            </a:r>
          </a:p>
          <a:p>
            <a:r>
              <a:rPr lang="cs-CZ" dirty="0"/>
              <a:t>Hledání nového -Jedná se o vytváření aktivních změn a je to ideální pozice pro inovátory</a:t>
            </a:r>
          </a:p>
          <a:p>
            <a:endParaRPr lang="cs-CZ" dirty="0"/>
          </a:p>
        </p:txBody>
      </p:sp>
    </p:spTree>
    <p:extLst>
      <p:ext uri="{BB962C8B-B14F-4D97-AF65-F5344CB8AC3E}">
        <p14:creationId xmlns:p14="http://schemas.microsoft.com/office/powerpoint/2010/main" val="3931845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a:xfrm>
            <a:off x="838200" y="365125"/>
            <a:ext cx="10515600" cy="922763"/>
          </a:xfrm>
        </p:spPr>
        <p:txBody>
          <a:bodyPr/>
          <a:lstStyle/>
          <a:p>
            <a:r>
              <a:rPr lang="cs-CZ" dirty="0" smtClean="0"/>
              <a:t>Shrnutí přístupů </a:t>
            </a:r>
            <a:endParaRPr lang="cs-CZ" dirty="0"/>
          </a:p>
        </p:txBody>
      </p:sp>
      <p:sp>
        <p:nvSpPr>
          <p:cNvPr id="2" name="Zástupný symbol pro obsah 1"/>
          <p:cNvSpPr>
            <a:spLocks noGrp="1"/>
          </p:cNvSpPr>
          <p:nvPr>
            <p:ph idx="1"/>
          </p:nvPr>
        </p:nvSpPr>
        <p:spPr/>
        <p:txBody>
          <a:bodyPr/>
          <a:lstStyle/>
          <a:p>
            <a:endParaRPr lang="cs-CZ"/>
          </a:p>
        </p:txBody>
      </p:sp>
      <p:graphicFrame>
        <p:nvGraphicFramePr>
          <p:cNvPr id="4" name="Tabulka 3"/>
          <p:cNvGraphicFramePr>
            <a:graphicFrameLocks noGrp="1"/>
          </p:cNvGraphicFramePr>
          <p:nvPr>
            <p:extLst>
              <p:ext uri="{D42A27DB-BD31-4B8C-83A1-F6EECF244321}">
                <p14:modId xmlns:p14="http://schemas.microsoft.com/office/powerpoint/2010/main" val="1054746811"/>
              </p:ext>
            </p:extLst>
          </p:nvPr>
        </p:nvGraphicFramePr>
        <p:xfrm>
          <a:off x="386365" y="1287888"/>
          <a:ext cx="11410682" cy="5414459"/>
        </p:xfrm>
        <a:graphic>
          <a:graphicData uri="http://schemas.openxmlformats.org/drawingml/2006/table">
            <a:tbl>
              <a:tblPr/>
              <a:tblGrid>
                <a:gridCol w="2281640">
                  <a:extLst>
                    <a:ext uri="{9D8B030D-6E8A-4147-A177-3AD203B41FA5}">
                      <a16:colId xmlns="" xmlns:a16="http://schemas.microsoft.com/office/drawing/2014/main" val="20000"/>
                    </a:ext>
                  </a:extLst>
                </a:gridCol>
                <a:gridCol w="2281640">
                  <a:extLst>
                    <a:ext uri="{9D8B030D-6E8A-4147-A177-3AD203B41FA5}">
                      <a16:colId xmlns="" xmlns:a16="http://schemas.microsoft.com/office/drawing/2014/main" val="20001"/>
                    </a:ext>
                  </a:extLst>
                </a:gridCol>
                <a:gridCol w="2281640">
                  <a:extLst>
                    <a:ext uri="{9D8B030D-6E8A-4147-A177-3AD203B41FA5}">
                      <a16:colId xmlns="" xmlns:a16="http://schemas.microsoft.com/office/drawing/2014/main" val="20002"/>
                    </a:ext>
                  </a:extLst>
                </a:gridCol>
                <a:gridCol w="2282881">
                  <a:extLst>
                    <a:ext uri="{9D8B030D-6E8A-4147-A177-3AD203B41FA5}">
                      <a16:colId xmlns="" xmlns:a16="http://schemas.microsoft.com/office/drawing/2014/main" val="20003"/>
                    </a:ext>
                  </a:extLst>
                </a:gridCol>
                <a:gridCol w="2282881">
                  <a:extLst>
                    <a:ext uri="{9D8B030D-6E8A-4147-A177-3AD203B41FA5}">
                      <a16:colId xmlns="" xmlns:a16="http://schemas.microsoft.com/office/drawing/2014/main" val="20004"/>
                    </a:ext>
                  </a:extLst>
                </a:gridCol>
              </a:tblGrid>
              <a:tr h="628842">
                <a:tc>
                  <a:txBody>
                    <a:bodyPr/>
                    <a:lstStyle/>
                    <a:p>
                      <a:pPr algn="just">
                        <a:lnSpc>
                          <a:spcPct val="150000"/>
                        </a:lnSpc>
                        <a:spcAft>
                          <a:spcPts val="1000"/>
                        </a:spcAft>
                      </a:pPr>
                      <a:r>
                        <a:rPr lang="cs-CZ" sz="1600" dirty="0">
                          <a:latin typeface="Times New Roman"/>
                          <a:ea typeface="Calibri"/>
                          <a:cs typeface="Times New Roman"/>
                        </a:rPr>
                        <a:t>Zaměření strategie</a:t>
                      </a:r>
                      <a:endParaRPr lang="cs-CZ" sz="1600" dirty="0">
                        <a:latin typeface="Calibri"/>
                        <a:ea typeface="Calibri"/>
                        <a:cs typeface="Times New Roman"/>
                      </a:endParaRPr>
                    </a:p>
                  </a:txBody>
                  <a:tcPr marL="53475" marR="53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600">
                          <a:latin typeface="Times New Roman"/>
                          <a:ea typeface="Calibri"/>
                          <a:cs typeface="Times New Roman"/>
                        </a:rPr>
                        <a:t>Specializace</a:t>
                      </a:r>
                      <a:endParaRPr lang="cs-CZ" sz="1600">
                        <a:latin typeface="Calibri"/>
                        <a:ea typeface="Calibri"/>
                        <a:cs typeface="Times New Roman"/>
                      </a:endParaRPr>
                    </a:p>
                  </a:txBody>
                  <a:tcPr marL="53475" marR="53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600" dirty="0">
                          <a:latin typeface="Times New Roman"/>
                          <a:ea typeface="Calibri"/>
                          <a:cs typeface="Times New Roman"/>
                        </a:rPr>
                        <a:t>Integrace</a:t>
                      </a:r>
                      <a:endParaRPr lang="cs-CZ" sz="1600" dirty="0">
                        <a:latin typeface="Calibri"/>
                        <a:ea typeface="Calibri"/>
                        <a:cs typeface="Times New Roman"/>
                      </a:endParaRPr>
                    </a:p>
                  </a:txBody>
                  <a:tcPr marL="53475" marR="53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600">
                          <a:latin typeface="Times New Roman"/>
                          <a:ea typeface="Calibri"/>
                          <a:cs typeface="Times New Roman"/>
                        </a:rPr>
                        <a:t>Koordinace</a:t>
                      </a:r>
                      <a:endParaRPr lang="cs-CZ" sz="1600">
                        <a:latin typeface="Calibri"/>
                        <a:ea typeface="Calibri"/>
                        <a:cs typeface="Times New Roman"/>
                      </a:endParaRPr>
                    </a:p>
                  </a:txBody>
                  <a:tcPr marL="53475" marR="53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600">
                          <a:latin typeface="Times New Roman"/>
                          <a:ea typeface="Calibri"/>
                          <a:cs typeface="Times New Roman"/>
                        </a:rPr>
                        <a:t>Hledání nového</a:t>
                      </a:r>
                      <a:endParaRPr lang="cs-CZ" sz="1600">
                        <a:latin typeface="Calibri"/>
                        <a:ea typeface="Calibri"/>
                        <a:cs typeface="Times New Roman"/>
                      </a:endParaRPr>
                    </a:p>
                  </a:txBody>
                  <a:tcPr marL="53475" marR="53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943263">
                <a:tc>
                  <a:txBody>
                    <a:bodyPr/>
                    <a:lstStyle/>
                    <a:p>
                      <a:pPr algn="just">
                        <a:lnSpc>
                          <a:spcPct val="150000"/>
                        </a:lnSpc>
                        <a:spcAft>
                          <a:spcPts val="1000"/>
                        </a:spcAft>
                      </a:pPr>
                      <a:r>
                        <a:rPr lang="cs-CZ" sz="1600" dirty="0">
                          <a:latin typeface="Times New Roman"/>
                          <a:ea typeface="Calibri"/>
                          <a:cs typeface="Times New Roman"/>
                        </a:rPr>
                        <a:t>Tržní okolí</a:t>
                      </a:r>
                      <a:endParaRPr lang="cs-CZ" sz="1600" dirty="0">
                        <a:latin typeface="Calibri"/>
                        <a:ea typeface="Calibri"/>
                        <a:cs typeface="Times New Roman"/>
                      </a:endParaRPr>
                    </a:p>
                  </a:txBody>
                  <a:tcPr marL="53475" marR="53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600" dirty="0">
                          <a:latin typeface="Times New Roman"/>
                          <a:ea typeface="Calibri"/>
                          <a:cs typeface="Times New Roman"/>
                        </a:rPr>
                        <a:t>Atraktivní marže jen na některých stupních řetězce</a:t>
                      </a:r>
                      <a:endParaRPr lang="cs-CZ" sz="1600" dirty="0">
                        <a:latin typeface="Calibri"/>
                        <a:ea typeface="Calibri"/>
                        <a:cs typeface="Times New Roman"/>
                      </a:endParaRPr>
                    </a:p>
                  </a:txBody>
                  <a:tcPr marL="53475" marR="53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600" dirty="0">
                          <a:latin typeface="Times New Roman"/>
                          <a:ea typeface="Calibri"/>
                          <a:cs typeface="Times New Roman"/>
                        </a:rPr>
                        <a:t>Atraktivní marže na všech stupních řetězce</a:t>
                      </a:r>
                      <a:endParaRPr lang="cs-CZ" sz="1600" dirty="0">
                        <a:latin typeface="Calibri"/>
                        <a:ea typeface="Calibri"/>
                        <a:cs typeface="Times New Roman"/>
                      </a:endParaRPr>
                    </a:p>
                  </a:txBody>
                  <a:tcPr marL="53475" marR="53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600">
                          <a:latin typeface="Times New Roman"/>
                          <a:ea typeface="Calibri"/>
                          <a:cs typeface="Times New Roman"/>
                        </a:rPr>
                        <a:t>Atraktivní marže závisí na kompetenci</a:t>
                      </a:r>
                      <a:endParaRPr lang="cs-CZ" sz="1600">
                        <a:latin typeface="Calibri"/>
                        <a:ea typeface="Calibri"/>
                        <a:cs typeface="Times New Roman"/>
                      </a:endParaRPr>
                    </a:p>
                  </a:txBody>
                  <a:tcPr marL="53475" marR="53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600">
                          <a:latin typeface="Times New Roman"/>
                          <a:ea typeface="Calibri"/>
                          <a:cs typeface="Times New Roman"/>
                        </a:rPr>
                        <a:t>Malá marže na etablovaných trzích</a:t>
                      </a:r>
                      <a:endParaRPr lang="cs-CZ" sz="1600">
                        <a:latin typeface="Calibri"/>
                        <a:ea typeface="Calibri"/>
                        <a:cs typeface="Times New Roman"/>
                      </a:endParaRPr>
                    </a:p>
                  </a:txBody>
                  <a:tcPr marL="53475" marR="53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943263">
                <a:tc>
                  <a:txBody>
                    <a:bodyPr/>
                    <a:lstStyle/>
                    <a:p>
                      <a:pPr algn="just">
                        <a:lnSpc>
                          <a:spcPct val="150000"/>
                        </a:lnSpc>
                        <a:spcAft>
                          <a:spcPts val="1000"/>
                        </a:spcAft>
                      </a:pPr>
                      <a:r>
                        <a:rPr lang="cs-CZ" sz="1600" dirty="0">
                          <a:latin typeface="Times New Roman"/>
                          <a:ea typeface="Calibri"/>
                          <a:cs typeface="Times New Roman"/>
                        </a:rPr>
                        <a:t>Schopnosti firmy</a:t>
                      </a:r>
                      <a:endParaRPr lang="cs-CZ" sz="1600" dirty="0">
                        <a:latin typeface="Calibri"/>
                        <a:ea typeface="Calibri"/>
                        <a:cs typeface="Times New Roman"/>
                      </a:endParaRPr>
                    </a:p>
                  </a:txBody>
                  <a:tcPr marL="53475" marR="53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600" dirty="0">
                          <a:latin typeface="Times New Roman"/>
                          <a:ea typeface="Calibri"/>
                          <a:cs typeface="Times New Roman"/>
                        </a:rPr>
                        <a:t>Specifické schopnosti na určitém stupni</a:t>
                      </a:r>
                      <a:endParaRPr lang="cs-CZ" sz="1600" dirty="0">
                        <a:latin typeface="Calibri"/>
                        <a:ea typeface="Calibri"/>
                        <a:cs typeface="Times New Roman"/>
                      </a:endParaRPr>
                    </a:p>
                  </a:txBody>
                  <a:tcPr marL="53475" marR="53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600" dirty="0">
                          <a:latin typeface="Times New Roman"/>
                          <a:ea typeface="Calibri"/>
                          <a:cs typeface="Times New Roman"/>
                        </a:rPr>
                        <a:t>Široké spektrum schopností</a:t>
                      </a:r>
                      <a:endParaRPr lang="cs-CZ" sz="1600" dirty="0">
                        <a:latin typeface="Calibri"/>
                        <a:ea typeface="Calibri"/>
                        <a:cs typeface="Times New Roman"/>
                      </a:endParaRPr>
                    </a:p>
                  </a:txBody>
                  <a:tcPr marL="53475" marR="53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600" dirty="0">
                          <a:latin typeface="Times New Roman"/>
                          <a:ea typeface="Calibri"/>
                          <a:cs typeface="Times New Roman"/>
                        </a:rPr>
                        <a:t>Síťová volba nejlepších partnerů</a:t>
                      </a:r>
                      <a:endParaRPr lang="cs-CZ" sz="1600" dirty="0">
                        <a:latin typeface="Calibri"/>
                        <a:ea typeface="Calibri"/>
                        <a:cs typeface="Times New Roman"/>
                      </a:endParaRPr>
                    </a:p>
                  </a:txBody>
                  <a:tcPr marL="53475" marR="53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600" dirty="0">
                          <a:latin typeface="Times New Roman"/>
                          <a:ea typeface="Calibri"/>
                          <a:cs typeface="Times New Roman"/>
                        </a:rPr>
                        <a:t>Ochota zanechat staré a jít svou cestou</a:t>
                      </a:r>
                      <a:endParaRPr lang="cs-CZ" sz="1600" dirty="0">
                        <a:latin typeface="Calibri"/>
                        <a:ea typeface="Calibri"/>
                        <a:cs typeface="Times New Roman"/>
                      </a:endParaRPr>
                    </a:p>
                  </a:txBody>
                  <a:tcPr marL="53475" marR="53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698144">
                <a:tc>
                  <a:txBody>
                    <a:bodyPr/>
                    <a:lstStyle/>
                    <a:p>
                      <a:pPr algn="just">
                        <a:lnSpc>
                          <a:spcPct val="150000"/>
                        </a:lnSpc>
                        <a:spcAft>
                          <a:spcPts val="1000"/>
                        </a:spcAft>
                      </a:pPr>
                      <a:r>
                        <a:rPr lang="cs-CZ" sz="1600">
                          <a:latin typeface="Times New Roman"/>
                          <a:ea typeface="Calibri"/>
                          <a:cs typeface="Times New Roman"/>
                        </a:rPr>
                        <a:t>Realizace zaměření</a:t>
                      </a:r>
                      <a:endParaRPr lang="cs-CZ" sz="1600">
                        <a:latin typeface="Calibri"/>
                        <a:ea typeface="Calibri"/>
                        <a:cs typeface="Times New Roman"/>
                      </a:endParaRPr>
                    </a:p>
                  </a:txBody>
                  <a:tcPr marL="53475" marR="53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600">
                          <a:latin typeface="Times New Roman"/>
                          <a:ea typeface="Calibri"/>
                          <a:cs typeface="Times New Roman"/>
                        </a:rPr>
                        <a:t>Koncentrace na jeden stupeň</a:t>
                      </a:r>
                      <a:endParaRPr lang="cs-CZ" sz="1600">
                        <a:latin typeface="Calibri"/>
                        <a:ea typeface="Calibri"/>
                        <a:cs typeface="Times New Roman"/>
                      </a:endParaRPr>
                    </a:p>
                  </a:txBody>
                  <a:tcPr marL="53475" marR="53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600" dirty="0">
                          <a:latin typeface="Times New Roman"/>
                          <a:ea typeface="Calibri"/>
                          <a:cs typeface="Times New Roman"/>
                        </a:rPr>
                        <a:t>Integrace vpřed i vzad</a:t>
                      </a:r>
                      <a:endParaRPr lang="cs-CZ" sz="1600" dirty="0">
                        <a:latin typeface="Calibri"/>
                        <a:ea typeface="Calibri"/>
                        <a:cs typeface="Times New Roman"/>
                      </a:endParaRPr>
                    </a:p>
                  </a:txBody>
                  <a:tcPr marL="53475" marR="53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600" dirty="0">
                          <a:latin typeface="Times New Roman"/>
                          <a:ea typeface="Calibri"/>
                          <a:cs typeface="Times New Roman"/>
                        </a:rPr>
                        <a:t>Koncentrace-outsourcing</a:t>
                      </a:r>
                      <a:endParaRPr lang="cs-CZ" sz="1600" dirty="0">
                        <a:latin typeface="Calibri"/>
                        <a:ea typeface="Calibri"/>
                        <a:cs typeface="Times New Roman"/>
                      </a:endParaRPr>
                    </a:p>
                  </a:txBody>
                  <a:tcPr marL="53475" marR="53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600">
                          <a:latin typeface="Times New Roman"/>
                          <a:ea typeface="Calibri"/>
                          <a:cs typeface="Times New Roman"/>
                        </a:rPr>
                        <a:t>Stálé hledání nových možností</a:t>
                      </a:r>
                      <a:endParaRPr lang="cs-CZ" sz="1600">
                        <a:latin typeface="Calibri"/>
                        <a:ea typeface="Calibri"/>
                        <a:cs typeface="Times New Roman"/>
                      </a:endParaRPr>
                    </a:p>
                  </a:txBody>
                  <a:tcPr marL="53475" marR="53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943263">
                <a:tc>
                  <a:txBody>
                    <a:bodyPr/>
                    <a:lstStyle/>
                    <a:p>
                      <a:pPr algn="just">
                        <a:lnSpc>
                          <a:spcPct val="150000"/>
                        </a:lnSpc>
                        <a:spcAft>
                          <a:spcPts val="1000"/>
                        </a:spcAft>
                      </a:pPr>
                      <a:r>
                        <a:rPr lang="cs-CZ" sz="1600">
                          <a:latin typeface="Times New Roman"/>
                          <a:ea typeface="Calibri"/>
                          <a:cs typeface="Times New Roman"/>
                        </a:rPr>
                        <a:t>Výhoda</a:t>
                      </a:r>
                      <a:endParaRPr lang="cs-CZ" sz="1600">
                        <a:latin typeface="Calibri"/>
                        <a:ea typeface="Calibri"/>
                        <a:cs typeface="Times New Roman"/>
                      </a:endParaRPr>
                    </a:p>
                  </a:txBody>
                  <a:tcPr marL="53475" marR="53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600">
                          <a:latin typeface="Times New Roman"/>
                          <a:ea typeface="Calibri"/>
                          <a:cs typeface="Times New Roman"/>
                        </a:rPr>
                        <a:t>Zhromadnění výroby</a:t>
                      </a:r>
                      <a:endParaRPr lang="cs-CZ" sz="1600">
                        <a:latin typeface="Calibri"/>
                        <a:ea typeface="Calibri"/>
                        <a:cs typeface="Times New Roman"/>
                      </a:endParaRPr>
                    </a:p>
                  </a:txBody>
                  <a:tcPr marL="53475" marR="53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600">
                          <a:latin typeface="Times New Roman"/>
                          <a:ea typeface="Calibri"/>
                          <a:cs typeface="Times New Roman"/>
                        </a:rPr>
                        <a:t>Kontrola všech stupňů</a:t>
                      </a:r>
                      <a:endParaRPr lang="cs-CZ" sz="1600">
                        <a:latin typeface="Calibri"/>
                        <a:ea typeface="Calibri"/>
                        <a:cs typeface="Times New Roman"/>
                      </a:endParaRPr>
                    </a:p>
                  </a:txBody>
                  <a:tcPr marL="53475" marR="53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600" dirty="0">
                          <a:latin typeface="Times New Roman"/>
                          <a:ea typeface="Calibri"/>
                          <a:cs typeface="Times New Roman"/>
                        </a:rPr>
                        <a:t>Malá kapitálová vazby při vysoké kontrole</a:t>
                      </a:r>
                      <a:endParaRPr lang="cs-CZ" sz="1600" dirty="0">
                        <a:latin typeface="Calibri"/>
                        <a:ea typeface="Calibri"/>
                        <a:cs typeface="Times New Roman"/>
                      </a:endParaRPr>
                    </a:p>
                  </a:txBody>
                  <a:tcPr marL="53475" marR="53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600" dirty="0">
                          <a:latin typeface="Times New Roman"/>
                          <a:ea typeface="Calibri"/>
                          <a:cs typeface="Times New Roman"/>
                        </a:rPr>
                        <a:t>Tržní vůdce</a:t>
                      </a:r>
                      <a:endParaRPr lang="cs-CZ" sz="1600" dirty="0">
                        <a:latin typeface="Calibri"/>
                        <a:ea typeface="Calibri"/>
                        <a:cs typeface="Times New Roman"/>
                      </a:endParaRPr>
                    </a:p>
                  </a:txBody>
                  <a:tcPr marL="53475" marR="53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257684">
                <a:tc>
                  <a:txBody>
                    <a:bodyPr/>
                    <a:lstStyle/>
                    <a:p>
                      <a:pPr algn="just">
                        <a:lnSpc>
                          <a:spcPct val="150000"/>
                        </a:lnSpc>
                        <a:spcAft>
                          <a:spcPts val="1000"/>
                        </a:spcAft>
                      </a:pPr>
                      <a:r>
                        <a:rPr lang="cs-CZ" sz="1600" dirty="0">
                          <a:latin typeface="Times New Roman"/>
                          <a:ea typeface="Calibri"/>
                          <a:cs typeface="Times New Roman"/>
                        </a:rPr>
                        <a:t>Riziko</a:t>
                      </a:r>
                      <a:endParaRPr lang="cs-CZ" sz="1600" dirty="0">
                        <a:latin typeface="Calibri"/>
                        <a:ea typeface="Calibri"/>
                        <a:cs typeface="Times New Roman"/>
                      </a:endParaRPr>
                    </a:p>
                  </a:txBody>
                  <a:tcPr marL="53475" marR="53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600">
                          <a:latin typeface="Times New Roman"/>
                          <a:ea typeface="Calibri"/>
                          <a:cs typeface="Times New Roman"/>
                        </a:rPr>
                        <a:t>Závislost na partnerech</a:t>
                      </a:r>
                      <a:endParaRPr lang="cs-CZ" sz="1600">
                        <a:latin typeface="Calibri"/>
                        <a:ea typeface="Calibri"/>
                        <a:cs typeface="Times New Roman"/>
                      </a:endParaRPr>
                    </a:p>
                  </a:txBody>
                  <a:tcPr marL="53475" marR="53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600" dirty="0">
                          <a:latin typeface="Times New Roman"/>
                          <a:ea typeface="Calibri"/>
                          <a:cs typeface="Times New Roman"/>
                        </a:rPr>
                        <a:t>Ztráta specializace</a:t>
                      </a:r>
                      <a:endParaRPr lang="cs-CZ" sz="1600" dirty="0">
                        <a:latin typeface="Calibri"/>
                        <a:ea typeface="Calibri"/>
                        <a:cs typeface="Times New Roman"/>
                      </a:endParaRPr>
                    </a:p>
                  </a:txBody>
                  <a:tcPr marL="53475" marR="53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600" dirty="0">
                          <a:latin typeface="Times New Roman"/>
                          <a:ea typeface="Calibri"/>
                          <a:cs typeface="Times New Roman"/>
                        </a:rPr>
                        <a:t>Ztráta kontroly</a:t>
                      </a:r>
                      <a:endParaRPr lang="cs-CZ" sz="1600" dirty="0">
                        <a:latin typeface="Calibri"/>
                        <a:ea typeface="Calibri"/>
                        <a:cs typeface="Times New Roman"/>
                      </a:endParaRPr>
                    </a:p>
                  </a:txBody>
                  <a:tcPr marL="53475" marR="53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cs-CZ" sz="1600" dirty="0">
                          <a:latin typeface="Times New Roman"/>
                          <a:ea typeface="Calibri"/>
                          <a:cs typeface="Times New Roman"/>
                        </a:rPr>
                        <a:t>Vysoké náklady při nevydařených inovacích</a:t>
                      </a:r>
                      <a:endParaRPr lang="cs-CZ" sz="1600" dirty="0">
                        <a:latin typeface="Calibri"/>
                        <a:ea typeface="Calibri"/>
                        <a:cs typeface="Times New Roman"/>
                      </a:endParaRPr>
                    </a:p>
                  </a:txBody>
                  <a:tcPr marL="53475" marR="534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11311" name="Obdélník 4"/>
          <p:cNvSpPr>
            <a:spLocks noChangeArrowheads="1"/>
          </p:cNvSpPr>
          <p:nvPr/>
        </p:nvSpPr>
        <p:spPr bwMode="auto">
          <a:xfrm>
            <a:off x="2166939" y="6211889"/>
            <a:ext cx="7072312" cy="369332"/>
          </a:xfrm>
          <a:prstGeom prst="rect">
            <a:avLst/>
          </a:prstGeom>
          <a:noFill/>
          <a:ln w="9525">
            <a:noFill/>
            <a:miter lim="800000"/>
            <a:headEnd/>
            <a:tailEnd/>
          </a:ln>
        </p:spPr>
        <p:txBody>
          <a:bodyPr>
            <a:spAutoFit/>
          </a:bodyPr>
          <a:lstStyle/>
          <a:p>
            <a:r>
              <a:rPr lang="cs-CZ"/>
              <a:t>TOMEK, G., VÁVROVÁ,V. Řízení výroby a nákupu. Praha: Grada, 2007. s.40</a:t>
            </a:r>
          </a:p>
        </p:txBody>
      </p:sp>
    </p:spTree>
    <p:extLst>
      <p:ext uri="{BB962C8B-B14F-4D97-AF65-F5344CB8AC3E}">
        <p14:creationId xmlns:p14="http://schemas.microsoft.com/office/powerpoint/2010/main" val="2738987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Mikroekonomická integrace</a:t>
            </a:r>
          </a:p>
        </p:txBody>
      </p:sp>
      <p:sp>
        <p:nvSpPr>
          <p:cNvPr id="3" name="Zástupný symbol pro obsah 2"/>
          <p:cNvSpPr>
            <a:spLocks noGrp="1"/>
          </p:cNvSpPr>
          <p:nvPr>
            <p:ph idx="1"/>
          </p:nvPr>
        </p:nvSpPr>
        <p:spPr/>
        <p:txBody>
          <a:bodyPr>
            <a:normAutofit lnSpcReduction="10000"/>
          </a:bodyPr>
          <a:lstStyle/>
          <a:p>
            <a:r>
              <a:rPr lang="cs-CZ" dirty="0" smtClean="0"/>
              <a:t>Má přinést tyto výhody:</a:t>
            </a:r>
          </a:p>
          <a:p>
            <a:r>
              <a:rPr lang="cs-CZ" dirty="0" smtClean="0"/>
              <a:t>výměna </a:t>
            </a:r>
            <a:r>
              <a:rPr lang="cs-CZ" dirty="0"/>
              <a:t>informací mezi firmami,</a:t>
            </a:r>
          </a:p>
          <a:p>
            <a:r>
              <a:rPr lang="cs-CZ" dirty="0" smtClean="0"/>
              <a:t>společný </a:t>
            </a:r>
            <a:r>
              <a:rPr lang="cs-CZ" dirty="0"/>
              <a:t>výzkumu trhu,</a:t>
            </a:r>
          </a:p>
          <a:p>
            <a:r>
              <a:rPr lang="cs-CZ" dirty="0" smtClean="0"/>
              <a:t>společný servis </a:t>
            </a:r>
            <a:r>
              <a:rPr lang="cs-CZ" dirty="0"/>
              <a:t>a poradenství,</a:t>
            </a:r>
          </a:p>
          <a:p>
            <a:r>
              <a:rPr lang="cs-CZ" dirty="0" smtClean="0"/>
              <a:t>dohody </a:t>
            </a:r>
            <a:r>
              <a:rPr lang="cs-CZ" dirty="0"/>
              <a:t>o specializaci a kooperaci,</a:t>
            </a:r>
          </a:p>
          <a:p>
            <a:r>
              <a:rPr lang="cs-CZ" dirty="0" smtClean="0"/>
              <a:t>společné projekty firem </a:t>
            </a:r>
            <a:r>
              <a:rPr lang="cs-CZ" dirty="0"/>
              <a:t>(v různých sférách podnikatelské činnosti),</a:t>
            </a:r>
          </a:p>
          <a:p>
            <a:r>
              <a:rPr lang="cs-CZ" dirty="0" smtClean="0"/>
              <a:t>společný výzkum </a:t>
            </a:r>
            <a:r>
              <a:rPr lang="cs-CZ" dirty="0"/>
              <a:t>a </a:t>
            </a:r>
            <a:r>
              <a:rPr lang="cs-CZ" dirty="0" smtClean="0"/>
              <a:t>vývoj,</a:t>
            </a:r>
            <a:endParaRPr lang="cs-CZ" dirty="0"/>
          </a:p>
          <a:p>
            <a:r>
              <a:rPr lang="cs-CZ" dirty="0" smtClean="0"/>
              <a:t>fúze,</a:t>
            </a:r>
            <a:endParaRPr lang="cs-CZ" dirty="0"/>
          </a:p>
          <a:p>
            <a:r>
              <a:rPr lang="cs-CZ" dirty="0" smtClean="0"/>
              <a:t>transnacionálních kooperace </a:t>
            </a:r>
            <a:r>
              <a:rPr lang="cs-CZ" dirty="0"/>
              <a:t>(firmy s nadnárodní působností).</a:t>
            </a:r>
          </a:p>
        </p:txBody>
      </p:sp>
    </p:spTree>
    <p:extLst>
      <p:ext uri="{BB962C8B-B14F-4D97-AF65-F5344CB8AC3E}">
        <p14:creationId xmlns:p14="http://schemas.microsoft.com/office/powerpoint/2010/main" val="2643569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t>Kapitálová struktura</a:t>
            </a:r>
            <a:endParaRPr lang="cs-CZ" dirty="0"/>
          </a:p>
        </p:txBody>
      </p:sp>
      <p:sp>
        <p:nvSpPr>
          <p:cNvPr id="5" name="Zástupný symbol pro text 4"/>
          <p:cNvSpPr>
            <a:spLocks noGrp="1"/>
          </p:cNvSpPr>
          <p:nvPr>
            <p:ph type="body" idx="1"/>
          </p:nvPr>
        </p:nvSpPr>
        <p:spPr/>
        <p:txBody>
          <a:bodyPr/>
          <a:lstStyle/>
          <a:p>
            <a:r>
              <a:rPr lang="cs-CZ" dirty="0" smtClean="0"/>
              <a:t>Kapitola 4</a:t>
            </a:r>
            <a:endParaRPr lang="cs-CZ" dirty="0"/>
          </a:p>
        </p:txBody>
      </p:sp>
    </p:spTree>
    <p:extLst>
      <p:ext uri="{BB962C8B-B14F-4D97-AF65-F5344CB8AC3E}">
        <p14:creationId xmlns:p14="http://schemas.microsoft.com/office/powerpoint/2010/main" val="25886013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Možné typy spolupráce a propojenosti</a:t>
            </a:r>
            <a:endParaRPr lang="cs-CZ" dirty="0"/>
          </a:p>
        </p:txBody>
      </p:sp>
      <p:sp>
        <p:nvSpPr>
          <p:cNvPr id="3" name="Zástupný symbol pro obsah 2"/>
          <p:cNvSpPr>
            <a:spLocks noGrp="1"/>
          </p:cNvSpPr>
          <p:nvPr>
            <p:ph idx="1"/>
          </p:nvPr>
        </p:nvSpPr>
        <p:spPr/>
        <p:txBody>
          <a:bodyPr>
            <a:normAutofit fontScale="92500" lnSpcReduction="10000"/>
          </a:bodyPr>
          <a:lstStyle/>
          <a:p>
            <a:pPr algn="just"/>
            <a:r>
              <a:rPr lang="cs-CZ" dirty="0"/>
              <a:t>Joint venture (společný podnik) je forma spolupráce dvou či více osob, které spolu realizují nějaký projekt. Charakteristickým rysem této spolupráce je smluvní základ (ať již výslovný nebo implicitní), všemi členy této skupiny sdílený společný zájem, dělení zisku nebo podílení se na ztrátě rovným dílem mezi členy a rovnost všech členů co do výše hlasovacího práva.</a:t>
            </a:r>
          </a:p>
          <a:p>
            <a:pPr algn="just"/>
            <a:r>
              <a:rPr lang="cs-CZ" dirty="0" smtClean="0"/>
              <a:t>Holding </a:t>
            </a:r>
            <a:r>
              <a:rPr lang="cs-CZ" dirty="0"/>
              <a:t>(koncern) je sdružení obchodních korporací, z nichž jedna korporace ostatní korporace řídí. Je pro něj charakteristické to, že jedna obchodní společnost (holdingová, mateřská) prostřednic-</a:t>
            </a:r>
            <a:r>
              <a:rPr lang="cs-CZ" dirty="0" err="1"/>
              <a:t>tvím</a:t>
            </a:r>
            <a:r>
              <a:rPr lang="cs-CZ" dirty="0"/>
              <a:t> vlastnictví kapitálového podílu nebo na základě jiných skutečností ovládá jednu společnost nebo více společností (dceřinou). V České republice je upraven § 71–91 zákona č. 90/2012 Sb., O obchodních korporacích</a:t>
            </a:r>
          </a:p>
        </p:txBody>
      </p:sp>
    </p:spTree>
    <p:extLst>
      <p:ext uri="{BB962C8B-B14F-4D97-AF65-F5344CB8AC3E}">
        <p14:creationId xmlns:p14="http://schemas.microsoft.com/office/powerpoint/2010/main" val="41137089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Finanční aspekt fúze</a:t>
            </a:r>
            <a:endParaRPr lang="cs-CZ" dirty="0"/>
          </a:p>
        </p:txBody>
      </p:sp>
      <p:sp>
        <p:nvSpPr>
          <p:cNvPr id="3" name="Zástupný symbol pro obsah 2"/>
          <p:cNvSpPr>
            <a:spLocks noGrp="1"/>
          </p:cNvSpPr>
          <p:nvPr>
            <p:ph idx="1"/>
          </p:nvPr>
        </p:nvSpPr>
        <p:spPr>
          <a:xfrm>
            <a:off x="838200" y="1825625"/>
            <a:ext cx="3308797" cy="4351338"/>
          </a:xfrm>
        </p:spPr>
        <p:txBody>
          <a:bodyPr>
            <a:normAutofit fontScale="70000" lnSpcReduction="20000"/>
          </a:bodyPr>
          <a:lstStyle/>
          <a:p>
            <a:r>
              <a:rPr lang="cs-CZ" dirty="0" smtClean="0"/>
              <a:t>Dochází:</a:t>
            </a:r>
          </a:p>
          <a:p>
            <a:r>
              <a:rPr lang="cs-CZ" dirty="0" smtClean="0"/>
              <a:t>A+B=A- sloučení</a:t>
            </a:r>
            <a:r>
              <a:rPr lang="cs-CZ" dirty="0"/>
              <a:t>, synergický efekt můžeme vyjádřit jako rozdíl mezi tržní hodnotou nové společnosti vzniklé na základě fúze a součtem tržních hodnot </a:t>
            </a:r>
            <a:r>
              <a:rPr lang="cs-CZ" dirty="0" smtClean="0"/>
              <a:t>spojovaných </a:t>
            </a:r>
            <a:r>
              <a:rPr lang="cs-CZ" dirty="0"/>
              <a:t>společností před fúzí.</a:t>
            </a:r>
            <a:endParaRPr lang="cs-CZ" dirty="0" smtClean="0"/>
          </a:p>
          <a:p>
            <a:r>
              <a:rPr lang="cs-CZ" dirty="0" smtClean="0"/>
              <a:t>A+B=C </a:t>
            </a:r>
            <a:r>
              <a:rPr lang="cs-CZ" dirty="0"/>
              <a:t>– </a:t>
            </a:r>
            <a:r>
              <a:rPr lang="cs-CZ" dirty="0" smtClean="0"/>
              <a:t>splynutí -hodnota </a:t>
            </a:r>
            <a:r>
              <a:rPr lang="cs-CZ" dirty="0"/>
              <a:t>synergického efektu rovná rozdílu mezi tržní hodnotou </a:t>
            </a:r>
            <a:r>
              <a:rPr lang="cs-CZ" dirty="0" err="1" smtClean="0"/>
              <a:t>ná-tupnické</a:t>
            </a:r>
            <a:r>
              <a:rPr lang="cs-CZ" dirty="0" smtClean="0"/>
              <a:t> </a:t>
            </a:r>
            <a:r>
              <a:rPr lang="cs-CZ" dirty="0"/>
              <a:t>společnosti po fúzi a součtem tržních hodnot zanikajících společností</a:t>
            </a:r>
          </a:p>
        </p:txBody>
      </p:sp>
      <p:pic>
        <p:nvPicPr>
          <p:cNvPr id="4" name="Obrázek 3"/>
          <p:cNvPicPr>
            <a:picLocks noChangeAspect="1"/>
          </p:cNvPicPr>
          <p:nvPr/>
        </p:nvPicPr>
        <p:blipFill>
          <a:blip r:embed="rId2"/>
          <a:stretch>
            <a:fillRect/>
          </a:stretch>
        </p:blipFill>
        <p:spPr>
          <a:xfrm>
            <a:off x="6096000" y="1555168"/>
            <a:ext cx="4025254" cy="863906"/>
          </a:xfrm>
          <a:prstGeom prst="rect">
            <a:avLst/>
          </a:prstGeom>
        </p:spPr>
      </p:pic>
      <p:pic>
        <p:nvPicPr>
          <p:cNvPr id="5" name="Obrázek 4"/>
          <p:cNvPicPr>
            <a:picLocks noChangeAspect="1"/>
          </p:cNvPicPr>
          <p:nvPr/>
        </p:nvPicPr>
        <p:blipFill>
          <a:blip r:embed="rId3"/>
          <a:stretch>
            <a:fillRect/>
          </a:stretch>
        </p:blipFill>
        <p:spPr>
          <a:xfrm>
            <a:off x="5008094" y="2689531"/>
            <a:ext cx="6201066" cy="1764188"/>
          </a:xfrm>
          <a:prstGeom prst="rect">
            <a:avLst/>
          </a:prstGeom>
        </p:spPr>
      </p:pic>
      <p:pic>
        <p:nvPicPr>
          <p:cNvPr id="6" name="Obrázek 5"/>
          <p:cNvPicPr>
            <a:picLocks noChangeAspect="1"/>
          </p:cNvPicPr>
          <p:nvPr/>
        </p:nvPicPr>
        <p:blipFill>
          <a:blip r:embed="rId4"/>
          <a:stretch>
            <a:fillRect/>
          </a:stretch>
        </p:blipFill>
        <p:spPr>
          <a:xfrm>
            <a:off x="6386108" y="4829608"/>
            <a:ext cx="3445037" cy="1036688"/>
          </a:xfrm>
          <a:prstGeom prst="rect">
            <a:avLst/>
          </a:prstGeom>
        </p:spPr>
      </p:pic>
    </p:spTree>
    <p:extLst>
      <p:ext uri="{BB962C8B-B14F-4D97-AF65-F5344CB8AC3E}">
        <p14:creationId xmlns:p14="http://schemas.microsoft.com/office/powerpoint/2010/main" val="811450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Způsoby převzetí firem</a:t>
            </a:r>
            <a:endParaRPr lang="cs-CZ" dirty="0"/>
          </a:p>
        </p:txBody>
      </p:sp>
      <p:sp>
        <p:nvSpPr>
          <p:cNvPr id="3" name="Zástupný symbol pro obsah 2"/>
          <p:cNvSpPr>
            <a:spLocks noGrp="1"/>
          </p:cNvSpPr>
          <p:nvPr>
            <p:ph idx="1"/>
          </p:nvPr>
        </p:nvSpPr>
        <p:spPr/>
        <p:txBody>
          <a:bodyPr/>
          <a:lstStyle/>
          <a:p>
            <a:r>
              <a:rPr lang="cs-CZ" dirty="0"/>
              <a:t>Přátelská převzetí - management i vlastníci se vědomě a cíleně rozhodují pro určitý typ akvizice nebo fúze.</a:t>
            </a:r>
          </a:p>
          <a:p>
            <a:r>
              <a:rPr lang="cs-CZ" dirty="0" smtClean="0"/>
              <a:t>Nepřátelská </a:t>
            </a:r>
            <a:r>
              <a:rPr lang="cs-CZ" dirty="0"/>
              <a:t>převzetí – nespokojeni akcionáři s výnosem z držby akcií (rovněž i s prací </a:t>
            </a:r>
            <a:r>
              <a:rPr lang="cs-CZ" dirty="0" smtClean="0"/>
              <a:t>managementu</a:t>
            </a:r>
            <a:r>
              <a:rPr lang="cs-CZ" dirty="0"/>
              <a:t>) rozhodnou se své podíly prodat bez vědomí managementu a jiné části akcionářů. Samozřejmě může popud vzniknout i ze strany nájezdníka nabídkou vyšší ceny akcie a </a:t>
            </a:r>
            <a:r>
              <a:rPr lang="cs-CZ" dirty="0" smtClean="0"/>
              <a:t>skoupením </a:t>
            </a:r>
            <a:r>
              <a:rPr lang="cs-CZ" dirty="0"/>
              <a:t>podniku.</a:t>
            </a:r>
          </a:p>
        </p:txBody>
      </p:sp>
    </p:spTree>
    <p:extLst>
      <p:ext uri="{BB962C8B-B14F-4D97-AF65-F5344CB8AC3E}">
        <p14:creationId xmlns:p14="http://schemas.microsoft.com/office/powerpoint/2010/main" val="2432453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b="1" dirty="0" smtClean="0"/>
              <a:t>K zopakování</a:t>
            </a:r>
            <a:endParaRPr lang="cs-CZ" b="1" dirty="0"/>
          </a:p>
        </p:txBody>
      </p:sp>
      <p:sp>
        <p:nvSpPr>
          <p:cNvPr id="7" name="Zástupný symbol pro obsah 6"/>
          <p:cNvSpPr>
            <a:spLocks noGrp="1"/>
          </p:cNvSpPr>
          <p:nvPr>
            <p:ph idx="1"/>
          </p:nvPr>
        </p:nvSpPr>
        <p:spPr/>
        <p:txBody>
          <a:bodyPr>
            <a:normAutofit/>
          </a:bodyPr>
          <a:lstStyle/>
          <a:p>
            <a:pPr algn="just"/>
            <a:r>
              <a:rPr lang="cs-CZ" sz="3200" dirty="0" smtClean="0"/>
              <a:t>Kapitálovou strukturou rozumíme „kombinaci“ vlastních a cizích zdrojů pro podnikání, které zachycujeme v rozvaze na straně pasiv.</a:t>
            </a:r>
          </a:p>
          <a:p>
            <a:pPr algn="just"/>
            <a:r>
              <a:rPr lang="cs-CZ" sz="3200" dirty="0" smtClean="0"/>
              <a:t>Úkolem je zjistit, jakou optimální velikost cizího kapitálu vlastně potřebujeme z hlediska provozu podniku a s tím souvisejících nákladů.</a:t>
            </a:r>
            <a:endParaRPr lang="cs-CZ" sz="3200" dirty="0"/>
          </a:p>
        </p:txBody>
      </p:sp>
    </p:spTree>
    <p:extLst>
      <p:ext uri="{BB962C8B-B14F-4D97-AF65-F5344CB8AC3E}">
        <p14:creationId xmlns:p14="http://schemas.microsoft.com/office/powerpoint/2010/main" val="3752289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Úloha cizího kapitálu v podniku</a:t>
            </a:r>
            <a:endParaRPr lang="cs-CZ" dirty="0"/>
          </a:p>
        </p:txBody>
      </p:sp>
      <p:sp>
        <p:nvSpPr>
          <p:cNvPr id="4" name="Zástupný symbol pro text 3"/>
          <p:cNvSpPr>
            <a:spLocks noGrp="1"/>
          </p:cNvSpPr>
          <p:nvPr>
            <p:ph type="body" idx="1"/>
          </p:nvPr>
        </p:nvSpPr>
        <p:spPr/>
        <p:txBody>
          <a:bodyPr/>
          <a:lstStyle/>
          <a:p>
            <a:r>
              <a:rPr lang="cs-CZ" dirty="0" smtClean="0"/>
              <a:t>Důvody </a:t>
            </a:r>
            <a:r>
              <a:rPr lang="cs-CZ" dirty="0"/>
              <a:t>p</a:t>
            </a:r>
            <a:r>
              <a:rPr lang="cs-CZ" dirty="0" smtClean="0"/>
              <a:t>ro použití</a:t>
            </a:r>
            <a:endParaRPr lang="cs-CZ" dirty="0"/>
          </a:p>
        </p:txBody>
      </p:sp>
      <p:sp>
        <p:nvSpPr>
          <p:cNvPr id="5" name="Zástupný symbol pro obsah 4"/>
          <p:cNvSpPr>
            <a:spLocks noGrp="1"/>
          </p:cNvSpPr>
          <p:nvPr>
            <p:ph sz="half" idx="2"/>
          </p:nvPr>
        </p:nvSpPr>
        <p:spPr/>
        <p:txBody>
          <a:bodyPr>
            <a:normAutofit lnSpcReduction="10000"/>
          </a:bodyPr>
          <a:lstStyle/>
          <a:p>
            <a:r>
              <a:rPr lang="cs-CZ" dirty="0"/>
              <a:t>podnikatel přechodně nedisponuje potřebným kapitálem v době, kdy ho potřebuje,</a:t>
            </a:r>
          </a:p>
          <a:p>
            <a:r>
              <a:rPr lang="cs-CZ" dirty="0" smtClean="0"/>
              <a:t>použitím </a:t>
            </a:r>
            <a:r>
              <a:rPr lang="cs-CZ" dirty="0"/>
              <a:t>cizího kapitálu nevznikají jeho poskytovateli práva k řízení podniku,</a:t>
            </a:r>
          </a:p>
          <a:p>
            <a:r>
              <a:rPr lang="cs-CZ" dirty="0" smtClean="0"/>
              <a:t>cizí </a:t>
            </a:r>
            <a:r>
              <a:rPr lang="cs-CZ" dirty="0"/>
              <a:t>kapitál </a:t>
            </a:r>
            <a:r>
              <a:rPr lang="cs-CZ" dirty="0" smtClean="0"/>
              <a:t>bývá </a:t>
            </a:r>
            <a:r>
              <a:rPr lang="cs-CZ" dirty="0"/>
              <a:t>levnější než kapitál vlastní</a:t>
            </a:r>
          </a:p>
        </p:txBody>
      </p:sp>
      <p:sp>
        <p:nvSpPr>
          <p:cNvPr id="6" name="Zástupný symbol pro text 5"/>
          <p:cNvSpPr>
            <a:spLocks noGrp="1"/>
          </p:cNvSpPr>
          <p:nvPr>
            <p:ph type="body" sz="quarter" idx="3"/>
          </p:nvPr>
        </p:nvSpPr>
        <p:spPr/>
        <p:txBody>
          <a:bodyPr/>
          <a:lstStyle/>
          <a:p>
            <a:r>
              <a:rPr lang="cs-CZ" dirty="0" smtClean="0"/>
              <a:t>Důvody proti použití</a:t>
            </a:r>
            <a:endParaRPr lang="cs-CZ" dirty="0"/>
          </a:p>
        </p:txBody>
      </p:sp>
      <p:sp>
        <p:nvSpPr>
          <p:cNvPr id="7" name="Zástupný symbol pro obsah 6"/>
          <p:cNvSpPr>
            <a:spLocks noGrp="1"/>
          </p:cNvSpPr>
          <p:nvPr>
            <p:ph sz="quarter" idx="4"/>
          </p:nvPr>
        </p:nvSpPr>
        <p:spPr/>
        <p:txBody>
          <a:bodyPr>
            <a:normAutofit fontScale="92500" lnSpcReduction="10000"/>
          </a:bodyPr>
          <a:lstStyle/>
          <a:p>
            <a:r>
              <a:rPr lang="cs-CZ" dirty="0" smtClean="0"/>
              <a:t>Cizí </a:t>
            </a:r>
            <a:r>
              <a:rPr lang="cs-CZ" dirty="0"/>
              <a:t>kapitál zvyšuje zadluženost podniku, snižuje se finanční stabilita, při velkém rozsahu dluhů roste nebezpečí bankrotu. </a:t>
            </a:r>
          </a:p>
          <a:p>
            <a:r>
              <a:rPr lang="cs-CZ" dirty="0" smtClean="0"/>
              <a:t>Každý  další dluh </a:t>
            </a:r>
            <a:r>
              <a:rPr lang="cs-CZ" dirty="0"/>
              <a:t>je dražší a obtížnější </a:t>
            </a:r>
            <a:r>
              <a:rPr lang="cs-CZ" dirty="0" smtClean="0"/>
              <a:t>získat (z důvodu zadluženosti). </a:t>
            </a:r>
            <a:endParaRPr lang="cs-CZ" dirty="0"/>
          </a:p>
          <a:p>
            <a:r>
              <a:rPr lang="cs-CZ" dirty="0" smtClean="0"/>
              <a:t>Vysoký </a:t>
            </a:r>
            <a:r>
              <a:rPr lang="cs-CZ" dirty="0"/>
              <a:t>podíl cizího kapitálu omezuje management, který musí být přizpůsoben věřitelům </a:t>
            </a:r>
          </a:p>
          <a:p>
            <a:endParaRPr lang="cs-CZ" dirty="0"/>
          </a:p>
        </p:txBody>
      </p:sp>
    </p:spTree>
    <p:extLst>
      <p:ext uri="{BB962C8B-B14F-4D97-AF65-F5344CB8AC3E}">
        <p14:creationId xmlns:p14="http://schemas.microsoft.com/office/powerpoint/2010/main" val="3209631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Základní vlivy cizího kapitálu</a:t>
            </a:r>
            <a:endParaRPr lang="cs-CZ" dirty="0"/>
          </a:p>
        </p:txBody>
      </p:sp>
      <p:sp>
        <p:nvSpPr>
          <p:cNvPr id="3" name="Zástupný symbol pro text 2"/>
          <p:cNvSpPr>
            <a:spLocks noGrp="1"/>
          </p:cNvSpPr>
          <p:nvPr>
            <p:ph type="body" idx="1"/>
          </p:nvPr>
        </p:nvSpPr>
        <p:spPr/>
        <p:txBody>
          <a:bodyPr/>
          <a:lstStyle/>
          <a:p>
            <a:r>
              <a:rPr lang="cs-CZ" dirty="0"/>
              <a:t>Finanční páka</a:t>
            </a:r>
            <a:endParaRPr lang="cs-CZ" dirty="0"/>
          </a:p>
        </p:txBody>
      </p:sp>
      <p:sp>
        <p:nvSpPr>
          <p:cNvPr id="4" name="Zástupný symbol pro obsah 3"/>
          <p:cNvSpPr>
            <a:spLocks noGrp="1"/>
          </p:cNvSpPr>
          <p:nvPr>
            <p:ph sz="half" idx="2"/>
          </p:nvPr>
        </p:nvSpPr>
        <p:spPr/>
        <p:txBody>
          <a:bodyPr>
            <a:normAutofit/>
          </a:bodyPr>
          <a:lstStyle/>
          <a:p>
            <a:r>
              <a:rPr lang="cs-CZ" dirty="0"/>
              <a:t>Použití cizího kapitálu představuje finanční páku, díky níž se zvedá výnosnost vlastního </a:t>
            </a:r>
            <a:r>
              <a:rPr lang="cs-CZ" dirty="0" smtClean="0"/>
              <a:t>kapitálu</a:t>
            </a:r>
          </a:p>
        </p:txBody>
      </p:sp>
      <p:sp>
        <p:nvSpPr>
          <p:cNvPr id="5" name="Zástupný symbol pro text 4"/>
          <p:cNvSpPr>
            <a:spLocks noGrp="1"/>
          </p:cNvSpPr>
          <p:nvPr>
            <p:ph type="body" sz="quarter" idx="3"/>
          </p:nvPr>
        </p:nvSpPr>
        <p:spPr/>
        <p:txBody>
          <a:bodyPr/>
          <a:lstStyle/>
          <a:p>
            <a:r>
              <a:rPr lang="cs-CZ" dirty="0" smtClean="0"/>
              <a:t>Daňový štít</a:t>
            </a:r>
            <a:endParaRPr lang="cs-CZ" dirty="0"/>
          </a:p>
        </p:txBody>
      </p:sp>
      <p:sp>
        <p:nvSpPr>
          <p:cNvPr id="6" name="Zástupný symbol pro obsah 5"/>
          <p:cNvSpPr>
            <a:spLocks noGrp="1"/>
          </p:cNvSpPr>
          <p:nvPr>
            <p:ph sz="quarter" idx="4"/>
          </p:nvPr>
        </p:nvSpPr>
        <p:spPr/>
        <p:txBody>
          <a:bodyPr/>
          <a:lstStyle/>
          <a:p>
            <a:r>
              <a:rPr lang="cs-CZ" dirty="0"/>
              <a:t>Představuje situaci, kdy u cizího kapitálu jsou úroky z úvěrů a dluhopisů položkami daňově uznatelnými a do nákladů </a:t>
            </a:r>
            <a:r>
              <a:rPr lang="cs-CZ" dirty="0" smtClean="0"/>
              <a:t>tak </a:t>
            </a:r>
            <a:r>
              <a:rPr lang="cs-CZ" dirty="0"/>
              <a:t>nedopadají v plné výši, ale ve výši sníženou o daňovou úsporu</a:t>
            </a:r>
            <a:endParaRPr lang="cs-CZ" dirty="0"/>
          </a:p>
        </p:txBody>
      </p:sp>
    </p:spTree>
    <p:extLst>
      <p:ext uri="{BB962C8B-B14F-4D97-AF65-F5344CB8AC3E}">
        <p14:creationId xmlns:p14="http://schemas.microsoft.com/office/powerpoint/2010/main" val="1273831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Propočty – působení finanční páky</a:t>
            </a:r>
            <a:endParaRPr lang="cs-CZ" dirty="0"/>
          </a:p>
        </p:txBody>
      </p:sp>
      <p:sp>
        <p:nvSpPr>
          <p:cNvPr id="3" name="Zástupný symbol pro text 2"/>
          <p:cNvSpPr>
            <a:spLocks noGrp="1"/>
          </p:cNvSpPr>
          <p:nvPr>
            <p:ph type="body" idx="1"/>
          </p:nvPr>
        </p:nvSpPr>
        <p:spPr/>
        <p:txBody>
          <a:bodyPr/>
          <a:lstStyle/>
          <a:p>
            <a:r>
              <a:rPr lang="cs-CZ" dirty="0"/>
              <a:t>Působení finanční páky </a:t>
            </a:r>
            <a:endParaRPr lang="cs-CZ" dirty="0"/>
          </a:p>
        </p:txBody>
      </p:sp>
      <p:sp>
        <p:nvSpPr>
          <p:cNvPr id="4" name="Zástupný symbol pro obsah 3"/>
          <p:cNvSpPr>
            <a:spLocks noGrp="1"/>
          </p:cNvSpPr>
          <p:nvPr>
            <p:ph sz="half" idx="2"/>
          </p:nvPr>
        </p:nvSpPr>
        <p:spPr/>
        <p:txBody>
          <a:bodyPr/>
          <a:lstStyle/>
          <a:p>
            <a:r>
              <a:rPr lang="sv-SE" dirty="0"/>
              <a:t>ROE = [ ROA + CK/VK (ROA – i) ] x (1-T) </a:t>
            </a:r>
            <a:endParaRPr lang="cs-CZ" dirty="0"/>
          </a:p>
          <a:p>
            <a:pPr lvl="1"/>
            <a:r>
              <a:rPr lang="cs-CZ" i="1" dirty="0"/>
              <a:t>ROE rentabilita vlastního kapitálu</a:t>
            </a:r>
          </a:p>
          <a:p>
            <a:pPr lvl="1"/>
            <a:r>
              <a:rPr lang="cs-CZ" i="1" dirty="0"/>
              <a:t>ROA počítáno jako EBIT / (VK + úroč. cizí zdroje) = rentabilita vloženého kapitálu nesoucího náklad</a:t>
            </a:r>
          </a:p>
          <a:p>
            <a:pPr lvl="1"/>
            <a:r>
              <a:rPr lang="cs-CZ" i="1" dirty="0"/>
              <a:t>i úroková míra cizích </a:t>
            </a:r>
            <a:r>
              <a:rPr lang="cs-CZ" i="1" dirty="0" smtClean="0"/>
              <a:t>zdrojů</a:t>
            </a:r>
          </a:p>
          <a:p>
            <a:pPr lvl="1"/>
            <a:r>
              <a:rPr lang="cs-CZ" i="1" dirty="0"/>
              <a:t>T </a:t>
            </a:r>
            <a:r>
              <a:rPr lang="cs-CZ" i="1" dirty="0" smtClean="0"/>
              <a:t>Daňová sazba</a:t>
            </a:r>
            <a:endParaRPr lang="cs-CZ" i="1" dirty="0"/>
          </a:p>
          <a:p>
            <a:endParaRPr lang="cs-CZ" dirty="0"/>
          </a:p>
        </p:txBody>
      </p:sp>
      <p:pic>
        <p:nvPicPr>
          <p:cNvPr id="8" name="Obrázek 7"/>
          <p:cNvPicPr>
            <a:picLocks noChangeAspect="1"/>
          </p:cNvPicPr>
          <p:nvPr/>
        </p:nvPicPr>
        <p:blipFill>
          <a:blip r:embed="rId2"/>
          <a:stretch>
            <a:fillRect/>
          </a:stretch>
        </p:blipFill>
        <p:spPr>
          <a:xfrm>
            <a:off x="6282456" y="1989920"/>
            <a:ext cx="5072932" cy="3652050"/>
          </a:xfrm>
          <a:prstGeom prst="rect">
            <a:avLst/>
          </a:prstGeom>
        </p:spPr>
      </p:pic>
    </p:spTree>
    <p:extLst>
      <p:ext uri="{BB962C8B-B14F-4D97-AF65-F5344CB8AC3E}">
        <p14:creationId xmlns:p14="http://schemas.microsoft.com/office/powerpoint/2010/main" val="4249421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Optimum cizího kapitálu</a:t>
            </a:r>
            <a:endParaRPr lang="cs-CZ" dirty="0"/>
          </a:p>
        </p:txBody>
      </p:sp>
      <p:sp>
        <p:nvSpPr>
          <p:cNvPr id="7" name="Zástupný symbol pro obsah 6"/>
          <p:cNvSpPr>
            <a:spLocks noGrp="1"/>
          </p:cNvSpPr>
          <p:nvPr>
            <p:ph idx="1"/>
          </p:nvPr>
        </p:nvSpPr>
        <p:spPr/>
        <p:txBody>
          <a:bodyPr/>
          <a:lstStyle/>
          <a:p>
            <a:r>
              <a:rPr lang="cs-CZ" dirty="0" smtClean="0"/>
              <a:t>Zadlužení je účelné zvyšovat, když vyšší zadluženost zvyšuje majetek akcionářů</a:t>
            </a:r>
          </a:p>
          <a:p>
            <a:r>
              <a:rPr lang="de-DE" dirty="0"/>
              <a:t>EBIT / k * (1 - x) </a:t>
            </a:r>
            <a:r>
              <a:rPr lang="de-DE" dirty="0" smtClean="0">
                <a:solidFill>
                  <a:srgbClr val="FF0000"/>
                </a:solidFill>
              </a:rPr>
              <a:t>&gt;</a:t>
            </a:r>
            <a:r>
              <a:rPr lang="cs-CZ" dirty="0" smtClean="0"/>
              <a:t> </a:t>
            </a:r>
            <a:r>
              <a:rPr lang="de-DE" dirty="0" smtClean="0"/>
              <a:t>ú </a:t>
            </a:r>
            <a:r>
              <a:rPr lang="de-DE" dirty="0"/>
              <a:t>* /1 - T) </a:t>
            </a:r>
            <a:r>
              <a:rPr lang="cs-CZ" dirty="0" smtClean="0"/>
              <a:t> (úprava vzorce ze str. 35 o znaménko „</a:t>
            </a:r>
            <a:r>
              <a:rPr lang="de-DE" dirty="0"/>
              <a:t> </a:t>
            </a:r>
            <a:r>
              <a:rPr lang="de-DE" dirty="0" smtClean="0"/>
              <a:t>&gt;</a:t>
            </a:r>
            <a:r>
              <a:rPr lang="cs-CZ" dirty="0" smtClean="0"/>
              <a:t>“</a:t>
            </a:r>
          </a:p>
          <a:p>
            <a:r>
              <a:rPr lang="cs-CZ" dirty="0"/>
              <a:t>Ú úroková </a:t>
            </a:r>
            <a:r>
              <a:rPr lang="cs-CZ" dirty="0" smtClean="0"/>
              <a:t>míra, </a:t>
            </a:r>
            <a:r>
              <a:rPr lang="cs-CZ" dirty="0"/>
              <a:t>K </a:t>
            </a:r>
            <a:r>
              <a:rPr lang="cs-CZ" dirty="0" smtClean="0"/>
              <a:t>kapitál, </a:t>
            </a:r>
            <a:r>
              <a:rPr lang="cs-CZ" dirty="0"/>
              <a:t>T </a:t>
            </a:r>
            <a:r>
              <a:rPr lang="cs-CZ" dirty="0" smtClean="0"/>
              <a:t>daňová sazba</a:t>
            </a:r>
          </a:p>
          <a:p>
            <a:endParaRPr lang="cs-CZ" dirty="0"/>
          </a:p>
        </p:txBody>
      </p:sp>
    </p:spTree>
    <p:extLst>
      <p:ext uri="{BB962C8B-B14F-4D97-AF65-F5344CB8AC3E}">
        <p14:creationId xmlns:p14="http://schemas.microsoft.com/office/powerpoint/2010/main" val="1415526324"/>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1063</TotalTime>
  <Words>2585</Words>
  <Application>Microsoft Office PowerPoint</Application>
  <PresentationFormat>Širokoúhlá obrazovka</PresentationFormat>
  <Paragraphs>282</Paragraphs>
  <Slides>42</Slides>
  <Notes>1</Notes>
  <HiddenSlides>1</HiddenSlides>
  <MMClips>0</MMClips>
  <ScaleCrop>false</ScaleCrop>
  <HeadingPairs>
    <vt:vector size="8" baseType="variant">
      <vt:variant>
        <vt:lpstr>Použitá písma</vt:lpstr>
      </vt:variant>
      <vt:variant>
        <vt:i4>7</vt:i4>
      </vt:variant>
      <vt:variant>
        <vt:lpstr>Motiv</vt:lpstr>
      </vt:variant>
      <vt:variant>
        <vt:i4>1</vt:i4>
      </vt:variant>
      <vt:variant>
        <vt:lpstr>Vložené servery OLE</vt:lpstr>
      </vt:variant>
      <vt:variant>
        <vt:i4>1</vt:i4>
      </vt:variant>
      <vt:variant>
        <vt:lpstr>Nadpisy snímků</vt:lpstr>
      </vt:variant>
      <vt:variant>
        <vt:i4>42</vt:i4>
      </vt:variant>
    </vt:vector>
  </HeadingPairs>
  <TitlesOfParts>
    <vt:vector size="51" baseType="lpstr">
      <vt:lpstr>Arial</vt:lpstr>
      <vt:lpstr>Calibri</vt:lpstr>
      <vt:lpstr>Calibri Light</vt:lpstr>
      <vt:lpstr>Georgia</vt:lpstr>
      <vt:lpstr>Open Sans</vt:lpstr>
      <vt:lpstr>Tahoma</vt:lpstr>
      <vt:lpstr>Times New Roman</vt:lpstr>
      <vt:lpstr>Motiv Office</vt:lpstr>
      <vt:lpstr>Dokument</vt:lpstr>
      <vt:lpstr>Prezentace aplikace PowerPoint</vt:lpstr>
      <vt:lpstr>PODNIKOVÉ FINANCE 2</vt:lpstr>
      <vt:lpstr>Obsah prezentace</vt:lpstr>
      <vt:lpstr>Kapitálová struktura</vt:lpstr>
      <vt:lpstr>K zopakování</vt:lpstr>
      <vt:lpstr>Úloha cizího kapitálu v podniku</vt:lpstr>
      <vt:lpstr>Základní vlivy cizího kapitálu</vt:lpstr>
      <vt:lpstr>Propočty – působení finanční páky</vt:lpstr>
      <vt:lpstr>Optimum cizího kapitálu</vt:lpstr>
      <vt:lpstr>Optimální kapitálová struktura</vt:lpstr>
      <vt:lpstr>Teorie optimální kapitálové struktury - shrnutí</vt:lpstr>
      <vt:lpstr>Teorie optimální kapitálové struktury – shrnutí 2</vt:lpstr>
      <vt:lpstr>Propočty – náklady kapitálu - nejvyužívanější</vt:lpstr>
      <vt:lpstr>Propočty – náklady kapitálu - nejvyužívanější</vt:lpstr>
      <vt:lpstr>Propočty – náklady kapitálu – nejvyužívanější 3</vt:lpstr>
      <vt:lpstr>Řízení aktiv vnitropodnikové finanční toky, oceňování podniku </vt:lpstr>
      <vt:lpstr>Řízení aktiv zahrnuje</vt:lpstr>
      <vt:lpstr>Základní ukazatelé řízení aktiv</vt:lpstr>
      <vt:lpstr>Řízení pracovního kapitálu</vt:lpstr>
      <vt:lpstr>Řízení zásob</vt:lpstr>
      <vt:lpstr>Řízení a optimalizace zásob</vt:lpstr>
      <vt:lpstr>Prezentace aplikace PowerPoint</vt:lpstr>
      <vt:lpstr>Prezentace aplikace PowerPoint</vt:lpstr>
      <vt:lpstr>Průběh čerpání zásob</vt:lpstr>
      <vt:lpstr>Průběh čerpání zásob</vt:lpstr>
      <vt:lpstr>Prezentace aplikace PowerPoint</vt:lpstr>
      <vt:lpstr>Prezentace aplikace PowerPoint</vt:lpstr>
      <vt:lpstr>Náklady se zásobami</vt:lpstr>
      <vt:lpstr>Prezentace aplikace PowerPoint</vt:lpstr>
      <vt:lpstr>Prezentace aplikace PowerPoint</vt:lpstr>
      <vt:lpstr>Oceňování podniku</vt:lpstr>
      <vt:lpstr>Druhy oceňování </vt:lpstr>
      <vt:lpstr>Druhy oceňování 2 </vt:lpstr>
      <vt:lpstr>Vzorový příklad a možný zdroj</vt:lpstr>
      <vt:lpstr>Finanční aspekty spojování podniků, mikroekonomická integrace</vt:lpstr>
      <vt:lpstr>Co přináší spojování podniků?</vt:lpstr>
      <vt:lpstr>Možnosti kooperace (Tomek, Vávrová,2007)</vt:lpstr>
      <vt:lpstr>Shrnutí přístupů </vt:lpstr>
      <vt:lpstr>Mikroekonomická integrace</vt:lpstr>
      <vt:lpstr>Možné typy spolupráce a propojenosti</vt:lpstr>
      <vt:lpstr>Finanční aspekt fúze</vt:lpstr>
      <vt:lpstr>Způsoby převzetí firem</vt:lpstr>
    </vt:vector>
  </TitlesOfParts>
  <Company>TESCO SW, 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Grohmanová Michaela</dc:creator>
  <cp:lastModifiedBy>uzivatel</cp:lastModifiedBy>
  <cp:revision>63</cp:revision>
  <dcterms:created xsi:type="dcterms:W3CDTF">2017-10-30T08:20:10Z</dcterms:created>
  <dcterms:modified xsi:type="dcterms:W3CDTF">2020-11-11T10:08:58Z</dcterms:modified>
</cp:coreProperties>
</file>