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8" r:id="rId2"/>
    <p:sldId id="279" r:id="rId3"/>
    <p:sldId id="281" r:id="rId4"/>
    <p:sldId id="282" r:id="rId5"/>
    <p:sldId id="286" r:id="rId6"/>
    <p:sldId id="280" r:id="rId7"/>
    <p:sldId id="283" r:id="rId8"/>
    <p:sldId id="327" r:id="rId9"/>
    <p:sldId id="328" r:id="rId10"/>
    <p:sldId id="284" r:id="rId11"/>
    <p:sldId id="285" r:id="rId12"/>
    <p:sldId id="329" r:id="rId13"/>
    <p:sldId id="287" r:id="rId14"/>
    <p:sldId id="293" r:id="rId15"/>
    <p:sldId id="294" r:id="rId16"/>
    <p:sldId id="295" r:id="rId17"/>
    <p:sldId id="296" r:id="rId18"/>
    <p:sldId id="297" r:id="rId19"/>
    <p:sldId id="298" r:id="rId20"/>
    <p:sldId id="299" r:id="rId21"/>
    <p:sldId id="292" r:id="rId22"/>
    <p:sldId id="300" r:id="rId23"/>
    <p:sldId id="301" r:id="rId24"/>
    <p:sldId id="302" r:id="rId25"/>
    <p:sldId id="303" r:id="rId26"/>
    <p:sldId id="304" r:id="rId27"/>
    <p:sldId id="305" r:id="rId28"/>
    <p:sldId id="306" r:id="rId29"/>
    <p:sldId id="307" r:id="rId30"/>
    <p:sldId id="308" r:id="rId31"/>
    <p:sldId id="309" r:id="rId32"/>
    <p:sldId id="310" r:id="rId33"/>
    <p:sldId id="288" r:id="rId34"/>
    <p:sldId id="289" r:id="rId35"/>
    <p:sldId id="290" r:id="rId36"/>
    <p:sldId id="313" r:id="rId37"/>
    <p:sldId id="314" r:id="rId38"/>
    <p:sldId id="315" r:id="rId39"/>
    <p:sldId id="316" r:id="rId40"/>
    <p:sldId id="291" r:id="rId41"/>
    <p:sldId id="311" r:id="rId42"/>
    <p:sldId id="312" r:id="rId43"/>
    <p:sldId id="317" r:id="rId44"/>
    <p:sldId id="318" r:id="rId45"/>
    <p:sldId id="319" r:id="rId46"/>
    <p:sldId id="320" r:id="rId47"/>
    <p:sldId id="321" r:id="rId48"/>
    <p:sldId id="322" r:id="rId49"/>
    <p:sldId id="323" r:id="rId50"/>
    <p:sldId id="324" r:id="rId51"/>
    <p:sldId id="325" r:id="rId52"/>
    <p:sldId id="326"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09E89-E32A-4238-B8FF-A72270B65D07}" type="datetimeFigureOut">
              <a:rPr lang="cs-CZ" smtClean="0"/>
              <a:t>14. 10. 2020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C013-CF1B-4C96-BA05-5B2A5F0D8440}" type="slidenum">
              <a:rPr lang="cs-CZ" smtClean="0"/>
              <a:t>‹#›</a:t>
            </a:fld>
            <a:endParaRPr lang="cs-CZ"/>
          </a:p>
        </p:txBody>
      </p:sp>
    </p:spTree>
    <p:extLst>
      <p:ext uri="{BB962C8B-B14F-4D97-AF65-F5344CB8AC3E}">
        <p14:creationId xmlns:p14="http://schemas.microsoft.com/office/powerpoint/2010/main" val="23286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CB8F3D-61EF-41B8-9C1B-E0FA3D4656F0}" type="slidenum">
              <a:rPr lang="cs-CZ" smtClean="0"/>
              <a:t>1</a:t>
            </a:fld>
            <a:endParaRPr lang="cs-CZ"/>
          </a:p>
        </p:txBody>
      </p:sp>
    </p:spTree>
    <p:extLst>
      <p:ext uri="{BB962C8B-B14F-4D97-AF65-F5344CB8AC3E}">
        <p14:creationId xmlns:p14="http://schemas.microsoft.com/office/powerpoint/2010/main" val="166018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56948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06427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7951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6825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90956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3127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053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14. 10. 2020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93421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8BF654C-5EEF-4C94-8934-B013D67275DB}" type="datetimeFigureOut">
              <a:rPr lang="cs-CZ" smtClean="0"/>
              <a:t>14. 10. 2020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698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8BF654C-5EEF-4C94-8934-B013D67275DB}" type="datetimeFigureOut">
              <a:rPr lang="cs-CZ" smtClean="0"/>
              <a:t>14. 10. 2020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1736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BF654C-5EEF-4C94-8934-B013D67275DB}" type="datetimeFigureOut">
              <a:rPr lang="cs-CZ" smtClean="0"/>
              <a:t>14. 10. 2020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0971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14. 10. 2020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400250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14. 10. 2020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5639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F654C-5EEF-4C94-8934-B013D67275DB}" type="datetimeFigureOut">
              <a:rPr lang="cs-CZ" smtClean="0"/>
              <a:t>14. 10. 2020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61092-2BB8-434C-A00A-14DB4B89E758}" type="slidenum">
              <a:rPr lang="cs-CZ" smtClean="0"/>
              <a:t>‹#›</a:t>
            </a:fld>
            <a:endParaRPr lang="cs-CZ"/>
          </a:p>
        </p:txBody>
      </p:sp>
    </p:spTree>
    <p:extLst>
      <p:ext uri="{BB962C8B-B14F-4D97-AF65-F5344CB8AC3E}">
        <p14:creationId xmlns:p14="http://schemas.microsoft.com/office/powerpoint/2010/main" val="742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noChangeAspect="1"/>
          </p:cNvSpPr>
          <p:nvPr/>
        </p:nvSpPr>
        <p:spPr>
          <a:xfrm>
            <a:off x="935515" y="1610050"/>
            <a:ext cx="8092576" cy="4298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cs-CZ" sz="4400" b="1" dirty="0" smtClean="0">
                <a:solidFill>
                  <a:srgbClr val="E41A22"/>
                </a:solidFill>
                <a:latin typeface="Open Sans" panose="020B0606030504020204" pitchFamily="34" charset="0"/>
                <a:ea typeface="Open Sans" panose="020B0606030504020204" pitchFamily="34" charset="0"/>
                <a:cs typeface="Open Sans" panose="020B0606030504020204" pitchFamily="34" charset="0"/>
              </a:rPr>
              <a:t>JARMILA DUHÁČEK ŠEBESTOVÁ,</a:t>
            </a:r>
          </a:p>
          <a:p>
            <a:pPr marL="0" indent="0">
              <a:lnSpc>
                <a:spcPct val="100000"/>
              </a:lnSpc>
              <a:spcBef>
                <a:spcPts val="0"/>
              </a:spcBef>
              <a:buFont typeface="Arial" panose="020B0604020202020204" pitchFamily="34" charset="0"/>
              <a:buNone/>
            </a:pPr>
            <a:r>
              <a:rPr lang="cs-CZ" sz="4400" b="1" dirty="0" smtClean="0">
                <a:solidFill>
                  <a:srgbClr val="E41A22"/>
                </a:solidFill>
                <a:latin typeface="Open Sans" panose="020B0606030504020204" pitchFamily="34" charset="0"/>
                <a:ea typeface="Open Sans" panose="020B0606030504020204" pitchFamily="34" charset="0"/>
                <a:cs typeface="Open Sans" panose="020B0606030504020204" pitchFamily="34" charset="0"/>
              </a:rPr>
              <a:t>doc. Ing. , Ph.D.</a:t>
            </a: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cs-CZ" sz="4000" b="1" dirty="0">
                <a:latin typeface="Open Sans" panose="020B0606030504020204" pitchFamily="34" charset="0"/>
                <a:ea typeface="Open Sans" panose="020B0606030504020204" pitchFamily="34" charset="0"/>
                <a:cs typeface="Open Sans" panose="020B0606030504020204" pitchFamily="34" charset="0"/>
              </a:rPr>
              <a:t>ÚSTAV </a:t>
            </a:r>
            <a:r>
              <a:rPr lang="cs-CZ" sz="4000" b="1" dirty="0" smtClean="0">
                <a:latin typeface="Open Sans" panose="020B0606030504020204" pitchFamily="34" charset="0"/>
                <a:ea typeface="Open Sans" panose="020B0606030504020204" pitchFamily="34" charset="0"/>
                <a:cs typeface="Open Sans" panose="020B0606030504020204" pitchFamily="34" charset="0"/>
              </a:rPr>
              <a:t>PODNIKOVÉ EKONOMIKY</a:t>
            </a:r>
            <a:endParaRPr lang="cs-CZ" sz="40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Font typeface="Arial" panose="020B0604020202020204" pitchFamily="34" charset="0"/>
              <a:buNone/>
            </a:pPr>
            <a:endParaRPr lang="cs-CZ"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6735294"/>
      </p:ext>
    </p:extLst>
  </p:cSld>
  <p:clrMapOvr>
    <a:masterClrMapping/>
  </p:clrMapOvr>
  <mc:AlternateContent xmlns:mc="http://schemas.openxmlformats.org/markup-compatibility/2006" xmlns:p14="http://schemas.microsoft.com/office/powerpoint/2010/main">
    <mc:Choice Requires="p14">
      <p:transition spd="slow" p14:dur="2000" advTm="27211"/>
    </mc:Choice>
    <mc:Fallback xmlns="">
      <p:transition spd="slow" advTm="272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Úkoly finančního řízení</a:t>
            </a:r>
            <a:endParaRPr lang="cs-CZ" dirty="0"/>
          </a:p>
        </p:txBody>
      </p:sp>
      <p:sp>
        <p:nvSpPr>
          <p:cNvPr id="3" name="Zástupný symbol pro obsah 2"/>
          <p:cNvSpPr>
            <a:spLocks noGrp="1"/>
          </p:cNvSpPr>
          <p:nvPr>
            <p:ph idx="1"/>
          </p:nvPr>
        </p:nvSpPr>
        <p:spPr/>
        <p:txBody>
          <a:bodyPr>
            <a:normAutofit/>
          </a:bodyPr>
          <a:lstStyle/>
          <a:p>
            <a:r>
              <a:rPr lang="cs-CZ" b="1" dirty="0" smtClean="0"/>
              <a:t>Získávat</a:t>
            </a:r>
            <a:r>
              <a:rPr lang="cs-CZ" dirty="0" smtClean="0"/>
              <a:t> kapitál </a:t>
            </a:r>
            <a:r>
              <a:rPr lang="cs-CZ" dirty="0"/>
              <a:t>(peníze, fondy) pro </a:t>
            </a:r>
            <a:r>
              <a:rPr lang="cs-CZ" dirty="0" smtClean="0"/>
              <a:t>potřeby </a:t>
            </a:r>
            <a:r>
              <a:rPr lang="cs-CZ" dirty="0"/>
              <a:t>podniku a rozhodovat o jeho struktuře a změnách struktury </a:t>
            </a:r>
            <a:r>
              <a:rPr lang="cs-CZ" dirty="0" smtClean="0"/>
              <a:t>.</a:t>
            </a:r>
            <a:endParaRPr lang="cs-CZ" dirty="0"/>
          </a:p>
          <a:p>
            <a:r>
              <a:rPr lang="cs-CZ" b="1" dirty="0" smtClean="0"/>
              <a:t>Rozhodovat </a:t>
            </a:r>
            <a:r>
              <a:rPr lang="cs-CZ" b="1" dirty="0"/>
              <a:t>o umístění </a:t>
            </a:r>
            <a:r>
              <a:rPr lang="cs-CZ" dirty="0"/>
              <a:t>(alokaci) kapitálu </a:t>
            </a:r>
            <a:r>
              <a:rPr lang="cs-CZ" dirty="0" smtClean="0"/>
              <a:t>( např. investice </a:t>
            </a:r>
            <a:r>
              <a:rPr lang="cs-CZ" dirty="0"/>
              <a:t>do </a:t>
            </a:r>
            <a:r>
              <a:rPr lang="cs-CZ" dirty="0" smtClean="0"/>
              <a:t>aktiv), </a:t>
            </a:r>
            <a:r>
              <a:rPr lang="cs-CZ" dirty="0"/>
              <a:t>financovat běžné činnosti podniku, vývoj nových výrobků a technologií, </a:t>
            </a:r>
            <a:r>
              <a:rPr lang="cs-CZ" dirty="0" smtClean="0"/>
              <a:t>sledovat návratnost půjčeného </a:t>
            </a:r>
            <a:r>
              <a:rPr lang="cs-CZ" dirty="0"/>
              <a:t>kapitálu investorům.</a:t>
            </a:r>
          </a:p>
          <a:p>
            <a:r>
              <a:rPr lang="cs-CZ" b="1" dirty="0" smtClean="0"/>
              <a:t>Rozhodovat </a:t>
            </a:r>
            <a:r>
              <a:rPr lang="cs-CZ" b="1" dirty="0"/>
              <a:t>o rozdělení </a:t>
            </a:r>
            <a:r>
              <a:rPr lang="cs-CZ" b="1" dirty="0" smtClean="0"/>
              <a:t>dosaženého zisku </a:t>
            </a:r>
            <a:r>
              <a:rPr lang="cs-CZ" dirty="0"/>
              <a:t>(reinvestovat popř. vyplatit ve formě </a:t>
            </a:r>
            <a:r>
              <a:rPr lang="cs-CZ" dirty="0" smtClean="0"/>
              <a:t>dividend).</a:t>
            </a:r>
            <a:endParaRPr lang="cs-CZ" dirty="0"/>
          </a:p>
          <a:p>
            <a:r>
              <a:rPr lang="cs-CZ" b="1" dirty="0" smtClean="0"/>
              <a:t>Sledovat aktivně a </a:t>
            </a:r>
            <a:r>
              <a:rPr lang="cs-CZ" b="1" dirty="0"/>
              <a:t>řídit hospodářskou stránku </a:t>
            </a:r>
            <a:r>
              <a:rPr lang="cs-CZ" dirty="0"/>
              <a:t>činnosti podniku tak, aby byla zajištěna jeho finanční </a:t>
            </a:r>
            <a:r>
              <a:rPr lang="cs-CZ" dirty="0" smtClean="0"/>
              <a:t>stabilita.</a:t>
            </a:r>
            <a:endParaRPr lang="cs-CZ" dirty="0"/>
          </a:p>
        </p:txBody>
      </p:sp>
    </p:spTree>
    <p:extLst>
      <p:ext uri="{BB962C8B-B14F-4D97-AF65-F5344CB8AC3E}">
        <p14:creationId xmlns:p14="http://schemas.microsoft.com/office/powerpoint/2010/main" val="142909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cíl podniku</a:t>
            </a:r>
            <a:endParaRPr lang="cs-CZ" dirty="0"/>
          </a:p>
        </p:txBody>
      </p:sp>
      <p:sp>
        <p:nvSpPr>
          <p:cNvPr id="3" name="Zástupný symbol pro obsah 2"/>
          <p:cNvSpPr>
            <a:spLocks noGrp="1"/>
          </p:cNvSpPr>
          <p:nvPr>
            <p:ph idx="1"/>
          </p:nvPr>
        </p:nvSpPr>
        <p:spPr>
          <a:xfrm>
            <a:off x="838200" y="1825625"/>
            <a:ext cx="4377744" cy="4351338"/>
          </a:xfrm>
        </p:spPr>
        <p:txBody>
          <a:bodyPr>
            <a:normAutofit fontScale="92500"/>
          </a:bodyPr>
          <a:lstStyle/>
          <a:p>
            <a:r>
              <a:rPr lang="cs-CZ" dirty="0" smtClean="0"/>
              <a:t>Souvisí s finančním řízením</a:t>
            </a:r>
          </a:p>
          <a:p>
            <a:r>
              <a:rPr lang="cs-CZ" dirty="0" smtClean="0"/>
              <a:t>Má vztah s posláním, pojetím rizika v podnikatelské praxi.</a:t>
            </a:r>
          </a:p>
          <a:p>
            <a:r>
              <a:rPr lang="cs-CZ" dirty="0" smtClean="0"/>
              <a:t>Příklady cílů:</a:t>
            </a:r>
          </a:p>
          <a:p>
            <a:pPr lvl="1"/>
            <a:r>
              <a:rPr lang="cs-CZ" i="1" dirty="0"/>
              <a:t>Maximalizace tržeb</a:t>
            </a:r>
          </a:p>
          <a:p>
            <a:pPr lvl="1"/>
            <a:r>
              <a:rPr lang="cs-CZ" i="1" dirty="0" smtClean="0"/>
              <a:t>Maximalizace </a:t>
            </a:r>
            <a:r>
              <a:rPr lang="cs-CZ" i="1" dirty="0"/>
              <a:t>tržního podílu</a:t>
            </a:r>
          </a:p>
          <a:p>
            <a:pPr lvl="1"/>
            <a:r>
              <a:rPr lang="cs-CZ" i="1" dirty="0" smtClean="0"/>
              <a:t>Maximalizace </a:t>
            </a:r>
            <a:r>
              <a:rPr lang="cs-CZ" i="1" dirty="0"/>
              <a:t>přežití</a:t>
            </a:r>
          </a:p>
          <a:p>
            <a:pPr lvl="1"/>
            <a:r>
              <a:rPr lang="cs-CZ" i="1" dirty="0" smtClean="0"/>
              <a:t>Maximalizace </a:t>
            </a:r>
            <a:r>
              <a:rPr lang="cs-CZ" i="1" dirty="0"/>
              <a:t>zisku</a:t>
            </a:r>
          </a:p>
          <a:p>
            <a:pPr lvl="1"/>
            <a:r>
              <a:rPr lang="cs-CZ" i="1" dirty="0" smtClean="0"/>
              <a:t>Maximalizace </a:t>
            </a:r>
            <a:r>
              <a:rPr lang="cs-CZ" i="1" dirty="0"/>
              <a:t>hospodářských a sociálních potřeb</a:t>
            </a:r>
          </a:p>
        </p:txBody>
      </p:sp>
      <p:pic>
        <p:nvPicPr>
          <p:cNvPr id="4" name="Obrázek 3"/>
          <p:cNvPicPr>
            <a:picLocks noChangeAspect="1"/>
          </p:cNvPicPr>
          <p:nvPr/>
        </p:nvPicPr>
        <p:blipFill>
          <a:blip r:embed="rId2"/>
          <a:stretch>
            <a:fillRect/>
          </a:stretch>
        </p:blipFill>
        <p:spPr>
          <a:xfrm>
            <a:off x="5819573" y="1972077"/>
            <a:ext cx="5781675" cy="3429000"/>
          </a:xfrm>
          <a:prstGeom prst="rect">
            <a:avLst/>
          </a:prstGeom>
        </p:spPr>
      </p:pic>
    </p:spTree>
    <p:extLst>
      <p:ext uri="{BB962C8B-B14F-4D97-AF65-F5344CB8AC3E}">
        <p14:creationId xmlns:p14="http://schemas.microsoft.com/office/powerpoint/2010/main" val="302586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Metody finančního řízení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Ukazatele zisku</a:t>
            </a:r>
          </a:p>
          <a:p>
            <a:r>
              <a:rPr lang="cs-CZ" dirty="0"/>
              <a:t>Hodnotová </a:t>
            </a:r>
            <a:r>
              <a:rPr lang="cs-CZ" dirty="0" smtClean="0"/>
              <a:t>kritéria – výnosnost aktiv, ekonomická přidaná hodnota, výnosnost čistých aktiv, výnosnost daná trhem.</a:t>
            </a:r>
          </a:p>
          <a:p>
            <a:r>
              <a:rPr lang="cs-CZ" dirty="0"/>
              <a:t>Ukazatele na bázi </a:t>
            </a:r>
            <a:r>
              <a:rPr lang="cs-CZ" dirty="0" smtClean="0"/>
              <a:t>cash-</a:t>
            </a:r>
            <a:r>
              <a:rPr lang="cs-CZ" dirty="0" err="1" smtClean="0"/>
              <a:t>flow</a:t>
            </a:r>
            <a:endParaRPr lang="cs-CZ" dirty="0" smtClean="0"/>
          </a:p>
          <a:p>
            <a:r>
              <a:rPr lang="cs-CZ" dirty="0"/>
              <a:t>Ukazatele </a:t>
            </a:r>
            <a:r>
              <a:rPr lang="cs-CZ" dirty="0" smtClean="0"/>
              <a:t>likvidity – běžná, </a:t>
            </a:r>
            <a:r>
              <a:rPr lang="cs-CZ" dirty="0" err="1" smtClean="0"/>
              <a:t>okamžitá,pohotová</a:t>
            </a:r>
            <a:r>
              <a:rPr lang="cs-CZ" dirty="0" smtClean="0"/>
              <a:t>,</a:t>
            </a:r>
          </a:p>
          <a:p>
            <a:r>
              <a:rPr lang="cs-CZ" dirty="0"/>
              <a:t>Ukazatele </a:t>
            </a:r>
            <a:r>
              <a:rPr lang="cs-CZ" dirty="0" smtClean="0"/>
              <a:t>rentability- rentabilita kapitálu, nákladů, aktiv…</a:t>
            </a:r>
          </a:p>
          <a:p>
            <a:r>
              <a:rPr lang="cs-CZ" dirty="0"/>
              <a:t>Techniky hodnocení </a:t>
            </a:r>
            <a:r>
              <a:rPr lang="cs-CZ" dirty="0" smtClean="0"/>
              <a:t>investic</a:t>
            </a:r>
          </a:p>
          <a:p>
            <a:r>
              <a:rPr lang="cs-CZ" dirty="0"/>
              <a:t>Ukazatele </a:t>
            </a:r>
            <a:r>
              <a:rPr lang="cs-CZ" dirty="0" smtClean="0"/>
              <a:t>zadluženosti: úrokové krytí, poměr vlastního a cizího kapitálu…</a:t>
            </a:r>
          </a:p>
          <a:p>
            <a:r>
              <a:rPr lang="cs-CZ" dirty="0"/>
              <a:t>Ukazatele </a:t>
            </a:r>
            <a:r>
              <a:rPr lang="cs-CZ" dirty="0" smtClean="0"/>
              <a:t>aktivity. Obrat aktiv, majetku, zásob…</a:t>
            </a:r>
          </a:p>
          <a:p>
            <a:r>
              <a:rPr lang="cs-CZ" dirty="0"/>
              <a:t>Ukazatele tržní </a:t>
            </a:r>
            <a:r>
              <a:rPr lang="cs-CZ" dirty="0" smtClean="0"/>
              <a:t>hodnoty – poměry na akcii</a:t>
            </a:r>
          </a:p>
          <a:p>
            <a:r>
              <a:rPr lang="cs-CZ" dirty="0"/>
              <a:t>Ukazatele produktivity</a:t>
            </a:r>
            <a:endParaRPr lang="cs-CZ" dirty="0"/>
          </a:p>
        </p:txBody>
      </p:sp>
    </p:spTree>
    <p:extLst>
      <p:ext uri="{BB962C8B-B14F-4D97-AF65-F5344CB8AC3E}">
        <p14:creationId xmlns:p14="http://schemas.microsoft.com/office/powerpoint/2010/main" val="325101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Teoretické modely k řízení financí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Vychází z odlišných cílů, které sledují vlastníci/akcionáři a manažeři.</a:t>
            </a:r>
          </a:p>
          <a:p>
            <a:r>
              <a:rPr lang="cs-CZ" dirty="0" smtClean="0"/>
              <a:t>Vlastník sleduje: maximalizace zisku, hodnoty firmy, max. dividendy..</a:t>
            </a:r>
          </a:p>
          <a:p>
            <a:r>
              <a:rPr lang="cs-CZ" dirty="0" smtClean="0"/>
              <a:t>Manažer sleduje: např. růst firmy, úspěch….</a:t>
            </a:r>
          </a:p>
          <a:p>
            <a:r>
              <a:rPr lang="cs-CZ" dirty="0" smtClean="0"/>
              <a:t>Dochází ke konfliktům zájmů, v teorii nazýváme: </a:t>
            </a:r>
          </a:p>
          <a:p>
            <a:pPr marL="0" indent="0">
              <a:buNone/>
            </a:pPr>
            <a:r>
              <a:rPr lang="cs-CZ" dirty="0" smtClean="0"/>
              <a:t>MORÁLNÍ HAZARD</a:t>
            </a:r>
          </a:p>
          <a:p>
            <a:r>
              <a:rPr lang="cs-CZ" dirty="0"/>
              <a:t>prosazování vlastního zájmu na účet </a:t>
            </a:r>
            <a:r>
              <a:rPr lang="cs-CZ" dirty="0" smtClean="0"/>
              <a:t>jiných</a:t>
            </a:r>
          </a:p>
          <a:p>
            <a:pPr marL="0" indent="0">
              <a:buNone/>
            </a:pPr>
            <a:r>
              <a:rPr lang="cs-CZ" dirty="0" smtClean="0"/>
              <a:t>VYUŽITÍ MODELŮ: </a:t>
            </a:r>
          </a:p>
          <a:p>
            <a:r>
              <a:rPr lang="cs-CZ" dirty="0" smtClean="0"/>
              <a:t>Znázornit, jaké užitky budou mít vliv na rozhodování, (</a:t>
            </a:r>
            <a:r>
              <a:rPr lang="cs-CZ" dirty="0" err="1" smtClean="0"/>
              <a:t>Williamsonův</a:t>
            </a:r>
            <a:r>
              <a:rPr lang="cs-CZ" dirty="0" smtClean="0"/>
              <a:t> a </a:t>
            </a:r>
            <a:r>
              <a:rPr lang="cs-CZ" dirty="0" err="1" smtClean="0"/>
              <a:t>Baumolův</a:t>
            </a:r>
            <a:r>
              <a:rPr lang="cs-CZ" dirty="0" smtClean="0"/>
              <a:t> model)</a:t>
            </a:r>
            <a:endParaRPr lang="cs-CZ" dirty="0"/>
          </a:p>
        </p:txBody>
      </p:sp>
    </p:spTree>
    <p:extLst>
      <p:ext uri="{BB962C8B-B14F-4D97-AF65-F5344CB8AC3E}">
        <p14:creationId xmlns:p14="http://schemas.microsoft.com/office/powerpoint/2010/main" val="243789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Souhrn modelů</a:t>
            </a:r>
            <a:endParaRPr lang="cs-CZ" dirty="0"/>
          </a:p>
        </p:txBody>
      </p:sp>
      <p:sp>
        <p:nvSpPr>
          <p:cNvPr id="3" name="Zástupný symbol pro obsah 2"/>
          <p:cNvSpPr>
            <a:spLocks noGrp="1"/>
          </p:cNvSpPr>
          <p:nvPr>
            <p:ph idx="1"/>
          </p:nvPr>
        </p:nvSpPr>
        <p:spPr/>
        <p:txBody>
          <a:bodyPr/>
          <a:lstStyle/>
          <a:p>
            <a:r>
              <a:rPr lang="cs-CZ" dirty="0" smtClean="0"/>
              <a:t>jednoduchý  </a:t>
            </a:r>
            <a:r>
              <a:rPr lang="cs-CZ" dirty="0"/>
              <a:t>manažerský  model, </a:t>
            </a:r>
            <a:endParaRPr lang="cs-CZ" dirty="0" smtClean="0"/>
          </a:p>
          <a:p>
            <a:r>
              <a:rPr lang="cs-CZ" dirty="0" err="1" smtClean="0"/>
              <a:t>Scitovského</a:t>
            </a:r>
            <a:r>
              <a:rPr lang="cs-CZ" dirty="0" smtClean="0"/>
              <a:t>  </a:t>
            </a:r>
            <a:r>
              <a:rPr lang="cs-CZ" dirty="0"/>
              <a:t>model, </a:t>
            </a:r>
            <a:endParaRPr lang="cs-CZ" dirty="0" smtClean="0"/>
          </a:p>
          <a:p>
            <a:r>
              <a:rPr lang="cs-CZ" dirty="0" err="1" smtClean="0"/>
              <a:t>Baumolův</a:t>
            </a:r>
            <a:r>
              <a:rPr lang="cs-CZ" dirty="0" smtClean="0"/>
              <a:t>  </a:t>
            </a:r>
            <a:r>
              <a:rPr lang="cs-CZ" dirty="0"/>
              <a:t>model firmy  maximalizující  obrat</a:t>
            </a:r>
            <a:r>
              <a:rPr lang="cs-CZ" dirty="0" smtClean="0"/>
              <a:t>,</a:t>
            </a:r>
          </a:p>
          <a:p>
            <a:r>
              <a:rPr lang="cs-CZ" dirty="0" err="1" smtClean="0"/>
              <a:t>Williamsonův</a:t>
            </a:r>
            <a:r>
              <a:rPr lang="cs-CZ" dirty="0" smtClean="0"/>
              <a:t>  model</a:t>
            </a:r>
          </a:p>
          <a:p>
            <a:r>
              <a:rPr lang="cs-CZ" dirty="0" err="1" smtClean="0"/>
              <a:t>Marrisův</a:t>
            </a:r>
            <a:r>
              <a:rPr lang="cs-CZ" dirty="0" smtClean="0"/>
              <a:t> </a:t>
            </a:r>
            <a:r>
              <a:rPr lang="cs-CZ" dirty="0"/>
              <a:t>model.</a:t>
            </a:r>
          </a:p>
        </p:txBody>
      </p:sp>
    </p:spTree>
    <p:extLst>
      <p:ext uri="{BB962C8B-B14F-4D97-AF65-F5344CB8AC3E}">
        <p14:creationId xmlns:p14="http://schemas.microsoft.com/office/powerpoint/2010/main" val="387621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Jednoduchý manažerský model</a:t>
            </a:r>
            <a:endParaRPr lang="cs-CZ" dirty="0"/>
          </a:p>
        </p:txBody>
      </p:sp>
      <p:sp>
        <p:nvSpPr>
          <p:cNvPr id="3" name="Zástupný symbol pro obsah 2"/>
          <p:cNvSpPr>
            <a:spLocks noGrp="1"/>
          </p:cNvSpPr>
          <p:nvPr>
            <p:ph idx="1"/>
          </p:nvPr>
        </p:nvSpPr>
        <p:spPr>
          <a:xfrm>
            <a:off x="838200" y="1275008"/>
            <a:ext cx="10515600" cy="4901955"/>
          </a:xfrm>
        </p:spPr>
        <p:txBody>
          <a:bodyPr>
            <a:normAutofit lnSpcReduction="10000"/>
          </a:bodyPr>
          <a:lstStyle/>
          <a:p>
            <a:r>
              <a:rPr lang="cs-CZ" dirty="0"/>
              <a:t>Jednoduchý manažerský model vychází </a:t>
            </a:r>
            <a:r>
              <a:rPr lang="cs-CZ" dirty="0" smtClean="0"/>
              <a:t>z předpokladu</a:t>
            </a:r>
            <a:r>
              <a:rPr lang="cs-CZ" dirty="0"/>
              <a:t>, že je chování manažerů analogické s  chováním  spotřebitelů</a:t>
            </a:r>
            <a:r>
              <a:rPr lang="cs-CZ" dirty="0" smtClean="0"/>
              <a:t>. Cílem  manažera je  </a:t>
            </a:r>
            <a:r>
              <a:rPr lang="cs-CZ" dirty="0"/>
              <a:t>tudíž  maximalizace jeho užitku</a:t>
            </a:r>
            <a:r>
              <a:rPr lang="cs-CZ" dirty="0" smtClean="0"/>
              <a:t>.</a:t>
            </a:r>
          </a:p>
          <a:p>
            <a:r>
              <a:rPr lang="cs-CZ" dirty="0" smtClean="0"/>
              <a:t>Cílem vlastníků  </a:t>
            </a:r>
            <a:r>
              <a:rPr lang="cs-CZ" dirty="0"/>
              <a:t>firmy  je  stále  maximalizace  </a:t>
            </a:r>
            <a:r>
              <a:rPr lang="cs-CZ" dirty="0" smtClean="0"/>
              <a:t>zisku firmy.</a:t>
            </a:r>
          </a:p>
          <a:p>
            <a:r>
              <a:rPr lang="cs-CZ" dirty="0"/>
              <a:t>Vykazovaný  zisk  firmy určuje  prestiž  </a:t>
            </a:r>
            <a:r>
              <a:rPr lang="cs-CZ" dirty="0" smtClean="0"/>
              <a:t>manažera firmy.</a:t>
            </a:r>
          </a:p>
          <a:p>
            <a:r>
              <a:rPr lang="cs-CZ" dirty="0" smtClean="0"/>
              <a:t>Výhody a </a:t>
            </a:r>
            <a:r>
              <a:rPr lang="cs-CZ" dirty="0"/>
              <a:t>vedlejší příjmy manažerů navyšují celkové </a:t>
            </a:r>
            <a:r>
              <a:rPr lang="cs-CZ" dirty="0" smtClean="0"/>
              <a:t>náklady firmy a snižují vykazovaný zisk </a:t>
            </a:r>
            <a:r>
              <a:rPr lang="cs-CZ" dirty="0"/>
              <a:t>firmy. </a:t>
            </a:r>
            <a:endParaRPr lang="cs-CZ" dirty="0" smtClean="0"/>
          </a:p>
          <a:p>
            <a:r>
              <a:rPr lang="cs-CZ" dirty="0" smtClean="0"/>
              <a:t>Dosažený </a:t>
            </a:r>
            <a:r>
              <a:rPr lang="cs-CZ" dirty="0"/>
              <a:t>zisk (</a:t>
            </a:r>
            <a:r>
              <a:rPr lang="el-GR" dirty="0"/>
              <a:t>Π)</a:t>
            </a:r>
            <a:r>
              <a:rPr lang="cs-CZ" dirty="0"/>
              <a:t>je rozdělen na dvě složky: </a:t>
            </a:r>
            <a:r>
              <a:rPr lang="cs-CZ" dirty="0" smtClean="0"/>
              <a:t>zisk </a:t>
            </a:r>
            <a:r>
              <a:rPr lang="cs-CZ" dirty="0"/>
              <a:t>vykazovaný (</a:t>
            </a:r>
            <a:r>
              <a:rPr lang="el-GR" dirty="0"/>
              <a:t>Π</a:t>
            </a:r>
            <a:r>
              <a:rPr lang="cs-CZ" dirty="0"/>
              <a:t>r</a:t>
            </a:r>
            <a:r>
              <a:rPr lang="cs-CZ" dirty="0" smtClean="0"/>
              <a:t>) a vedlejší manažerské výhody(M)</a:t>
            </a:r>
          </a:p>
          <a:p>
            <a:r>
              <a:rPr lang="cs-CZ" dirty="0" smtClean="0"/>
              <a:t>Rovnice </a:t>
            </a:r>
            <a:r>
              <a:rPr lang="cs-CZ" dirty="0"/>
              <a:t>zisku (</a:t>
            </a:r>
            <a:r>
              <a:rPr lang="el-GR" dirty="0"/>
              <a:t>Π</a:t>
            </a:r>
            <a:r>
              <a:rPr lang="el-GR" dirty="0" smtClean="0"/>
              <a:t>)</a:t>
            </a:r>
            <a:r>
              <a:rPr lang="cs-CZ" dirty="0" smtClean="0"/>
              <a:t> v jednoduchém </a:t>
            </a:r>
            <a:r>
              <a:rPr lang="cs-CZ" dirty="0"/>
              <a:t>manažerském modelu</a:t>
            </a:r>
            <a:r>
              <a:rPr lang="cs-CZ" dirty="0" smtClean="0"/>
              <a:t>:</a:t>
            </a:r>
          </a:p>
          <a:p>
            <a:pPr marL="0" indent="0">
              <a:buNone/>
            </a:pPr>
            <a:r>
              <a:rPr lang="cs-CZ" dirty="0" smtClean="0"/>
              <a:t>                                       </a:t>
            </a:r>
            <a:r>
              <a:rPr lang="el-GR" b="1" dirty="0" smtClean="0">
                <a:solidFill>
                  <a:srgbClr val="FF0000"/>
                </a:solidFill>
              </a:rPr>
              <a:t>Π</a:t>
            </a:r>
            <a:r>
              <a:rPr lang="cs-CZ" b="1" dirty="0" smtClean="0">
                <a:solidFill>
                  <a:srgbClr val="FF0000"/>
                </a:solidFill>
              </a:rPr>
              <a:t> = </a:t>
            </a:r>
            <a:r>
              <a:rPr lang="el-GR" b="1" dirty="0">
                <a:solidFill>
                  <a:srgbClr val="FF0000"/>
                </a:solidFill>
              </a:rPr>
              <a:t>Π</a:t>
            </a:r>
            <a:r>
              <a:rPr lang="cs-CZ" b="1" dirty="0" smtClean="0">
                <a:solidFill>
                  <a:srgbClr val="FF0000"/>
                </a:solidFill>
              </a:rPr>
              <a:t>r + M</a:t>
            </a:r>
            <a:endParaRPr lang="cs-CZ" b="1" dirty="0">
              <a:solidFill>
                <a:srgbClr val="FF0000"/>
              </a:solidFill>
            </a:endParaRPr>
          </a:p>
        </p:txBody>
      </p:sp>
    </p:spTree>
    <p:extLst>
      <p:ext uri="{BB962C8B-B14F-4D97-AF65-F5344CB8AC3E}">
        <p14:creationId xmlns:p14="http://schemas.microsoft.com/office/powerpoint/2010/main" val="99199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Jednoduchý manažerský model - graficky</a:t>
            </a:r>
            <a:endParaRPr lang="cs-CZ" dirty="0"/>
          </a:p>
        </p:txBody>
      </p:sp>
      <p:sp>
        <p:nvSpPr>
          <p:cNvPr id="3" name="Zástupný symbol pro obsah 2"/>
          <p:cNvSpPr>
            <a:spLocks noGrp="1"/>
          </p:cNvSpPr>
          <p:nvPr>
            <p:ph idx="1"/>
          </p:nvPr>
        </p:nvSpPr>
        <p:spPr>
          <a:xfrm>
            <a:off x="6336406" y="1703566"/>
            <a:ext cx="5344732" cy="4901955"/>
          </a:xfrm>
        </p:spPr>
        <p:txBody>
          <a:bodyPr>
            <a:normAutofit fontScale="70000" lnSpcReduction="20000"/>
          </a:bodyPr>
          <a:lstStyle/>
          <a:p>
            <a:pPr algn="just"/>
            <a:r>
              <a:rPr lang="cs-CZ" b="1" dirty="0"/>
              <a:t>Přímkou zisku </a:t>
            </a:r>
            <a:r>
              <a:rPr lang="cs-CZ" dirty="0"/>
              <a:t>jsou </a:t>
            </a:r>
            <a:r>
              <a:rPr lang="cs-CZ" dirty="0" smtClean="0"/>
              <a:t>spojeny všechny </a:t>
            </a:r>
            <a:r>
              <a:rPr lang="cs-CZ" dirty="0"/>
              <a:t>kombinace vykazovaného zisku a vedlejších výhod manažerů při </a:t>
            </a:r>
            <a:r>
              <a:rPr lang="cs-CZ" dirty="0" smtClean="0"/>
              <a:t>úrovni dosaženého </a:t>
            </a:r>
            <a:r>
              <a:rPr lang="cs-CZ" dirty="0"/>
              <a:t>zisku</a:t>
            </a:r>
            <a:r>
              <a:rPr lang="cs-CZ" dirty="0" smtClean="0"/>
              <a:t>.</a:t>
            </a:r>
          </a:p>
          <a:p>
            <a:pPr algn="just"/>
            <a:r>
              <a:rPr lang="cs-CZ" b="1" dirty="0" smtClean="0"/>
              <a:t>Indiferenční křivka </a:t>
            </a:r>
            <a:r>
              <a:rPr lang="cs-CZ" dirty="0" smtClean="0"/>
              <a:t>U spojuje </a:t>
            </a:r>
            <a:r>
              <a:rPr lang="cs-CZ" dirty="0"/>
              <a:t>kombinace </a:t>
            </a:r>
            <a:r>
              <a:rPr lang="cs-CZ" dirty="0" smtClean="0"/>
              <a:t>vykazovaného zisku a </a:t>
            </a:r>
            <a:r>
              <a:rPr lang="cs-CZ" dirty="0"/>
              <a:t>vedlejších </a:t>
            </a:r>
            <a:r>
              <a:rPr lang="cs-CZ" dirty="0" smtClean="0"/>
              <a:t>výhod manažerů přinášejících </a:t>
            </a:r>
            <a:r>
              <a:rPr lang="cs-CZ" dirty="0"/>
              <a:t>stejný užitek</a:t>
            </a:r>
            <a:r>
              <a:rPr lang="cs-CZ" dirty="0" smtClean="0"/>
              <a:t>.</a:t>
            </a:r>
          </a:p>
          <a:p>
            <a:pPr algn="just"/>
            <a:r>
              <a:rPr lang="cs-CZ" b="1" dirty="0" smtClean="0"/>
              <a:t>Bod A </a:t>
            </a:r>
            <a:r>
              <a:rPr lang="cs-CZ" dirty="0" smtClean="0"/>
              <a:t>je bodem  </a:t>
            </a:r>
            <a:r>
              <a:rPr lang="cs-CZ" dirty="0"/>
              <a:t>optima, </a:t>
            </a:r>
            <a:r>
              <a:rPr lang="cs-CZ" dirty="0" smtClean="0"/>
              <a:t>protínají se obě křivky, je zde dosaženo </a:t>
            </a:r>
            <a:r>
              <a:rPr lang="cs-CZ" dirty="0"/>
              <a:t>maximálně dosažitelného </a:t>
            </a:r>
            <a:r>
              <a:rPr lang="cs-CZ" dirty="0" smtClean="0"/>
              <a:t>užitku manažera.</a:t>
            </a:r>
          </a:p>
          <a:p>
            <a:pPr algn="just"/>
            <a:r>
              <a:rPr lang="cs-CZ" b="1" dirty="0" smtClean="0"/>
              <a:t>Bod Z </a:t>
            </a:r>
            <a:r>
              <a:rPr lang="cs-CZ" dirty="0" smtClean="0"/>
              <a:t>znázorňuje maximální </a:t>
            </a:r>
            <a:r>
              <a:rPr lang="cs-CZ" dirty="0"/>
              <a:t>vykazovaný zisk </a:t>
            </a:r>
            <a:r>
              <a:rPr lang="cs-CZ" dirty="0" smtClean="0"/>
              <a:t>, </a:t>
            </a:r>
            <a:r>
              <a:rPr lang="cs-CZ" dirty="0"/>
              <a:t>je  </a:t>
            </a:r>
            <a:r>
              <a:rPr lang="cs-CZ" dirty="0" smtClean="0"/>
              <a:t>roven zisku dosaženému. Jedná </a:t>
            </a:r>
            <a:r>
              <a:rPr lang="cs-CZ" dirty="0"/>
              <a:t>se o rohové řešení. Vedlejší manažerské výhody jsou </a:t>
            </a:r>
            <a:r>
              <a:rPr lang="cs-CZ" dirty="0" smtClean="0"/>
              <a:t>v tomto </a:t>
            </a:r>
            <a:r>
              <a:rPr lang="cs-CZ" dirty="0"/>
              <a:t>bodě rovny nule</a:t>
            </a:r>
            <a:r>
              <a:rPr lang="cs-CZ" dirty="0" smtClean="0"/>
              <a:t>.</a:t>
            </a:r>
          </a:p>
          <a:p>
            <a:pPr algn="just"/>
            <a:r>
              <a:rPr lang="cs-CZ" b="1" dirty="0" smtClean="0"/>
              <a:t>Bod</a:t>
            </a:r>
            <a:r>
              <a:rPr lang="cs-CZ" dirty="0" smtClean="0"/>
              <a:t>, ve </a:t>
            </a:r>
            <a:r>
              <a:rPr lang="cs-CZ" dirty="0"/>
              <a:t>kterém přímka zisku  </a:t>
            </a:r>
            <a:r>
              <a:rPr lang="cs-CZ" dirty="0" smtClean="0"/>
              <a:t>protíná osu </a:t>
            </a:r>
            <a:r>
              <a:rPr lang="cs-CZ" dirty="0"/>
              <a:t>x</a:t>
            </a:r>
            <a:r>
              <a:rPr lang="cs-CZ" dirty="0" smtClean="0"/>
              <a:t>, vyjadřuje </a:t>
            </a:r>
            <a:r>
              <a:rPr lang="cs-CZ" dirty="0"/>
              <a:t>situaci,  ve  </a:t>
            </a:r>
            <a:r>
              <a:rPr lang="cs-CZ" dirty="0" smtClean="0"/>
              <a:t>které veškerý  </a:t>
            </a:r>
            <a:r>
              <a:rPr lang="cs-CZ" dirty="0"/>
              <a:t>dosažený  zisk  je  </a:t>
            </a:r>
            <a:r>
              <a:rPr lang="cs-CZ" dirty="0" smtClean="0"/>
              <a:t>vynaložen na vedlejší </a:t>
            </a:r>
            <a:r>
              <a:rPr lang="cs-CZ" dirty="0"/>
              <a:t>manažerské výhody. </a:t>
            </a:r>
            <a:endParaRPr lang="cs-CZ" dirty="0" smtClean="0"/>
          </a:p>
          <a:p>
            <a:pPr algn="just"/>
            <a:r>
              <a:rPr lang="cs-CZ" dirty="0" smtClean="0">
                <a:solidFill>
                  <a:srgbClr val="FF0000"/>
                </a:solidFill>
              </a:rPr>
              <a:t>!!!!Obě </a:t>
            </a:r>
            <a:r>
              <a:rPr lang="cs-CZ" dirty="0">
                <a:solidFill>
                  <a:srgbClr val="FF0000"/>
                </a:solidFill>
              </a:rPr>
              <a:t>rohová řešení jsou pouze </a:t>
            </a:r>
            <a:r>
              <a:rPr lang="cs-CZ" dirty="0" smtClean="0">
                <a:solidFill>
                  <a:srgbClr val="FF0000"/>
                </a:solidFill>
              </a:rPr>
              <a:t>teoretickými možnostmi!!!</a:t>
            </a:r>
            <a:endParaRPr lang="cs-CZ" dirty="0">
              <a:solidFill>
                <a:srgbClr val="FF0000"/>
              </a:solidFill>
            </a:endParaRPr>
          </a:p>
        </p:txBody>
      </p:sp>
      <p:pic>
        <p:nvPicPr>
          <p:cNvPr id="5" name="Obrázek 4"/>
          <p:cNvPicPr>
            <a:picLocks noChangeAspect="1"/>
          </p:cNvPicPr>
          <p:nvPr/>
        </p:nvPicPr>
        <p:blipFill>
          <a:blip r:embed="rId2"/>
          <a:stretch>
            <a:fillRect/>
          </a:stretch>
        </p:blipFill>
        <p:spPr>
          <a:xfrm>
            <a:off x="231470" y="1600535"/>
            <a:ext cx="5864530" cy="3950259"/>
          </a:xfrm>
          <a:prstGeom prst="rect">
            <a:avLst/>
          </a:prstGeom>
        </p:spPr>
      </p:pic>
    </p:spTree>
    <p:extLst>
      <p:ext uri="{BB962C8B-B14F-4D97-AF65-F5344CB8AC3E}">
        <p14:creationId xmlns:p14="http://schemas.microsoft.com/office/powerpoint/2010/main" val="26250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Scitovského</a:t>
            </a:r>
            <a:r>
              <a:rPr lang="cs-CZ" dirty="0"/>
              <a:t> model</a:t>
            </a:r>
          </a:p>
        </p:txBody>
      </p:sp>
      <p:sp>
        <p:nvSpPr>
          <p:cNvPr id="3" name="Zástupný symbol pro obsah 2"/>
          <p:cNvSpPr>
            <a:spLocks noGrp="1"/>
          </p:cNvSpPr>
          <p:nvPr>
            <p:ph idx="1"/>
          </p:nvPr>
        </p:nvSpPr>
        <p:spPr/>
        <p:txBody>
          <a:bodyPr>
            <a:normAutofit lnSpcReduction="10000"/>
          </a:bodyPr>
          <a:lstStyle/>
          <a:p>
            <a:pPr algn="just"/>
            <a:r>
              <a:rPr lang="cs-CZ" dirty="0" smtClean="0"/>
              <a:t>Autorem modelu  </a:t>
            </a:r>
            <a:r>
              <a:rPr lang="cs-CZ" dirty="0"/>
              <a:t>z  roku  1953  </a:t>
            </a:r>
            <a:r>
              <a:rPr lang="cs-CZ" dirty="0" smtClean="0"/>
              <a:t>je maďarský </a:t>
            </a:r>
            <a:r>
              <a:rPr lang="cs-CZ" dirty="0"/>
              <a:t>ekonom Tibor </a:t>
            </a:r>
            <a:r>
              <a:rPr lang="cs-CZ" dirty="0" err="1"/>
              <a:t>Scitovsky</a:t>
            </a:r>
            <a:r>
              <a:rPr lang="cs-CZ" dirty="0"/>
              <a:t>.  Ve  své  </a:t>
            </a:r>
            <a:r>
              <a:rPr lang="cs-CZ" dirty="0" smtClean="0"/>
              <a:t>teorii vycházel ze  </a:t>
            </a:r>
            <a:r>
              <a:rPr lang="cs-CZ" dirty="0"/>
              <a:t>skutečnosti,  že  </a:t>
            </a:r>
            <a:r>
              <a:rPr lang="cs-CZ" dirty="0" smtClean="0"/>
              <a:t>finanční výsledky firmy  </a:t>
            </a:r>
            <a:r>
              <a:rPr lang="cs-CZ" dirty="0"/>
              <a:t>závisí  na  úsilí  manažerů,  na jejich ochotě obětovat zisku </a:t>
            </a:r>
            <a:r>
              <a:rPr lang="cs-CZ" dirty="0" smtClean="0"/>
              <a:t>svůj </a:t>
            </a:r>
            <a:r>
              <a:rPr lang="cs-CZ" dirty="0"/>
              <a:t>volný čas. </a:t>
            </a:r>
            <a:endParaRPr lang="cs-CZ" dirty="0" smtClean="0"/>
          </a:p>
          <a:p>
            <a:pPr algn="just"/>
            <a:r>
              <a:rPr lang="cs-CZ" dirty="0" smtClean="0"/>
              <a:t>Funkce </a:t>
            </a:r>
            <a:r>
              <a:rPr lang="cs-CZ" dirty="0"/>
              <a:t>užitku má dle tohoto modelu dvě proměnné -</a:t>
            </a:r>
            <a:r>
              <a:rPr lang="cs-CZ" b="1" dirty="0"/>
              <a:t>zisk a volný čas </a:t>
            </a:r>
            <a:r>
              <a:rPr lang="cs-CZ" dirty="0"/>
              <a:t>manažera. </a:t>
            </a:r>
            <a:r>
              <a:rPr lang="cs-CZ" dirty="0" smtClean="0"/>
              <a:t>S poklesem volného času manažera roste </a:t>
            </a:r>
            <a:r>
              <a:rPr lang="cs-CZ" dirty="0"/>
              <a:t>objem zisku </a:t>
            </a:r>
            <a:r>
              <a:rPr lang="cs-CZ" dirty="0" smtClean="0"/>
              <a:t>a naopak.</a:t>
            </a:r>
          </a:p>
          <a:p>
            <a:pPr algn="just"/>
            <a:r>
              <a:rPr lang="cs-CZ" dirty="0"/>
              <a:t>Peněžní </a:t>
            </a:r>
            <a:r>
              <a:rPr lang="cs-CZ" dirty="0" smtClean="0"/>
              <a:t>příjem, který </a:t>
            </a:r>
            <a:r>
              <a:rPr lang="cs-CZ" dirty="0"/>
              <a:t>manažer získá, má dopad na jeho rozhodování o </a:t>
            </a:r>
            <a:r>
              <a:rPr lang="cs-CZ" dirty="0" smtClean="0"/>
              <a:t>struktuře vynakládaného </a:t>
            </a:r>
            <a:r>
              <a:rPr lang="cs-CZ" dirty="0"/>
              <a:t>času a skutečnosti, jaké cíle sleduje. Při rostoucím příjmu bude manažer </a:t>
            </a:r>
            <a:r>
              <a:rPr lang="cs-CZ" dirty="0" smtClean="0"/>
              <a:t>dle </a:t>
            </a:r>
            <a:r>
              <a:rPr lang="cs-CZ" dirty="0" err="1" smtClean="0"/>
              <a:t>Scitovského</a:t>
            </a:r>
            <a:r>
              <a:rPr lang="cs-CZ" dirty="0" smtClean="0"/>
              <a:t> </a:t>
            </a:r>
            <a:r>
              <a:rPr lang="cs-CZ" dirty="0"/>
              <a:t>modelu preferovat svůj volný </a:t>
            </a:r>
            <a:r>
              <a:rPr lang="cs-CZ" dirty="0" smtClean="0"/>
              <a:t>čas.</a:t>
            </a:r>
            <a:endParaRPr lang="cs-CZ" dirty="0"/>
          </a:p>
        </p:txBody>
      </p:sp>
    </p:spTree>
    <p:extLst>
      <p:ext uri="{BB962C8B-B14F-4D97-AF65-F5344CB8AC3E}">
        <p14:creationId xmlns:p14="http://schemas.microsoft.com/office/powerpoint/2010/main" val="160685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Scitovského</a:t>
            </a:r>
            <a:r>
              <a:rPr lang="cs-CZ" dirty="0"/>
              <a:t> </a:t>
            </a:r>
            <a:r>
              <a:rPr lang="cs-CZ" dirty="0" smtClean="0"/>
              <a:t>model – grafick</a:t>
            </a:r>
            <a:r>
              <a:rPr lang="cs-CZ" dirty="0"/>
              <a:t>y</a:t>
            </a:r>
          </a:p>
        </p:txBody>
      </p:sp>
      <p:sp>
        <p:nvSpPr>
          <p:cNvPr id="3" name="Zástupný symbol pro obsah 2"/>
          <p:cNvSpPr>
            <a:spLocks noGrp="1"/>
          </p:cNvSpPr>
          <p:nvPr>
            <p:ph idx="1"/>
          </p:nvPr>
        </p:nvSpPr>
        <p:spPr>
          <a:xfrm>
            <a:off x="6104586" y="1825625"/>
            <a:ext cx="5249214" cy="4351338"/>
          </a:xfrm>
        </p:spPr>
        <p:txBody>
          <a:bodyPr>
            <a:normAutofit fontScale="92500"/>
          </a:bodyPr>
          <a:lstStyle/>
          <a:p>
            <a:pPr algn="just"/>
            <a:r>
              <a:rPr lang="cs-CZ" dirty="0"/>
              <a:t>při zmenšování množství volného času manažera z bodu A do bodu M roste zisk. </a:t>
            </a:r>
            <a:endParaRPr lang="cs-CZ" dirty="0" smtClean="0"/>
          </a:p>
          <a:p>
            <a:pPr algn="just"/>
            <a:r>
              <a:rPr lang="cs-CZ" dirty="0" smtClean="0"/>
              <a:t>Od </a:t>
            </a:r>
            <a:r>
              <a:rPr lang="cs-CZ" dirty="0"/>
              <a:t>bodu maxima zisku – bod M – již zisk nelze zvýšit ani dodatečným vynaložením práce, zisk </a:t>
            </a:r>
            <a:r>
              <a:rPr lang="cs-CZ" dirty="0" smtClean="0"/>
              <a:t>klesá</a:t>
            </a:r>
          </a:p>
          <a:p>
            <a:pPr algn="just"/>
            <a:r>
              <a:rPr lang="cs-CZ" dirty="0"/>
              <a:t>Optimální kombinace zisku firmy a volného času manažera v tomto modelu není bod M, bod maxima zisku, ale bod </a:t>
            </a:r>
            <a:r>
              <a:rPr lang="cs-CZ" dirty="0" smtClean="0"/>
              <a:t>E, kde se střetne s indiferenční křivkou</a:t>
            </a:r>
            <a:endParaRPr lang="cs-CZ" dirty="0"/>
          </a:p>
        </p:txBody>
      </p:sp>
      <p:pic>
        <p:nvPicPr>
          <p:cNvPr id="4" name="Obrázek 3"/>
          <p:cNvPicPr>
            <a:picLocks noChangeAspect="1"/>
          </p:cNvPicPr>
          <p:nvPr/>
        </p:nvPicPr>
        <p:blipFill>
          <a:blip r:embed="rId2"/>
          <a:stretch>
            <a:fillRect/>
          </a:stretch>
        </p:blipFill>
        <p:spPr>
          <a:xfrm>
            <a:off x="1150043" y="2235625"/>
            <a:ext cx="4276725" cy="3133725"/>
          </a:xfrm>
          <a:prstGeom prst="rect">
            <a:avLst/>
          </a:prstGeom>
        </p:spPr>
      </p:pic>
      <p:cxnSp>
        <p:nvCxnSpPr>
          <p:cNvPr id="6" name="Přímá spojnice se šipkou 5"/>
          <p:cNvCxnSpPr/>
          <p:nvPr/>
        </p:nvCxnSpPr>
        <p:spPr>
          <a:xfrm flipH="1" flipV="1">
            <a:off x="2176530" y="1983346"/>
            <a:ext cx="180304" cy="2017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609859" y="1481070"/>
            <a:ext cx="1133341" cy="646331"/>
          </a:xfrm>
          <a:prstGeom prst="rect">
            <a:avLst/>
          </a:prstGeom>
          <a:noFill/>
        </p:spPr>
        <p:txBody>
          <a:bodyPr wrap="square" rtlCol="0">
            <a:spAutoFit/>
          </a:bodyPr>
          <a:lstStyle/>
          <a:p>
            <a:r>
              <a:rPr lang="cs-CZ" dirty="0" smtClean="0"/>
              <a:t>Celkové příjmy</a:t>
            </a:r>
            <a:endParaRPr lang="cs-CZ" dirty="0"/>
          </a:p>
        </p:txBody>
      </p:sp>
      <p:cxnSp>
        <p:nvCxnSpPr>
          <p:cNvPr id="9" name="Přímá spojnice se šipkou 8"/>
          <p:cNvCxnSpPr/>
          <p:nvPr/>
        </p:nvCxnSpPr>
        <p:spPr>
          <a:xfrm flipV="1">
            <a:off x="3683358" y="1825625"/>
            <a:ext cx="1609859" cy="174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4193750" y="1481070"/>
            <a:ext cx="1498712" cy="646331"/>
          </a:xfrm>
          <a:prstGeom prst="rect">
            <a:avLst/>
          </a:prstGeom>
          <a:noFill/>
        </p:spPr>
        <p:txBody>
          <a:bodyPr wrap="square" rtlCol="0">
            <a:spAutoFit/>
          </a:bodyPr>
          <a:lstStyle/>
          <a:p>
            <a:r>
              <a:rPr lang="cs-CZ" dirty="0" smtClean="0"/>
              <a:t>Indiferenční křivky , užitek</a:t>
            </a:r>
            <a:endParaRPr lang="cs-CZ" dirty="0"/>
          </a:p>
        </p:txBody>
      </p:sp>
    </p:spTree>
    <p:extLst>
      <p:ext uri="{BB962C8B-B14F-4D97-AF65-F5344CB8AC3E}">
        <p14:creationId xmlns:p14="http://schemas.microsoft.com/office/powerpoint/2010/main" val="40523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Baumolův</a:t>
            </a:r>
            <a:r>
              <a:rPr lang="cs-CZ" dirty="0"/>
              <a:t> model firmy maximalizující obrat</a:t>
            </a:r>
          </a:p>
        </p:txBody>
      </p:sp>
      <p:sp>
        <p:nvSpPr>
          <p:cNvPr id="3" name="Zástupný symbol pro obsah 2"/>
          <p:cNvSpPr>
            <a:spLocks noGrp="1"/>
          </p:cNvSpPr>
          <p:nvPr>
            <p:ph idx="1"/>
          </p:nvPr>
        </p:nvSpPr>
        <p:spPr/>
        <p:txBody>
          <a:bodyPr>
            <a:normAutofit fontScale="85000" lnSpcReduction="10000"/>
          </a:bodyPr>
          <a:lstStyle/>
          <a:p>
            <a:pPr algn="just"/>
            <a:r>
              <a:rPr lang="cs-CZ" dirty="0"/>
              <a:t>Autorem modelu představeného v roce 1959 je ekonom amerického původu William Jack </a:t>
            </a:r>
            <a:r>
              <a:rPr lang="cs-CZ" dirty="0" err="1"/>
              <a:t>Baumol</a:t>
            </a:r>
            <a:r>
              <a:rPr lang="cs-CZ" dirty="0"/>
              <a:t>. </a:t>
            </a:r>
            <a:endParaRPr lang="cs-CZ" dirty="0" smtClean="0"/>
          </a:p>
          <a:p>
            <a:pPr algn="just"/>
            <a:r>
              <a:rPr lang="cs-CZ" dirty="0" smtClean="0"/>
              <a:t>Model </a:t>
            </a:r>
            <a:r>
              <a:rPr lang="cs-CZ" dirty="0"/>
              <a:t>vychází z předpokladu, že manažeři sledují maximalizaci obratu firmy (TR) – maximalizaci tržeb. Důvodem je, že významná část platů manažerů bývá na tržby firmy vázána a také fakt, že firma je často hodnocena dle svého podílu na trhu a maximalizace zisku ve většině případů k významnému tržnímu podílu nevede. V modelu není zisk opomenutý. Manažeři při sledování svého cíle (maxima </a:t>
            </a:r>
            <a:r>
              <a:rPr lang="cs-CZ" dirty="0" smtClean="0"/>
              <a:t>obratu</a:t>
            </a:r>
            <a:r>
              <a:rPr lang="cs-CZ" dirty="0"/>
              <a:t>) musí zohlednit vlastníky danou minimální úroveň zisku, která jim zajistí požadovanou minimální úroveň </a:t>
            </a:r>
            <a:r>
              <a:rPr lang="cs-CZ" dirty="0" smtClean="0"/>
              <a:t>dividend</a:t>
            </a:r>
          </a:p>
          <a:p>
            <a:pPr algn="just"/>
            <a:r>
              <a:rPr lang="cs-CZ" dirty="0"/>
              <a:t>Zájmy vlastníků firmy jsou v </a:t>
            </a:r>
            <a:r>
              <a:rPr lang="cs-CZ" dirty="0" err="1"/>
              <a:t>Baumolově</a:t>
            </a:r>
            <a:r>
              <a:rPr lang="cs-CZ" dirty="0"/>
              <a:t> modelu zastoupeny podmínkou minimálního požadovaného zisku, jenž může v krátkém období manažery při maximalizaci obratu limitovat. V dlouhém období se z něj však stává nástroj, který umožňuje realizovat růst firmy a tím přinese manažerům vyšší příjmy v budoucnu. </a:t>
            </a:r>
          </a:p>
        </p:txBody>
      </p:sp>
    </p:spTree>
    <p:extLst>
      <p:ext uri="{BB962C8B-B14F-4D97-AF65-F5344CB8AC3E}">
        <p14:creationId xmlns:p14="http://schemas.microsoft.com/office/powerpoint/2010/main" val="33041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smtClean="0">
                <a:latin typeface="Open Sans"/>
              </a:rPr>
              <a:t>PODNIKOVÉ FINANCE 2</a:t>
            </a:r>
            <a:endParaRPr lang="cs-CZ" b="1" dirty="0">
              <a:latin typeface="Open Sans"/>
            </a:endParaRPr>
          </a:p>
        </p:txBody>
      </p:sp>
      <p:sp>
        <p:nvSpPr>
          <p:cNvPr id="5" name="Zástupný symbol pro text 4"/>
          <p:cNvSpPr>
            <a:spLocks noGrp="1"/>
          </p:cNvSpPr>
          <p:nvPr>
            <p:ph type="body" idx="1"/>
          </p:nvPr>
        </p:nvSpPr>
        <p:spPr/>
        <p:txBody>
          <a:bodyPr/>
          <a:lstStyle/>
          <a:p>
            <a:r>
              <a:rPr lang="cs-CZ" b="1" dirty="0" smtClean="0"/>
              <a:t>Shrnutí kapitol 1 až 3</a:t>
            </a:r>
            <a:endParaRPr lang="cs-CZ" b="1" dirty="0"/>
          </a:p>
        </p:txBody>
      </p:sp>
    </p:spTree>
    <p:extLst>
      <p:ext uri="{BB962C8B-B14F-4D97-AF65-F5344CB8AC3E}">
        <p14:creationId xmlns:p14="http://schemas.microsoft.com/office/powerpoint/2010/main" val="39753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Baumolův</a:t>
            </a:r>
            <a:r>
              <a:rPr lang="cs-CZ" dirty="0"/>
              <a:t> model firmy maximalizující obrat</a:t>
            </a:r>
          </a:p>
        </p:txBody>
      </p:sp>
      <p:sp>
        <p:nvSpPr>
          <p:cNvPr id="3" name="Zástupný symbol pro obsah 2"/>
          <p:cNvSpPr>
            <a:spLocks noGrp="1"/>
          </p:cNvSpPr>
          <p:nvPr>
            <p:ph idx="1"/>
          </p:nvPr>
        </p:nvSpPr>
        <p:spPr>
          <a:xfrm>
            <a:off x="7594450" y="1483765"/>
            <a:ext cx="4515118" cy="4693197"/>
          </a:xfrm>
        </p:spPr>
        <p:txBody>
          <a:bodyPr>
            <a:normAutofit fontScale="70000" lnSpcReduction="20000"/>
          </a:bodyPr>
          <a:lstStyle/>
          <a:p>
            <a:pPr algn="just"/>
            <a:r>
              <a:rPr lang="cs-CZ" dirty="0" smtClean="0"/>
              <a:t>a</a:t>
            </a:r>
            <a:r>
              <a:rPr lang="cs-CZ" dirty="0"/>
              <a:t>) dosahuje firma maximalizující obrat zisku vyššího, než je minimální vlastníky požadovaný zisk, optimum výstupu (QF) a ceny se nemění. Manažeři nejsou motivováni, aby dosahovali vyššího zisku, než který je požadován vlastníky prostřednictvím dané podmínky minimálního </a:t>
            </a:r>
            <a:r>
              <a:rPr lang="cs-CZ" dirty="0" smtClean="0"/>
              <a:t>zisku</a:t>
            </a:r>
          </a:p>
          <a:p>
            <a:pPr algn="just"/>
            <a:r>
              <a:rPr lang="cs-CZ" dirty="0"/>
              <a:t>b) je naznačena situace, kdy firma maximalizující obrat dosahuje v bodě maxima obratu (QF) nižšího zisku, než je minimálně požadovaný. V tomto případě bude výstup firmy určen výší minimálního požadovaného zisku, firma musí zvýšit svůj zisk, čehož dosáhne zvýšením ceny a snížením výstupu až na úroveň, při které je dosaženo minimálního požadovaného zisku (QG). </a:t>
            </a:r>
          </a:p>
        </p:txBody>
      </p:sp>
      <p:pic>
        <p:nvPicPr>
          <p:cNvPr id="5" name="Obrázek 4"/>
          <p:cNvPicPr>
            <a:picLocks noChangeAspect="1"/>
          </p:cNvPicPr>
          <p:nvPr/>
        </p:nvPicPr>
        <p:blipFill>
          <a:blip r:embed="rId2"/>
          <a:stretch>
            <a:fillRect/>
          </a:stretch>
        </p:blipFill>
        <p:spPr>
          <a:xfrm>
            <a:off x="566670" y="1483765"/>
            <a:ext cx="7027780" cy="3797433"/>
          </a:xfrm>
          <a:prstGeom prst="rect">
            <a:avLst/>
          </a:prstGeom>
        </p:spPr>
      </p:pic>
    </p:spTree>
    <p:extLst>
      <p:ext uri="{BB962C8B-B14F-4D97-AF65-F5344CB8AC3E}">
        <p14:creationId xmlns:p14="http://schemas.microsoft.com/office/powerpoint/2010/main" val="75822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cs-CZ" dirty="0" err="1"/>
              <a:t>Williamsonův</a:t>
            </a:r>
            <a:r>
              <a:rPr lang="cs-CZ" dirty="0"/>
              <a:t> model </a:t>
            </a:r>
            <a:br>
              <a:rPr lang="cs-CZ" dirty="0"/>
            </a:br>
            <a:endParaRPr lang="cs-CZ" dirty="0"/>
          </a:p>
        </p:txBody>
      </p:sp>
      <p:sp>
        <p:nvSpPr>
          <p:cNvPr id="3" name="Zástupný symbol pro obsah 2"/>
          <p:cNvSpPr>
            <a:spLocks noGrp="1"/>
          </p:cNvSpPr>
          <p:nvPr>
            <p:ph idx="1"/>
          </p:nvPr>
        </p:nvSpPr>
        <p:spPr/>
        <p:txBody>
          <a:bodyPr/>
          <a:lstStyle/>
          <a:p>
            <a:r>
              <a:rPr lang="cs-CZ" dirty="0"/>
              <a:t>Tento manažerský model Olivera </a:t>
            </a:r>
            <a:r>
              <a:rPr lang="cs-CZ" dirty="0" err="1"/>
              <a:t>Eatona</a:t>
            </a:r>
            <a:r>
              <a:rPr lang="cs-CZ" dirty="0"/>
              <a:t> </a:t>
            </a:r>
            <a:r>
              <a:rPr lang="cs-CZ" dirty="0" err="1"/>
              <a:t>Williamsona</a:t>
            </a:r>
            <a:r>
              <a:rPr lang="cs-CZ" dirty="0"/>
              <a:t>, vytvořený v roce 1964, předpokládá též oddělení kontroly a vlastnictví firmy </a:t>
            </a:r>
            <a:endParaRPr lang="cs-CZ" dirty="0" smtClean="0"/>
          </a:p>
          <a:p>
            <a:r>
              <a:rPr lang="cs-CZ" dirty="0"/>
              <a:t>Manažeři ve </a:t>
            </a:r>
            <a:r>
              <a:rPr lang="cs-CZ" dirty="0" err="1"/>
              <a:t>Williamsonově</a:t>
            </a:r>
            <a:r>
              <a:rPr lang="cs-CZ" dirty="0"/>
              <a:t> modelu nejprve sledují maximalizaci zisku, který však není vykázán, je ho dosahováno z důvodu snahy o co nejvyšší vedlejší manažerské výhody. </a:t>
            </a:r>
            <a:endParaRPr lang="cs-CZ" dirty="0" smtClean="0"/>
          </a:p>
          <a:p>
            <a:r>
              <a:rPr lang="cs-CZ" dirty="0" err="1"/>
              <a:t>Williamson</a:t>
            </a:r>
            <a:r>
              <a:rPr lang="cs-CZ" dirty="0"/>
              <a:t> ve svém modelu alternativní teorie firmy vypracoval model s výdaji na zaměstnance a model s vedlejšími manažerskými výhodami </a:t>
            </a:r>
          </a:p>
        </p:txBody>
      </p:sp>
    </p:spTree>
    <p:extLst>
      <p:ext uri="{BB962C8B-B14F-4D97-AF65-F5344CB8AC3E}">
        <p14:creationId xmlns:p14="http://schemas.microsoft.com/office/powerpoint/2010/main" val="296187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Marrisův</a:t>
            </a:r>
            <a:r>
              <a:rPr lang="cs-CZ" dirty="0"/>
              <a:t> model</a:t>
            </a:r>
          </a:p>
        </p:txBody>
      </p:sp>
      <p:sp>
        <p:nvSpPr>
          <p:cNvPr id="3" name="Zástupný symbol pro obsah 2"/>
          <p:cNvSpPr>
            <a:spLocks noGrp="1"/>
          </p:cNvSpPr>
          <p:nvPr>
            <p:ph idx="1"/>
          </p:nvPr>
        </p:nvSpPr>
        <p:spPr/>
        <p:txBody>
          <a:bodyPr>
            <a:normAutofit fontScale="92500" lnSpcReduction="10000"/>
          </a:bodyPr>
          <a:lstStyle/>
          <a:p>
            <a:pPr algn="just"/>
            <a:r>
              <a:rPr lang="cs-CZ" dirty="0"/>
              <a:t>Cílem manažerů v modelu Robina </a:t>
            </a:r>
            <a:r>
              <a:rPr lang="cs-CZ" dirty="0" err="1"/>
              <a:t>Marrise</a:t>
            </a:r>
            <a:r>
              <a:rPr lang="cs-CZ" dirty="0"/>
              <a:t> je růst firmy, manažeři usilují o co nejrychlejší růst firmy, jenž by však nebyl příliš riskantní a neohrozil finanční stabilitu firmy </a:t>
            </a:r>
            <a:endParaRPr lang="cs-CZ" dirty="0" smtClean="0"/>
          </a:p>
          <a:p>
            <a:pPr algn="just"/>
            <a:r>
              <a:rPr lang="cs-CZ" dirty="0"/>
              <a:t>Výsledkem užitkové funkce manažerů je co nejrychlejší růst firmy, který však manažerům zaručí bezpečí vůči násilnému převzetí jinou firmou </a:t>
            </a:r>
            <a:endParaRPr lang="cs-CZ" dirty="0" smtClean="0"/>
          </a:p>
          <a:p>
            <a:pPr algn="just"/>
            <a:r>
              <a:rPr lang="cs-CZ" dirty="0" smtClean="0"/>
              <a:t>Pracuje s proměnnou užitku, velikosti firmy, zisku, míra růstu firmy a hodnota firmy.</a:t>
            </a:r>
          </a:p>
          <a:p>
            <a:pPr algn="just"/>
            <a:r>
              <a:rPr lang="cs-CZ" dirty="0" err="1"/>
              <a:t>Marrisův</a:t>
            </a:r>
            <a:r>
              <a:rPr lang="cs-CZ" dirty="0"/>
              <a:t> model je průlomový a z pohledu současných firem významný, jelikož se zaměřuje na firmu v dlouhém období. </a:t>
            </a:r>
            <a:r>
              <a:rPr lang="cs-CZ" dirty="0" err="1"/>
              <a:t>Marrisův</a:t>
            </a:r>
            <a:r>
              <a:rPr lang="cs-CZ" dirty="0"/>
              <a:t> model, ačkoliv je zaměřen na zájmy manažerů, neopomíjí dlouhodobý růst firmy. Též v dlouhodobé perspektivě vnímá investice jako odložený </a:t>
            </a:r>
            <a:r>
              <a:rPr lang="cs-CZ" dirty="0" smtClean="0"/>
              <a:t>užitek. </a:t>
            </a:r>
            <a:endParaRPr lang="cs-CZ" dirty="0"/>
          </a:p>
        </p:txBody>
      </p:sp>
    </p:spTree>
    <p:extLst>
      <p:ext uri="{BB962C8B-B14F-4D97-AF65-F5344CB8AC3E}">
        <p14:creationId xmlns:p14="http://schemas.microsoft.com/office/powerpoint/2010/main" val="272362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Zdroje financování podniku</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177043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Druhy financování podniku</a:t>
            </a:r>
          </a:p>
        </p:txBody>
      </p:sp>
      <p:sp>
        <p:nvSpPr>
          <p:cNvPr id="5" name="Zástupný symbol pro obsah 4"/>
          <p:cNvSpPr>
            <a:spLocks noGrp="1"/>
          </p:cNvSpPr>
          <p:nvPr>
            <p:ph idx="1"/>
          </p:nvPr>
        </p:nvSpPr>
        <p:spPr/>
        <p:txBody>
          <a:bodyPr>
            <a:normAutofit fontScale="92500" lnSpcReduction="10000"/>
          </a:bodyPr>
          <a:lstStyle/>
          <a:p>
            <a:r>
              <a:rPr lang="cs-CZ" b="1" dirty="0"/>
              <a:t>Dle původu kapitálu – z hlediska způsobu získávání, </a:t>
            </a:r>
            <a:r>
              <a:rPr lang="cs-CZ" dirty="0"/>
              <a:t>rozdělujeme zdroje financování podniku na: </a:t>
            </a:r>
          </a:p>
          <a:p>
            <a:r>
              <a:rPr lang="cs-CZ" dirty="0"/>
              <a:t>1. </a:t>
            </a:r>
            <a:r>
              <a:rPr lang="cs-CZ" b="1" dirty="0"/>
              <a:t>Interní (vnitřní) zdroje financování </a:t>
            </a:r>
            <a:r>
              <a:rPr lang="cs-CZ" dirty="0"/>
              <a:t>– zdrojem kapitálu je vnitřní hospodářská činnost podniku (výrobce – zákazník), kde výsledkem je zisk, odpisy a rezervní fondy. </a:t>
            </a:r>
          </a:p>
          <a:p>
            <a:r>
              <a:rPr lang="cs-CZ" dirty="0"/>
              <a:t>2. </a:t>
            </a:r>
            <a:r>
              <a:rPr lang="cs-CZ" b="1" dirty="0"/>
              <a:t>Externí (vnější) zdroje financování </a:t>
            </a:r>
            <a:r>
              <a:rPr lang="cs-CZ" dirty="0"/>
              <a:t>- kapitál přichází z vnějšího prostředí, tedy mimo podnik. Zde můžeme zařadit vklady a podíly zakladatelů, vlastníků, spoluvlastníků (tj. financování z vlastních zdrojů), dále pak obligace (dlužní úpisy) všech druhů a půjčky (úvěry) všech druhů. Rovněž zde můžeme zařadit leasing – pronájem strojů, zařízení, aut (operativní, finanční, zpětný) a také faktoring a forfaiting – odkup krátkodobých, střednědobých a dlouhodobých po-</a:t>
            </a:r>
            <a:r>
              <a:rPr lang="cs-CZ" dirty="0" err="1"/>
              <a:t>hledávek</a:t>
            </a:r>
            <a:r>
              <a:rPr lang="cs-CZ" dirty="0"/>
              <a:t> třetím subjektem </a:t>
            </a:r>
          </a:p>
          <a:p>
            <a:endParaRPr lang="cs-CZ" dirty="0"/>
          </a:p>
        </p:txBody>
      </p:sp>
    </p:spTree>
    <p:extLst>
      <p:ext uri="{BB962C8B-B14F-4D97-AF65-F5344CB8AC3E}">
        <p14:creationId xmlns:p14="http://schemas.microsoft.com/office/powerpoint/2010/main" val="777741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Druhy financování podniku</a:t>
            </a:r>
          </a:p>
        </p:txBody>
      </p:sp>
      <p:sp>
        <p:nvSpPr>
          <p:cNvPr id="5" name="Zástupný symbol pro obsah 4"/>
          <p:cNvSpPr>
            <a:spLocks noGrp="1"/>
          </p:cNvSpPr>
          <p:nvPr>
            <p:ph idx="1"/>
          </p:nvPr>
        </p:nvSpPr>
        <p:spPr/>
        <p:txBody>
          <a:bodyPr>
            <a:normAutofit fontScale="85000" lnSpcReduction="20000"/>
          </a:bodyPr>
          <a:lstStyle/>
          <a:p>
            <a:r>
              <a:rPr lang="cs-CZ" b="1" dirty="0"/>
              <a:t>Dle pravidelnosti </a:t>
            </a:r>
            <a:r>
              <a:rPr lang="cs-CZ" dirty="0"/>
              <a:t>rozlišujeme zdroje financování: </a:t>
            </a:r>
          </a:p>
          <a:p>
            <a:r>
              <a:rPr lang="cs-CZ" dirty="0"/>
              <a:t>1. </a:t>
            </a:r>
            <a:r>
              <a:rPr lang="cs-CZ" b="1" i="1" dirty="0"/>
              <a:t>Běžné </a:t>
            </a:r>
            <a:r>
              <a:rPr lang="cs-CZ" dirty="0"/>
              <a:t>– zajišťuje běžný chod podniku (nákup materiálů, surovin, polotovarů, energií, nájemné, mzdy, odvody, daně, splácení krátkodobých závazků, výplaty dividend. </a:t>
            </a:r>
          </a:p>
          <a:p>
            <a:r>
              <a:rPr lang="cs-CZ" dirty="0"/>
              <a:t>2. </a:t>
            </a:r>
            <a:r>
              <a:rPr lang="cs-CZ" b="1" dirty="0"/>
              <a:t>Mimořádné </a:t>
            </a:r>
            <a:r>
              <a:rPr lang="cs-CZ" dirty="0"/>
              <a:t>– toto financování dále členíme na: </a:t>
            </a:r>
          </a:p>
          <a:p>
            <a:r>
              <a:rPr lang="cs-CZ" dirty="0"/>
              <a:t>a) </a:t>
            </a:r>
            <a:r>
              <a:rPr lang="cs-CZ" i="1" dirty="0"/>
              <a:t>financování při zakládání podniku </a:t>
            </a:r>
            <a:r>
              <a:rPr lang="cs-CZ" dirty="0"/>
              <a:t>(nákup pozemků, pořízení budov, strojů, zásob surovin a materiál a finančních prostředků na mzdy a platy do doby, než bude příliv peněž ve formě tržeb, </a:t>
            </a:r>
          </a:p>
          <a:p>
            <a:r>
              <a:rPr lang="cs-CZ" dirty="0"/>
              <a:t>b) </a:t>
            </a:r>
            <a:r>
              <a:rPr lang="cs-CZ" i="1" dirty="0"/>
              <a:t>financování při rozšiřování podniku </a:t>
            </a:r>
            <a:r>
              <a:rPr lang="cs-CZ" dirty="0"/>
              <a:t>(nákup dalších technologií, akcií jiných podniků ad.), </a:t>
            </a:r>
          </a:p>
          <a:p>
            <a:r>
              <a:rPr lang="cs-CZ" dirty="0"/>
              <a:t>c) </a:t>
            </a:r>
            <a:r>
              <a:rPr lang="cs-CZ" i="1" dirty="0"/>
              <a:t>financování při spojování nebo sanaci podniku </a:t>
            </a:r>
            <a:r>
              <a:rPr lang="cs-CZ" dirty="0"/>
              <a:t>(fúze, ozdravení a obnova finanční výkon-</a:t>
            </a:r>
            <a:r>
              <a:rPr lang="cs-CZ" dirty="0" err="1"/>
              <a:t>nosti</a:t>
            </a:r>
            <a:r>
              <a:rPr lang="cs-CZ" dirty="0"/>
              <a:t> a prosperity firmy), </a:t>
            </a:r>
          </a:p>
          <a:p>
            <a:r>
              <a:rPr lang="pl-PL" dirty="0"/>
              <a:t>d) </a:t>
            </a:r>
            <a:r>
              <a:rPr lang="pl-PL" i="1" dirty="0"/>
              <a:t>financování při likvidaci podniku </a:t>
            </a:r>
            <a:r>
              <a:rPr lang="pl-PL" dirty="0"/>
              <a:t>(zánik podniku). </a:t>
            </a:r>
          </a:p>
          <a:p>
            <a:endParaRPr lang="cs-CZ" dirty="0"/>
          </a:p>
        </p:txBody>
      </p:sp>
    </p:spTree>
    <p:extLst>
      <p:ext uri="{BB962C8B-B14F-4D97-AF65-F5344CB8AC3E}">
        <p14:creationId xmlns:p14="http://schemas.microsoft.com/office/powerpoint/2010/main" val="331290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p:cNvSpPr/>
          <p:nvPr/>
        </p:nvSpPr>
        <p:spPr>
          <a:xfrm>
            <a:off x="439717" y="195487"/>
            <a:ext cx="7750520" cy="461665"/>
          </a:xfrm>
          <a:prstGeom prst="rect">
            <a:avLst/>
          </a:prstGeom>
        </p:spPr>
        <p:txBody>
          <a:bodyPr wrap="none" lIns="91440" tIns="45720" rIns="91440" bIns="45720">
            <a:spAutoFit/>
          </a:bodyPr>
          <a:lstStyle/>
          <a:p>
            <a:r>
              <a:rPr lang="pl-PL" sz="2400" b="1" dirty="0"/>
              <a:t>ZDROJE KRYTÍ MAJETKU – STRUKTURA KAPITÁLU PODNIKU </a:t>
            </a:r>
            <a:endParaRPr lang="cs-CZ"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732" y="703190"/>
            <a:ext cx="5743083" cy="577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04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p:cNvSpPr/>
          <p:nvPr/>
        </p:nvSpPr>
        <p:spPr>
          <a:xfrm>
            <a:off x="557048" y="751345"/>
            <a:ext cx="8899325" cy="2041906"/>
          </a:xfrm>
          <a:prstGeom prst="rect">
            <a:avLst/>
          </a:prstGeom>
        </p:spPr>
        <p:txBody>
          <a:bodyPr wrap="square" lIns="91440" tIns="45720" rIns="91440" bIns="45720">
            <a:spAutoFit/>
          </a:bodyPr>
          <a:lstStyle/>
          <a:p>
            <a:pPr marL="380990" indent="-380990" algn="just">
              <a:spcBef>
                <a:spcPts val="800"/>
              </a:spcBef>
              <a:spcAft>
                <a:spcPts val="800"/>
              </a:spcAft>
              <a:buFont typeface="Arial" panose="020B0604020202020204" pitchFamily="34" charset="0"/>
              <a:buChar char="•"/>
            </a:pPr>
            <a:r>
              <a:rPr lang="cs-CZ" sz="2267" b="1" dirty="0"/>
              <a:t>Vlastní kapitál </a:t>
            </a:r>
            <a:r>
              <a:rPr lang="cs-CZ" sz="2267" dirty="0"/>
              <a:t> je spjat s vlastníky podniku, kteří vložili majetek, jehož zdrojem krytí je kapitál vlastníků na začátku podnikání, respektive vlastníci ponechali část zisku pro potřeby jeho dalšího rozvoje. </a:t>
            </a:r>
          </a:p>
          <a:p>
            <a:pPr marL="380990" indent="-380990" algn="just">
              <a:spcBef>
                <a:spcPts val="800"/>
              </a:spcBef>
              <a:spcAft>
                <a:spcPts val="800"/>
              </a:spcAft>
              <a:buFont typeface="Arial" panose="020B0604020202020204" pitchFamily="34" charset="0"/>
              <a:buChar char="•"/>
            </a:pPr>
            <a:r>
              <a:rPr lang="cs-CZ" sz="2267" b="1" dirty="0"/>
              <a:t>V podniku jednotlivce </a:t>
            </a:r>
            <a:r>
              <a:rPr lang="cs-CZ" sz="2267" dirty="0"/>
              <a:t>jsou zahrnuty do položky vlastní kapitál peněžité i nepeněžité vklady majitele podniku. </a:t>
            </a:r>
          </a:p>
        </p:txBody>
      </p:sp>
      <p:sp>
        <p:nvSpPr>
          <p:cNvPr id="3" name="Obdélník 2"/>
          <p:cNvSpPr/>
          <p:nvPr/>
        </p:nvSpPr>
        <p:spPr>
          <a:xfrm>
            <a:off x="445839" y="195487"/>
            <a:ext cx="5699765" cy="461665"/>
          </a:xfrm>
          <a:prstGeom prst="rect">
            <a:avLst/>
          </a:prstGeom>
        </p:spPr>
        <p:txBody>
          <a:bodyPr wrap="none" lIns="91440" tIns="45720" rIns="91440" bIns="45720">
            <a:spAutoFit/>
          </a:bodyPr>
          <a:lstStyle/>
          <a:p>
            <a:r>
              <a:rPr lang="cs-CZ" sz="2400" b="1" dirty="0"/>
              <a:t>CHARAKTERISTIKA VLASTNÍHO KAPITÁLU I. </a:t>
            </a:r>
            <a:endParaRPr lang="cs-CZ" sz="2400" dirty="0"/>
          </a:p>
        </p:txBody>
      </p:sp>
    </p:spTree>
    <p:extLst>
      <p:ext uri="{BB962C8B-B14F-4D97-AF65-F5344CB8AC3E}">
        <p14:creationId xmlns:p14="http://schemas.microsoft.com/office/powerpoint/2010/main" val="341391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p:cNvSpPr/>
          <p:nvPr/>
        </p:nvSpPr>
        <p:spPr>
          <a:xfrm>
            <a:off x="557048" y="751344"/>
            <a:ext cx="9950445" cy="4812215"/>
          </a:xfrm>
          <a:prstGeom prst="rect">
            <a:avLst/>
          </a:prstGeom>
        </p:spPr>
        <p:txBody>
          <a:bodyPr wrap="square" lIns="91440" tIns="45720" rIns="91440" bIns="45720">
            <a:spAutoFit/>
          </a:bodyPr>
          <a:lstStyle/>
          <a:p>
            <a:pPr algn="just">
              <a:spcBef>
                <a:spcPts val="800"/>
              </a:spcBef>
              <a:spcAft>
                <a:spcPts val="1600"/>
              </a:spcAft>
            </a:pPr>
            <a:r>
              <a:rPr lang="cs-CZ" sz="2267" dirty="0"/>
              <a:t>V obchodních společnostech tvoří vlastní kapitál: </a:t>
            </a:r>
          </a:p>
          <a:p>
            <a:pPr marL="342891" indent="-342891" algn="just">
              <a:spcBef>
                <a:spcPts val="800"/>
              </a:spcBef>
              <a:spcAft>
                <a:spcPts val="1600"/>
              </a:spcAft>
              <a:buFont typeface="Arial" panose="020B0604020202020204" pitchFamily="34" charset="0"/>
              <a:buChar char="•"/>
            </a:pPr>
            <a:r>
              <a:rPr lang="cs-CZ" sz="2267" b="1" dirty="0"/>
              <a:t>Základní kapitál</a:t>
            </a:r>
          </a:p>
          <a:p>
            <a:pPr marL="342891" indent="-342891" algn="just">
              <a:spcBef>
                <a:spcPts val="800"/>
              </a:spcBef>
              <a:spcAft>
                <a:spcPts val="1600"/>
              </a:spcAft>
              <a:buFont typeface="Arial" panose="020B0604020202020204" pitchFamily="34" charset="0"/>
              <a:buChar char="•"/>
            </a:pPr>
            <a:r>
              <a:rPr lang="cs-CZ" sz="2267" b="1" dirty="0"/>
              <a:t>Fondy ze zisku</a:t>
            </a:r>
            <a:r>
              <a:rPr lang="cs-CZ" sz="2267" dirty="0"/>
              <a:t>, kde jejich výše je dána zákonnými ustanoveními. V akciových společnostech a společnostech s ručením omezeným se tvoří tzv. zákonný rezervní fond. Posláním zákonného rezervního fondu je eliminovat, respektive zmírnit dopady nepředvídatelných rizik v podnikatelské činnosti. </a:t>
            </a:r>
          </a:p>
          <a:p>
            <a:pPr marL="342891" indent="-342891" algn="just">
              <a:spcBef>
                <a:spcPts val="800"/>
              </a:spcBef>
              <a:spcAft>
                <a:spcPts val="1600"/>
              </a:spcAft>
              <a:buFont typeface="Arial" panose="020B0604020202020204" pitchFamily="34" charset="0"/>
              <a:buChar char="•"/>
            </a:pPr>
            <a:r>
              <a:rPr lang="cs-CZ" sz="2267" b="1" dirty="0"/>
              <a:t>Nerozdělený výsledek hospodaření </a:t>
            </a:r>
            <a:r>
              <a:rPr lang="cs-CZ" sz="2267" dirty="0"/>
              <a:t>– je ta část zisku po zdanění, která nebyla přerozdělena mezi vlastníky, ale je dál využívána v rámci podnikatelské činnosti. </a:t>
            </a:r>
          </a:p>
          <a:p>
            <a:pPr marL="342891" indent="-342891" algn="just">
              <a:spcBef>
                <a:spcPts val="800"/>
              </a:spcBef>
              <a:spcAft>
                <a:spcPts val="1600"/>
              </a:spcAft>
              <a:buFont typeface="Arial" panose="020B0604020202020204" pitchFamily="34" charset="0"/>
              <a:buChar char="•"/>
            </a:pPr>
            <a:r>
              <a:rPr lang="cs-CZ" sz="2267" b="1" dirty="0"/>
              <a:t>Výsledek hospodaření běžného účetního období </a:t>
            </a:r>
            <a:r>
              <a:rPr lang="cs-CZ" sz="2267" dirty="0"/>
              <a:t>– plní stejnou funkci jako ne-rozdělený výsledek hospodaření (minulých let). </a:t>
            </a:r>
          </a:p>
        </p:txBody>
      </p:sp>
      <p:sp>
        <p:nvSpPr>
          <p:cNvPr id="3" name="Obdélník 2"/>
          <p:cNvSpPr/>
          <p:nvPr/>
        </p:nvSpPr>
        <p:spPr>
          <a:xfrm>
            <a:off x="445840" y="195487"/>
            <a:ext cx="5781519" cy="461665"/>
          </a:xfrm>
          <a:prstGeom prst="rect">
            <a:avLst/>
          </a:prstGeom>
        </p:spPr>
        <p:txBody>
          <a:bodyPr wrap="none" lIns="91440" tIns="45720" rIns="91440" bIns="45720">
            <a:spAutoFit/>
          </a:bodyPr>
          <a:lstStyle/>
          <a:p>
            <a:r>
              <a:rPr lang="cs-CZ" sz="2400" b="1" dirty="0"/>
              <a:t>CHARAKTERISTIKA VLASTNÍHO KAPITÁLU  II.</a:t>
            </a:r>
            <a:endParaRPr lang="cs-CZ" sz="2400" dirty="0"/>
          </a:p>
        </p:txBody>
      </p:sp>
    </p:spTree>
    <p:extLst>
      <p:ext uri="{BB962C8B-B14F-4D97-AF65-F5344CB8AC3E}">
        <p14:creationId xmlns:p14="http://schemas.microsoft.com/office/powerpoint/2010/main" val="223471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p:cNvSpPr/>
          <p:nvPr/>
        </p:nvSpPr>
        <p:spPr>
          <a:xfrm>
            <a:off x="653251" y="344132"/>
            <a:ext cx="5096845" cy="461665"/>
          </a:xfrm>
          <a:prstGeom prst="rect">
            <a:avLst/>
          </a:prstGeom>
        </p:spPr>
        <p:txBody>
          <a:bodyPr wrap="none" lIns="91440" tIns="45720" rIns="91440" bIns="45720">
            <a:spAutoFit/>
          </a:bodyPr>
          <a:lstStyle/>
          <a:p>
            <a:r>
              <a:rPr lang="cs-CZ" sz="2400" b="1" dirty="0"/>
              <a:t>CHARAKTERISTIKA CIZÍHO KAPITÁLU I. </a:t>
            </a:r>
            <a:endParaRPr lang="cs-CZ" sz="2400" dirty="0"/>
          </a:p>
        </p:txBody>
      </p:sp>
      <p:sp>
        <p:nvSpPr>
          <p:cNvPr id="3" name="Obdélník 2"/>
          <p:cNvSpPr/>
          <p:nvPr/>
        </p:nvSpPr>
        <p:spPr>
          <a:xfrm>
            <a:off x="546537" y="1316766"/>
            <a:ext cx="9960955" cy="2452274"/>
          </a:xfrm>
          <a:prstGeom prst="rect">
            <a:avLst/>
          </a:prstGeom>
        </p:spPr>
        <p:txBody>
          <a:bodyPr wrap="square" lIns="91440" tIns="45720" rIns="91440" bIns="45720">
            <a:spAutoFit/>
          </a:bodyPr>
          <a:lstStyle/>
          <a:p>
            <a:pPr marL="380990" indent="-380990" algn="just">
              <a:spcBef>
                <a:spcPts val="800"/>
              </a:spcBef>
              <a:spcAft>
                <a:spcPts val="1600"/>
              </a:spcAft>
              <a:buFont typeface="Arial" panose="020B0604020202020204" pitchFamily="34" charset="0"/>
              <a:buChar char="•"/>
            </a:pPr>
            <a:r>
              <a:rPr lang="cs-CZ" sz="2267" dirty="0"/>
              <a:t>Cizí kapitál je nepostradatelným zdrojem krytí majetku pro většinu podnikatelských subjektů. </a:t>
            </a:r>
          </a:p>
          <a:p>
            <a:pPr marL="380990" indent="-380990" algn="just">
              <a:spcBef>
                <a:spcPts val="800"/>
              </a:spcBef>
              <a:spcAft>
                <a:spcPts val="1600"/>
              </a:spcAft>
              <a:buFont typeface="Arial" panose="020B0604020202020204" pitchFamily="34" charset="0"/>
              <a:buChar char="•"/>
            </a:pPr>
            <a:r>
              <a:rPr lang="cs-CZ" sz="2267" dirty="0"/>
              <a:t>Cizí kapitál má charakter „nestálého“ zdroje krytí majetku. </a:t>
            </a:r>
          </a:p>
          <a:p>
            <a:pPr marL="380990" indent="-380990" algn="just">
              <a:spcBef>
                <a:spcPts val="800"/>
              </a:spcBef>
              <a:spcAft>
                <a:spcPts val="1600"/>
              </a:spcAft>
              <a:buFont typeface="Arial" panose="020B0604020202020204" pitchFamily="34" charset="0"/>
              <a:buChar char="•"/>
            </a:pPr>
            <a:r>
              <a:rPr lang="cs-CZ" sz="2267" dirty="0"/>
              <a:t>Jeho působnost je omezena dobou jeho použitelností, která vyprší okamžikem jeho splatnosti (např. úvěr).</a:t>
            </a:r>
          </a:p>
        </p:txBody>
      </p:sp>
    </p:spTree>
    <p:extLst>
      <p:ext uri="{BB962C8B-B14F-4D97-AF65-F5344CB8AC3E}">
        <p14:creationId xmlns:p14="http://schemas.microsoft.com/office/powerpoint/2010/main" val="199861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latin typeface="Open Sans"/>
              </a:rPr>
              <a:t>Obsah prezentace</a:t>
            </a:r>
            <a:endParaRPr lang="cs-CZ" dirty="0">
              <a:latin typeface="Open Sans"/>
            </a:endParaRPr>
          </a:p>
        </p:txBody>
      </p:sp>
      <p:sp>
        <p:nvSpPr>
          <p:cNvPr id="5" name="Zástupný symbol pro obsah 4"/>
          <p:cNvSpPr>
            <a:spLocks noGrp="1"/>
          </p:cNvSpPr>
          <p:nvPr>
            <p:ph idx="1"/>
          </p:nvPr>
        </p:nvSpPr>
        <p:spPr/>
        <p:txBody>
          <a:bodyPr/>
          <a:lstStyle/>
          <a:p>
            <a:r>
              <a:rPr lang="cs-CZ" b="1" dirty="0" smtClean="0">
                <a:latin typeface="Open Sans"/>
              </a:rPr>
              <a:t>VYSVĚTLENÍ ZÁKLADNÍCH POJMŮ Z FINANČNÍHO ŘÍZENÍ</a:t>
            </a:r>
          </a:p>
          <a:p>
            <a:r>
              <a:rPr lang="cs-CZ" b="1" dirty="0" smtClean="0">
                <a:latin typeface="Open Sans"/>
              </a:rPr>
              <a:t>FINANCOVÁNÍ PODNIKU</a:t>
            </a:r>
          </a:p>
          <a:p>
            <a:r>
              <a:rPr lang="cs-CZ" b="1" dirty="0" smtClean="0">
                <a:latin typeface="Open Sans"/>
              </a:rPr>
              <a:t>INVESTICE A HODNOCENÍ INVESTIC</a:t>
            </a:r>
          </a:p>
          <a:p>
            <a:r>
              <a:rPr lang="cs-CZ" b="1" dirty="0" smtClean="0">
                <a:latin typeface="Open Sans"/>
              </a:rPr>
              <a:t>RIZIKO</a:t>
            </a:r>
            <a:endParaRPr lang="cs-CZ" b="1" dirty="0">
              <a:latin typeface="Open Sans"/>
            </a:endParaRPr>
          </a:p>
        </p:txBody>
      </p:sp>
    </p:spTree>
    <p:extLst>
      <p:ext uri="{BB962C8B-B14F-4D97-AF65-F5344CB8AC3E}">
        <p14:creationId xmlns:p14="http://schemas.microsoft.com/office/powerpoint/2010/main" val="62307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p:cNvSpPr/>
          <p:nvPr/>
        </p:nvSpPr>
        <p:spPr>
          <a:xfrm>
            <a:off x="412296" y="333857"/>
            <a:ext cx="5178597" cy="461665"/>
          </a:xfrm>
          <a:prstGeom prst="rect">
            <a:avLst/>
          </a:prstGeom>
        </p:spPr>
        <p:txBody>
          <a:bodyPr wrap="none" lIns="91440" tIns="45720" rIns="91440" bIns="45720">
            <a:spAutoFit/>
          </a:bodyPr>
          <a:lstStyle/>
          <a:p>
            <a:r>
              <a:rPr lang="cs-CZ" sz="2400" b="1" dirty="0"/>
              <a:t>CHARAKTERISTIKA CIZÍHO KAPITÁLU  II.</a:t>
            </a:r>
            <a:endParaRPr lang="cs-CZ" sz="2400" dirty="0"/>
          </a:p>
        </p:txBody>
      </p:sp>
      <p:sp>
        <p:nvSpPr>
          <p:cNvPr id="3" name="Obdélník 2"/>
          <p:cNvSpPr/>
          <p:nvPr/>
        </p:nvSpPr>
        <p:spPr>
          <a:xfrm>
            <a:off x="546537" y="932723"/>
            <a:ext cx="9960955" cy="4627742"/>
          </a:xfrm>
          <a:prstGeom prst="rect">
            <a:avLst/>
          </a:prstGeom>
        </p:spPr>
        <p:txBody>
          <a:bodyPr wrap="square" lIns="91440" tIns="45720" rIns="91440" bIns="45720">
            <a:spAutoFit/>
          </a:bodyPr>
          <a:lstStyle/>
          <a:p>
            <a:pPr algn="just"/>
            <a:r>
              <a:rPr lang="cs-CZ" sz="2267" dirty="0"/>
              <a:t>Obecně je cizí kapitál tvořen těmito skupinami zdrojů: </a:t>
            </a:r>
          </a:p>
          <a:p>
            <a:pPr marL="342891" indent="-342891" algn="just">
              <a:buFont typeface="Arial" panose="020B0604020202020204" pitchFamily="34" charset="0"/>
              <a:buChar char="•"/>
            </a:pPr>
            <a:r>
              <a:rPr lang="cs-CZ" sz="2267" b="1" dirty="0"/>
              <a:t>Krátkodobý cizí kapitál </a:t>
            </a:r>
            <a:r>
              <a:rPr lang="cs-CZ" sz="2267" dirty="0"/>
              <a:t>– je tvořen krátkodobými bankovními úvěry, které se vyznačují dobou splatností, kratší než jeden rok. Jako krátkodobý zdroj financování je využíván (v rámci platné legislativy) dodavatel materiálu či služeb, který dodal bezhotovostní formou (na fakturu) svoje zboží, ale příslušný finanční obnos za dodávku obdrží na svůj účet u banky až v termínu přesahujícím datum dodávky v řádu několika týdnů. Uvedený zdroj krytí se označuje jako závazek z obchodního styku. </a:t>
            </a:r>
          </a:p>
          <a:p>
            <a:pPr marL="342891" indent="-342891" algn="just">
              <a:buFont typeface="Arial" panose="020B0604020202020204" pitchFamily="34" charset="0"/>
              <a:buChar char="•"/>
            </a:pPr>
            <a:r>
              <a:rPr lang="cs-CZ" sz="2267" b="1" dirty="0"/>
              <a:t>Dlouhodobý cizí kapitál </a:t>
            </a:r>
            <a:r>
              <a:rPr lang="cs-CZ" sz="2267" dirty="0"/>
              <a:t>– typickým představitelem je dlouhodobý bankovní úvěr. Řadí se zde rovněž vydané podnikové dluhopisy, dlouhodobé leasingové závazky. </a:t>
            </a:r>
          </a:p>
          <a:p>
            <a:pPr marL="342891" indent="-342891" algn="just">
              <a:buFont typeface="Arial" panose="020B0604020202020204" pitchFamily="34" charset="0"/>
              <a:buChar char="•"/>
            </a:pPr>
            <a:r>
              <a:rPr lang="cs-CZ" sz="2267" dirty="0"/>
              <a:t>Roli cizího zdroje financování dlouhodobého charakteru plní rovněž </a:t>
            </a:r>
            <a:r>
              <a:rPr lang="cs-CZ" sz="2267" b="1" dirty="0"/>
              <a:t>rezervy</a:t>
            </a:r>
            <a:r>
              <a:rPr lang="cs-CZ" sz="2267" dirty="0"/>
              <a:t> (ne-jde o rezervní fondy). </a:t>
            </a:r>
          </a:p>
        </p:txBody>
      </p:sp>
    </p:spTree>
    <p:extLst>
      <p:ext uri="{BB962C8B-B14F-4D97-AF65-F5344CB8AC3E}">
        <p14:creationId xmlns:p14="http://schemas.microsoft.com/office/powerpoint/2010/main" val="416043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sz="4000" dirty="0"/>
              <a:t>Základní zdroje financování podniku</a:t>
            </a:r>
          </a:p>
        </p:txBody>
      </p:sp>
      <p:sp>
        <p:nvSpPr>
          <p:cNvPr id="49155" name="Rectangle 3"/>
          <p:cNvSpPr>
            <a:spLocks noGrp="1" noChangeArrowheads="1"/>
          </p:cNvSpPr>
          <p:nvPr>
            <p:ph type="body" sz="half" idx="1"/>
          </p:nvPr>
        </p:nvSpPr>
        <p:spPr>
          <a:xfrm>
            <a:off x="623392" y="1412776"/>
            <a:ext cx="5080000" cy="4454525"/>
          </a:xfrm>
        </p:spPr>
        <p:txBody>
          <a:bodyPr/>
          <a:lstStyle/>
          <a:p>
            <a:pPr algn="ctr">
              <a:buFont typeface="Wingdings" pitchFamily="2" charset="2"/>
              <a:buNone/>
            </a:pPr>
            <a:r>
              <a:rPr lang="cs-CZ" altLang="cs-CZ" sz="2667" i="1" dirty="0">
                <a:solidFill>
                  <a:schemeClr val="tx2"/>
                </a:solidFill>
              </a:rPr>
              <a:t>Interní = vlastní:</a:t>
            </a:r>
          </a:p>
          <a:p>
            <a:r>
              <a:rPr lang="cs-CZ" altLang="cs-CZ" sz="2667" dirty="0"/>
              <a:t>Zisk, </a:t>
            </a:r>
          </a:p>
          <a:p>
            <a:r>
              <a:rPr lang="cs-CZ" altLang="cs-CZ" sz="2667" dirty="0"/>
              <a:t>odpisy, </a:t>
            </a:r>
          </a:p>
          <a:p>
            <a:r>
              <a:rPr lang="cs-CZ" altLang="cs-CZ" sz="2667" dirty="0"/>
              <a:t>ostatní  zdroje v důsledku úsporných opatření (např. prostředky penzijního fondu,…)</a:t>
            </a:r>
          </a:p>
        </p:txBody>
      </p:sp>
      <p:sp>
        <p:nvSpPr>
          <p:cNvPr id="49156" name="Rectangle 4"/>
          <p:cNvSpPr>
            <a:spLocks noGrp="1" noChangeArrowheads="1"/>
          </p:cNvSpPr>
          <p:nvPr>
            <p:ph type="body" sz="half" idx="2"/>
          </p:nvPr>
        </p:nvSpPr>
        <p:spPr>
          <a:xfrm>
            <a:off x="5807968" y="1508787"/>
            <a:ext cx="5368032" cy="4454525"/>
          </a:xfrm>
        </p:spPr>
        <p:txBody>
          <a:bodyPr/>
          <a:lstStyle/>
          <a:p>
            <a:pPr algn="ctr">
              <a:buFont typeface="Wingdings" pitchFamily="2" charset="2"/>
              <a:buNone/>
            </a:pPr>
            <a:r>
              <a:rPr lang="cs-CZ" altLang="cs-CZ" sz="2667" i="1" dirty="0">
                <a:solidFill>
                  <a:schemeClr val="tx2"/>
                </a:solidFill>
              </a:rPr>
              <a:t>Externí = cizí:</a:t>
            </a:r>
          </a:p>
          <a:p>
            <a:r>
              <a:rPr lang="cs-CZ" altLang="cs-CZ" sz="2667" dirty="0"/>
              <a:t>Vklad majitele, společníků, </a:t>
            </a:r>
          </a:p>
          <a:p>
            <a:r>
              <a:rPr lang="cs-CZ" altLang="cs-CZ" sz="2667" dirty="0"/>
              <a:t>dlouhodobé a krátkodobé úvěry, </a:t>
            </a:r>
          </a:p>
          <a:p>
            <a:r>
              <a:rPr lang="cs-CZ" altLang="cs-CZ" sz="2667" dirty="0"/>
              <a:t>zvláštní formy financování (leasing, faktoring, </a:t>
            </a:r>
            <a:r>
              <a:rPr lang="cs-CZ" altLang="cs-CZ" sz="2667" dirty="0" err="1"/>
              <a:t>fortfaiting</a:t>
            </a:r>
            <a:r>
              <a:rPr lang="cs-CZ" altLang="cs-CZ" sz="2667" dirty="0"/>
              <a:t>)</a:t>
            </a:r>
          </a:p>
        </p:txBody>
      </p:sp>
    </p:spTree>
    <p:extLst>
      <p:ext uri="{BB962C8B-B14F-4D97-AF65-F5344CB8AC3E}">
        <p14:creationId xmlns:p14="http://schemas.microsoft.com/office/powerpoint/2010/main" val="157106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altLang="cs-CZ" sz="5067" dirty="0"/>
              <a:t>Schéma finančních složek podniku</a:t>
            </a:r>
          </a:p>
        </p:txBody>
      </p:sp>
      <p:sp>
        <p:nvSpPr>
          <p:cNvPr id="50179" name="Rectangle 3"/>
          <p:cNvSpPr>
            <a:spLocks noGrp="1" noChangeArrowheads="1"/>
          </p:cNvSpPr>
          <p:nvPr>
            <p:ph type="body" idx="1"/>
          </p:nvPr>
        </p:nvSpPr>
        <p:spPr/>
        <p:txBody>
          <a:bodyPr/>
          <a:lstStyle/>
          <a:p>
            <a:pPr>
              <a:buFont typeface="Wingdings" pitchFamily="2" charset="2"/>
              <a:buNone/>
            </a:pPr>
            <a:endParaRPr lang="cs-CZ" altLang="cs-CZ" sz="2933" dirty="0"/>
          </a:p>
          <a:p>
            <a:pPr>
              <a:buFont typeface="Wingdings" pitchFamily="2" charset="2"/>
              <a:buNone/>
            </a:pPr>
            <a:endParaRPr lang="cs-CZ" altLang="cs-CZ" sz="2933" dirty="0"/>
          </a:p>
          <a:p>
            <a:pPr>
              <a:buFont typeface="Wingdings" pitchFamily="2" charset="2"/>
              <a:buNone/>
            </a:pPr>
            <a:r>
              <a:rPr lang="cs-CZ" altLang="cs-CZ" sz="2933" dirty="0"/>
              <a:t>AKTIVA	VLASTNÍ KAPITÁL	        ZÁVAZKY   </a:t>
            </a:r>
          </a:p>
          <a:p>
            <a:pPr>
              <a:buFont typeface="Wingdings" pitchFamily="2" charset="2"/>
              <a:buNone/>
            </a:pPr>
            <a:r>
              <a:rPr lang="cs-CZ" altLang="cs-CZ" sz="2933" dirty="0"/>
              <a:t>                                                                     (DLUHY)</a:t>
            </a:r>
          </a:p>
          <a:p>
            <a:pPr>
              <a:buFont typeface="Wingdings" pitchFamily="2" charset="2"/>
              <a:buNone/>
            </a:pPr>
            <a:r>
              <a:rPr lang="cs-CZ" altLang="cs-CZ" sz="2933" dirty="0"/>
              <a:t>(majetek)	   vlastní kapitál	         cizí kapitál</a:t>
            </a:r>
          </a:p>
          <a:p>
            <a:pPr>
              <a:buFont typeface="Wingdings" pitchFamily="2" charset="2"/>
              <a:buNone/>
            </a:pPr>
            <a:endParaRPr lang="cs-CZ" altLang="cs-CZ" sz="2933" dirty="0"/>
          </a:p>
          <a:p>
            <a:pPr>
              <a:buFont typeface="Wingdings" pitchFamily="2" charset="2"/>
              <a:buNone/>
            </a:pPr>
            <a:endParaRPr lang="cs-CZ" altLang="cs-CZ" sz="2933" dirty="0"/>
          </a:p>
          <a:p>
            <a:pPr>
              <a:buFont typeface="Wingdings" pitchFamily="2" charset="2"/>
              <a:buNone/>
            </a:pPr>
            <a:r>
              <a:rPr lang="cs-CZ" altLang="cs-CZ" sz="2933" dirty="0"/>
              <a:t>			     pasiva (zdroje financování)</a:t>
            </a:r>
          </a:p>
        </p:txBody>
      </p:sp>
      <p:sp>
        <p:nvSpPr>
          <p:cNvPr id="50180" name="Line 4"/>
          <p:cNvSpPr>
            <a:spLocks noChangeShapeType="1"/>
          </p:cNvSpPr>
          <p:nvPr/>
        </p:nvSpPr>
        <p:spPr bwMode="auto">
          <a:xfrm flipV="1">
            <a:off x="1727200" y="22098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
        <p:nvSpPr>
          <p:cNvPr id="50181" name="Line 5"/>
          <p:cNvSpPr>
            <a:spLocks noChangeShapeType="1"/>
          </p:cNvSpPr>
          <p:nvPr/>
        </p:nvSpPr>
        <p:spPr bwMode="auto">
          <a:xfrm>
            <a:off x="1727200" y="2209800"/>
            <a:ext cx="7416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
        <p:nvSpPr>
          <p:cNvPr id="50182" name="Line 6"/>
          <p:cNvSpPr>
            <a:spLocks noChangeShapeType="1"/>
          </p:cNvSpPr>
          <p:nvPr/>
        </p:nvSpPr>
        <p:spPr bwMode="auto">
          <a:xfrm>
            <a:off x="9144000" y="2209800"/>
            <a:ext cx="0" cy="533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
        <p:nvSpPr>
          <p:cNvPr id="50183" name="Line 7"/>
          <p:cNvSpPr>
            <a:spLocks noChangeShapeType="1"/>
          </p:cNvSpPr>
          <p:nvPr/>
        </p:nvSpPr>
        <p:spPr bwMode="auto">
          <a:xfrm>
            <a:off x="8448576" y="4142140"/>
            <a:ext cx="0" cy="76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
        <p:nvSpPr>
          <p:cNvPr id="50184" name="Line 8"/>
          <p:cNvSpPr>
            <a:spLocks noChangeShapeType="1"/>
          </p:cNvSpPr>
          <p:nvPr/>
        </p:nvSpPr>
        <p:spPr bwMode="auto">
          <a:xfrm flipH="1">
            <a:off x="4079776" y="4869160"/>
            <a:ext cx="4368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
        <p:nvSpPr>
          <p:cNvPr id="50185" name="Line 9"/>
          <p:cNvSpPr>
            <a:spLocks noChangeShapeType="1"/>
          </p:cNvSpPr>
          <p:nvPr/>
        </p:nvSpPr>
        <p:spPr bwMode="auto">
          <a:xfrm flipV="1">
            <a:off x="4077061" y="4142140"/>
            <a:ext cx="0" cy="76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2400"/>
          </a:p>
        </p:txBody>
      </p:sp>
    </p:spTree>
    <p:extLst>
      <p:ext uri="{BB962C8B-B14F-4D97-AF65-F5344CB8AC3E}">
        <p14:creationId xmlns:p14="http://schemas.microsoft.com/office/powerpoint/2010/main" val="210734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Investiční činnost podniku</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2885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 investicích…</a:t>
            </a:r>
            <a:endParaRPr lang="cs-CZ" dirty="0"/>
          </a:p>
        </p:txBody>
      </p:sp>
      <p:sp>
        <p:nvSpPr>
          <p:cNvPr id="5" name="Zástupný symbol pro obsah 4"/>
          <p:cNvSpPr>
            <a:spLocks noGrp="1"/>
          </p:cNvSpPr>
          <p:nvPr>
            <p:ph idx="1"/>
          </p:nvPr>
        </p:nvSpPr>
        <p:spPr/>
        <p:txBody>
          <a:bodyPr/>
          <a:lstStyle/>
          <a:p>
            <a:r>
              <a:rPr lang="cs-CZ" dirty="0" smtClean="0"/>
              <a:t>Obecně </a:t>
            </a:r>
            <a:r>
              <a:rPr lang="cs-CZ" dirty="0"/>
              <a:t>je možné říci, že investování je součástí rozhodování o financování podniku. </a:t>
            </a:r>
            <a:endParaRPr lang="cs-CZ" dirty="0" smtClean="0"/>
          </a:p>
          <a:p>
            <a:r>
              <a:rPr lang="cs-CZ" dirty="0" smtClean="0"/>
              <a:t>Samotné </a:t>
            </a:r>
            <a:r>
              <a:rPr lang="cs-CZ" dirty="0"/>
              <a:t>investování (užití kapitálu) je možné vymezit jako činnost, kdy dochází k vynakládání zdrojů podniku za účelem získání užitků v delším časovém </a:t>
            </a:r>
            <a:r>
              <a:rPr lang="cs-CZ" dirty="0" smtClean="0"/>
              <a:t>období</a:t>
            </a:r>
          </a:p>
          <a:p>
            <a:r>
              <a:rPr lang="cs-CZ" dirty="0" smtClean="0"/>
              <a:t> </a:t>
            </a:r>
            <a:r>
              <a:rPr lang="cs-CZ" dirty="0"/>
              <a:t>Z účetního hlediska představuje investice v době svého pořízení výdaj. Do nákladů se přenáší v průběhu životnosti investice (provozování) prostřednictvím odpisů. </a:t>
            </a:r>
          </a:p>
        </p:txBody>
      </p:sp>
    </p:spTree>
    <p:extLst>
      <p:ext uri="{BB962C8B-B14F-4D97-AF65-F5344CB8AC3E}">
        <p14:creationId xmlns:p14="http://schemas.microsoft.com/office/powerpoint/2010/main" val="162702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Klasifikace investic podniku</a:t>
            </a:r>
          </a:p>
        </p:txBody>
      </p:sp>
      <p:sp>
        <p:nvSpPr>
          <p:cNvPr id="3" name="Zástupný symbol pro obsah 2"/>
          <p:cNvSpPr>
            <a:spLocks noGrp="1"/>
          </p:cNvSpPr>
          <p:nvPr>
            <p:ph sz="half" idx="1"/>
          </p:nvPr>
        </p:nvSpPr>
        <p:spPr>
          <a:xfrm>
            <a:off x="838200" y="1403797"/>
            <a:ext cx="5181600" cy="4773166"/>
          </a:xfrm>
        </p:spPr>
        <p:txBody>
          <a:bodyPr>
            <a:normAutofit fontScale="55000" lnSpcReduction="20000"/>
          </a:bodyPr>
          <a:lstStyle/>
          <a:p>
            <a:r>
              <a:rPr lang="cs-CZ" dirty="0"/>
              <a:t>Z účetního hlediska jsou rozlišovány investice:</a:t>
            </a:r>
          </a:p>
          <a:p>
            <a:pPr lvl="1" algn="just"/>
            <a:r>
              <a:rPr lang="cs-CZ" dirty="0" smtClean="0"/>
              <a:t>    </a:t>
            </a:r>
            <a:r>
              <a:rPr lang="cs-CZ" dirty="0"/>
              <a:t>finanční – dlouhodobé cenné papíry, vklady do investičních společností, dlouhodobé půjčky, atd.</a:t>
            </a:r>
          </a:p>
          <a:p>
            <a:pPr lvl="1" algn="just"/>
            <a:r>
              <a:rPr lang="cs-CZ" dirty="0"/>
              <a:t>    hmotné – výstavba nových budov, cest, pořízení pozemků, výrobních zařízení, strojů, dopravních prostředků apod.</a:t>
            </a:r>
          </a:p>
          <a:p>
            <a:pPr lvl="1" algn="just"/>
            <a:r>
              <a:rPr lang="cs-CZ" dirty="0"/>
              <a:t>    nehmotné – nákup know-how, licencí, </a:t>
            </a:r>
            <a:r>
              <a:rPr lang="cs-CZ" dirty="0" err="1"/>
              <a:t>sofwaru</a:t>
            </a:r>
            <a:r>
              <a:rPr lang="cs-CZ" dirty="0"/>
              <a:t>, autorských práv apod.</a:t>
            </a:r>
          </a:p>
          <a:p>
            <a:endParaRPr lang="cs-CZ" dirty="0"/>
          </a:p>
          <a:p>
            <a:pPr marL="0" indent="0">
              <a:buNone/>
            </a:pPr>
            <a:r>
              <a:rPr lang="cs-CZ" dirty="0"/>
              <a:t>Podle vztahu k rozvoji podniku je možné rozlišovat investice:</a:t>
            </a:r>
          </a:p>
          <a:p>
            <a:r>
              <a:rPr lang="cs-CZ" dirty="0" smtClean="0"/>
              <a:t>    </a:t>
            </a:r>
            <a:r>
              <a:rPr lang="cs-CZ" dirty="0"/>
              <a:t>rozvojové – zvyšují stávající schopnost podniku produkovat nebo prodávat výrobky, popř. služby. (rozšířená reprodukce),</a:t>
            </a:r>
          </a:p>
          <a:p>
            <a:r>
              <a:rPr lang="cs-CZ" dirty="0"/>
              <a:t>    obnovovací – představují náhradu zastaralých zařízení (prostá reprodukce),</a:t>
            </a:r>
          </a:p>
          <a:p>
            <a:r>
              <a:rPr lang="cs-CZ" dirty="0"/>
              <a:t>    regulatorní – neposkytují žádné přímé peněžní toky, ale musí být realizovány, aby podnik mohl dále fungovat. </a:t>
            </a:r>
          </a:p>
          <a:p>
            <a:endParaRPr lang="cs-CZ" dirty="0"/>
          </a:p>
          <a:p>
            <a:endParaRPr lang="cs-CZ" dirty="0"/>
          </a:p>
        </p:txBody>
      </p:sp>
      <p:sp>
        <p:nvSpPr>
          <p:cNvPr id="4" name="Zástupný symbol pro obsah 3"/>
          <p:cNvSpPr>
            <a:spLocks noGrp="1"/>
          </p:cNvSpPr>
          <p:nvPr>
            <p:ph sz="half" idx="2"/>
          </p:nvPr>
        </p:nvSpPr>
        <p:spPr>
          <a:xfrm>
            <a:off x="6172200" y="1403797"/>
            <a:ext cx="5181600" cy="4773166"/>
          </a:xfrm>
        </p:spPr>
        <p:txBody>
          <a:bodyPr>
            <a:normAutofit fontScale="55000" lnSpcReduction="20000"/>
          </a:bodyPr>
          <a:lstStyle/>
          <a:p>
            <a:pPr marL="0" indent="0">
              <a:buNone/>
            </a:pPr>
            <a:r>
              <a:rPr lang="cs-CZ" b="1" dirty="0"/>
              <a:t>Dle vzájemného vlivu projektů je možné rozlišit projekty:</a:t>
            </a:r>
          </a:p>
          <a:p>
            <a:r>
              <a:rPr lang="cs-CZ" dirty="0" smtClean="0"/>
              <a:t>    </a:t>
            </a:r>
            <a:r>
              <a:rPr lang="cs-CZ" dirty="0"/>
              <a:t>substituční – vzájemně se vylučující projekty,</a:t>
            </a:r>
          </a:p>
          <a:p>
            <a:r>
              <a:rPr lang="cs-CZ" dirty="0"/>
              <a:t>    nezávislé</a:t>
            </a:r>
          </a:p>
          <a:p>
            <a:r>
              <a:rPr lang="cs-CZ" dirty="0"/>
              <a:t>    komplementární – vzájemně se doplňující projekty.</a:t>
            </a:r>
          </a:p>
          <a:p>
            <a:endParaRPr lang="cs-CZ" dirty="0"/>
          </a:p>
          <a:p>
            <a:pPr marL="0" indent="0">
              <a:buNone/>
            </a:pPr>
            <a:r>
              <a:rPr lang="cs-CZ" b="1" dirty="0"/>
              <a:t>Podle charakteru peněžního toku rozlišujeme projekty:</a:t>
            </a:r>
          </a:p>
          <a:p>
            <a:r>
              <a:rPr lang="cs-CZ" dirty="0" smtClean="0"/>
              <a:t>    </a:t>
            </a:r>
            <a:r>
              <a:rPr lang="cs-CZ" dirty="0"/>
              <a:t>konvenční – po počátečním období kapitálových výdajů následuje období s převahou kapitálových příjmů,</a:t>
            </a:r>
          </a:p>
          <a:p>
            <a:r>
              <a:rPr lang="cs-CZ" dirty="0"/>
              <a:t>    nekonvenční – ke změnám kladných a záporných peněžních toků dochází vícekrát,</a:t>
            </a:r>
          </a:p>
          <a:p>
            <a:endParaRPr lang="cs-CZ" dirty="0" smtClean="0"/>
          </a:p>
          <a:p>
            <a:pPr marL="0" indent="0">
              <a:buNone/>
            </a:pPr>
            <a:r>
              <a:rPr lang="cs-CZ" b="1" dirty="0" smtClean="0"/>
              <a:t>Podnik </a:t>
            </a:r>
            <a:r>
              <a:rPr lang="cs-CZ" b="1" dirty="0"/>
              <a:t>může investici realizovat (získat):</a:t>
            </a:r>
          </a:p>
          <a:p>
            <a:r>
              <a:rPr lang="cs-CZ" dirty="0" smtClean="0"/>
              <a:t>    </a:t>
            </a:r>
            <a:r>
              <a:rPr lang="cs-CZ" dirty="0"/>
              <a:t>koupí (při získání stroje, výrobního zařízení, získání pozemků aj. nemovitostí, dlouhodobých cenných papírů),</a:t>
            </a:r>
          </a:p>
          <a:p>
            <a:r>
              <a:rPr lang="cs-CZ" dirty="0"/>
              <a:t>    investiční výstavbou, a </a:t>
            </a:r>
            <a:r>
              <a:rPr lang="cs-CZ" dirty="0" smtClean="0"/>
              <a:t>to </a:t>
            </a:r>
            <a:r>
              <a:rPr lang="cs-CZ" dirty="0"/>
              <a:t>dodavatelským </a:t>
            </a:r>
            <a:r>
              <a:rPr lang="cs-CZ" dirty="0" smtClean="0"/>
              <a:t>způsobem, ve </a:t>
            </a:r>
            <a:r>
              <a:rPr lang="cs-CZ" dirty="0"/>
              <a:t>vlastní </a:t>
            </a:r>
            <a:r>
              <a:rPr lang="cs-CZ" dirty="0" smtClean="0"/>
              <a:t>režii, </a:t>
            </a:r>
            <a:r>
              <a:rPr lang="cs-CZ" dirty="0"/>
              <a:t>finančním </a:t>
            </a:r>
            <a:r>
              <a:rPr lang="cs-CZ" dirty="0" smtClean="0"/>
              <a:t>leasingem </a:t>
            </a:r>
            <a:r>
              <a:rPr lang="cs-CZ" dirty="0"/>
              <a:t>darováním.</a:t>
            </a:r>
          </a:p>
        </p:txBody>
      </p:sp>
    </p:spTree>
    <p:extLst>
      <p:ext uri="{BB962C8B-B14F-4D97-AF65-F5344CB8AC3E}">
        <p14:creationId xmlns:p14="http://schemas.microsoft.com/office/powerpoint/2010/main" val="3424741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 financování investice</a:t>
            </a:r>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dirty="0"/>
          </a:p>
        </p:txBody>
      </p:sp>
      <p:pic>
        <p:nvPicPr>
          <p:cNvPr id="6" name="Obrázek 5"/>
          <p:cNvPicPr>
            <a:picLocks noChangeAspect="1"/>
          </p:cNvPicPr>
          <p:nvPr/>
        </p:nvPicPr>
        <p:blipFill rotWithShape="1">
          <a:blip r:embed="rId2"/>
          <a:srcRect l="31615" t="17449" r="31157" b="16227"/>
          <a:stretch/>
        </p:blipFill>
        <p:spPr>
          <a:xfrm>
            <a:off x="2367567" y="1381304"/>
            <a:ext cx="7456867" cy="5476696"/>
          </a:xfrm>
          <a:prstGeom prst="rect">
            <a:avLst/>
          </a:prstGeom>
        </p:spPr>
      </p:pic>
    </p:spTree>
    <p:extLst>
      <p:ext uri="{BB962C8B-B14F-4D97-AF65-F5344CB8AC3E}">
        <p14:creationId xmlns:p14="http://schemas.microsoft.com/office/powerpoint/2010/main" val="272009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Hodnocení ekonomické efektivnosti investic</a:t>
            </a:r>
          </a:p>
        </p:txBody>
      </p:sp>
      <p:sp>
        <p:nvSpPr>
          <p:cNvPr id="6" name="Zástupný symbol pro obsah 5"/>
          <p:cNvSpPr>
            <a:spLocks noGrp="1"/>
          </p:cNvSpPr>
          <p:nvPr>
            <p:ph idx="1"/>
          </p:nvPr>
        </p:nvSpPr>
        <p:spPr/>
        <p:txBody>
          <a:bodyPr/>
          <a:lstStyle/>
          <a:p>
            <a:r>
              <a:rPr lang="cs-CZ" dirty="0"/>
              <a:t>Ekonomická efektivnost v případě investic je dána vztahem mezi výnosy (čistými peněžními příjmy), které investice přináší a kapitálovými výdaji (náklady, které její pořízení stojí), které byly na investici vynaloženy.</a:t>
            </a:r>
          </a:p>
          <a:p>
            <a:r>
              <a:rPr lang="cs-CZ" dirty="0" smtClean="0"/>
              <a:t>Vedle </a:t>
            </a:r>
            <a:r>
              <a:rPr lang="cs-CZ" dirty="0"/>
              <a:t>kritéria výnosnosti jsou dalšími důležitými faktory hodnocení efektivnosti investice rizikovost, tj. stupeň nebezpečí, že nebude dosaženo očekávaných výnosů a likvidnost (návratnost), tj. rychlost přeměny investice zpět do peněžní formy</a:t>
            </a:r>
            <a:r>
              <a:rPr lang="cs-CZ" dirty="0" smtClean="0"/>
              <a:t>.</a:t>
            </a:r>
          </a:p>
          <a:p>
            <a:r>
              <a:rPr lang="cs-CZ" dirty="0"/>
              <a:t>Za ideální je možné považovat investici, která má vysokou výnosnost a zároveň je bez rizika a bude co nejdříve zaplacena</a:t>
            </a:r>
          </a:p>
        </p:txBody>
      </p:sp>
    </p:spTree>
    <p:extLst>
      <p:ext uri="{BB962C8B-B14F-4D97-AF65-F5344CB8AC3E}">
        <p14:creationId xmlns:p14="http://schemas.microsoft.com/office/powerpoint/2010/main" val="8602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b="762"/>
          <a:stretch/>
        </p:blipFill>
        <p:spPr>
          <a:xfrm>
            <a:off x="540913" y="184821"/>
            <a:ext cx="9503026" cy="6511651"/>
          </a:xfrm>
          <a:prstGeom prst="rect">
            <a:avLst/>
          </a:prstGeom>
        </p:spPr>
      </p:pic>
    </p:spTree>
    <p:extLst>
      <p:ext uri="{BB962C8B-B14F-4D97-AF65-F5344CB8AC3E}">
        <p14:creationId xmlns:p14="http://schemas.microsoft.com/office/powerpoint/2010/main" val="399787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hodnocení efektivnosti investic</a:t>
            </a:r>
          </a:p>
        </p:txBody>
      </p:sp>
      <p:sp>
        <p:nvSpPr>
          <p:cNvPr id="3" name="Zástupný symbol pro obsah 2"/>
          <p:cNvSpPr>
            <a:spLocks noGrp="1"/>
          </p:cNvSpPr>
          <p:nvPr>
            <p:ph idx="1"/>
          </p:nvPr>
        </p:nvSpPr>
        <p:spPr/>
        <p:txBody>
          <a:bodyPr/>
          <a:lstStyle/>
          <a:p>
            <a:r>
              <a:rPr lang="cs-CZ" dirty="0"/>
              <a:t>určení kapitálových výdajů,</a:t>
            </a:r>
          </a:p>
          <a:p>
            <a:r>
              <a:rPr lang="cs-CZ" dirty="0"/>
              <a:t>odhadnutí budoucích peněžních příjmů spojených s realizací investice,</a:t>
            </a:r>
          </a:p>
          <a:p>
            <a:r>
              <a:rPr lang="cs-CZ" dirty="0"/>
              <a:t>zohlednění faktoru času – určení diskontní míry a jejího využití pro výpočet současné hodnoty očekávaných peněžních příjmů,</a:t>
            </a:r>
          </a:p>
          <a:p>
            <a:r>
              <a:rPr lang="cs-CZ" dirty="0"/>
              <a:t>výpočet zvolených metod hodnocení investice,</a:t>
            </a:r>
          </a:p>
          <a:p>
            <a:r>
              <a:rPr lang="cs-CZ" dirty="0"/>
              <a:t>výběr (vyhodnocení) vhodné investiční varianty.</a:t>
            </a:r>
          </a:p>
        </p:txBody>
      </p:sp>
    </p:spTree>
    <p:extLst>
      <p:ext uri="{BB962C8B-B14F-4D97-AF65-F5344CB8AC3E}">
        <p14:creationId xmlns:p14="http://schemas.microsoft.com/office/powerpoint/2010/main" val="258389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smtClean="0"/>
              <a:t>Co jsou podnikové finance?</a:t>
            </a:r>
            <a:endParaRPr lang="cs-CZ" b="1" dirty="0"/>
          </a:p>
        </p:txBody>
      </p:sp>
      <p:sp>
        <p:nvSpPr>
          <p:cNvPr id="7" name="Zástupný symbol pro obsah 6"/>
          <p:cNvSpPr>
            <a:spLocks noGrp="1"/>
          </p:cNvSpPr>
          <p:nvPr>
            <p:ph idx="1"/>
          </p:nvPr>
        </p:nvSpPr>
        <p:spPr/>
        <p:txBody>
          <a:bodyPr>
            <a:normAutofit/>
          </a:bodyPr>
          <a:lstStyle/>
          <a:p>
            <a:pPr algn="just"/>
            <a:r>
              <a:rPr lang="cs-CZ" sz="3200" dirty="0" smtClean="0"/>
              <a:t>ZABÝVAJÍ HOSPODAŘENÍM S FINANČNÍMI PROSTŘEDKY </a:t>
            </a:r>
          </a:p>
          <a:p>
            <a:pPr algn="just"/>
            <a:r>
              <a:rPr lang="cs-CZ" sz="3200" dirty="0" smtClean="0"/>
              <a:t>JSOU SOUSTAVOU PENĚŽNÍCH VZTAHŮ, DO KTERÝCH PODNIK VSTUPUJE PŘI ZÍSKÁVÁNÍ FINANČNÍCH ZDROJŮ, PŘI JEJICH VYUŽÍVÁNÍ V JEDNOTLIVÝCH SLOŽKÁCH MAJETKU A PŘI ROZDĚLOVÁNÍ DOSAŽENÝCH VÝSLEDKŮ</a:t>
            </a:r>
          </a:p>
          <a:p>
            <a:pPr algn="just"/>
            <a:r>
              <a:rPr lang="cs-CZ" sz="3200" dirty="0" smtClean="0"/>
              <a:t>JSOU SOUČÁSTÍ EKONOMIKY PODNIKU, PENĚŽNÍ VYJÁDŘENÍ PROCESŮ V PODNIKU</a:t>
            </a:r>
            <a:endParaRPr lang="cs-CZ" sz="3200" dirty="0"/>
          </a:p>
        </p:txBody>
      </p:sp>
    </p:spTree>
    <p:extLst>
      <p:ext uri="{BB962C8B-B14F-4D97-AF65-F5344CB8AC3E}">
        <p14:creationId xmlns:p14="http://schemas.microsoft.com/office/powerpoint/2010/main" val="3752289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 hodnocení investic dle faktoru času</a:t>
            </a:r>
          </a:p>
        </p:txBody>
      </p:sp>
      <p:pic>
        <p:nvPicPr>
          <p:cNvPr id="5" name="Obrázek 4"/>
          <p:cNvPicPr>
            <a:picLocks noChangeAspect="1"/>
          </p:cNvPicPr>
          <p:nvPr/>
        </p:nvPicPr>
        <p:blipFill>
          <a:blip r:embed="rId2"/>
          <a:stretch>
            <a:fillRect/>
          </a:stretch>
        </p:blipFill>
        <p:spPr>
          <a:xfrm>
            <a:off x="2733650" y="1783054"/>
            <a:ext cx="7513314" cy="4012438"/>
          </a:xfrm>
          <a:prstGeom prst="rect">
            <a:avLst/>
          </a:prstGeom>
        </p:spPr>
      </p:pic>
    </p:spTree>
    <p:extLst>
      <p:ext uri="{BB962C8B-B14F-4D97-AF65-F5344CB8AC3E}">
        <p14:creationId xmlns:p14="http://schemas.microsoft.com/office/powerpoint/2010/main" val="387735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pl-PL" b="1" dirty="0"/>
              <a:t>Metody hodnocení investic dle efektu z investice </a:t>
            </a:r>
            <a:r>
              <a:rPr lang="pl-PL" dirty="0"/>
              <a:t/>
            </a:r>
            <a:br>
              <a:rPr lang="pl-PL" dirty="0"/>
            </a:br>
            <a:endParaRPr lang="cs-CZ" dirty="0"/>
          </a:p>
        </p:txBody>
      </p:sp>
      <p:pic>
        <p:nvPicPr>
          <p:cNvPr id="3" name="Obrázek 2"/>
          <p:cNvPicPr>
            <a:picLocks noChangeAspect="1"/>
          </p:cNvPicPr>
          <p:nvPr/>
        </p:nvPicPr>
        <p:blipFill>
          <a:blip r:embed="rId2"/>
          <a:stretch>
            <a:fillRect/>
          </a:stretch>
        </p:blipFill>
        <p:spPr>
          <a:xfrm>
            <a:off x="3249311" y="1723922"/>
            <a:ext cx="7028030" cy="4209572"/>
          </a:xfrm>
          <a:prstGeom prst="rect">
            <a:avLst/>
          </a:prstGeom>
        </p:spPr>
      </p:pic>
    </p:spTree>
    <p:extLst>
      <p:ext uri="{BB962C8B-B14F-4D97-AF65-F5344CB8AC3E}">
        <p14:creationId xmlns:p14="http://schemas.microsoft.com/office/powerpoint/2010/main" val="345345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Metody hodnocení investic</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263088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Statické metody</a:t>
            </a:r>
            <a:endParaRPr lang="cs-CZ" dirty="0"/>
          </a:p>
        </p:txBody>
      </p:sp>
      <p:sp>
        <p:nvSpPr>
          <p:cNvPr id="5" name="Zástupný symbol pro obsah 4"/>
          <p:cNvSpPr>
            <a:spLocks noGrp="1"/>
          </p:cNvSpPr>
          <p:nvPr>
            <p:ph idx="1"/>
          </p:nvPr>
        </p:nvSpPr>
        <p:spPr/>
        <p:txBody>
          <a:bodyPr>
            <a:normAutofit fontScale="92500" lnSpcReduction="10000"/>
          </a:bodyPr>
          <a:lstStyle/>
          <a:p>
            <a:pPr algn="just"/>
            <a:r>
              <a:rPr lang="cs-CZ" dirty="0"/>
              <a:t>Statické metody sledují především peněžní přínosy z investice, případně je poměřují s počátečními výdaji, avšak opomíjejí riziko a neberou v úvahu faktor času (neprovádí diskontování</a:t>
            </a:r>
            <a:r>
              <a:rPr lang="cs-CZ" dirty="0" smtClean="0"/>
              <a:t>). Jako </a:t>
            </a:r>
            <a:r>
              <a:rPr lang="cs-CZ" dirty="0"/>
              <a:t>příklad statických metod je možné uvést:</a:t>
            </a:r>
          </a:p>
          <a:p>
            <a:pPr algn="just"/>
            <a:endParaRPr lang="cs-CZ" dirty="0"/>
          </a:p>
          <a:p>
            <a:pPr algn="just"/>
            <a:r>
              <a:rPr lang="cs-CZ" b="1" dirty="0" smtClean="0"/>
              <a:t>Průměrné </a:t>
            </a:r>
            <a:r>
              <a:rPr lang="cs-CZ" b="1" dirty="0"/>
              <a:t>roční výnosy </a:t>
            </a:r>
            <a:r>
              <a:rPr lang="cs-CZ" dirty="0"/>
              <a:t>= Suma budoucích peněžních toků / počet let investice</a:t>
            </a:r>
          </a:p>
          <a:p>
            <a:pPr algn="just"/>
            <a:r>
              <a:rPr lang="cs-CZ" b="1" dirty="0" smtClean="0"/>
              <a:t>Průměrná </a:t>
            </a:r>
            <a:r>
              <a:rPr lang="cs-CZ" b="1" dirty="0"/>
              <a:t>doba návratnosti </a:t>
            </a:r>
            <a:r>
              <a:rPr lang="cs-CZ" dirty="0"/>
              <a:t>= udává, za jakou dobu by mělo dojít při rovnoměrné realizaci peněžních toků ke splacení investice.</a:t>
            </a:r>
          </a:p>
          <a:p>
            <a:pPr algn="just"/>
            <a:r>
              <a:rPr lang="cs-CZ" b="1" dirty="0" smtClean="0"/>
              <a:t>Průměrná </a:t>
            </a:r>
            <a:r>
              <a:rPr lang="cs-CZ" b="1" dirty="0"/>
              <a:t>procentní výnosnost </a:t>
            </a:r>
            <a:r>
              <a:rPr lang="cs-CZ" dirty="0"/>
              <a:t>= udává, kolik procent investovaného kapitálu se ročně průměrně vrátí.</a:t>
            </a:r>
          </a:p>
        </p:txBody>
      </p:sp>
    </p:spTree>
    <p:extLst>
      <p:ext uri="{BB962C8B-B14F-4D97-AF65-F5344CB8AC3E}">
        <p14:creationId xmlns:p14="http://schemas.microsoft.com/office/powerpoint/2010/main" val="2316578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Dynamické metody</a:t>
            </a:r>
            <a:endParaRPr lang="cs-CZ" dirty="0"/>
          </a:p>
        </p:txBody>
      </p:sp>
      <p:sp>
        <p:nvSpPr>
          <p:cNvPr id="3" name="Zástupný symbol pro obsah 2"/>
          <p:cNvSpPr>
            <a:spLocks noGrp="1"/>
          </p:cNvSpPr>
          <p:nvPr>
            <p:ph idx="1"/>
          </p:nvPr>
        </p:nvSpPr>
        <p:spPr/>
        <p:txBody>
          <a:bodyPr>
            <a:normAutofit fontScale="92500"/>
          </a:bodyPr>
          <a:lstStyle/>
          <a:p>
            <a:pPr algn="just"/>
            <a:r>
              <a:rPr lang="cs-CZ" dirty="0"/>
              <a:t>Dynamické metody přihlížejí k působení faktoru času a rizika, aktualizují své peněžní toky na současnou </a:t>
            </a:r>
            <a:r>
              <a:rPr lang="cs-CZ" dirty="0" smtClean="0"/>
              <a:t>hodnotu. Mezi </a:t>
            </a:r>
            <a:r>
              <a:rPr lang="cs-CZ" dirty="0"/>
              <a:t>základní dynamické metody patří:</a:t>
            </a:r>
          </a:p>
          <a:p>
            <a:pPr marL="0" indent="0">
              <a:buNone/>
            </a:pPr>
            <a:r>
              <a:rPr lang="cs-CZ" b="1" dirty="0" smtClean="0"/>
              <a:t>Čistá </a:t>
            </a:r>
            <a:r>
              <a:rPr lang="cs-CZ" b="1" dirty="0"/>
              <a:t>současná hodnota </a:t>
            </a:r>
            <a:r>
              <a:rPr lang="cs-CZ" dirty="0"/>
              <a:t>(Net </a:t>
            </a:r>
            <a:r>
              <a:rPr lang="cs-CZ" dirty="0" err="1"/>
              <a:t>Present</a:t>
            </a:r>
            <a:r>
              <a:rPr lang="cs-CZ" dirty="0"/>
              <a:t> </a:t>
            </a:r>
            <a:r>
              <a:rPr lang="cs-CZ" dirty="0" err="1" smtClean="0"/>
              <a:t>Value</a:t>
            </a:r>
            <a:r>
              <a:rPr lang="cs-CZ" dirty="0" smtClean="0"/>
              <a:t>= NPV), </a:t>
            </a:r>
            <a:r>
              <a:rPr lang="cs-CZ" dirty="0"/>
              <a:t>která představuje rozdíl mezi diskontovanými peněžními příjmy z investice a kapitálovými </a:t>
            </a:r>
            <a:r>
              <a:rPr lang="cs-CZ" dirty="0" smtClean="0"/>
              <a:t>výdaji.</a:t>
            </a:r>
          </a:p>
          <a:p>
            <a:r>
              <a:rPr lang="cs-CZ" dirty="0"/>
              <a:t>Pokud je čistá současná hodnota kladná, je vhodné investici </a:t>
            </a:r>
            <a:r>
              <a:rPr lang="cs-CZ" dirty="0" smtClean="0"/>
              <a:t>přijmout.</a:t>
            </a:r>
          </a:p>
          <a:p>
            <a:r>
              <a:rPr lang="cs-CZ" dirty="0" smtClean="0"/>
              <a:t>Je-li </a:t>
            </a:r>
            <a:r>
              <a:rPr lang="cs-CZ" dirty="0"/>
              <a:t>čistá současná hodnota rovna nule, pokryjí peněžní toky z investice alespoň kapitálové výdaje s investicí spojené. Investiční záměr je možné v tomto případě jako indiferentní. </a:t>
            </a:r>
            <a:endParaRPr lang="cs-CZ" dirty="0" smtClean="0"/>
          </a:p>
          <a:p>
            <a:r>
              <a:rPr lang="cs-CZ" dirty="0" smtClean="0"/>
              <a:t>Při </a:t>
            </a:r>
            <a:r>
              <a:rPr lang="cs-CZ" dirty="0"/>
              <a:t>záporné čisté současné hodnotě je vhodné investici odmítnout.</a:t>
            </a:r>
          </a:p>
        </p:txBody>
      </p:sp>
    </p:spTree>
    <p:extLst>
      <p:ext uri="{BB962C8B-B14F-4D97-AF65-F5344CB8AC3E}">
        <p14:creationId xmlns:p14="http://schemas.microsoft.com/office/powerpoint/2010/main" val="1420931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Čistá současná </a:t>
            </a:r>
            <a:r>
              <a:rPr lang="cs-CZ" b="1" dirty="0" smtClean="0"/>
              <a:t>hodnota - výpočet</a:t>
            </a:r>
            <a:endParaRPr lang="cs-CZ" dirty="0"/>
          </a:p>
        </p:txBody>
      </p:sp>
      <p:pic>
        <p:nvPicPr>
          <p:cNvPr id="5" name="Obrázek 4"/>
          <p:cNvPicPr>
            <a:picLocks noChangeAspect="1"/>
          </p:cNvPicPr>
          <p:nvPr/>
        </p:nvPicPr>
        <p:blipFill>
          <a:blip r:embed="rId2"/>
          <a:stretch>
            <a:fillRect/>
          </a:stretch>
        </p:blipFill>
        <p:spPr>
          <a:xfrm>
            <a:off x="2433381" y="1310156"/>
            <a:ext cx="8332141" cy="4820188"/>
          </a:xfrm>
          <a:prstGeom prst="rect">
            <a:avLst/>
          </a:prstGeom>
        </p:spPr>
      </p:pic>
      <p:sp>
        <p:nvSpPr>
          <p:cNvPr id="6" name="Obdélník 5"/>
          <p:cNvSpPr/>
          <p:nvPr/>
        </p:nvSpPr>
        <p:spPr>
          <a:xfrm>
            <a:off x="838200" y="6130344"/>
            <a:ext cx="10354614" cy="646331"/>
          </a:xfrm>
          <a:prstGeom prst="rect">
            <a:avLst/>
          </a:prstGeom>
        </p:spPr>
        <p:txBody>
          <a:bodyPr wrap="square">
            <a:spAutoFit/>
          </a:bodyPr>
          <a:lstStyle/>
          <a:p>
            <a:r>
              <a:rPr lang="cs-CZ" dirty="0"/>
              <a:t>Nevýhodou čisté současné hodnoty je pouze absolutní výsledek ze zpracování informací, který může zkreslit pohled na srovnání více investic, proto se doporučuje výpočet doplnit některou z dalších metod.</a:t>
            </a:r>
          </a:p>
        </p:txBody>
      </p:sp>
    </p:spTree>
    <p:extLst>
      <p:ext uri="{BB962C8B-B14F-4D97-AF65-F5344CB8AC3E}">
        <p14:creationId xmlns:p14="http://schemas.microsoft.com/office/powerpoint/2010/main" val="1087321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Index čisté současné hodnoty (výnosnosti)</a:t>
            </a:r>
          </a:p>
        </p:txBody>
      </p:sp>
      <p:sp>
        <p:nvSpPr>
          <p:cNvPr id="3" name="Zástupný symbol pro obsah 2"/>
          <p:cNvSpPr>
            <a:spLocks noGrp="1"/>
          </p:cNvSpPr>
          <p:nvPr>
            <p:ph idx="1"/>
          </p:nvPr>
        </p:nvSpPr>
        <p:spPr>
          <a:xfrm>
            <a:off x="838200" y="1825625"/>
            <a:ext cx="10515600" cy="1754702"/>
          </a:xfrm>
        </p:spPr>
        <p:txBody>
          <a:bodyPr/>
          <a:lstStyle/>
          <a:p>
            <a:r>
              <a:rPr lang="cs-CZ" dirty="0" smtClean="0"/>
              <a:t> </a:t>
            </a:r>
            <a:r>
              <a:rPr lang="cs-CZ" dirty="0"/>
              <a:t>tato metoda vychází z čisté současné hodnoty, jde však o relativní (poměrný) ukazatel, který představuje podíl současné hodnoty </a:t>
            </a:r>
            <a:r>
              <a:rPr lang="cs-CZ" dirty="0" smtClean="0"/>
              <a:t>peněžního </a:t>
            </a:r>
            <a:r>
              <a:rPr lang="cs-CZ" dirty="0"/>
              <a:t>toku (SHCF) a kapitálových výdajů (KV</a:t>
            </a:r>
            <a:r>
              <a:rPr lang="cs-CZ" dirty="0" smtClean="0"/>
              <a:t>)</a:t>
            </a:r>
          </a:p>
          <a:p>
            <a:r>
              <a:rPr lang="cs-CZ" dirty="0"/>
              <a:t>Investiční projekt je přijatelný, pokud je index větší než </a:t>
            </a:r>
            <a:r>
              <a:rPr lang="cs-CZ" dirty="0" smtClean="0"/>
              <a:t>jedna</a:t>
            </a:r>
          </a:p>
          <a:p>
            <a:endParaRPr lang="cs-CZ" dirty="0"/>
          </a:p>
        </p:txBody>
      </p:sp>
      <p:sp>
        <p:nvSpPr>
          <p:cNvPr id="4" name="Obdélník 3"/>
          <p:cNvSpPr/>
          <p:nvPr/>
        </p:nvSpPr>
        <p:spPr>
          <a:xfrm>
            <a:off x="2408349" y="3991308"/>
            <a:ext cx="5486399" cy="584775"/>
          </a:xfrm>
          <a:prstGeom prst="rect">
            <a:avLst/>
          </a:prstGeom>
        </p:spPr>
        <p:txBody>
          <a:bodyPr wrap="square">
            <a:spAutoFit/>
          </a:bodyPr>
          <a:lstStyle/>
          <a:p>
            <a:r>
              <a:rPr lang="cs-CZ" sz="3200" b="1" dirty="0" smtClean="0">
                <a:solidFill>
                  <a:srgbClr val="FF0000"/>
                </a:solidFill>
              </a:rPr>
              <a:t>IČSH=SHCF/KV</a:t>
            </a:r>
            <a:endParaRPr lang="cs-CZ" sz="3200" b="1" dirty="0">
              <a:solidFill>
                <a:srgbClr val="FF0000"/>
              </a:solidFill>
            </a:endParaRPr>
          </a:p>
        </p:txBody>
      </p:sp>
    </p:spTree>
    <p:extLst>
      <p:ext uri="{BB962C8B-B14F-4D97-AF65-F5344CB8AC3E}">
        <p14:creationId xmlns:p14="http://schemas.microsoft.com/office/powerpoint/2010/main" val="570443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Metoda vnitřního výnosového procenta</a:t>
            </a:r>
          </a:p>
        </p:txBody>
      </p:sp>
      <p:sp>
        <p:nvSpPr>
          <p:cNvPr id="3" name="Zástupný symbol pro obsah 2"/>
          <p:cNvSpPr>
            <a:spLocks noGrp="1"/>
          </p:cNvSpPr>
          <p:nvPr>
            <p:ph idx="1"/>
          </p:nvPr>
        </p:nvSpPr>
        <p:spPr>
          <a:xfrm>
            <a:off x="838200" y="1825625"/>
            <a:ext cx="10515600" cy="2875164"/>
          </a:xfrm>
        </p:spPr>
        <p:txBody>
          <a:bodyPr>
            <a:normAutofit fontScale="77500" lnSpcReduction="20000"/>
          </a:bodyPr>
          <a:lstStyle/>
          <a:p>
            <a:pPr algn="just"/>
            <a:r>
              <a:rPr lang="cs-CZ" dirty="0"/>
              <a:t>Metoda vnitřního výnosového procenta (VVP) je založena na hledání diskontní míry, při které se současná hodnota budoucího peněžního </a:t>
            </a:r>
            <a:r>
              <a:rPr lang="cs-CZ" dirty="0" smtClean="0"/>
              <a:t>toku (CF) </a:t>
            </a:r>
            <a:r>
              <a:rPr lang="cs-CZ" dirty="0"/>
              <a:t>rovná kapitálovým výdajům, neboli čistá současná hodnota dosahuje nulové </a:t>
            </a:r>
            <a:r>
              <a:rPr lang="cs-CZ" dirty="0" smtClean="0"/>
              <a:t>hodnoty (ČSH).</a:t>
            </a:r>
            <a:endParaRPr lang="cs-CZ" dirty="0"/>
          </a:p>
          <a:p>
            <a:pPr algn="just"/>
            <a:r>
              <a:rPr lang="cs-CZ" dirty="0" smtClean="0"/>
              <a:t>SHCF=KV</a:t>
            </a:r>
            <a:endParaRPr lang="cs-CZ" dirty="0"/>
          </a:p>
          <a:p>
            <a:pPr algn="just"/>
            <a:r>
              <a:rPr lang="cs-CZ" dirty="0" smtClean="0"/>
              <a:t>ČSH=0</a:t>
            </a:r>
            <a:endParaRPr lang="cs-CZ" dirty="0"/>
          </a:p>
          <a:p>
            <a:pPr algn="just"/>
            <a:endParaRPr lang="cs-CZ" dirty="0"/>
          </a:p>
          <a:p>
            <a:pPr algn="just"/>
            <a:r>
              <a:rPr lang="cs-CZ" dirty="0"/>
              <a:t>Při výpočtu je možné postupovat metodu pokusů a omylů a postupně hledat takovou míru, při které bude ČSH </a:t>
            </a:r>
            <a:r>
              <a:rPr lang="cs-CZ" dirty="0" smtClean="0"/>
              <a:t>nulová.</a:t>
            </a:r>
            <a:endParaRPr lang="cs-CZ" dirty="0"/>
          </a:p>
        </p:txBody>
      </p:sp>
      <p:pic>
        <p:nvPicPr>
          <p:cNvPr id="4" name="Obrázek 3"/>
          <p:cNvPicPr>
            <a:picLocks noChangeAspect="1"/>
          </p:cNvPicPr>
          <p:nvPr/>
        </p:nvPicPr>
        <p:blipFill>
          <a:blip r:embed="rId2"/>
          <a:stretch>
            <a:fillRect/>
          </a:stretch>
        </p:blipFill>
        <p:spPr>
          <a:xfrm>
            <a:off x="5242793" y="4495519"/>
            <a:ext cx="2067022" cy="1009406"/>
          </a:xfrm>
          <a:prstGeom prst="rect">
            <a:avLst/>
          </a:prstGeom>
        </p:spPr>
      </p:pic>
    </p:spTree>
    <p:extLst>
      <p:ext uri="{BB962C8B-B14F-4D97-AF65-F5344CB8AC3E}">
        <p14:creationId xmlns:p14="http://schemas.microsoft.com/office/powerpoint/2010/main" val="2433616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Doba návratnosti</a:t>
            </a:r>
          </a:p>
        </p:txBody>
      </p:sp>
      <p:sp>
        <p:nvSpPr>
          <p:cNvPr id="3" name="Zástupný symbol pro obsah 2"/>
          <p:cNvSpPr>
            <a:spLocks noGrp="1"/>
          </p:cNvSpPr>
          <p:nvPr>
            <p:ph idx="1"/>
          </p:nvPr>
        </p:nvSpPr>
        <p:spPr/>
        <p:txBody>
          <a:bodyPr/>
          <a:lstStyle/>
          <a:p>
            <a:r>
              <a:rPr lang="cs-CZ" dirty="0" smtClean="0"/>
              <a:t>představuje </a:t>
            </a:r>
            <a:r>
              <a:rPr lang="cs-CZ" dirty="0"/>
              <a:t>dobu, za kterou dojde k úhradě kapitálových výdajů prostřednictvím vytvořených peněžních toků, neboli kdy SHCF = KV. </a:t>
            </a:r>
            <a:endParaRPr lang="cs-CZ" dirty="0" smtClean="0"/>
          </a:p>
          <a:p>
            <a:r>
              <a:rPr lang="cs-CZ" dirty="0" smtClean="0"/>
              <a:t>Vyžaduje </a:t>
            </a:r>
            <a:r>
              <a:rPr lang="cs-CZ" dirty="0"/>
              <a:t>se, aby doba návratnosti byla co nejkratší a zároveň také kratší než životnost investice. Někteří autoři považují tuto metodu za spíše doplňkovou, vzhledem k tomu, že znevýhodňuje projekty, které jsou charakteristické pozvolným nárůstem přínosů, avšak jejich celkový přínos pro podnik může být výraznější než u projektu s rychlejší návratností</a:t>
            </a:r>
          </a:p>
        </p:txBody>
      </p:sp>
    </p:spTree>
    <p:extLst>
      <p:ext uri="{BB962C8B-B14F-4D97-AF65-F5344CB8AC3E}">
        <p14:creationId xmlns:p14="http://schemas.microsoft.com/office/powerpoint/2010/main" val="1148215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Riziko </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71958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Složky podnikových financí</a:t>
            </a:r>
            <a:endParaRPr lang="cs-CZ" dirty="0"/>
          </a:p>
        </p:txBody>
      </p:sp>
      <p:sp>
        <p:nvSpPr>
          <p:cNvPr id="3" name="Zástupný symbol pro obsah 2"/>
          <p:cNvSpPr>
            <a:spLocks noGrp="1"/>
          </p:cNvSpPr>
          <p:nvPr>
            <p:ph idx="1"/>
          </p:nvPr>
        </p:nvSpPr>
        <p:spPr/>
        <p:txBody>
          <a:bodyPr>
            <a:normAutofit fontScale="92500"/>
          </a:bodyPr>
          <a:lstStyle/>
          <a:p>
            <a:pPr algn="just"/>
            <a:r>
              <a:rPr lang="cs-CZ" b="1" dirty="0"/>
              <a:t>Peněžní prostředky </a:t>
            </a:r>
            <a:r>
              <a:rPr lang="cs-CZ" dirty="0"/>
              <a:t>je ta část aktiv podniku, která má podobu hotovostních peněz (peníze v pokladně, na účtu, termínované vklady, krátkodobé cenné papíry), je to stavová veličina, která vyjadřuje jistý stav, je nejlikvidnějším aktivem tzn., že je </a:t>
            </a:r>
            <a:r>
              <a:rPr lang="cs-CZ" b="1" dirty="0"/>
              <a:t>okamžitě použitelná na úhradu </a:t>
            </a:r>
            <a:r>
              <a:rPr lang="cs-CZ" dirty="0"/>
              <a:t>podnikových závazků.</a:t>
            </a:r>
          </a:p>
          <a:p>
            <a:pPr algn="just"/>
            <a:r>
              <a:rPr lang="cs-CZ" b="1" dirty="0"/>
              <a:t>Finanční majetek </a:t>
            </a:r>
            <a:r>
              <a:rPr lang="cs-CZ" dirty="0"/>
              <a:t>je část podnikového majetku, která vedle peněžních prostředků zahrnuje i jiná finanční aktiva (krátkodobé i dlouhodobé cenné papíry).</a:t>
            </a:r>
          </a:p>
          <a:p>
            <a:pPr algn="just"/>
            <a:r>
              <a:rPr lang="cs-CZ" b="1" dirty="0"/>
              <a:t>Podnikový kapitál </a:t>
            </a:r>
            <a:r>
              <a:rPr lang="cs-CZ" dirty="0"/>
              <a:t>je suma všech peněz vázaných v celkovém majetku podniku. Struktura podnikového kapitálu zachycuje způsob nabytí majetku z finančního hlediska. Ve finančním výkazu - </a:t>
            </a:r>
            <a:r>
              <a:rPr lang="cs-CZ" b="1" dirty="0"/>
              <a:t>rozvaze podniku se objevuje jako pasivum.</a:t>
            </a:r>
            <a:r>
              <a:rPr lang="cs-CZ" dirty="0"/>
              <a:t> Rovněž zajišťuje obnovu a přírůstek majetku podniku.</a:t>
            </a:r>
          </a:p>
        </p:txBody>
      </p:sp>
    </p:spTree>
    <p:extLst>
      <p:ext uri="{BB962C8B-B14F-4D97-AF65-F5344CB8AC3E}">
        <p14:creationId xmlns:p14="http://schemas.microsoft.com/office/powerpoint/2010/main" val="1377380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Co je riziko?</a:t>
            </a:r>
            <a:endParaRPr lang="cs-CZ" dirty="0"/>
          </a:p>
        </p:txBody>
      </p:sp>
      <p:sp>
        <p:nvSpPr>
          <p:cNvPr id="5" name="Zástupný symbol pro obsah 4"/>
          <p:cNvSpPr>
            <a:spLocks noGrp="1"/>
          </p:cNvSpPr>
          <p:nvPr>
            <p:ph idx="1"/>
          </p:nvPr>
        </p:nvSpPr>
        <p:spPr/>
        <p:txBody>
          <a:bodyPr/>
          <a:lstStyle/>
          <a:p>
            <a:r>
              <a:rPr lang="cs-CZ" dirty="0"/>
              <a:t>obecně rizikem rozumíme nebezpečí vzniku škody, poškození, ztráty či zničení, případně nezdaru při podnikání</a:t>
            </a:r>
            <a:endParaRPr lang="cs-CZ" dirty="0"/>
          </a:p>
        </p:txBody>
      </p:sp>
    </p:spTree>
    <p:extLst>
      <p:ext uri="{BB962C8B-B14F-4D97-AF65-F5344CB8AC3E}">
        <p14:creationId xmlns:p14="http://schemas.microsoft.com/office/powerpoint/2010/main" val="3635816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členění rizika</a:t>
            </a:r>
            <a:endParaRPr lang="cs-CZ" dirty="0"/>
          </a:p>
        </p:txBody>
      </p:sp>
      <p:sp>
        <p:nvSpPr>
          <p:cNvPr id="3" name="Zástupný symbol pro obsah 2"/>
          <p:cNvSpPr>
            <a:spLocks noGrp="1"/>
          </p:cNvSpPr>
          <p:nvPr>
            <p:ph idx="1"/>
          </p:nvPr>
        </p:nvSpPr>
        <p:spPr>
          <a:xfrm>
            <a:off x="838200" y="1867438"/>
            <a:ext cx="10515600" cy="4095482"/>
          </a:xfrm>
        </p:spPr>
        <p:txBody>
          <a:bodyPr>
            <a:normAutofit fontScale="55000" lnSpcReduction="20000"/>
          </a:bodyPr>
          <a:lstStyle/>
          <a:p>
            <a:r>
              <a:rPr lang="cs-CZ" b="1" dirty="0" smtClean="0"/>
              <a:t>Čistá </a:t>
            </a:r>
            <a:r>
              <a:rPr lang="cs-CZ" b="1" dirty="0"/>
              <a:t>rizika (pojistitelná) </a:t>
            </a:r>
            <a:r>
              <a:rPr lang="cs-CZ" dirty="0"/>
              <a:t>- jsou taková rizika, u kterých existuje pouze nebezpečí vzniku nepříznivých situací, resp. nepříznivých odchylek od žádoucího stavu. Je tudíž z povahy čistého rizika zřejmé, že pozitivní stránka zde naprosto chybí. Jednotlivci i organizace se mohou před negativními důsledky čistých rizik chránit </a:t>
            </a:r>
            <a:r>
              <a:rPr lang="cs-CZ" dirty="0" smtClean="0"/>
              <a:t>pojištěním</a:t>
            </a:r>
          </a:p>
          <a:p>
            <a:r>
              <a:rPr lang="cs-CZ" b="1" dirty="0" smtClean="0"/>
              <a:t>Podnikatelská </a:t>
            </a:r>
            <a:r>
              <a:rPr lang="cs-CZ" b="1" dirty="0"/>
              <a:t>(spekulativní, dynamická) </a:t>
            </a:r>
            <a:r>
              <a:rPr lang="cs-CZ" dirty="0"/>
              <a:t>- je neoddělitelnou součástí podnikání a má vždy dvě stránky – pozitivní a negativní. </a:t>
            </a:r>
            <a:endParaRPr lang="cs-CZ" dirty="0" smtClean="0"/>
          </a:p>
          <a:p>
            <a:r>
              <a:rPr lang="cs-CZ" b="1" dirty="0" smtClean="0"/>
              <a:t>Psychosociální </a:t>
            </a:r>
            <a:r>
              <a:rPr lang="cs-CZ" b="1" dirty="0"/>
              <a:t>rizika - </a:t>
            </a:r>
            <a:r>
              <a:rPr lang="cs-CZ" dirty="0"/>
              <a:t>spojena s lidskou dimenzí pracovního procesu tato rizika mají „měkký“ </a:t>
            </a:r>
            <a:r>
              <a:rPr lang="cs-CZ" dirty="0" smtClean="0"/>
              <a:t>charakter</a:t>
            </a:r>
            <a:r>
              <a:rPr lang="cs-CZ" dirty="0"/>
              <a:t>, dají se obtížně kvantifikovat, snad jen v intenzitě subjektivního pocitu jako je tomu např. při výzkumech veřejného mínění. </a:t>
            </a:r>
          </a:p>
          <a:p>
            <a:r>
              <a:rPr lang="cs-CZ" b="1" dirty="0"/>
              <a:t>Systematická a nesystematická rizika </a:t>
            </a:r>
            <a:r>
              <a:rPr lang="cs-CZ" dirty="0"/>
              <a:t>- systematické je vyvoláno společnými faktory, které postihují všechny hospodářské jednotky stejně např. celkový ekonomický vývoj, změny peněžní a rozpočtové politiky. Nesystematické se týká určité jednotky a je vyvoláno‚ jedinečnými faktory např. odchod klíčových manažerů, stávka ad. </a:t>
            </a:r>
          </a:p>
          <a:p>
            <a:r>
              <a:rPr lang="cs-CZ" b="1" dirty="0"/>
              <a:t>Ovlivnitelná a neovlivnitelná rizika </a:t>
            </a:r>
            <a:r>
              <a:rPr lang="cs-CZ" dirty="0"/>
              <a:t>- ovlivnitelná jsou ta, jež může firma zcela, nebo z části </a:t>
            </a:r>
            <a:r>
              <a:rPr lang="cs-CZ" dirty="0" smtClean="0"/>
              <a:t>ovlivňovat </a:t>
            </a:r>
            <a:r>
              <a:rPr lang="cs-CZ" dirty="0"/>
              <a:t>působením na jejich příčiny např. riziko výzkumu a vývoje nového výrobku. Neovlivnitelná ne-může firma ovlivňovat (eliminovat, oslabit) např. cena ropy, velikost kurzu – Kč x USD. </a:t>
            </a:r>
          </a:p>
          <a:p>
            <a:r>
              <a:rPr lang="cs-CZ" b="1" dirty="0"/>
              <a:t>Vnitřní a vnější rizika </a:t>
            </a:r>
            <a:r>
              <a:rPr lang="cs-CZ" dirty="0"/>
              <a:t>- interní se týkají interních firemních procesů a jejich výsledků např. rizika výzkumu a vývoje nových výrobků a technologií. Externí se týkají externích faktorů podnikatelského okolí firmy např. nákupní ceny, úrokové míry, devizových kurzů. Vnitřní jsou ovlivnitelná, vnější spíše neovlivnitelná. </a:t>
            </a:r>
          </a:p>
          <a:p>
            <a:r>
              <a:rPr lang="cs-CZ" b="1" dirty="0"/>
              <a:t>Primární a sekundární rizika </a:t>
            </a:r>
            <a:r>
              <a:rPr lang="cs-CZ" dirty="0"/>
              <a:t>- týkají se všech faktorů, které mohou ohrozit podnikatelskou činnost firmy a její výsledky. Jsou to rizika vyvolaná realizací určitých opatření na snížení primárního rizika </a:t>
            </a:r>
          </a:p>
          <a:p>
            <a:r>
              <a:rPr lang="cs-CZ" b="1" dirty="0"/>
              <a:t>Ve fázi realizace a fázi fungování variant </a:t>
            </a:r>
            <a:r>
              <a:rPr lang="cs-CZ" dirty="0"/>
              <a:t>– rizika ve fázi realizace představují všechny rizikové </a:t>
            </a:r>
            <a:r>
              <a:rPr lang="cs-CZ" dirty="0" smtClean="0"/>
              <a:t>faktory</a:t>
            </a:r>
            <a:r>
              <a:rPr lang="cs-CZ" dirty="0"/>
              <a:t>, které mohou nepříznivě ovlivnit termín dokončení, kvalitu a náklady realizace. </a:t>
            </a:r>
          </a:p>
        </p:txBody>
      </p:sp>
    </p:spTree>
    <p:extLst>
      <p:ext uri="{BB962C8B-B14F-4D97-AF65-F5344CB8AC3E}">
        <p14:creationId xmlns:p14="http://schemas.microsoft.com/office/powerpoint/2010/main" val="2684069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Metody analýzy rizik – kvalitativní a kvantitativní</a:t>
            </a:r>
            <a:endParaRPr lang="cs-CZ" dirty="0"/>
          </a:p>
        </p:txBody>
      </p:sp>
      <p:sp>
        <p:nvSpPr>
          <p:cNvPr id="3" name="Zástupný symbol pro obsah 2"/>
          <p:cNvSpPr>
            <a:spLocks noGrp="1"/>
          </p:cNvSpPr>
          <p:nvPr>
            <p:ph idx="1"/>
          </p:nvPr>
        </p:nvSpPr>
        <p:spPr/>
        <p:txBody>
          <a:bodyPr>
            <a:normAutofit/>
          </a:bodyPr>
          <a:lstStyle/>
          <a:p>
            <a:r>
              <a:rPr lang="cs-CZ" b="1" dirty="0"/>
              <a:t>Kvalitativní rizika </a:t>
            </a:r>
            <a:r>
              <a:rPr lang="cs-CZ" dirty="0"/>
              <a:t>jsou vyjádřena v určitém rozsahu (obodována &lt;1 – 10&gt;, nebo určena </a:t>
            </a:r>
            <a:r>
              <a:rPr lang="cs-CZ" dirty="0" smtClean="0"/>
              <a:t>pravděpodobností </a:t>
            </a:r>
            <a:r>
              <a:rPr lang="cs-CZ" dirty="0"/>
              <a:t>&lt;0;1&gt; nebo slovně. Jejich úroveň je určována kvalifikovaným odhadem. </a:t>
            </a:r>
          </a:p>
          <a:p>
            <a:r>
              <a:rPr lang="cs-CZ" b="1" dirty="0" smtClean="0"/>
              <a:t>Kvantitativní </a:t>
            </a:r>
            <a:r>
              <a:rPr lang="cs-CZ" b="1" dirty="0"/>
              <a:t>rizika </a:t>
            </a:r>
            <a:r>
              <a:rPr lang="cs-CZ" dirty="0"/>
              <a:t>jsou založeny na matematickém výpočtu rizika z frekvence výskytu hrozby a </a:t>
            </a:r>
            <a:r>
              <a:rPr lang="cs-CZ" dirty="0" smtClean="0"/>
              <a:t>jejího dopadu.</a:t>
            </a:r>
            <a:endParaRPr lang="cs-CZ" dirty="0"/>
          </a:p>
        </p:txBody>
      </p:sp>
    </p:spTree>
    <p:extLst>
      <p:ext uri="{BB962C8B-B14F-4D97-AF65-F5344CB8AC3E}">
        <p14:creationId xmlns:p14="http://schemas.microsoft.com/office/powerpoint/2010/main" val="170519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Formy peněžních vztahů</a:t>
            </a:r>
            <a:endParaRPr lang="cs-CZ" dirty="0"/>
          </a:p>
        </p:txBody>
      </p:sp>
      <p:sp>
        <p:nvSpPr>
          <p:cNvPr id="6" name="Zástupný symbol pro obsah 5"/>
          <p:cNvSpPr>
            <a:spLocks noGrp="1"/>
          </p:cNvSpPr>
          <p:nvPr>
            <p:ph sz="half" idx="1"/>
          </p:nvPr>
        </p:nvSpPr>
        <p:spPr/>
        <p:txBody>
          <a:bodyPr>
            <a:normAutofit fontScale="92500" lnSpcReduction="20000"/>
          </a:bodyPr>
          <a:lstStyle/>
          <a:p>
            <a:r>
              <a:rPr lang="cs-CZ" b="1" dirty="0"/>
              <a:t>Návratná forma </a:t>
            </a:r>
            <a:r>
              <a:rPr lang="cs-CZ" dirty="0" smtClean="0"/>
              <a:t>- </a:t>
            </a:r>
            <a:r>
              <a:rPr lang="cs-CZ" dirty="0"/>
              <a:t>kdy peníze, které podnik obdrží, musí být v určitém předem definovaném časovém </a:t>
            </a:r>
            <a:r>
              <a:rPr lang="cs-CZ" dirty="0" smtClean="0"/>
              <a:t>horizontu </a:t>
            </a:r>
            <a:r>
              <a:rPr lang="cs-CZ" dirty="0"/>
              <a:t>vráceny.</a:t>
            </a:r>
          </a:p>
          <a:p>
            <a:r>
              <a:rPr lang="cs-CZ" b="1" dirty="0" smtClean="0"/>
              <a:t>Nenávratná </a:t>
            </a:r>
            <a:r>
              <a:rPr lang="cs-CZ" b="1" dirty="0"/>
              <a:t>forma </a:t>
            </a:r>
            <a:r>
              <a:rPr lang="cs-CZ" dirty="0"/>
              <a:t>– se vyskytuje zejména v případě placení daní podnikem, neboť zde </a:t>
            </a:r>
            <a:r>
              <a:rPr lang="cs-CZ" dirty="0" smtClean="0"/>
              <a:t>neexistuje </a:t>
            </a:r>
            <a:r>
              <a:rPr lang="cs-CZ" dirty="0"/>
              <a:t>jednoznačně definovaný ekvivalent, který podnik za peněžní platby </a:t>
            </a:r>
            <a:r>
              <a:rPr lang="cs-CZ" dirty="0" smtClean="0"/>
              <a:t>obdrží.</a:t>
            </a:r>
            <a:endParaRPr lang="cs-CZ" dirty="0"/>
          </a:p>
        </p:txBody>
      </p:sp>
      <p:sp>
        <p:nvSpPr>
          <p:cNvPr id="7" name="Zástupný symbol pro obsah 6"/>
          <p:cNvSpPr>
            <a:spLocks noGrp="1"/>
          </p:cNvSpPr>
          <p:nvPr>
            <p:ph sz="half" idx="2"/>
          </p:nvPr>
        </p:nvSpPr>
        <p:spPr/>
        <p:txBody>
          <a:bodyPr>
            <a:normAutofit fontScale="92500" lnSpcReduction="20000"/>
          </a:bodyPr>
          <a:lstStyle/>
          <a:p>
            <a:r>
              <a:rPr lang="cs-CZ" b="1" dirty="0"/>
              <a:t>Podmíněně návratná forma </a:t>
            </a:r>
            <a:r>
              <a:rPr lang="cs-CZ" dirty="0"/>
              <a:t>– se objevuje např. v případě pojištění podniku, kdy se </a:t>
            </a:r>
            <a:r>
              <a:rPr lang="cs-CZ" dirty="0" smtClean="0"/>
              <a:t>vynaložené </a:t>
            </a:r>
            <a:r>
              <a:rPr lang="cs-CZ" dirty="0"/>
              <a:t>prostředky podnikem ve formě pojistných plateb podniku vrací pouze v okamžiku vzniku pojistné </a:t>
            </a:r>
            <a:r>
              <a:rPr lang="cs-CZ" dirty="0" smtClean="0"/>
              <a:t>události (tj. za určitých podmínek).</a:t>
            </a:r>
            <a:endParaRPr lang="cs-CZ" dirty="0"/>
          </a:p>
          <a:p>
            <a:r>
              <a:rPr lang="cs-CZ" b="1" dirty="0" smtClean="0"/>
              <a:t>Realizační </a:t>
            </a:r>
            <a:r>
              <a:rPr lang="cs-CZ" b="1" dirty="0"/>
              <a:t>forma </a:t>
            </a:r>
            <a:r>
              <a:rPr lang="cs-CZ" dirty="0"/>
              <a:t>– se nejčastěji vyskytuje ve formě prodeje či nákupu výrobků, zboží nebo služeb. Existuje zde jednoznačně definovaný ekvivalent, který za peníze podnik obdrží či naopak poskytne.</a:t>
            </a:r>
          </a:p>
        </p:txBody>
      </p:sp>
    </p:spTree>
    <p:extLst>
      <p:ext uri="{BB962C8B-B14F-4D97-AF65-F5344CB8AC3E}">
        <p14:creationId xmlns:p14="http://schemas.microsoft.com/office/powerpoint/2010/main" val="348139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naopak finanční řízení?</a:t>
            </a:r>
            <a:endParaRPr lang="cs-CZ" dirty="0"/>
          </a:p>
        </p:txBody>
      </p:sp>
      <p:sp>
        <p:nvSpPr>
          <p:cNvPr id="5" name="Zástupný symbol pro obsah 4"/>
          <p:cNvSpPr>
            <a:spLocks noGrp="1"/>
          </p:cNvSpPr>
          <p:nvPr>
            <p:ph idx="1"/>
          </p:nvPr>
        </p:nvSpPr>
        <p:spPr/>
        <p:txBody>
          <a:bodyPr/>
          <a:lstStyle/>
          <a:p>
            <a:r>
              <a:rPr lang="cs-CZ" dirty="0"/>
              <a:t>hlavní součástí řízení </a:t>
            </a:r>
            <a:r>
              <a:rPr lang="cs-CZ" dirty="0" smtClean="0"/>
              <a:t>podniku</a:t>
            </a:r>
          </a:p>
          <a:p>
            <a:r>
              <a:rPr lang="cs-CZ" dirty="0" smtClean="0"/>
              <a:t>Úkolem je </a:t>
            </a:r>
            <a:r>
              <a:rPr lang="cs-CZ" dirty="0"/>
              <a:t>poskytovat přehled o finanční situaci a finančních souvislostech hospodaření </a:t>
            </a:r>
            <a:r>
              <a:rPr lang="cs-CZ" dirty="0" smtClean="0"/>
              <a:t>podniku</a:t>
            </a:r>
            <a:endParaRPr lang="cs-CZ" dirty="0"/>
          </a:p>
          <a:p>
            <a:r>
              <a:rPr lang="cs-CZ" dirty="0" smtClean="0"/>
              <a:t>Zajišťovat finanční zdroje a jejich optimální strukturu</a:t>
            </a:r>
          </a:p>
          <a:p>
            <a:r>
              <a:rPr lang="cs-CZ" dirty="0" smtClean="0"/>
              <a:t>Pracovat na finančních cílech podniku</a:t>
            </a:r>
          </a:p>
          <a:p>
            <a:r>
              <a:rPr lang="cs-CZ" dirty="0"/>
              <a:t>Finanční řízení a financování ovlivňují dva faktory:</a:t>
            </a:r>
          </a:p>
          <a:p>
            <a:pPr lvl="1"/>
            <a:r>
              <a:rPr lang="cs-CZ" dirty="0"/>
              <a:t>1. faktor času a</a:t>
            </a:r>
          </a:p>
          <a:p>
            <a:pPr lvl="1"/>
            <a:r>
              <a:rPr lang="cs-CZ" dirty="0"/>
              <a:t>2. faktor rizika</a:t>
            </a:r>
            <a:endParaRPr lang="cs-CZ" dirty="0" smtClean="0"/>
          </a:p>
          <a:p>
            <a:endParaRPr lang="cs-CZ" dirty="0"/>
          </a:p>
        </p:txBody>
      </p:sp>
    </p:spTree>
    <p:extLst>
      <p:ext uri="{BB962C8B-B14F-4D97-AF65-F5344CB8AC3E}">
        <p14:creationId xmlns:p14="http://schemas.microsoft.com/office/powerpoint/2010/main" val="84122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Časová hodnota peněz</a:t>
            </a:r>
            <a:endParaRPr lang="cs-CZ" dirty="0"/>
          </a:p>
        </p:txBody>
      </p:sp>
      <p:sp>
        <p:nvSpPr>
          <p:cNvPr id="3" name="Zástupný symbol pro obsah 2"/>
          <p:cNvSpPr>
            <a:spLocks noGrp="1"/>
          </p:cNvSpPr>
          <p:nvPr>
            <p:ph idx="1"/>
          </p:nvPr>
        </p:nvSpPr>
        <p:spPr/>
        <p:txBody>
          <a:bodyPr/>
          <a:lstStyle/>
          <a:p>
            <a:r>
              <a:rPr lang="cs-CZ" b="1" dirty="0"/>
              <a:t>Respektování faktoru času </a:t>
            </a:r>
            <a:r>
              <a:rPr lang="cs-CZ" dirty="0"/>
              <a:t>je zásada, která </a:t>
            </a:r>
            <a:r>
              <a:rPr lang="cs-CZ" dirty="0" smtClean="0"/>
              <a:t>se dá vyjádřit </a:t>
            </a:r>
            <a:r>
              <a:rPr lang="cs-CZ" dirty="0"/>
              <a:t>v bezinflačním prostředí:</a:t>
            </a:r>
          </a:p>
          <a:p>
            <a:pPr algn="just"/>
            <a:r>
              <a:rPr lang="cs-CZ" i="1" dirty="0"/>
              <a:t>jedna koruna získaná dnes, má větší hodnotu, </a:t>
            </a:r>
            <a:r>
              <a:rPr lang="cs-CZ" i="1" dirty="0" smtClean="0"/>
              <a:t>než stejná </a:t>
            </a:r>
            <a:r>
              <a:rPr lang="cs-CZ" i="1" dirty="0"/>
              <a:t>koruna získaná zítra, protože dnešní </a:t>
            </a:r>
            <a:r>
              <a:rPr lang="cs-CZ" i="1" dirty="0" smtClean="0"/>
              <a:t>koruna může </a:t>
            </a:r>
            <a:r>
              <a:rPr lang="cs-CZ" i="1" dirty="0"/>
              <a:t>být okamžitě investována a přinášet </a:t>
            </a:r>
            <a:r>
              <a:rPr lang="cs-CZ" i="1" dirty="0" smtClean="0"/>
              <a:t>určitý efekt</a:t>
            </a:r>
            <a:r>
              <a:rPr lang="cs-CZ" dirty="0" smtClean="0"/>
              <a:t>.</a:t>
            </a:r>
            <a:endParaRPr lang="cs-CZ" dirty="0"/>
          </a:p>
        </p:txBody>
      </p:sp>
    </p:spTree>
    <p:extLst>
      <p:ext uri="{BB962C8B-B14F-4D97-AF65-F5344CB8AC3E}">
        <p14:creationId xmlns:p14="http://schemas.microsoft.com/office/powerpoint/2010/main" val="31553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Faktor rizika</a:t>
            </a:r>
            <a:endParaRPr lang="cs-CZ" dirty="0"/>
          </a:p>
        </p:txBody>
      </p:sp>
      <p:sp>
        <p:nvSpPr>
          <p:cNvPr id="3" name="Zástupný symbol pro obsah 2"/>
          <p:cNvSpPr>
            <a:spLocks noGrp="1"/>
          </p:cNvSpPr>
          <p:nvPr>
            <p:ph idx="1"/>
          </p:nvPr>
        </p:nvSpPr>
        <p:spPr/>
        <p:txBody>
          <a:bodyPr/>
          <a:lstStyle/>
          <a:p>
            <a:r>
              <a:rPr lang="cs-CZ" dirty="0"/>
              <a:t>koruna získaná s rizikem má menší hodnotu, </a:t>
            </a:r>
            <a:r>
              <a:rPr lang="cs-CZ" dirty="0" smtClean="0"/>
              <a:t>než koruna </a:t>
            </a:r>
            <a:r>
              <a:rPr lang="cs-CZ" dirty="0"/>
              <a:t>bezriziková.</a:t>
            </a:r>
          </a:p>
          <a:p>
            <a:r>
              <a:rPr lang="cs-CZ" dirty="0"/>
              <a:t>Největší význam má zohledňování rizika opět </a:t>
            </a:r>
            <a:r>
              <a:rPr lang="cs-CZ" dirty="0" smtClean="0"/>
              <a:t>při dlouhodobém </a:t>
            </a:r>
            <a:r>
              <a:rPr lang="cs-CZ" dirty="0"/>
              <a:t>strategickém finančním – </a:t>
            </a:r>
            <a:r>
              <a:rPr lang="cs-CZ" dirty="0" smtClean="0"/>
              <a:t>investičním rozhodování</a:t>
            </a:r>
            <a:r>
              <a:rPr lang="cs-CZ" dirty="0"/>
              <a:t>.</a:t>
            </a:r>
          </a:p>
        </p:txBody>
      </p:sp>
    </p:spTree>
    <p:extLst>
      <p:ext uri="{BB962C8B-B14F-4D97-AF65-F5344CB8AC3E}">
        <p14:creationId xmlns:p14="http://schemas.microsoft.com/office/powerpoint/2010/main" val="142709989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3530</Words>
  <Application>Microsoft Office PowerPoint</Application>
  <PresentationFormat>Širokoúhlá obrazovka</PresentationFormat>
  <Paragraphs>255</Paragraphs>
  <Slides>52</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52</vt:i4>
      </vt:variant>
    </vt:vector>
  </HeadingPairs>
  <TitlesOfParts>
    <vt:vector size="58" baseType="lpstr">
      <vt:lpstr>Arial</vt:lpstr>
      <vt:lpstr>Calibri</vt:lpstr>
      <vt:lpstr>Calibri Light</vt:lpstr>
      <vt:lpstr>Open Sans</vt:lpstr>
      <vt:lpstr>Wingdings</vt:lpstr>
      <vt:lpstr>Motiv Office</vt:lpstr>
      <vt:lpstr>Prezentace aplikace PowerPoint</vt:lpstr>
      <vt:lpstr>PODNIKOVÉ FINANCE 2</vt:lpstr>
      <vt:lpstr>Obsah prezentace</vt:lpstr>
      <vt:lpstr>Co jsou podnikové finance?</vt:lpstr>
      <vt:lpstr>Složky podnikových financí</vt:lpstr>
      <vt:lpstr>Formy peněžních vztahů</vt:lpstr>
      <vt:lpstr>Co je naopak finanční řízení?</vt:lpstr>
      <vt:lpstr>Časová hodnota peněz</vt:lpstr>
      <vt:lpstr>Faktor rizika</vt:lpstr>
      <vt:lpstr>Úkoly finančního řízení</vt:lpstr>
      <vt:lpstr>Finanční cíl podniku</vt:lpstr>
      <vt:lpstr>Metody finančního řízení</vt:lpstr>
      <vt:lpstr>Teoretické modely k řízení financí</vt:lpstr>
      <vt:lpstr>Souhrn modelů</vt:lpstr>
      <vt:lpstr>Jednoduchý manažerský model</vt:lpstr>
      <vt:lpstr>Jednoduchý manažerský model - graficky</vt:lpstr>
      <vt:lpstr>Scitovského model</vt:lpstr>
      <vt:lpstr>Scitovského model – graficky</vt:lpstr>
      <vt:lpstr>Baumolův model firmy maximalizující obrat</vt:lpstr>
      <vt:lpstr>Baumolův model firmy maximalizující obrat</vt:lpstr>
      <vt:lpstr> Williamsonův model  </vt:lpstr>
      <vt:lpstr>Marrisův model</vt:lpstr>
      <vt:lpstr>Zdroje financování podniku</vt:lpstr>
      <vt:lpstr>Druhy financování podniku</vt:lpstr>
      <vt:lpstr>Druhy financování podniku</vt:lpstr>
      <vt:lpstr>Prezentace aplikace PowerPoint</vt:lpstr>
      <vt:lpstr>Prezentace aplikace PowerPoint</vt:lpstr>
      <vt:lpstr>Prezentace aplikace PowerPoint</vt:lpstr>
      <vt:lpstr>Prezentace aplikace PowerPoint</vt:lpstr>
      <vt:lpstr>Prezentace aplikace PowerPoint</vt:lpstr>
      <vt:lpstr>Základní zdroje financování podniku</vt:lpstr>
      <vt:lpstr>Schéma finančních složek podniku</vt:lpstr>
      <vt:lpstr>Investiční činnost podniku</vt:lpstr>
      <vt:lpstr>O investicích…</vt:lpstr>
      <vt:lpstr>Klasifikace investic podniku</vt:lpstr>
      <vt:lpstr>Zdroje financování investice</vt:lpstr>
      <vt:lpstr>Hodnocení ekonomické efektivnosti investic</vt:lpstr>
      <vt:lpstr>Prezentace aplikace PowerPoint</vt:lpstr>
      <vt:lpstr>postup hodnocení efektivnosti investic</vt:lpstr>
      <vt:lpstr>Metody hodnocení investic dle faktoru času</vt:lpstr>
      <vt:lpstr> Metody hodnocení investic dle efektu z investice  </vt:lpstr>
      <vt:lpstr>Metody hodnocení investic</vt:lpstr>
      <vt:lpstr>Statické metody</vt:lpstr>
      <vt:lpstr>Dynamické metody</vt:lpstr>
      <vt:lpstr>Čistá současná hodnota - výpočet</vt:lpstr>
      <vt:lpstr>Index čisté současné hodnoty (výnosnosti)</vt:lpstr>
      <vt:lpstr>Metoda vnitřního výnosového procenta</vt:lpstr>
      <vt:lpstr>Doba návratnosti</vt:lpstr>
      <vt:lpstr>Riziko </vt:lpstr>
      <vt:lpstr>Co je riziko?</vt:lpstr>
      <vt:lpstr>Základní členění rizika</vt:lpstr>
      <vt:lpstr>Metody analýzy rizik – kvalitativní a kvantitativní</vt:lpstr>
    </vt:vector>
  </TitlesOfParts>
  <Company>TESCO SW,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Grohmanová Michaela</dc:creator>
  <cp:lastModifiedBy>uzivatel</cp:lastModifiedBy>
  <cp:revision>40</cp:revision>
  <dcterms:created xsi:type="dcterms:W3CDTF">2017-10-30T08:20:10Z</dcterms:created>
  <dcterms:modified xsi:type="dcterms:W3CDTF">2020-10-14T11:20:22Z</dcterms:modified>
</cp:coreProperties>
</file>