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74" r:id="rId6"/>
    <p:sldId id="278" r:id="rId7"/>
    <p:sldId id="275" r:id="rId8"/>
    <p:sldId id="282" r:id="rId9"/>
    <p:sldId id="276" r:id="rId10"/>
    <p:sldId id="277" r:id="rId11"/>
    <p:sldId id="266" r:id="rId12"/>
    <p:sldId id="283" r:id="rId13"/>
    <p:sldId id="267" r:id="rId14"/>
    <p:sldId id="270" r:id="rId15"/>
    <p:sldId id="271" r:id="rId16"/>
    <p:sldId id="273" r:id="rId17"/>
    <p:sldId id="272" r:id="rId18"/>
    <p:sldId id="268" r:id="rId19"/>
    <p:sldId id="269" r:id="rId20"/>
    <p:sldId id="260" r:id="rId21"/>
    <p:sldId id="264" r:id="rId22"/>
    <p:sldId id="284" r:id="rId23"/>
    <p:sldId id="279" r:id="rId24"/>
    <p:sldId id="285" r:id="rId25"/>
    <p:sldId id="280" r:id="rId26"/>
    <p:sldId id="286" r:id="rId27"/>
    <p:sldId id="287" r:id="rId28"/>
    <p:sldId id="288" r:id="rId29"/>
    <p:sldId id="281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61" r:id="rId40"/>
    <p:sldId id="265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262" r:id="rId58"/>
    <p:sldId id="258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3F43A7-2273-4600-945C-DC072585C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F2905E-D1A5-4426-A6E7-7E88E931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A38F93-3BEE-448D-BDB9-E04FC197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9F9A-1B5D-4F51-83BA-33BDD690FE79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B8CB3D-AFB4-4E4B-961E-99F3D00B1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FC3925-98CD-4AD6-8DB2-541914C9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1D71-A9D0-4142-A009-4E5AFFFF9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82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FB507-ADCB-4FB1-90C1-85228E35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49DF63-0ECC-4DBB-B405-D29BD7176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D0E784-7CCA-4FEC-969D-D0F70915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9F9A-1B5D-4F51-83BA-33BDD690FE79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454868-E6B2-496B-98C2-3D8B69EF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80C54D-E148-4DD9-826F-95DFA2D7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1D71-A9D0-4142-A009-4E5AFFFF9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10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9108155-88F9-443A-B87D-6CA05528F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E36D03-BEEB-42AE-B487-FD364F917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F0DEF2-81E2-4749-9585-52BF3796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9F9A-1B5D-4F51-83BA-33BDD690FE79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A93A13-EF5E-43B9-A930-C8C0A14E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CC187D-7A78-462D-81D4-14DE8913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1D71-A9D0-4142-A009-4E5AFFFF9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576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77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A84BD-BDB3-4D39-A744-E784605C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426E66-E1D2-44F2-8CCE-5EA94A65C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93B39E-4433-47E7-87DE-F85556A9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9F9A-1B5D-4F51-83BA-33BDD690FE79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536831-939C-4FE7-B6AF-81D880A3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BA0FD7-B368-4E40-9A36-855E5341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1D71-A9D0-4142-A009-4E5AFFFF9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1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BFDC4-7EED-4985-96ED-0DBC1F1B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D846358-077C-429B-90CB-2E7F803B3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1CF58A-599C-4721-BB12-AD3B6395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9F9A-1B5D-4F51-83BA-33BDD690FE79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476D15-E78E-4632-9F5B-F8BE3310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B25E55-081D-4BD8-88F5-E2DEB2D3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1D71-A9D0-4142-A009-4E5AFFFF9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20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57E39-9033-4D87-A88B-3F6922A6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0E7877-BCF0-434C-9188-F44D87F09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8E5699F-0BB8-490D-99B0-51AC84138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E34D52-F1F3-422E-A414-ABCDC7EF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9F9A-1B5D-4F51-83BA-33BDD690FE79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C1B774-2024-425C-ACBF-AD3D5108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3983BA-28C3-4DC1-A1D5-F1DE0B12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1D71-A9D0-4142-A009-4E5AFFFF9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17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30389-9141-45B7-8D37-4495F7DF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9E7E6B3-0FFD-4AA5-ACFA-0ADCCE994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8A43A4-6ADB-4357-B3B8-17C1E722E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F004F2C-60E9-4AB6-ACA6-A6B2581FE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3C39081-9937-453B-B33D-2D725BF5A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2333BB3-0985-44DF-A806-217D2392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9F9A-1B5D-4F51-83BA-33BDD690FE79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B2BCBF9-EBED-422A-B3BA-65F44E8C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DCB99F1-420C-496D-A45E-4F2DAB8B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1D71-A9D0-4142-A009-4E5AFFFF9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9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6FDE3-8454-47CC-AE4D-10523410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DD38F30-74B0-4BDA-AFBA-8CA0EB7C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9F9A-1B5D-4F51-83BA-33BDD690FE79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64F01A-80AF-4F48-BFE8-2443DDFB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F9C0B5-6345-4534-9A0B-2FFBB9EF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1D71-A9D0-4142-A009-4E5AFFFF9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66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6E6F2A-42AC-4B5B-977B-F615C3E9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9F9A-1B5D-4F51-83BA-33BDD690FE79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B72FB72-B268-4A87-A4C3-E8A7251A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830530-178C-4D42-978F-7EF0B860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1D71-A9D0-4142-A009-4E5AFFFF9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1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8B9E3-F058-41C4-A2F3-F5C50127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247BA4-6CF6-43E6-99E3-11003403D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09738B4-951E-4F02-A7D0-33EECAF39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25BFCC-9F8D-4433-827A-0979B395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9F9A-1B5D-4F51-83BA-33BDD690FE79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AA4716-750F-45BA-A890-0E5539C9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5D6BA1-CB92-48D3-84E9-8702833F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1D71-A9D0-4142-A009-4E5AFFFF9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04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A0D91-A428-4EA3-B70B-BD5D8C1D3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6CB828-C5C7-4C29-8E01-C36979C77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A65809E-7FE2-45AE-BCFF-3D44A39CA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F0CDEF-791A-4E42-BFB1-5D3479C1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9F9A-1B5D-4F51-83BA-33BDD690FE79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10098C-063E-4141-A0F6-65FBC956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CF5FC0-732A-4EE5-9966-DCC08BFC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1D71-A9D0-4142-A009-4E5AFFFF9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86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11751CA-2D70-4A7F-A592-289BD199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4193D30-4BA5-479F-B04C-90E5F5FFA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D2AC46-2E82-45AA-B644-DE28D0E66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9F9A-1B5D-4F51-83BA-33BDD690FE79}" type="datetimeFigureOut">
              <a:rPr lang="cs-CZ" smtClean="0"/>
              <a:t>05.11.2022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EA42D9-E9A1-4A9F-9C37-C91276986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4F347F-90D7-479F-8FCD-378F409BE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21D71-A9D0-4142-A009-4E5AFFFF9F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23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.cz/cs/menova-politika/mp-nastroje/#facility" TargetMode="External"/><Relationship Id="rId2" Type="http://schemas.openxmlformats.org/officeDocument/2006/relationships/hyperlink" Target="https://www.cnb.cz/cs/menova-politika/mp-nastroje/#opera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b.cz/cs/menova-politika/mp-nastroje/#pm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rovnejto.cz/nebankovni-pujcky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ADF98-A25E-465B-B601-A36640D82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Podnikové finance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693F3C-10EE-4B8E-A02D-877E43F00B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Kap 5-8</a:t>
            </a:r>
          </a:p>
        </p:txBody>
      </p:sp>
    </p:spTree>
    <p:extLst>
      <p:ext uri="{BB962C8B-B14F-4D97-AF65-F5344CB8AC3E}">
        <p14:creationId xmlns:p14="http://schemas.microsoft.com/office/powerpoint/2010/main" val="156823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ČNB - nepřímé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0919"/>
            <a:ext cx="11061879" cy="2112136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Operace na volném trhu - Cílem operací na volném trhu je usměrňovat vývoj úrokových sazeb v ekonomice, pomocí 2T </a:t>
            </a:r>
            <a:r>
              <a:rPr lang="cs-CZ" dirty="0" err="1"/>
              <a:t>repo</a:t>
            </a:r>
            <a:r>
              <a:rPr lang="cs-CZ" dirty="0"/>
              <a:t> sazby (splatnost 14 dní)</a:t>
            </a:r>
          </a:p>
          <a:p>
            <a:r>
              <a:rPr lang="cs-CZ" dirty="0"/>
              <a:t>Automatické </a:t>
            </a:r>
            <a:r>
              <a:rPr lang="cs-CZ" dirty="0" err="1"/>
              <a:t>facility</a:t>
            </a:r>
            <a:r>
              <a:rPr lang="cs-CZ" dirty="0"/>
              <a:t> - louží k poskytování nebo ukládání likvidity přes noc (</a:t>
            </a:r>
            <a:r>
              <a:rPr lang="cs-CZ" dirty="0" err="1"/>
              <a:t>overnight</a:t>
            </a:r>
            <a:r>
              <a:rPr lang="cs-CZ" dirty="0"/>
              <a:t>, O/N)</a:t>
            </a:r>
          </a:p>
          <a:p>
            <a:r>
              <a:rPr lang="cs-CZ" dirty="0"/>
              <a:t>Dodávací </a:t>
            </a:r>
            <a:r>
              <a:rPr lang="cs-CZ" dirty="0" err="1"/>
              <a:t>repo</a:t>
            </a:r>
            <a:r>
              <a:rPr lang="cs-CZ" dirty="0"/>
              <a:t> operace - V reakci na odeznívání </a:t>
            </a:r>
            <a:r>
              <a:rPr lang="cs-CZ" dirty="0" err="1"/>
              <a:t>koronavirové</a:t>
            </a:r>
            <a:r>
              <a:rPr lang="cs-CZ" dirty="0"/>
              <a:t> pandemie byla v květnu 2021 zrušena dodávací </a:t>
            </a:r>
            <a:r>
              <a:rPr lang="cs-CZ" dirty="0" err="1"/>
              <a:t>repo</a:t>
            </a:r>
            <a:r>
              <a:rPr lang="cs-CZ" dirty="0"/>
              <a:t> operace se splatností tři měsíce a frekvence vyhlašování dvoutýdenních dodávacích </a:t>
            </a:r>
            <a:r>
              <a:rPr lang="cs-CZ" dirty="0" err="1"/>
              <a:t>repo</a:t>
            </a:r>
            <a:r>
              <a:rPr lang="cs-CZ" dirty="0"/>
              <a:t> operací byla snížena na jedenkrát týdně.</a:t>
            </a:r>
          </a:p>
          <a:p>
            <a:r>
              <a:rPr lang="cs-CZ" dirty="0"/>
              <a:t>Povinné minimální rezervy - slouží zejména jako rezerva prostředků pro hladký průběh mezibankovního platebního styku. </a:t>
            </a:r>
            <a:r>
              <a:rPr lang="cs-CZ" dirty="0">
                <a:solidFill>
                  <a:srgbClr val="FF0000"/>
                </a:solidFill>
              </a:rPr>
              <a:t>2% ze základu pro PMR</a:t>
            </a:r>
          </a:p>
          <a:p>
            <a:r>
              <a:rPr lang="cs-CZ" dirty="0"/>
              <a:t>Devizové intervence -  tlumení volatility na devizovém trhu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519765"/>
              </p:ext>
            </p:extLst>
          </p:nvPr>
        </p:nvGraphicFramePr>
        <p:xfrm>
          <a:off x="670774" y="3631670"/>
          <a:ext cx="10797325" cy="3108960"/>
        </p:xfrm>
        <a:graphic>
          <a:graphicData uri="http://schemas.openxmlformats.org/drawingml/2006/table">
            <a:tbl>
              <a:tblPr/>
              <a:tblGrid>
                <a:gridCol w="5285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úrokové sazby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effectLst/>
                        </a:rPr>
                        <a:t>úroková sazba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effectLst/>
                        </a:rPr>
                        <a:t>platí od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hlinkClick r:id="rId2"/>
                        </a:rPr>
                        <a:t>dvoutýdenní </a:t>
                      </a:r>
                      <a:r>
                        <a:rPr lang="cs-CZ" dirty="0" err="1">
                          <a:hlinkClick r:id="rId2"/>
                        </a:rPr>
                        <a:t>repo</a:t>
                      </a:r>
                      <a:r>
                        <a:rPr lang="cs-CZ" dirty="0">
                          <a:hlinkClick r:id="rId2"/>
                        </a:rPr>
                        <a:t> operace</a:t>
                      </a:r>
                      <a:r>
                        <a:rPr lang="cs-CZ" dirty="0"/>
                        <a:t> – 2T </a:t>
                      </a:r>
                      <a:r>
                        <a:rPr lang="cs-CZ" dirty="0" err="1"/>
                        <a:t>repo</a:t>
                      </a:r>
                      <a:r>
                        <a:rPr lang="cs-CZ" dirty="0"/>
                        <a:t> sazba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1,50 %/7%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effectLst/>
                        </a:rPr>
                        <a:t>1. 10. 2021/23.6.2022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hlinkClick r:id="rId3"/>
                        </a:rPr>
                        <a:t>depozitní facilita</a:t>
                      </a:r>
                      <a:r>
                        <a:rPr lang="cs-CZ" dirty="0"/>
                        <a:t> – diskontní sazba,</a:t>
                      </a:r>
                      <a:r>
                        <a:rPr lang="cs-CZ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úrok za který si mohou komerční banky uložit peníze u ČNB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0,50 %/6%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effectLst/>
                        </a:rPr>
                        <a:t>1. 10. 2021/23.6.2022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hlinkClick r:id="rId3"/>
                        </a:rPr>
                        <a:t>marginální zápůjční facilita</a:t>
                      </a:r>
                      <a:r>
                        <a:rPr lang="cs-CZ" dirty="0"/>
                        <a:t> – lombardní sazba,</a:t>
                      </a:r>
                      <a:r>
                        <a:rPr lang="cs-CZ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procentuální sazba pro komerční banky od ČNB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2,50 %/8%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effectLst/>
                        </a:rPr>
                        <a:t>1. 10. 2021/23.6.2022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effectLst/>
                        </a:rPr>
                        <a:t>povinné minimální rezervy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effectLst/>
                        </a:rPr>
                        <a:t>sazba z primárních vkladů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effectLst/>
                        </a:rPr>
                        <a:t>platí od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hlinkClick r:id="rId4"/>
                        </a:rPr>
                        <a:t>banky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2,00 %/ bylo 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>
                          <a:effectLst/>
                        </a:rPr>
                        <a:t>7. 10. 1999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hlinkClick r:id="rId4"/>
                        </a:rPr>
                        <a:t>stavební spořitelny a ČMZRB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2,00 %/bylo 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effectLst/>
                        </a:rPr>
                        <a:t>7. 10. 1999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70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BANKA JAKO PODNIKATELSKÝ SUBJEKT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8039"/>
            <a:ext cx="10515600" cy="4798924"/>
          </a:xfrm>
        </p:spPr>
        <p:txBody>
          <a:bodyPr>
            <a:normAutofit/>
          </a:bodyPr>
          <a:lstStyle/>
          <a:p>
            <a:r>
              <a:rPr lang="cs-CZ" dirty="0"/>
              <a:t>jako banka mohou v České republice působit pouze akciové společnosti, které k této činnosti získaly licenci, kterou podle zákona o bankách vydává Česká národní banka. </a:t>
            </a:r>
          </a:p>
          <a:p>
            <a:r>
              <a:rPr lang="cs-CZ" dirty="0"/>
              <a:t>Prvním krokem k získání licence je předložení žádosti, která musí obsahovat náležitosti dané vyhláškou ČNB.</a:t>
            </a:r>
          </a:p>
          <a:p>
            <a:r>
              <a:rPr lang="cs-CZ" dirty="0"/>
              <a:t>V České republice mohou působit i pobočky zahraničních bank, které jsou organizační složkou těchto bank. </a:t>
            </a:r>
          </a:p>
          <a:p>
            <a:r>
              <a:rPr lang="cs-CZ" dirty="0"/>
              <a:t>Zahraniční banky ze zemí mimo Evropskou unii potřebují ke své činnosti rovněž licenci.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67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BANKA JAKO PODNIKATELSKÝ SUBJEKT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8039"/>
            <a:ext cx="10515600" cy="4798924"/>
          </a:xfrm>
        </p:spPr>
        <p:txBody>
          <a:bodyPr>
            <a:normAutofit/>
          </a:bodyPr>
          <a:lstStyle/>
          <a:p>
            <a:r>
              <a:rPr lang="cs-CZ" dirty="0"/>
              <a:t>Minimální výše základního kapitálu pro založení banky je stanovena na 500 mil. Kč a tato částka musí být složena v peněžní formě na předem dohodnutý účet. </a:t>
            </a:r>
          </a:p>
          <a:p>
            <a:r>
              <a:rPr lang="cs-CZ" dirty="0"/>
              <a:t>Licence vydaná na základě posouzení žádosti se vydává na dobu neurčitou a obsahuje výčet činností, které je banka oprávněna provozovat, případně podmínky, které banka musí splnit před zahájením určité povolené činnosti a dodržovat během této činnosti. </a:t>
            </a:r>
          </a:p>
          <a:p>
            <a:r>
              <a:rPr lang="cs-CZ" dirty="0"/>
              <a:t>Uvedení některých činností v licenci může být vázáno na udělení zvláštního povolení (např. poskytování investičních služeb).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42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zákona o bankách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9403"/>
            <a:ext cx="10515600" cy="483756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Novela zákona o bankách a některých dalších zákonů implementující směrnici Evropského parlamentu a Rady (EU) 2019/878/EU (CRD V) byla publikována dne 30. 9. 2021 ve Sbírce zákonů jako zákon č. 353/2021 Sb. </a:t>
            </a:r>
            <a:r>
              <a:rPr lang="cs-CZ" dirty="0">
                <a:solidFill>
                  <a:srgbClr val="FF0000"/>
                </a:solidFill>
              </a:rPr>
              <a:t>s účinností od 1. 10. 2021</a:t>
            </a:r>
            <a:r>
              <a:rPr lang="cs-CZ" dirty="0"/>
              <a:t>. Hlavním cílem nové právní úpravy je omezit rizika a posílit odolnost bankovního sektoru, přičemž mezi nejdůležitější změny patří:</a:t>
            </a:r>
          </a:p>
          <a:p>
            <a:r>
              <a:rPr lang="cs-CZ" dirty="0"/>
              <a:t>změny v pravidlech pro výpočet kapitálového požadavku na úrovni Pilíře 2, </a:t>
            </a:r>
          </a:p>
          <a:p>
            <a:r>
              <a:rPr lang="cs-CZ" dirty="0"/>
              <a:t>změny v úpravě kapitálových rezerv, </a:t>
            </a:r>
            <a:r>
              <a:rPr lang="cs-CZ" dirty="0">
                <a:solidFill>
                  <a:srgbClr val="FF0000"/>
                </a:solidFill>
              </a:rPr>
              <a:t>2,5 % z celkového objemu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rizikové expozice , může měnit ČNB</a:t>
            </a:r>
          </a:p>
          <a:p>
            <a:r>
              <a:rPr lang="cs-CZ" dirty="0"/>
              <a:t>zavedení povinnosti ustavit tzv. zprostředkující ovládající osobu pro velké skupiny mimo EU, jejichž součástí jsou alespoň dvě dceřiné instituce usazené v EU, </a:t>
            </a:r>
          </a:p>
          <a:p>
            <a:r>
              <a:rPr lang="cs-CZ" dirty="0"/>
              <a:t>změny v oblasti regulace finančních holdingových osob a smíšených finančních holdingových osob, na které jsou nově přeneseny některé obezřetnostní požadavky na konsolidovaném základě,</a:t>
            </a:r>
          </a:p>
          <a:p>
            <a:r>
              <a:rPr lang="cs-CZ" dirty="0"/>
              <a:t>změny v úpravě odměňování zaměřené především na zohlednění principu proporcionality.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420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Investiční bankovnictví a investiční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Investiční bankovnictví je zaměřeno především na:</a:t>
            </a:r>
          </a:p>
          <a:p>
            <a:pPr lvl="1"/>
            <a:r>
              <a:rPr lang="cs-CZ" dirty="0"/>
              <a:t>investiční cenné papíry,</a:t>
            </a:r>
          </a:p>
          <a:p>
            <a:pPr lvl="1"/>
            <a:r>
              <a:rPr lang="cs-CZ" dirty="0"/>
              <a:t>cenné papíry vydané fondem kolektivního investování,</a:t>
            </a:r>
          </a:p>
          <a:p>
            <a:pPr lvl="1"/>
            <a:r>
              <a:rPr lang="cs-CZ" dirty="0"/>
              <a:t>nástroje, se kterými se obvykle obchoduje na peněžním trhu,</a:t>
            </a:r>
          </a:p>
          <a:p>
            <a:pPr lvl="1"/>
            <a:r>
              <a:rPr lang="cs-CZ" dirty="0"/>
              <a:t>deriváty.</a:t>
            </a:r>
          </a:p>
          <a:p>
            <a:r>
              <a:rPr lang="cs-CZ" b="1" dirty="0"/>
              <a:t>Hlavními investičními službami</a:t>
            </a:r>
            <a:r>
              <a:rPr lang="cs-CZ" dirty="0"/>
              <a:t>, tvořící nedílnou součást investičního bankovnictví jsou:</a:t>
            </a:r>
          </a:p>
          <a:p>
            <a:pPr lvl="1"/>
            <a:r>
              <a:rPr lang="cs-CZ" dirty="0"/>
              <a:t>přijímání a předávání pokynů týkajících se investičních nástrojů,</a:t>
            </a:r>
          </a:p>
          <a:p>
            <a:pPr lvl="1"/>
            <a:r>
              <a:rPr lang="cs-CZ" dirty="0"/>
              <a:t>provádění pokynů týkajících se investičních nástrojů na účet jiné osoby,</a:t>
            </a:r>
          </a:p>
          <a:p>
            <a:pPr lvl="1"/>
            <a:r>
              <a:rPr lang="cs-CZ" dirty="0"/>
              <a:t>obchodování s investičními nástroji na vlastní účet,</a:t>
            </a:r>
          </a:p>
          <a:p>
            <a:pPr lvl="1"/>
            <a:r>
              <a:rPr lang="cs-CZ" dirty="0"/>
              <a:t>obhospodařování majetku zákazníka na základě smlouvy se zákazníkem, je-li součástí majetku investiční nástroj,</a:t>
            </a:r>
          </a:p>
          <a:p>
            <a:pPr lvl="1"/>
            <a:r>
              <a:rPr lang="cs-CZ" dirty="0"/>
              <a:t>upisování nebo umisťování emisí investičních nástrojů</a:t>
            </a:r>
          </a:p>
        </p:txBody>
      </p:sp>
    </p:spTree>
    <p:extLst>
      <p:ext uri="{BB962C8B-B14F-4D97-AF65-F5344CB8AC3E}">
        <p14:creationId xmlns:p14="http://schemas.microsoft.com/office/powerpoint/2010/main" val="2848882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Investiční fondy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Investiční fond je právnická osoba, může mít různou právní formu, nejčastěji jde asi o akciovou společnost</a:t>
            </a:r>
          </a:p>
          <a:p>
            <a:r>
              <a:rPr lang="cs-CZ" dirty="0"/>
              <a:t>získává prostředky pro investování z úpisů akcií, které nakupují investoři (investor je tedy akcionářem). </a:t>
            </a:r>
          </a:p>
          <a:p>
            <a:r>
              <a:rPr lang="cs-CZ" dirty="0">
                <a:solidFill>
                  <a:srgbClr val="FF0000"/>
                </a:solidFill>
              </a:rPr>
              <a:t>Základní členění je na fondy kolektivního investování a fondy kvalifikovaných investorů, </a:t>
            </a:r>
          </a:p>
          <a:p>
            <a:r>
              <a:rPr lang="cs-CZ" dirty="0"/>
              <a:t>v České republice je řídí zákonem č. 240/2013 Sb., o investičních společnostech a investičních fondech, přičemž specifickým investičním fondem je zahraniční investiční fond, který má sídlo v jiném státě než je Česká republika. </a:t>
            </a:r>
          </a:p>
          <a:p>
            <a:r>
              <a:rPr lang="cs-CZ" dirty="0"/>
              <a:t>Investiční fond může spravovat majetek samostatně nebo může jeho obhospodařování svěřit investiční společnosti</a:t>
            </a:r>
          </a:p>
        </p:txBody>
      </p:sp>
    </p:spTree>
    <p:extLst>
      <p:ext uri="{BB962C8B-B14F-4D97-AF65-F5344CB8AC3E}">
        <p14:creationId xmlns:p14="http://schemas.microsoft.com/office/powerpoint/2010/main" val="103053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Investiční fondy – fondy kolektivního investování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Fondem kolektivního investování je investiční fond nebo podílový fond. </a:t>
            </a:r>
          </a:p>
          <a:p>
            <a:r>
              <a:rPr lang="cs-CZ" b="1" dirty="0"/>
              <a:t>Podílový fond </a:t>
            </a:r>
            <a:r>
              <a:rPr lang="cs-CZ" dirty="0"/>
              <a:t>je souborem majetku, který náleží všem vlastníkům podílových listů tohoto podílového fondu, označovaných jako podílníci, a to v poměru podle hodnoty vlastněných podílových listů. To znamená, že podílový fond není právnickou osobu a nemá právní subjektivitu, nýbrž musí být vždy spravován třetí osobu, investiční společností. Podílové fondy se člení na otevřené a uzavřené.</a:t>
            </a:r>
          </a:p>
          <a:p>
            <a:r>
              <a:rPr lang="cs-CZ" b="1" dirty="0"/>
              <a:t>Otevřený podílový fond </a:t>
            </a:r>
            <a:r>
              <a:rPr lang="cs-CZ" dirty="0"/>
              <a:t>vydává podílové listy, s nimiž je spojeno právo podílníka na odkoupení podílového listu investiční společností na jeho žádost. Tím je do značné míry zajištěna likvidita takového cenného papíru. S výjimkou případů, kdy by bylo odkupování z důvodů stanovených v zákoně o kolektivním investování pozastaveno, má totiž podílník zajištěno, že podílový list prodá za aktuální cenu.</a:t>
            </a:r>
          </a:p>
          <a:p>
            <a:r>
              <a:rPr lang="cs-CZ" b="1" dirty="0"/>
              <a:t>Uzavřený podílový fond </a:t>
            </a:r>
            <a:r>
              <a:rPr lang="cs-CZ" dirty="0"/>
              <a:t>vydává podílové listy, s nimiž právo na odkup ze strany investiční společnosti není spojeno. Zákon o kolektivním investování však stanoví z této zásady výjimky.</a:t>
            </a:r>
          </a:p>
        </p:txBody>
      </p:sp>
    </p:spTree>
    <p:extLst>
      <p:ext uri="{BB962C8B-B14F-4D97-AF65-F5344CB8AC3E}">
        <p14:creationId xmlns:p14="http://schemas.microsoft.com/office/powerpoint/2010/main" val="3248629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Investiční fondy -fondy kvalifikovaných investorů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Fondy kolektivního investování se přitom dělí na standardní a speciální.</a:t>
            </a:r>
          </a:p>
          <a:p>
            <a:r>
              <a:rPr lang="cs-CZ" dirty="0"/>
              <a:t>Standardním fondem je fond, který splňuje požadavky práva Evropské unie. To znamená, že má formu předvídanou harmonizovaným evropským právem a v souladu s ním vykonává i svou činnost. Standardní fond může být obhospodařován také v rámci tzv. evropského pasu investiční společností z jiného členského státu Evropské unie.</a:t>
            </a:r>
          </a:p>
          <a:p>
            <a:r>
              <a:rPr lang="cs-CZ" dirty="0"/>
              <a:t>Speciálním fondem se rozumí fond, který požadavky práva Evropské unie nesplňuje, ale jeho vznik a činnost je upravena právem České republiky. Speciální fondy se dále člení podle toho, zda shromažďují prostředky od veřejnosti či od kvalifikovaných investorů.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464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Pojišťovnictví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    Zákon č. 277/2009 Sb., zákon o pojišťovnictví, ve znění pozdějších předpisů</a:t>
            </a:r>
          </a:p>
          <a:p>
            <a:r>
              <a:rPr lang="cs-CZ" dirty="0"/>
              <a:t>    Zákon č. 89/2012 Sb., občanský zákoník, ve znění pozdějších předpisů</a:t>
            </a:r>
          </a:p>
          <a:p>
            <a:r>
              <a:rPr lang="cs-CZ" dirty="0"/>
              <a:t>    Zákon č. 168/1999 Sb., o pojištění odpovědnosti za újmu způsobenou provozem vozidla a o změně některých souvisejících zákonů (zákon o pojištění odpovědnosti z provozu vozidla), ve znění pozdějších předpisů</a:t>
            </a:r>
          </a:p>
          <a:p>
            <a:r>
              <a:rPr lang="cs-CZ" dirty="0"/>
              <a:t>    Zákon č. 377/2005 Sb., o doplňkovém dohledu nad bankami, spořitelními a úvěrními družstvy, institucemi elektronických peněz, pojišťovnami a obchodníky s cennými papíry ve finančních konglomerátech a o změně některých dalších zákonů (zákon o finančních konglomerátech), ve znění pozdějších předpisů</a:t>
            </a:r>
          </a:p>
          <a:p>
            <a:r>
              <a:rPr lang="cs-CZ" dirty="0"/>
              <a:t>    Zákon č. 170/2018 Sb., o distribuci pojištění a zajištění, ve znění pozdějších předpisů</a:t>
            </a:r>
          </a:p>
          <a:p>
            <a:r>
              <a:rPr lang="cs-CZ" dirty="0"/>
              <a:t>    Zákon č. 171/2018 Sb., kterým se mění některé zákony v souvislosti s přijetím zákona o distribuci pojištění a zajištění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628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Výklad pojmů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839788" y="1288995"/>
            <a:ext cx="5157787" cy="823912"/>
          </a:xfrm>
        </p:spPr>
        <p:txBody>
          <a:bodyPr/>
          <a:lstStyle/>
          <a:p>
            <a:r>
              <a:rPr lang="cs-CZ" dirty="0"/>
              <a:t>Pojišťovna	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839788" y="2112907"/>
            <a:ext cx="5157787" cy="4076756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Pojišťovna je PO, která je v souladu se zákonem o pojišťovnictví oprávněna provozovat na území ČR pojišťovací činnost. Dostává se jí udělení licence na provozování činnosti pro tuzemské </a:t>
            </a:r>
            <a:r>
              <a:rPr lang="cs-CZ" dirty="0" err="1"/>
              <a:t>pojiš-ťovny</a:t>
            </a:r>
            <a:r>
              <a:rPr lang="cs-CZ" dirty="0"/>
              <a:t> i pojišťovny se sídlem na území jiného státu. Mezi základní pojišťovací činnosti pojišťoven patří: </a:t>
            </a:r>
          </a:p>
          <a:p>
            <a:r>
              <a:rPr lang="cs-CZ" dirty="0"/>
              <a:t>uzavírání pojistných smluv (dle Zákona o pojistné smlouvě),</a:t>
            </a:r>
          </a:p>
          <a:p>
            <a:r>
              <a:rPr lang="cs-CZ" dirty="0"/>
              <a:t>správa pojištění a poskytování plnění z pojistných smluv,</a:t>
            </a:r>
          </a:p>
          <a:p>
            <a:r>
              <a:rPr lang="cs-CZ" dirty="0"/>
              <a:t>poskytování asistenčních služeb,</a:t>
            </a:r>
          </a:p>
          <a:p>
            <a:r>
              <a:rPr lang="cs-CZ" dirty="0"/>
              <a:t>zpracování osobních údajů s těmito činnostmi souvisejících,</a:t>
            </a:r>
          </a:p>
          <a:p>
            <a:r>
              <a:rPr lang="cs-CZ" dirty="0"/>
              <a:t>nakládání s aktivy (zdrojem – technické rezervy pojišťovny),</a:t>
            </a:r>
          </a:p>
          <a:p>
            <a:r>
              <a:rPr lang="cs-CZ" dirty="0"/>
              <a:t>uzavírání smluv pojišťovna x zajišťovna (zmírňování následků pojistných událostí – zábranná činnost).</a:t>
            </a:r>
          </a:p>
          <a:p>
            <a:r>
              <a:rPr lang="cs-CZ" dirty="0"/>
              <a:t>Pojišťovna musí mít základní kapitál alespoň ve výši 65-200 mil. Kč v závislosti na zvolených odvětvích (pojištění neživotní či životní/rezervotvorné), protože každá nově vznikající pojišťovna musí být dostatečně kapitálově vybavena, aby hned od počátku mohla vyplácet pojistné plnění. </a:t>
            </a:r>
          </a:p>
          <a:p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6097588" y="682364"/>
            <a:ext cx="5183188" cy="823912"/>
          </a:xfrm>
        </p:spPr>
        <p:txBody>
          <a:bodyPr/>
          <a:lstStyle/>
          <a:p>
            <a:r>
              <a:rPr lang="cs-CZ" dirty="0"/>
              <a:t>Zajišťovna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6172200" y="1506276"/>
            <a:ext cx="5183188" cy="4683387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Zajišťovna je PO, jejíž činností je přebírání pojistných rizik postoupených pojišťovnou se sídlem na území ČR a také provozování činnosti v souladu s právní úpravou země svého sídla. Mezi základní činnosti zajišťovny můžeme zařadit:</a:t>
            </a:r>
          </a:p>
          <a:p>
            <a:r>
              <a:rPr lang="cs-CZ" dirty="0"/>
              <a:t>uzavírání smluv, kterými se zajišťovna zavazuje pojišťovně poskytnout ve sjednaném rozsahu plnění, nastane-li nahodilá událost,</a:t>
            </a:r>
          </a:p>
          <a:p>
            <a:r>
              <a:rPr lang="cs-CZ" dirty="0"/>
              <a:t>zajišťovně se platí určitá část pojistného z pojistných smluv uzavřených pojišťovnou,</a:t>
            </a:r>
          </a:p>
          <a:p>
            <a:r>
              <a:rPr lang="cs-CZ" dirty="0"/>
              <a:t>nakládání s aktivy, jejichž zdrojem jsou technické rezervy,</a:t>
            </a:r>
          </a:p>
          <a:p>
            <a:r>
              <a:rPr lang="cs-CZ" dirty="0"/>
              <a:t>zprostředkovatelská činnost a poradenská činnost. </a:t>
            </a:r>
          </a:p>
          <a:p>
            <a:r>
              <a:rPr lang="cs-CZ" dirty="0"/>
              <a:t>Pro získání licence na provozování zajišťovny je mimo jiné nutný vysoký kapitál, v minimální výši 1 000 000 000 Kč (slovy: </a:t>
            </a:r>
            <a:r>
              <a:rPr lang="cs-CZ" dirty="0" err="1"/>
              <a:t>miliardakorunčeských</a:t>
            </a:r>
            <a:r>
              <a:rPr lang="cs-CZ" dirty="0"/>
              <a:t>). </a:t>
            </a:r>
            <a:r>
              <a:rPr lang="cs-CZ" dirty="0">
                <a:solidFill>
                  <a:srgbClr val="FF0000"/>
                </a:solidFill>
              </a:rPr>
              <a:t>Česká národní banka udělila 8. srpna 2008 první licenci tuzemské zajišťovně VIG RE zajišťovna, </a:t>
            </a:r>
            <a:r>
              <a:rPr lang="cs-CZ" dirty="0" err="1">
                <a:solidFill>
                  <a:srgbClr val="FF0000"/>
                </a:solidFill>
              </a:rPr>
              <a:t>a.s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87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9CAEC-C56D-4296-873B-09DB375D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E17851-1746-42EF-A65C-AB58AB0F4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Finanční instituce</a:t>
            </a:r>
          </a:p>
          <a:p>
            <a:r>
              <a:rPr lang="cs-CZ" dirty="0"/>
              <a:t>Financování a charakteristika různých forem podnikání	</a:t>
            </a:r>
          </a:p>
          <a:p>
            <a:r>
              <a:rPr lang="cs-CZ" dirty="0"/>
              <a:t>Alternativy krátkodobého a dlouhodobého financování	</a:t>
            </a:r>
          </a:p>
          <a:p>
            <a:r>
              <a:rPr lang="cs-CZ" dirty="0"/>
              <a:t>Úvěrový, směnečný a devizový trh	</a:t>
            </a:r>
          </a:p>
        </p:txBody>
      </p:sp>
    </p:spTree>
    <p:extLst>
      <p:ext uri="{BB962C8B-B14F-4D97-AF65-F5344CB8AC3E}">
        <p14:creationId xmlns:p14="http://schemas.microsoft.com/office/powerpoint/2010/main" val="2781749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9CAEC-C56D-4296-873B-09DB375D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a charakteristika různých forem podnikání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E17851-1746-42EF-A65C-AB58AB0F4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04018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7ADF0ED-39F8-4230-AA58-7C5C9CA3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úprava podnikání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2B349D5-FDA0-4EC9-A218-AC9ED64AD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cs-CZ" dirty="0"/>
              <a:t>V České republice existuje asi 6 000 platných zákonů, k tomu je třeba připočítat ostatní formy právních norem, jako jsou vyhlášky, nařízení, předpisy …</a:t>
            </a:r>
          </a:p>
          <a:p>
            <a:pPr marL="285750" indent="-285750"/>
            <a:r>
              <a:rPr lang="cs-CZ" b="1" dirty="0">
                <a:solidFill>
                  <a:srgbClr val="FF0000"/>
                </a:solidFill>
              </a:rPr>
              <a:t>dříve definoval obchodní zákoník</a:t>
            </a:r>
            <a:r>
              <a:rPr lang="cs-CZ" dirty="0"/>
              <a:t>, po jeho zrušení přešly jeho pasáže do dvou zákonů, jednak do zákona o obchodních korporacích a družstvech (zákon č. 90/2012 Sb.) a dále do občanského zákoníku (zákon č. 89/2012 Sb.). </a:t>
            </a:r>
          </a:p>
          <a:p>
            <a:pPr marL="285750" indent="-285750"/>
            <a:r>
              <a:rPr lang="cs-CZ" dirty="0">
                <a:solidFill>
                  <a:srgbClr val="FF0000"/>
                </a:solidFill>
              </a:rPr>
              <a:t>Od 1. 1. 2021 nabyl účinnosti zákon č. 33/2020 Sb., kterým se mění zákon o obchodních společnostech a družstvech </a:t>
            </a:r>
            <a:r>
              <a:rPr lang="cs-CZ" dirty="0"/>
              <a:t>a další související zákony. </a:t>
            </a:r>
          </a:p>
          <a:p>
            <a:pPr marL="285750" indent="-285750"/>
            <a:r>
              <a:rPr lang="cs-CZ" dirty="0"/>
              <a:t>Dále lze podnikat i dle ustanovení živnostenského zákona (zákon č. 455/1991 Sb.).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0921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63639"/>
            <a:ext cx="10515600" cy="57133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Z</a:t>
            </a:r>
            <a:r>
              <a:rPr lang="en-US" b="1" dirty="0" err="1">
                <a:solidFill>
                  <a:srgbClr val="FF0000"/>
                </a:solidFill>
              </a:rPr>
              <a:t>ákladními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právními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předpisy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které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upravují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jednotlivé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formy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podnikatelské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činnosti</a:t>
            </a:r>
            <a:r>
              <a:rPr lang="en-US" b="1" dirty="0">
                <a:solidFill>
                  <a:srgbClr val="FF0000"/>
                </a:solidFill>
              </a:rPr>
              <a:t> a </a:t>
            </a:r>
            <a:r>
              <a:rPr lang="en-US" b="1" dirty="0" err="1">
                <a:solidFill>
                  <a:srgbClr val="FF0000"/>
                </a:solidFill>
              </a:rPr>
              <a:t>rovněž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podmínky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podnikání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území</a:t>
            </a:r>
            <a:r>
              <a:rPr lang="en-US" b="1" dirty="0">
                <a:solidFill>
                  <a:srgbClr val="FF0000"/>
                </a:solidFill>
              </a:rPr>
              <a:t> ČR </a:t>
            </a:r>
            <a:r>
              <a:rPr lang="en-US" b="1" dirty="0" err="1">
                <a:solidFill>
                  <a:srgbClr val="FF0000"/>
                </a:solidFill>
              </a:rPr>
              <a:t>jsou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dirty="0" err="1"/>
              <a:t>Zákon</a:t>
            </a:r>
            <a:r>
              <a:rPr lang="en-US" dirty="0"/>
              <a:t> č. 89/2012 Sb., </a:t>
            </a:r>
            <a:r>
              <a:rPr lang="en-US" b="1" dirty="0" err="1"/>
              <a:t>občanský</a:t>
            </a:r>
            <a:r>
              <a:rPr lang="en-US" b="1" dirty="0"/>
              <a:t> </a:t>
            </a:r>
            <a:r>
              <a:rPr lang="en-US" b="1" dirty="0" err="1"/>
              <a:t>zákoník</a:t>
            </a:r>
            <a:r>
              <a:rPr lang="en-US" b="1" dirty="0"/>
              <a:t> </a:t>
            </a:r>
            <a:r>
              <a:rPr lang="en-US" dirty="0"/>
              <a:t>(„NOZ”) – </a:t>
            </a:r>
            <a:r>
              <a:rPr lang="en-US" dirty="0" err="1"/>
              <a:t>vymezuje</a:t>
            </a:r>
            <a:r>
              <a:rPr lang="en-US" dirty="0"/>
              <a:t>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pojmy</a:t>
            </a:r>
            <a:r>
              <a:rPr lang="en-US" dirty="0"/>
              <a:t> (</a:t>
            </a:r>
            <a:r>
              <a:rPr lang="en-US" dirty="0" err="1"/>
              <a:t>fyzická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, </a:t>
            </a:r>
            <a:r>
              <a:rPr lang="en-US" dirty="0" err="1"/>
              <a:t>právnická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, </a:t>
            </a:r>
            <a:r>
              <a:rPr lang="en-US" dirty="0" err="1"/>
              <a:t>podnikatel</a:t>
            </a:r>
            <a:r>
              <a:rPr lang="en-US" dirty="0"/>
              <a:t>, </a:t>
            </a:r>
            <a:r>
              <a:rPr lang="en-US" dirty="0" err="1"/>
              <a:t>podnikání</a:t>
            </a:r>
            <a:r>
              <a:rPr lang="en-US" dirty="0"/>
              <a:t>, </a:t>
            </a:r>
            <a:r>
              <a:rPr lang="en-US" dirty="0" err="1"/>
              <a:t>korporace</a:t>
            </a:r>
            <a:r>
              <a:rPr lang="en-US" dirty="0"/>
              <a:t>, </a:t>
            </a:r>
            <a:r>
              <a:rPr lang="en-US" dirty="0" err="1"/>
              <a:t>orgány</a:t>
            </a:r>
            <a:r>
              <a:rPr lang="en-US" dirty="0"/>
              <a:t> </a:t>
            </a:r>
            <a:r>
              <a:rPr lang="en-US" dirty="0" err="1"/>
              <a:t>atp</a:t>
            </a:r>
            <a:r>
              <a:rPr lang="en-US" dirty="0"/>
              <a:t>.), </a:t>
            </a:r>
            <a:r>
              <a:rPr lang="en-US" dirty="0" err="1"/>
              <a:t>obsahuje</a:t>
            </a:r>
            <a:r>
              <a:rPr lang="en-US" dirty="0"/>
              <a:t> </a:t>
            </a:r>
            <a:r>
              <a:rPr lang="en-US" dirty="0" err="1"/>
              <a:t>úpravu</a:t>
            </a:r>
            <a:r>
              <a:rPr lang="en-US" dirty="0"/>
              <a:t> </a:t>
            </a:r>
            <a:r>
              <a:rPr lang="en-US" dirty="0" err="1"/>
              <a:t>obecných</a:t>
            </a:r>
            <a:r>
              <a:rPr lang="en-US" dirty="0"/>
              <a:t> </a:t>
            </a:r>
            <a:r>
              <a:rPr lang="en-US" dirty="0" err="1"/>
              <a:t>otázek</a:t>
            </a:r>
            <a:r>
              <a:rPr lang="en-US" dirty="0"/>
              <a:t> </a:t>
            </a:r>
            <a:r>
              <a:rPr lang="en-US" dirty="0" err="1"/>
              <a:t>souvisejících</a:t>
            </a:r>
            <a:r>
              <a:rPr lang="en-US" dirty="0"/>
              <a:t> s </a:t>
            </a:r>
            <a:r>
              <a:rPr lang="en-US" dirty="0" err="1"/>
              <a:t>podnikáním</a:t>
            </a:r>
            <a:r>
              <a:rPr lang="en-US" dirty="0"/>
              <a:t> (</a:t>
            </a:r>
            <a:r>
              <a:rPr lang="en-US" dirty="0" err="1"/>
              <a:t>jednání</a:t>
            </a:r>
            <a:r>
              <a:rPr lang="en-US" dirty="0"/>
              <a:t> </a:t>
            </a:r>
            <a:r>
              <a:rPr lang="en-US" dirty="0" err="1"/>
              <a:t>podnikatele</a:t>
            </a:r>
            <a:r>
              <a:rPr lang="en-US" dirty="0"/>
              <a:t>, </a:t>
            </a:r>
            <a:r>
              <a:rPr lang="en-US" dirty="0" err="1"/>
              <a:t>smluvní</a:t>
            </a:r>
            <a:r>
              <a:rPr lang="en-US" dirty="0"/>
              <a:t> </a:t>
            </a:r>
            <a:r>
              <a:rPr lang="en-US" dirty="0" err="1"/>
              <a:t>vztahy</a:t>
            </a:r>
            <a:r>
              <a:rPr lang="en-US" dirty="0"/>
              <a:t>, </a:t>
            </a:r>
            <a:r>
              <a:rPr lang="en-US" dirty="0" err="1"/>
              <a:t>odpovědnost</a:t>
            </a:r>
            <a:r>
              <a:rPr lang="en-US" dirty="0"/>
              <a:t> </a:t>
            </a:r>
            <a:r>
              <a:rPr lang="en-US" dirty="0" err="1"/>
              <a:t>atp</a:t>
            </a:r>
            <a:r>
              <a:rPr lang="en-US" dirty="0"/>
              <a:t>.). </a:t>
            </a:r>
            <a:r>
              <a:rPr lang="en-US" dirty="0" err="1"/>
              <a:t>Jedná</a:t>
            </a:r>
            <a:r>
              <a:rPr lang="en-US" dirty="0"/>
              <a:t> se o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právní</a:t>
            </a:r>
            <a:r>
              <a:rPr lang="en-US" dirty="0"/>
              <a:t> </a:t>
            </a:r>
            <a:r>
              <a:rPr lang="en-US" dirty="0" err="1"/>
              <a:t>předpis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se </a:t>
            </a:r>
            <a:r>
              <a:rPr lang="en-US" dirty="0" err="1"/>
              <a:t>použije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,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zvláštní</a:t>
            </a:r>
            <a:r>
              <a:rPr lang="en-US" dirty="0"/>
              <a:t> </a:t>
            </a:r>
            <a:r>
              <a:rPr lang="en-US" dirty="0" err="1"/>
              <a:t>zákon</a:t>
            </a:r>
            <a:r>
              <a:rPr lang="en-US" dirty="0"/>
              <a:t> </a:t>
            </a:r>
            <a:r>
              <a:rPr lang="en-US" dirty="0" err="1"/>
              <a:t>neobsahuje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právní</a:t>
            </a:r>
            <a:r>
              <a:rPr lang="en-US" dirty="0"/>
              <a:t> </a:t>
            </a:r>
            <a:r>
              <a:rPr lang="en-US" dirty="0" err="1"/>
              <a:t>úpravu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Zákon</a:t>
            </a:r>
            <a:r>
              <a:rPr lang="en-US" dirty="0"/>
              <a:t> č. 90/2012 Sb., o </a:t>
            </a:r>
            <a:r>
              <a:rPr lang="en-US" dirty="0" err="1"/>
              <a:t>obchodních</a:t>
            </a:r>
            <a:r>
              <a:rPr lang="en-US" dirty="0"/>
              <a:t> </a:t>
            </a:r>
            <a:r>
              <a:rPr lang="en-US" dirty="0" err="1"/>
              <a:t>společnostech</a:t>
            </a:r>
            <a:r>
              <a:rPr lang="en-US" dirty="0"/>
              <a:t> a </a:t>
            </a:r>
            <a:r>
              <a:rPr lang="en-US" dirty="0" err="1"/>
              <a:t>družstvech</a:t>
            </a:r>
            <a:r>
              <a:rPr lang="en-US" dirty="0"/>
              <a:t> (</a:t>
            </a:r>
            <a:r>
              <a:rPr lang="en-US" dirty="0" err="1"/>
              <a:t>zákon</a:t>
            </a:r>
            <a:r>
              <a:rPr lang="en-US" dirty="0"/>
              <a:t> o </a:t>
            </a:r>
            <a:r>
              <a:rPr lang="en-US" dirty="0" err="1"/>
              <a:t>obchodních</a:t>
            </a:r>
            <a:r>
              <a:rPr lang="en-US" dirty="0"/>
              <a:t> </a:t>
            </a:r>
            <a:r>
              <a:rPr lang="en-US" dirty="0" err="1"/>
              <a:t>korporacích</a:t>
            </a:r>
            <a:r>
              <a:rPr lang="en-US" dirty="0"/>
              <a:t>, „ZOK”) – </a:t>
            </a:r>
            <a:r>
              <a:rPr lang="en-US" dirty="0" err="1"/>
              <a:t>obsahuje</a:t>
            </a:r>
            <a:r>
              <a:rPr lang="en-US" dirty="0"/>
              <a:t> </a:t>
            </a:r>
            <a:r>
              <a:rPr lang="en-US" dirty="0" err="1"/>
              <a:t>podrobnou</a:t>
            </a:r>
            <a:r>
              <a:rPr lang="en-US" dirty="0"/>
              <a:t> </a:t>
            </a:r>
            <a:r>
              <a:rPr lang="en-US" dirty="0" err="1"/>
              <a:t>úpravu</a:t>
            </a:r>
            <a:r>
              <a:rPr lang="en-US" dirty="0"/>
              <a:t>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typů</a:t>
            </a:r>
            <a:r>
              <a:rPr lang="en-US" dirty="0"/>
              <a:t> </a:t>
            </a:r>
            <a:r>
              <a:rPr lang="en-US" dirty="0" err="1"/>
              <a:t>obchodních</a:t>
            </a:r>
            <a:r>
              <a:rPr lang="en-US" dirty="0"/>
              <a:t> </a:t>
            </a:r>
            <a:r>
              <a:rPr lang="en-US" dirty="0" err="1"/>
              <a:t>společností</a:t>
            </a:r>
            <a:r>
              <a:rPr lang="en-US" dirty="0"/>
              <a:t> (VOS, KS, SRO a AS) a </a:t>
            </a:r>
            <a:r>
              <a:rPr lang="en-US" dirty="0" err="1"/>
              <a:t>družstva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Zákon</a:t>
            </a:r>
            <a:r>
              <a:rPr lang="en-US" dirty="0"/>
              <a:t> č. 304/2013 Sb., o </a:t>
            </a:r>
            <a:r>
              <a:rPr lang="en-US" dirty="0" err="1"/>
              <a:t>veřejných</a:t>
            </a:r>
            <a:r>
              <a:rPr lang="en-US" dirty="0"/>
              <a:t> </a:t>
            </a:r>
            <a:r>
              <a:rPr lang="en-US" dirty="0" err="1"/>
              <a:t>rejstřících</a:t>
            </a:r>
            <a:r>
              <a:rPr lang="en-US" dirty="0"/>
              <a:t> </a:t>
            </a:r>
            <a:r>
              <a:rPr lang="en-US" dirty="0" err="1"/>
              <a:t>právnických</a:t>
            </a:r>
            <a:r>
              <a:rPr lang="en-US" dirty="0"/>
              <a:t> a </a:t>
            </a:r>
            <a:r>
              <a:rPr lang="en-US" dirty="0" err="1"/>
              <a:t>fyzických</a:t>
            </a:r>
            <a:r>
              <a:rPr lang="en-US" dirty="0"/>
              <a:t> </a:t>
            </a:r>
            <a:r>
              <a:rPr lang="en-US" dirty="0" err="1"/>
              <a:t>osob</a:t>
            </a:r>
            <a:r>
              <a:rPr lang="en-US" dirty="0"/>
              <a:t> – </a:t>
            </a:r>
            <a:r>
              <a:rPr lang="en-US" dirty="0" err="1"/>
              <a:t>obsahuje</a:t>
            </a:r>
            <a:r>
              <a:rPr lang="en-US" dirty="0"/>
              <a:t> </a:t>
            </a:r>
            <a:r>
              <a:rPr lang="en-US" dirty="0" err="1"/>
              <a:t>úpravu</a:t>
            </a:r>
            <a:r>
              <a:rPr lang="en-US" dirty="0"/>
              <a:t> </a:t>
            </a:r>
            <a:r>
              <a:rPr lang="en-US" dirty="0" err="1"/>
              <a:t>obchodního</a:t>
            </a:r>
            <a:r>
              <a:rPr lang="en-US" dirty="0"/>
              <a:t> </a:t>
            </a:r>
            <a:r>
              <a:rPr lang="en-US" dirty="0" err="1"/>
              <a:t>rejstříku</a:t>
            </a:r>
            <a:r>
              <a:rPr lang="en-US" dirty="0"/>
              <a:t>, </a:t>
            </a:r>
            <a:r>
              <a:rPr lang="en-US" dirty="0" err="1"/>
              <a:t>stanoví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osoby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jakých</a:t>
            </a:r>
            <a:r>
              <a:rPr lang="en-US" dirty="0"/>
              <a:t> </a:t>
            </a:r>
            <a:r>
              <a:rPr lang="en-US" dirty="0" err="1"/>
              <a:t>podmínek</a:t>
            </a:r>
            <a:r>
              <a:rPr lang="en-US" dirty="0"/>
              <a:t> a </a:t>
            </a:r>
            <a:r>
              <a:rPr lang="en-US" dirty="0" err="1"/>
              <a:t>jaké</a:t>
            </a:r>
            <a:r>
              <a:rPr lang="en-US" dirty="0"/>
              <a:t> </a:t>
            </a:r>
            <a:r>
              <a:rPr lang="en-US" dirty="0" err="1"/>
              <a:t>údaje</a:t>
            </a:r>
            <a:r>
              <a:rPr lang="en-US" dirty="0"/>
              <a:t> se </a:t>
            </a:r>
            <a:r>
              <a:rPr lang="en-US" dirty="0" err="1"/>
              <a:t>zapisují</a:t>
            </a:r>
            <a:r>
              <a:rPr lang="en-US" dirty="0"/>
              <a:t> do </a:t>
            </a:r>
            <a:r>
              <a:rPr lang="en-US" dirty="0" err="1"/>
              <a:t>obchodního</a:t>
            </a:r>
            <a:r>
              <a:rPr lang="en-US" dirty="0"/>
              <a:t> </a:t>
            </a:r>
            <a:r>
              <a:rPr lang="en-US" dirty="0" err="1"/>
              <a:t>rejstříku</a:t>
            </a:r>
            <a:r>
              <a:rPr lang="en-US" dirty="0"/>
              <a:t>, 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upravuje</a:t>
            </a:r>
            <a:r>
              <a:rPr lang="en-US" dirty="0"/>
              <a:t> </a:t>
            </a:r>
            <a:r>
              <a:rPr lang="en-US" dirty="0" err="1"/>
              <a:t>rovněž</a:t>
            </a:r>
            <a:r>
              <a:rPr lang="en-US" dirty="0"/>
              <a:t> </a:t>
            </a:r>
            <a:r>
              <a:rPr lang="en-US" dirty="0" err="1"/>
              <a:t>postupy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zápisech</a:t>
            </a:r>
            <a:r>
              <a:rPr lang="en-US" dirty="0"/>
              <a:t> do </a:t>
            </a:r>
            <a:r>
              <a:rPr lang="en-US" dirty="0" err="1"/>
              <a:t>obchodního</a:t>
            </a:r>
            <a:r>
              <a:rPr lang="en-US" dirty="0"/>
              <a:t> </a:t>
            </a:r>
            <a:r>
              <a:rPr lang="en-US" dirty="0" err="1"/>
              <a:t>rejstříku</a:t>
            </a:r>
            <a:r>
              <a:rPr lang="en-US" dirty="0"/>
              <a:t> </a:t>
            </a:r>
            <a:r>
              <a:rPr lang="en-US" dirty="0" err="1"/>
              <a:t>prováděných</a:t>
            </a:r>
            <a:r>
              <a:rPr lang="en-US" dirty="0"/>
              <a:t> </a:t>
            </a:r>
            <a:r>
              <a:rPr lang="en-US" dirty="0" err="1"/>
              <a:t>notářem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Zákon</a:t>
            </a:r>
            <a:r>
              <a:rPr lang="en-US" dirty="0"/>
              <a:t> č. 455/1991 Sb., o </a:t>
            </a:r>
            <a:r>
              <a:rPr lang="en-US" dirty="0" err="1"/>
              <a:t>živnostenském</a:t>
            </a:r>
            <a:r>
              <a:rPr lang="en-US" dirty="0"/>
              <a:t> </a:t>
            </a:r>
            <a:r>
              <a:rPr lang="en-US" dirty="0" err="1"/>
              <a:t>podnikání</a:t>
            </a:r>
            <a:r>
              <a:rPr lang="en-US" dirty="0"/>
              <a:t> (</a:t>
            </a:r>
            <a:r>
              <a:rPr lang="en-US" dirty="0" err="1"/>
              <a:t>živnostenský</a:t>
            </a:r>
            <a:r>
              <a:rPr lang="en-US" dirty="0"/>
              <a:t> </a:t>
            </a:r>
            <a:r>
              <a:rPr lang="en-US" dirty="0" err="1"/>
              <a:t>zákon</a:t>
            </a:r>
            <a:r>
              <a:rPr lang="en-US" dirty="0"/>
              <a:t>) – </a:t>
            </a:r>
            <a:r>
              <a:rPr lang="en-US" dirty="0" err="1"/>
              <a:t>vymezuje</a:t>
            </a:r>
            <a:r>
              <a:rPr lang="en-US" dirty="0"/>
              <a:t> </a:t>
            </a:r>
            <a:r>
              <a:rPr lang="en-US" dirty="0" err="1"/>
              <a:t>jednotlivé</a:t>
            </a:r>
            <a:r>
              <a:rPr lang="en-US" dirty="0"/>
              <a:t>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živností</a:t>
            </a:r>
            <a:r>
              <a:rPr lang="en-US" dirty="0"/>
              <a:t>, </a:t>
            </a:r>
            <a:r>
              <a:rPr lang="en-US" dirty="0" err="1"/>
              <a:t>podmínky</a:t>
            </a:r>
            <a:r>
              <a:rPr lang="en-US" dirty="0"/>
              <a:t> pro </a:t>
            </a:r>
            <a:r>
              <a:rPr lang="en-US" dirty="0" err="1"/>
              <a:t>vznik</a:t>
            </a:r>
            <a:r>
              <a:rPr lang="en-US" dirty="0"/>
              <a:t> a </a:t>
            </a:r>
            <a:r>
              <a:rPr lang="en-US" dirty="0" err="1"/>
              <a:t>zánik</a:t>
            </a:r>
            <a:r>
              <a:rPr lang="en-US" dirty="0"/>
              <a:t> </a:t>
            </a:r>
            <a:r>
              <a:rPr lang="en-US" dirty="0" err="1"/>
              <a:t>živnostenského</a:t>
            </a:r>
            <a:r>
              <a:rPr lang="en-US" dirty="0"/>
              <a:t> </a:t>
            </a:r>
            <a:r>
              <a:rPr lang="en-US" dirty="0" err="1"/>
              <a:t>oprávnění</a:t>
            </a:r>
            <a:r>
              <a:rPr lang="en-US" dirty="0"/>
              <a:t>, </a:t>
            </a:r>
            <a:r>
              <a:rPr lang="en-US" dirty="0" err="1"/>
              <a:t>práva</a:t>
            </a:r>
            <a:r>
              <a:rPr lang="en-US" dirty="0"/>
              <a:t> a </a:t>
            </a:r>
            <a:r>
              <a:rPr lang="en-US" dirty="0" err="1"/>
              <a:t>povinnosti</a:t>
            </a:r>
            <a:r>
              <a:rPr lang="en-US" dirty="0"/>
              <a:t> </a:t>
            </a:r>
            <a:r>
              <a:rPr lang="en-US" dirty="0" err="1"/>
              <a:t>živnostníků</a:t>
            </a:r>
            <a:r>
              <a:rPr lang="en-US" dirty="0"/>
              <a:t> </a:t>
            </a:r>
            <a:r>
              <a:rPr lang="en-US" dirty="0" err="1"/>
              <a:t>atp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Zákon</a:t>
            </a:r>
            <a:r>
              <a:rPr lang="en-US" dirty="0"/>
              <a:t> č. 262/2006 Sb., </a:t>
            </a:r>
            <a:r>
              <a:rPr lang="en-US" dirty="0" err="1"/>
              <a:t>zákoník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– </a:t>
            </a:r>
            <a:r>
              <a:rPr lang="en-US" dirty="0" err="1"/>
              <a:t>upravuje</a:t>
            </a:r>
            <a:r>
              <a:rPr lang="en-US" dirty="0"/>
              <a:t> </a:t>
            </a:r>
            <a:r>
              <a:rPr lang="en-US" dirty="0" err="1"/>
              <a:t>výkon</a:t>
            </a:r>
            <a:r>
              <a:rPr lang="en-US" dirty="0"/>
              <a:t> </a:t>
            </a:r>
            <a:r>
              <a:rPr lang="en-US" dirty="0" err="1"/>
              <a:t>závislé</a:t>
            </a:r>
            <a:r>
              <a:rPr lang="en-US" dirty="0"/>
              <a:t> </a:t>
            </a:r>
            <a:r>
              <a:rPr lang="en-US" dirty="0" err="1"/>
              <a:t>činnosti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podmínky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kterých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podnikatelé</a:t>
            </a:r>
            <a:r>
              <a:rPr lang="en-US" dirty="0"/>
              <a:t> </a:t>
            </a:r>
            <a:r>
              <a:rPr lang="en-US" dirty="0" err="1"/>
              <a:t>využít</a:t>
            </a:r>
            <a:r>
              <a:rPr lang="en-US" dirty="0"/>
              <a:t> </a:t>
            </a:r>
            <a:r>
              <a:rPr lang="en-US" dirty="0" err="1"/>
              <a:t>dalších</a:t>
            </a:r>
            <a:r>
              <a:rPr lang="en-US" dirty="0"/>
              <a:t> </a:t>
            </a:r>
            <a:r>
              <a:rPr lang="en-US" dirty="0" err="1"/>
              <a:t>osob</a:t>
            </a:r>
            <a:r>
              <a:rPr lang="en-US" dirty="0"/>
              <a:t> k </a:t>
            </a:r>
            <a:r>
              <a:rPr lang="en-US" dirty="0" err="1"/>
              <a:t>rozvoji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podnikatelské</a:t>
            </a:r>
            <a:r>
              <a:rPr lang="en-US" dirty="0"/>
              <a:t> </a:t>
            </a:r>
            <a:r>
              <a:rPr lang="en-US" dirty="0" err="1"/>
              <a:t>činnosti</a:t>
            </a:r>
            <a:r>
              <a:rPr lang="en-US" dirty="0"/>
              <a:t>; </a:t>
            </a:r>
            <a:r>
              <a:rPr lang="en-US" dirty="0" err="1"/>
              <a:t>obsahuje</a:t>
            </a:r>
            <a:r>
              <a:rPr lang="en-US" dirty="0"/>
              <a:t> </a:t>
            </a:r>
            <a:r>
              <a:rPr lang="en-US" dirty="0" err="1"/>
              <a:t>podrobnou</a:t>
            </a:r>
            <a:r>
              <a:rPr lang="en-US" dirty="0"/>
              <a:t> </a:t>
            </a:r>
            <a:r>
              <a:rPr lang="en-US" dirty="0" err="1"/>
              <a:t>úpravu</a:t>
            </a:r>
            <a:r>
              <a:rPr lang="en-US" dirty="0"/>
              <a:t> </a:t>
            </a:r>
            <a:r>
              <a:rPr lang="en-US" dirty="0" err="1"/>
              <a:t>vzniku</a:t>
            </a:r>
            <a:r>
              <a:rPr lang="en-US" dirty="0"/>
              <a:t>, </a:t>
            </a:r>
            <a:r>
              <a:rPr lang="en-US" dirty="0" err="1"/>
              <a:t>změny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zániku</a:t>
            </a:r>
            <a:r>
              <a:rPr lang="en-US" dirty="0"/>
              <a:t> </a:t>
            </a:r>
            <a:r>
              <a:rPr lang="en-US" dirty="0" err="1"/>
              <a:t>pracovního</a:t>
            </a:r>
            <a:r>
              <a:rPr lang="en-US" dirty="0"/>
              <a:t> </a:t>
            </a:r>
            <a:r>
              <a:rPr lang="en-US" dirty="0" err="1"/>
              <a:t>poměru</a:t>
            </a:r>
            <a:r>
              <a:rPr lang="en-US" dirty="0"/>
              <a:t> a </a:t>
            </a:r>
            <a:r>
              <a:rPr lang="en-US" dirty="0" err="1"/>
              <a:t>práv</a:t>
            </a:r>
            <a:r>
              <a:rPr lang="en-US" dirty="0"/>
              <a:t> a </a:t>
            </a:r>
            <a:r>
              <a:rPr lang="en-US" dirty="0" err="1"/>
              <a:t>povinností</a:t>
            </a:r>
            <a:r>
              <a:rPr lang="en-US" dirty="0"/>
              <a:t> </a:t>
            </a:r>
            <a:r>
              <a:rPr lang="en-US" dirty="0" err="1"/>
              <a:t>zaměstnavatele</a:t>
            </a:r>
            <a:r>
              <a:rPr lang="en-US" dirty="0"/>
              <a:t> a </a:t>
            </a:r>
            <a:r>
              <a:rPr lang="en-US" dirty="0" err="1"/>
              <a:t>zaměstnanců</a:t>
            </a:r>
            <a:r>
              <a:rPr lang="en-US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610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Rozhodování podnikatele před založením podniku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Rozhodnutí podnikatele o založení podniku by mělo předcházet posouzení dvou oblastí:</a:t>
            </a:r>
          </a:p>
          <a:p>
            <a:pPr lvl="0" fontAlgn="base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Předmětu vlastní plánované činnosti </a:t>
            </a:r>
            <a:endParaRPr lang="cs-CZ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/>
            <a:r>
              <a:rPr lang="cs-CZ" dirty="0"/>
              <a:t>tj. rozhodnutí o tom, jakou činnost bude podnikatel aktivně provozovat.</a:t>
            </a:r>
          </a:p>
          <a:p>
            <a:pPr lvl="0" fontAlgn="base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Vyjasnění potřeby finančních a jiných prostředků </a:t>
            </a:r>
            <a:endParaRPr lang="cs-CZ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cs-CZ" dirty="0"/>
              <a:t>nezbytných k započetí a provozování dané podnikatelské aktivity</a:t>
            </a:r>
          </a:p>
        </p:txBody>
      </p:sp>
    </p:spTree>
    <p:extLst>
      <p:ext uri="{BB962C8B-B14F-4D97-AF65-F5344CB8AC3E}">
        <p14:creationId xmlns:p14="http://schemas.microsoft.com/office/powerpoint/2010/main" val="4187914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Nutné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Živnostenský zákon účinný od 1. 6. 2021 uvádí nutné předpoklady pro zahájení podnikání takto:</a:t>
            </a:r>
          </a:p>
          <a:p>
            <a:pPr marL="285750" indent="-285750"/>
            <a:r>
              <a:rPr lang="cs-CZ" dirty="0"/>
              <a:t>prokázání bezúhonnosti,</a:t>
            </a:r>
          </a:p>
          <a:p>
            <a:pPr marL="285750" indent="-285750"/>
            <a:r>
              <a:rPr lang="cs-CZ" dirty="0"/>
              <a:t>plnou svéprávnost, kterou lze nahradit přivolením soudu k souhlasu zákonného zástupce nezletilého k samostatnému provozování podnikatelské činnosti.</a:t>
            </a:r>
          </a:p>
          <a:p>
            <a:pPr marL="285750" indent="-285750"/>
            <a:r>
              <a:rPr lang="cs-CZ" b="1" dirty="0">
                <a:solidFill>
                  <a:srgbClr val="FF0000"/>
                </a:solidFill>
              </a:rPr>
              <a:t>Dřívější ustanovení, kdy za všeobecnou podmínku bylo považováno rovněž dosažení věku 18 let, bylo zrušeno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366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Volba právní formy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 hlavním kritériím pro volbu formy podnikání patří:</a:t>
            </a:r>
          </a:p>
          <a:p>
            <a:r>
              <a:rPr lang="cs-CZ" dirty="0"/>
              <a:t>počet zakladatelů,</a:t>
            </a:r>
          </a:p>
          <a:p>
            <a:r>
              <a:rPr lang="cs-CZ" dirty="0"/>
              <a:t>administrativní náročnost při založení,</a:t>
            </a:r>
          </a:p>
          <a:p>
            <a:r>
              <a:rPr lang="cs-CZ" dirty="0"/>
              <a:t>nároky na počáteční kapitál, </a:t>
            </a:r>
          </a:p>
          <a:p>
            <a:r>
              <a:rPr lang="cs-CZ" dirty="0"/>
              <a:t>způsob a rozsah ručení,</a:t>
            </a:r>
          </a:p>
          <a:p>
            <a:r>
              <a:rPr lang="cs-CZ" dirty="0"/>
              <a:t>způsob řízení a kontroly,</a:t>
            </a:r>
          </a:p>
          <a:p>
            <a:r>
              <a:rPr lang="cs-CZ" dirty="0"/>
              <a:t>účast na zisku,</a:t>
            </a:r>
          </a:p>
          <a:p>
            <a:r>
              <a:rPr lang="cs-CZ" dirty="0"/>
              <a:t>kapitálové zdroje,</a:t>
            </a:r>
          </a:p>
          <a:p>
            <a:r>
              <a:rPr lang="cs-CZ" dirty="0"/>
              <a:t>daňové zatížení,</a:t>
            </a:r>
          </a:p>
          <a:p>
            <a:r>
              <a:rPr lang="cs-CZ" dirty="0" err="1"/>
              <a:t>zveřejňovací</a:t>
            </a:r>
            <a:r>
              <a:rPr lang="cs-CZ" dirty="0"/>
              <a:t> povinnost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587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7577"/>
            <a:ext cx="10515600" cy="5919386"/>
          </a:xfrm>
        </p:spPr>
        <p:txBody>
          <a:bodyPr/>
          <a:lstStyle/>
          <a:p>
            <a:r>
              <a:rPr lang="cs-CZ" dirty="0"/>
              <a:t>Mezi základní právní formy podnikání patří fyzická a právnická osoba.</a:t>
            </a:r>
          </a:p>
          <a:p>
            <a:r>
              <a:rPr lang="cs-CZ" b="1" dirty="0"/>
              <a:t>Fyzickou osobou je občan</a:t>
            </a:r>
            <a:r>
              <a:rPr lang="cs-CZ" dirty="0"/>
              <a:t>, který si vyřídí živnostenský list (případně se přihlásí jako zemědělec) a splní další podmínky pro podnikání vyplývající ze živnostenského zákona, daňových zákonů, zákonů o důchodovém, sociálním a zdravotním pojištění apod.</a:t>
            </a:r>
          </a:p>
          <a:p>
            <a:r>
              <a:rPr lang="cs-CZ" dirty="0"/>
              <a:t>tři druhy ohlašovacích živností:</a:t>
            </a:r>
          </a:p>
          <a:p>
            <a:pPr lvl="1"/>
            <a:r>
              <a:rPr lang="cs-CZ" dirty="0"/>
              <a:t>řemeslné,</a:t>
            </a:r>
          </a:p>
          <a:p>
            <a:pPr lvl="1"/>
            <a:r>
              <a:rPr lang="cs-CZ" dirty="0"/>
              <a:t>volné,</a:t>
            </a:r>
          </a:p>
          <a:p>
            <a:pPr lvl="1"/>
            <a:r>
              <a:rPr lang="cs-CZ" dirty="0"/>
              <a:t>vázané.</a:t>
            </a:r>
          </a:p>
          <a:p>
            <a:r>
              <a:rPr lang="cs-CZ" dirty="0"/>
              <a:t>Koncesované</a:t>
            </a:r>
          </a:p>
          <a:p>
            <a:r>
              <a:rPr lang="cs-CZ" dirty="0"/>
              <a:t>Prováděné průmyslovým způsobem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81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Právnické osoby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Právnické osoby jsou definovány Zákonem o obchodních korporacích (zákon č. 90/2012 Sb.) jako obchodní korporace. </a:t>
            </a:r>
          </a:p>
          <a:p>
            <a:r>
              <a:rPr lang="cs-CZ" dirty="0"/>
              <a:t>Česká legislativa zná pět druhů korporací: s.r.o., a.s., v.o.s., k.s. a družstvo.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127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 fontScale="90000"/>
          </a:bodyPr>
          <a:lstStyle/>
          <a:p>
            <a:r>
              <a:rPr lang="cs-CZ" dirty="0"/>
              <a:t>Právnické osoby - shrnutí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146220"/>
            <a:ext cx="5181600" cy="5030743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/>
              <a:t>1. Společnost s ručením omezeným – s.r.o.</a:t>
            </a:r>
          </a:p>
          <a:p>
            <a:r>
              <a:rPr lang="cs-CZ" dirty="0"/>
              <a:t>Založení: fyzickými nebo právnickými osobami (i jen 1 osoba).</a:t>
            </a:r>
          </a:p>
          <a:p>
            <a:r>
              <a:rPr lang="cs-CZ" dirty="0"/>
              <a:t>Základní kapitál: min. 1 Kč.</a:t>
            </a:r>
          </a:p>
          <a:p>
            <a:r>
              <a:rPr lang="cs-CZ" dirty="0"/>
              <a:t>Ručení majetkem: společnost ručí veškerým majetkem, společník do výše nesplaceného vkladu.</a:t>
            </a:r>
          </a:p>
          <a:p>
            <a:r>
              <a:rPr lang="cs-CZ" dirty="0"/>
              <a:t>Orgány: valná hromada – nejvyšší orgán, statutární orgán – jednatel či jednatelé.</a:t>
            </a:r>
          </a:p>
          <a:p>
            <a:r>
              <a:rPr lang="cs-CZ" b="1" dirty="0"/>
              <a:t>2. Akciová společnost – a.s.</a:t>
            </a:r>
          </a:p>
          <a:p>
            <a:r>
              <a:rPr lang="cs-CZ" dirty="0"/>
              <a:t>Založení: jeden zakladatel (pouze právnická osoba) nebo více zakladatelů.</a:t>
            </a:r>
          </a:p>
          <a:p>
            <a:r>
              <a:rPr lang="cs-CZ" dirty="0"/>
              <a:t>Základní kapitál: rozvržený na určitý počet akcií o určité jmenovité hodnotě (ZK při veřejné nabídce akcií min. 20 000 000 Kč, ZK bez veřejné nabídky akcií min. 2 000 000 Kč).</a:t>
            </a:r>
          </a:p>
          <a:p>
            <a:r>
              <a:rPr lang="cs-CZ" dirty="0"/>
              <a:t>Ručení majetkem: celým svým majetkem, akcionáři neručí za závazky společnosti.</a:t>
            </a:r>
          </a:p>
          <a:p>
            <a:r>
              <a:rPr lang="cs-CZ" b="1" dirty="0"/>
              <a:t>3. Veřejná obchodní společnost – v.o.s.</a:t>
            </a:r>
          </a:p>
          <a:p>
            <a:r>
              <a:rPr lang="cs-CZ" dirty="0"/>
              <a:t>Založení: min. dvě osoby.</a:t>
            </a:r>
          </a:p>
          <a:p>
            <a:r>
              <a:rPr lang="cs-CZ" dirty="0"/>
              <a:t>Základní kapitál: není stanoven.</a:t>
            </a:r>
          </a:p>
          <a:p>
            <a:r>
              <a:rPr lang="cs-CZ" dirty="0"/>
              <a:t>Ručení majetkem: osoby ručí svým majetkem (společně a nerozdílně).</a:t>
            </a:r>
          </a:p>
          <a:p>
            <a:r>
              <a:rPr lang="cs-CZ" dirty="0"/>
              <a:t>Vznik: zápisem do Obchodního rejstříku.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172200" y="1043190"/>
            <a:ext cx="5181600" cy="5133773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/>
              <a:t>4. Komanditní společnost – k.s.</a:t>
            </a:r>
          </a:p>
          <a:p>
            <a:r>
              <a:rPr lang="cs-CZ" dirty="0"/>
              <a:t>Založení: dva a více společníků.</a:t>
            </a:r>
          </a:p>
          <a:p>
            <a:r>
              <a:rPr lang="cs-CZ" dirty="0"/>
              <a:t>Základní kapitál: vkládá komanditista v min. výši 5 000 Kč.</a:t>
            </a:r>
          </a:p>
          <a:p>
            <a:r>
              <a:rPr lang="cs-CZ" dirty="0"/>
              <a:t>Ručení majetkem: komanditisté ručí do výše vkladu, komplementář ručí celým svým majetkem.</a:t>
            </a:r>
          </a:p>
          <a:p>
            <a:r>
              <a:rPr lang="cs-CZ" dirty="0"/>
              <a:t>Orgány: společnost vedou komplementáři.</a:t>
            </a:r>
          </a:p>
          <a:p>
            <a:r>
              <a:rPr lang="cs-CZ" b="1" dirty="0"/>
              <a:t>5. Družstvo</a:t>
            </a:r>
          </a:p>
          <a:p>
            <a:r>
              <a:rPr lang="cs-CZ" dirty="0"/>
              <a:t>Založení: min. 5 fyzických osob nebo min. 2 právnické osoby.</a:t>
            </a:r>
          </a:p>
          <a:p>
            <a:r>
              <a:rPr lang="cs-CZ" dirty="0"/>
              <a:t>Popis: společenství neuzavřeného počtu osob založené za účelem podnikání nebo zajišťování hospodářských, sociálních nebo jiných potřeb svých členů.</a:t>
            </a:r>
          </a:p>
          <a:p>
            <a:r>
              <a:rPr lang="cs-CZ" dirty="0"/>
              <a:t>Ručení majetkem: družstvo ručí celým svým majetkem, členové neručí za závazky družstva.</a:t>
            </a:r>
          </a:p>
          <a:p>
            <a:r>
              <a:rPr lang="cs-CZ" b="1" dirty="0"/>
              <a:t>6. Evropská společnost – SE</a:t>
            </a:r>
          </a:p>
          <a:p>
            <a:r>
              <a:rPr lang="cs-CZ" dirty="0"/>
              <a:t>Základní kapitál: 120 tis. Euro rozvržených na určitý počet akcií o určité jmenovité hodnotě.</a:t>
            </a:r>
          </a:p>
          <a:p>
            <a:r>
              <a:rPr lang="cs-CZ" dirty="0"/>
              <a:t>Orgány: nejvyšším orgánem je valná hromada.</a:t>
            </a:r>
          </a:p>
          <a:p>
            <a:r>
              <a:rPr lang="cs-CZ" dirty="0"/>
              <a:t>Ručení majetkem: celým svým majetkem, akcionáři neručí za závazky společnosti.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162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struktury podniku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572"/>
          </a:xfrm>
        </p:spPr>
        <p:txBody>
          <a:bodyPr/>
          <a:lstStyle/>
          <a:p>
            <a:r>
              <a:rPr lang="cs-CZ" dirty="0"/>
              <a:t>Členění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894" y="1521020"/>
            <a:ext cx="7732843" cy="48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9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9CAEC-C56D-4296-873B-09DB375D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instituce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E17851-1746-42EF-A65C-AB58AB0F4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80086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8000" dirty="0"/>
          </a:p>
        </p:txBody>
      </p:sp>
      <p:sp>
        <p:nvSpPr>
          <p:cNvPr id="2" name="Obdélník 1"/>
          <p:cNvSpPr/>
          <p:nvPr/>
        </p:nvSpPr>
        <p:spPr>
          <a:xfrm>
            <a:off x="518069" y="333858"/>
            <a:ext cx="9435227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cs-CZ" sz="2800" dirty="0"/>
              <a:t>Organizační výstavba podniku</a:t>
            </a:r>
          </a:p>
        </p:txBody>
      </p:sp>
      <p:sp>
        <p:nvSpPr>
          <p:cNvPr id="3" name="Obdélník 2"/>
          <p:cNvSpPr/>
          <p:nvPr/>
        </p:nvSpPr>
        <p:spPr>
          <a:xfrm>
            <a:off x="518071" y="1120676"/>
            <a:ext cx="9887172" cy="3581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cs-CZ" sz="2267" b="1" dirty="0"/>
              <a:t>Organizační výstavba v sobě zahrnuje vymezení a zajištění plánované činnosti lidí při zabezpečování úkolů v podniku.</a:t>
            </a:r>
          </a:p>
          <a:p>
            <a:pPr algn="just"/>
            <a:endParaRPr lang="cs-CZ" sz="2267" b="1" dirty="0"/>
          </a:p>
          <a:p>
            <a:pPr algn="just"/>
            <a:r>
              <a:rPr lang="cs-CZ" sz="2267" b="1" dirty="0"/>
              <a:t>Organizování</a:t>
            </a:r>
            <a:r>
              <a:rPr lang="cs-CZ" sz="2267" dirty="0"/>
              <a:t> v sobě zahrnuje několik na sobě navazující činnosti, jako: 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cs-CZ" sz="2267" dirty="0"/>
              <a:t>vytvoření popisu jednotlivých činností, 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cs-CZ" sz="2267" dirty="0"/>
              <a:t>seskupování činností, 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cs-CZ" sz="2267" dirty="0"/>
              <a:t>přiřazení vedoucího pracovníka ke skupině činností, tj. přiřazení pravomocí nad pracovníky skupiny, 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cs-CZ" sz="2267" dirty="0"/>
              <a:t>vytvoření horizontálních a vertikálních vazeb v organizační struktuře podniku. </a:t>
            </a:r>
          </a:p>
          <a:p>
            <a:pPr algn="just"/>
            <a:endParaRPr lang="cs-CZ" sz="2267" dirty="0"/>
          </a:p>
        </p:txBody>
      </p:sp>
    </p:spTree>
    <p:extLst>
      <p:ext uri="{BB962C8B-B14F-4D97-AF65-F5344CB8AC3E}">
        <p14:creationId xmlns:p14="http://schemas.microsoft.com/office/powerpoint/2010/main" val="3651178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8000" dirty="0"/>
          </a:p>
        </p:txBody>
      </p:sp>
      <p:sp>
        <p:nvSpPr>
          <p:cNvPr id="2" name="Obdélník 1"/>
          <p:cNvSpPr/>
          <p:nvPr/>
        </p:nvSpPr>
        <p:spPr>
          <a:xfrm>
            <a:off x="518069" y="333858"/>
            <a:ext cx="9435227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cs-CZ" sz="2800" dirty="0"/>
              <a:t>Organizační výstavba podniku II</a:t>
            </a:r>
          </a:p>
        </p:txBody>
      </p:sp>
      <p:sp>
        <p:nvSpPr>
          <p:cNvPr id="3" name="Obdélník 2"/>
          <p:cNvSpPr/>
          <p:nvPr/>
        </p:nvSpPr>
        <p:spPr>
          <a:xfrm>
            <a:off x="518071" y="1120677"/>
            <a:ext cx="9887172" cy="32322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cs-CZ" sz="2267" dirty="0"/>
              <a:t>Tvar organizační struktury je podstatně determinován rozpětím řízení a z něj vyplývajícím počtem úrovní řízení. 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cs-CZ" sz="2267" b="1" dirty="0"/>
              <a:t>Rozpětí řízení </a:t>
            </a:r>
            <a:r>
              <a:rPr lang="cs-CZ" sz="2267" dirty="0"/>
              <a:t>představuje počet pracovníků či organizačních jednotek bezprostředně podřízených jednomu vedoucímu.</a:t>
            </a:r>
          </a:p>
          <a:p>
            <a:pPr marL="990575" lvl="1" indent="-380990" algn="just">
              <a:buFont typeface="Arial" panose="020B0604020202020204" pitchFamily="34" charset="0"/>
              <a:buChar char="•"/>
            </a:pPr>
            <a:r>
              <a:rPr lang="cs-CZ" sz="2267" dirty="0"/>
              <a:t>Je-li tento počet příliš malý, dostáváme špičatou pyramidu. Je zřejmé, že špičatá pyramida v sobě skrývá nebezpečí poruch při přenosu informací přes několik úrovní, obvykle je také méně hospodárná. </a:t>
            </a:r>
          </a:p>
          <a:p>
            <a:pPr marL="990575" lvl="1" indent="-380990" algn="just">
              <a:buFont typeface="Arial" panose="020B0604020202020204" pitchFamily="34" charset="0"/>
              <a:buChar char="•"/>
            </a:pPr>
            <a:r>
              <a:rPr lang="cs-CZ" sz="2267" dirty="0"/>
              <a:t>Při nadměrném rozpětí řízení je pyramida plochá. Může naopak vést k přetížení vedoucího.</a:t>
            </a:r>
          </a:p>
        </p:txBody>
      </p:sp>
    </p:spTree>
    <p:extLst>
      <p:ext uri="{BB962C8B-B14F-4D97-AF65-F5344CB8AC3E}">
        <p14:creationId xmlns:p14="http://schemas.microsoft.com/office/powerpoint/2010/main" val="2771298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8000" dirty="0"/>
          </a:p>
        </p:txBody>
      </p:sp>
      <p:sp>
        <p:nvSpPr>
          <p:cNvPr id="2" name="Obdélník 1"/>
          <p:cNvSpPr/>
          <p:nvPr/>
        </p:nvSpPr>
        <p:spPr>
          <a:xfrm>
            <a:off x="518069" y="333858"/>
            <a:ext cx="9435227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cs-CZ" sz="2800" dirty="0"/>
              <a:t>Pyramidová organizační struktura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9" y="1226624"/>
            <a:ext cx="10713144" cy="48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543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8000" dirty="0"/>
          </a:p>
        </p:txBody>
      </p:sp>
      <p:sp>
        <p:nvSpPr>
          <p:cNvPr id="2" name="Obdélník 1"/>
          <p:cNvSpPr/>
          <p:nvPr/>
        </p:nvSpPr>
        <p:spPr>
          <a:xfrm>
            <a:off x="518069" y="333858"/>
            <a:ext cx="9435227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cs-CZ" sz="2800" dirty="0"/>
              <a:t>Organizační výstavba podniku III</a:t>
            </a:r>
          </a:p>
        </p:txBody>
      </p:sp>
      <p:sp>
        <p:nvSpPr>
          <p:cNvPr id="3" name="Obdélník 2"/>
          <p:cNvSpPr/>
          <p:nvPr/>
        </p:nvSpPr>
        <p:spPr>
          <a:xfrm>
            <a:off x="518071" y="1120676"/>
            <a:ext cx="9887172" cy="253447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cs-CZ" sz="2267" dirty="0"/>
              <a:t>Na proces organizování a tomu odpovídající tvorbu struktury jsou kladeny určité požadavky, které jsou shrnuty v akronymu OSCAR</a:t>
            </a:r>
          </a:p>
          <a:p>
            <a:pPr marL="990575" lvl="1" indent="-380990" algn="just">
              <a:buFont typeface="Arial" panose="020B0604020202020204" pitchFamily="34" charset="0"/>
              <a:buChar char="•"/>
            </a:pPr>
            <a:r>
              <a:rPr lang="cs-CZ" sz="2267" dirty="0"/>
              <a:t>cíle podnikatelských činností (O = </a:t>
            </a:r>
            <a:r>
              <a:rPr lang="cs-CZ" sz="2267" dirty="0" err="1"/>
              <a:t>Objectives</a:t>
            </a:r>
            <a:r>
              <a:rPr lang="cs-CZ" sz="2267" dirty="0"/>
              <a:t>),</a:t>
            </a:r>
          </a:p>
          <a:p>
            <a:pPr marL="990575" lvl="1" indent="-380990" algn="just">
              <a:buFont typeface="Arial" panose="020B0604020202020204" pitchFamily="34" charset="0"/>
              <a:buChar char="•"/>
            </a:pPr>
            <a:r>
              <a:rPr lang="cs-CZ" sz="2267" dirty="0"/>
              <a:t>specializace (S = </a:t>
            </a:r>
            <a:r>
              <a:rPr lang="cs-CZ" sz="2267" dirty="0" err="1"/>
              <a:t>Specialization</a:t>
            </a:r>
            <a:r>
              <a:rPr lang="cs-CZ" sz="2267" dirty="0"/>
              <a:t>),</a:t>
            </a:r>
          </a:p>
          <a:p>
            <a:pPr marL="990575" lvl="1" indent="-380990" algn="just">
              <a:buFont typeface="Arial" panose="020B0604020202020204" pitchFamily="34" charset="0"/>
              <a:buChar char="•"/>
            </a:pPr>
            <a:r>
              <a:rPr lang="cs-CZ" sz="2267" dirty="0"/>
              <a:t>koordinace (C = </a:t>
            </a:r>
            <a:r>
              <a:rPr lang="cs-CZ" sz="2267" dirty="0" err="1"/>
              <a:t>Coordination</a:t>
            </a:r>
            <a:r>
              <a:rPr lang="cs-CZ" sz="2267" dirty="0"/>
              <a:t>),</a:t>
            </a:r>
          </a:p>
          <a:p>
            <a:pPr marL="990575" lvl="1" indent="-380990" algn="just">
              <a:buFont typeface="Arial" panose="020B0604020202020204" pitchFamily="34" charset="0"/>
              <a:buChar char="•"/>
            </a:pPr>
            <a:r>
              <a:rPr lang="cs-CZ" sz="2267" dirty="0"/>
              <a:t>pravomoc (A = </a:t>
            </a:r>
            <a:r>
              <a:rPr lang="cs-CZ" sz="2267" dirty="0" err="1"/>
              <a:t>Authority</a:t>
            </a:r>
            <a:r>
              <a:rPr lang="cs-CZ" sz="2267" dirty="0"/>
              <a:t>),</a:t>
            </a:r>
          </a:p>
          <a:p>
            <a:pPr marL="990575" lvl="1" indent="-380990" algn="just">
              <a:buFont typeface="Arial" panose="020B0604020202020204" pitchFamily="34" charset="0"/>
              <a:buChar char="•"/>
            </a:pPr>
            <a:r>
              <a:rPr lang="cs-CZ" sz="2267" dirty="0"/>
              <a:t>zodpovědnost (R = </a:t>
            </a:r>
            <a:r>
              <a:rPr lang="cs-CZ" sz="2267" dirty="0" err="1"/>
              <a:t>Responsibility</a:t>
            </a:r>
            <a:r>
              <a:rPr lang="cs-CZ" sz="2267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1436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7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8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78070" y="449338"/>
            <a:ext cx="8912772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cs-CZ" sz="2800" dirty="0"/>
              <a:t>Příklady  organizačních struktur</a:t>
            </a:r>
          </a:p>
        </p:txBody>
      </p:sp>
      <p:pic>
        <p:nvPicPr>
          <p:cNvPr id="5" name="obrázek 10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9" y="1199493"/>
            <a:ext cx="57607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78070" y="3163616"/>
            <a:ext cx="509751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cs-CZ" sz="2400" dirty="0"/>
              <a:t>funkcionální organizační struktura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66103"/>
            <a:ext cx="4908331" cy="133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7049562" y="3244335"/>
            <a:ext cx="3934923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cs-CZ" sz="2400" dirty="0"/>
              <a:t>procesní organizační struktura</a:t>
            </a:r>
          </a:p>
        </p:txBody>
      </p:sp>
      <p:pic>
        <p:nvPicPr>
          <p:cNvPr id="10" name="Obrázek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219" y="3652446"/>
            <a:ext cx="2590800" cy="29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7086437" y="4285085"/>
            <a:ext cx="4617644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cs-CZ" sz="2400" dirty="0"/>
              <a:t>Příklad ploché (A) a strmé (B) organizační struktury</a:t>
            </a:r>
          </a:p>
        </p:txBody>
      </p:sp>
    </p:spTree>
    <p:extLst>
      <p:ext uri="{BB962C8B-B14F-4D97-AF65-F5344CB8AC3E}">
        <p14:creationId xmlns:p14="http://schemas.microsoft.com/office/powerpoint/2010/main" val="375570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1293912" y="0"/>
            <a:ext cx="10515600" cy="1325563"/>
          </a:xfrm>
        </p:spPr>
        <p:txBody>
          <a:bodyPr/>
          <a:lstStyle/>
          <a:p>
            <a:r>
              <a:rPr lang="cs-CZ" dirty="0"/>
              <a:t>Pevné organizační struktury</a:t>
            </a:r>
          </a:p>
        </p:txBody>
      </p:sp>
      <p:sp>
        <p:nvSpPr>
          <p:cNvPr id="5" name="Obdélník 4"/>
          <p:cNvSpPr/>
          <p:nvPr/>
        </p:nvSpPr>
        <p:spPr>
          <a:xfrm>
            <a:off x="335360" y="122075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2400" dirty="0"/>
              <a:t>liniová organizační struktura – nejstarší, princip jednoho vedoucího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2400" dirty="0"/>
              <a:t>funkcionální organizační struktura - Funkčně specializovaní vedoucí -pracovník je podřízen několika vedoucím, z nichž každý řídí pracovníky v určité věci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2400" dirty="0"/>
              <a:t>liniově-štábní organizační struktura-vznikla kombinací liniové a funkcionální struktury, liniová a štábní složka (tým specialistů)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11" y="1028733"/>
            <a:ext cx="2500797" cy="22603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109" y="1185837"/>
            <a:ext cx="2752511" cy="212040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3595131"/>
            <a:ext cx="4725160" cy="2145443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>
            <a:off x="3983766" y="1892830"/>
            <a:ext cx="3072341" cy="192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5015541" y="1700808"/>
            <a:ext cx="5592960" cy="1056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463820" y="3813044"/>
            <a:ext cx="4448289" cy="85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226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1616"/>
            <a:ext cx="10515600" cy="1325563"/>
          </a:xfrm>
        </p:spPr>
        <p:txBody>
          <a:bodyPr/>
          <a:lstStyle/>
          <a:p>
            <a:r>
              <a:rPr lang="pl-PL" dirty="0"/>
              <a:t>Organizační struktury s pružnými prvky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143339" y="1028734"/>
            <a:ext cx="41284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>Tvoří doplňkovou strukturu, nikoliv rozhodující způsob organizačního uspořádání a připojují se k základním strukturám. Charakteristickými rysy jsou </a:t>
            </a:r>
            <a:r>
              <a:rPr lang="cs-CZ" sz="2400" dirty="0">
                <a:solidFill>
                  <a:srgbClr val="FF0000"/>
                </a:solidFill>
              </a:rPr>
              <a:t>dočasnost, účelovost a to, že doplňují </a:t>
            </a:r>
            <a:r>
              <a:rPr lang="cs-CZ" sz="2400" dirty="0"/>
              <a:t>nebo zlepšují dosavadní organizační struktury. Patří sem: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cs-CZ" sz="2400" dirty="0"/>
              <a:t>Projektová organizační struktura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cs-CZ" sz="2400" dirty="0"/>
              <a:t>Maticová organizační struktura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830" y="1048372"/>
            <a:ext cx="4480817" cy="25118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3555966"/>
            <a:ext cx="5439403" cy="30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67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9918" y="-86228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Organizační struktury  podle sdružování činností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731574" y="1028734"/>
            <a:ext cx="9780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Funkční struktura –činnosti se seskupují podle míry podobnosti činností, bez ohledu na charakter či určení výsledku těchto činností</a:t>
            </a:r>
          </a:p>
          <a:p>
            <a:r>
              <a:rPr lang="cs-CZ" sz="2400" dirty="0"/>
              <a:t>Divizní struktura -činnosti potřebné k výrobě určitého produktu jsou seskupovány do relativně samostatných divizí, které vládnou vysokou autonomií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1" y="3054377"/>
            <a:ext cx="5960780" cy="18735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75" y="2771261"/>
            <a:ext cx="4727443" cy="24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42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Hybridní struktury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536700"/>
            <a:ext cx="87884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93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9CAEC-C56D-4296-873B-09DB375D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Alternativy krátkodobého a dlouhodobého financování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E17851-1746-42EF-A65C-AB58AB0F4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3937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A736661-4CC6-450C-88CE-1A57F0BA5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EF3CA9-C920-4840-93D5-14E552187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Finanční instituce (též finanční ústav) je podnikatelská společnost, která poskytuje finanční služby a nabízí finanční produkty v souladu s licencí, kterou jí udělil stát. </a:t>
            </a:r>
          </a:p>
          <a:p>
            <a:r>
              <a:rPr lang="cs-CZ" dirty="0"/>
              <a:t>Činnost těchto institucí reguluje stát, neexistuje však jednotná definice, liší se podle konkrétního použití.</a:t>
            </a:r>
          </a:p>
        </p:txBody>
      </p:sp>
    </p:spTree>
    <p:extLst>
      <p:ext uri="{BB962C8B-B14F-4D97-AF65-F5344CB8AC3E}">
        <p14:creationId xmlns:p14="http://schemas.microsoft.com/office/powerpoint/2010/main" val="3409109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DCDE6E0-CE68-4E1D-B001-2B8C30972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finančního plánování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88700C1-3AD4-4B27-9256-EDE170BA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Finanční plánování je proces, při kterém dochází ke konfrontaci finančních potřeb s finančními možnostmi podniku, a to z krátkodobého, střednědobého a dlouhodobého hlediska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356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Krátkodobý finanční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Krátkodobý finanční management je založen na stávající produkční kapacitě podniku.</a:t>
            </a:r>
          </a:p>
          <a:p>
            <a:r>
              <a:rPr lang="cs-CZ" dirty="0"/>
              <a:t>Faktory finančního plánování staví na následujících charakteristikách, kterými jsou:</a:t>
            </a:r>
          </a:p>
          <a:p>
            <a:pPr lvl="1"/>
            <a:r>
              <a:rPr lang="cs-CZ" dirty="0"/>
              <a:t>charakteristiky jednotlivých metod plánování (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Budgeting</a:t>
            </a:r>
            <a:r>
              <a:rPr lang="cs-CZ" dirty="0"/>
              <a:t> nebo </a:t>
            </a:r>
            <a:r>
              <a:rPr lang="cs-CZ" dirty="0" err="1"/>
              <a:t>Balanced</a:t>
            </a:r>
            <a:r>
              <a:rPr lang="cs-CZ" dirty="0"/>
              <a:t> </a:t>
            </a:r>
            <a:r>
              <a:rPr lang="cs-CZ" dirty="0" err="1"/>
              <a:t>Scorecard</a:t>
            </a:r>
            <a:r>
              <a:rPr lang="cs-CZ" dirty="0"/>
              <a:t>),</a:t>
            </a:r>
          </a:p>
          <a:p>
            <a:pPr lvl="1"/>
            <a:r>
              <a:rPr lang="cs-CZ" dirty="0"/>
              <a:t>charakteristiky podniku (pozice na trhu, strategie trhu),</a:t>
            </a:r>
          </a:p>
          <a:p>
            <a:pPr lvl="1"/>
            <a:r>
              <a:rPr lang="cs-CZ" dirty="0"/>
              <a:t>charakteristiky procesu výroby produktů (druh výroby, výrobní technologie, životní cyklus výrobků),</a:t>
            </a:r>
          </a:p>
          <a:p>
            <a:pPr lvl="1"/>
            <a:r>
              <a:rPr lang="cs-CZ" dirty="0"/>
              <a:t>charakteristiky prostředí firmy (volatility prostředí, potřeba reagovat na změny), </a:t>
            </a:r>
          </a:p>
          <a:p>
            <a:pPr lvl="1"/>
            <a:r>
              <a:rPr lang="cs-CZ" dirty="0"/>
              <a:t>charakteristiky procesu plánování podniku (požadavky na přesnost sledování a kontroly nákladů, možnost přípravy plánů a participace zaměstnanců na přípravě plánů</a:t>
            </a:r>
          </a:p>
        </p:txBody>
      </p:sp>
    </p:spTree>
    <p:extLst>
      <p:ext uri="{BB962C8B-B14F-4D97-AF65-F5344CB8AC3E}">
        <p14:creationId xmlns:p14="http://schemas.microsoft.com/office/powerpoint/2010/main" val="2240219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Metoda procentuálního podílu na tržbách </a:t>
            </a:r>
            <a:r>
              <a:rPr lang="cs-CZ" dirty="0"/>
              <a:t>(odhad budoucího vývoje tržeb podniku, které se odvozují od plánu prodeje tím, že se vynásobí tento plánovaný prodej očekávanými tržními cenami prodeje – plánovaný prodej se odhadne na základě analýzy vývoje příslušných trhů a postavení podniku na nich, tj. kombinací tržního podílu a vývoje trhu).</a:t>
            </a:r>
          </a:p>
          <a:p>
            <a:r>
              <a:rPr lang="cs-CZ" b="1" dirty="0"/>
              <a:t>Metoda korelační a regresní analýzy </a:t>
            </a:r>
            <a:r>
              <a:rPr lang="cs-CZ" dirty="0"/>
              <a:t>(vychází z určitého statisticky zjištěného proměnlivého poměru mezi výší některých položek rozvahy a výkazu zisku a ztrát a objemem tržeb, který se používá pro plánování těchto položek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884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krátkodobého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1.	identifikace struktury a časového vývoje krátkodobých finančních potřeb podniku,</a:t>
            </a:r>
          </a:p>
          <a:p>
            <a:r>
              <a:rPr lang="cs-CZ" dirty="0"/>
              <a:t>2.	zajištění realizace krátkodobých finančních cílů, zejména v oblasti likvidity z hlediska řízení zásob, pohledávek a závazků,</a:t>
            </a:r>
          </a:p>
          <a:p>
            <a:r>
              <a:rPr lang="cs-CZ" dirty="0"/>
              <a:t>3.	zajištění plnění relevantních části podnikových záměrů v dlouhodobém finančním plánu </a:t>
            </a:r>
            <a:r>
              <a:rPr lang="cs-CZ" dirty="0" err="1"/>
              <a:t>podni</a:t>
            </a:r>
            <a:r>
              <a:rPr lang="cs-CZ" dirty="0"/>
              <a:t>-ku,</a:t>
            </a:r>
          </a:p>
          <a:p>
            <a:r>
              <a:rPr lang="cs-CZ" dirty="0"/>
              <a:t>4.	nástrojem – krátkodobý finanční plán, který je součástí dlouhodobého finančního plánu a je sestavován na 1 rok.</a:t>
            </a:r>
          </a:p>
          <a:p>
            <a:r>
              <a:rPr lang="cs-CZ" dirty="0"/>
              <a:t>Využíváme sestavení rozpočtované rozvahy, výkazu zisků a ztrát a cash </a:t>
            </a:r>
            <a:r>
              <a:rPr lang="cs-CZ" dirty="0" err="1"/>
              <a:t>flow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570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sestavení finančního plánu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871693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a.	sestavení plánovaného výkazu zisku a ztrát, který vychází z plánů výnosů, plánů nákladů a plánu výsledku hospodaření,</a:t>
            </a:r>
          </a:p>
          <a:p>
            <a:r>
              <a:rPr lang="cs-CZ" dirty="0"/>
              <a:t>b.	sestavení plánované rozvahy, kdy vycházíme z plánu dlouhodobého majetku, stanovení úrovně oběžného majetku a závazků a ostatních položek rozvahy,</a:t>
            </a:r>
          </a:p>
          <a:p>
            <a:r>
              <a:rPr lang="cs-CZ" dirty="0"/>
              <a:t>c.	sestavení plánovaného přehledu o peněžních tocích – cash-</a:t>
            </a:r>
            <a:r>
              <a:rPr lang="cs-CZ" dirty="0" err="1"/>
              <a:t>flow</a:t>
            </a:r>
            <a:r>
              <a:rPr lang="cs-CZ" dirty="0"/>
              <a:t>, </a:t>
            </a:r>
          </a:p>
          <a:p>
            <a:r>
              <a:rPr lang="cs-CZ" dirty="0"/>
              <a:t>d.	kontrola</a:t>
            </a:r>
          </a:p>
          <a:p>
            <a:endParaRPr lang="cs-CZ" dirty="0"/>
          </a:p>
        </p:txBody>
      </p:sp>
      <p:pic>
        <p:nvPicPr>
          <p:cNvPr id="4" name="Picture 1098"/>
          <p:cNvPicPr/>
          <p:nvPr/>
        </p:nvPicPr>
        <p:blipFill>
          <a:blip r:embed="rId2"/>
          <a:stretch>
            <a:fillRect/>
          </a:stretch>
        </p:blipFill>
        <p:spPr>
          <a:xfrm>
            <a:off x="7366715" y="1825625"/>
            <a:ext cx="3987085" cy="41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431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dle metody ABB - </a:t>
            </a:r>
            <a:r>
              <a:rPr lang="cs-CZ" dirty="0" err="1"/>
              <a:t>Activity</a:t>
            </a:r>
            <a:r>
              <a:rPr lang="cs-CZ" dirty="0"/>
              <a:t> – </a:t>
            </a:r>
            <a:r>
              <a:rPr lang="cs-CZ" dirty="0" err="1"/>
              <a:t>Based</a:t>
            </a:r>
            <a:r>
              <a:rPr lang="cs-CZ" dirty="0"/>
              <a:t> – </a:t>
            </a:r>
            <a:r>
              <a:rPr lang="cs-CZ" dirty="0" err="1"/>
              <a:t>Budgeting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8344"/>
            <a:ext cx="10515600" cy="511291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Souvisí s uplatněním kalkulace ABC do rozpočtu –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costing</a:t>
            </a:r>
            <a:r>
              <a:rPr lang="cs-CZ" dirty="0"/>
              <a:t>.</a:t>
            </a:r>
          </a:p>
          <a:p>
            <a:r>
              <a:rPr lang="cs-CZ" dirty="0"/>
              <a:t>1. Analýza strategie: V tomto kroku se jedná o souhrn kritických faktorů úspěchů. Tyto faktory je v tomto kroku patřičně pojmenovat a určit jim konkrétní směr vývoje a strategii měření a řízení.  </a:t>
            </a:r>
          </a:p>
          <a:p>
            <a:r>
              <a:rPr lang="cs-CZ" dirty="0"/>
              <a:t>2.Analýza hodnotového řetězce: Tento krok se zaměřuje na zkoumání aktivit, které odpovídají daným strategiím a které nevytváří hodnotu vnímanou zákazníkem, případně nejsou z pohledu hodnotového řetězce podstatné.  </a:t>
            </a:r>
          </a:p>
          <a:p>
            <a:r>
              <a:rPr lang="cs-CZ" dirty="0"/>
              <a:t>3. Předpověď pracovního zatížení: Při provádění tohoto kroku je již vidět rozdíl mezi klasickým přístupem k rozpočtům a moderním. Jde zde zejména o identifikaci velikosti pracovního zatížení zaměstnanců, která je založena na předpokládaném počtu produktů a služeb, po kterých bude v budoucnu poptávka od zákazníků a také se zde zaměřujeme na dopad těchto odhadů na celkovou zatíženost společnosti.</a:t>
            </a:r>
          </a:p>
          <a:p>
            <a:r>
              <a:rPr lang="cs-CZ" dirty="0"/>
              <a:t>4. Plánovací směrnice: Tento krok se zabývá kroky stanovenými vedením, nebo jiným kompetentním orgánem společnosti. Jsou zde zahrnuty faktory jako např. předpokládaná inflace, dividendová politika a potřebná dynamika růstu. </a:t>
            </a:r>
          </a:p>
          <a:p>
            <a:r>
              <a:rPr lang="cs-CZ" dirty="0"/>
              <a:t>5. Analýza procesů a aktivit: Jedná se o detailnější pohled na prováděné aktivity a procesy. Tento bod pomáhá managementu nejen k eliminaci nepotřebných a neefektivních procesů.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068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dle metody ABB - </a:t>
            </a:r>
            <a:r>
              <a:rPr lang="cs-CZ" dirty="0" err="1"/>
              <a:t>Activity</a:t>
            </a:r>
            <a:r>
              <a:rPr lang="cs-CZ" dirty="0"/>
              <a:t> – </a:t>
            </a:r>
            <a:r>
              <a:rPr lang="cs-CZ" dirty="0" err="1"/>
              <a:t>Based</a:t>
            </a:r>
            <a:r>
              <a:rPr lang="cs-CZ" dirty="0"/>
              <a:t> – </a:t>
            </a:r>
            <a:r>
              <a:rPr lang="cs-CZ" dirty="0" err="1"/>
              <a:t>Budgeting</a:t>
            </a:r>
            <a:r>
              <a:rPr lang="cs-CZ" dirty="0"/>
              <a:t>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8344"/>
            <a:ext cx="10515600" cy="511291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6. Analýza investic do aktivit: Investováním do aktivit determinujeme jejich nákladovou strukturu. Efekt nových technologií můžeme detailně hodnotit z pohledu dopadu na dlouhodobé náklady. </a:t>
            </a:r>
          </a:p>
          <a:p>
            <a:r>
              <a:rPr lang="cs-CZ" dirty="0"/>
              <a:t>7. Analýza úrovně aktivity: Zde stanovíme míru výkonu aktivit z důvodu dalšího určení jednotkových nákladů jednotlivé aktivity. </a:t>
            </a:r>
          </a:p>
          <a:p>
            <a:r>
              <a:rPr lang="cs-CZ" dirty="0"/>
              <a:t>8. Míry výkonu aktivit: Při aplikaci jsou stanoveny pro všechny aktivity a to pro výpočet jednotkových nákladů na aktivity. Tyto jednotkové náklady jsou základním bodem při rozpočtu jednotkových nákladů aktivit. </a:t>
            </a:r>
          </a:p>
          <a:p>
            <a:r>
              <a:rPr lang="cs-CZ" dirty="0"/>
              <a:t>9. Kalkulace nákladů procesů a produktů: V této fázi je hlavním bodem sestavení budoucího předpokladu nákladů na jednotlivé aktivity. </a:t>
            </a:r>
          </a:p>
          <a:p>
            <a:r>
              <a:rPr lang="cs-CZ" dirty="0"/>
              <a:t>10. Sestavení rozpočtu a stanovení rozpočtového zisku: Po vykonání předchozích kroků máme dostatek informací ke konečnému kroku a to jest sestavení rozpočtu, můžeme jej sestavit ve více variantách a nabídnout tím modelování více scénářů, jak se bude vývoj ekonomiky vyvíjet.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085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Beyond</a:t>
            </a:r>
            <a:r>
              <a:rPr lang="cs-CZ" dirty="0"/>
              <a:t> </a:t>
            </a:r>
            <a:r>
              <a:rPr lang="cs-CZ" dirty="0" err="1"/>
              <a:t>Budgeting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Základním principem metody </a:t>
            </a:r>
            <a:r>
              <a:rPr lang="cs-CZ" dirty="0" err="1"/>
              <a:t>Beyond</a:t>
            </a:r>
            <a:r>
              <a:rPr lang="cs-CZ" dirty="0"/>
              <a:t> </a:t>
            </a:r>
            <a:r>
              <a:rPr lang="cs-CZ" dirty="0" err="1"/>
              <a:t>Budgeting</a:t>
            </a:r>
            <a:r>
              <a:rPr lang="cs-CZ" dirty="0"/>
              <a:t> je pružná a rychlá reakce na stále se měnící tržní podmínky</a:t>
            </a:r>
          </a:p>
          <a:p>
            <a:r>
              <a:rPr lang="cs-CZ" dirty="0"/>
              <a:t>Metodu </a:t>
            </a:r>
            <a:r>
              <a:rPr lang="cs-CZ" dirty="0" err="1"/>
              <a:t>Beyond</a:t>
            </a:r>
            <a:r>
              <a:rPr lang="cs-CZ" dirty="0"/>
              <a:t> </a:t>
            </a:r>
            <a:r>
              <a:rPr lang="cs-CZ" dirty="0" err="1"/>
              <a:t>Budgeting</a:t>
            </a:r>
            <a:r>
              <a:rPr lang="cs-CZ" dirty="0"/>
              <a:t> lze uskutečnit dvanácti základními principy: </a:t>
            </a:r>
          </a:p>
          <a:p>
            <a:pPr lvl="0" fontAlgn="base"/>
            <a:r>
              <a:rPr lang="cs-CZ" b="1" dirty="0"/>
              <a:t>Blízkost zákazníkům:</a:t>
            </a:r>
            <a:r>
              <a:rPr lang="cs-CZ" dirty="0"/>
              <a:t> Všichni zaměstnanci jsou odpovědni za spokojenost zákazníků a není k tomu vytvářená žádná hierarchie.</a:t>
            </a:r>
            <a:r>
              <a:rPr lang="cs-CZ" b="1" dirty="0"/>
              <a:t> </a:t>
            </a:r>
            <a:endParaRPr lang="cs-CZ" dirty="0"/>
          </a:p>
          <a:p>
            <a:pPr lvl="0" fontAlgn="base"/>
            <a:r>
              <a:rPr lang="cs-CZ" b="1" dirty="0"/>
              <a:t>Sítě:</a:t>
            </a:r>
            <a:r>
              <a:rPr lang="cs-CZ" dirty="0"/>
              <a:t> Vybudování štíhlých sítí odpovědných týmů.</a:t>
            </a:r>
            <a:r>
              <a:rPr lang="cs-CZ" b="1" dirty="0"/>
              <a:t> </a:t>
            </a:r>
            <a:endParaRPr lang="cs-CZ" dirty="0"/>
          </a:p>
          <a:p>
            <a:pPr lvl="0" fontAlgn="base"/>
            <a:r>
              <a:rPr lang="cs-CZ" b="1" dirty="0"/>
              <a:t>Odpovědnost:</a:t>
            </a:r>
            <a:r>
              <a:rPr lang="cs-CZ" dirty="0"/>
              <a:t> Každý zaměstnanec, ale i vedoucí pracovník, musí myslet jako podnikatel.</a:t>
            </a:r>
            <a:r>
              <a:rPr lang="cs-CZ" b="1" dirty="0"/>
              <a:t>   </a:t>
            </a:r>
            <a:endParaRPr lang="cs-CZ" dirty="0"/>
          </a:p>
          <a:p>
            <a:pPr lvl="0" fontAlgn="base"/>
            <a:r>
              <a:rPr lang="cs-CZ" b="1" dirty="0"/>
              <a:t>Autonomie:</a:t>
            </a:r>
            <a:r>
              <a:rPr lang="cs-CZ" dirty="0"/>
              <a:t> Týmy mají volnost a možnost jednat.</a:t>
            </a:r>
            <a:r>
              <a:rPr lang="cs-CZ" b="1" dirty="0"/>
              <a:t> </a:t>
            </a:r>
            <a:endParaRPr lang="cs-CZ" dirty="0"/>
          </a:p>
          <a:p>
            <a:pPr lvl="0" fontAlgn="base"/>
            <a:r>
              <a:rPr lang="cs-CZ" b="1" dirty="0"/>
              <a:t>Představa hodnot:</a:t>
            </a:r>
            <a:r>
              <a:rPr lang="cs-CZ" dirty="0"/>
              <a:t> Neurčujeme žádné konkrétní a detailní cíle, ale vypracujeme systém rámcové regulace, který bude založen na jasných a srozumitelných hodnotách.</a:t>
            </a: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17479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Beyond</a:t>
            </a:r>
            <a:r>
              <a:rPr lang="cs-CZ" dirty="0"/>
              <a:t> </a:t>
            </a:r>
            <a:r>
              <a:rPr lang="cs-CZ" dirty="0" err="1"/>
              <a:t>Budgeting</a:t>
            </a:r>
            <a:r>
              <a:rPr lang="cs-CZ" dirty="0"/>
              <a:t> 2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/>
            <a:r>
              <a:rPr lang="cs-CZ" b="1" dirty="0"/>
              <a:t>Transparence: </a:t>
            </a:r>
            <a:r>
              <a:rPr lang="cs-CZ" dirty="0"/>
              <a:t>Vytvoření informačních systémů, které budou ukazovat společnost v pravdivých a skutečných stavech. </a:t>
            </a:r>
          </a:p>
          <a:p>
            <a:pPr lvl="0" fontAlgn="base"/>
            <a:r>
              <a:rPr lang="cs-CZ" b="1" dirty="0"/>
              <a:t>Cíle:</a:t>
            </a:r>
            <a:r>
              <a:rPr lang="cs-CZ" dirty="0"/>
              <a:t> Definování náročných cílů, které budou zaměřeny na zlepšení výkonů společnosti.</a:t>
            </a:r>
            <a:r>
              <a:rPr lang="cs-CZ" b="1" dirty="0"/>
              <a:t> </a:t>
            </a:r>
            <a:endParaRPr lang="cs-CZ" dirty="0"/>
          </a:p>
          <a:p>
            <a:pPr lvl="0" fontAlgn="base"/>
            <a:r>
              <a:rPr lang="cs-CZ" b="1" dirty="0"/>
              <a:t>Odměňování: </a:t>
            </a:r>
            <a:r>
              <a:rPr lang="cs-CZ" dirty="0"/>
              <a:t>Zvýšení individuálních ukazatelů výkonnosti pomocí systému odměňování.</a:t>
            </a:r>
            <a:r>
              <a:rPr lang="cs-CZ" b="1" dirty="0"/>
              <a:t> </a:t>
            </a:r>
            <a:endParaRPr lang="cs-CZ" dirty="0"/>
          </a:p>
          <a:p>
            <a:pPr lvl="0" fontAlgn="base"/>
            <a:r>
              <a:rPr lang="cs-CZ" b="1" dirty="0"/>
              <a:t>Plánování: </a:t>
            </a:r>
            <a:r>
              <a:rPr lang="cs-CZ" dirty="0"/>
              <a:t>Soustavně plánovat činnosti a výkony společnosti. </a:t>
            </a:r>
          </a:p>
          <a:p>
            <a:pPr lvl="0" fontAlgn="base"/>
            <a:r>
              <a:rPr lang="cs-CZ" b="1" dirty="0"/>
              <a:t>Zdroje:</a:t>
            </a:r>
            <a:r>
              <a:rPr lang="cs-CZ" dirty="0"/>
              <a:t> Zajistit stálou dostupnost flexibilních zdrojů </a:t>
            </a:r>
          </a:p>
          <a:p>
            <a:pPr lvl="0" fontAlgn="base"/>
            <a:r>
              <a:rPr lang="cs-CZ" b="1" dirty="0" err="1"/>
              <a:t>Koordince</a:t>
            </a:r>
            <a:r>
              <a:rPr lang="cs-CZ" b="1" dirty="0"/>
              <a:t>:</a:t>
            </a:r>
            <a:r>
              <a:rPr lang="cs-CZ" dirty="0"/>
              <a:t> Zajistit co nejvyšší poptávku zákazníků pomocí celopodnikové koordinace činností. </a:t>
            </a:r>
          </a:p>
          <a:p>
            <a:pPr lvl="0" fontAlgn="base"/>
            <a:r>
              <a:rPr lang="cs-CZ" b="1" dirty="0"/>
              <a:t>Kontrola:</a:t>
            </a:r>
            <a:r>
              <a:rPr lang="cs-CZ" dirty="0"/>
              <a:t> Monitorovat výkonnostní ukazatele pomocí správných kontrolních mechanizmů.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000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Rozpočtování s nulovým základem ZBB – </a:t>
            </a:r>
            <a:r>
              <a:rPr lang="cs-CZ" dirty="0" err="1"/>
              <a:t>Zero</a:t>
            </a:r>
            <a:r>
              <a:rPr lang="cs-CZ" dirty="0"/>
              <a:t> – </a:t>
            </a:r>
            <a:r>
              <a:rPr lang="cs-CZ" dirty="0" err="1"/>
              <a:t>Based</a:t>
            </a:r>
            <a:r>
              <a:rPr lang="cs-CZ" dirty="0"/>
              <a:t> – </a:t>
            </a:r>
            <a:r>
              <a:rPr lang="cs-CZ" dirty="0" err="1"/>
              <a:t>Budgeting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 se o metodu, jejímž základním kamenem je přehodnocení a prověření veškerých činností a procesů, které dávají základ pro sestavování rozpočtu. </a:t>
            </a:r>
          </a:p>
          <a:p>
            <a:r>
              <a:rPr lang="cs-CZ" dirty="0"/>
              <a:t>Při startu této metody vycházíme z toho, že každá činnost či proces je na začátku alokována na sumu 0 Kč. </a:t>
            </a:r>
          </a:p>
          <a:p>
            <a:r>
              <a:rPr lang="cs-CZ" dirty="0"/>
              <a:t>Nejefektivnější cesta u této metody je přes obhajování každého procesu, činnosti či služby a to nejlépe jednou za 3 roky</a:t>
            </a:r>
          </a:p>
        </p:txBody>
      </p:sp>
    </p:spTree>
    <p:extLst>
      <p:ext uri="{BB962C8B-B14F-4D97-AF65-F5344CB8AC3E}">
        <p14:creationId xmlns:p14="http://schemas.microsoft.com/office/powerpoint/2010/main" val="150940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108700" cy="4351338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Dvoustupňový bankovní systém </a:t>
            </a:r>
            <a:r>
              <a:rPr lang="cs-CZ" dirty="0"/>
              <a:t>- založen na institucionálním oddělení makroekonomické funkce, kterou zabezpečuje centrální banka, a mikroekonomické funkce, která je doménou sítě komerčních bank, za hlavní cíl centrální banky se obvykle považuje zabezpečování měnové stability, komerční banky naopak provádějí svou činnost na ziskovém principu</a:t>
            </a:r>
          </a:p>
          <a:p>
            <a:r>
              <a:rPr lang="cs-CZ" b="1" dirty="0"/>
              <a:t>Jednostupňový bankovní systém </a:t>
            </a:r>
            <a:r>
              <a:rPr lang="cs-CZ" dirty="0"/>
              <a:t>- historicky předcházel dvoustupňovým, v jeho rámci neexistovala centrální banka, veškeré bankovní činnosti byly prováděny komerčními bankami resp. jednou pověřenou bankou (např. i emise hotovostního oběživa)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8031AB-D84A-DF44-C36E-76ED5662F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31" t="22604" r="21201" b="32845"/>
          <a:stretch/>
        </p:blipFill>
        <p:spPr>
          <a:xfrm>
            <a:off x="6946900" y="1994338"/>
            <a:ext cx="4953360" cy="2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48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Rozpočtování s nulovým základem ZBB – </a:t>
            </a:r>
            <a:r>
              <a:rPr lang="cs-CZ" dirty="0" err="1"/>
              <a:t>Zero</a:t>
            </a:r>
            <a:r>
              <a:rPr lang="cs-CZ" dirty="0"/>
              <a:t> – </a:t>
            </a:r>
            <a:r>
              <a:rPr lang="cs-CZ" dirty="0" err="1"/>
              <a:t>Based</a:t>
            </a:r>
            <a:r>
              <a:rPr lang="cs-CZ" dirty="0"/>
              <a:t> – </a:t>
            </a:r>
            <a:r>
              <a:rPr lang="cs-CZ" dirty="0" err="1"/>
              <a:t>Budgeting</a:t>
            </a:r>
            <a:r>
              <a:rPr lang="cs-CZ" dirty="0"/>
              <a:t>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5479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V praxi se metoda ZBB často aplikuje v následujících základních krocích: </a:t>
            </a:r>
          </a:p>
          <a:p>
            <a:r>
              <a:rPr lang="cs-CZ" dirty="0"/>
              <a:t>1. Vymezení objektu aplikace: Implementace této metody neprobíhá v organizaci najednou, ale po částech. Tuto metodu nelze aplikovat z časové a nákladové náročnosti na celou organizaci. Nejedná se tak o komplexní systém, ale spíše o nástroj jednorázové implementace na dílčí kus celku. Úkolem tohoto kroku je stanovení útvaru, kterým se bude ZBB zabývat. Dalším kolem je sestavení projekčního týmu. </a:t>
            </a:r>
          </a:p>
          <a:p>
            <a:r>
              <a:rPr lang="cs-CZ" dirty="0"/>
              <a:t> 2.Funkční analýza: V tomto kroku jde především o detailní přezkoumání a podrobnou analýzu jednotlivých aktivit a výkonů, které jsou v daném útvaru prováděny a také stanovení nákladů na tyto aktivity .  </a:t>
            </a:r>
          </a:p>
          <a:p>
            <a:r>
              <a:rPr lang="cs-CZ" dirty="0"/>
              <a:t>3.Brainstorming: Zde hledáme možnosti jak snížit náklady pomocí společné práce v týmu. Tento krok je velmi zajímavý a užitečný, protože je zde kladena základní otázka, zda je daná aktivita vůbec nutná a potřebná pro společnost. </a:t>
            </a:r>
          </a:p>
          <a:p>
            <a:r>
              <a:rPr lang="cs-CZ" dirty="0"/>
              <a:t>4.Tvorba výkonových balíčků a stanovení výkonové úrovně: Poté, co jsme v předchozích krocích definovali jednotlivé možnosti a postupy, které vedou k racionalizaci spotřebovávaných zdrojů a musíme je uspořádat do výkonových balíčků, což je svazek k sobě patřících jednotlivých výkonů, které jsou prováděny. </a:t>
            </a:r>
          </a:p>
          <a:p>
            <a:r>
              <a:rPr lang="cs-CZ" dirty="0"/>
              <a:t>5.Seřazení priorit: Téměř finální etapou je seřazení výkonových balíčků podle jejich důležitosti a významu. Manažerů se tak na stůl dostane seznam stávajících činností s vyjádřenými náklady a přínosy v uspořádané formě.  </a:t>
            </a:r>
          </a:p>
          <a:p>
            <a:r>
              <a:rPr lang="cs-CZ" dirty="0"/>
              <a:t>6.Rozpočtový řez: Poslední fází této metody je samotné snižování nákladů. Manažeři z předložených seznamů stanový pomyslnou čáru, na které docílí rovnosti mezi požadovanými zdroji a mezi zdroji firmy. Ve své podstatě se rovná o odstranění výkonů, které jsou neefektivní. Linie řezu nám tedy udává hranici mezi prováděnými výkony a výkony, které se provádět nebudou.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55558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Balanced</a:t>
            </a:r>
            <a:r>
              <a:rPr lang="cs-CZ" dirty="0"/>
              <a:t> </a:t>
            </a:r>
            <a:r>
              <a:rPr lang="cs-CZ" dirty="0" err="1"/>
              <a:t>scorecard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BSC vychází z vize a strategie podniku. BSC je souborem měřítek, která jsou odvozená od  strategie  organizace.  Výkonnost  podniku  měří  ze  4  úhlů  pohledu  (perspektiv),  kterými jsou: </a:t>
            </a:r>
          </a:p>
          <a:p>
            <a:r>
              <a:rPr lang="cs-CZ" dirty="0"/>
              <a:t>finance, </a:t>
            </a:r>
          </a:p>
          <a:p>
            <a:r>
              <a:rPr lang="cs-CZ" dirty="0"/>
              <a:t>zákazník, </a:t>
            </a:r>
          </a:p>
          <a:p>
            <a:r>
              <a:rPr lang="cs-CZ" dirty="0"/>
              <a:t>interní podnikové procesy, </a:t>
            </a:r>
          </a:p>
          <a:p>
            <a:r>
              <a:rPr lang="cs-CZ" dirty="0"/>
              <a:t>učení se a růst</a:t>
            </a:r>
          </a:p>
        </p:txBody>
      </p:sp>
    </p:spTree>
    <p:extLst>
      <p:ext uri="{BB962C8B-B14F-4D97-AF65-F5344CB8AC3E}">
        <p14:creationId xmlns:p14="http://schemas.microsoft.com/office/powerpoint/2010/main" val="9051300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Balanced</a:t>
            </a:r>
            <a:r>
              <a:rPr lang="cs-CZ" dirty="0"/>
              <a:t> </a:t>
            </a:r>
            <a:r>
              <a:rPr lang="cs-CZ" dirty="0" err="1"/>
              <a:t>scorecard</a:t>
            </a:r>
            <a:r>
              <a:rPr lang="cs-CZ" dirty="0"/>
              <a:t> 2 – finanční perspektiva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156" y="1825625"/>
            <a:ext cx="6014434" cy="435133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Finanční perspektiva </a:t>
            </a:r>
          </a:p>
          <a:p>
            <a:r>
              <a:rPr lang="cs-CZ" dirty="0"/>
              <a:t>Základní  otázka  finanční  perspektivy  zní:  „Jaké  cíle  ve  finanční  oblasti  očekávají investoři,  popř.  majitelé  podniku?“ </a:t>
            </a:r>
          </a:p>
          <a:p>
            <a:r>
              <a:rPr lang="cs-CZ" dirty="0"/>
              <a:t>Tato  perspektiva  měří  (alespoň  u  podniků orientovaných na zisk) úspěch či neúspěch strategie. </a:t>
            </a:r>
          </a:p>
          <a:p>
            <a:r>
              <a:rPr lang="cs-CZ" dirty="0"/>
              <a:t>Obsahuje ty cíle a měřítka, která měří (finanční)  efekt  realizace  strategie.  Finanční  perspektiva  zachycuje,  zda  mohl  být realizován  konečný  cíl  celkového  hospodaření  podniku  –  tedy  dosažení  dlouhodobého ekonomického zisku.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500" t="21395" r="21726" b="6270"/>
          <a:stretch/>
        </p:blipFill>
        <p:spPr>
          <a:xfrm>
            <a:off x="6529589" y="1690688"/>
            <a:ext cx="544776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706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Balanced</a:t>
            </a:r>
            <a:r>
              <a:rPr lang="cs-CZ" dirty="0"/>
              <a:t> </a:t>
            </a:r>
            <a:r>
              <a:rPr lang="cs-CZ" dirty="0" err="1"/>
              <a:t>scorecard</a:t>
            </a:r>
            <a:r>
              <a:rPr lang="cs-CZ" dirty="0"/>
              <a:t> 3 – zákaznická perspektiva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343659" cy="4351338"/>
          </a:xfrm>
        </p:spPr>
        <p:txBody>
          <a:bodyPr>
            <a:normAutofit/>
          </a:bodyPr>
          <a:lstStyle/>
          <a:p>
            <a:r>
              <a:rPr lang="cs-CZ" dirty="0"/>
              <a:t>Zákaznická  perspektiva  tedy  umožňuje  stanovit  klíčová  měřítka  zákazníků  a  tržních segmentů,  např.  spokojenost  a  loajalitu,  získávání  nových  zákazníků,  jejich  udržení, ziskovost,  apod.  </a:t>
            </a:r>
          </a:p>
          <a:p>
            <a:r>
              <a:rPr lang="cs-CZ" dirty="0"/>
              <a:t>Klíčovou  otázku  hraje  stanovení  hodnotových  výhod,  které  povedou k vývoji cílů a měřítek.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289" t="45068" r="44331" b="16979"/>
          <a:stretch/>
        </p:blipFill>
        <p:spPr>
          <a:xfrm>
            <a:off x="6181858" y="1807525"/>
            <a:ext cx="5734923" cy="36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322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Balanced</a:t>
            </a:r>
            <a:r>
              <a:rPr lang="cs-CZ" dirty="0"/>
              <a:t> </a:t>
            </a:r>
            <a:r>
              <a:rPr lang="cs-CZ" dirty="0" err="1"/>
              <a:t>scorecard</a:t>
            </a:r>
            <a:r>
              <a:rPr lang="cs-CZ" dirty="0"/>
              <a:t>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3122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Perspektiva interních podnikových procesů </a:t>
            </a:r>
            <a:br>
              <a:rPr lang="cs-CZ" dirty="0"/>
            </a:br>
            <a:r>
              <a:rPr lang="cs-CZ" dirty="0"/>
              <a:t>Základní otázka perspektivy interních procesů zní: „Jaké cíle týkající se našich procesů bychom měli stanovit, abychom dokázali reagovat na současné a budoucí výzvy?“ </a:t>
            </a:r>
            <a:br>
              <a:rPr lang="cs-CZ" dirty="0"/>
            </a:br>
            <a:r>
              <a:rPr lang="cs-CZ" dirty="0"/>
              <a:t>Úkolem manažerů v této perspektivě je charakterizovat procesy, které jsou pro dosažení zákaznických a akcionářských cílů nejdůležitější. Cíle a měřítka v této perspektivě podniky </a:t>
            </a:r>
            <a:br>
              <a:rPr lang="cs-CZ" dirty="0"/>
            </a:br>
            <a:r>
              <a:rPr lang="cs-CZ" dirty="0"/>
              <a:t>obvykle vyvíjejí až poté, když jsou stanoveny ve finanční a zákaznické perspektivě. Právě </a:t>
            </a:r>
            <a:br>
              <a:rPr lang="cs-CZ" dirty="0"/>
            </a:br>
            <a:r>
              <a:rPr lang="cs-CZ" dirty="0"/>
              <a:t>toto pořadí vede k orientaci na ty cíle, které jsou důležité pro akcionáře a zákazníky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3098" t="62729" r="11373" b="12845"/>
          <a:stretch/>
        </p:blipFill>
        <p:spPr>
          <a:xfrm>
            <a:off x="251135" y="4056846"/>
            <a:ext cx="11391365" cy="20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560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Balanced</a:t>
            </a:r>
            <a:r>
              <a:rPr lang="cs-CZ" dirty="0"/>
              <a:t> </a:t>
            </a:r>
            <a:r>
              <a:rPr lang="cs-CZ" dirty="0" err="1"/>
              <a:t>scorecard</a:t>
            </a:r>
            <a:r>
              <a:rPr lang="cs-CZ" dirty="0"/>
              <a:t> 5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Perspektiva učení se a růstu (potenciálů) </a:t>
            </a:r>
            <a:br>
              <a:rPr lang="cs-CZ" dirty="0"/>
            </a:br>
            <a:r>
              <a:rPr lang="cs-CZ" dirty="0"/>
              <a:t>Základní otázka perspektivy učení se a růstu zní: „Jaké cíle týkající se našich potenciálů bychom měli stanovit, abychom dokázali reagovat na současné a budoucí výzvy?“</a:t>
            </a:r>
          </a:p>
          <a:p>
            <a:r>
              <a:rPr lang="cs-CZ" dirty="0"/>
              <a:t>Cíle perspektivy učení se a růstu slouží k rozvoji infrastruktury potřebné pro realizaci stanovené strategie a zároveň jsou hybnými silami pro dosažení skvělých výstupů v prvních třech perspektivách.</a:t>
            </a:r>
          </a:p>
        </p:txBody>
      </p:sp>
    </p:spTree>
    <p:extLst>
      <p:ext uri="{BB962C8B-B14F-4D97-AF65-F5344CB8AC3E}">
        <p14:creationId xmlns:p14="http://schemas.microsoft.com/office/powerpoint/2010/main" val="15149958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Dlouhodobý finanční management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Dlouhodobé finanční plánování (dlouhodobý management) souvisí s finančními aspekty rozhodnutí podniku, jejichž cílem je dosažení dlouhodobých strategií s časovým horizontem delším než 1 rok, zpravidla jsou sestavovány na 5 let. </a:t>
            </a:r>
          </a:p>
          <a:p>
            <a:r>
              <a:rPr lang="cs-CZ" dirty="0"/>
              <a:t>Výstupem dlouhodobých strategií je dlouhodobý finanční plán, který představuje dlouhodobou strategii pro dosažení finančních cílů podniku</a:t>
            </a:r>
          </a:p>
        </p:txBody>
      </p:sp>
    </p:spTree>
    <p:extLst>
      <p:ext uri="{BB962C8B-B14F-4D97-AF65-F5344CB8AC3E}">
        <p14:creationId xmlns:p14="http://schemas.microsoft.com/office/powerpoint/2010/main" val="25920989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9CAEC-C56D-4296-873B-09DB375D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Úvěrový, směnečný a devizový trh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E17851-1746-42EF-A65C-AB58AB0F4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	</a:t>
            </a:r>
          </a:p>
          <a:p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841653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5A3C4A5-B235-4E44-B4A1-29D3EDFDF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Úvěrový trh a úvěrové produkty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FE5CC23-56A9-4CCF-AEF9-F22EE0281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Vystupují zde bankovní a nebankovní instituce</a:t>
            </a:r>
          </a:p>
          <a:p>
            <a:r>
              <a:rPr lang="cs-CZ" dirty="0"/>
              <a:t>Roli zde hraje úvěrová politika podniku</a:t>
            </a:r>
          </a:p>
        </p:txBody>
      </p:sp>
    </p:spTree>
    <p:extLst>
      <p:ext uri="{BB962C8B-B14F-4D97-AF65-F5344CB8AC3E}">
        <p14:creationId xmlns:p14="http://schemas.microsoft.com/office/powerpoint/2010/main" val="18736145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Úvěrová politika podniku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je optimalizovat strukturu a výši úvěrů v podniku</a:t>
            </a:r>
          </a:p>
          <a:p>
            <a:r>
              <a:rPr lang="cs-CZ" dirty="0"/>
              <a:t>Možnost využití produktů – obchodování s pohledávkami formou forfaitingu (dlouhodobé) a </a:t>
            </a:r>
            <a:r>
              <a:rPr lang="cs-CZ" dirty="0" err="1"/>
              <a:t>factoringu</a:t>
            </a:r>
            <a:r>
              <a:rPr lang="cs-CZ" dirty="0"/>
              <a:t> (krátkodobé)</a:t>
            </a:r>
          </a:p>
          <a:p>
            <a:r>
              <a:rPr lang="cs-CZ" dirty="0"/>
              <a:t>Snaha neohrozit likviditu, snížit náklady na cizí kapitál</a:t>
            </a:r>
          </a:p>
        </p:txBody>
      </p:sp>
    </p:spTree>
    <p:extLst>
      <p:ext uri="{BB962C8B-B14F-4D97-AF65-F5344CB8AC3E}">
        <p14:creationId xmlns:p14="http://schemas.microsoft.com/office/powerpoint/2010/main" val="267120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Bankovní systém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Univerzální - </a:t>
            </a:r>
            <a:r>
              <a:rPr lang="cs-CZ" dirty="0"/>
              <a:t>Banky mohou poskytovat celou paletu produktů jak komerčního charakteru, tak i investičního charakteru.</a:t>
            </a:r>
          </a:p>
          <a:p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Oddělený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- </a:t>
            </a:r>
            <a:r>
              <a:rPr lang="cs-CZ" dirty="0"/>
              <a:t>Oddělení komerčního a investičního bankovnictví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1675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</p:spPr>
        <p:txBody>
          <a:bodyPr/>
          <a:lstStyle/>
          <a:p>
            <a:r>
              <a:rPr lang="cs-CZ" dirty="0"/>
              <a:t>Bankovní úvěrová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20462"/>
            <a:ext cx="10515600" cy="5737537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Poskytovat kapitál s cílem jistého výnosu a návratnosti, proto se posuzuje jeho bonita či vyžaduje se zástava , ručení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Druhy úvěrů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Krátkodobé úvěry</a:t>
            </a:r>
            <a:endParaRPr lang="cs-CZ" dirty="0"/>
          </a:p>
          <a:p>
            <a:r>
              <a:rPr lang="cs-CZ" b="1" dirty="0"/>
              <a:t>Kontokorentní úvěry</a:t>
            </a:r>
            <a:r>
              <a:rPr lang="cs-CZ" dirty="0"/>
              <a:t> – jsou kombinací BÚ s možností čerpat krátkodobý úvěr do výše úvěrového limitu, stanoveného ve smlouvě o kontokorentním úvěru.</a:t>
            </a:r>
          </a:p>
          <a:p>
            <a:r>
              <a:rPr lang="cs-CZ" b="1" dirty="0"/>
              <a:t>Eskontní úvěr</a:t>
            </a:r>
            <a:r>
              <a:rPr lang="cs-CZ" dirty="0"/>
              <a:t> – souvisí s odkoupením (eskontem) směnky klienta před dobou splatnosti směnky.</a:t>
            </a:r>
          </a:p>
          <a:p>
            <a:r>
              <a:rPr lang="cs-CZ" b="1" dirty="0"/>
              <a:t>Akceptační úvěr</a:t>
            </a:r>
            <a:r>
              <a:rPr lang="cs-CZ" dirty="0"/>
              <a:t> – banka neposkytne klientovi přímo peníze, ale akceptuje cizí směnku vystavenou klientem – příjemcem akceptačního úvěru a tím se stává hlavním směnečným dlužníkem.</a:t>
            </a:r>
          </a:p>
          <a:p>
            <a:r>
              <a:rPr lang="cs-CZ" b="1" dirty="0"/>
              <a:t>Revolvingový úvěr</a:t>
            </a:r>
            <a:r>
              <a:rPr lang="cs-CZ" dirty="0"/>
              <a:t> – klient může čerpat úvěr opakovaně, nemusí být sepsána smlouva, podmínkou je splacení předešlé půjčky, pouze vynikající klienti.</a:t>
            </a:r>
          </a:p>
          <a:p>
            <a:r>
              <a:rPr lang="cs-CZ" b="1" dirty="0"/>
              <a:t>Lombardní úvěr</a:t>
            </a:r>
            <a:r>
              <a:rPr lang="cs-CZ" dirty="0"/>
              <a:t> – úvěr jištěný zástavou movité věci (CP).</a:t>
            </a:r>
          </a:p>
          <a:p>
            <a:pPr marL="0" indent="0">
              <a:buNone/>
            </a:pPr>
            <a:r>
              <a:rPr lang="cs-CZ" b="1" dirty="0"/>
              <a:t>2. Střednědobé a dlouhodobé</a:t>
            </a:r>
            <a:endParaRPr lang="cs-CZ" dirty="0"/>
          </a:p>
          <a:p>
            <a:r>
              <a:rPr lang="cs-CZ" b="1" dirty="0"/>
              <a:t>Hypoteční úvěr</a:t>
            </a:r>
            <a:r>
              <a:rPr lang="cs-CZ" dirty="0"/>
              <a:t> – jištěný zástavou nemovitostí.</a:t>
            </a:r>
          </a:p>
          <a:p>
            <a:r>
              <a:rPr lang="cs-CZ" b="1" dirty="0"/>
              <a:t>Emisní úvěr</a:t>
            </a:r>
            <a:r>
              <a:rPr lang="cs-CZ" dirty="0"/>
              <a:t> – spojený s emisí dlouhodobých CP.</a:t>
            </a:r>
          </a:p>
          <a:p>
            <a:r>
              <a:rPr lang="cs-CZ" b="1" dirty="0"/>
              <a:t>Spotřebitelský úvěr</a:t>
            </a:r>
            <a:r>
              <a:rPr lang="cs-CZ" dirty="0"/>
              <a:t> – půjčky občanům. </a:t>
            </a:r>
          </a:p>
        </p:txBody>
      </p:sp>
    </p:spTree>
    <p:extLst>
      <p:ext uri="{BB962C8B-B14F-4D97-AF65-F5344CB8AC3E}">
        <p14:creationId xmlns:p14="http://schemas.microsoft.com/office/powerpoint/2010/main" val="38809531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platebních karet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Kreditní karty - Kreditní karta je platební karta spojená s revolvingovým úvěrem, tedy úvěrem, který držitel karty může postupně splácet a zároveň dále čerpat.</a:t>
            </a:r>
          </a:p>
          <a:p>
            <a:r>
              <a:rPr lang="cs-CZ" dirty="0" err="1"/>
              <a:t>Charge</a:t>
            </a:r>
            <a:r>
              <a:rPr lang="cs-CZ" dirty="0"/>
              <a:t> karty -  platební karta spojená s úvěrem, čímž je podobná kreditní kartě. Finanční operace se nejprve provádějí z účtu instituce, jež </a:t>
            </a:r>
            <a:r>
              <a:rPr lang="cs-CZ" dirty="0" err="1"/>
              <a:t>charge</a:t>
            </a:r>
            <a:r>
              <a:rPr lang="cs-CZ" dirty="0"/>
              <a:t> kartu vydala, avšak poté je nutné vyčerpané finance bance vrátit zpět najednou; nelze si splátky rozložit v delším časovém období. (</a:t>
            </a:r>
            <a:r>
              <a:rPr lang="cs-CZ" dirty="0" err="1"/>
              <a:t>Dinners</a:t>
            </a:r>
            <a:r>
              <a:rPr lang="cs-CZ" dirty="0"/>
              <a:t>, </a:t>
            </a:r>
            <a:r>
              <a:rPr lang="cs-CZ" dirty="0" err="1"/>
              <a:t>American</a:t>
            </a:r>
            <a:r>
              <a:rPr lang="cs-CZ" dirty="0"/>
              <a:t> Express)</a:t>
            </a:r>
          </a:p>
          <a:p>
            <a:r>
              <a:rPr lang="cs-CZ" dirty="0"/>
              <a:t>Debetní karty - přímo spojená s bankovním účtem majitele, která umožňuje provádět finanční operace </a:t>
            </a:r>
          </a:p>
          <a:p>
            <a:r>
              <a:rPr lang="cs-CZ" dirty="0"/>
              <a:t>Nákupní karty – sjednaný úvěrový rámec, podmínky.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7395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Nebankovní úvěrové možnosti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https://www.srovnejto.cz/nebankovni-pujcky/</a:t>
            </a:r>
            <a:endParaRPr lang="cs-CZ" dirty="0"/>
          </a:p>
          <a:p>
            <a:r>
              <a:rPr lang="cs-CZ" dirty="0" err="1"/>
              <a:t>Zonky</a:t>
            </a:r>
            <a:r>
              <a:rPr lang="cs-CZ" dirty="0"/>
              <a:t>, </a:t>
            </a:r>
            <a:r>
              <a:rPr lang="cs-CZ" dirty="0" err="1"/>
              <a:t>Kamali</a:t>
            </a:r>
            <a:r>
              <a:rPr lang="cs-CZ" dirty="0"/>
              <a:t>, </a:t>
            </a:r>
            <a:r>
              <a:rPr lang="cs-CZ" dirty="0" err="1"/>
              <a:t>provident</a:t>
            </a:r>
            <a:r>
              <a:rPr lang="cs-CZ" dirty="0"/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36256675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Devizový trh -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Valuta je hotovostní forma zahraniční měny, vystupující v podobě  zahraničních státovek a mincí. </a:t>
            </a:r>
          </a:p>
          <a:p>
            <a:r>
              <a:rPr lang="cs-CZ" dirty="0"/>
              <a:t>Deviza je bezhotovostní forma zahraniční měny, vystupující nejčastěji v podobě </a:t>
            </a:r>
            <a:r>
              <a:rPr lang="cs-CZ" dirty="0" err="1"/>
              <a:t>žirálních</a:t>
            </a:r>
            <a:r>
              <a:rPr lang="cs-CZ" dirty="0"/>
              <a:t> peněz (bezhotovostních peněz), směnky, šeku a platební karty. </a:t>
            </a:r>
          </a:p>
          <a:p>
            <a:r>
              <a:rPr lang="cs-CZ" dirty="0"/>
              <a:t>Měna je souhrn peněžních znaků (především státovek a </a:t>
            </a:r>
            <a:r>
              <a:rPr lang="cs-CZ" dirty="0" err="1"/>
              <a:t>žirálních</a:t>
            </a:r>
            <a:r>
              <a:rPr lang="cs-CZ" dirty="0"/>
              <a:t> peněz), obíhajících ve vnitřním peněžním oběhu státu na základě státem stanovených pravidel (zpravidla ve formě zákonů). </a:t>
            </a:r>
          </a:p>
          <a:p>
            <a:r>
              <a:rPr lang="cs-CZ" dirty="0"/>
              <a:t>Měnový kurz je cena národní měnové jednotky vyjádřena v měnových jednotkách jiných zemí. Zpravidla se jím rozumí kurz „střed“ příslušné národní banky. Tento kurz má jen informační funkci. </a:t>
            </a:r>
          </a:p>
          <a:p>
            <a:r>
              <a:rPr lang="cs-CZ" dirty="0"/>
              <a:t>Devizový kurz je kurs národní měnové jednotky (např. CZK) vyjádřen v devizových jednotkách jiné země. Tento kurz stanovují jednotlivé obchodní banky v každé zemi a v každé obchodní bance může být jeho velikost vůči jiné zahraniční měně jiná.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8849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fontAlgn="base"/>
            <a:r>
              <a:rPr lang="cs-CZ" b="1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Apreciace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– jedna měna vůči druhé posiluje (kurz klesá) – </a:t>
            </a:r>
            <a:r>
              <a:rPr lang="cs-CZ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platí v režimu flexibilního (plovoucího) měnového kurzu , dáno nabídkou a poptávkou</a:t>
            </a:r>
          </a:p>
          <a:p>
            <a:pPr fontAlgn="base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Depreciace 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– jedna měna vůči druhé oslabuje (kurz roste)- </a:t>
            </a:r>
            <a:r>
              <a:rPr lang="cs-CZ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platí v režimu flexibilního (plovoucího) měnového kurzu </a:t>
            </a:r>
          </a:p>
          <a:p>
            <a:pPr lvl="0" fontAlgn="base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Devalvace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– měna oslabuje vůči všem ostatním měnám, </a:t>
            </a:r>
            <a:r>
              <a:rPr lang="cs-CZ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v systému fixních (úředně stanovených) kurzů</a:t>
            </a:r>
          </a:p>
          <a:p>
            <a:pPr fontAlgn="base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Revalvace</a:t>
            </a:r>
            <a:r>
              <a:rPr lang="cs-CZ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– měna posiluje vůči všem ostatním měnám, </a:t>
            </a:r>
            <a:r>
              <a:rPr lang="cs-CZ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v systému fixních (úředně stanovených) kurzů</a:t>
            </a:r>
          </a:p>
          <a:p>
            <a:pPr marL="0" lvl="0" indent="0" fontAlgn="base">
              <a:buNone/>
            </a:pPr>
            <a:endParaRPr lang="cs-CZ" dirty="0"/>
          </a:p>
          <a:p>
            <a:pPr marL="0" lvl="0" indent="0" fontAlgn="base">
              <a:buNone/>
            </a:pPr>
            <a:r>
              <a:rPr lang="cs-CZ" dirty="0"/>
              <a:t>V jakém režimu je česká koruna?</a:t>
            </a:r>
          </a:p>
        </p:txBody>
      </p:sp>
    </p:spTree>
    <p:extLst>
      <p:ext uri="{BB962C8B-B14F-4D97-AF65-F5344CB8AC3E}">
        <p14:creationId xmlns:p14="http://schemas.microsoft.com/office/powerpoint/2010/main" val="20552243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Parita kupní síly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Parity kupní síly (PPP)</a:t>
            </a:r>
            <a:r>
              <a:rPr lang="cs-CZ" dirty="0"/>
              <a:t> jsou indikátory cenových rozdílů v jednotlivých zemích. </a:t>
            </a:r>
            <a:r>
              <a:rPr lang="cs-CZ"/>
              <a:t>V nejjednodušší verzi Parity kupní síly (PPP) představují poměr cen v národních měnách za stejné výrobky a služby v různých zemích.</a:t>
            </a:r>
          </a:p>
        </p:txBody>
      </p:sp>
    </p:spTree>
    <p:extLst>
      <p:ext uri="{BB962C8B-B14F-4D97-AF65-F5344CB8AC3E}">
        <p14:creationId xmlns:p14="http://schemas.microsoft.com/office/powerpoint/2010/main" val="226276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ÚLOHA A POSTAVENÍ </a:t>
            </a:r>
            <a:r>
              <a:rPr lang="cs-CZ" dirty="0"/>
              <a:t>ČNB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6524"/>
            <a:ext cx="10515600" cy="485043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ČNB je ústřední (centrální) bankou České republiky, orgánem vykonávajícím dohled nad finančním trhem a orgánem příslušným k řešení krize na finančním trhu. Je zřízena Ústavou České republiky a svou činnost vyvíjí v souladu se zákonem č. 6/1993 Sb., o České národní bance, ve znění pozdějších předpisů, a dalšími právními předpisy. Je právnickou osobou veřejného práva se sídlem v Praze. S vlastním majetkem, včetně devizových rezerv, hospodaří ČNB s odbornou péčí. Do její činnosti lze zasahovat pouze na základě zákona.</a:t>
            </a:r>
          </a:p>
          <a:p>
            <a:r>
              <a:rPr lang="cs-CZ" dirty="0"/>
              <a:t>ČNB je součástí Evropského systému centrálních bank a podílí se na plnění jeho cílů a úkolů. Dále je součástí Evropského systému dohledu nad finančními trhy a spolupracuje s Evropskou radou pro systémová rizika a evropskými orgány dohledu nad finančními trhy. </a:t>
            </a:r>
          </a:p>
          <a:p>
            <a:r>
              <a:rPr lang="cs-CZ" dirty="0"/>
              <a:t>Nejvyšším řídicím orgánem ČNB je bankovní rada, jejímiž členy jsou guvernér, dva viceguvernéři a čtyři další členové bankovní rady. Všechny členy bankovní rady jmenuje prezident republiky na nejvýše dvě šestiletá období.</a:t>
            </a:r>
          </a:p>
        </p:txBody>
      </p:sp>
    </p:spTree>
    <p:extLst>
      <p:ext uri="{BB962C8B-B14F-4D97-AF65-F5344CB8AC3E}">
        <p14:creationId xmlns:p14="http://schemas.microsoft.com/office/powerpoint/2010/main" val="13451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ÚLOHA A POSTAVENÍ </a:t>
            </a:r>
            <a:r>
              <a:rPr lang="cs-CZ" dirty="0"/>
              <a:t>ČNB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326524"/>
            <a:ext cx="10920211" cy="485043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Podle článku 98 Ústavy ČR a v souladu s primárním právem EU je hlavním cílem činnosti ČNB péče o cenovou stabilitu. Dosažení a udržení cenové stability, tj. </a:t>
            </a:r>
            <a:r>
              <a:rPr lang="cs-CZ" dirty="0" err="1"/>
              <a:t>nízkoinflačního</a:t>
            </a:r>
            <a:r>
              <a:rPr lang="cs-CZ" dirty="0"/>
              <a:t> prostředí v ekonomice, je trvalým příspěvkem centrální banky k vytváření podmínek pro udržitelný hospodářský růst. </a:t>
            </a:r>
          </a:p>
          <a:p>
            <a:r>
              <a:rPr lang="cs-CZ" dirty="0"/>
              <a:t>Předpokladem účinnosti měnových nástrojů vedoucích k cenové stabilitě je nezávislost centrální banky. ČNB dále pečuje o finanční stabilitu a bezpečné fungování finančního systému v ČR.  Za tímto účelem vytváří </a:t>
            </a:r>
            <a:r>
              <a:rPr lang="cs-CZ" dirty="0" err="1"/>
              <a:t>makroobezřetnostní</a:t>
            </a:r>
            <a:r>
              <a:rPr lang="cs-CZ" dirty="0"/>
              <a:t> politiku tím, že identifikuje rizika ohrožení stability finančního systému a přispívá k jeho odolnosti. </a:t>
            </a:r>
          </a:p>
          <a:p>
            <a:r>
              <a:rPr lang="cs-CZ" b="1" dirty="0"/>
              <a:t>Rovněž podporuje obecnou hospodářskou politiku vlády </a:t>
            </a:r>
            <a:r>
              <a:rPr lang="cs-CZ" dirty="0"/>
              <a:t>a hospodářské politiky v Evropské unii, pokud není tento vedlejší cíl v rozporu s cílem hlavním.</a:t>
            </a:r>
          </a:p>
          <a:p>
            <a:r>
              <a:rPr lang="cs-CZ" dirty="0"/>
              <a:t>V souladu se svým hlavním cílem ČNB určuje měnovou politiku, vydává bankovky a mince, řídí a dohlíží na peněžní oběh, platební styk a zúčtování bank. </a:t>
            </a:r>
          </a:p>
          <a:p>
            <a:r>
              <a:rPr lang="cs-CZ" dirty="0"/>
              <a:t>Vykonává dohled nad bankovním sektorem, kapitálovým trhem, pojišťovnictvím, penzijním připojištěním, družstevními záložnami, institucemi elektronických peněz a směnárnami. </a:t>
            </a:r>
          </a:p>
          <a:p>
            <a:r>
              <a:rPr lang="cs-CZ" dirty="0"/>
              <a:t>K zajištění stanovených úkolů ČNB zpracovává a vytváří statistické informace. Jako ústřední banka poskytuje ČNB bankovní služby státu a veřejnému sektoru. </a:t>
            </a:r>
          </a:p>
          <a:p>
            <a:r>
              <a:rPr lang="cs-CZ" dirty="0"/>
              <a:t>Vede účty organizacím a osobám napojeným na státní rozpočet. </a:t>
            </a:r>
          </a:p>
          <a:p>
            <a:r>
              <a:rPr lang="cs-CZ" dirty="0"/>
              <a:t>Na základě dohody s Ministerstvem financí provádí v souladu s rozpočtovými pravidly operace spojené s emisemi státních dluhopisů a investicemi na finančních trzích. </a:t>
            </a:r>
          </a:p>
        </p:txBody>
      </p:sp>
    </p:spTree>
    <p:extLst>
      <p:ext uri="{BB962C8B-B14F-4D97-AF65-F5344CB8AC3E}">
        <p14:creationId xmlns:p14="http://schemas.microsoft.com/office/powerpoint/2010/main" val="362659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ČNB - přímé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Pravidla likvidity (aktiva a pasiva obchodních bank).</a:t>
            </a:r>
          </a:p>
          <a:p>
            <a:r>
              <a:rPr lang="cs-CZ" dirty="0"/>
              <a:t>Úvěrové kontingenty (určení limitů úvěrů, úvěrových stropů).</a:t>
            </a:r>
          </a:p>
          <a:p>
            <a:r>
              <a:rPr lang="cs-CZ" dirty="0"/>
              <a:t>Povinné vklady (povinné vedení BÚ státních institucí u CB např. účty celní správy, účty finančních úřadů aj.).</a:t>
            </a:r>
          </a:p>
          <a:p>
            <a:r>
              <a:rPr lang="cs-CZ" dirty="0"/>
              <a:t>Doporučení, výzvy, dohody –nepsaná pravidla mezi CB a obchodními bankami.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1809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5845</Words>
  <Application>Microsoft Office PowerPoint</Application>
  <PresentationFormat>Širokoúhlá obrazovka</PresentationFormat>
  <Paragraphs>379</Paragraphs>
  <Slides>65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Times New Roman</vt:lpstr>
      <vt:lpstr>Motiv Office</vt:lpstr>
      <vt:lpstr>Podnikové finance 2</vt:lpstr>
      <vt:lpstr>Obsah </vt:lpstr>
      <vt:lpstr>Finanční instituce </vt:lpstr>
      <vt:lpstr>Prezentace aplikace PowerPoint</vt:lpstr>
      <vt:lpstr>Bankovní systém</vt:lpstr>
      <vt:lpstr>Bankovní systém 2</vt:lpstr>
      <vt:lpstr>ÚLOHA A POSTAVENÍ ČNB</vt:lpstr>
      <vt:lpstr>ÚLOHA A POSTAVENÍ ČNB 2</vt:lpstr>
      <vt:lpstr>Nástroje ČNB - přímé</vt:lpstr>
      <vt:lpstr>Nástroje ČNB - nepřímé</vt:lpstr>
      <vt:lpstr>BANKA JAKO PODNIKATELSKÝ SUBJEKT </vt:lpstr>
      <vt:lpstr>BANKA JAKO PODNIKATELSKÝ SUBJEKT 2</vt:lpstr>
      <vt:lpstr>Novela zákona o bankách</vt:lpstr>
      <vt:lpstr>Investiční bankovnictví a investiční služby</vt:lpstr>
      <vt:lpstr>Investiční fondy</vt:lpstr>
      <vt:lpstr>Investiční fondy – fondy kolektivního investování</vt:lpstr>
      <vt:lpstr>Investiční fondy -fondy kvalifikovaných investorů</vt:lpstr>
      <vt:lpstr>Pojišťovnictví</vt:lpstr>
      <vt:lpstr>Výklad pojmů</vt:lpstr>
      <vt:lpstr>Financování a charakteristika různých forem podnikání</vt:lpstr>
      <vt:lpstr>Právní úprava podnikání</vt:lpstr>
      <vt:lpstr>Prezentace aplikace PowerPoint</vt:lpstr>
      <vt:lpstr>Rozhodování podnikatele před založením podniku</vt:lpstr>
      <vt:lpstr>Nutné podmínky</vt:lpstr>
      <vt:lpstr>Volba právní formy</vt:lpstr>
      <vt:lpstr>Prezentace aplikace PowerPoint</vt:lpstr>
      <vt:lpstr>Právnické osoby</vt:lpstr>
      <vt:lpstr>Právnické osoby - shrnutí</vt:lpstr>
      <vt:lpstr>Organizační struktury podniku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Pevné organizační struktury</vt:lpstr>
      <vt:lpstr>Organizační struktury s pružnými prvky</vt:lpstr>
      <vt:lpstr>Organizační struktury  podle sdružování činností</vt:lpstr>
      <vt:lpstr>Hybridní struktury</vt:lpstr>
      <vt:lpstr>Alternativy krátkodobého a dlouhodobého financování</vt:lpstr>
      <vt:lpstr>Podstata finančního plánování</vt:lpstr>
      <vt:lpstr>Krátkodobý finanční management</vt:lpstr>
      <vt:lpstr>Metody plánování</vt:lpstr>
      <vt:lpstr>Cíle krátkodobého plánování</vt:lpstr>
      <vt:lpstr>Postup sestavení finančního plánu</vt:lpstr>
      <vt:lpstr>Rozpočet dle metody ABB - Activity – Based – Budgeting </vt:lpstr>
      <vt:lpstr>Rozpočet dle metody ABB - Activity – Based – Budgeting 2</vt:lpstr>
      <vt:lpstr>Beyond Budgeting </vt:lpstr>
      <vt:lpstr>Beyond Budgeting 2 </vt:lpstr>
      <vt:lpstr>Rozpočtování s nulovým základem ZBB – Zero – Based – Budgeting </vt:lpstr>
      <vt:lpstr>Rozpočtování s nulovým základem ZBB – Zero – Based – Budgeting 2</vt:lpstr>
      <vt:lpstr>Balanced scorecard</vt:lpstr>
      <vt:lpstr>Balanced scorecard 2 – finanční perspektiva</vt:lpstr>
      <vt:lpstr>Balanced scorecard 3 – zákaznická perspektiva</vt:lpstr>
      <vt:lpstr>Balanced scorecard 4</vt:lpstr>
      <vt:lpstr>Balanced scorecard 5 </vt:lpstr>
      <vt:lpstr>Dlouhodobý finanční management </vt:lpstr>
      <vt:lpstr>Úvěrový, směnečný a devizový trh </vt:lpstr>
      <vt:lpstr>Úvěrový trh a úvěrové produkty</vt:lpstr>
      <vt:lpstr>Úvěrová politika podniku</vt:lpstr>
      <vt:lpstr>Bankovní úvěrová politika</vt:lpstr>
      <vt:lpstr>Druhy platebních karet</vt:lpstr>
      <vt:lpstr>Nebankovní úvěrové možnosti</vt:lpstr>
      <vt:lpstr>Devizový trh - pojmy</vt:lpstr>
      <vt:lpstr>Změny kurzu</vt:lpstr>
      <vt:lpstr>Parita kupní síly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finance 2</dc:title>
  <dc:creator>ss</dc:creator>
  <cp:lastModifiedBy>Šebestová Jarmila</cp:lastModifiedBy>
  <cp:revision>26</cp:revision>
  <dcterms:created xsi:type="dcterms:W3CDTF">2021-11-01T09:10:51Z</dcterms:created>
  <dcterms:modified xsi:type="dcterms:W3CDTF">2022-11-05T10:11:04Z</dcterms:modified>
</cp:coreProperties>
</file>