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4.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5.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6.xml" ContentType="application/vnd.openxmlformats-officedocument.presentationml.notesSlide+xml"/>
  <Override PartName="/ppt/theme/themeOverride29.xml" ContentType="application/vnd.openxmlformats-officedocument.themeOverride+xml"/>
  <Override PartName="/ppt/notesSlides/notesSlide7.xml" ContentType="application/vnd.openxmlformats-officedocument.presentationml.notesSlide+xml"/>
  <Override PartName="/ppt/theme/themeOverride30.xml" ContentType="application/vnd.openxmlformats-officedocument.themeOverride+xml"/>
  <Override PartName="/ppt/notesSlides/notesSlide8.xml" ContentType="application/vnd.openxmlformats-officedocument.presentationml.notesSlide+xml"/>
  <Override PartName="/ppt/theme/themeOverride31.xml" ContentType="application/vnd.openxmlformats-officedocument.themeOverride+xml"/>
  <Override PartName="/ppt/notesSlides/notesSlide9.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notesSlides/notesSlide12.xml" ContentType="application/vnd.openxmlformats-officedocument.presentationml.notesSlide+xml"/>
  <Override PartName="/ppt/theme/themeOverride40.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0"/>
  </p:notesMasterIdLst>
  <p:handoutMasterIdLst>
    <p:handoutMasterId r:id="rId111"/>
  </p:handoutMasterIdLst>
  <p:sldIdLst>
    <p:sldId id="315" r:id="rId2"/>
    <p:sldId id="256"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6" r:id="rId20"/>
    <p:sldId id="314" r:id="rId21"/>
    <p:sldId id="275" r:id="rId22"/>
    <p:sldId id="277" r:id="rId23"/>
    <p:sldId id="278" r:id="rId24"/>
    <p:sldId id="279" r:id="rId25"/>
    <p:sldId id="280" r:id="rId26"/>
    <p:sldId id="305" r:id="rId27"/>
    <p:sldId id="282" r:id="rId28"/>
    <p:sldId id="297" r:id="rId29"/>
    <p:sldId id="296" r:id="rId30"/>
    <p:sldId id="298" r:id="rId31"/>
    <p:sldId id="299" r:id="rId32"/>
    <p:sldId id="295" r:id="rId33"/>
    <p:sldId id="287" r:id="rId34"/>
    <p:sldId id="300" r:id="rId35"/>
    <p:sldId id="301" r:id="rId36"/>
    <p:sldId id="302" r:id="rId37"/>
    <p:sldId id="290" r:id="rId38"/>
    <p:sldId id="310" r:id="rId39"/>
    <p:sldId id="311" r:id="rId40"/>
    <p:sldId id="303" r:id="rId41"/>
    <p:sldId id="291" r:id="rId42"/>
    <p:sldId id="304" r:id="rId43"/>
    <p:sldId id="292" r:id="rId44"/>
    <p:sldId id="312" r:id="rId45"/>
    <p:sldId id="313" r:id="rId46"/>
    <p:sldId id="316" r:id="rId47"/>
    <p:sldId id="257" r:id="rId48"/>
    <p:sldId id="319" r:id="rId49"/>
    <p:sldId id="320" r:id="rId50"/>
    <p:sldId id="321" r:id="rId51"/>
    <p:sldId id="322" r:id="rId52"/>
    <p:sldId id="323" r:id="rId53"/>
    <p:sldId id="324" r:id="rId54"/>
    <p:sldId id="264" r:id="rId55"/>
    <p:sldId id="325" r:id="rId56"/>
    <p:sldId id="342" r:id="rId57"/>
    <p:sldId id="326" r:id="rId58"/>
    <p:sldId id="327" r:id="rId59"/>
    <p:sldId id="328" r:id="rId60"/>
    <p:sldId id="330" r:id="rId61"/>
    <p:sldId id="331" r:id="rId62"/>
    <p:sldId id="332" r:id="rId63"/>
    <p:sldId id="333" r:id="rId64"/>
    <p:sldId id="343" r:id="rId65"/>
    <p:sldId id="334" r:id="rId66"/>
    <p:sldId id="338" r:id="rId67"/>
    <p:sldId id="339" r:id="rId68"/>
    <p:sldId id="340" r:id="rId69"/>
    <p:sldId id="341" r:id="rId70"/>
    <p:sldId id="344" r:id="rId71"/>
    <p:sldId id="288" r:id="rId72"/>
    <p:sldId id="289" r:id="rId73"/>
    <p:sldId id="345" r:id="rId74"/>
    <p:sldId id="347" r:id="rId75"/>
    <p:sldId id="348" r:id="rId76"/>
    <p:sldId id="349" r:id="rId77"/>
    <p:sldId id="350" r:id="rId78"/>
    <p:sldId id="351" r:id="rId79"/>
    <p:sldId id="352" r:id="rId80"/>
    <p:sldId id="353" r:id="rId81"/>
    <p:sldId id="354" r:id="rId82"/>
    <p:sldId id="355" r:id="rId83"/>
    <p:sldId id="356" r:id="rId84"/>
    <p:sldId id="374" r:id="rId85"/>
    <p:sldId id="357" r:id="rId86"/>
    <p:sldId id="285" r:id="rId87"/>
    <p:sldId id="286" r:id="rId88"/>
    <p:sldId id="375" r:id="rId89"/>
    <p:sldId id="358" r:id="rId90"/>
    <p:sldId id="359" r:id="rId91"/>
    <p:sldId id="360" r:id="rId92"/>
    <p:sldId id="361" r:id="rId93"/>
    <p:sldId id="362" r:id="rId94"/>
    <p:sldId id="363" r:id="rId95"/>
    <p:sldId id="364" r:id="rId96"/>
    <p:sldId id="365" r:id="rId97"/>
    <p:sldId id="366" r:id="rId98"/>
    <p:sldId id="376" r:id="rId99"/>
    <p:sldId id="367" r:id="rId100"/>
    <p:sldId id="368" r:id="rId101"/>
    <p:sldId id="369" r:id="rId102"/>
    <p:sldId id="281" r:id="rId103"/>
    <p:sldId id="370" r:id="rId104"/>
    <p:sldId id="283" r:id="rId105"/>
    <p:sldId id="284" r:id="rId106"/>
    <p:sldId id="377" r:id="rId107"/>
    <p:sldId id="373" r:id="rId108"/>
    <p:sldId id="408" r:id="rId109"/>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48" autoAdjust="0"/>
  </p:normalViewPr>
  <p:slideViewPr>
    <p:cSldViewPr>
      <p:cViewPr varScale="1">
        <p:scale>
          <a:sx n="119" d="100"/>
          <a:sy n="119" d="100"/>
        </p:scale>
        <p:origin x="137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3E091AF3-1A3A-40D2-8206-AC719ED6D900}" type="datetimeFigureOut">
              <a:rPr lang="cs-CZ" smtClean="0"/>
              <a:t>03.11.2022</a:t>
            </a:fld>
            <a:endParaRPr lang="cs-CZ"/>
          </a:p>
        </p:txBody>
      </p:sp>
      <p:sp>
        <p:nvSpPr>
          <p:cNvPr id="4" name="Zástupný symbol pro zápatí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27916175-C3F4-44FF-8B91-02BBD28EFB3E}" type="slidenum">
              <a:rPr lang="cs-CZ" smtClean="0"/>
              <a:t>‹#›</a:t>
            </a:fld>
            <a:endParaRPr lang="cs-CZ"/>
          </a:p>
        </p:txBody>
      </p:sp>
    </p:spTree>
    <p:extLst>
      <p:ext uri="{BB962C8B-B14F-4D97-AF65-F5344CB8AC3E}">
        <p14:creationId xmlns:p14="http://schemas.microsoft.com/office/powerpoint/2010/main" val="2189664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FE53607-8FA5-417E-85A7-2A82782DC6F7}" type="datetimeFigureOut">
              <a:rPr lang="cs-CZ" smtClean="0"/>
              <a:t>03.11.2022</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1370EFD-4E73-40FE-9361-671ABEEAD74D}" type="slidenum">
              <a:rPr lang="cs-CZ" smtClean="0"/>
              <a:t>‹#›</a:t>
            </a:fld>
            <a:endParaRPr lang="cs-CZ"/>
          </a:p>
        </p:txBody>
      </p:sp>
    </p:spTree>
    <p:extLst>
      <p:ext uri="{BB962C8B-B14F-4D97-AF65-F5344CB8AC3E}">
        <p14:creationId xmlns:p14="http://schemas.microsoft.com/office/powerpoint/2010/main" val="108317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504D-EC67-4BF0-95FB-242EC3A58161}"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96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Zástupný symbol pro poznámky 2"/>
              <p:cNvSpPr>
                <a:spLocks noGrp="1"/>
              </p:cNvSpPr>
              <p:nvPr>
                <p:ph type="body" idx="1"/>
              </p:nvPr>
            </p:nvSpPr>
            <p:spPr/>
            <p:txBody>
              <a:bodyPr/>
              <a:lstStyle/>
              <a:p>
                <a:r>
                  <a:rPr lang="cs-CZ" dirty="0"/>
                  <a:t>Spotřeba nářadí shrnuje spotřebu množství nářadí všech druhů, nebo pouze určitého druhu, které se při určité výrobě opotřebuje, poškodí, zničí. Do spotřeby nářadí se zahrnují i ztráty nářadí a rozdíly (manka) oproti evidenčnímu stavu. Spotřeba nářadí se určuje na základě norem, které jsou sestaveny:</a:t>
                </a:r>
              </a:p>
              <a:p>
                <a:pPr marL="171450" indent="-171450">
                  <a:buFontTx/>
                  <a:buChar char="-"/>
                </a:pPr>
                <a:r>
                  <a:rPr lang="cs-CZ" dirty="0"/>
                  <a:t>Statisticky- u nářadí obecně používaného,</a:t>
                </a:r>
              </a:p>
              <a:p>
                <a:pPr marL="171450" indent="-171450">
                  <a:buFontTx/>
                  <a:buChar char="-"/>
                </a:pPr>
                <a:r>
                  <a:rPr lang="cs-CZ" dirty="0"/>
                  <a:t>Propočtem- u nářadí, kde je známa jeho životnost a plánovaný rozsah výroby.</a:t>
                </a:r>
              </a:p>
              <a:p>
                <a:pPr marL="0" indent="0">
                  <a:buFontTx/>
                  <a:buNone/>
                </a:pPr>
                <a:r>
                  <a:rPr lang="cs-CZ" dirty="0"/>
                  <a:t>Statisticky zjištěna spotřeba nářadí:</a:t>
                </a:r>
              </a:p>
              <a:p>
                <a:pPr marL="0" indent="0">
                  <a:buFontTx/>
                  <a:buNone/>
                </a:pPr>
                <a:endParaRPr lang="cs-CZ" dirty="0"/>
              </a:p>
              <a:p>
                <a:pPr marL="0" indent="0">
                  <a:buFontTx/>
                  <a:buNone/>
                </a:pPr>
                <a14:m>
                  <m:oMathPara xmlns:m="http://schemas.openxmlformats.org/officeDocument/2006/math">
                    <m:oMathParaPr>
                      <m:jc m:val="left"/>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𝑁</m:t>
                          </m:r>
                        </m:e>
                        <m:sub>
                          <m:r>
                            <a:rPr lang="cs-CZ" b="0" i="1" smtClean="0">
                              <a:latin typeface="Cambria Math"/>
                            </a:rPr>
                            <m:t>𝑠</m:t>
                          </m:r>
                        </m:sub>
                      </m:sSub>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𝑆</m:t>
                          </m:r>
                        </m:num>
                        <m:den>
                          <m:r>
                            <a:rPr lang="cs-CZ" b="0" i="1" smtClean="0">
                              <a:latin typeface="Cambria Math"/>
                            </a:rPr>
                            <m:t>𝑉</m:t>
                          </m:r>
                        </m:den>
                      </m:f>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𝑘</m:t>
                          </m:r>
                        </m:e>
                        <m:sub>
                          <m:r>
                            <a:rPr lang="cs-CZ" b="0" i="1" smtClean="0">
                              <a:latin typeface="Cambria Math"/>
                              <a:ea typeface="Cambria Math"/>
                            </a:rPr>
                            <m:t>𝑧</m:t>
                          </m:r>
                        </m:sub>
                      </m:sSub>
                    </m:oMath>
                  </m:oMathPara>
                </a14:m>
                <a:endParaRPr lang="cs-CZ" dirty="0"/>
              </a:p>
              <a:p>
                <a:pPr marL="0" indent="0">
                  <a:buFontTx/>
                  <a:buNone/>
                </a:pPr>
                <a:r>
                  <a:rPr lang="cs-CZ" dirty="0"/>
                  <a:t>Kde:</a:t>
                </a:r>
              </a:p>
              <a:p>
                <a:pPr marL="0" indent="0">
                  <a:buFontTx/>
                  <a:buNone/>
                </a:pPr>
                <a:r>
                  <a:rPr lang="cs-CZ" dirty="0"/>
                  <a:t>S- statisticky zjištěna spotřeba nářadí u podobných výrobních úkolů, (ks)</a:t>
                </a:r>
              </a:p>
              <a:p>
                <a:pPr marL="0" indent="0">
                  <a:buFontTx/>
                  <a:buNone/>
                </a:pPr>
                <a:r>
                  <a:rPr lang="cs-CZ" dirty="0"/>
                  <a:t>V- výrobní úkol zadaný v naturálních jednotkách (ks),</a:t>
                </a:r>
              </a:p>
              <a:p>
                <a:pPr marL="0" indent="0">
                  <a:buFontTx/>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 koeficient zpevnění normy, kde </a:t>
                </a: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≤1</a:t>
                </a:r>
              </a:p>
              <a:p>
                <a:pPr marL="0" indent="0">
                  <a:buFontTx/>
                  <a:buNone/>
                </a:pPr>
                <a:r>
                  <a:rPr lang="cs-CZ" dirty="0"/>
                  <a:t>Technicky zdůvodněna norma spotřeby:</a:t>
                </a:r>
              </a:p>
              <a:p>
                <a:pPr marL="0" indent="0">
                  <a:buFontTx/>
                  <a:buNone/>
                </a:pPr>
                <a:r>
                  <a:rPr lang="cs-CZ" dirty="0"/>
                  <a:t>Pro součást a operaci je třeba znát trvanlivost a životnost jednotlivých druhů nářadí.</a:t>
                </a:r>
              </a:p>
              <a:p>
                <a:pPr marL="0" indent="0">
                  <a:buFontTx/>
                  <a:buNone/>
                </a:pPr>
                <a:r>
                  <a:rPr lang="cs-CZ" dirty="0"/>
                  <a:t>Životnost nářadí je doba skutečné práce daného druhu nářadí, kterou vykonává za normálních podmínek až do úplného opotřebení. Měří se bud v časových jednotkách, nebo počtem pracovních úkonů. Trvanlivost nářadí je optimální doba jeho skutečné práce mezi dvěma ostřeními nebo jinými opravami. Měříme ji také v časových jednotkách nebo v počtu pracovních úkonů. Trvanlivost je limitována přípustnou mírou opotřebení nářadí. Tato přípustná míra opotřebení nářadí je dána jednak požadavky hospodárného využití nářadí, jednak požadavky na zachování žádané přesnosti výrobků zhotovených zvoleným nářadím.</a:t>
                </a:r>
              </a:p>
              <a:p>
                <a:pPr marL="0" indent="0">
                  <a:buFontTx/>
                  <a:buNone/>
                </a:pPr>
                <a:r>
                  <a:rPr lang="cs-CZ" dirty="0"/>
                  <a:t>Životnost nářadí se počítá individuálně pro různé druhy nářadí:</a:t>
                </a:r>
              </a:p>
              <a:p>
                <a:pPr marL="171450" indent="-171450">
                  <a:buFontTx/>
                  <a:buChar char="-"/>
                </a:pPr>
                <a:r>
                  <a:rPr lang="cs-CZ" dirty="0"/>
                  <a:t>Řezné nástroje</a:t>
                </a:r>
              </a:p>
              <a:p>
                <a:pPr marL="0" indent="0">
                  <a:buNone/>
                </a:pPr>
                <a14:m>
                  <m:oMathPara xmlns:m="http://schemas.openxmlformats.org/officeDocument/2006/math">
                    <m:oMathParaPr>
                      <m:jc m:val="left"/>
                    </m:oMathParaPr>
                    <m:oMath xmlns:m="http://schemas.openxmlformats.org/officeDocument/2006/math">
                      <m:r>
                        <a:rPr lang="cs-CZ" b="0" i="1" smtClean="0">
                          <a:latin typeface="Cambria Math"/>
                        </a:rPr>
                        <m:t>Ž=</m:t>
                      </m:r>
                      <m:d>
                        <m:dPr>
                          <m:ctrlPr>
                            <a:rPr lang="cs-CZ" b="0" i="1" smtClean="0">
                              <a:latin typeface="Cambria Math" panose="02040503050406030204" pitchFamily="18" charset="0"/>
                            </a:rPr>
                          </m:ctrlPr>
                        </m:dPr>
                        <m:e>
                          <m:r>
                            <a:rPr lang="cs-CZ" b="0" i="1" smtClean="0">
                              <a:latin typeface="Cambria Math"/>
                            </a:rPr>
                            <m:t>𝑛</m:t>
                          </m:r>
                          <m:r>
                            <a:rPr lang="cs-CZ" b="0" i="1" smtClean="0">
                              <a:latin typeface="Cambria Math"/>
                            </a:rPr>
                            <m:t>+1</m:t>
                          </m:r>
                        </m:e>
                      </m:d>
                      <m:r>
                        <a:rPr lang="cs-CZ" b="0" i="1" smtClean="0">
                          <a:latin typeface="Cambria Math"/>
                          <a:ea typeface="Cambria Math"/>
                        </a:rPr>
                        <m:t>×</m:t>
                      </m:r>
                      <m:r>
                        <a:rPr lang="cs-CZ" b="0" i="1" smtClean="0">
                          <a:latin typeface="Cambria Math"/>
                          <a:ea typeface="Cambria Math"/>
                        </a:rPr>
                        <m:t>𝑇</m:t>
                      </m:r>
                      <m:r>
                        <a:rPr lang="cs-CZ" b="0" i="1" smtClean="0">
                          <a:latin typeface="Cambria Math"/>
                          <a:ea typeface="Cambria Math"/>
                        </a:rPr>
                        <m:t>=(</m:t>
                      </m:r>
                      <m:f>
                        <m:fPr>
                          <m:ctrlPr>
                            <a:rPr lang="cs-CZ" b="0" i="1" smtClean="0">
                              <a:latin typeface="Cambria Math" panose="02040503050406030204" pitchFamily="18" charset="0"/>
                              <a:ea typeface="Cambria Math"/>
                            </a:rPr>
                          </m:ctrlPr>
                        </m:fPr>
                        <m:num>
                          <m:r>
                            <a:rPr lang="cs-CZ" b="0" i="1" smtClean="0">
                              <a:latin typeface="Cambria Math"/>
                              <a:ea typeface="Cambria Math"/>
                            </a:rPr>
                            <m:t>𝐻</m:t>
                          </m:r>
                        </m:num>
                        <m:den>
                          <m:r>
                            <a:rPr lang="cs-CZ" b="0" i="1" smtClean="0">
                              <a:latin typeface="Cambria Math"/>
                              <a:ea typeface="Cambria Math"/>
                            </a:rPr>
                            <m:t>h</m:t>
                          </m:r>
                        </m:den>
                      </m:f>
                      <m:r>
                        <a:rPr lang="cs-CZ" b="0" i="1" smtClean="0">
                          <a:latin typeface="Cambria Math"/>
                          <a:ea typeface="Cambria Math"/>
                        </a:rPr>
                        <m:t>+1)×</m:t>
                      </m:r>
                      <m:r>
                        <a:rPr lang="cs-CZ" b="0" i="1" smtClean="0">
                          <a:latin typeface="Cambria Math"/>
                          <a:ea typeface="Cambria Math"/>
                        </a:rPr>
                        <m:t>𝑇</m:t>
                      </m:r>
                    </m:oMath>
                  </m:oMathPara>
                </a14:m>
                <a:endParaRPr lang="cs-CZ" dirty="0"/>
              </a:p>
              <a:p>
                <a:pPr marL="0" indent="0">
                  <a:buNone/>
                </a:pPr>
                <a:r>
                  <a:rPr lang="cs-CZ" dirty="0"/>
                  <a:t>Kde: </a:t>
                </a:r>
              </a:p>
              <a:p>
                <a:pPr marL="0" indent="0">
                  <a:buNone/>
                </a:pPr>
                <a:r>
                  <a:rPr lang="cs-CZ" dirty="0"/>
                  <a:t>Ž- životnost nářadí (hod.)</a:t>
                </a:r>
              </a:p>
              <a:p>
                <a:pPr marL="0" indent="0">
                  <a:buNone/>
                </a:pPr>
                <a:r>
                  <a:rPr lang="cs-CZ" dirty="0"/>
                  <a:t>n- přípustný počet ostření řezného nástroje,</a:t>
                </a:r>
              </a:p>
              <a:p>
                <a:pPr marL="0" indent="0">
                  <a:buNone/>
                </a:pPr>
                <a:r>
                  <a:rPr lang="cs-CZ" dirty="0"/>
                  <a:t>T- optimální trvanlivost břitu řezného nástroje mezi dvěma ostřeními (hod.)</a:t>
                </a:r>
              </a:p>
              <a:p>
                <a:pPr marL="0" indent="0">
                  <a:buNone/>
                </a:pPr>
                <a:r>
                  <a:rPr lang="cs-CZ" dirty="0"/>
                  <a:t>H- velikost celkového přípustného obroušení pracovní části řezného nástroje (mm)</a:t>
                </a:r>
              </a:p>
              <a:p>
                <a:pPr marL="0" indent="0">
                  <a:buNone/>
                </a:pPr>
                <a:r>
                  <a:rPr lang="cs-CZ" dirty="0"/>
                  <a:t>h- velikost přípustného obroušení pracovní části řezného nástroje při jednom ostření</a:t>
                </a:r>
              </a:p>
              <a:p>
                <a:endParaRPr lang="cs-CZ" dirty="0"/>
              </a:p>
            </p:txBody>
          </p:sp>
        </mc:Choice>
        <mc:Fallback xmlns="">
          <p:sp>
            <p:nvSpPr>
              <p:cNvPr id="3" name="Zástupný symbol pro poznámky 2"/>
              <p:cNvSpPr>
                <a:spLocks noGrp="1"/>
              </p:cNvSpPr>
              <p:nvPr>
                <p:ph type="body" idx="1"/>
              </p:nvPr>
            </p:nvSpPr>
            <p:spPr/>
            <p:txBody>
              <a:bodyPr/>
              <a:lstStyle/>
              <a:p>
                <a:r>
                  <a:rPr lang="cs-CZ" dirty="0" smtClean="0"/>
                  <a:t>Spotřeba nářadí shrnuje spotřebu množství nářadí všech druhů, nebo pouze určitého druhu, které se při určité výrobě opotřebuje, poškodí, zničí. Do spotřeby nářadí se zahrnují i ztráty nářadí a rozdíly (manka) oproti evidenčnímu stavu. Spotřeba nářadí se určuje na základě norem, které jsou sestaveny:</a:t>
                </a:r>
              </a:p>
              <a:p>
                <a:pPr marL="171450" indent="-171450">
                  <a:buFontTx/>
                  <a:buChar char="-"/>
                </a:pPr>
                <a:r>
                  <a:rPr lang="cs-CZ" dirty="0" smtClean="0"/>
                  <a:t>Statisticky- </a:t>
                </a:r>
                <a:r>
                  <a:rPr lang="cs-CZ" dirty="0"/>
                  <a:t>u nářadí obecně používaného,</a:t>
                </a:r>
              </a:p>
              <a:p>
                <a:pPr marL="171450" indent="-171450">
                  <a:buFontTx/>
                  <a:buChar char="-"/>
                </a:pPr>
                <a:r>
                  <a:rPr lang="cs-CZ" dirty="0"/>
                  <a:t>Propočtem- u nářadí, kde je známa jeho životnost a plánovaný rozsah výroby.</a:t>
                </a:r>
              </a:p>
              <a:p>
                <a:pPr marL="0" indent="0">
                  <a:buFontTx/>
                  <a:buNone/>
                </a:pPr>
                <a:r>
                  <a:rPr lang="cs-CZ" dirty="0"/>
                  <a:t>Statisticky zjištěna spotřeba nářadí:</a:t>
                </a:r>
              </a:p>
              <a:p>
                <a:pPr marL="0" indent="0">
                  <a:buFontTx/>
                  <a:buNone/>
                </a:pPr>
                <a:endParaRPr lang="cs-CZ" dirty="0"/>
              </a:p>
              <a:p>
                <a:pPr marL="0" indent="0">
                  <a:buFontTx/>
                  <a:buNone/>
                </a:pPr>
                <a:r>
                  <a:rPr lang="cs-CZ" b="0" i="0" smtClean="0">
                    <a:latin typeface="Cambria Math"/>
                  </a:rPr>
                  <a:t>𝑁_𝑠=𝑆/𝑉</a:t>
                </a:r>
                <a:r>
                  <a:rPr lang="cs-CZ" b="0" i="0" smtClean="0">
                    <a:latin typeface="Cambria Math"/>
                    <a:ea typeface="Cambria Math"/>
                  </a:rPr>
                  <a:t>×𝑘_𝑧</a:t>
                </a:r>
                <a:endParaRPr lang="cs-CZ" dirty="0" smtClean="0"/>
              </a:p>
              <a:p>
                <a:pPr marL="0" indent="0">
                  <a:buFontTx/>
                  <a:buNone/>
                </a:pPr>
                <a:r>
                  <a:rPr lang="cs-CZ" dirty="0" smtClean="0"/>
                  <a:t>Kde:</a:t>
                </a:r>
              </a:p>
              <a:p>
                <a:pPr marL="0" indent="0">
                  <a:buFontTx/>
                  <a:buNone/>
                </a:pPr>
                <a:r>
                  <a:rPr lang="cs-CZ" dirty="0" smtClean="0"/>
                  <a:t>S- statisticky zjištěna spotřeba nářadí u podobných výrobních úkolů, (ks)</a:t>
                </a:r>
              </a:p>
              <a:p>
                <a:pPr marL="0" indent="0">
                  <a:buFontTx/>
                  <a:buNone/>
                </a:pPr>
                <a:r>
                  <a:rPr lang="cs-CZ" dirty="0" smtClean="0"/>
                  <a:t>V- výrobní úkol zadaný v naturálních jednotkách (ks),</a:t>
                </a:r>
              </a:p>
              <a:p>
                <a:pPr marL="0" indent="0">
                  <a:buFontTx/>
                  <a:buNone/>
                </a:pPr>
                <a:r>
                  <a:rPr lang="cs-CZ" i="0">
                    <a:latin typeface="Cambria Math"/>
                    <a:ea typeface="Cambria Math"/>
                  </a:rPr>
                  <a:t>𝑘_𝑧</a:t>
                </a:r>
                <a:r>
                  <a:rPr lang="cs-CZ" dirty="0" smtClean="0"/>
                  <a:t>- koeficient zpevnění normy, kde </a:t>
                </a:r>
                <a:r>
                  <a:rPr lang="cs-CZ" i="0">
                    <a:latin typeface="Cambria Math"/>
                    <a:ea typeface="Cambria Math"/>
                  </a:rPr>
                  <a:t>𝑘_𝑧</a:t>
                </a:r>
                <a:r>
                  <a:rPr lang="cs-CZ" dirty="0" smtClean="0"/>
                  <a:t>≤1</a:t>
                </a:r>
                <a:endParaRPr lang="cs-CZ" dirty="0"/>
              </a:p>
              <a:p>
                <a:pPr marL="0" indent="0">
                  <a:buFontTx/>
                  <a:buNone/>
                </a:pPr>
                <a:r>
                  <a:rPr lang="cs-CZ" dirty="0"/>
                  <a:t>Technicky zdůvodněna norma spotřeby:</a:t>
                </a:r>
              </a:p>
              <a:p>
                <a:pPr marL="0" indent="0">
                  <a:buFontTx/>
                  <a:buNone/>
                </a:pPr>
                <a:r>
                  <a:rPr lang="cs-CZ" dirty="0"/>
                  <a:t>Pro součást a operaci je třeba znát trvanlivost a životnost jednotlivých druhů nářadí.</a:t>
                </a:r>
              </a:p>
              <a:p>
                <a:pPr marL="0" indent="0">
                  <a:buFontTx/>
                  <a:buNone/>
                </a:pPr>
                <a:r>
                  <a:rPr lang="cs-CZ" dirty="0"/>
                  <a:t>Životnost nářadí je doba skutečné práce daného druhu nářadí, kterou vykonává za normálních podmínek až do úplného opotřebení. Měří se bud v časových jednotkách, nebo počtem pracovních úkonů. Trvanlivost nářadí je optimální doba jeho skutečné práce mezi dvěma ostřeními nebo jinými opravami. Měříme ji také v časových jednotkách nebo v počtu pracovních úkonů. Trvanlivost je limitována přípustnou mírou opotřebení nářadí. Tato přípustná míra opotřebení nářadí je dána jednak požadavky hospodárného využití nářadí, jednak požadavky na zachování žádané přesnosti výrobků zhotovených zvoleným nářadím.</a:t>
                </a:r>
              </a:p>
              <a:p>
                <a:pPr marL="0" indent="0">
                  <a:buFontTx/>
                  <a:buNone/>
                </a:pPr>
                <a:r>
                  <a:rPr lang="cs-CZ" dirty="0"/>
                  <a:t>Životnost nářadí se počítá individuálně pro různé druhy nářadí:</a:t>
                </a:r>
              </a:p>
              <a:p>
                <a:pPr marL="171450" indent="-171450">
                  <a:buFontTx/>
                  <a:buChar char="-"/>
                </a:pPr>
                <a:r>
                  <a:rPr lang="cs-CZ" dirty="0"/>
                  <a:t>Řezné nástroje</a:t>
                </a:r>
                <a:endParaRPr lang="cs-CZ" dirty="0" smtClean="0"/>
              </a:p>
              <a:p>
                <a:pPr marL="0" indent="0">
                  <a:buNone/>
                </a:pPr>
                <a:r>
                  <a:rPr lang="cs-CZ" b="0" i="0" smtClean="0">
                    <a:latin typeface="Cambria Math"/>
                  </a:rPr>
                  <a:t>Ž=(𝑛+1)</a:t>
                </a:r>
                <a:r>
                  <a:rPr lang="cs-CZ" b="0" i="0" smtClean="0">
                    <a:latin typeface="Cambria Math"/>
                    <a:ea typeface="Cambria Math"/>
                  </a:rPr>
                  <a:t>×𝑇=(𝐻/ℎ+1)×𝑇</a:t>
                </a:r>
                <a:endParaRPr lang="cs-CZ" dirty="0" smtClean="0"/>
              </a:p>
              <a:p>
                <a:pPr marL="0" indent="0">
                  <a:buNone/>
                </a:pPr>
                <a:r>
                  <a:rPr lang="cs-CZ" dirty="0" smtClean="0"/>
                  <a:t>Kde: </a:t>
                </a:r>
              </a:p>
              <a:p>
                <a:pPr marL="0" indent="0">
                  <a:buNone/>
                </a:pPr>
                <a:r>
                  <a:rPr lang="cs-CZ" dirty="0" smtClean="0"/>
                  <a:t>Ž- životnost nářadí (hod.)</a:t>
                </a:r>
              </a:p>
              <a:p>
                <a:pPr marL="0" indent="0">
                  <a:buNone/>
                </a:pPr>
                <a:r>
                  <a:rPr lang="cs-CZ" dirty="0" smtClean="0"/>
                  <a:t>n- přípustný počet ostření řezného nástroje,</a:t>
                </a:r>
              </a:p>
              <a:p>
                <a:pPr marL="0" indent="0">
                  <a:buNone/>
                </a:pPr>
                <a:r>
                  <a:rPr lang="cs-CZ" dirty="0" smtClean="0"/>
                  <a:t>T- optimální trvanlivost břitu řezného nástroje mezi dvěma ostřeními (hod.)</a:t>
                </a:r>
              </a:p>
              <a:p>
                <a:pPr marL="0" indent="0">
                  <a:buNone/>
                </a:pPr>
                <a:r>
                  <a:rPr lang="cs-CZ" dirty="0" smtClean="0"/>
                  <a:t>H- velikost celkového přípustného obroušení pracovní části řezného nástroje (mm)</a:t>
                </a:r>
              </a:p>
              <a:p>
                <a:pPr marL="0" indent="0">
                  <a:buNone/>
                </a:pPr>
                <a:r>
                  <a:rPr lang="cs-CZ" dirty="0" smtClean="0"/>
                  <a:t>h- velikost přípustného obroušení pracovní části řezného nástroje při jednom ostření</a:t>
                </a:r>
                <a:endParaRPr lang="cs-CZ" dirty="0"/>
              </a:p>
              <a:p>
                <a:endParaRPr lang="cs-CZ" dirty="0"/>
              </a:p>
            </p:txBody>
          </p:sp>
        </mc:Fallback>
      </mc:AlternateContent>
      <p:sp>
        <p:nvSpPr>
          <p:cNvPr id="4" name="Zástupný symbol pro číslo snímku 3"/>
          <p:cNvSpPr>
            <a:spLocks noGrp="1"/>
          </p:cNvSpPr>
          <p:nvPr>
            <p:ph type="sldNum" sz="quarter" idx="10"/>
          </p:nvPr>
        </p:nvSpPr>
        <p:spPr/>
        <p:txBody>
          <a:bodyPr/>
          <a:lstStyle/>
          <a:p>
            <a:fld id="{41370EFD-4E73-40FE-9361-671ABEEAD74D}" type="slidenum">
              <a:rPr lang="cs-CZ" smtClean="0"/>
              <a:t>37</a:t>
            </a:fld>
            <a:endParaRPr lang="cs-CZ"/>
          </a:p>
        </p:txBody>
      </p:sp>
    </p:spTree>
    <p:extLst>
      <p:ext uri="{BB962C8B-B14F-4D97-AF65-F5344CB8AC3E}">
        <p14:creationId xmlns:p14="http://schemas.microsoft.com/office/powerpoint/2010/main" val="110040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Životnost nářadí je doba skutečné práce daného druhu nářadí, kterou vykonává za normálních podmínek až do úplného opotřebení. Měří se bud v časových jednotkách, nebo počtem pracovních úkonů. Trvanlivost nářadí je optimální doba jeho skutečné práce mezi dvěma ostřeními nebo jinými opravami. Měříme ji také v časových jednotkách nebo v počtu pracovních úkonů. Trvanlivost je limitována přípustnou mírou opotřebení nářadí. Tato přípustná míra opotřebení nářadí je dána jednak požadavky hospodárného využití nářadí, jednak požadavky na zachování žádané přesnosti výrobků zhotovených zvoleným nářadím.</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38</a:t>
            </a:fld>
            <a:endParaRPr lang="cs-CZ"/>
          </a:p>
        </p:txBody>
      </p:sp>
    </p:spTree>
    <p:extLst>
      <p:ext uri="{BB962C8B-B14F-4D97-AF65-F5344CB8AC3E}">
        <p14:creationId xmlns:p14="http://schemas.microsoft.com/office/powerpoint/2010/main" val="234121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dirty="0"/>
              <a:t>Pro zajištění plynulého a nepřerušovaného chodu výrobního procesu je nutné udržovat zásoby nářadí všeho druhu. Rozlišují se:</a:t>
            </a:r>
          </a:p>
          <a:p>
            <a:r>
              <a:rPr lang="cs-CZ" b="1" dirty="0"/>
              <a:t>Zásoby na skladě-</a:t>
            </a:r>
            <a:r>
              <a:rPr lang="cs-CZ" dirty="0"/>
              <a:t> množství nářadí, které se skladuje v ústředním skladu nářadí (technické nebo peněžní jednotky),</a:t>
            </a:r>
          </a:p>
          <a:p>
            <a:r>
              <a:rPr lang="cs-CZ" b="1" dirty="0"/>
              <a:t>Zásoby v používání- </a:t>
            </a:r>
            <a:r>
              <a:rPr lang="cs-CZ" dirty="0"/>
              <a:t>množství nářadí, které se eviduje ve výdejnách nářadí (technické nebo peněžní jednotky)</a:t>
            </a:r>
          </a:p>
          <a:p>
            <a:r>
              <a:rPr lang="cs-CZ" b="1" dirty="0"/>
              <a:t>Zásoba pro subdodavatele </a:t>
            </a:r>
            <a:r>
              <a:rPr lang="cs-CZ" dirty="0"/>
              <a:t>– množství nářadí, které je určeno pro subdodavatelské splnění určitého výrobního úkolu zadaného finálním podnikem (technické nebo peněžní jednotky)</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43</a:t>
            </a:fld>
            <a:endParaRPr lang="cs-CZ"/>
          </a:p>
        </p:txBody>
      </p:sp>
    </p:spTree>
    <p:extLst>
      <p:ext uri="{BB962C8B-B14F-4D97-AF65-F5344CB8AC3E}">
        <p14:creationId xmlns:p14="http://schemas.microsoft.com/office/powerpoint/2010/main" val="251738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820F0-93FA-492C-B92F-722CC728749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78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47</a:t>
            </a:fld>
            <a:endParaRPr lang="cs-CZ"/>
          </a:p>
        </p:txBody>
      </p:sp>
    </p:spTree>
    <p:extLst>
      <p:ext uri="{BB962C8B-B14F-4D97-AF65-F5344CB8AC3E}">
        <p14:creationId xmlns:p14="http://schemas.microsoft.com/office/powerpoint/2010/main" val="409892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48</a:t>
            </a:fld>
            <a:endParaRPr lang="cs-CZ"/>
          </a:p>
        </p:txBody>
      </p:sp>
    </p:spTree>
    <p:extLst>
      <p:ext uri="{BB962C8B-B14F-4D97-AF65-F5344CB8AC3E}">
        <p14:creationId xmlns:p14="http://schemas.microsoft.com/office/powerpoint/2010/main" val="11941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mul</a:t>
            </a:r>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49</a:t>
            </a:fld>
            <a:endParaRPr lang="cs-CZ"/>
          </a:p>
        </p:txBody>
      </p:sp>
    </p:spTree>
    <p:extLst>
      <p:ext uri="{BB962C8B-B14F-4D97-AF65-F5344CB8AC3E}">
        <p14:creationId xmlns:p14="http://schemas.microsoft.com/office/powerpoint/2010/main" val="409290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50</a:t>
            </a:fld>
            <a:endParaRPr lang="cs-CZ"/>
          </a:p>
        </p:txBody>
      </p:sp>
    </p:spTree>
    <p:extLst>
      <p:ext uri="{BB962C8B-B14F-4D97-AF65-F5344CB8AC3E}">
        <p14:creationId xmlns:p14="http://schemas.microsoft.com/office/powerpoint/2010/main" val="223607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51</a:t>
            </a:fld>
            <a:endParaRPr lang="cs-CZ"/>
          </a:p>
        </p:txBody>
      </p:sp>
    </p:spTree>
    <p:extLst>
      <p:ext uri="{BB962C8B-B14F-4D97-AF65-F5344CB8AC3E}">
        <p14:creationId xmlns:p14="http://schemas.microsoft.com/office/powerpoint/2010/main" val="2746853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52</a:t>
            </a:fld>
            <a:endParaRPr lang="cs-CZ"/>
          </a:p>
        </p:txBody>
      </p:sp>
    </p:spTree>
    <p:extLst>
      <p:ext uri="{BB962C8B-B14F-4D97-AF65-F5344CB8AC3E}">
        <p14:creationId xmlns:p14="http://schemas.microsoft.com/office/powerpoint/2010/main" val="30652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2"/>
            <a:r>
              <a:rPr lang="cs-CZ" b="1" dirty="0"/>
              <a:t>Hierarchie firemních strategií </a:t>
            </a:r>
            <a:endParaRPr lang="cs-CZ" sz="1600" dirty="0"/>
          </a:p>
          <a:p>
            <a:r>
              <a:rPr lang="cs-CZ" dirty="0"/>
              <a:t> </a:t>
            </a:r>
            <a:endParaRPr lang="cs-CZ" sz="2000" dirty="0"/>
          </a:p>
          <a:p>
            <a:r>
              <a:rPr lang="cs-CZ" dirty="0"/>
              <a:t>Existence </a:t>
            </a:r>
            <a:r>
              <a:rPr lang="cs-CZ" dirty="0" err="1"/>
              <a:t>SBUs</a:t>
            </a:r>
            <a:r>
              <a:rPr lang="cs-CZ" dirty="0"/>
              <a:t> uvnitř organizace s sebou přináší nutnost stanovení různých strategií, ale i nutnost stanovit strategii pro organizaci jako celek. Podle úrovně je možné hierarchicky vymezit soustavu strategií, které na sebe navazují. </a:t>
            </a:r>
            <a:r>
              <a:rPr lang="cs-CZ" dirty="0" err="1"/>
              <a:t>Keřkovský</a:t>
            </a:r>
            <a:r>
              <a:rPr lang="cs-CZ" dirty="0"/>
              <a:t> [4] uvádí a definuje následující hierarchii strategií:</a:t>
            </a:r>
            <a:endParaRPr lang="cs-CZ" sz="2000" dirty="0"/>
          </a:p>
          <a:p>
            <a:r>
              <a:rPr lang="cs-CZ" dirty="0"/>
              <a:t> </a:t>
            </a:r>
            <a:endParaRPr lang="cs-CZ" sz="2000" dirty="0"/>
          </a:p>
          <a:p>
            <a:pPr lvl="0"/>
            <a:r>
              <a:rPr lang="cs-CZ" dirty="0"/>
              <a:t>Firemní (</a:t>
            </a:r>
            <a:r>
              <a:rPr lang="cs-CZ" i="1" dirty="0" err="1"/>
              <a:t>Corporate</a:t>
            </a:r>
            <a:r>
              <a:rPr lang="cs-CZ" dirty="0"/>
              <a:t>) strategie je vyjádřením základních podnikatelských rozhodnutí a záměrů. Vymezuje základní rámec pro business strategie jednotlivých SBU a také ukazuje směr vedoucí k naplnění cílů SBU. Jde především o stanovení generických business strategií jednotlivých SBU</a:t>
            </a:r>
            <a:endParaRPr lang="cs-CZ" sz="2000" dirty="0"/>
          </a:p>
          <a:p>
            <a:r>
              <a:rPr lang="cs-CZ" dirty="0"/>
              <a:t> </a:t>
            </a:r>
            <a:endParaRPr lang="cs-CZ" sz="2000" dirty="0"/>
          </a:p>
          <a:p>
            <a:pPr lvl="0"/>
            <a:r>
              <a:rPr lang="cs-CZ" dirty="0"/>
              <a:t>Obchodní (</a:t>
            </a:r>
            <a:r>
              <a:rPr lang="cs-CZ" i="1" dirty="0"/>
              <a:t>Business</a:t>
            </a:r>
            <a:r>
              <a:rPr lang="cs-CZ" dirty="0"/>
              <a:t>) strategie definuje základní cíle a strategie vedoucí k dosažení cílů na úrovni SBU. Jedná se o rozpracování firemní strategie pro konkrétní SBU. Obsahově má tato strategie specifikovat cíle pro prvky rozšířeného marketingového mixu.</a:t>
            </a:r>
            <a:endParaRPr lang="cs-CZ" sz="2000" dirty="0"/>
          </a:p>
          <a:p>
            <a:r>
              <a:rPr lang="cs-CZ" dirty="0"/>
              <a:t> </a:t>
            </a:r>
            <a:endParaRPr lang="cs-CZ" sz="2000" dirty="0"/>
          </a:p>
          <a:p>
            <a:pPr lvl="0"/>
            <a:r>
              <a:rPr lang="cs-CZ" dirty="0"/>
              <a:t>Funkční (</a:t>
            </a:r>
            <a:r>
              <a:rPr lang="cs-CZ" i="1" dirty="0" err="1"/>
              <a:t>Functional</a:t>
            </a:r>
            <a:r>
              <a:rPr lang="cs-CZ" dirty="0"/>
              <a:t>) strategie navazuje na obchodní strategii a dále jí rozpracovává na dílčí strategie a strategie jednotlivých podnikových funkcí. Například marketingové strategie, strategie nákupu nebo strategie řízení lidských zdrojů. </a:t>
            </a:r>
            <a:endParaRPr lang="cs-CZ" sz="2000" dirty="0"/>
          </a:p>
          <a:p>
            <a:r>
              <a:rPr lang="cs-CZ" dirty="0"/>
              <a:t> </a:t>
            </a:r>
            <a:endParaRPr lang="cs-CZ" sz="2000" dirty="0"/>
          </a:p>
          <a:p>
            <a:r>
              <a:rPr lang="cs-CZ" dirty="0"/>
              <a:t>V případě, že konkrétní firma je tvořena jedinou SBU, potom je formulována pouze jedna strategie obsahující jak prvky firemní, tak i obchodní strategie.</a:t>
            </a:r>
            <a:endParaRPr lang="cs-CZ" sz="2000" dirty="0"/>
          </a:p>
          <a:p>
            <a:r>
              <a:rPr lang="cs-CZ" dirty="0"/>
              <a:t>V případě použití množného čísla je používána zkratka </a:t>
            </a:r>
            <a:r>
              <a:rPr lang="cs-CZ" dirty="0" err="1"/>
              <a:t>SBUs</a:t>
            </a:r>
            <a:r>
              <a:rPr lang="cs-CZ" dirty="0"/>
              <a:t>.</a:t>
            </a:r>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dirty="0"/>
              <a:t>Tři přístupy k vymezení SBU, a to přístup </a:t>
            </a:r>
            <a:r>
              <a:rPr lang="cs-CZ" i="1" dirty="0"/>
              <a:t>organizační, strategicko-marketingový a projektový</a:t>
            </a:r>
            <a:r>
              <a:rPr lang="cs-CZ" dirty="0"/>
              <a:t>, ale v praxi se běžně vyskytují firmy tvořené jednou jedinou SBU, kde není možné nebo žádoucí SBU dále členit.  </a:t>
            </a:r>
            <a:endParaRPr lang="cs-CZ" sz="1000" dirty="0"/>
          </a:p>
          <a:p>
            <a:endParaRPr lang="cs-CZ" dirty="0"/>
          </a:p>
        </p:txBody>
      </p:sp>
      <p:sp>
        <p:nvSpPr>
          <p:cNvPr id="4" name="Zástupný symbol pro číslo snímku 3"/>
          <p:cNvSpPr>
            <a:spLocks noGrp="1"/>
          </p:cNvSpPr>
          <p:nvPr>
            <p:ph type="sldNum" sz="quarter" idx="10"/>
          </p:nvPr>
        </p:nvSpPr>
        <p:spPr/>
        <p:txBody>
          <a:bodyPr/>
          <a:lstStyle/>
          <a:p>
            <a:fld id="{CF780416-7760-4819-8620-06C5AB0F4A74}" type="slidenum">
              <a:rPr lang="cs-CZ" smtClean="0"/>
              <a:t>4</a:t>
            </a:fld>
            <a:endParaRPr lang="cs-CZ"/>
          </a:p>
        </p:txBody>
      </p:sp>
    </p:spTree>
    <p:extLst>
      <p:ext uri="{BB962C8B-B14F-4D97-AF65-F5344CB8AC3E}">
        <p14:creationId xmlns:p14="http://schemas.microsoft.com/office/powerpoint/2010/main" val="377463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53</a:t>
            </a:fld>
            <a:endParaRPr lang="cs-CZ"/>
          </a:p>
        </p:txBody>
      </p:sp>
    </p:spTree>
    <p:extLst>
      <p:ext uri="{BB962C8B-B14F-4D97-AF65-F5344CB8AC3E}">
        <p14:creationId xmlns:p14="http://schemas.microsoft.com/office/powerpoint/2010/main" val="2174409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54</a:t>
            </a:fld>
            <a:endParaRPr lang="cs-CZ"/>
          </a:p>
        </p:txBody>
      </p:sp>
    </p:spTree>
    <p:extLst>
      <p:ext uri="{BB962C8B-B14F-4D97-AF65-F5344CB8AC3E}">
        <p14:creationId xmlns:p14="http://schemas.microsoft.com/office/powerpoint/2010/main" val="379799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55</a:t>
            </a:fld>
            <a:endParaRPr lang="cs-CZ"/>
          </a:p>
        </p:txBody>
      </p:sp>
    </p:spTree>
    <p:extLst>
      <p:ext uri="{BB962C8B-B14F-4D97-AF65-F5344CB8AC3E}">
        <p14:creationId xmlns:p14="http://schemas.microsoft.com/office/powerpoint/2010/main" val="3490869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56</a:t>
            </a:fld>
            <a:endParaRPr lang="cs-CZ"/>
          </a:p>
        </p:txBody>
      </p:sp>
    </p:spTree>
    <p:extLst>
      <p:ext uri="{BB962C8B-B14F-4D97-AF65-F5344CB8AC3E}">
        <p14:creationId xmlns:p14="http://schemas.microsoft.com/office/powerpoint/2010/main" val="2479692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57</a:t>
            </a:fld>
            <a:endParaRPr lang="cs-CZ"/>
          </a:p>
        </p:txBody>
      </p:sp>
    </p:spTree>
    <p:extLst>
      <p:ext uri="{BB962C8B-B14F-4D97-AF65-F5344CB8AC3E}">
        <p14:creationId xmlns:p14="http://schemas.microsoft.com/office/powerpoint/2010/main" val="117549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58</a:t>
            </a:fld>
            <a:endParaRPr lang="cs-CZ"/>
          </a:p>
        </p:txBody>
      </p:sp>
    </p:spTree>
    <p:extLst>
      <p:ext uri="{BB962C8B-B14F-4D97-AF65-F5344CB8AC3E}">
        <p14:creationId xmlns:p14="http://schemas.microsoft.com/office/powerpoint/2010/main" val="106878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59</a:t>
            </a:fld>
            <a:endParaRPr lang="cs-CZ"/>
          </a:p>
        </p:txBody>
      </p:sp>
    </p:spTree>
    <p:extLst>
      <p:ext uri="{BB962C8B-B14F-4D97-AF65-F5344CB8AC3E}">
        <p14:creationId xmlns:p14="http://schemas.microsoft.com/office/powerpoint/2010/main" val="4087474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60</a:t>
            </a:fld>
            <a:endParaRPr lang="cs-CZ"/>
          </a:p>
        </p:txBody>
      </p:sp>
    </p:spTree>
    <p:extLst>
      <p:ext uri="{BB962C8B-B14F-4D97-AF65-F5344CB8AC3E}">
        <p14:creationId xmlns:p14="http://schemas.microsoft.com/office/powerpoint/2010/main" val="2430100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61</a:t>
            </a:fld>
            <a:endParaRPr lang="cs-CZ"/>
          </a:p>
        </p:txBody>
      </p:sp>
    </p:spTree>
    <p:extLst>
      <p:ext uri="{BB962C8B-B14F-4D97-AF65-F5344CB8AC3E}">
        <p14:creationId xmlns:p14="http://schemas.microsoft.com/office/powerpoint/2010/main" val="1484863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62</a:t>
            </a:fld>
            <a:endParaRPr lang="cs-CZ"/>
          </a:p>
        </p:txBody>
      </p:sp>
    </p:spTree>
    <p:extLst>
      <p:ext uri="{BB962C8B-B14F-4D97-AF65-F5344CB8AC3E}">
        <p14:creationId xmlns:p14="http://schemas.microsoft.com/office/powerpoint/2010/main" val="1516487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b="1" dirty="0"/>
              <a:t>Původní definice IFMA: </a:t>
            </a:r>
            <a:r>
              <a:rPr lang="cs-CZ" altLang="cs-CZ" b="1" dirty="0">
                <a:solidFill>
                  <a:schemeClr val="hlink"/>
                </a:solidFill>
              </a:rPr>
              <a:t>„Metoda, jak v organizaci vzájemně sladit pracovníky, pracovní činnosti a pracovní prostředí, jež v sobě zahrnuje principy obchodní administrativy, architektury, humanitních a technických věd“</a:t>
            </a:r>
            <a:r>
              <a:rPr lang="cs-CZ" altLang="cs-CZ" b="1" dirty="0"/>
              <a:t> (schéma „3P“ – </a:t>
            </a:r>
            <a:r>
              <a:rPr lang="cs-CZ" altLang="cs-CZ" b="1" dirty="0" err="1"/>
              <a:t>Pracovníci+Procesy+Prostory</a:t>
            </a:r>
            <a:r>
              <a:rPr lang="cs-CZ" altLang="cs-CZ" b="1" dirty="0"/>
              <a:t>)</a:t>
            </a:r>
          </a:p>
          <a:p>
            <a:endParaRPr lang="cs-CZ" dirty="0"/>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b="1" dirty="0"/>
              <a:t>Vychází z předpokladu, že primární činnosti přináší efekty tehdy, probíhá-li spolu s podpůrnými činnostmi v optimálním prostředí s odpovídající úrovní technologických schopností a inovačních aktivit. Toto prostředí je ovlivněno dosaženou ekonomickou úrovní a efektivností za přispění a využití nastavené úrovně institucionální kvality řízení podpůrných činností.</a:t>
            </a:r>
          </a:p>
          <a:p>
            <a:endParaRPr lang="cs-CZ" dirty="0"/>
          </a:p>
        </p:txBody>
      </p:sp>
      <p:sp>
        <p:nvSpPr>
          <p:cNvPr id="4" name="Zástupný symbol pro číslo snímku 3"/>
          <p:cNvSpPr>
            <a:spLocks noGrp="1"/>
          </p:cNvSpPr>
          <p:nvPr>
            <p:ph type="sldNum" sz="quarter" idx="10"/>
          </p:nvPr>
        </p:nvSpPr>
        <p:spPr/>
        <p:txBody>
          <a:bodyPr/>
          <a:lstStyle/>
          <a:p>
            <a:fld id="{CF780416-7760-4819-8620-06C5AB0F4A74}" type="slidenum">
              <a:rPr lang="cs-CZ" smtClean="0"/>
              <a:t>9</a:t>
            </a:fld>
            <a:endParaRPr lang="cs-CZ"/>
          </a:p>
        </p:txBody>
      </p:sp>
    </p:spTree>
    <p:extLst>
      <p:ext uri="{BB962C8B-B14F-4D97-AF65-F5344CB8AC3E}">
        <p14:creationId xmlns:p14="http://schemas.microsoft.com/office/powerpoint/2010/main" val="2812229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63</a:t>
            </a:fld>
            <a:endParaRPr lang="cs-CZ"/>
          </a:p>
        </p:txBody>
      </p:sp>
    </p:spTree>
    <p:extLst>
      <p:ext uri="{BB962C8B-B14F-4D97-AF65-F5344CB8AC3E}">
        <p14:creationId xmlns:p14="http://schemas.microsoft.com/office/powerpoint/2010/main" val="24629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64</a:t>
            </a:fld>
            <a:endParaRPr lang="cs-CZ"/>
          </a:p>
        </p:txBody>
      </p:sp>
    </p:spTree>
    <p:extLst>
      <p:ext uri="{BB962C8B-B14F-4D97-AF65-F5344CB8AC3E}">
        <p14:creationId xmlns:p14="http://schemas.microsoft.com/office/powerpoint/2010/main" val="1622738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65</a:t>
            </a:fld>
            <a:endParaRPr lang="cs-CZ"/>
          </a:p>
        </p:txBody>
      </p:sp>
    </p:spTree>
    <p:extLst>
      <p:ext uri="{BB962C8B-B14F-4D97-AF65-F5344CB8AC3E}">
        <p14:creationId xmlns:p14="http://schemas.microsoft.com/office/powerpoint/2010/main" val="221788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66</a:t>
            </a:fld>
            <a:endParaRPr lang="cs-CZ"/>
          </a:p>
        </p:txBody>
      </p:sp>
    </p:spTree>
    <p:extLst>
      <p:ext uri="{BB962C8B-B14F-4D97-AF65-F5344CB8AC3E}">
        <p14:creationId xmlns:p14="http://schemas.microsoft.com/office/powerpoint/2010/main" val="924179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67</a:t>
            </a:fld>
            <a:endParaRPr lang="cs-CZ"/>
          </a:p>
        </p:txBody>
      </p:sp>
    </p:spTree>
    <p:extLst>
      <p:ext uri="{BB962C8B-B14F-4D97-AF65-F5344CB8AC3E}">
        <p14:creationId xmlns:p14="http://schemas.microsoft.com/office/powerpoint/2010/main" val="292490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68</a:t>
            </a:fld>
            <a:endParaRPr lang="cs-CZ"/>
          </a:p>
        </p:txBody>
      </p:sp>
    </p:spTree>
    <p:extLst>
      <p:ext uri="{BB962C8B-B14F-4D97-AF65-F5344CB8AC3E}">
        <p14:creationId xmlns:p14="http://schemas.microsoft.com/office/powerpoint/2010/main" val="1312126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69</a:t>
            </a:fld>
            <a:endParaRPr lang="cs-CZ"/>
          </a:p>
        </p:txBody>
      </p:sp>
    </p:spTree>
    <p:extLst>
      <p:ext uri="{BB962C8B-B14F-4D97-AF65-F5344CB8AC3E}">
        <p14:creationId xmlns:p14="http://schemas.microsoft.com/office/powerpoint/2010/main" val="1373964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70</a:t>
            </a:fld>
            <a:endParaRPr lang="cs-CZ"/>
          </a:p>
        </p:txBody>
      </p:sp>
    </p:spTree>
    <p:extLst>
      <p:ext uri="{BB962C8B-B14F-4D97-AF65-F5344CB8AC3E}">
        <p14:creationId xmlns:p14="http://schemas.microsoft.com/office/powerpoint/2010/main" val="386468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takový systém, který tvoří vazbu mezi podnikovým informačním systémem (ERP) a systémy pro automatizaci výroby (technologických procesů). MES je tedy určen právě pro tu část podniku, kterou potřebují výrobní manažeři pokrýt – počítá na úrovni minut až sekund, je propojen s výrobními zařízeními, sbírá údaje z výroby, vyhodnocuje je a poskytuje nadřazeným informačním systémem. Komplexní systém MES v sobě ukrývá řešení pro čtyři hlavní oblasti – výrobu, logistiku, kvalitu a údržbu, a často se dokáže propojit s většinou, ve výrobě již mnohdy implementovaných, samostatných řešení a komunikovat s nimi prostřednictvím standardizovaných rozhraní.</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Obecná definice MOM říká, že to je „metodologie pro sledování kompletního výrobního procesu s cílem jeho optimalizace“. V praxi se v podstatě nejedná o nic jiného než o rozhraní mezi ERP systémem a výrobní technologií, ať již se jedná o samotný monitoring, monitoring s vizualizací či nástroje řízení. Na rozdíl od u nás používanějšího termínu </a:t>
            </a:r>
            <a:r>
              <a:rPr lang="cs-CZ" dirty="0" err="1"/>
              <a:t>Manufacturing</a:t>
            </a:r>
            <a:r>
              <a:rPr lang="cs-CZ" dirty="0"/>
              <a:t> </a:t>
            </a:r>
            <a:r>
              <a:rPr lang="cs-CZ" dirty="0" err="1"/>
              <a:t>Execution</a:t>
            </a:r>
            <a:r>
              <a:rPr lang="cs-CZ" dirty="0"/>
              <a:t> </a:t>
            </a:r>
            <a:r>
              <a:rPr lang="cs-CZ" dirty="0" err="1"/>
              <a:t>System</a:t>
            </a:r>
            <a:r>
              <a:rPr lang="cs-CZ" dirty="0"/>
              <a:t> (MES) je to pojem komplexnější, který zahrnuje i řízení technologií.</a:t>
            </a:r>
          </a:p>
          <a:p>
            <a:r>
              <a:rPr lang="cs-CZ" dirty="0"/>
              <a:t>MOM se týká především výrobní logistiky – tj. procesů spojených s výrobou, sklady materiálovými, mezioperačními, expedičními, samotnou dílnou a především pohybem materiálu po výrobním prostoru. Tj. dílna provede jednu výrobní operaci, vzniklý polotovar někde skladuje v nějakém množství v nějakém kvalitě, poté odveze k další operaci a opět skladuje atd. a podnik musí vědět, kterou operaci má konkrétně rozpracovanou a v jakém stavu, aby ji mohl eventuálně dokončit či zastavit a tím dosáhnout požadované flexibility.</a:t>
            </a:r>
          </a:p>
          <a:p>
            <a:r>
              <a:rPr lang="cs-CZ" dirty="0"/>
              <a:t>Jaká je vize rozmachu MOM v českých podmínkách? To je poměrně jednoduché – stačí se podívat do Severní Ameriky a to samé se za chvíli bude dít i u nás. Ve Spojených státech žije trh ERP dvěma trendy - </a:t>
            </a:r>
            <a:r>
              <a:rPr lang="cs-CZ" dirty="0" err="1"/>
              <a:t>cloudem</a:t>
            </a:r>
            <a:r>
              <a:rPr lang="cs-CZ" dirty="0"/>
              <a:t> a MES systémy. </a:t>
            </a:r>
            <a:r>
              <a:rPr lang="cs-CZ" dirty="0" err="1"/>
              <a:t>Cloud</a:t>
            </a:r>
            <a:r>
              <a:rPr lang="cs-CZ" dirty="0"/>
              <a:t> poskytující technologie, které umožňují provozovat aplikace na dálku a ovládat z koncového zařízení odkudkoliv, MES poněkud zastiňuje, alespoň marketingově. Ale z pohledu skutečných přínosů jde hlavně o MES, protože ten reaguje na reálné požadavky flexibility a efektivity. Podniky dnes potřebují detailně vědět, co se děje na dílně, v expedici a v nákupu. Potřebují technologii, která to dokáže změřit a následně řídit. V Severní Americe nyní probíhá boom MES technologií a dle mého odhadu dorazí do dvou let i k nám. MES je nezbytným předstupněm předpovídané robotizace, která bude další fází vývoje výrobní technologie.</a:t>
            </a:r>
          </a:p>
          <a:p>
            <a:endParaRPr lang="cs-CZ" dirty="0"/>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72</a:t>
            </a:fld>
            <a:endParaRPr lang="cs-CZ"/>
          </a:p>
        </p:txBody>
      </p:sp>
    </p:spTree>
    <p:extLst>
      <p:ext uri="{BB962C8B-B14F-4D97-AF65-F5344CB8AC3E}">
        <p14:creationId xmlns:p14="http://schemas.microsoft.com/office/powerpoint/2010/main" val="2825226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takový systém, který tvoří vazbu mezi podnikovým informačním systémem (ERP) a systémy pro automatizaci výroby (technologických procesů). MES je tedy určen právě pro tu část podniku, kterou potřebují výrobní manažeři pokrýt – počítá na úrovni minut až sekund, je propojen s výrobními zařízeními, sbírá údaje z výroby, vyhodnocuje je a poskytuje nadřazeným informačním systémem. Komplexní systém MES v sobě ukrývá řešení pro čtyři hlavní oblasti – výrobu, logistiku, kvalitu a údržbu, a často se dokáže propojit s většinou, ve výrobě již mnohdy implementovaných, samostatných řešení a komunikovat s nimi prostřednictvím standardizovaných rozhraní.</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Obecná definice MOM říká, že to je „metodologie pro sledování kompletního výrobního procesu s cílem jeho optimalizace“. V praxi se v podstatě nejedná o nic jiného než o rozhraní mezi ERP systémem a výrobní technologií, ať již se jedná o samotný monitoring, monitoring s vizualizací či nástroje řízení. Na rozdíl od u nás používanějšího termínu </a:t>
            </a:r>
            <a:r>
              <a:rPr lang="cs-CZ" dirty="0" err="1"/>
              <a:t>Manufacturing</a:t>
            </a:r>
            <a:r>
              <a:rPr lang="cs-CZ" dirty="0"/>
              <a:t> </a:t>
            </a:r>
            <a:r>
              <a:rPr lang="cs-CZ" dirty="0" err="1"/>
              <a:t>Execution</a:t>
            </a:r>
            <a:r>
              <a:rPr lang="cs-CZ" dirty="0"/>
              <a:t> </a:t>
            </a:r>
            <a:r>
              <a:rPr lang="cs-CZ" dirty="0" err="1"/>
              <a:t>System</a:t>
            </a:r>
            <a:r>
              <a:rPr lang="cs-CZ" dirty="0"/>
              <a:t> (MES) je to pojem komplexnější, který zahrnuje i řízení technologií.</a:t>
            </a:r>
          </a:p>
          <a:p>
            <a:r>
              <a:rPr lang="cs-CZ" dirty="0"/>
              <a:t>MOM se týká především výrobní logistiky – tj. procesů spojených s výrobou, sklady materiálovými, mezioperačními, expedičními, samotnou dílnou a především pohybem materiálu po výrobním prostoru. Tj. dílna provede jednu výrobní operaci, vzniklý polotovar někde skladuje v nějakém množství v nějakém kvalitě, poté odveze k další operaci a opět skladuje atd. a podnik musí vědět, kterou operaci má konkrétně rozpracovanou a v jakém stavu, aby ji mohl eventuálně dokončit či zastavit a tím dosáhnout požadované flexibility.</a:t>
            </a:r>
          </a:p>
          <a:p>
            <a:r>
              <a:rPr lang="cs-CZ" dirty="0"/>
              <a:t>Jaká je vize rozmachu MOM v českých podmínkách? To je poměrně jednoduché – stačí se podívat do Severní Ameriky a to samé se za chvíli bude dít i u nás. Ve Spojených státech žije trh ERP dvěma trendy - </a:t>
            </a:r>
            <a:r>
              <a:rPr lang="cs-CZ" dirty="0" err="1"/>
              <a:t>cloudem</a:t>
            </a:r>
            <a:r>
              <a:rPr lang="cs-CZ" dirty="0"/>
              <a:t> a MES systémy. </a:t>
            </a:r>
            <a:r>
              <a:rPr lang="cs-CZ" dirty="0" err="1"/>
              <a:t>Cloud</a:t>
            </a:r>
            <a:r>
              <a:rPr lang="cs-CZ" dirty="0"/>
              <a:t> poskytující technologie, které umožňují provozovat aplikace na dálku a ovládat z koncového zařízení odkudkoliv, MES poněkud zastiňuje, alespoň marketingově. Ale z pohledu skutečných přínosů jde hlavně o MES, protože ten reaguje na reálné požadavky flexibility a efektivity. Podniky dnes potřebují detailně vědět, co se děje na dílně, v expedici a v nákupu. Potřebují technologii, která to dokáže změřit a následně řídit. V Severní Americe nyní probíhá boom MES technologií a dle mého odhadu dorazí do dvou let i k nám. MES je nezbytným předstupněm předpovídané robotizace, která bude další fází vývoje výrobní technologie.</a:t>
            </a:r>
          </a:p>
          <a:p>
            <a:endParaRPr lang="cs-CZ" dirty="0"/>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73</a:t>
            </a:fld>
            <a:endParaRPr lang="cs-CZ"/>
          </a:p>
        </p:txBody>
      </p:sp>
    </p:spTree>
    <p:extLst>
      <p:ext uri="{BB962C8B-B14F-4D97-AF65-F5344CB8AC3E}">
        <p14:creationId xmlns:p14="http://schemas.microsoft.com/office/powerpoint/2010/main" val="55400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effectLst/>
              </a:rPr>
              <a:t>Komplexní FM firma nenabízí pouhý soubor jednotlivých služeb. Tato organizace disponuje managementem a týmem zkušených odborníků, kteří komplexně zhodnotí stávající stav a nabídnou efektivní řešení pro budoucnost. Tato organizace zároveň disponuje technickým zázemím, které veškeré tyto služby zajistí. Zákazník této organizace se tak může plně soustředit na hlavní předmět podnikání a zvýšit tak svoje zisky. </a:t>
            </a:r>
            <a:r>
              <a:rPr lang="cs-CZ" b="1" dirty="0" err="1">
                <a:effectLst/>
              </a:rPr>
              <a:t>Ing.Ondřej</a:t>
            </a:r>
            <a:r>
              <a:rPr lang="cs-CZ" b="1" dirty="0">
                <a:effectLst/>
              </a:rPr>
              <a:t> </a:t>
            </a:r>
            <a:r>
              <a:rPr lang="cs-CZ" b="1" dirty="0" err="1">
                <a:effectLst/>
              </a:rPr>
              <a:t>Štrup</a:t>
            </a:r>
            <a:r>
              <a:rPr lang="cs-CZ" b="1" dirty="0">
                <a:effectLst/>
              </a:rPr>
              <a:t>, člen představenstva IFMA CZ </a:t>
            </a:r>
            <a:endParaRPr lang="cs-CZ" dirty="0"/>
          </a:p>
        </p:txBody>
      </p:sp>
      <p:sp>
        <p:nvSpPr>
          <p:cNvPr id="4" name="Zástupný symbol pro číslo snímku 3"/>
          <p:cNvSpPr>
            <a:spLocks noGrp="1"/>
          </p:cNvSpPr>
          <p:nvPr>
            <p:ph type="sldNum" sz="quarter" idx="10"/>
          </p:nvPr>
        </p:nvSpPr>
        <p:spPr/>
        <p:txBody>
          <a:bodyPr/>
          <a:lstStyle/>
          <a:p>
            <a:fld id="{CF780416-7760-4819-8620-06C5AB0F4A74}" type="slidenum">
              <a:rPr lang="cs-CZ" smtClean="0"/>
              <a:t>16</a:t>
            </a:fld>
            <a:endParaRPr lang="cs-CZ"/>
          </a:p>
        </p:txBody>
      </p:sp>
    </p:spTree>
    <p:extLst>
      <p:ext uri="{BB962C8B-B14F-4D97-AF65-F5344CB8AC3E}">
        <p14:creationId xmlns:p14="http://schemas.microsoft.com/office/powerpoint/2010/main" val="2953980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74</a:t>
            </a:fld>
            <a:endParaRPr lang="cs-CZ"/>
          </a:p>
        </p:txBody>
      </p:sp>
    </p:spTree>
    <p:extLst>
      <p:ext uri="{BB962C8B-B14F-4D97-AF65-F5344CB8AC3E}">
        <p14:creationId xmlns:p14="http://schemas.microsoft.com/office/powerpoint/2010/main" val="3188930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75</a:t>
            </a:fld>
            <a:endParaRPr lang="cs-CZ"/>
          </a:p>
        </p:txBody>
      </p:sp>
    </p:spTree>
    <p:extLst>
      <p:ext uri="{BB962C8B-B14F-4D97-AF65-F5344CB8AC3E}">
        <p14:creationId xmlns:p14="http://schemas.microsoft.com/office/powerpoint/2010/main" val="4212545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76</a:t>
            </a:fld>
            <a:endParaRPr lang="cs-CZ"/>
          </a:p>
        </p:txBody>
      </p:sp>
    </p:spTree>
    <p:extLst>
      <p:ext uri="{BB962C8B-B14F-4D97-AF65-F5344CB8AC3E}">
        <p14:creationId xmlns:p14="http://schemas.microsoft.com/office/powerpoint/2010/main" val="893272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77</a:t>
            </a:fld>
            <a:endParaRPr lang="cs-CZ"/>
          </a:p>
        </p:txBody>
      </p:sp>
    </p:spTree>
    <p:extLst>
      <p:ext uri="{BB962C8B-B14F-4D97-AF65-F5344CB8AC3E}">
        <p14:creationId xmlns:p14="http://schemas.microsoft.com/office/powerpoint/2010/main" val="1974570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78</a:t>
            </a:fld>
            <a:endParaRPr lang="cs-CZ"/>
          </a:p>
        </p:txBody>
      </p:sp>
    </p:spTree>
    <p:extLst>
      <p:ext uri="{BB962C8B-B14F-4D97-AF65-F5344CB8AC3E}">
        <p14:creationId xmlns:p14="http://schemas.microsoft.com/office/powerpoint/2010/main" val="1728203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79</a:t>
            </a:fld>
            <a:endParaRPr lang="cs-CZ"/>
          </a:p>
        </p:txBody>
      </p:sp>
    </p:spTree>
    <p:extLst>
      <p:ext uri="{BB962C8B-B14F-4D97-AF65-F5344CB8AC3E}">
        <p14:creationId xmlns:p14="http://schemas.microsoft.com/office/powerpoint/2010/main" val="1312102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80</a:t>
            </a:fld>
            <a:endParaRPr lang="cs-CZ"/>
          </a:p>
        </p:txBody>
      </p:sp>
    </p:spTree>
    <p:extLst>
      <p:ext uri="{BB962C8B-B14F-4D97-AF65-F5344CB8AC3E}">
        <p14:creationId xmlns:p14="http://schemas.microsoft.com/office/powerpoint/2010/main" val="3121333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81</a:t>
            </a:fld>
            <a:endParaRPr lang="cs-CZ"/>
          </a:p>
        </p:txBody>
      </p:sp>
    </p:spTree>
    <p:extLst>
      <p:ext uri="{BB962C8B-B14F-4D97-AF65-F5344CB8AC3E}">
        <p14:creationId xmlns:p14="http://schemas.microsoft.com/office/powerpoint/2010/main" val="3428011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82</a:t>
            </a:fld>
            <a:endParaRPr lang="cs-CZ"/>
          </a:p>
        </p:txBody>
      </p:sp>
    </p:spTree>
    <p:extLst>
      <p:ext uri="{BB962C8B-B14F-4D97-AF65-F5344CB8AC3E}">
        <p14:creationId xmlns:p14="http://schemas.microsoft.com/office/powerpoint/2010/main" val="1224193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83</a:t>
            </a:fld>
            <a:endParaRPr lang="cs-CZ"/>
          </a:p>
        </p:txBody>
      </p:sp>
    </p:spTree>
    <p:extLst>
      <p:ext uri="{BB962C8B-B14F-4D97-AF65-F5344CB8AC3E}">
        <p14:creationId xmlns:p14="http://schemas.microsoft.com/office/powerpoint/2010/main" val="137102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Hospodaření nářadím</a:t>
            </a:r>
          </a:p>
          <a:p>
            <a:r>
              <a:rPr lang="cs-CZ" dirty="0"/>
              <a:t>Pro zajištění a řízení všech</a:t>
            </a:r>
            <a:r>
              <a:rPr lang="cs-CZ" baseline="0" dirty="0"/>
              <a:t> činností z této oblasti je třeba si nejdříve objasnit rozsah pojmu nářadí. Nářadí je chápáno jako pracovní předmět (bez zřetele na jeho hodnotu, způsob pořízení a dobu upotřebitelnosti), které se při výrobě vkládá mezi stroj a materiálový prvek, případně mezi operátora či výrobního dělníka a materiálový prvek ve všech formách jeho transformace v konečný produkt. Do nářadí se nezahrnuje příslušenství strojů a výrobního zařízení.</a:t>
            </a:r>
          </a:p>
          <a:p>
            <a:r>
              <a:rPr lang="cs-CZ" baseline="0" dirty="0"/>
              <a:t>Pojem nářadí v praxi zahrnuje:</a:t>
            </a:r>
          </a:p>
          <a:p>
            <a:pPr marL="171450" indent="-171450">
              <a:buFontTx/>
              <a:buChar char="-"/>
            </a:pPr>
            <a:r>
              <a:rPr lang="cs-CZ" baseline="0" dirty="0"/>
              <a:t>nástroje,</a:t>
            </a:r>
          </a:p>
          <a:p>
            <a:pPr marL="171450" indent="-171450">
              <a:buFontTx/>
              <a:buChar char="-"/>
            </a:pPr>
            <a:r>
              <a:rPr lang="cs-CZ" baseline="0" dirty="0"/>
              <a:t>Upínače (přípravky),</a:t>
            </a:r>
          </a:p>
          <a:p>
            <a:pPr marL="171450" indent="-171450">
              <a:buFontTx/>
              <a:buChar char="-"/>
            </a:pPr>
            <a:r>
              <a:rPr lang="cs-CZ" baseline="0" dirty="0"/>
              <a:t>Měřidla,</a:t>
            </a:r>
          </a:p>
          <a:p>
            <a:pPr marL="171450" indent="-171450">
              <a:buFontTx/>
              <a:buChar char="-"/>
            </a:pPr>
            <a:r>
              <a:rPr lang="cs-CZ" baseline="0" dirty="0"/>
              <a:t>Lisovací nářadí,</a:t>
            </a:r>
          </a:p>
          <a:p>
            <a:pPr marL="171450" indent="-171450">
              <a:buFontTx/>
              <a:buChar char="-"/>
            </a:pPr>
            <a:r>
              <a:rPr lang="cs-CZ" baseline="0" dirty="0"/>
              <a:t>Pomocné nářadí.</a:t>
            </a:r>
          </a:p>
          <a:p>
            <a:pPr marL="0" indent="0">
              <a:buFontTx/>
              <a:buNone/>
            </a:pPr>
            <a:r>
              <a:rPr lang="cs-CZ" baseline="0" dirty="0"/>
              <a:t>Pro usnadnění řízení této oblasti a manipulaci se všemi skupinami, se nářadí třídí podle následujících hledisek:</a:t>
            </a:r>
          </a:p>
          <a:p>
            <a:pPr marL="171450" indent="-171450">
              <a:buFontTx/>
              <a:buChar char="-"/>
            </a:pPr>
            <a:r>
              <a:rPr lang="cs-CZ" baseline="0" dirty="0"/>
              <a:t>Technologické hledisko- nářadí se třídí podle jednotného základního třídníků nářadí, který přihlíží ke specifickým podmínkám obhospodařování, obstarávání a výroby nářadí. Ve strojírenství je třídník nářadí rozdělen do osmi třid, třídy do skupin, podskupin a položek, a to následovně:</a:t>
            </a:r>
          </a:p>
          <a:p>
            <a:pPr marL="228600" indent="-228600">
              <a:buFontTx/>
              <a:buAutoNum type="arabicPeriod"/>
            </a:pPr>
            <a:r>
              <a:rPr lang="cs-CZ" baseline="0" dirty="0"/>
              <a:t>Třída – nástroje pro tváření za tepla a lití (kromě dřevěných modelů),</a:t>
            </a:r>
          </a:p>
          <a:p>
            <a:pPr marL="228600" indent="-228600">
              <a:buFontTx/>
              <a:buAutoNum type="arabicPeriod"/>
            </a:pPr>
            <a:r>
              <a:rPr lang="cs-CZ" baseline="0" dirty="0"/>
              <a:t>2. třida – dřevěné modely,</a:t>
            </a:r>
          </a:p>
          <a:p>
            <a:pPr marL="228600" indent="-228600">
              <a:buFontTx/>
              <a:buAutoNum type="arabicPeriod"/>
            </a:pPr>
            <a:r>
              <a:rPr lang="cs-CZ" baseline="0" dirty="0"/>
              <a:t>3. třída- nástroje pro tváření za studena a střižené nástroje,</a:t>
            </a:r>
          </a:p>
          <a:p>
            <a:pPr marL="228600" indent="-228600">
              <a:buFontTx/>
              <a:buAutoNum type="arabicPeriod"/>
            </a:pPr>
            <a:r>
              <a:rPr lang="cs-CZ" baseline="0" dirty="0"/>
              <a:t>Třída. Řezné nástroje,</a:t>
            </a:r>
          </a:p>
          <a:p>
            <a:pPr marL="228600" indent="-228600">
              <a:buFontTx/>
              <a:buAutoNum type="arabicPeriod"/>
            </a:pPr>
            <a:r>
              <a:rPr lang="cs-CZ" baseline="0" dirty="0"/>
              <a:t>5. třída-brusné nástroje,</a:t>
            </a:r>
          </a:p>
          <a:p>
            <a:pPr marL="228600" indent="-228600">
              <a:buFontTx/>
              <a:buAutoNum type="arabicPeriod"/>
            </a:pPr>
            <a:r>
              <a:rPr lang="cs-CZ" baseline="0" dirty="0"/>
              <a:t>Třida- přípravky (upínací nářadí),</a:t>
            </a:r>
          </a:p>
          <a:p>
            <a:pPr marL="228600" indent="-228600">
              <a:buFontTx/>
              <a:buAutoNum type="arabicPeriod"/>
            </a:pPr>
            <a:r>
              <a:rPr lang="cs-CZ" baseline="0" dirty="0"/>
              <a:t>Třida- měřidla,</a:t>
            </a:r>
          </a:p>
          <a:p>
            <a:pPr marL="228600" indent="-228600">
              <a:buFontTx/>
              <a:buAutoNum type="arabicPeriod"/>
            </a:pPr>
            <a:r>
              <a:rPr lang="cs-CZ" baseline="0" dirty="0"/>
              <a:t>Ostatní nářadí.</a:t>
            </a:r>
          </a:p>
          <a:p>
            <a:pPr marL="0" indent="0">
              <a:buFontTx/>
              <a:buNone/>
            </a:pPr>
            <a:endParaRPr lang="cs-CZ" dirty="0"/>
          </a:p>
          <a:p>
            <a:pPr marL="0" indent="0">
              <a:buFontTx/>
              <a:buNone/>
            </a:pPr>
            <a:r>
              <a:rPr lang="cs-CZ" dirty="0"/>
              <a:t>Hledisko použitelnosti a zúčtování nákladů rozlišuje nářadí:</a:t>
            </a:r>
          </a:p>
          <a:p>
            <a:pPr marL="171450" indent="-171450">
              <a:buFontTx/>
              <a:buChar char="-"/>
            </a:pPr>
            <a:r>
              <a:rPr lang="cs-CZ" dirty="0"/>
              <a:t>Normální,</a:t>
            </a:r>
            <a:r>
              <a:rPr lang="cs-CZ" baseline="0" dirty="0"/>
              <a:t> které má obecné využití  pro technologicky podobné operace- nářadí komunální, neadresné, náklady na jeho opotřebení se zahrnují do položky dílenské režie,</a:t>
            </a:r>
          </a:p>
          <a:p>
            <a:pPr marL="171450" indent="-171450">
              <a:buFontTx/>
              <a:buChar char="-"/>
            </a:pPr>
            <a:r>
              <a:rPr lang="cs-CZ" baseline="0" dirty="0"/>
              <a:t>Speciální, které se zvlášť konstruuje pro určitou technologickou či montážní operaci na určitou komponentu, výjimečně na několik podobných komponent. Náklady, které vzniknou </a:t>
            </a:r>
            <a:r>
              <a:rPr lang="cs-CZ" baseline="0" dirty="0" err="1"/>
              <a:t>opotřeběním</a:t>
            </a:r>
            <a:r>
              <a:rPr lang="cs-CZ" baseline="0" dirty="0"/>
              <a:t> speciálního nářadí, tvoří samostatnou položku v kalkulačním vzorci produktu, pro jehož výrobu bylo použito.</a:t>
            </a:r>
          </a:p>
          <a:p>
            <a:pPr marL="0" indent="0">
              <a:buFontTx/>
              <a:buNone/>
            </a:pPr>
            <a:r>
              <a:rPr lang="cs-CZ" dirty="0"/>
              <a:t>Hledisko uplatnění ve výrobě podle pořadí potřeby dělí nářadí na:</a:t>
            </a:r>
          </a:p>
          <a:p>
            <a:pPr marL="171450" indent="-171450">
              <a:buFontTx/>
              <a:buChar char="-"/>
            </a:pPr>
            <a:r>
              <a:rPr lang="cs-CZ" dirty="0"/>
              <a:t>Nářadí pro výrobu prototypu- určené pro zhotovení a odzkoušení prototypů,</a:t>
            </a:r>
          </a:p>
          <a:p>
            <a:pPr marL="171450" indent="-171450">
              <a:buFontTx/>
              <a:buChar char="-"/>
            </a:pPr>
            <a:r>
              <a:rPr lang="cs-CZ" dirty="0"/>
              <a:t>Nářadí pro opakovanou (zakázkovou) výrobu- které svou</a:t>
            </a:r>
            <a:r>
              <a:rPr lang="cs-CZ" baseline="0" dirty="0"/>
              <a:t> potřebou reaguje na marketingový životní cyklus výrobku, a je tedy členěno na:</a:t>
            </a:r>
          </a:p>
          <a:p>
            <a:pPr marL="628650" lvl="1" indent="-171450">
              <a:buFontTx/>
              <a:buChar char="-"/>
            </a:pPr>
            <a:r>
              <a:rPr lang="cs-CZ" baseline="0" dirty="0"/>
              <a:t>Nářadí prvního pořadí- uplatňuje se při zahájení výroby pro trhy, je zapotřebí k dosažení předepsané jakosti a není bez něj možné zahájit výrobu,</a:t>
            </a:r>
          </a:p>
          <a:p>
            <a:pPr marL="628650" lvl="1" indent="-171450">
              <a:buFontTx/>
              <a:buChar char="-"/>
            </a:pPr>
            <a:r>
              <a:rPr lang="cs-CZ" baseline="0" dirty="0"/>
              <a:t>Nářadí druhého pořadí- je použito při rozšiřujícím se objemu výroby, je ho zapotřebí k dosažení požadované technologie a výroba by bez něj byla možná, avšak s vyššími náklady</a:t>
            </a:r>
          </a:p>
          <a:p>
            <a:pPr marL="628650" lvl="1" indent="-171450">
              <a:buFontTx/>
              <a:buChar char="-"/>
            </a:pPr>
            <a:r>
              <a:rPr lang="cs-CZ" baseline="0" dirty="0"/>
              <a:t>Nářadí třetího pořadí:- uplatňuje se ve vyšších typech výrob jako je sériová až hromadná výroba a slouží k dosažení předepsané produktivity.</a:t>
            </a:r>
          </a:p>
          <a:p>
            <a:pPr marL="0" lvl="0" indent="0">
              <a:buFontTx/>
              <a:buNone/>
            </a:pPr>
            <a:r>
              <a:rPr lang="cs-CZ" baseline="0" dirty="0"/>
              <a:t>V průmyslové praxi se vyskytují situace, kde je nutné rozhodnout, které druhy nářadí mají být při dané výrobě použity, aby jejich použití bylo při dosažení technicky nedokonalejších technologických postupů hospodárné. V zakázkové výrobě se doporučuje používat jednodušší techniky, univerzálních strojů a normálního nářadí, naopak ve výrobě sériové až hromadné je z ekonomického hlediska výhodnější použití speciálního nářadí a zařízení. Je proto potřeba, aby při volbě nářadí v přípravě budoucí výroby, obzvláště speciálního nářadí druhého a třetího pořadí, byl návrh nářadí podložen analýzou hospodárnosti volby.</a:t>
            </a:r>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26</a:t>
            </a:fld>
            <a:endParaRPr lang="cs-CZ"/>
          </a:p>
        </p:txBody>
      </p:sp>
    </p:spTree>
    <p:extLst>
      <p:ext uri="{BB962C8B-B14F-4D97-AF65-F5344CB8AC3E}">
        <p14:creationId xmlns:p14="http://schemas.microsoft.com/office/powerpoint/2010/main" val="3479601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84</a:t>
            </a:fld>
            <a:endParaRPr lang="cs-CZ"/>
          </a:p>
        </p:txBody>
      </p:sp>
    </p:spTree>
    <p:extLst>
      <p:ext uri="{BB962C8B-B14F-4D97-AF65-F5344CB8AC3E}">
        <p14:creationId xmlns:p14="http://schemas.microsoft.com/office/powerpoint/2010/main" val="32008647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85</a:t>
            </a:fld>
            <a:endParaRPr lang="cs-CZ"/>
          </a:p>
        </p:txBody>
      </p:sp>
    </p:spTree>
    <p:extLst>
      <p:ext uri="{BB962C8B-B14F-4D97-AF65-F5344CB8AC3E}">
        <p14:creationId xmlns:p14="http://schemas.microsoft.com/office/powerpoint/2010/main" val="4198227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Systém řízení DBR je navržen tak, aby zajistil maximální průtok výrobou při minimálních úrovních zásob. Buben (DRUM) je odvozen tak, aby přesně vyrovnal zákaznickou poptávku s dostupnou kapacitou kritických výrobních zdrojů firmy. To předpokládá, že jsou identifikovány kritické výrobní zdroje. Poté musí být pro kritický výrobní zdroje určeny plánovací parametry - procesní dávky, přepravní dávky a výrobní priority (sekvence). Plán pro kritický výrobní zdroj je základem pro hlavní plán výroby (DRUM). Odvození a implementaci tohoto plánu usnadňuje jednoduchá sada pravidel.</a:t>
            </a:r>
            <a:br>
              <a:rPr lang="cs-CZ" dirty="0"/>
            </a:br>
            <a:r>
              <a:rPr lang="cs-CZ" dirty="0"/>
              <a:t> </a:t>
            </a:r>
            <a:br>
              <a:rPr lang="cs-CZ" dirty="0"/>
            </a:br>
            <a:r>
              <a:rPr lang="cs-CZ" dirty="0"/>
              <a:t>Druhým klíčovým elementem DBR je zásobník práce - BUFFER. Zásobníky slouží jako ochrana schopnosti plánu vyhovět zákaznickým požadavkům i přes nevyhnutelné </a:t>
            </a:r>
            <a:r>
              <a:rPr lang="cs-CZ" dirty="0" err="1"/>
              <a:t>disrupce</a:t>
            </a:r>
            <a:r>
              <a:rPr lang="cs-CZ" dirty="0"/>
              <a:t> v každodenním životě (Murphyho zákony). V minulém vydání IT </a:t>
            </a:r>
            <a:r>
              <a:rPr lang="cs-CZ" dirty="0" err="1"/>
              <a:t>System</a:t>
            </a:r>
            <a:r>
              <a:rPr lang="cs-CZ" dirty="0"/>
              <a:t> jsme se detailně věnovali umístění, typu a velikosti zásobníků. Zásobníky jsou obvykle umístěny před kritickými zdroji (zdrojový zásobník), před skladem hotových výrobků (expediční zásobník) a před montážní operace (zdrojový zásobník). Profil obsahu zásobníků poskytuje diagnostický nástroj pro stanovení jeho správné velikosti. Zásobníky navíc obsahují bezpečnou, pozorovací a urgentní zónu. Slouží mimo jiné k analýze důvodů penetrací zásobníků.</a:t>
            </a:r>
            <a:br>
              <a:rPr lang="cs-CZ" dirty="0"/>
            </a:br>
            <a:br>
              <a:rPr lang="cs-CZ" dirty="0"/>
            </a:br>
            <a:r>
              <a:rPr lang="cs-CZ" dirty="0"/>
              <a:t>Poslední částí DBR je lano - ROPE. Účelem lana je zajištění, že nekritické výrobní zdroje budou sloužit kritickým výrobním zdrojům. Protože většina výrobních zdrojů ve výrobě je nekritická, je důležitá správná implementace tohoto kroku DBR. Lano toho dosahuje jednoduchým zaměřením řízení na malé množství důležitých bodů v toku materiálu. Zásadními řídícími informacemi zde jsou "jaký výrobek, jaké množství, jaká sekvence apod.". Všechny ostatní zdroje jsou instruovány například jednoduchým pravidle FIFO (</a:t>
            </a:r>
            <a:r>
              <a:rPr lang="cs-CZ" dirty="0" err="1"/>
              <a:t>first</a:t>
            </a:r>
            <a:r>
              <a:rPr lang="cs-CZ" dirty="0"/>
              <a:t> in - </a:t>
            </a:r>
            <a:r>
              <a:rPr lang="cs-CZ" dirty="0" err="1"/>
              <a:t>first</a:t>
            </a:r>
            <a:r>
              <a:rPr lang="cs-CZ" dirty="0"/>
              <a:t> </a:t>
            </a:r>
            <a:r>
              <a:rPr lang="cs-CZ" dirty="0" err="1"/>
              <a:t>out</a:t>
            </a:r>
            <a:r>
              <a:rPr lang="cs-CZ" dirty="0"/>
              <a:t>).</a:t>
            </a:r>
            <a:br>
              <a:rPr lang="cs-CZ" dirty="0"/>
            </a:br>
            <a:br>
              <a:rPr lang="cs-CZ" dirty="0"/>
            </a:br>
            <a:r>
              <a:rPr lang="cs-CZ" dirty="0"/>
              <a:t>Dobře implementovaná metodika DBR maximalizuje finanční průtok výrobou správným řízením kritických výrobních zdrojů, minimalizuje úroveň zásob díky řízení zásobníků práce a nabízí jednoduchý systém řízení výroby stanovením malého množství jednoduchých instrukcí pro pracovníky na nekritických výrobních zdrojích.</a:t>
            </a:r>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87</a:t>
            </a:fld>
            <a:endParaRPr lang="cs-CZ"/>
          </a:p>
        </p:txBody>
      </p:sp>
    </p:spTree>
    <p:extLst>
      <p:ext uri="{BB962C8B-B14F-4D97-AF65-F5344CB8AC3E}">
        <p14:creationId xmlns:p14="http://schemas.microsoft.com/office/powerpoint/2010/main" val="1937404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Systém řízení DBR je navržen tak, aby zajistil maximální průtok výrobou při minimálních úrovních zásob. Buben (DRUM) je odvozen tak, aby přesně vyrovnal zákaznickou poptávku s dostupnou kapacitou kritických výrobních zdrojů firmy. To předpokládá, že jsou identifikovány kritické výrobní zdroje. Poté musí být pro kritický výrobní zdroje určeny plánovací parametry - procesní dávky, přepravní dávky a výrobní priority (sekvence). Plán pro kritický výrobní zdroj je základem pro hlavní plán výroby (DRUM). Odvození a implementaci tohoto plánu usnadňuje jednoduchá sada pravidel.</a:t>
            </a:r>
            <a:br>
              <a:rPr lang="cs-CZ" dirty="0"/>
            </a:br>
            <a:r>
              <a:rPr lang="cs-CZ" dirty="0"/>
              <a:t> </a:t>
            </a:r>
            <a:br>
              <a:rPr lang="cs-CZ" dirty="0"/>
            </a:br>
            <a:r>
              <a:rPr lang="cs-CZ" dirty="0"/>
              <a:t>Druhým klíčovým elementem DBR je zásobník práce - BUFFER. Zásobníky slouží jako ochrana schopnosti plánu vyhovět zákaznickým požadavkům i přes nevyhnutelné </a:t>
            </a:r>
            <a:r>
              <a:rPr lang="cs-CZ" dirty="0" err="1"/>
              <a:t>disrupce</a:t>
            </a:r>
            <a:r>
              <a:rPr lang="cs-CZ" dirty="0"/>
              <a:t> v každodenním životě (Murphyho zákony). V minulém vydání IT </a:t>
            </a:r>
            <a:r>
              <a:rPr lang="cs-CZ" dirty="0" err="1"/>
              <a:t>System</a:t>
            </a:r>
            <a:r>
              <a:rPr lang="cs-CZ" dirty="0"/>
              <a:t> jsme se detailně věnovali umístění, typu a velikosti zásobníků. Zásobníky jsou obvykle umístěny před kritickými zdroji (zdrojový zásobník), před skladem hotových výrobků (expediční zásobník) a před montážní operace (zdrojový zásobník). Profil obsahu zásobníků poskytuje diagnostický nástroj pro stanovení jeho správné velikosti. Zásobníky navíc obsahují bezpečnou, pozorovací a urgentní zónu. Slouží mimo jiné k analýze důvodů penetrací zásobníků.</a:t>
            </a:r>
            <a:br>
              <a:rPr lang="cs-CZ" dirty="0"/>
            </a:br>
            <a:br>
              <a:rPr lang="cs-CZ" dirty="0"/>
            </a:br>
            <a:r>
              <a:rPr lang="cs-CZ" dirty="0"/>
              <a:t>Poslední částí DBR je lano - ROPE. Účelem lana je zajištění, že nekritické výrobní zdroje budou sloužit kritickým výrobním zdrojům. Protože většina výrobních zdrojů ve výrobě je nekritická, je důležitá správná implementace tohoto kroku DBR. Lano toho dosahuje jednoduchým zaměřením řízení na malé množství důležitých bodů v toku materiálu. Zásadními řídícími informacemi zde jsou "jaký výrobek, jaké množství, jaká sekvence apod.". Všechny ostatní zdroje jsou instruovány například jednoduchým pravidle FIFO (</a:t>
            </a:r>
            <a:r>
              <a:rPr lang="cs-CZ" dirty="0" err="1"/>
              <a:t>first</a:t>
            </a:r>
            <a:r>
              <a:rPr lang="cs-CZ" dirty="0"/>
              <a:t> in - </a:t>
            </a:r>
            <a:r>
              <a:rPr lang="cs-CZ" dirty="0" err="1"/>
              <a:t>first</a:t>
            </a:r>
            <a:r>
              <a:rPr lang="cs-CZ" dirty="0"/>
              <a:t> </a:t>
            </a:r>
            <a:r>
              <a:rPr lang="cs-CZ" dirty="0" err="1"/>
              <a:t>out</a:t>
            </a:r>
            <a:r>
              <a:rPr lang="cs-CZ" dirty="0"/>
              <a:t>).</a:t>
            </a:r>
            <a:br>
              <a:rPr lang="cs-CZ" dirty="0"/>
            </a:br>
            <a:br>
              <a:rPr lang="cs-CZ" dirty="0"/>
            </a:br>
            <a:r>
              <a:rPr lang="cs-CZ" dirty="0"/>
              <a:t>Dobře implementovaná metodika DBR maximalizuje finanční průtok výrobou správným řízením kritických výrobních zdrojů, minimalizuje úroveň zásob díky řízení zásobníků práce a nabízí jednoduchý systém řízení výroby stanovením malého množství jednoduchých instrukcí pro pracovníky na nekritických výrobních zdrojích.</a:t>
            </a:r>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88</a:t>
            </a:fld>
            <a:endParaRPr lang="cs-CZ"/>
          </a:p>
        </p:txBody>
      </p:sp>
    </p:spTree>
    <p:extLst>
      <p:ext uri="{BB962C8B-B14F-4D97-AF65-F5344CB8AC3E}">
        <p14:creationId xmlns:p14="http://schemas.microsoft.com/office/powerpoint/2010/main" val="141851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90</a:t>
            </a:fld>
            <a:endParaRPr lang="cs-CZ"/>
          </a:p>
        </p:txBody>
      </p:sp>
    </p:spTree>
    <p:extLst>
      <p:ext uri="{BB962C8B-B14F-4D97-AF65-F5344CB8AC3E}">
        <p14:creationId xmlns:p14="http://schemas.microsoft.com/office/powerpoint/2010/main" val="1200477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91</a:t>
            </a:fld>
            <a:endParaRPr lang="cs-CZ"/>
          </a:p>
        </p:txBody>
      </p:sp>
    </p:spTree>
    <p:extLst>
      <p:ext uri="{BB962C8B-B14F-4D97-AF65-F5344CB8AC3E}">
        <p14:creationId xmlns:p14="http://schemas.microsoft.com/office/powerpoint/2010/main" val="3019382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92</a:t>
            </a:fld>
            <a:endParaRPr lang="cs-CZ"/>
          </a:p>
        </p:txBody>
      </p:sp>
    </p:spTree>
    <p:extLst>
      <p:ext uri="{BB962C8B-B14F-4D97-AF65-F5344CB8AC3E}">
        <p14:creationId xmlns:p14="http://schemas.microsoft.com/office/powerpoint/2010/main" val="13927590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Předpoklady pro aplikaci JIT</a:t>
            </a:r>
          </a:p>
          <a:p>
            <a:r>
              <a:rPr lang="cs-CZ" dirty="0"/>
              <a:t>Rozhodnutí</a:t>
            </a:r>
            <a:r>
              <a:rPr lang="cs-CZ" baseline="0" dirty="0"/>
              <a:t> aplikovat JIT je možno označit za významnou </a:t>
            </a:r>
            <a:r>
              <a:rPr lang="cs-CZ" baseline="0" dirty="0" err="1"/>
              <a:t>strartegtickou</a:t>
            </a:r>
            <a:r>
              <a:rPr lang="cs-CZ" baseline="0" dirty="0"/>
              <a:t> změnu řízení výroby a </a:t>
            </a:r>
            <a:r>
              <a:rPr lang="cs-CZ" baseline="0" dirty="0" err="1"/>
              <a:t>souvisejicích</a:t>
            </a:r>
            <a:r>
              <a:rPr lang="cs-CZ" baseline="0" dirty="0"/>
              <a:t> oblastí, kterou je nutno realizovat postupně, v delším časovém období, po </a:t>
            </a:r>
            <a:r>
              <a:rPr lang="cs-CZ" baseline="0" dirty="0" err="1"/>
              <a:t>výtvoření</a:t>
            </a:r>
            <a:r>
              <a:rPr lang="cs-CZ" baseline="0" dirty="0"/>
              <a:t> souboru předpokladů a podmínek, mezi něž bývají zahrnovány:</a:t>
            </a:r>
          </a:p>
          <a:p>
            <a:pPr marL="171450" indent="-171450">
              <a:buFontTx/>
              <a:buChar char="-"/>
            </a:pPr>
            <a:r>
              <a:rPr lang="cs-CZ" baseline="0" dirty="0"/>
              <a:t>Minimum konstrukčních změn a odchylek, zúžení rozsahu výrobků,</a:t>
            </a:r>
          </a:p>
          <a:p>
            <a:pPr marL="171450" indent="-171450">
              <a:buFontTx/>
              <a:buChar char="-"/>
            </a:pPr>
            <a:r>
              <a:rPr lang="cs-CZ" baseline="0" dirty="0"/>
              <a:t>Stabilní podnikatelské prostředí, tj. </a:t>
            </a:r>
            <a:r>
              <a:rPr lang="cs-CZ" baseline="0" dirty="0" err="1"/>
              <a:t>zejmená</a:t>
            </a:r>
            <a:r>
              <a:rPr lang="cs-CZ" baseline="0" dirty="0"/>
              <a:t> stabilní poptávka, spolehlivost dodavatelů, vysoká kvalita subdodávek,</a:t>
            </a:r>
          </a:p>
          <a:p>
            <a:pPr marL="171450" indent="-171450">
              <a:buFontTx/>
              <a:buChar char="-"/>
            </a:pPr>
            <a:r>
              <a:rPr lang="cs-CZ" baseline="0" dirty="0"/>
              <a:t>Vysoká úroveň komunikace mezi pracovníky podniku  a s dodavateli,</a:t>
            </a:r>
          </a:p>
          <a:p>
            <a:pPr marL="171450" indent="-171450">
              <a:buFontTx/>
              <a:buChar char="-"/>
            </a:pPr>
            <a:r>
              <a:rPr lang="cs-CZ" baseline="0" dirty="0"/>
              <a:t>Automatizovaná </a:t>
            </a:r>
            <a:r>
              <a:rPr lang="cs-CZ" baseline="0" dirty="0" err="1"/>
              <a:t>výrobave</a:t>
            </a:r>
            <a:r>
              <a:rPr lang="cs-CZ" baseline="0" dirty="0"/>
              <a:t> velkých </a:t>
            </a:r>
            <a:r>
              <a:rPr lang="cs-CZ" baseline="0" dirty="0" err="1"/>
              <a:t>ojemech</a:t>
            </a:r>
            <a:r>
              <a:rPr lang="cs-CZ" baseline="0" dirty="0"/>
              <a:t>,</a:t>
            </a:r>
          </a:p>
          <a:p>
            <a:pPr marL="171450" indent="-171450">
              <a:buFontTx/>
              <a:buChar char="-"/>
            </a:pPr>
            <a:r>
              <a:rPr lang="cs-CZ" baseline="0" dirty="0"/>
              <a:t>Spolehlivé zařízení (preventivní údržba),</a:t>
            </a:r>
          </a:p>
          <a:p>
            <a:pPr marL="171450" indent="-171450">
              <a:buFontTx/>
              <a:buChar char="-"/>
            </a:pPr>
            <a:r>
              <a:rPr lang="cs-CZ" baseline="0" dirty="0"/>
              <a:t>Plné využití výrobních zdrojů, minimální zásoby</a:t>
            </a:r>
          </a:p>
          <a:p>
            <a:pPr marL="171450" indent="-171450">
              <a:buFontTx/>
              <a:buChar char="-"/>
            </a:pPr>
            <a:r>
              <a:rPr lang="cs-CZ" baseline="0" dirty="0"/>
              <a:t>Totální řízení jakosti,</a:t>
            </a:r>
          </a:p>
          <a:p>
            <a:pPr marL="171450" indent="-171450">
              <a:buFontTx/>
              <a:buChar char="-"/>
            </a:pPr>
            <a:r>
              <a:rPr lang="cs-CZ" baseline="0" dirty="0"/>
              <a:t>Aktivní účast pracovníků na implementaci JIT, vedoucích a řadových, velmi flexibilní pracovní síla.</a:t>
            </a:r>
          </a:p>
          <a:p>
            <a:pPr marL="171450" indent="-171450">
              <a:buFontTx/>
              <a:buChar char="-"/>
            </a:pPr>
            <a:endParaRPr lang="cs-CZ" baseline="0" dirty="0"/>
          </a:p>
          <a:p>
            <a:pPr marL="0" indent="0">
              <a:buFontTx/>
              <a:buNone/>
            </a:pPr>
            <a:r>
              <a:rPr lang="cs-CZ" baseline="0" dirty="0"/>
              <a:t>Možné přínosy JIT</a:t>
            </a:r>
          </a:p>
          <a:p>
            <a:pPr marL="0" indent="0">
              <a:buFontTx/>
              <a:buNone/>
            </a:pPr>
            <a:r>
              <a:rPr lang="cs-CZ" baseline="0" dirty="0"/>
              <a:t>Za hlavní přínosy JIT bývají označovány:</a:t>
            </a:r>
          </a:p>
          <a:p>
            <a:pPr marL="171450" indent="-171450">
              <a:buFontTx/>
              <a:buChar char="-"/>
            </a:pPr>
            <a:r>
              <a:rPr lang="cs-CZ" baseline="0" dirty="0"/>
              <a:t>Redukce zásob a rozpracované výroby,</a:t>
            </a:r>
          </a:p>
          <a:p>
            <a:pPr marL="171450" indent="-171450">
              <a:buFontTx/>
              <a:buChar char="-"/>
            </a:pPr>
            <a:r>
              <a:rPr lang="cs-CZ" baseline="0" dirty="0"/>
              <a:t>Redukce výrobních a skladovacích prostor,</a:t>
            </a:r>
          </a:p>
          <a:p>
            <a:pPr marL="171450" indent="-171450">
              <a:buFontTx/>
              <a:buChar char="-"/>
            </a:pPr>
            <a:r>
              <a:rPr lang="cs-CZ" baseline="0" dirty="0"/>
              <a:t>Kratší průběžné doby, kratší seřizovací časy,</a:t>
            </a:r>
          </a:p>
          <a:p>
            <a:pPr marL="171450" indent="-171450">
              <a:buFontTx/>
              <a:buChar char="-"/>
            </a:pPr>
            <a:r>
              <a:rPr lang="cs-CZ" baseline="0" dirty="0"/>
              <a:t>Vyšší využití výrobních zdrojů, vyšší produktivita,</a:t>
            </a:r>
          </a:p>
          <a:p>
            <a:pPr marL="171450" indent="-171450">
              <a:buFontTx/>
              <a:buChar char="-"/>
            </a:pPr>
            <a:r>
              <a:rPr lang="cs-CZ" baseline="0" dirty="0"/>
              <a:t>Jednodušší řízení, snížení režijních nákladů,</a:t>
            </a:r>
          </a:p>
          <a:p>
            <a:pPr marL="171450" indent="-171450">
              <a:buFontTx/>
              <a:buChar char="-"/>
            </a:pPr>
            <a:r>
              <a:rPr lang="cs-CZ" baseline="0" dirty="0"/>
              <a:t>Zvýšení kvality.</a:t>
            </a:r>
          </a:p>
          <a:p>
            <a:pPr marL="171450" indent="-171450">
              <a:buFontTx/>
              <a:buChar char="-"/>
            </a:pPr>
            <a:endParaRPr lang="cs-CZ" baseline="0" dirty="0"/>
          </a:p>
          <a:p>
            <a:pPr marL="0" indent="0">
              <a:buFontTx/>
              <a:buNone/>
            </a:pPr>
            <a:r>
              <a:rPr lang="cs-CZ" baseline="0" dirty="0"/>
              <a:t>Možná úskalí a negativní aspekty JIT</a:t>
            </a:r>
          </a:p>
          <a:p>
            <a:pPr marL="0" indent="0">
              <a:buFontTx/>
              <a:buNone/>
            </a:pPr>
            <a:r>
              <a:rPr lang="cs-CZ" baseline="0" dirty="0"/>
              <a:t>Důraz na vytvoření co nejlepších podmínek pro plynulou výrobu s minimálními zásobami může znamenat zhoršení podmínek pro </a:t>
            </a:r>
            <a:r>
              <a:rPr lang="cs-CZ" baseline="0" dirty="0" err="1"/>
              <a:t>zákaznika</a:t>
            </a:r>
            <a:r>
              <a:rPr lang="cs-CZ" baseline="0" dirty="0"/>
              <a:t> a omezování subdodavatelů (někdy se dokonce hovoří o výrobním otroctví). Na druhé straně se </a:t>
            </a:r>
            <a:r>
              <a:rPr lang="cs-CZ" baseline="0" dirty="0" err="1"/>
              <a:t>frima</a:t>
            </a:r>
            <a:r>
              <a:rPr lang="cs-CZ" baseline="0" dirty="0"/>
              <a:t> s mnoha dodavateli může stát na nich příliš závislá. JIT klade </a:t>
            </a:r>
            <a:r>
              <a:rPr lang="cs-CZ" baseline="0" dirty="0" err="1"/>
              <a:t>výsoké</a:t>
            </a:r>
            <a:r>
              <a:rPr lang="cs-CZ" baseline="0" dirty="0"/>
              <a:t> nároky na dopravu. </a:t>
            </a:r>
            <a:r>
              <a:rPr lang="cs-CZ" baseline="0" dirty="0" err="1"/>
              <a:t>Náročne</a:t>
            </a:r>
            <a:r>
              <a:rPr lang="cs-CZ" baseline="0" dirty="0"/>
              <a:t> je i samotné zavedení JIT, vyžaduje poměrně značné náklady a </a:t>
            </a:r>
            <a:r>
              <a:rPr lang="cs-CZ" baseline="0" dirty="0" err="1"/>
              <a:t>nejvyznamnější</a:t>
            </a:r>
            <a:r>
              <a:rPr lang="cs-CZ" baseline="0" dirty="0"/>
              <a:t> přínosy se většinou dostaví až po čase.</a:t>
            </a:r>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93</a:t>
            </a:fld>
            <a:endParaRPr lang="cs-CZ"/>
          </a:p>
        </p:txBody>
      </p:sp>
    </p:spTree>
    <p:extLst>
      <p:ext uri="{BB962C8B-B14F-4D97-AF65-F5344CB8AC3E}">
        <p14:creationId xmlns:p14="http://schemas.microsoft.com/office/powerpoint/2010/main" val="1569971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94</a:t>
            </a:fld>
            <a:endParaRPr lang="cs-CZ"/>
          </a:p>
        </p:txBody>
      </p:sp>
    </p:spTree>
    <p:extLst>
      <p:ext uri="{BB962C8B-B14F-4D97-AF65-F5344CB8AC3E}">
        <p14:creationId xmlns:p14="http://schemas.microsoft.com/office/powerpoint/2010/main" val="153721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95</a:t>
            </a:fld>
            <a:endParaRPr lang="cs-CZ"/>
          </a:p>
        </p:txBody>
      </p:sp>
    </p:spTree>
    <p:extLst>
      <p:ext uri="{BB962C8B-B14F-4D97-AF65-F5344CB8AC3E}">
        <p14:creationId xmlns:p14="http://schemas.microsoft.com/office/powerpoint/2010/main" val="292272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b="1" dirty="0"/>
              <a:t>Normální</a:t>
            </a:r>
            <a:r>
              <a:rPr lang="cs-CZ" dirty="0"/>
              <a:t>, které má obecné využití  pro technologicky podobné operace- nářadí komunální, neadresné, náklady na jeho opotřebení se zahrnují do položky dílenské režie,</a:t>
            </a:r>
          </a:p>
          <a:p>
            <a:pPr marL="171450" indent="-171450">
              <a:buFontTx/>
              <a:buChar char="-"/>
            </a:pPr>
            <a:r>
              <a:rPr lang="cs-CZ" b="1" dirty="0"/>
              <a:t>Speciální,</a:t>
            </a:r>
            <a:r>
              <a:rPr lang="cs-CZ" dirty="0"/>
              <a:t> které se zvlášť konstruuje pro určitou technologickou či montážní operaci na určitou komponentu, výjimečně na několik podobných komponent. Náklady, které vzniknou </a:t>
            </a:r>
            <a:r>
              <a:rPr lang="cs-CZ" dirty="0" err="1"/>
              <a:t>opotřeběním</a:t>
            </a:r>
            <a:r>
              <a:rPr lang="cs-CZ" dirty="0"/>
              <a:t> speciálního nářadí, tvoří samostatnou položku v kalkulačním vzorci produktu, pro jehož výrobu bylo použito.</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30</a:t>
            </a:fld>
            <a:endParaRPr lang="cs-CZ"/>
          </a:p>
        </p:txBody>
      </p:sp>
    </p:spTree>
    <p:extLst>
      <p:ext uri="{BB962C8B-B14F-4D97-AF65-F5344CB8AC3E}">
        <p14:creationId xmlns:p14="http://schemas.microsoft.com/office/powerpoint/2010/main" val="4229350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96</a:t>
            </a:fld>
            <a:endParaRPr lang="cs-CZ"/>
          </a:p>
        </p:txBody>
      </p:sp>
    </p:spTree>
    <p:extLst>
      <p:ext uri="{BB962C8B-B14F-4D97-AF65-F5344CB8AC3E}">
        <p14:creationId xmlns:p14="http://schemas.microsoft.com/office/powerpoint/2010/main" val="998938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97</a:t>
            </a:fld>
            <a:endParaRPr lang="cs-CZ"/>
          </a:p>
        </p:txBody>
      </p:sp>
    </p:spTree>
    <p:extLst>
      <p:ext uri="{BB962C8B-B14F-4D97-AF65-F5344CB8AC3E}">
        <p14:creationId xmlns:p14="http://schemas.microsoft.com/office/powerpoint/2010/main" val="2084351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98</a:t>
            </a:fld>
            <a:endParaRPr lang="cs-CZ"/>
          </a:p>
        </p:txBody>
      </p:sp>
    </p:spTree>
    <p:extLst>
      <p:ext uri="{BB962C8B-B14F-4D97-AF65-F5344CB8AC3E}">
        <p14:creationId xmlns:p14="http://schemas.microsoft.com/office/powerpoint/2010/main" val="23891646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99</a:t>
            </a:fld>
            <a:endParaRPr lang="cs-CZ"/>
          </a:p>
        </p:txBody>
      </p:sp>
    </p:spTree>
    <p:extLst>
      <p:ext uri="{BB962C8B-B14F-4D97-AF65-F5344CB8AC3E}">
        <p14:creationId xmlns:p14="http://schemas.microsoft.com/office/powerpoint/2010/main" val="3350360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100</a:t>
            </a:fld>
            <a:endParaRPr lang="cs-CZ"/>
          </a:p>
        </p:txBody>
      </p:sp>
    </p:spTree>
    <p:extLst>
      <p:ext uri="{BB962C8B-B14F-4D97-AF65-F5344CB8AC3E}">
        <p14:creationId xmlns:p14="http://schemas.microsoft.com/office/powerpoint/2010/main" val="2501943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101</a:t>
            </a:fld>
            <a:endParaRPr lang="cs-CZ"/>
          </a:p>
        </p:txBody>
      </p:sp>
    </p:spTree>
    <p:extLst>
      <p:ext uri="{BB962C8B-B14F-4D97-AF65-F5344CB8AC3E}">
        <p14:creationId xmlns:p14="http://schemas.microsoft.com/office/powerpoint/2010/main" val="41337831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107</a:t>
            </a:fld>
            <a:endParaRPr lang="cs-CZ"/>
          </a:p>
        </p:txBody>
      </p:sp>
    </p:spTree>
    <p:extLst>
      <p:ext uri="{BB962C8B-B14F-4D97-AF65-F5344CB8AC3E}">
        <p14:creationId xmlns:p14="http://schemas.microsoft.com/office/powerpoint/2010/main" val="483168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b="1" dirty="0"/>
              <a:t>Nářadí pro výrobu prototypu- </a:t>
            </a:r>
            <a:r>
              <a:rPr lang="cs-CZ" dirty="0"/>
              <a:t>určené pro zhotovení a odzkoušení prototypů,</a:t>
            </a:r>
          </a:p>
          <a:p>
            <a:pPr marL="171450" indent="-171450">
              <a:buFontTx/>
              <a:buChar char="-"/>
            </a:pPr>
            <a:r>
              <a:rPr lang="cs-CZ" b="1" dirty="0"/>
              <a:t>Nářadí pro opakovanou (zakázkovou) výrobu- </a:t>
            </a:r>
            <a:r>
              <a:rPr lang="cs-CZ" dirty="0"/>
              <a:t>které svou potřebou reaguje na marketingový životní cyklus výrobku, a je tedy členěno na:</a:t>
            </a:r>
          </a:p>
          <a:p>
            <a:pPr marL="628650" lvl="1" indent="-171450">
              <a:buFontTx/>
              <a:buChar char="-"/>
            </a:pPr>
            <a:r>
              <a:rPr lang="cs-CZ" b="1" dirty="0"/>
              <a:t>Nářadí prvního pořadí- </a:t>
            </a:r>
            <a:r>
              <a:rPr lang="cs-CZ" dirty="0"/>
              <a:t>uplatňuje se při zahájení výroby pro trhy, je zapotřebí k dosažení předepsané jakosti a není bez něj možné zahájit výrobu,</a:t>
            </a:r>
          </a:p>
          <a:p>
            <a:pPr marL="628650" lvl="1" indent="-171450">
              <a:buFontTx/>
              <a:buChar char="-"/>
            </a:pPr>
            <a:r>
              <a:rPr lang="cs-CZ" b="1" dirty="0"/>
              <a:t>Nářadí druhého pořadí- </a:t>
            </a:r>
            <a:r>
              <a:rPr lang="cs-CZ" dirty="0"/>
              <a:t>je použito při rozšiřujícím se objemu výroby, je ho zapotřebí k dosažení požadované technologie a výroba by bez něj byla možná, avšak s vyššími náklady</a:t>
            </a:r>
          </a:p>
          <a:p>
            <a:pPr marL="628650" lvl="1" indent="-171450">
              <a:buFontTx/>
              <a:buChar char="-"/>
            </a:pPr>
            <a:r>
              <a:rPr lang="cs-CZ" b="1" dirty="0"/>
              <a:t>Nářadí třetího pořadí:- </a:t>
            </a:r>
            <a:r>
              <a:rPr lang="cs-CZ" dirty="0"/>
              <a:t>uplatňuje se ve vyšších typech výrob jako je sériová až hromadná výroba a slouží k dosažení předepsané produktivity.</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31</a:t>
            </a:fld>
            <a:endParaRPr lang="cs-CZ"/>
          </a:p>
        </p:txBody>
      </p:sp>
    </p:spTree>
    <p:extLst>
      <p:ext uri="{BB962C8B-B14F-4D97-AF65-F5344CB8AC3E}">
        <p14:creationId xmlns:p14="http://schemas.microsoft.com/office/powerpoint/2010/main" val="152776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průmyslové praxi se vyskytují situace, kde je nutné rozhodnout, které druhy nářadí mají být při dané výrobě použity, aby jejich použití bylo při dosažení technicky nedokonalejších technologických postupů hospodárné. </a:t>
            </a:r>
            <a:r>
              <a:rPr lang="cs-CZ" b="1" i="1" dirty="0">
                <a:solidFill>
                  <a:srgbClr val="C00000"/>
                </a:solidFill>
              </a:rPr>
              <a:t>V zakázkové výrobě se doporučuje používat jednodušší techniky, univerzálních strojů a normálního nářadí,</a:t>
            </a:r>
            <a:r>
              <a:rPr lang="cs-CZ" b="1" dirty="0">
                <a:solidFill>
                  <a:srgbClr val="C00000"/>
                </a:solidFill>
              </a:rPr>
              <a:t> </a:t>
            </a:r>
            <a:r>
              <a:rPr lang="cs-CZ" dirty="0"/>
              <a:t>naopak </a:t>
            </a:r>
            <a:r>
              <a:rPr lang="cs-CZ" b="1" i="1" dirty="0">
                <a:solidFill>
                  <a:srgbClr val="C00000"/>
                </a:solidFill>
              </a:rPr>
              <a:t>ve výrobě sériové až hromadné je z ekonomického hlediska výhodnější použití speciálního nářadí a zařízení.</a:t>
            </a:r>
            <a:r>
              <a:rPr lang="cs-CZ" dirty="0"/>
              <a:t> Je proto potřeba, aby při volbě nářadí v přípravě budoucí výroby, obzvláště speciálního nářadí druhého a třetího pořadí, </a:t>
            </a:r>
            <a:r>
              <a:rPr lang="cs-CZ" b="1" dirty="0">
                <a:solidFill>
                  <a:srgbClr val="C00000"/>
                </a:solidFill>
              </a:rPr>
              <a:t>byl návrh nářadí podložen analýzou hospodárnosti volby</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32</a:t>
            </a:fld>
            <a:endParaRPr lang="cs-CZ"/>
          </a:p>
        </p:txBody>
      </p:sp>
    </p:spTree>
    <p:extLst>
      <p:ext uri="{BB962C8B-B14F-4D97-AF65-F5344CB8AC3E}">
        <p14:creationId xmlns:p14="http://schemas.microsoft.com/office/powerpoint/2010/main" val="217666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Dosažitelné úspory jsou úspory na výrobních nákladech U zmenšené o náklady na opravy (údržbu) v době životnosti voleného nářadí. Je tedy možné psát:</a:t>
            </a:r>
          </a:p>
          <a:p>
            <a:r>
              <a:rPr lang="cs-CZ" baseline="0" dirty="0" err="1"/>
              <a:t>Uc</a:t>
            </a:r>
            <a:r>
              <a:rPr lang="cs-CZ" baseline="0" dirty="0"/>
              <a:t>=U-k*pp,</a:t>
            </a:r>
          </a:p>
          <a:p>
            <a:r>
              <a:rPr lang="cs-CZ" baseline="0" dirty="0"/>
              <a:t>Kde U- úspory na výrobních nákladech při porovnání technologie původní a technologie s voleným nářadím,</a:t>
            </a:r>
          </a:p>
          <a:p>
            <a:r>
              <a:rPr lang="cs-CZ" baseline="0" dirty="0"/>
              <a:t>k- koeficient oprav, který nabývá hodnoty 0,2/0,4</a:t>
            </a:r>
          </a:p>
          <a:p>
            <a:endParaRPr lang="cs-CZ" baseline="0" dirty="0"/>
          </a:p>
          <a:p>
            <a:r>
              <a:rPr lang="cs-CZ" baseline="0" dirty="0"/>
              <a:t>Dále je třeba uvažovat vliv počtu komponent (součástí), které mají být voleným nářadím opracovány, takže dostaneme vztah:</a:t>
            </a:r>
          </a:p>
          <a:p>
            <a:r>
              <a:rPr lang="cs-CZ" baseline="0" dirty="0"/>
              <a:t>u*X-k*Pp≥=</a:t>
            </a:r>
            <a:r>
              <a:rPr lang="cs-CZ" baseline="0" dirty="0" err="1"/>
              <a:t>Pc</a:t>
            </a:r>
            <a:endParaRPr lang="cs-CZ" baseline="0" dirty="0"/>
          </a:p>
          <a:p>
            <a:r>
              <a:rPr lang="cs-CZ" baseline="0" dirty="0"/>
              <a:t>Kde</a:t>
            </a:r>
          </a:p>
          <a:p>
            <a:r>
              <a:rPr lang="cs-CZ" baseline="0" dirty="0"/>
              <a:t>u- hrubá úspora dosažitelná z titulu provedení dané technologie voleným nářadím na jednu komponentu (jednotku),</a:t>
            </a:r>
          </a:p>
          <a:p>
            <a:r>
              <a:rPr lang="cs-CZ" baseline="0" dirty="0"/>
              <a:t>X- plánovaný počet komponent (součástí), jež mají být vyrobeny voleným nářadím.</a:t>
            </a:r>
          </a:p>
          <a:p>
            <a:endParaRPr lang="cs-CZ" baseline="0" dirty="0"/>
          </a:p>
          <a:p>
            <a:r>
              <a:rPr lang="cs-CZ" baseline="0" dirty="0"/>
              <a:t>Hrubá úspora na výrobních nákladech při opracování jedné součásti je souhrn dílčích úspor, a to:</a:t>
            </a:r>
          </a:p>
          <a:p>
            <a:r>
              <a:rPr lang="cs-CZ" baseline="0" dirty="0"/>
              <a:t>u= …</a:t>
            </a:r>
          </a:p>
          <a:p>
            <a:r>
              <a:rPr lang="cs-CZ" baseline="0" dirty="0"/>
              <a:t>Kde </a:t>
            </a:r>
            <a:r>
              <a:rPr lang="cs-CZ" baseline="0" dirty="0" err="1"/>
              <a:t>umat</a:t>
            </a:r>
            <a:r>
              <a:rPr lang="cs-CZ" baseline="0" dirty="0"/>
              <a:t>- úspora materiálu na jednu součást při použití voleného nářadí</a:t>
            </a:r>
          </a:p>
          <a:p>
            <a:r>
              <a:rPr lang="cs-CZ" baseline="0" dirty="0" err="1"/>
              <a:t>Umzdy</a:t>
            </a:r>
            <a:r>
              <a:rPr lang="cs-CZ" baseline="0" dirty="0"/>
              <a:t>- </a:t>
            </a:r>
            <a:r>
              <a:rPr lang="cs-CZ" baseline="0" dirty="0" err="1"/>
              <a:t>úspra</a:t>
            </a:r>
            <a:r>
              <a:rPr lang="cs-CZ" baseline="0" dirty="0"/>
              <a:t> na mzdě výrobního </a:t>
            </a:r>
            <a:r>
              <a:rPr lang="cs-CZ" baseline="0" dirty="0" err="1"/>
              <a:t>dělnika</a:t>
            </a:r>
            <a:r>
              <a:rPr lang="cs-CZ" baseline="0" dirty="0"/>
              <a:t> nebo </a:t>
            </a:r>
            <a:r>
              <a:rPr lang="cs-CZ" baseline="0" dirty="0" err="1"/>
              <a:t>operatora</a:t>
            </a:r>
            <a:r>
              <a:rPr lang="cs-CZ" baseline="0" dirty="0"/>
              <a:t>, </a:t>
            </a:r>
            <a:r>
              <a:rPr lang="cs-CZ" baseline="0" dirty="0" err="1"/>
              <a:t>pracujicího</a:t>
            </a:r>
            <a:r>
              <a:rPr lang="cs-CZ" baseline="0" dirty="0"/>
              <a:t> s voleným nářadím při zpracování dané technologie jedné komponenty (součásti)</a:t>
            </a:r>
          </a:p>
          <a:p>
            <a:r>
              <a:rPr lang="cs-CZ" baseline="0" dirty="0" err="1"/>
              <a:t>Useř</a:t>
            </a:r>
            <a:r>
              <a:rPr lang="cs-CZ" baseline="0" dirty="0"/>
              <a:t>- úspora na mzdě seřizovače při použití voleného nářadí , přepočtena na jednu komponentu (součást),</a:t>
            </a:r>
          </a:p>
          <a:p>
            <a:r>
              <a:rPr lang="cs-CZ" baseline="0" dirty="0" err="1"/>
              <a:t>Udr</a:t>
            </a:r>
            <a:r>
              <a:rPr lang="cs-CZ" baseline="0" dirty="0"/>
              <a:t>- úspora dílenské režie při zpracování dané technologie jedné komponenty (součásti) při použití voleného nářadí.</a:t>
            </a:r>
          </a:p>
          <a:p>
            <a:endParaRPr lang="cs-CZ" baseline="0" dirty="0"/>
          </a:p>
          <a:p>
            <a:r>
              <a:rPr lang="cs-CZ" baseline="0" dirty="0"/>
              <a:t>Úspora na materiálu</a:t>
            </a:r>
          </a:p>
          <a:p>
            <a:endParaRPr lang="cs-CZ" baseline="0" dirty="0"/>
          </a:p>
          <a:p>
            <a:endParaRPr lang="cs-CZ" baseline="0" dirty="0"/>
          </a:p>
          <a:p>
            <a:endParaRPr lang="cs-CZ" baseline="0" dirty="0"/>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33</a:t>
            </a:fld>
            <a:endParaRPr lang="cs-CZ"/>
          </a:p>
        </p:txBody>
      </p:sp>
    </p:spTree>
    <p:extLst>
      <p:ext uri="{BB962C8B-B14F-4D97-AF65-F5344CB8AC3E}">
        <p14:creationId xmlns:p14="http://schemas.microsoft.com/office/powerpoint/2010/main" val="398573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03.11.2022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322372432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03.11.2022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90982260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03.11.2022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363805867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endParaRPr lang="cs-CZ"/>
          </a:p>
        </p:txBody>
      </p:sp>
      <p:sp>
        <p:nvSpPr>
          <p:cNvPr id="4" name="Zástupný symbol pro číslo snímku 3"/>
          <p:cNvSpPr>
            <a:spLocks noGrp="1"/>
          </p:cNvSpPr>
          <p:nvPr>
            <p:ph type="sldNum" sz="quarter" idx="11"/>
          </p:nvPr>
        </p:nvSpPr>
        <p:spPr/>
        <p:txBody>
          <a:bodyPr/>
          <a:lstStyle/>
          <a:p>
            <a:fld id="{AC57A5DF-1266-40EA-9282-1E66B9DE06C0}" type="slidenum">
              <a:rPr lang="cs-CZ" smtClean="0"/>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5800" y="2130425"/>
            <a:ext cx="7770813" cy="1468438"/>
          </a:xfrm>
        </p:spPr>
        <p:txBody>
          <a:bodyPr/>
          <a:lstStyle/>
          <a:p>
            <a:r>
              <a:rPr lang="cs-CZ"/>
              <a:t>Klepnutím lze upravit styl předlohy nadpisů.</a:t>
            </a:r>
          </a:p>
        </p:txBody>
      </p:sp>
      <p:sp>
        <p:nvSpPr>
          <p:cNvPr id="3" name="Zástupný symbol pro datum 2"/>
          <p:cNvSpPr>
            <a:spLocks noGrp="1"/>
          </p:cNvSpPr>
          <p:nvPr>
            <p:ph type="dt" idx="10"/>
          </p:nvPr>
        </p:nvSpPr>
        <p:spPr>
          <a:xfrm>
            <a:off x="457200" y="6356350"/>
            <a:ext cx="2132013" cy="363538"/>
          </a:xfrm>
        </p:spPr>
        <p:txBody>
          <a:bodyPr/>
          <a:lstStyle>
            <a:lvl1pPr>
              <a:defRPr/>
            </a:lvl1pPr>
          </a:lstStyle>
          <a:p>
            <a:fld id="{95EC1D4A-A796-47C3-A63E-CE236FB377E2}" type="datetimeFigureOut">
              <a:rPr lang="cs-CZ" smtClean="0"/>
              <a:t>03.11.2022</a:t>
            </a:fld>
            <a:endParaRPr lang="cs-CZ"/>
          </a:p>
        </p:txBody>
      </p:sp>
      <p:sp>
        <p:nvSpPr>
          <p:cNvPr id="4" name="Zástupný symbol pro číslo snímku 3"/>
          <p:cNvSpPr>
            <a:spLocks noGrp="1"/>
          </p:cNvSpPr>
          <p:nvPr>
            <p:ph type="sldNum" idx="11"/>
          </p:nvPr>
        </p:nvSpPr>
        <p:spPr>
          <a:xfrm>
            <a:off x="6553200" y="6356350"/>
            <a:ext cx="2132013" cy="363538"/>
          </a:xfrm>
        </p:spPr>
        <p:txBody>
          <a:bodyPr/>
          <a:lstStyle>
            <a:lvl1pPr>
              <a:defRPr/>
            </a:lvl1pPr>
          </a:lstStyle>
          <a:p>
            <a:fld id="{AC57A5DF-1266-40EA-9282-1E66B9DE06C0}" type="slidenum">
              <a:rPr lang="cs-CZ" smtClean="0"/>
              <a:t>‹#›</a:t>
            </a:fld>
            <a:endParaRPr lang="cs-CZ"/>
          </a:p>
        </p:txBody>
      </p:sp>
    </p:spTree>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50938" y="214313"/>
            <a:ext cx="7793037" cy="1462087"/>
          </a:xfrm>
        </p:spPr>
        <p:txBody>
          <a:bodyPr/>
          <a:lstStyle/>
          <a:p>
            <a:r>
              <a:rPr lang="cs-CZ"/>
              <a:t>Kliknutím lze upravit styl.</a:t>
            </a:r>
          </a:p>
        </p:txBody>
      </p:sp>
      <p:sp>
        <p:nvSpPr>
          <p:cNvPr id="3" name="Zástupný symbol pro text 2"/>
          <p:cNvSpPr>
            <a:spLocks noGrp="1"/>
          </p:cNvSpPr>
          <p:nvPr>
            <p:ph type="body" sz="half" idx="1"/>
          </p:nvPr>
        </p:nvSpPr>
        <p:spPr>
          <a:xfrm>
            <a:off x="1182688" y="2017713"/>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45088" y="2017713"/>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1162050" y="6243638"/>
            <a:ext cx="1905000" cy="457200"/>
          </a:xfrm>
        </p:spPr>
        <p:txBody>
          <a:bodyPr/>
          <a:lstStyle>
            <a:lvl1pPr>
              <a:defRPr/>
            </a:lvl1pPr>
          </a:lstStyle>
          <a:p>
            <a:fld id="{95EC1D4A-A796-47C3-A63E-CE236FB377E2}" type="datetimeFigureOut">
              <a:rPr lang="cs-CZ" smtClean="0"/>
              <a:t>03.11.2022</a:t>
            </a:fld>
            <a:endParaRPr lang="cs-CZ"/>
          </a:p>
        </p:txBody>
      </p:sp>
      <p:sp>
        <p:nvSpPr>
          <p:cNvPr id="6" name="Zástupný symbol pro zápatí 5"/>
          <p:cNvSpPr>
            <a:spLocks noGrp="1"/>
          </p:cNvSpPr>
          <p:nvPr>
            <p:ph type="ftr" sz="quarter" idx="11"/>
          </p:nvPr>
        </p:nvSpPr>
        <p:spPr>
          <a:xfrm>
            <a:off x="3657600" y="6243638"/>
            <a:ext cx="2895600" cy="457200"/>
          </a:xfrm>
        </p:spPr>
        <p:txBody>
          <a:bodyPr/>
          <a:lstStyle>
            <a:lvl1pPr>
              <a:defRPr/>
            </a:lvl1pPr>
          </a:lstStyle>
          <a:p>
            <a:endParaRPr lang="cs-CZ"/>
          </a:p>
        </p:txBody>
      </p:sp>
      <p:sp>
        <p:nvSpPr>
          <p:cNvPr id="7" name="Zástupný symbol pro číslo snímku 6"/>
          <p:cNvSpPr>
            <a:spLocks noGrp="1"/>
          </p:cNvSpPr>
          <p:nvPr>
            <p:ph type="sldNum" sz="quarter" idx="12"/>
          </p:nvPr>
        </p:nvSpPr>
        <p:spPr>
          <a:xfrm>
            <a:off x="7042150" y="6243638"/>
            <a:ext cx="1905000" cy="457200"/>
          </a:xfrm>
        </p:spPr>
        <p:txBody>
          <a:bodyPr/>
          <a:lstStyle>
            <a:lvl1pPr>
              <a:defRPr smtClean="0"/>
            </a:lvl1pPr>
          </a:lstStyle>
          <a:p>
            <a:fld id="{AC57A5DF-1266-40EA-9282-1E66B9DE06C0}" type="slidenum">
              <a:rPr lang="cs-CZ" smtClean="0"/>
              <a:t>‹#›</a:t>
            </a:fld>
            <a:endParaRPr lang="cs-CZ"/>
          </a:p>
        </p:txBody>
      </p:sp>
    </p:spTree>
    <p:extLst>
      <p:ext uri="{BB962C8B-B14F-4D97-AF65-F5344CB8AC3E}">
        <p14:creationId xmlns:p14="http://schemas.microsoft.com/office/powerpoint/2010/main" val="270091332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871538" y="192088"/>
            <a:ext cx="8162925" cy="1431925"/>
          </a:xfrm>
        </p:spPr>
        <p:txBody>
          <a:bodyPr/>
          <a:lstStyle/>
          <a:p>
            <a:r>
              <a:rPr lang="cs-CZ"/>
              <a:t>Kliknutím lze upravit styl.</a:t>
            </a:r>
          </a:p>
        </p:txBody>
      </p:sp>
      <p:sp>
        <p:nvSpPr>
          <p:cNvPr id="3" name="Zástupný symbol pro obsah 2"/>
          <p:cNvSpPr>
            <a:spLocks noGrp="1"/>
          </p:cNvSpPr>
          <p:nvPr>
            <p:ph sz="half" idx="1"/>
          </p:nvPr>
        </p:nvSpPr>
        <p:spPr>
          <a:xfrm>
            <a:off x="912813" y="1905000"/>
            <a:ext cx="8110537" cy="2019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912813" y="4076700"/>
            <a:ext cx="8110537" cy="2019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091"/>
          <p:cNvSpPr>
            <a:spLocks noGrp="1" noChangeArrowheads="1"/>
          </p:cNvSpPr>
          <p:nvPr>
            <p:ph type="dt" sz="half" idx="10"/>
          </p:nvPr>
        </p:nvSpPr>
        <p:spPr>
          <a:ln/>
        </p:spPr>
        <p:txBody>
          <a:bodyPr/>
          <a:lstStyle>
            <a:lvl1pPr>
              <a:defRPr/>
            </a:lvl1pPr>
          </a:lstStyle>
          <a:p>
            <a:fld id="{95EC1D4A-A796-47C3-A63E-CE236FB377E2}" type="datetimeFigureOut">
              <a:rPr lang="cs-CZ" smtClean="0"/>
              <a:t>03.11.2022</a:t>
            </a:fld>
            <a:endParaRPr lang="cs-CZ"/>
          </a:p>
        </p:txBody>
      </p:sp>
      <p:sp>
        <p:nvSpPr>
          <p:cNvPr id="6" name="Rectangle 1092"/>
          <p:cNvSpPr>
            <a:spLocks noGrp="1" noChangeArrowheads="1"/>
          </p:cNvSpPr>
          <p:nvPr>
            <p:ph type="ftr" sz="quarter" idx="11"/>
          </p:nvPr>
        </p:nvSpPr>
        <p:spPr>
          <a:ln/>
        </p:spPr>
        <p:txBody>
          <a:bodyPr/>
          <a:lstStyle>
            <a:lvl1pPr>
              <a:defRPr/>
            </a:lvl1pPr>
          </a:lstStyle>
          <a:p>
            <a:endParaRPr lang="cs-CZ"/>
          </a:p>
        </p:txBody>
      </p:sp>
      <p:sp>
        <p:nvSpPr>
          <p:cNvPr id="7" name="Rectangle 1093"/>
          <p:cNvSpPr>
            <a:spLocks noGrp="1" noChangeArrowheads="1"/>
          </p:cNvSpPr>
          <p:nvPr>
            <p:ph type="sldNum" sz="quarter" idx="12"/>
          </p:nvPr>
        </p:nvSpPr>
        <p:spPr>
          <a:ln/>
        </p:spPr>
        <p:txBody>
          <a:bodyPr/>
          <a:lstStyle>
            <a:lvl1pPr>
              <a:defRPr/>
            </a:lvl1pPr>
          </a:lstStyle>
          <a:p>
            <a:fld id="{AC57A5DF-1266-40EA-9282-1E66B9DE06C0}" type="slidenum">
              <a:rPr lang="cs-CZ" smtClean="0"/>
              <a:t>‹#›</a:t>
            </a:fld>
            <a:endParaRPr lang="cs-CZ"/>
          </a:p>
        </p:txBody>
      </p:sp>
    </p:spTree>
    <p:extLst>
      <p:ext uri="{BB962C8B-B14F-4D97-AF65-F5344CB8AC3E}">
        <p14:creationId xmlns:p14="http://schemas.microsoft.com/office/powerpoint/2010/main" val="349381773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03.11.2022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110680772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95EC1D4A-A796-47C3-A63E-CE236FB377E2}" type="datetimeFigureOut">
              <a:rPr lang="cs-CZ" smtClean="0"/>
              <a:t>03.11.2022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00502344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95EC1D4A-A796-47C3-A63E-CE236FB377E2}" type="datetimeFigureOut">
              <a:rPr lang="cs-CZ" smtClean="0"/>
              <a:t>03.11.2022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195487479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95EC1D4A-A796-47C3-A63E-CE236FB377E2}" type="datetimeFigureOut">
              <a:rPr lang="cs-CZ" smtClean="0"/>
              <a:t>03.11.2022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112522357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95EC1D4A-A796-47C3-A63E-CE236FB377E2}" type="datetimeFigureOut">
              <a:rPr lang="cs-CZ" smtClean="0"/>
              <a:t>03.11.2022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21465108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C1D4A-A796-47C3-A63E-CE236FB377E2}" type="datetimeFigureOut">
              <a:rPr lang="cs-CZ" smtClean="0"/>
              <a:t>03.11.2022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31310021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95EC1D4A-A796-47C3-A63E-CE236FB377E2}" type="datetimeFigureOut">
              <a:rPr lang="cs-CZ" smtClean="0"/>
              <a:t>03.11.2022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96437836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95EC1D4A-A796-47C3-A63E-CE236FB377E2}" type="datetimeFigureOut">
              <a:rPr lang="cs-CZ" smtClean="0"/>
              <a:t>03.11.2022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08960198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03.11.2022</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3.v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v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31.xml"/><Relationship Id="rId5" Type="http://schemas.openxmlformats.org/officeDocument/2006/relationships/image" Target="../media/image150.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5.xml"/><Relationship Id="rId5" Type="http://schemas.openxmlformats.org/officeDocument/2006/relationships/image" Target="../media/image8.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40.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uipo.europa.eu/ohimportal/cs/trade-marks-exampl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systemonline.cz/rizeni-vyroby/manufacturing-operations-management.ht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systemonline.cz/rizeni-vyroby/tri-zkratky-ktere-by-mel-znat-dobry-vyrobni-manazer.ht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ystemonline.cz/rizeni-vyroby/manufacturing-operations-management.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systemonline.cz/rizeni-vyroby/tri-zkratky-ktere-by-mel-znat-dobry-vyrobni-manazer.htm"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2.vml"/><Relationship Id="rId1" Type="http://schemas.openxmlformats.org/officeDocument/2006/relationships/themeOverride" Target="../theme/themeOverride8.xml"/><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Management výroby</a:t>
            </a:r>
          </a:p>
        </p:txBody>
      </p:sp>
      <p:sp>
        <p:nvSpPr>
          <p:cNvPr id="4" name="TextovéPole 3">
            <a:extLst>
              <a:ext uri="{FF2B5EF4-FFF2-40B4-BE49-F238E27FC236}">
                <a16:creationId xmlns:a16="http://schemas.microsoft.com/office/drawing/2014/main" id="{C26A9FD7-159B-4649-AA87-515CFB246E7A}"/>
              </a:ext>
            </a:extLst>
          </p:cNvPr>
          <p:cNvSpPr txBox="1"/>
          <p:nvPr/>
        </p:nvSpPr>
        <p:spPr>
          <a:xfrm>
            <a:off x="364961" y="5638800"/>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Ing. Jaroslav Škrabal</a:t>
            </a:r>
          </a:p>
        </p:txBody>
      </p:sp>
      <p:sp>
        <p:nvSpPr>
          <p:cNvPr id="5" name="TextovéPole 4">
            <a:extLst>
              <a:ext uri="{FF2B5EF4-FFF2-40B4-BE49-F238E27FC236}">
                <a16:creationId xmlns:a16="http://schemas.microsoft.com/office/drawing/2014/main" id="{0AC700B7-438C-47A1-AE3C-8F9D238F56F2}"/>
              </a:ext>
            </a:extLst>
          </p:cNvPr>
          <p:cNvSpPr txBox="1"/>
          <p:nvPr/>
        </p:nvSpPr>
        <p:spPr>
          <a:xfrm>
            <a:off x="6660232" y="5638800"/>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Olomouc: 04. 11. 2022</a:t>
            </a:r>
          </a:p>
        </p:txBody>
      </p:sp>
    </p:spTree>
    <p:extLst>
      <p:ext uri="{BB962C8B-B14F-4D97-AF65-F5344CB8AC3E}">
        <p14:creationId xmlns:p14="http://schemas.microsoft.com/office/powerpoint/2010/main" val="2607631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983493" y="442935"/>
            <a:ext cx="7953375" cy="1455738"/>
          </a:xfrm>
        </p:spPr>
        <p:txBody>
          <a:bodyPr/>
          <a:lstStyle/>
          <a:p>
            <a:pPr algn="ctr"/>
            <a:r>
              <a:rPr lang="cs-CZ" altLang="cs-CZ" b="1" dirty="0"/>
              <a:t>PRINCIP</a:t>
            </a:r>
            <a:br>
              <a:rPr lang="cs-CZ" altLang="cs-CZ" b="1" dirty="0"/>
            </a:br>
            <a:r>
              <a:rPr lang="cs-CZ" altLang="cs-CZ" b="1" dirty="0"/>
              <a:t>„ŠTÍHLÉ VÝROBY“</a:t>
            </a:r>
          </a:p>
        </p:txBody>
      </p:sp>
      <p:sp>
        <p:nvSpPr>
          <p:cNvPr id="108547" name="Rectangle 3"/>
          <p:cNvSpPr>
            <a:spLocks noGrp="1" noChangeArrowheads="1"/>
          </p:cNvSpPr>
          <p:nvPr>
            <p:ph idx="1"/>
          </p:nvPr>
        </p:nvSpPr>
        <p:spPr>
          <a:xfrm>
            <a:off x="228600" y="2017713"/>
            <a:ext cx="8726488" cy="4687887"/>
          </a:xfrm>
        </p:spPr>
        <p:txBody>
          <a:bodyPr>
            <a:normAutofit/>
          </a:bodyPr>
          <a:lstStyle/>
          <a:p>
            <a:pPr>
              <a:lnSpc>
                <a:spcPct val="90000"/>
              </a:lnSpc>
            </a:pPr>
            <a:r>
              <a:rPr lang="cs-CZ" altLang="cs-CZ" sz="3000" dirty="0"/>
              <a:t>Vychází z předpokladu, že </a:t>
            </a:r>
            <a:r>
              <a:rPr lang="cs-CZ" altLang="cs-CZ" sz="3000" b="1" dirty="0">
                <a:solidFill>
                  <a:srgbClr val="FF0000"/>
                </a:solidFill>
              </a:rPr>
              <a:t>primární činnosti přináší efekty </a:t>
            </a:r>
            <a:r>
              <a:rPr lang="cs-CZ" altLang="cs-CZ" sz="3000" dirty="0"/>
              <a:t>tehdy, probíhá-li spolu s podpůrnými činnostmi </a:t>
            </a:r>
            <a:r>
              <a:rPr lang="cs-CZ" altLang="cs-CZ" sz="3000" b="1" dirty="0">
                <a:solidFill>
                  <a:srgbClr val="FF0000"/>
                </a:solidFill>
              </a:rPr>
              <a:t>v optimálním prostředí s odpovídající úrovní technologických schopností a inovačních aktivit</a:t>
            </a:r>
            <a:r>
              <a:rPr lang="cs-CZ" altLang="cs-CZ" sz="3000" dirty="0"/>
              <a:t>. </a:t>
            </a:r>
          </a:p>
          <a:p>
            <a:pPr>
              <a:lnSpc>
                <a:spcPct val="90000"/>
              </a:lnSpc>
            </a:pPr>
            <a:r>
              <a:rPr lang="cs-CZ" altLang="cs-CZ" sz="3000" dirty="0"/>
              <a:t>Toto prostředí je ovlivněno dosaženou ekonomickou úrovní a efektivností za přispění a využití nastavené úrovně institucionální kvality řízení podpůrných činností.</a:t>
            </a:r>
          </a:p>
        </p:txBody>
      </p:sp>
      <p:sp>
        <p:nvSpPr>
          <p:cNvPr id="4" name="TextovéPole 3"/>
          <p:cNvSpPr txBox="1"/>
          <p:nvPr/>
        </p:nvSpPr>
        <p:spPr>
          <a:xfrm>
            <a:off x="251520" y="5877272"/>
            <a:ext cx="8352928"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4204142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Globální hodnototvorný řetězec</a:t>
            </a:r>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83568" y="1417638"/>
            <a:ext cx="684076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405420274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World</a:t>
            </a:r>
            <a:r>
              <a:rPr lang="cs-CZ" b="1" dirty="0"/>
              <a:t> </a:t>
            </a:r>
            <a:r>
              <a:rPr lang="cs-CZ" b="1" dirty="0" err="1"/>
              <a:t>Class</a:t>
            </a:r>
            <a:r>
              <a:rPr lang="cs-CZ" b="1" dirty="0"/>
              <a:t> </a:t>
            </a:r>
            <a:r>
              <a:rPr lang="cs-CZ" b="1" dirty="0" err="1"/>
              <a:t>Manufacturing</a:t>
            </a:r>
            <a:endParaRPr lang="cs-CZ" b="1" dirty="0"/>
          </a:p>
        </p:txBody>
      </p:sp>
      <p:sp>
        <p:nvSpPr>
          <p:cNvPr id="3" name="Zástupný symbol pro obsah 2"/>
          <p:cNvSpPr>
            <a:spLocks noGrp="1"/>
          </p:cNvSpPr>
          <p:nvPr>
            <p:ph idx="1"/>
          </p:nvPr>
        </p:nvSpPr>
        <p:spPr>
          <a:xfrm>
            <a:off x="457200" y="1340768"/>
            <a:ext cx="8229600" cy="4525963"/>
          </a:xfrm>
        </p:spPr>
        <p:txBody>
          <a:bodyPr>
            <a:normAutofit fontScale="92500" lnSpcReduction="20000"/>
          </a:bodyPr>
          <a:lstStyle/>
          <a:p>
            <a:r>
              <a:rPr lang="cs-CZ" dirty="0"/>
              <a:t>Výrobková strategie</a:t>
            </a:r>
          </a:p>
          <a:p>
            <a:r>
              <a:rPr lang="cs-CZ" dirty="0"/>
              <a:t>Strategie uspořádaní výrobního procesu a materiálových toků</a:t>
            </a:r>
          </a:p>
          <a:p>
            <a:r>
              <a:rPr lang="cs-CZ" dirty="0"/>
              <a:t>Strategie rozmístění výroby</a:t>
            </a:r>
          </a:p>
          <a:p>
            <a:r>
              <a:rPr lang="cs-CZ" dirty="0"/>
              <a:t>Strategie zásobování</a:t>
            </a:r>
          </a:p>
          <a:p>
            <a:r>
              <a:rPr lang="cs-CZ" dirty="0"/>
              <a:t>Strategie řízení lidských zdrojů v oblasti výroby</a:t>
            </a:r>
          </a:p>
          <a:p>
            <a:r>
              <a:rPr lang="cs-CZ" dirty="0"/>
              <a:t>Plánován výroby</a:t>
            </a:r>
          </a:p>
          <a:p>
            <a:r>
              <a:rPr lang="cs-CZ" dirty="0"/>
              <a:t>Přístup k řízení zásob</a:t>
            </a:r>
          </a:p>
          <a:p>
            <a:r>
              <a:rPr lang="cs-CZ" dirty="0"/>
              <a:t>Přístup k řízení jakosti</a:t>
            </a:r>
          </a:p>
          <a:p>
            <a:r>
              <a:rPr lang="cs-CZ" dirty="0"/>
              <a:t>Řízení údržby</a:t>
            </a:r>
          </a:p>
        </p:txBody>
      </p:sp>
      <p:sp>
        <p:nvSpPr>
          <p:cNvPr id="4" name="TextovéPole 3"/>
          <p:cNvSpPr txBox="1"/>
          <p:nvPr/>
        </p:nvSpPr>
        <p:spPr>
          <a:xfrm>
            <a:off x="25152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38942914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Metodiky WCM</a:t>
            </a:r>
          </a:p>
        </p:txBody>
      </p:sp>
      <p:sp>
        <p:nvSpPr>
          <p:cNvPr id="3" name="Zástupný symbol pro obsah 2"/>
          <p:cNvSpPr>
            <a:spLocks noGrp="1"/>
          </p:cNvSpPr>
          <p:nvPr>
            <p:ph idx="1"/>
          </p:nvPr>
        </p:nvSpPr>
        <p:spPr/>
        <p:txBody>
          <a:bodyPr/>
          <a:lstStyle/>
          <a:p>
            <a:r>
              <a:rPr lang="cs-CZ" dirty="0"/>
              <a:t>TQM, </a:t>
            </a:r>
          </a:p>
          <a:p>
            <a:r>
              <a:rPr lang="cs-CZ" dirty="0"/>
              <a:t>JIT, </a:t>
            </a:r>
          </a:p>
          <a:p>
            <a:r>
              <a:rPr lang="cs-CZ" dirty="0" err="1"/>
              <a:t>Lean</a:t>
            </a:r>
            <a:r>
              <a:rPr lang="cs-CZ" dirty="0"/>
              <a:t> </a:t>
            </a:r>
            <a:r>
              <a:rPr lang="cs-CZ" dirty="0" err="1"/>
              <a:t>manufacturing</a:t>
            </a:r>
            <a:r>
              <a:rPr lang="cs-CZ" dirty="0"/>
              <a:t>,</a:t>
            </a:r>
          </a:p>
          <a:p>
            <a:r>
              <a:rPr lang="cs-CZ" dirty="0" err="1"/>
              <a:t>Six</a:t>
            </a:r>
            <a:r>
              <a:rPr lang="cs-CZ" dirty="0"/>
              <a:t> Sigma,</a:t>
            </a:r>
          </a:p>
          <a:p>
            <a:r>
              <a:rPr lang="cs-CZ" dirty="0" err="1"/>
              <a:t>Kaizen</a:t>
            </a:r>
            <a:endParaRPr lang="cs-CZ" dirty="0"/>
          </a:p>
        </p:txBody>
      </p:sp>
      <p:sp>
        <p:nvSpPr>
          <p:cNvPr id="4" name="TextovéPole 3"/>
          <p:cNvSpPr txBox="1"/>
          <p:nvPr/>
        </p:nvSpPr>
        <p:spPr>
          <a:xfrm>
            <a:off x="133371" y="5949280"/>
            <a:ext cx="9036496" cy="646331"/>
          </a:xfrm>
          <a:prstGeom prst="rect">
            <a:avLst/>
          </a:prstGeom>
          <a:noFill/>
        </p:spPr>
        <p:txBody>
          <a:bodyPr wrap="square" rtlCol="0">
            <a:spAutoFit/>
          </a:bodyPr>
          <a:lstStyle/>
          <a:p>
            <a:r>
              <a:rPr lang="cs-CZ" sz="1200" dirty="0"/>
              <a:t>JUROVÁ, M.; KORÁB, V.; JUŘICA, P.; VIDECKÁ, Z.; BARTOŠEK, V. </a:t>
            </a:r>
            <a:r>
              <a:rPr lang="cs-CZ" sz="1200" i="1" dirty="0"/>
              <a:t>Výrobní a logistické procesy v podnikání. </a:t>
            </a:r>
            <a:r>
              <a:rPr lang="cs-CZ" sz="1200" dirty="0"/>
              <a:t>Praha: </a:t>
            </a:r>
            <a:r>
              <a:rPr lang="cs-CZ" sz="1200" dirty="0" err="1"/>
              <a:t>Grada</a:t>
            </a:r>
            <a:r>
              <a:rPr lang="cs-CZ" sz="1200" dirty="0"/>
              <a:t>, 2016. 254 s. ISBN: 978-80-247-5717- 9.</a:t>
            </a:r>
          </a:p>
          <a:p>
            <a:endParaRPr lang="cs-CZ" sz="1200" dirty="0"/>
          </a:p>
        </p:txBody>
      </p:sp>
    </p:spTree>
    <p:extLst>
      <p:ext uri="{BB962C8B-B14F-4D97-AF65-F5344CB8AC3E}">
        <p14:creationId xmlns:p14="http://schemas.microsoft.com/office/powerpoint/2010/main" val="421310506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Základy filozofie WCM</a:t>
            </a:r>
          </a:p>
        </p:txBody>
      </p:sp>
      <p:sp>
        <p:nvSpPr>
          <p:cNvPr id="3" name="Zástupný symbol pro obsah 2"/>
          <p:cNvSpPr>
            <a:spLocks noGrp="1"/>
          </p:cNvSpPr>
          <p:nvPr>
            <p:ph idx="1"/>
          </p:nvPr>
        </p:nvSpPr>
        <p:spPr/>
        <p:txBody>
          <a:bodyPr/>
          <a:lstStyle/>
          <a:p>
            <a:r>
              <a:rPr lang="cs-CZ" dirty="0"/>
              <a:t>Naučit se </a:t>
            </a:r>
            <a:r>
              <a:rPr lang="cs-CZ" b="1" i="1" dirty="0"/>
              <a:t>neakceptovat ztráty</a:t>
            </a:r>
            <a:r>
              <a:rPr lang="cs-CZ" dirty="0"/>
              <a:t>,</a:t>
            </a:r>
          </a:p>
          <a:p>
            <a:r>
              <a:rPr lang="cs-CZ" b="1" i="1" dirty="0"/>
              <a:t>Motivovat pracovníky </a:t>
            </a:r>
            <a:r>
              <a:rPr lang="cs-CZ" dirty="0"/>
              <a:t>tak, aby pracovnici odpovědní za určitý produkční proces pociťovali vlastnictví za daný proces a iniciovali jeho zlepšení</a:t>
            </a:r>
          </a:p>
        </p:txBody>
      </p:sp>
      <p:sp>
        <p:nvSpPr>
          <p:cNvPr id="4" name="TextovéPole 3"/>
          <p:cNvSpPr txBox="1"/>
          <p:nvPr/>
        </p:nvSpPr>
        <p:spPr>
          <a:xfrm>
            <a:off x="124569" y="5661248"/>
            <a:ext cx="9036496" cy="923330"/>
          </a:xfrm>
          <a:prstGeom prst="rect">
            <a:avLst/>
          </a:prstGeom>
          <a:noFill/>
        </p:spPr>
        <p:txBody>
          <a:bodyPr wrap="square" rtlCol="0">
            <a:spAutoFit/>
          </a:bodyPr>
          <a:lstStyle/>
          <a:p>
            <a:r>
              <a:rPr lang="cs-CZ" dirty="0"/>
              <a:t>JUROVÁ, M.; KORÁB, V.; JUŘICA, P.; VIDECKÁ, Z.; BARTOŠEK, V. </a:t>
            </a:r>
            <a:r>
              <a:rPr lang="cs-CZ" i="1" dirty="0"/>
              <a:t>Výrobní a logistické procesy v podnikání. </a:t>
            </a:r>
            <a:r>
              <a:rPr lang="cs-CZ" dirty="0"/>
              <a:t>Praha: </a:t>
            </a:r>
            <a:r>
              <a:rPr lang="cs-CZ" dirty="0" err="1"/>
              <a:t>Grada</a:t>
            </a:r>
            <a:r>
              <a:rPr lang="cs-CZ" dirty="0"/>
              <a:t>, 2016. 254 s. ISBN: 978-80-247-5717- 9.</a:t>
            </a:r>
          </a:p>
          <a:p>
            <a:endParaRPr lang="cs-CZ" dirty="0"/>
          </a:p>
        </p:txBody>
      </p:sp>
    </p:spTree>
    <p:extLst>
      <p:ext uri="{BB962C8B-B14F-4D97-AF65-F5344CB8AC3E}">
        <p14:creationId xmlns:p14="http://schemas.microsoft.com/office/powerpoint/2010/main" val="161738468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rysy implementace WCM:</a:t>
            </a:r>
          </a:p>
        </p:txBody>
      </p:sp>
      <p:sp>
        <p:nvSpPr>
          <p:cNvPr id="3" name="Zástupný symbol pro obsah 2"/>
          <p:cNvSpPr>
            <a:spLocks noGrp="1"/>
          </p:cNvSpPr>
          <p:nvPr>
            <p:ph idx="1"/>
          </p:nvPr>
        </p:nvSpPr>
        <p:spPr/>
        <p:txBody>
          <a:bodyPr>
            <a:normAutofit fontScale="92500"/>
          </a:bodyPr>
          <a:lstStyle/>
          <a:p>
            <a:r>
              <a:rPr lang="cs-CZ" dirty="0"/>
              <a:t>WCM se zaměřuje na </a:t>
            </a:r>
            <a:r>
              <a:rPr lang="cs-CZ" b="1" i="1" dirty="0"/>
              <a:t>exekutivní pracovníky procesu, kteří odpovídají za provedení konkrétní aktivity</a:t>
            </a:r>
            <a:r>
              <a:rPr lang="cs-CZ" dirty="0"/>
              <a:t>. </a:t>
            </a:r>
          </a:p>
          <a:p>
            <a:pPr lvl="1"/>
            <a:r>
              <a:rPr lang="cs-CZ" dirty="0"/>
              <a:t>Tím je možné identifikovat a zviditelnit konkrétní ztráty. </a:t>
            </a:r>
          </a:p>
          <a:p>
            <a:r>
              <a:rPr lang="cs-CZ" dirty="0"/>
              <a:t>WCM vytváří </a:t>
            </a:r>
            <a:r>
              <a:rPr lang="cs-CZ" b="1" i="1" dirty="0"/>
              <a:t>týmy, kteří identifikují příčiny ztrát a navrhují opatření k jejich trvalé eliminaci.</a:t>
            </a:r>
            <a:r>
              <a:rPr lang="cs-CZ" dirty="0"/>
              <a:t> </a:t>
            </a:r>
          </a:p>
          <a:p>
            <a:pPr lvl="1"/>
            <a:r>
              <a:rPr lang="cs-CZ" dirty="0"/>
              <a:t>K tomu využívají nástroje pro systematické řešení problému. </a:t>
            </a:r>
          </a:p>
        </p:txBody>
      </p:sp>
      <p:sp>
        <p:nvSpPr>
          <p:cNvPr id="4" name="TextovéPole 3"/>
          <p:cNvSpPr txBox="1"/>
          <p:nvPr/>
        </p:nvSpPr>
        <p:spPr>
          <a:xfrm>
            <a:off x="107504" y="6021288"/>
            <a:ext cx="9036496" cy="646331"/>
          </a:xfrm>
          <a:prstGeom prst="rect">
            <a:avLst/>
          </a:prstGeom>
          <a:noFill/>
        </p:spPr>
        <p:txBody>
          <a:bodyPr wrap="square" rtlCol="0">
            <a:spAutoFit/>
          </a:bodyPr>
          <a:lstStyle/>
          <a:p>
            <a:r>
              <a:rPr lang="cs-CZ" sz="1200" dirty="0"/>
              <a:t>JUROVÁ, M.; KORÁB, V.; JUŘICA, P.; VIDECKÁ, Z.; BARTOŠEK, V. </a:t>
            </a:r>
            <a:r>
              <a:rPr lang="cs-CZ" sz="1200" i="1" dirty="0"/>
              <a:t>Výrobní a logistické procesy v podnikání. </a:t>
            </a:r>
            <a:r>
              <a:rPr lang="cs-CZ" sz="1200" dirty="0"/>
              <a:t>Praha: </a:t>
            </a:r>
            <a:r>
              <a:rPr lang="cs-CZ" sz="1200" dirty="0" err="1"/>
              <a:t>Grada</a:t>
            </a:r>
            <a:r>
              <a:rPr lang="cs-CZ" sz="1200" dirty="0"/>
              <a:t>, 2016. 254 s. ISBN: 978-80-247-5717- 9.</a:t>
            </a:r>
          </a:p>
          <a:p>
            <a:endParaRPr lang="cs-CZ" sz="1200" dirty="0"/>
          </a:p>
        </p:txBody>
      </p:sp>
    </p:spTree>
    <p:extLst>
      <p:ext uri="{BB962C8B-B14F-4D97-AF65-F5344CB8AC3E}">
        <p14:creationId xmlns:p14="http://schemas.microsoft.com/office/powerpoint/2010/main" val="93828615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Základní rysy implementace WCM II:</a:t>
            </a:r>
          </a:p>
        </p:txBody>
      </p:sp>
      <p:sp>
        <p:nvSpPr>
          <p:cNvPr id="3" name="Zástupný symbol pro obsah 2"/>
          <p:cNvSpPr>
            <a:spLocks noGrp="1"/>
          </p:cNvSpPr>
          <p:nvPr>
            <p:ph idx="1"/>
          </p:nvPr>
        </p:nvSpPr>
        <p:spPr/>
        <p:txBody>
          <a:bodyPr>
            <a:normAutofit lnSpcReduction="10000"/>
          </a:bodyPr>
          <a:lstStyle/>
          <a:p>
            <a:r>
              <a:rPr lang="cs-CZ" dirty="0"/>
              <a:t>WCM je řízen požadavky zákazníků. </a:t>
            </a:r>
          </a:p>
          <a:p>
            <a:r>
              <a:rPr lang="cs-CZ" dirty="0"/>
              <a:t>Pro návrh produktu využívá integrovanou tvorbu výrobku, při které je kladen důraz na komunikaci mezi zákazníkem, konstruktérem, technologem a dodavatelem, tzn. </a:t>
            </a:r>
          </a:p>
          <a:p>
            <a:r>
              <a:rPr lang="cs-CZ" dirty="0"/>
              <a:t>Na týmovou práci při vývoji i realizaci nového produktu. </a:t>
            </a:r>
            <a:r>
              <a:rPr lang="cs-CZ" b="1" i="1" dirty="0"/>
              <a:t>Ideálním řešením je, pokud má každá skupina produktů definovaný vlastní tým.</a:t>
            </a:r>
          </a:p>
          <a:p>
            <a:endParaRPr lang="cs-CZ" dirty="0"/>
          </a:p>
        </p:txBody>
      </p:sp>
      <p:sp>
        <p:nvSpPr>
          <p:cNvPr id="4" name="TextovéPole 3"/>
          <p:cNvSpPr txBox="1"/>
          <p:nvPr/>
        </p:nvSpPr>
        <p:spPr>
          <a:xfrm>
            <a:off x="179512" y="5916468"/>
            <a:ext cx="9036496" cy="923330"/>
          </a:xfrm>
          <a:prstGeom prst="rect">
            <a:avLst/>
          </a:prstGeom>
          <a:noFill/>
        </p:spPr>
        <p:txBody>
          <a:bodyPr wrap="square" rtlCol="0">
            <a:spAutoFit/>
          </a:bodyPr>
          <a:lstStyle/>
          <a:p>
            <a:r>
              <a:rPr lang="cs-CZ" dirty="0"/>
              <a:t>JUROVÁ, M.; KORÁB, V.; JUŘICA, P.; VIDECKÁ, Z.; BARTOŠEK, V. </a:t>
            </a:r>
            <a:r>
              <a:rPr lang="cs-CZ" i="1" dirty="0"/>
              <a:t>Výrobní a logistické procesy v podnikání. </a:t>
            </a:r>
            <a:r>
              <a:rPr lang="cs-CZ" dirty="0"/>
              <a:t>Praha: </a:t>
            </a:r>
            <a:r>
              <a:rPr lang="cs-CZ" dirty="0" err="1"/>
              <a:t>Grada</a:t>
            </a:r>
            <a:r>
              <a:rPr lang="cs-CZ" dirty="0"/>
              <a:t>, 2016. 254 s. ISBN: 978-80-247-5717- 9.</a:t>
            </a:r>
          </a:p>
          <a:p>
            <a:endParaRPr lang="cs-CZ" dirty="0"/>
          </a:p>
        </p:txBody>
      </p:sp>
    </p:spTree>
    <p:extLst>
      <p:ext uri="{BB962C8B-B14F-4D97-AF65-F5344CB8AC3E}">
        <p14:creationId xmlns:p14="http://schemas.microsoft.com/office/powerpoint/2010/main" val="401111158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Základní rysy implementace WCM II:</a:t>
            </a:r>
          </a:p>
        </p:txBody>
      </p:sp>
      <p:sp>
        <p:nvSpPr>
          <p:cNvPr id="3" name="Zástupný symbol pro obsah 2"/>
          <p:cNvSpPr>
            <a:spLocks noGrp="1"/>
          </p:cNvSpPr>
          <p:nvPr>
            <p:ph idx="1"/>
          </p:nvPr>
        </p:nvSpPr>
        <p:spPr/>
        <p:txBody>
          <a:bodyPr>
            <a:normAutofit/>
          </a:bodyPr>
          <a:lstStyle/>
          <a:p>
            <a:r>
              <a:rPr lang="cs-CZ" dirty="0"/>
              <a:t>WCM standardizuje nalezená řešení. </a:t>
            </a:r>
          </a:p>
          <a:p>
            <a:r>
              <a:rPr lang="cs-CZ" dirty="0"/>
              <a:t>To se vyznačuje tím, že </a:t>
            </a:r>
            <a:r>
              <a:rPr lang="cs-CZ" b="1" i="1" dirty="0"/>
              <a:t>vlastník procesu garantuje realizaci navrženého řešení</a:t>
            </a:r>
            <a:r>
              <a:rPr lang="cs-CZ" dirty="0"/>
              <a:t>.</a:t>
            </a:r>
          </a:p>
          <a:p>
            <a:endParaRPr lang="cs-CZ" dirty="0"/>
          </a:p>
        </p:txBody>
      </p:sp>
      <p:sp>
        <p:nvSpPr>
          <p:cNvPr id="4" name="TextovéPole 3"/>
          <p:cNvSpPr txBox="1"/>
          <p:nvPr/>
        </p:nvSpPr>
        <p:spPr>
          <a:xfrm>
            <a:off x="124569" y="5877272"/>
            <a:ext cx="9036496" cy="923330"/>
          </a:xfrm>
          <a:prstGeom prst="rect">
            <a:avLst/>
          </a:prstGeom>
          <a:noFill/>
        </p:spPr>
        <p:txBody>
          <a:bodyPr wrap="square" rtlCol="0">
            <a:spAutoFit/>
          </a:bodyPr>
          <a:lstStyle/>
          <a:p>
            <a:r>
              <a:rPr lang="cs-CZ" dirty="0"/>
              <a:t>JUROVÁ, M.; KORÁB, V.; JUŘICA, P.; VIDECKÁ, Z.; BARTOŠEK, V. </a:t>
            </a:r>
            <a:r>
              <a:rPr lang="cs-CZ" i="1" dirty="0"/>
              <a:t>Výrobní a logistické procesy v podnikání. </a:t>
            </a:r>
            <a:r>
              <a:rPr lang="cs-CZ" dirty="0"/>
              <a:t>Praha: </a:t>
            </a:r>
            <a:r>
              <a:rPr lang="cs-CZ" dirty="0" err="1"/>
              <a:t>Grada</a:t>
            </a:r>
            <a:r>
              <a:rPr lang="cs-CZ" dirty="0"/>
              <a:t>, 2016. 254 s. ISBN: 978-80-247-5717- 9.</a:t>
            </a:r>
          </a:p>
          <a:p>
            <a:endParaRPr lang="cs-CZ" dirty="0"/>
          </a:p>
        </p:txBody>
      </p:sp>
    </p:spTree>
    <p:extLst>
      <p:ext uri="{BB962C8B-B14F-4D97-AF65-F5344CB8AC3E}">
        <p14:creationId xmlns:p14="http://schemas.microsoft.com/office/powerpoint/2010/main" val="127537747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Zpracování a odevzdání semestrální práce </a:t>
            </a:r>
          </a:p>
        </p:txBody>
      </p:sp>
      <p:sp>
        <p:nvSpPr>
          <p:cNvPr id="3" name="Podnadpis 2"/>
          <p:cNvSpPr>
            <a:spLocks noGrp="1"/>
          </p:cNvSpPr>
          <p:nvPr>
            <p:ph type="subTitle" idx="1"/>
          </p:nvPr>
        </p:nvSpPr>
        <p:spPr/>
        <p:txBody>
          <a:bodyPr/>
          <a:lstStyle/>
          <a:p>
            <a:r>
              <a:rPr lang="cs-CZ" b="1" dirty="0">
                <a:solidFill>
                  <a:schemeClr val="tx1"/>
                </a:solidFill>
              </a:rPr>
              <a:t>Čas na samostudium</a:t>
            </a:r>
          </a:p>
        </p:txBody>
      </p:sp>
    </p:spTree>
    <p:extLst>
      <p:ext uri="{BB962C8B-B14F-4D97-AF65-F5344CB8AC3E}">
        <p14:creationId xmlns:p14="http://schemas.microsoft.com/office/powerpoint/2010/main" val="360501130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7C50450-4DD7-4F8A-B6DA-71F344C204BA}"/>
              </a:ext>
            </a:extLst>
          </p:cNvPr>
          <p:cNvSpPr>
            <a:spLocks noGrp="1"/>
          </p:cNvSpPr>
          <p:nvPr>
            <p:ph type="title"/>
          </p:nvPr>
        </p:nvSpPr>
        <p:spPr>
          <a:xfrm>
            <a:off x="467544" y="2636912"/>
            <a:ext cx="7772400" cy="1362075"/>
          </a:xfrm>
        </p:spPr>
        <p:txBody>
          <a:bodyPr/>
          <a:lstStyle/>
          <a:p>
            <a:pPr algn="ctr"/>
            <a:r>
              <a:rPr lang="cs-CZ" dirty="0">
                <a:solidFill>
                  <a:srgbClr val="C00000"/>
                </a:solidFill>
              </a:rPr>
              <a:t>Děkuji za pozornost</a:t>
            </a:r>
          </a:p>
        </p:txBody>
      </p:sp>
    </p:spTree>
    <p:extLst>
      <p:ext uri="{BB962C8B-B14F-4D97-AF65-F5344CB8AC3E}">
        <p14:creationId xmlns:p14="http://schemas.microsoft.com/office/powerpoint/2010/main" val="325222748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39552" y="548680"/>
            <a:ext cx="8486775" cy="1400200"/>
          </a:xfrm>
        </p:spPr>
        <p:txBody>
          <a:bodyPr>
            <a:normAutofit fontScale="90000"/>
          </a:bodyPr>
          <a:lstStyle/>
          <a:p>
            <a:pPr algn="ctr"/>
            <a:r>
              <a:rPr lang="cs-CZ" altLang="cs-CZ" b="1" dirty="0"/>
              <a:t>„Štíhlý management“- 10 HLAVNÍCH DŮVODŮ ZEŠTÍHLENÍ VÝROBY (1)</a:t>
            </a:r>
          </a:p>
        </p:txBody>
      </p:sp>
      <p:sp>
        <p:nvSpPr>
          <p:cNvPr id="109571" name="Rectangle 3"/>
          <p:cNvSpPr>
            <a:spLocks noGrp="1" noChangeArrowheads="1"/>
          </p:cNvSpPr>
          <p:nvPr>
            <p:ph idx="1"/>
          </p:nvPr>
        </p:nvSpPr>
        <p:spPr>
          <a:xfrm>
            <a:off x="152400" y="2132855"/>
            <a:ext cx="8802688" cy="3999657"/>
          </a:xfrm>
        </p:spPr>
        <p:txBody>
          <a:bodyPr/>
          <a:lstStyle/>
          <a:p>
            <a:pPr marL="609600" indent="-609600">
              <a:lnSpc>
                <a:spcPct val="90000"/>
              </a:lnSpc>
              <a:buFont typeface="Wingdings" pitchFamily="2" charset="2"/>
              <a:buAutoNum type="arabicPeriod"/>
            </a:pPr>
            <a:r>
              <a:rPr lang="cs-CZ" altLang="cs-CZ" sz="2400" b="1" dirty="0">
                <a:solidFill>
                  <a:srgbClr val="FF0000"/>
                </a:solidFill>
              </a:rPr>
              <a:t>Soustředění se na hlavní činnost podniku </a:t>
            </a:r>
            <a:r>
              <a:rPr lang="cs-CZ" altLang="cs-CZ" sz="2400" dirty="0"/>
              <a:t>(</a:t>
            </a:r>
            <a:r>
              <a:rPr lang="cs-CZ" altLang="cs-CZ" sz="2400" b="1" dirty="0"/>
              <a:t>55 %</a:t>
            </a:r>
            <a:r>
              <a:rPr lang="cs-CZ" altLang="cs-CZ" sz="2400" dirty="0"/>
              <a:t>) – umožní akceleraci růstu a úspěchu v činnosti, na kterou je podnik specializován a má nejvyšší konkurenční výhodu.</a:t>
            </a:r>
          </a:p>
          <a:p>
            <a:pPr marL="609600" indent="-609600">
              <a:lnSpc>
                <a:spcPct val="90000"/>
              </a:lnSpc>
              <a:buFont typeface="Wingdings" pitchFamily="2" charset="2"/>
              <a:buAutoNum type="arabicPeriod"/>
            </a:pPr>
            <a:r>
              <a:rPr lang="cs-CZ" altLang="cs-CZ" sz="2400" b="1" dirty="0">
                <a:solidFill>
                  <a:srgbClr val="FF0000"/>
                </a:solidFill>
              </a:rPr>
              <a:t>Rozšíření přínosu </a:t>
            </a:r>
            <a:r>
              <a:rPr lang="cs-CZ" altLang="cs-CZ" sz="2400" b="1" dirty="0" err="1">
                <a:solidFill>
                  <a:srgbClr val="FF0000"/>
                </a:solidFill>
              </a:rPr>
              <a:t>reengineeringu</a:t>
            </a:r>
            <a:r>
              <a:rPr lang="cs-CZ" altLang="cs-CZ" sz="2400" b="1" dirty="0">
                <a:solidFill>
                  <a:srgbClr val="FF0000"/>
                </a:solidFill>
              </a:rPr>
              <a:t> podnikových procesů </a:t>
            </a:r>
            <a:r>
              <a:rPr lang="cs-CZ" altLang="cs-CZ" sz="2400" dirty="0"/>
              <a:t>(</a:t>
            </a:r>
            <a:r>
              <a:rPr lang="cs-CZ" altLang="cs-CZ" sz="2400" b="1" dirty="0"/>
              <a:t>20 %</a:t>
            </a:r>
            <a:r>
              <a:rPr lang="cs-CZ" altLang="cs-CZ" sz="2400" dirty="0"/>
              <a:t>) – outsourcing je vedlejším produktem </a:t>
            </a:r>
            <a:r>
              <a:rPr lang="cs-CZ" altLang="cs-CZ" sz="2400" dirty="0" err="1"/>
              <a:t>reengineeringu</a:t>
            </a:r>
            <a:r>
              <a:rPr lang="cs-CZ" altLang="cs-CZ" sz="2400" dirty="0"/>
              <a:t>.</a:t>
            </a:r>
          </a:p>
          <a:p>
            <a:pPr marL="609600" indent="-609600">
              <a:lnSpc>
                <a:spcPct val="90000"/>
              </a:lnSpc>
              <a:buFont typeface="Wingdings" pitchFamily="2" charset="2"/>
              <a:buAutoNum type="arabicPeriod"/>
            </a:pPr>
            <a:r>
              <a:rPr lang="cs-CZ" altLang="cs-CZ" sz="2400" b="1" dirty="0">
                <a:solidFill>
                  <a:srgbClr val="FF0000"/>
                </a:solidFill>
              </a:rPr>
              <a:t>Přístup ke schopnostem a možnostem na vysoké úrovni </a:t>
            </a:r>
            <a:r>
              <a:rPr lang="cs-CZ" altLang="cs-CZ" sz="2400" dirty="0"/>
              <a:t>(</a:t>
            </a:r>
            <a:r>
              <a:rPr lang="cs-CZ" altLang="cs-CZ" sz="2400" b="1" dirty="0"/>
              <a:t>36 %</a:t>
            </a:r>
            <a:r>
              <a:rPr lang="cs-CZ" altLang="cs-CZ" sz="2400" dirty="0"/>
              <a:t>)– podstatou je přinést klientům služby ve světovém rozsahu a na světové úrovni, obvykle je spojeno s rozsáhlými a dlouhodobými investicemi do technologií, metodik a lidí.</a:t>
            </a:r>
          </a:p>
        </p:txBody>
      </p:sp>
      <p:sp>
        <p:nvSpPr>
          <p:cNvPr id="4" name="TextovéPole 3"/>
          <p:cNvSpPr txBox="1"/>
          <p:nvPr/>
        </p:nvSpPr>
        <p:spPr>
          <a:xfrm>
            <a:off x="323528" y="5877272"/>
            <a:ext cx="8280920"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2881012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75299" y="980728"/>
            <a:ext cx="8229600" cy="792088"/>
          </a:xfrm>
        </p:spPr>
        <p:txBody>
          <a:bodyPr>
            <a:normAutofit fontScale="90000"/>
          </a:bodyPr>
          <a:lstStyle/>
          <a:p>
            <a:r>
              <a:rPr lang="cs-CZ" altLang="cs-CZ" b="1" dirty="0"/>
              <a:t>„Štíhlý management“-  10 HLAVNÍCH DŮVODŮ ZEŠTÍHLENÍ VÝROBY (2)</a:t>
            </a:r>
          </a:p>
        </p:txBody>
      </p:sp>
      <p:sp>
        <p:nvSpPr>
          <p:cNvPr id="110595" name="Rectangle 3"/>
          <p:cNvSpPr>
            <a:spLocks noGrp="1" noChangeArrowheads="1"/>
          </p:cNvSpPr>
          <p:nvPr>
            <p:ph idx="1"/>
          </p:nvPr>
        </p:nvSpPr>
        <p:spPr>
          <a:xfrm>
            <a:off x="152400" y="2170113"/>
            <a:ext cx="8802688" cy="4459287"/>
          </a:xfrm>
        </p:spPr>
        <p:txBody>
          <a:bodyPr/>
          <a:lstStyle/>
          <a:p>
            <a:pPr marL="609600" indent="-609600">
              <a:buFont typeface="Wingdings" pitchFamily="2" charset="2"/>
              <a:buAutoNum type="arabicPeriod" startAt="4"/>
            </a:pPr>
            <a:r>
              <a:rPr lang="cs-CZ" altLang="cs-CZ" sz="2400" b="1" dirty="0">
                <a:solidFill>
                  <a:srgbClr val="FF0000"/>
                </a:solidFill>
              </a:rPr>
              <a:t>Sdílení rizik </a:t>
            </a:r>
            <a:r>
              <a:rPr lang="cs-CZ" altLang="cs-CZ" sz="2400" dirty="0"/>
              <a:t>(</a:t>
            </a:r>
            <a:r>
              <a:rPr lang="cs-CZ" altLang="cs-CZ" sz="2400" b="1" dirty="0"/>
              <a:t>12 %</a:t>
            </a:r>
            <a:r>
              <a:rPr lang="cs-CZ" altLang="cs-CZ" sz="2400" dirty="0"/>
              <a:t>) – podniky se stávají flexibilnější, dynamičtější a pružnější.</a:t>
            </a:r>
          </a:p>
          <a:p>
            <a:pPr marL="609600" indent="-609600">
              <a:buFont typeface="Wingdings" pitchFamily="2" charset="2"/>
              <a:buAutoNum type="arabicPeriod" startAt="4"/>
            </a:pPr>
            <a:r>
              <a:rPr lang="cs-CZ" altLang="cs-CZ" sz="2400" b="1" dirty="0">
                <a:solidFill>
                  <a:srgbClr val="FF0000"/>
                </a:solidFill>
              </a:rPr>
              <a:t>Uvolnění zdrojů pro jiné účely </a:t>
            </a:r>
            <a:r>
              <a:rPr lang="cs-CZ" altLang="cs-CZ" sz="2400" dirty="0"/>
              <a:t>(</a:t>
            </a:r>
            <a:r>
              <a:rPr lang="cs-CZ" altLang="cs-CZ" sz="2400" b="1" dirty="0"/>
              <a:t>38 %</a:t>
            </a:r>
            <a:r>
              <a:rPr lang="cs-CZ" altLang="cs-CZ" sz="2400" dirty="0"/>
              <a:t>) – podstata spočívá v koncentraci zdrojů na hlavní aktivity (zejména v oblasti LZ).</a:t>
            </a:r>
          </a:p>
          <a:p>
            <a:pPr marL="609600" indent="-609600">
              <a:buFont typeface="Wingdings" pitchFamily="2" charset="2"/>
              <a:buAutoNum type="arabicPeriod" startAt="4"/>
            </a:pPr>
            <a:r>
              <a:rPr lang="cs-CZ" altLang="cs-CZ" sz="2400" b="1" dirty="0">
                <a:solidFill>
                  <a:srgbClr val="FF0000"/>
                </a:solidFill>
              </a:rPr>
              <a:t>Uvolnění kapitálových prostředků </a:t>
            </a:r>
            <a:r>
              <a:rPr lang="cs-CZ" altLang="cs-CZ" sz="2400" dirty="0"/>
              <a:t>(</a:t>
            </a:r>
            <a:r>
              <a:rPr lang="cs-CZ" altLang="cs-CZ" sz="2400" b="1" dirty="0"/>
              <a:t>12 %</a:t>
            </a:r>
            <a:r>
              <a:rPr lang="cs-CZ" altLang="cs-CZ" sz="2400" dirty="0"/>
              <a:t>) – kapitálové zdroje jsou soustředěny k hlavní činnosti.</a:t>
            </a:r>
          </a:p>
          <a:p>
            <a:pPr marL="609600" indent="-609600">
              <a:buFont typeface="Wingdings" pitchFamily="2" charset="2"/>
              <a:buAutoNum type="arabicPeriod" startAt="4"/>
            </a:pPr>
            <a:r>
              <a:rPr lang="cs-CZ" altLang="cs-CZ" sz="2400" b="1" dirty="0">
                <a:solidFill>
                  <a:srgbClr val="FF0000"/>
                </a:solidFill>
              </a:rPr>
              <a:t>Přísun peněz </a:t>
            </a:r>
            <a:r>
              <a:rPr lang="cs-CZ" altLang="cs-CZ" sz="2400" dirty="0"/>
              <a:t>(</a:t>
            </a:r>
            <a:r>
              <a:rPr lang="cs-CZ" altLang="cs-CZ" sz="2400" b="1" dirty="0"/>
              <a:t>54 %</a:t>
            </a:r>
            <a:r>
              <a:rPr lang="cs-CZ" altLang="cs-CZ" sz="2400" dirty="0"/>
              <a:t>) – outsourcované činnosti nevyžadují držení aktiv (ty jsou zpravidla prodána a dochází k přílivu peněz do firmy).</a:t>
            </a:r>
          </a:p>
        </p:txBody>
      </p:sp>
      <p:sp>
        <p:nvSpPr>
          <p:cNvPr id="4" name="TextovéPole 3"/>
          <p:cNvSpPr txBox="1"/>
          <p:nvPr/>
        </p:nvSpPr>
        <p:spPr>
          <a:xfrm>
            <a:off x="251520" y="5877272"/>
            <a:ext cx="8352928"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2797599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7544" y="836712"/>
            <a:ext cx="8229600" cy="1143000"/>
          </a:xfrm>
        </p:spPr>
        <p:txBody>
          <a:bodyPr>
            <a:normAutofit fontScale="90000"/>
          </a:bodyPr>
          <a:lstStyle/>
          <a:p>
            <a:r>
              <a:rPr lang="cs-CZ" altLang="cs-CZ" b="1" dirty="0"/>
              <a:t>„Štíhlý management“- 10 HLAVNÍCH DŮVODŮ ZEŠTÍHLENÍ VÝROBY (3)</a:t>
            </a:r>
          </a:p>
        </p:txBody>
      </p:sp>
      <p:sp>
        <p:nvSpPr>
          <p:cNvPr id="111619" name="Rectangle 3"/>
          <p:cNvSpPr>
            <a:spLocks noGrp="1" noChangeArrowheads="1"/>
          </p:cNvSpPr>
          <p:nvPr>
            <p:ph idx="1"/>
          </p:nvPr>
        </p:nvSpPr>
        <p:spPr>
          <a:xfrm>
            <a:off x="304800" y="2286000"/>
            <a:ext cx="8458200" cy="4114800"/>
          </a:xfrm>
        </p:spPr>
        <p:txBody>
          <a:bodyPr/>
          <a:lstStyle/>
          <a:p>
            <a:pPr marL="609600" indent="-609600">
              <a:lnSpc>
                <a:spcPct val="90000"/>
              </a:lnSpc>
              <a:buFont typeface="Wingdings" pitchFamily="2" charset="2"/>
              <a:buAutoNum type="arabicPeriod" startAt="8"/>
            </a:pPr>
            <a:r>
              <a:rPr lang="cs-CZ" altLang="cs-CZ" sz="2800" b="1" dirty="0">
                <a:solidFill>
                  <a:srgbClr val="FF0000"/>
                </a:solidFill>
              </a:rPr>
              <a:t>Snížení operativních nákladů a redukce kontrolních činností </a:t>
            </a:r>
            <a:r>
              <a:rPr lang="cs-CZ" altLang="cs-CZ" sz="2800" dirty="0"/>
              <a:t>(</a:t>
            </a:r>
            <a:r>
              <a:rPr lang="cs-CZ" altLang="cs-CZ" sz="2800" b="1" dirty="0"/>
              <a:t>18 %</a:t>
            </a:r>
            <a:r>
              <a:rPr lang="cs-CZ" altLang="cs-CZ" sz="2800" dirty="0"/>
              <a:t>) – umožňuje vynakládat více zdrojů na výzkum a </a:t>
            </a:r>
            <a:r>
              <a:rPr lang="cs-CZ" altLang="cs-CZ" sz="2800" i="1" dirty="0"/>
              <a:t>vývoj</a:t>
            </a:r>
            <a:r>
              <a:rPr lang="cs-CZ" altLang="cs-CZ" sz="2800" dirty="0"/>
              <a:t>, marketing, …</a:t>
            </a:r>
          </a:p>
          <a:p>
            <a:pPr marL="609600" indent="-609600">
              <a:lnSpc>
                <a:spcPct val="90000"/>
              </a:lnSpc>
              <a:buFont typeface="Wingdings" pitchFamily="2" charset="2"/>
              <a:buAutoNum type="arabicPeriod" startAt="8"/>
            </a:pPr>
            <a:r>
              <a:rPr lang="cs-CZ" altLang="cs-CZ" sz="2800" b="1" dirty="0">
                <a:solidFill>
                  <a:srgbClr val="FF0000"/>
                </a:solidFill>
              </a:rPr>
              <a:t>Zdroje nejsou dostupné interně </a:t>
            </a:r>
            <a:r>
              <a:rPr lang="cs-CZ" altLang="cs-CZ" sz="2800" dirty="0"/>
              <a:t>(</a:t>
            </a:r>
            <a:r>
              <a:rPr lang="cs-CZ" altLang="cs-CZ" sz="2800" b="1" dirty="0"/>
              <a:t>25 %</a:t>
            </a:r>
            <a:r>
              <a:rPr lang="cs-CZ" altLang="cs-CZ" sz="2800" dirty="0"/>
              <a:t>) – podniky vytěsňují některé činnosti, neboť pro ně nemají vhodné interní zdroje, což umožňuje rychlou expanzi.</a:t>
            </a:r>
          </a:p>
          <a:p>
            <a:pPr marL="609600" indent="-609600">
              <a:lnSpc>
                <a:spcPct val="90000"/>
              </a:lnSpc>
              <a:buFont typeface="Wingdings" pitchFamily="2" charset="2"/>
              <a:buAutoNum type="arabicPeriod" startAt="8"/>
            </a:pPr>
            <a:r>
              <a:rPr lang="cs-CZ" altLang="cs-CZ" sz="2800" b="1" dirty="0">
                <a:solidFill>
                  <a:srgbClr val="FF0000"/>
                </a:solidFill>
              </a:rPr>
              <a:t>Některé aktivity jsou obtížně zvladatelné, nebo zcela mimo kontrolu </a:t>
            </a:r>
            <a:r>
              <a:rPr lang="cs-CZ" altLang="cs-CZ" sz="2800" dirty="0"/>
              <a:t>(</a:t>
            </a:r>
            <a:r>
              <a:rPr lang="cs-CZ" altLang="cs-CZ" sz="2800" b="1" dirty="0"/>
              <a:t>10 %</a:t>
            </a:r>
            <a:r>
              <a:rPr lang="cs-CZ" altLang="cs-CZ" sz="2800" dirty="0"/>
              <a:t>).</a:t>
            </a:r>
          </a:p>
        </p:txBody>
      </p:sp>
      <p:sp>
        <p:nvSpPr>
          <p:cNvPr id="4" name="TextovéPole 3"/>
          <p:cNvSpPr txBox="1"/>
          <p:nvPr/>
        </p:nvSpPr>
        <p:spPr>
          <a:xfrm>
            <a:off x="323528" y="5877272"/>
            <a:ext cx="8280920"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3879744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836712"/>
            <a:ext cx="8229600" cy="1143000"/>
          </a:xfrm>
        </p:spPr>
        <p:txBody>
          <a:bodyPr>
            <a:normAutofit/>
          </a:bodyPr>
          <a:lstStyle/>
          <a:p>
            <a:r>
              <a:rPr lang="cs-CZ" altLang="cs-CZ" sz="3200" b="1" dirty="0"/>
              <a:t>„Štíhlý management“- RIZIKA ROZHODNUTÍ O POUŽITÍ METODY „ZEŠTÍHLENÍ VÝROBY“</a:t>
            </a:r>
          </a:p>
        </p:txBody>
      </p:sp>
      <p:sp>
        <p:nvSpPr>
          <p:cNvPr id="113667" name="Rectangle 3"/>
          <p:cNvSpPr>
            <a:spLocks noGrp="1" noChangeArrowheads="1"/>
          </p:cNvSpPr>
          <p:nvPr>
            <p:ph idx="1"/>
          </p:nvPr>
        </p:nvSpPr>
        <p:spPr>
          <a:xfrm>
            <a:off x="257200" y="2636912"/>
            <a:ext cx="8650288" cy="1868488"/>
          </a:xfrm>
        </p:spPr>
        <p:txBody>
          <a:bodyPr/>
          <a:lstStyle/>
          <a:p>
            <a:pPr marL="0" indent="0" algn="ctr">
              <a:buNone/>
            </a:pPr>
            <a:r>
              <a:rPr lang="cs-CZ" altLang="cs-CZ" dirty="0"/>
              <a:t>Ztráta kontroly nad podpůrnými činnostmi subjektu, který je uvolnil pro potřeby volného trhu.</a:t>
            </a:r>
          </a:p>
        </p:txBody>
      </p:sp>
    </p:spTree>
    <p:extLst>
      <p:ext uri="{BB962C8B-B14F-4D97-AF65-F5344CB8AC3E}">
        <p14:creationId xmlns:p14="http://schemas.microsoft.com/office/powerpoint/2010/main" val="1511905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066800" y="152400"/>
            <a:ext cx="7877175" cy="1608138"/>
          </a:xfrm>
        </p:spPr>
        <p:txBody>
          <a:bodyPr>
            <a:normAutofit/>
          </a:bodyPr>
          <a:lstStyle/>
          <a:p>
            <a:pPr algn="ctr"/>
            <a:r>
              <a:rPr lang="cs-CZ" altLang="cs-CZ" sz="4000" b="1" dirty="0"/>
              <a:t>CÍL METODY FM – SYNERGIE „3P“</a:t>
            </a:r>
          </a:p>
        </p:txBody>
      </p:sp>
      <p:graphicFrame>
        <p:nvGraphicFramePr>
          <p:cNvPr id="100356" name="Object 4"/>
          <p:cNvGraphicFramePr>
            <a:graphicFrameLocks noChangeAspect="1"/>
          </p:cNvGraphicFramePr>
          <p:nvPr>
            <p:extLst>
              <p:ext uri="{D42A27DB-BD31-4B8C-83A1-F6EECF244321}">
                <p14:modId xmlns:p14="http://schemas.microsoft.com/office/powerpoint/2010/main" val="627970011"/>
              </p:ext>
            </p:extLst>
          </p:nvPr>
        </p:nvGraphicFramePr>
        <p:xfrm>
          <a:off x="457200" y="2514600"/>
          <a:ext cx="8305800" cy="4038600"/>
        </p:xfrm>
        <a:graphic>
          <a:graphicData uri="http://schemas.openxmlformats.org/presentationml/2006/ole">
            <mc:AlternateContent xmlns:mc="http://schemas.openxmlformats.org/markup-compatibility/2006">
              <mc:Choice xmlns:v="urn:schemas-microsoft-com:vml" Requires="v">
                <p:oleObj spid="_x0000_s3076" name="Rastrový obrázek" r:id="rId5" imgW="8790476" imgH="5249008" progId="Paint.Picture">
                  <p:embed/>
                </p:oleObj>
              </mc:Choice>
              <mc:Fallback>
                <p:oleObj name="Rastrový obrázek" r:id="rId5" imgW="8790476" imgH="524900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514600"/>
                        <a:ext cx="8305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7" name="AutoShape 5"/>
          <p:cNvSpPr>
            <a:spLocks noChangeArrowheads="1"/>
          </p:cNvSpPr>
          <p:nvPr/>
        </p:nvSpPr>
        <p:spPr bwMode="auto">
          <a:xfrm>
            <a:off x="4267200" y="2057400"/>
            <a:ext cx="381000" cy="1981200"/>
          </a:xfrm>
          <a:prstGeom prst="downArrow">
            <a:avLst>
              <a:gd name="adj1" fmla="val 50000"/>
              <a:gd name="adj2" fmla="val 1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58" name="Text Box 6"/>
          <p:cNvSpPr txBox="1">
            <a:spLocks noChangeArrowheads="1"/>
          </p:cNvSpPr>
          <p:nvPr/>
        </p:nvSpPr>
        <p:spPr bwMode="auto">
          <a:xfrm>
            <a:off x="4648200" y="1905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FACILITY MANAGEMENT</a:t>
            </a:r>
          </a:p>
        </p:txBody>
      </p:sp>
      <p:sp>
        <p:nvSpPr>
          <p:cNvPr id="100359" name="Rectangle 7"/>
          <p:cNvSpPr>
            <a:spLocks noChangeArrowheads="1"/>
          </p:cNvSpPr>
          <p:nvPr/>
        </p:nvSpPr>
        <p:spPr bwMode="auto">
          <a:xfrm>
            <a:off x="4648200" y="1905000"/>
            <a:ext cx="3505200" cy="457200"/>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60" name="Line 8"/>
          <p:cNvSpPr>
            <a:spLocks noChangeShapeType="1"/>
          </p:cNvSpPr>
          <p:nvPr/>
        </p:nvSpPr>
        <p:spPr bwMode="auto">
          <a:xfrm>
            <a:off x="152400" y="4114800"/>
            <a:ext cx="87630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00361" name="Text Box 9"/>
          <p:cNvSpPr txBox="1">
            <a:spLocks noChangeArrowheads="1"/>
          </p:cNvSpPr>
          <p:nvPr/>
        </p:nvSpPr>
        <p:spPr bwMode="auto">
          <a:xfrm>
            <a:off x="304800" y="2286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Obecné</a:t>
            </a:r>
          </a:p>
        </p:txBody>
      </p:sp>
      <p:sp>
        <p:nvSpPr>
          <p:cNvPr id="100362" name="Text Box 10"/>
          <p:cNvSpPr txBox="1">
            <a:spLocks noChangeArrowheads="1"/>
          </p:cNvSpPr>
          <p:nvPr/>
        </p:nvSpPr>
        <p:spPr bwMode="auto">
          <a:xfrm>
            <a:off x="609600" y="6019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Specifika FM</a:t>
            </a:r>
          </a:p>
        </p:txBody>
      </p:sp>
      <p:sp>
        <p:nvSpPr>
          <p:cNvPr id="100363" name="Rectangle 11"/>
          <p:cNvSpPr>
            <a:spLocks noChangeArrowheads="1"/>
          </p:cNvSpPr>
          <p:nvPr/>
        </p:nvSpPr>
        <p:spPr bwMode="auto">
          <a:xfrm>
            <a:off x="304800" y="2286000"/>
            <a:ext cx="1219200" cy="457200"/>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65" name="Rectangle 13"/>
          <p:cNvSpPr>
            <a:spLocks noChangeArrowheads="1"/>
          </p:cNvSpPr>
          <p:nvPr/>
        </p:nvSpPr>
        <p:spPr bwMode="auto">
          <a:xfrm>
            <a:off x="381000" y="6019800"/>
            <a:ext cx="2133600" cy="457200"/>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66" name="Line 14"/>
          <p:cNvSpPr>
            <a:spLocks noChangeShapeType="1"/>
          </p:cNvSpPr>
          <p:nvPr/>
        </p:nvSpPr>
        <p:spPr bwMode="auto">
          <a:xfrm flipV="1">
            <a:off x="381000" y="2895600"/>
            <a:ext cx="0" cy="1219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00367" name="Line 15"/>
          <p:cNvSpPr>
            <a:spLocks noChangeShapeType="1"/>
          </p:cNvSpPr>
          <p:nvPr/>
        </p:nvSpPr>
        <p:spPr bwMode="auto">
          <a:xfrm>
            <a:off x="381000" y="4114800"/>
            <a:ext cx="0" cy="1752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4" name="TextovéPole 13"/>
          <p:cNvSpPr txBox="1"/>
          <p:nvPr/>
        </p:nvSpPr>
        <p:spPr>
          <a:xfrm>
            <a:off x="2627784" y="5877272"/>
            <a:ext cx="5976664"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3852031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04664"/>
            <a:ext cx="8229600" cy="1143000"/>
          </a:xfrm>
        </p:spPr>
        <p:txBody>
          <a:bodyPr>
            <a:normAutofit/>
          </a:bodyPr>
          <a:lstStyle/>
          <a:p>
            <a:pPr algn="ctr"/>
            <a:r>
              <a:rPr lang="cs-CZ" altLang="cs-CZ" sz="4800" b="1" dirty="0"/>
              <a:t>FACILITY MANAGEMENT</a:t>
            </a:r>
          </a:p>
        </p:txBody>
      </p:sp>
      <p:sp>
        <p:nvSpPr>
          <p:cNvPr id="96259" name="Rectangle 3"/>
          <p:cNvSpPr>
            <a:spLocks noGrp="1" noChangeArrowheads="1"/>
          </p:cNvSpPr>
          <p:nvPr>
            <p:ph type="body" idx="4294967295"/>
          </p:nvPr>
        </p:nvSpPr>
        <p:spPr>
          <a:xfrm>
            <a:off x="1633" y="1412776"/>
            <a:ext cx="8802688" cy="4611687"/>
          </a:xfrm>
        </p:spPr>
        <p:txBody>
          <a:bodyPr>
            <a:normAutofit lnSpcReduction="10000"/>
          </a:bodyPr>
          <a:lstStyle/>
          <a:p>
            <a:pPr>
              <a:lnSpc>
                <a:spcPct val="90000"/>
              </a:lnSpc>
            </a:pPr>
            <a:r>
              <a:rPr lang="cs-CZ" altLang="cs-CZ" sz="2800" dirty="0"/>
              <a:t>Nástroj řízení </a:t>
            </a:r>
            <a:r>
              <a:rPr lang="cs-CZ" altLang="cs-CZ" sz="2800" b="1" dirty="0"/>
              <a:t>podpůrných procesů v hodnotovém řetězci</a:t>
            </a:r>
          </a:p>
          <a:p>
            <a:pPr lvl="1">
              <a:lnSpc>
                <a:spcPct val="90000"/>
              </a:lnSpc>
            </a:pPr>
            <a:r>
              <a:rPr lang="cs-CZ" altLang="cs-CZ" sz="2400" i="1" dirty="0"/>
              <a:t>Hodnotový řetězec identifikuje devět činností vytvářejících hodnotu a cenu.</a:t>
            </a:r>
          </a:p>
          <a:p>
            <a:pPr>
              <a:lnSpc>
                <a:spcPct val="90000"/>
              </a:lnSpc>
            </a:pPr>
            <a:r>
              <a:rPr lang="cs-CZ" altLang="cs-CZ" sz="2800" dirty="0"/>
              <a:t>Promyšlený způsob řízení na bázi </a:t>
            </a:r>
            <a:r>
              <a:rPr lang="cs-CZ" altLang="cs-CZ" sz="2800" dirty="0" err="1"/>
              <a:t>reengeneeringu</a:t>
            </a:r>
            <a:endParaRPr lang="cs-CZ" altLang="cs-CZ" sz="2800" dirty="0"/>
          </a:p>
          <a:p>
            <a:pPr lvl="1">
              <a:lnSpc>
                <a:spcPct val="90000"/>
              </a:lnSpc>
            </a:pPr>
            <a:r>
              <a:rPr lang="cs-CZ" altLang="cs-CZ" sz="2400" i="1" dirty="0" err="1"/>
              <a:t>Reengineering</a:t>
            </a:r>
            <a:r>
              <a:rPr lang="cs-CZ" altLang="cs-CZ" sz="2400" i="1" dirty="0"/>
              <a:t> je pojem pro radikální formu změny procesů v organizaci</a:t>
            </a:r>
          </a:p>
          <a:p>
            <a:pPr>
              <a:lnSpc>
                <a:spcPct val="90000"/>
              </a:lnSpc>
            </a:pPr>
            <a:r>
              <a:rPr lang="cs-CZ" altLang="cs-CZ" sz="2800" dirty="0"/>
              <a:t>Ve znalostním podniku vede k uvědomělému procesnímu a projektovému řízení</a:t>
            </a:r>
          </a:p>
          <a:p>
            <a:pPr>
              <a:lnSpc>
                <a:spcPct val="90000"/>
              </a:lnSpc>
            </a:pPr>
            <a:r>
              <a:rPr lang="cs-CZ" altLang="cs-CZ" sz="2800" b="1" dirty="0">
                <a:solidFill>
                  <a:srgbClr val="FF0000"/>
                </a:solidFill>
              </a:rPr>
              <a:t>Představuje integraci činností v rámci organizační jednotky k zajištění a rozvoji sjednaných služeb, které podporují a zvyšují efektivnost její základní činnosti </a:t>
            </a:r>
            <a:r>
              <a:rPr lang="cs-CZ" altLang="cs-CZ" sz="2800" dirty="0"/>
              <a:t>(„</a:t>
            </a:r>
            <a:r>
              <a:rPr lang="cs-CZ" altLang="cs-CZ" sz="2800" dirty="0" err="1"/>
              <a:t>Core</a:t>
            </a:r>
            <a:r>
              <a:rPr lang="cs-CZ" altLang="cs-CZ" sz="2800" dirty="0"/>
              <a:t> Business“)</a:t>
            </a:r>
          </a:p>
        </p:txBody>
      </p:sp>
    </p:spTree>
    <p:extLst>
      <p:ext uri="{BB962C8B-B14F-4D97-AF65-F5344CB8AC3E}">
        <p14:creationId xmlns:p14="http://schemas.microsoft.com/office/powerpoint/2010/main" val="3993373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971600" y="485775"/>
            <a:ext cx="7877175" cy="1531938"/>
          </a:xfrm>
        </p:spPr>
        <p:txBody>
          <a:bodyPr>
            <a:normAutofit/>
          </a:bodyPr>
          <a:lstStyle/>
          <a:p>
            <a:pPr algn="ctr"/>
            <a:r>
              <a:rPr lang="cs-CZ" altLang="cs-CZ" sz="4000" b="1" dirty="0"/>
              <a:t>MANAGEMENT PODPŮRNÝCH ČINNOSTÍ</a:t>
            </a:r>
          </a:p>
        </p:txBody>
      </p:sp>
      <p:sp>
        <p:nvSpPr>
          <p:cNvPr id="105475" name="Rectangle 3"/>
          <p:cNvSpPr>
            <a:spLocks noGrp="1" noChangeArrowheads="1"/>
          </p:cNvSpPr>
          <p:nvPr>
            <p:ph idx="1"/>
          </p:nvPr>
        </p:nvSpPr>
        <p:spPr>
          <a:xfrm>
            <a:off x="228600" y="2017713"/>
            <a:ext cx="8726488" cy="4687887"/>
          </a:xfrm>
        </p:spPr>
        <p:txBody>
          <a:bodyPr/>
          <a:lstStyle/>
          <a:p>
            <a:r>
              <a:rPr lang="cs-CZ" altLang="cs-CZ" sz="2800" dirty="0"/>
              <a:t>Komplexně plánuje a následně řídí veškeré podpůrné činnosti, které musí každý majitel vedle primární činnosti zajišťovat (včetně komfortu jednotlivých pracovišť, zvyšujícím i výkonnost pracovníků)</a:t>
            </a:r>
          </a:p>
          <a:p>
            <a:r>
              <a:rPr lang="cs-CZ" altLang="cs-CZ" sz="2800" dirty="0"/>
              <a:t>Vztahy a podmínky pro vlastní podnikání jsou stále důležitější, složitější a nákladnější – je žádoucí, aby byly stále efektivnější</a:t>
            </a:r>
          </a:p>
          <a:p>
            <a:r>
              <a:rPr lang="cs-CZ" altLang="cs-CZ" sz="2800" dirty="0"/>
              <a:t>Sjednocuje celkový přístup k podpoře základních činností organizace</a:t>
            </a:r>
          </a:p>
        </p:txBody>
      </p:sp>
    </p:spTree>
    <p:extLst>
      <p:ext uri="{BB962C8B-B14F-4D97-AF65-F5344CB8AC3E}">
        <p14:creationId xmlns:p14="http://schemas.microsoft.com/office/powerpoint/2010/main" val="413368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29505" y="476672"/>
            <a:ext cx="7800975" cy="1455738"/>
          </a:xfrm>
        </p:spPr>
        <p:txBody>
          <a:bodyPr/>
          <a:lstStyle/>
          <a:p>
            <a:pPr>
              <a:lnSpc>
                <a:spcPct val="90000"/>
              </a:lnSpc>
            </a:pPr>
            <a:r>
              <a:rPr lang="cs-CZ" altLang="cs-CZ" b="1" dirty="0"/>
              <a:t>Hlavní skupiny podpůrných činností</a:t>
            </a:r>
          </a:p>
        </p:txBody>
      </p:sp>
      <p:sp>
        <p:nvSpPr>
          <p:cNvPr id="98307" name="Rectangle 3"/>
          <p:cNvSpPr>
            <a:spLocks noGrp="1" noChangeArrowheads="1"/>
          </p:cNvSpPr>
          <p:nvPr>
            <p:ph idx="1"/>
          </p:nvPr>
        </p:nvSpPr>
        <p:spPr>
          <a:xfrm>
            <a:off x="152400" y="2017713"/>
            <a:ext cx="8802688" cy="4840287"/>
          </a:xfrm>
        </p:spPr>
        <p:txBody>
          <a:bodyPr/>
          <a:lstStyle/>
          <a:p>
            <a:pPr lvl="1">
              <a:lnSpc>
                <a:spcPct val="90000"/>
              </a:lnSpc>
            </a:pPr>
            <a:r>
              <a:rPr lang="cs-CZ" altLang="cs-CZ" sz="2400" b="1" dirty="0">
                <a:solidFill>
                  <a:srgbClr val="FF0000"/>
                </a:solidFill>
              </a:rPr>
              <a:t>Prostor, technika a infrastruktura: </a:t>
            </a:r>
            <a:r>
              <a:rPr lang="cs-CZ" altLang="cs-CZ" sz="2400" dirty="0"/>
              <a:t>komerční služby – nájemné, správa objektů, využití vnitřních prostor; technika – údržba, energetický management, montáž; infrastruktura – ostraha, úklid, catering </a:t>
            </a:r>
            <a:r>
              <a:rPr lang="cs-CZ" altLang="cs-CZ" sz="2400" b="1" dirty="0">
                <a:solidFill>
                  <a:srgbClr val="FF0000"/>
                </a:solidFill>
              </a:rPr>
              <a:t>(„</a:t>
            </a:r>
            <a:r>
              <a:rPr lang="cs-CZ" altLang="cs-CZ" sz="2400" b="1" dirty="0" err="1">
                <a:solidFill>
                  <a:srgbClr val="FF0000"/>
                </a:solidFill>
              </a:rPr>
              <a:t>Facility</a:t>
            </a:r>
            <a:r>
              <a:rPr lang="cs-CZ" altLang="cs-CZ" sz="2400" b="1" dirty="0">
                <a:solidFill>
                  <a:srgbClr val="FF0000"/>
                </a:solidFill>
              </a:rPr>
              <a:t> management“)</a:t>
            </a:r>
          </a:p>
          <a:p>
            <a:pPr lvl="1">
              <a:lnSpc>
                <a:spcPct val="90000"/>
              </a:lnSpc>
            </a:pPr>
            <a:r>
              <a:rPr lang="cs-CZ" altLang="cs-CZ" sz="2400" b="1" dirty="0">
                <a:solidFill>
                  <a:srgbClr val="FF0000"/>
                </a:solidFill>
              </a:rPr>
              <a:t>Lidé a organizace: </a:t>
            </a:r>
            <a:r>
              <a:rPr lang="cs-CZ" altLang="cs-CZ" sz="2400" dirty="0"/>
              <a:t>centrální servis; ICT; marketingové služby; finance a účetnictví; controlling a reporting; právo, daně, audit; logistika; personální management </a:t>
            </a:r>
            <a:r>
              <a:rPr lang="cs-CZ" altLang="cs-CZ" sz="2400" b="1" dirty="0">
                <a:solidFill>
                  <a:srgbClr val="FF0000"/>
                </a:solidFill>
              </a:rPr>
              <a:t>(„Střediska sdílených služeb“)</a:t>
            </a:r>
          </a:p>
        </p:txBody>
      </p:sp>
    </p:spTree>
    <p:extLst>
      <p:ext uri="{BB962C8B-B14F-4D97-AF65-F5344CB8AC3E}">
        <p14:creationId xmlns:p14="http://schemas.microsoft.com/office/powerpoint/2010/main" val="3576882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Management obsluhy výroby</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89036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t>Facility</a:t>
            </a:r>
            <a:r>
              <a:rPr lang="cs-CZ" b="1" dirty="0"/>
              <a:t> management a řízení výroby. Hospodaření nářadím</a:t>
            </a:r>
          </a:p>
        </p:txBody>
      </p:sp>
      <p:sp>
        <p:nvSpPr>
          <p:cNvPr id="3" name="Podnadpis 2"/>
          <p:cNvSpPr>
            <a:spLocks noGrp="1"/>
          </p:cNvSpPr>
          <p:nvPr>
            <p:ph type="subTitle" idx="1"/>
          </p:nvPr>
        </p:nvSpPr>
        <p:spPr/>
        <p:txBody>
          <a:bodyPr/>
          <a:lstStyle/>
          <a:p>
            <a:r>
              <a:rPr lang="cs-CZ" b="1" dirty="0">
                <a:solidFill>
                  <a:schemeClr val="tx1"/>
                </a:solidFill>
              </a:rPr>
              <a:t>1. část</a:t>
            </a:r>
          </a:p>
        </p:txBody>
      </p:sp>
    </p:spTree>
    <p:extLst>
      <p:ext uri="{BB962C8B-B14F-4D97-AF65-F5344CB8AC3E}">
        <p14:creationId xmlns:p14="http://schemas.microsoft.com/office/powerpoint/2010/main" val="1523028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C9A6E9-9C44-4D6E-A23E-509DEB99F1A9}"/>
              </a:ext>
            </a:extLst>
          </p:cNvPr>
          <p:cNvSpPr>
            <a:spLocks noGrp="1"/>
          </p:cNvSpPr>
          <p:nvPr>
            <p:ph type="title"/>
          </p:nvPr>
        </p:nvSpPr>
        <p:spPr>
          <a:xfrm>
            <a:off x="457200" y="426368"/>
            <a:ext cx="8229600" cy="1143000"/>
          </a:xfrm>
        </p:spPr>
        <p:txBody>
          <a:bodyPr>
            <a:normAutofit fontScale="90000"/>
          </a:bodyPr>
          <a:lstStyle/>
          <a:p>
            <a:r>
              <a:rPr lang="cs-CZ" b="1" dirty="0"/>
              <a:t>Základní druhy obslužných činností:</a:t>
            </a:r>
          </a:p>
        </p:txBody>
      </p:sp>
      <p:sp>
        <p:nvSpPr>
          <p:cNvPr id="3" name="Zástupný obsah 2">
            <a:extLst>
              <a:ext uri="{FF2B5EF4-FFF2-40B4-BE49-F238E27FC236}">
                <a16:creationId xmlns:a16="http://schemas.microsoft.com/office/drawing/2014/main" id="{869C510F-03EF-47D0-A21E-80F23AB22713}"/>
              </a:ext>
            </a:extLst>
          </p:cNvPr>
          <p:cNvSpPr>
            <a:spLocks noGrp="1"/>
          </p:cNvSpPr>
          <p:nvPr>
            <p:ph idx="1"/>
          </p:nvPr>
        </p:nvSpPr>
        <p:spPr/>
        <p:txBody>
          <a:bodyPr>
            <a:normAutofit fontScale="85000" lnSpcReduction="20000"/>
          </a:bodyPr>
          <a:lstStyle/>
          <a:p>
            <a:r>
              <a:rPr lang="cs-CZ" dirty="0"/>
              <a:t>Doprava materiálu do skladů, výrobních dílen, pracovišť,</a:t>
            </a:r>
          </a:p>
          <a:p>
            <a:r>
              <a:rPr lang="cs-CZ" dirty="0"/>
              <a:t>Kontrola kvality materiálu, polotovarů, HV,</a:t>
            </a:r>
          </a:p>
          <a:p>
            <a:r>
              <a:rPr lang="cs-CZ" dirty="0"/>
              <a:t>Vážení, měření, počítání, třídění materiálu,</a:t>
            </a:r>
          </a:p>
          <a:p>
            <a:r>
              <a:rPr lang="cs-CZ" dirty="0"/>
              <a:t>Balení výrobků, </a:t>
            </a:r>
          </a:p>
          <a:p>
            <a:r>
              <a:rPr lang="cs-CZ" dirty="0"/>
              <a:t>zabezpečení pracovišť potřebnými druhy nářadí a výrobních pomůcek,</a:t>
            </a:r>
          </a:p>
          <a:p>
            <a:r>
              <a:rPr lang="cs-CZ" dirty="0"/>
              <a:t>Zabezpečení výroby potřebnými druhy energii,</a:t>
            </a:r>
          </a:p>
          <a:p>
            <a:r>
              <a:rPr lang="cs-CZ" dirty="0"/>
              <a:t>Údržbářsko-opravárenská činnost, </a:t>
            </a:r>
          </a:p>
          <a:p>
            <a:r>
              <a:rPr lang="cs-CZ" dirty="0"/>
              <a:t>Zdravotní –hygienická obsluha, </a:t>
            </a:r>
          </a:p>
          <a:p>
            <a:r>
              <a:rPr lang="cs-CZ" dirty="0"/>
              <a:t>Obsluha technickoekonomickou dokumentaci, atd</a:t>
            </a:r>
          </a:p>
        </p:txBody>
      </p:sp>
    </p:spTree>
    <p:extLst>
      <p:ext uri="{BB962C8B-B14F-4D97-AF65-F5344CB8AC3E}">
        <p14:creationId xmlns:p14="http://schemas.microsoft.com/office/powerpoint/2010/main" val="59714527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Požadavky:</a:t>
            </a:r>
          </a:p>
        </p:txBody>
      </p:sp>
      <p:sp>
        <p:nvSpPr>
          <p:cNvPr id="3" name="Zástupný symbol pro obsah 2"/>
          <p:cNvSpPr>
            <a:spLocks noGrp="1"/>
          </p:cNvSpPr>
          <p:nvPr>
            <p:ph idx="1"/>
          </p:nvPr>
        </p:nvSpPr>
        <p:spPr/>
        <p:txBody>
          <a:bodyPr/>
          <a:lstStyle/>
          <a:p>
            <a:r>
              <a:rPr lang="cs-CZ" dirty="0"/>
              <a:t>Pohotovost</a:t>
            </a:r>
          </a:p>
          <a:p>
            <a:r>
              <a:rPr lang="cs-CZ" dirty="0"/>
              <a:t>Plánování a prevence</a:t>
            </a:r>
          </a:p>
          <a:p>
            <a:r>
              <a:rPr lang="cs-CZ" dirty="0"/>
              <a:t>Hospodárnost</a:t>
            </a:r>
          </a:p>
          <a:p>
            <a:r>
              <a:rPr lang="cs-CZ" dirty="0"/>
              <a:t>Spolehlivost</a:t>
            </a:r>
          </a:p>
          <a:p>
            <a:r>
              <a:rPr lang="cs-CZ" dirty="0"/>
              <a:t>Progresivita</a:t>
            </a:r>
          </a:p>
          <a:p>
            <a:r>
              <a:rPr lang="cs-CZ" dirty="0"/>
              <a:t>Komplexnost</a:t>
            </a:r>
          </a:p>
          <a:p>
            <a:endParaRPr lang="cs-CZ" dirty="0"/>
          </a:p>
          <a:p>
            <a:endParaRPr lang="cs-CZ" dirty="0"/>
          </a:p>
          <a:p>
            <a:pPr marL="0" indent="0">
              <a:buNone/>
            </a:pPr>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68251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lstStyle/>
          <a:p>
            <a:r>
              <a:rPr lang="cs-CZ" b="1" dirty="0"/>
              <a:t>Způsoby obsluhy výroby</a:t>
            </a:r>
          </a:p>
        </p:txBody>
      </p:sp>
      <p:sp>
        <p:nvSpPr>
          <p:cNvPr id="3" name="Zástupný symbol pro obsah 2"/>
          <p:cNvSpPr>
            <a:spLocks noGrp="1"/>
          </p:cNvSpPr>
          <p:nvPr>
            <p:ph idx="1"/>
          </p:nvPr>
        </p:nvSpPr>
        <p:spPr/>
        <p:txBody>
          <a:bodyPr/>
          <a:lstStyle/>
          <a:p>
            <a:r>
              <a:rPr lang="cs-CZ" dirty="0"/>
              <a:t>Centralizovaný systém obsluhy výroby</a:t>
            </a:r>
          </a:p>
          <a:p>
            <a:r>
              <a:rPr lang="cs-CZ" dirty="0"/>
              <a:t>Decentralizovaný systém obsluhy výroby</a:t>
            </a:r>
          </a:p>
          <a:p>
            <a:r>
              <a:rPr lang="cs-CZ" dirty="0"/>
              <a:t>Kombinovaný způsob</a:t>
            </a:r>
          </a:p>
          <a:p>
            <a:r>
              <a:rPr lang="cs-CZ" dirty="0"/>
              <a:t>Dodavatelský způsob</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3807176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42229"/>
            <a:ext cx="8229600" cy="1143000"/>
          </a:xfrm>
        </p:spPr>
        <p:txBody>
          <a:bodyPr/>
          <a:lstStyle/>
          <a:p>
            <a:r>
              <a:rPr lang="cs-CZ" b="1" dirty="0"/>
              <a:t>Materiálové hospodářství</a:t>
            </a:r>
          </a:p>
        </p:txBody>
      </p:sp>
      <p:sp>
        <p:nvSpPr>
          <p:cNvPr id="3" name="Zástupný symbol pro obsah 2"/>
          <p:cNvSpPr>
            <a:spLocks noGrp="1"/>
          </p:cNvSpPr>
          <p:nvPr>
            <p:ph idx="1"/>
          </p:nvPr>
        </p:nvSpPr>
        <p:spPr/>
        <p:txBody>
          <a:bodyPr/>
          <a:lstStyle/>
          <a:p>
            <a:r>
              <a:rPr lang="cs-CZ" dirty="0"/>
              <a:t>Zásobování</a:t>
            </a:r>
          </a:p>
          <a:p>
            <a:r>
              <a:rPr lang="cs-CZ" dirty="0"/>
              <a:t>Skladování</a:t>
            </a:r>
          </a:p>
          <a:p>
            <a:r>
              <a:rPr lang="cs-CZ" dirty="0"/>
              <a:t>Doprava</a:t>
            </a:r>
          </a:p>
          <a:p>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1459078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Údržbářská a opravárenská činnost</a:t>
            </a:r>
          </a:p>
        </p:txBody>
      </p:sp>
      <p:sp>
        <p:nvSpPr>
          <p:cNvPr id="5" name="TextovéPole 4"/>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
        <p:nvSpPr>
          <p:cNvPr id="3" name="Zástupný symbol pro obsah 2"/>
          <p:cNvSpPr>
            <a:spLocks noGrp="1"/>
          </p:cNvSpPr>
          <p:nvPr>
            <p:ph idx="1"/>
          </p:nvPr>
        </p:nvSpPr>
        <p:spPr/>
        <p:txBody>
          <a:bodyPr/>
          <a:lstStyle/>
          <a:p>
            <a:r>
              <a:rPr lang="cs-CZ" b="1" dirty="0"/>
              <a:t>Subjekty řízení údržby</a:t>
            </a:r>
          </a:p>
          <a:p>
            <a:endParaRPr lang="cs-CZ" dirty="0"/>
          </a:p>
          <a:p>
            <a:pPr marL="0" indent="0">
              <a:buNone/>
            </a:pPr>
            <a:endParaRPr lang="cs-CZ" dirty="0"/>
          </a:p>
          <a:p>
            <a:r>
              <a:rPr lang="cs-CZ" b="1" dirty="0"/>
              <a:t>Vazby údržby na ostatní útvary v podniku</a:t>
            </a:r>
          </a:p>
          <a:p>
            <a:endParaRPr lang="cs-CZ" dirty="0"/>
          </a:p>
          <a:p>
            <a:endParaRPr lang="cs-CZ" dirty="0"/>
          </a:p>
          <a:p>
            <a:endParaRPr lang="cs-CZ" dirty="0"/>
          </a:p>
          <a:p>
            <a:endParaRPr lang="cs-CZ" dirty="0"/>
          </a:p>
        </p:txBody>
      </p:sp>
      <p:grpSp>
        <p:nvGrpSpPr>
          <p:cNvPr id="6" name="Skupina 5"/>
          <p:cNvGrpSpPr/>
          <p:nvPr/>
        </p:nvGrpSpPr>
        <p:grpSpPr>
          <a:xfrm>
            <a:off x="5004078" y="1340768"/>
            <a:ext cx="2990850" cy="1928813"/>
            <a:chOff x="0" y="0"/>
            <a:chExt cx="3000375" cy="2057400"/>
          </a:xfrm>
        </p:grpSpPr>
        <p:sp>
          <p:nvSpPr>
            <p:cNvPr id="7" name="Obdélník 6"/>
            <p:cNvSpPr/>
            <p:nvPr/>
          </p:nvSpPr>
          <p:spPr>
            <a:xfrm>
              <a:off x="9525" y="19050"/>
              <a:ext cx="1152525" cy="40957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Plánování</a:t>
              </a:r>
              <a:r>
                <a:rPr lang="cs-CZ" sz="1100" baseline="0"/>
                <a:t> oprav</a:t>
              </a:r>
              <a:endParaRPr lang="cs-CZ" sz="1100"/>
            </a:p>
          </p:txBody>
        </p:sp>
        <p:sp>
          <p:nvSpPr>
            <p:cNvPr id="8" name="Obdélník 7"/>
            <p:cNvSpPr/>
            <p:nvPr/>
          </p:nvSpPr>
          <p:spPr>
            <a:xfrm>
              <a:off x="1828800" y="0"/>
              <a:ext cx="1152525"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Příprava</a:t>
              </a:r>
              <a:r>
                <a:rPr lang="cs-CZ" sz="1100" baseline="0"/>
                <a:t> oprav</a:t>
              </a:r>
              <a:endParaRPr lang="cs-CZ" sz="1100"/>
            </a:p>
          </p:txBody>
        </p:sp>
        <p:sp>
          <p:nvSpPr>
            <p:cNvPr id="9" name="Obdélník 8"/>
            <p:cNvSpPr/>
            <p:nvPr/>
          </p:nvSpPr>
          <p:spPr>
            <a:xfrm>
              <a:off x="9525" y="762000"/>
              <a:ext cx="1152525" cy="5334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Informační systém</a:t>
              </a:r>
            </a:p>
          </p:txBody>
        </p:sp>
        <p:sp>
          <p:nvSpPr>
            <p:cNvPr id="10" name="Obdélník 9"/>
            <p:cNvSpPr/>
            <p:nvPr/>
          </p:nvSpPr>
          <p:spPr>
            <a:xfrm>
              <a:off x="1847850" y="771525"/>
              <a:ext cx="1152525" cy="55245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Materiálové zabezpečení</a:t>
              </a:r>
            </a:p>
          </p:txBody>
        </p:sp>
        <p:sp>
          <p:nvSpPr>
            <p:cNvPr id="11" name="Obdélník 10"/>
            <p:cNvSpPr/>
            <p:nvPr/>
          </p:nvSpPr>
          <p:spPr>
            <a:xfrm>
              <a:off x="0" y="1552575"/>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dirty="0"/>
                <a:t>Uskutečňování (realizace) oprav</a:t>
              </a:r>
            </a:p>
          </p:txBody>
        </p:sp>
        <p:sp>
          <p:nvSpPr>
            <p:cNvPr id="12" name="Obdélník 11"/>
            <p:cNvSpPr/>
            <p:nvPr/>
          </p:nvSpPr>
          <p:spPr>
            <a:xfrm>
              <a:off x="1838325" y="1543050"/>
              <a:ext cx="1152525" cy="51435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Skladové hospodářství</a:t>
              </a:r>
            </a:p>
          </p:txBody>
        </p:sp>
        <p:cxnSp>
          <p:nvCxnSpPr>
            <p:cNvPr id="13" name="Přímá spojnice se šipkou 12"/>
            <p:cNvCxnSpPr>
              <a:stCxn id="7" idx="3"/>
              <a:endCxn id="8" idx="1"/>
            </p:cNvCxnSpPr>
            <p:nvPr/>
          </p:nvCxnSpPr>
          <p:spPr>
            <a:xfrm>
              <a:off x="1162050" y="223838"/>
              <a:ext cx="666750" cy="47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8" idx="2"/>
              <a:endCxn id="10" idx="0"/>
            </p:cNvCxnSpPr>
            <p:nvPr/>
          </p:nvCxnSpPr>
          <p:spPr>
            <a:xfrm>
              <a:off x="2405063" y="457200"/>
              <a:ext cx="19050" cy="3143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a:stCxn id="10" idx="2"/>
              <a:endCxn id="12" idx="0"/>
            </p:cNvCxnSpPr>
            <p:nvPr/>
          </p:nvCxnSpPr>
          <p:spPr>
            <a:xfrm flipH="1">
              <a:off x="2414588" y="1323975"/>
              <a:ext cx="9525" cy="2190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12" idx="1"/>
              <a:endCxn id="11" idx="3"/>
            </p:cNvCxnSpPr>
            <p:nvPr/>
          </p:nvCxnSpPr>
          <p:spPr>
            <a:xfrm flipH="1">
              <a:off x="1152525" y="1800225"/>
              <a:ext cx="685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a:stCxn id="9" idx="2"/>
              <a:endCxn id="11" idx="0"/>
            </p:cNvCxnSpPr>
            <p:nvPr/>
          </p:nvCxnSpPr>
          <p:spPr>
            <a:xfrm flipH="1">
              <a:off x="576263" y="1295400"/>
              <a:ext cx="9525" cy="257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7" idx="2"/>
              <a:endCxn id="9" idx="0"/>
            </p:cNvCxnSpPr>
            <p:nvPr/>
          </p:nvCxnSpPr>
          <p:spPr>
            <a:xfrm>
              <a:off x="585788" y="428625"/>
              <a:ext cx="0" cy="33337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9" name="Skupina 18"/>
          <p:cNvGrpSpPr/>
          <p:nvPr/>
        </p:nvGrpSpPr>
        <p:grpSpPr>
          <a:xfrm>
            <a:off x="4195761" y="3861048"/>
            <a:ext cx="4314825" cy="2219325"/>
            <a:chOff x="0" y="0"/>
            <a:chExt cx="4314825" cy="2219325"/>
          </a:xfrm>
        </p:grpSpPr>
        <p:cxnSp>
          <p:nvCxnSpPr>
            <p:cNvPr id="20" name="Přímá spojnice se šipkou 19"/>
            <p:cNvCxnSpPr/>
            <p:nvPr/>
          </p:nvCxnSpPr>
          <p:spPr>
            <a:xfrm flipH="1" flipV="1">
              <a:off x="1171575" y="485775"/>
              <a:ext cx="533400" cy="36195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Obdélník 20"/>
            <p:cNvSpPr/>
            <p:nvPr/>
          </p:nvSpPr>
          <p:spPr>
            <a:xfrm>
              <a:off x="9525" y="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Odbyt</a:t>
              </a:r>
            </a:p>
          </p:txBody>
        </p:sp>
        <p:sp>
          <p:nvSpPr>
            <p:cNvPr id="22" name="Obdélník 21"/>
            <p:cNvSpPr/>
            <p:nvPr/>
          </p:nvSpPr>
          <p:spPr>
            <a:xfrm>
              <a:off x="1676400" y="1905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Materiálové hospodařství</a:t>
              </a:r>
            </a:p>
          </p:txBody>
        </p:sp>
        <p:sp>
          <p:nvSpPr>
            <p:cNvPr id="23" name="Obdélník 22"/>
            <p:cNvSpPr/>
            <p:nvPr/>
          </p:nvSpPr>
          <p:spPr>
            <a:xfrm>
              <a:off x="3152775" y="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Plánování a řízení výroby</a:t>
              </a:r>
            </a:p>
          </p:txBody>
        </p:sp>
        <p:sp>
          <p:nvSpPr>
            <p:cNvPr id="24" name="Obdélník 23"/>
            <p:cNvSpPr/>
            <p:nvPr/>
          </p:nvSpPr>
          <p:spPr>
            <a:xfrm>
              <a:off x="0" y="847725"/>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Personalistika</a:t>
              </a:r>
            </a:p>
          </p:txBody>
        </p:sp>
        <p:sp>
          <p:nvSpPr>
            <p:cNvPr id="25" name="Obdélník 24"/>
            <p:cNvSpPr/>
            <p:nvPr/>
          </p:nvSpPr>
          <p:spPr>
            <a:xfrm>
              <a:off x="1685925" y="8382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Údržba</a:t>
              </a:r>
            </a:p>
          </p:txBody>
        </p:sp>
        <p:sp>
          <p:nvSpPr>
            <p:cNvPr id="26" name="Obdélník 25"/>
            <p:cNvSpPr/>
            <p:nvPr/>
          </p:nvSpPr>
          <p:spPr>
            <a:xfrm>
              <a:off x="3162300" y="8382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Účtování nákladů</a:t>
              </a:r>
            </a:p>
          </p:txBody>
        </p:sp>
        <p:sp>
          <p:nvSpPr>
            <p:cNvPr id="27" name="Obdélník 26"/>
            <p:cNvSpPr/>
            <p:nvPr/>
          </p:nvSpPr>
          <p:spPr>
            <a:xfrm>
              <a:off x="0" y="1724025"/>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Investiční učtárna</a:t>
              </a:r>
            </a:p>
          </p:txBody>
        </p:sp>
        <p:sp>
          <p:nvSpPr>
            <p:cNvPr id="28" name="Obdélník 27"/>
            <p:cNvSpPr/>
            <p:nvPr/>
          </p:nvSpPr>
          <p:spPr>
            <a:xfrm>
              <a:off x="1695450" y="17145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Finanční účtarna</a:t>
              </a:r>
            </a:p>
          </p:txBody>
        </p:sp>
        <p:sp>
          <p:nvSpPr>
            <p:cNvPr id="29" name="Obdélník 28"/>
            <p:cNvSpPr/>
            <p:nvPr/>
          </p:nvSpPr>
          <p:spPr>
            <a:xfrm>
              <a:off x="3086100" y="17145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Projekty</a:t>
              </a:r>
            </a:p>
          </p:txBody>
        </p:sp>
        <p:cxnSp>
          <p:nvCxnSpPr>
            <p:cNvPr id="30" name="Přímá spojnice se šipkou 29"/>
            <p:cNvCxnSpPr>
              <a:stCxn id="22" idx="2"/>
              <a:endCxn id="25" idx="0"/>
            </p:cNvCxnSpPr>
            <p:nvPr/>
          </p:nvCxnSpPr>
          <p:spPr>
            <a:xfrm>
              <a:off x="2252663" y="514350"/>
              <a:ext cx="9525" cy="32385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847975" y="495300"/>
              <a:ext cx="333375" cy="3524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a:stCxn id="25" idx="3"/>
              <a:endCxn id="26" idx="1"/>
            </p:cNvCxnSpPr>
            <p:nvPr/>
          </p:nvCxnSpPr>
          <p:spPr>
            <a:xfrm>
              <a:off x="2838450" y="1085850"/>
              <a:ext cx="3238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a:off x="2847975" y="1333500"/>
              <a:ext cx="228600" cy="40005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24" idx="3"/>
              <a:endCxn id="25" idx="1"/>
            </p:cNvCxnSpPr>
            <p:nvPr/>
          </p:nvCxnSpPr>
          <p:spPr>
            <a:xfrm flipV="1">
              <a:off x="1152525" y="1085850"/>
              <a:ext cx="533400" cy="95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1162050" y="1333500"/>
              <a:ext cx="523875" cy="3905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a:stCxn id="28" idx="0"/>
              <a:endCxn id="25" idx="2"/>
            </p:cNvCxnSpPr>
            <p:nvPr/>
          </p:nvCxnSpPr>
          <p:spPr>
            <a:xfrm flipH="1" flipV="1">
              <a:off x="2262188" y="1333500"/>
              <a:ext cx="9525" cy="3810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9542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0250"/>
            <a:ext cx="8229600" cy="1143000"/>
          </a:xfrm>
        </p:spPr>
        <p:txBody>
          <a:bodyPr/>
          <a:lstStyle/>
          <a:p>
            <a:r>
              <a:rPr lang="cs-CZ" b="1" dirty="0"/>
              <a:t>Výkony během cyklu oprav</a:t>
            </a:r>
          </a:p>
        </p:txBody>
      </p:sp>
      <p:sp>
        <p:nvSpPr>
          <p:cNvPr id="3" name="Zástupný symbol pro obsah 2"/>
          <p:cNvSpPr>
            <a:spLocks noGrp="1"/>
          </p:cNvSpPr>
          <p:nvPr>
            <p:ph idx="1"/>
          </p:nvPr>
        </p:nvSpPr>
        <p:spPr/>
        <p:txBody>
          <a:bodyPr/>
          <a:lstStyle/>
          <a:p>
            <a:r>
              <a:rPr lang="cs-CZ" dirty="0"/>
              <a:t>Preventivní periodické prohlídky</a:t>
            </a:r>
          </a:p>
          <a:p>
            <a:r>
              <a:rPr lang="cs-CZ" dirty="0"/>
              <a:t>Periodické kontroly přesnosti</a:t>
            </a:r>
          </a:p>
          <a:p>
            <a:r>
              <a:rPr lang="cs-CZ" dirty="0"/>
              <a:t>Preventivní periodické malé opravy</a:t>
            </a:r>
          </a:p>
          <a:p>
            <a:r>
              <a:rPr lang="cs-CZ" dirty="0"/>
              <a:t>Preventivní periodické střední opravy</a:t>
            </a:r>
          </a:p>
          <a:p>
            <a:r>
              <a:rPr lang="cs-CZ" dirty="0"/>
              <a:t>Preventivní generální opravy</a:t>
            </a:r>
          </a:p>
          <a:p>
            <a:pPr marL="0" indent="0">
              <a:buNone/>
            </a:pPr>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3810026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Pojem hospodaření nářadím</a:t>
            </a:r>
          </a:p>
        </p:txBody>
      </p:sp>
      <p:sp>
        <p:nvSpPr>
          <p:cNvPr id="3" name="Zástupný symbol pro obsah 2"/>
          <p:cNvSpPr>
            <a:spLocks noGrp="1"/>
          </p:cNvSpPr>
          <p:nvPr>
            <p:ph idx="1"/>
          </p:nvPr>
        </p:nvSpPr>
        <p:spPr/>
        <p:txBody>
          <a:bodyPr>
            <a:normAutofit fontScale="70000" lnSpcReduction="20000"/>
          </a:bodyPr>
          <a:lstStyle/>
          <a:p>
            <a:r>
              <a:rPr lang="cs-CZ" dirty="0"/>
              <a:t>Nářadí je chápáno jako </a:t>
            </a:r>
            <a:r>
              <a:rPr lang="cs-CZ" b="1" dirty="0"/>
              <a:t>pracovní předmět </a:t>
            </a:r>
            <a:r>
              <a:rPr lang="cs-CZ" dirty="0"/>
              <a:t>(bez zřetele na jeho hodnotu, způsob pořízení a dobu upotřebitelnosti), které se při výrobě vkládá mezi stroj a materiálový prvek, případně mezi operátora či výrobního dělníka a materiálový prvek ve všech formách jeho transformace v konečný produkt. </a:t>
            </a:r>
          </a:p>
          <a:p>
            <a:r>
              <a:rPr lang="cs-CZ" dirty="0"/>
              <a:t>Do nářadí se </a:t>
            </a:r>
            <a:r>
              <a:rPr lang="cs-CZ" b="1" dirty="0"/>
              <a:t>nezahrnuje příslušenství strojů a výrobního zařízení</a:t>
            </a:r>
            <a:r>
              <a:rPr lang="cs-CZ" dirty="0"/>
              <a:t>.</a:t>
            </a:r>
          </a:p>
          <a:p>
            <a:endParaRPr lang="cs-CZ" dirty="0"/>
          </a:p>
          <a:p>
            <a:r>
              <a:rPr lang="cs-CZ" sz="3100" b="1" dirty="0"/>
              <a:t>Pojem nářadí v praxi zahrnuje:</a:t>
            </a:r>
          </a:p>
          <a:p>
            <a:pPr marL="571500" lvl="1" indent="-171450">
              <a:buFontTx/>
              <a:buChar char="-"/>
            </a:pPr>
            <a:r>
              <a:rPr lang="cs-CZ" sz="2600" dirty="0"/>
              <a:t>Nástroje,</a:t>
            </a:r>
          </a:p>
          <a:p>
            <a:pPr marL="571500" lvl="1" indent="-171450">
              <a:buFontTx/>
              <a:buChar char="-"/>
            </a:pPr>
            <a:r>
              <a:rPr lang="cs-CZ" sz="2600" dirty="0"/>
              <a:t>Upínače (přípravky),</a:t>
            </a:r>
          </a:p>
          <a:p>
            <a:pPr marL="571500" lvl="1" indent="-171450">
              <a:buFontTx/>
              <a:buChar char="-"/>
            </a:pPr>
            <a:r>
              <a:rPr lang="cs-CZ" sz="2600" dirty="0"/>
              <a:t>Měřidla,</a:t>
            </a:r>
          </a:p>
          <a:p>
            <a:pPr marL="571500" lvl="1" indent="-171450">
              <a:buFontTx/>
              <a:buChar char="-"/>
            </a:pPr>
            <a:r>
              <a:rPr lang="cs-CZ" sz="2600" dirty="0"/>
              <a:t>Lisovací nářadí,</a:t>
            </a:r>
          </a:p>
          <a:p>
            <a:pPr marL="571500" lvl="1" indent="-171450">
              <a:buFontTx/>
              <a:buChar char="-"/>
            </a:pPr>
            <a:r>
              <a:rPr lang="cs-CZ" sz="2600" dirty="0"/>
              <a:t>Pomocné nářadí.</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a:t>
            </a:r>
            <a:r>
              <a:rPr lang="cs-CZ" dirty="0"/>
              <a:t>. </a:t>
            </a:r>
            <a:r>
              <a:rPr lang="cs-CZ" dirty="0" err="1"/>
              <a:t>Bizbooks</a:t>
            </a:r>
            <a:r>
              <a:rPr lang="cs-CZ" dirty="0"/>
              <a:t> 2013. 260s. ISBN 978-80-265-0059-9</a:t>
            </a:r>
          </a:p>
        </p:txBody>
      </p:sp>
    </p:spTree>
    <p:extLst>
      <p:ext uri="{BB962C8B-B14F-4D97-AF65-F5344CB8AC3E}">
        <p14:creationId xmlns:p14="http://schemas.microsoft.com/office/powerpoint/2010/main" val="146036218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74313"/>
            <a:ext cx="8229600" cy="1143000"/>
          </a:xfrm>
        </p:spPr>
        <p:txBody>
          <a:bodyPr/>
          <a:lstStyle/>
          <a:p>
            <a:r>
              <a:rPr lang="cs-CZ" b="1" dirty="0"/>
              <a:t>Hospodaření nářadím</a:t>
            </a:r>
          </a:p>
        </p:txBody>
      </p:sp>
      <p:sp>
        <p:nvSpPr>
          <p:cNvPr id="3" name="Zástupný symbol pro obsah 2"/>
          <p:cNvSpPr>
            <a:spLocks noGrp="1"/>
          </p:cNvSpPr>
          <p:nvPr>
            <p:ph idx="1"/>
          </p:nvPr>
        </p:nvSpPr>
        <p:spPr/>
        <p:txBody>
          <a:bodyPr>
            <a:normAutofit lnSpcReduction="10000"/>
          </a:bodyPr>
          <a:lstStyle/>
          <a:p>
            <a:r>
              <a:rPr lang="cs-CZ" dirty="0"/>
              <a:t>Plánování potřeby nářadí</a:t>
            </a:r>
          </a:p>
          <a:p>
            <a:r>
              <a:rPr lang="cs-CZ" dirty="0"/>
              <a:t>Zásobování nářadím</a:t>
            </a:r>
          </a:p>
          <a:p>
            <a:r>
              <a:rPr lang="cs-CZ" dirty="0"/>
              <a:t>Technická příprava výroby nářadí</a:t>
            </a:r>
          </a:p>
          <a:p>
            <a:r>
              <a:rPr lang="cs-CZ" dirty="0"/>
              <a:t>Zhotovení nářadí a jeho údržba</a:t>
            </a:r>
          </a:p>
          <a:p>
            <a:r>
              <a:rPr lang="cs-CZ" dirty="0"/>
              <a:t>Normování a skladování nářadí</a:t>
            </a:r>
          </a:p>
          <a:p>
            <a:r>
              <a:rPr lang="cs-CZ" dirty="0"/>
              <a:t>Zabezpečení pracovišť potřebnými druhy nářadí</a:t>
            </a:r>
          </a:p>
          <a:p>
            <a:r>
              <a:rPr lang="cs-CZ" dirty="0"/>
              <a:t>Sledování stupně a míry opotřebení nářadí</a:t>
            </a:r>
          </a:p>
          <a:p>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80631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8271"/>
            <a:ext cx="8229600" cy="1143000"/>
          </a:xfrm>
        </p:spPr>
        <p:txBody>
          <a:bodyPr/>
          <a:lstStyle/>
          <a:p>
            <a:r>
              <a:rPr lang="cs-CZ" b="1" dirty="0"/>
              <a:t>Hlediska třídění nářadí</a:t>
            </a:r>
          </a:p>
        </p:txBody>
      </p:sp>
      <p:sp>
        <p:nvSpPr>
          <p:cNvPr id="3" name="Zástupný symbol pro obsah 2"/>
          <p:cNvSpPr>
            <a:spLocks noGrp="1"/>
          </p:cNvSpPr>
          <p:nvPr>
            <p:ph idx="1"/>
          </p:nvPr>
        </p:nvSpPr>
        <p:spPr/>
        <p:txBody>
          <a:bodyPr/>
          <a:lstStyle/>
          <a:p>
            <a:pPr marL="171450" indent="-171450">
              <a:buFontTx/>
              <a:buChar char="-"/>
            </a:pPr>
            <a:r>
              <a:rPr lang="cs-CZ" dirty="0"/>
              <a:t>Technologické hledisko</a:t>
            </a:r>
          </a:p>
          <a:p>
            <a:pPr marL="171450" indent="-171450">
              <a:buFontTx/>
              <a:buChar char="-"/>
            </a:pPr>
            <a:r>
              <a:rPr lang="cs-CZ" dirty="0"/>
              <a:t>Hledisko použitelnosti a zúčtování nákladů</a:t>
            </a:r>
          </a:p>
          <a:p>
            <a:pPr marL="171450" indent="-171450">
              <a:buFontTx/>
              <a:buChar char="-"/>
            </a:pPr>
            <a:r>
              <a:rPr lang="cs-CZ" dirty="0"/>
              <a:t>Hledisko uplatnění ve výrobě podle pořadí potřeby </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904801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395067"/>
            <a:ext cx="8229600" cy="1143000"/>
          </a:xfrm>
        </p:spPr>
        <p:txBody>
          <a:bodyPr/>
          <a:lstStyle/>
          <a:p>
            <a:r>
              <a:rPr lang="cs-CZ" b="1" dirty="0"/>
              <a:t>Technologické hledisko</a:t>
            </a:r>
          </a:p>
        </p:txBody>
      </p:sp>
      <p:sp>
        <p:nvSpPr>
          <p:cNvPr id="3" name="Zástupný symbol pro obsah 2"/>
          <p:cNvSpPr>
            <a:spLocks noGrp="1"/>
          </p:cNvSpPr>
          <p:nvPr>
            <p:ph idx="1"/>
          </p:nvPr>
        </p:nvSpPr>
        <p:spPr/>
        <p:txBody>
          <a:bodyPr>
            <a:normAutofit fontScale="70000" lnSpcReduction="20000"/>
          </a:bodyPr>
          <a:lstStyle/>
          <a:p>
            <a:r>
              <a:rPr lang="cs-CZ" dirty="0"/>
              <a:t>Nářadí se třídí podle jednotného základního třídníků nářadí, který přihlíží ke specifickým podmínkám obhospodařování, obstarávání a výroby nářadí. </a:t>
            </a:r>
          </a:p>
          <a:p>
            <a:r>
              <a:rPr lang="cs-CZ" dirty="0"/>
              <a:t>Ve strojírenství je třídník nářadí rozdělen do osmi třid, třídy do skupin, podskupin a položek, a to následovně:</a:t>
            </a:r>
          </a:p>
          <a:p>
            <a:pPr marL="0" indent="0">
              <a:buNone/>
            </a:pPr>
            <a:endParaRPr lang="cs-CZ" dirty="0"/>
          </a:p>
          <a:p>
            <a:pPr marL="628650" lvl="1" indent="-228600">
              <a:buFontTx/>
              <a:buAutoNum type="arabicPeriod"/>
            </a:pPr>
            <a:r>
              <a:rPr lang="cs-CZ" b="1" dirty="0"/>
              <a:t>třída</a:t>
            </a:r>
            <a:r>
              <a:rPr lang="cs-CZ" dirty="0"/>
              <a:t> – nástroje pro tváření za tepla a lití (kromě dřevěných modelů),</a:t>
            </a:r>
          </a:p>
          <a:p>
            <a:pPr marL="628650" lvl="1" indent="-228600">
              <a:buFontTx/>
              <a:buAutoNum type="arabicPeriod"/>
            </a:pPr>
            <a:r>
              <a:rPr lang="cs-CZ" b="1" dirty="0"/>
              <a:t>třida</a:t>
            </a:r>
            <a:r>
              <a:rPr lang="cs-CZ" dirty="0"/>
              <a:t> – dřevěné modely,</a:t>
            </a:r>
          </a:p>
          <a:p>
            <a:pPr marL="628650" lvl="1" indent="-228600">
              <a:buFontTx/>
              <a:buAutoNum type="arabicPeriod"/>
            </a:pPr>
            <a:r>
              <a:rPr lang="cs-CZ" b="1" dirty="0"/>
              <a:t>třída</a:t>
            </a:r>
            <a:r>
              <a:rPr lang="cs-CZ" dirty="0"/>
              <a:t> - nástroje pro tváření za studena a střižené nástroje,</a:t>
            </a:r>
          </a:p>
          <a:p>
            <a:pPr marL="628650" lvl="1" indent="-228600">
              <a:buFontTx/>
              <a:buAutoNum type="arabicPeriod"/>
            </a:pPr>
            <a:r>
              <a:rPr lang="cs-CZ" b="1" dirty="0"/>
              <a:t>třída - </a:t>
            </a:r>
            <a:r>
              <a:rPr lang="cs-CZ" dirty="0"/>
              <a:t>Řezné nástroje,</a:t>
            </a:r>
          </a:p>
          <a:p>
            <a:pPr marL="628650" lvl="1" indent="-228600">
              <a:buFontTx/>
              <a:buAutoNum type="arabicPeriod"/>
            </a:pPr>
            <a:r>
              <a:rPr lang="cs-CZ" b="1" dirty="0"/>
              <a:t>třída </a:t>
            </a:r>
            <a:r>
              <a:rPr lang="cs-CZ" dirty="0"/>
              <a:t>- brusné nástroje,</a:t>
            </a:r>
          </a:p>
          <a:p>
            <a:pPr marL="628650" lvl="1" indent="-228600">
              <a:buFontTx/>
              <a:buAutoNum type="arabicPeriod"/>
            </a:pPr>
            <a:r>
              <a:rPr lang="cs-CZ" b="1" dirty="0"/>
              <a:t>třida</a:t>
            </a:r>
            <a:r>
              <a:rPr lang="cs-CZ" dirty="0"/>
              <a:t> - přípravky (upínací nářadí),</a:t>
            </a:r>
          </a:p>
          <a:p>
            <a:pPr marL="628650" lvl="1" indent="-228600">
              <a:buFontTx/>
              <a:buAutoNum type="arabicPeriod"/>
            </a:pPr>
            <a:r>
              <a:rPr lang="cs-CZ" b="1" dirty="0"/>
              <a:t>třida </a:t>
            </a:r>
            <a:r>
              <a:rPr lang="cs-CZ" dirty="0"/>
              <a:t>- měřidla,</a:t>
            </a:r>
          </a:p>
          <a:p>
            <a:pPr marL="628650" lvl="1" indent="-228600">
              <a:buFontTx/>
              <a:buAutoNum type="arabicPeriod"/>
            </a:pPr>
            <a:r>
              <a:rPr lang="cs-CZ" b="1" dirty="0"/>
              <a:t>třída -</a:t>
            </a:r>
            <a:r>
              <a:rPr lang="cs-CZ" dirty="0"/>
              <a:t> ostatní nářadí.</a:t>
            </a:r>
          </a:p>
          <a:p>
            <a:pPr marL="0" indent="0">
              <a:buFontTx/>
              <a:buNone/>
            </a:pPr>
            <a:endParaRPr lang="cs-CZ" dirty="0"/>
          </a:p>
          <a:p>
            <a:pPr marL="0" indent="0">
              <a:buNone/>
            </a:pPr>
            <a:endParaRPr lang="cs-CZ" dirty="0"/>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556111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043608" y="528910"/>
            <a:ext cx="7724775" cy="1531938"/>
          </a:xfrm>
        </p:spPr>
        <p:txBody>
          <a:bodyPr/>
          <a:lstStyle/>
          <a:p>
            <a:pPr algn="ctr"/>
            <a:r>
              <a:rPr lang="cs-CZ" altLang="cs-CZ" b="1" dirty="0"/>
              <a:t>HODNOTOVÝ ŘETĚZEC</a:t>
            </a:r>
            <a:br>
              <a:rPr lang="cs-CZ" altLang="cs-CZ" b="1" dirty="0"/>
            </a:br>
            <a:r>
              <a:rPr lang="cs-CZ" altLang="cs-CZ" b="1" dirty="0"/>
              <a:t>(M. Porter)</a:t>
            </a:r>
          </a:p>
        </p:txBody>
      </p:sp>
      <p:graphicFrame>
        <p:nvGraphicFramePr>
          <p:cNvPr id="104451" name="Object 3"/>
          <p:cNvGraphicFramePr>
            <a:graphicFrameLocks noChangeAspect="1"/>
          </p:cNvGraphicFramePr>
          <p:nvPr>
            <p:extLst>
              <p:ext uri="{D42A27DB-BD31-4B8C-83A1-F6EECF244321}">
                <p14:modId xmlns:p14="http://schemas.microsoft.com/office/powerpoint/2010/main" val="508235801"/>
              </p:ext>
            </p:extLst>
          </p:nvPr>
        </p:nvGraphicFramePr>
        <p:xfrm>
          <a:off x="899592" y="2060848"/>
          <a:ext cx="7056784" cy="4110748"/>
        </p:xfrm>
        <a:graphic>
          <a:graphicData uri="http://schemas.openxmlformats.org/presentationml/2006/ole">
            <mc:AlternateContent xmlns:mc="http://schemas.openxmlformats.org/markup-compatibility/2006">
              <mc:Choice xmlns:v="urn:schemas-microsoft-com:vml" Requires="v">
                <p:oleObj spid="_x0000_s1028" name="Rastrový obrázek" r:id="rId5" imgW="6897063" imgH="5571429" progId="Paint.Picture">
                  <p:embed/>
                </p:oleObj>
              </mc:Choice>
              <mc:Fallback>
                <p:oleObj name="Rastrový obrázek" r:id="rId5" imgW="6897063" imgH="557142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2060848"/>
                        <a:ext cx="7056784" cy="411074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73242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998984"/>
          </a:xfrm>
        </p:spPr>
        <p:txBody>
          <a:bodyPr>
            <a:normAutofit fontScale="90000"/>
          </a:bodyPr>
          <a:lstStyle/>
          <a:p>
            <a:r>
              <a:rPr lang="cs-CZ" b="1" dirty="0"/>
              <a:t>Hledisko použitelnosti a zúčtování nákladů</a:t>
            </a:r>
          </a:p>
        </p:txBody>
      </p:sp>
      <p:sp>
        <p:nvSpPr>
          <p:cNvPr id="3" name="Zástupný symbol pro obsah 2"/>
          <p:cNvSpPr>
            <a:spLocks noGrp="1"/>
          </p:cNvSpPr>
          <p:nvPr>
            <p:ph idx="1"/>
          </p:nvPr>
        </p:nvSpPr>
        <p:spPr/>
        <p:txBody>
          <a:bodyPr>
            <a:normAutofit lnSpcReduction="10000"/>
          </a:bodyPr>
          <a:lstStyle/>
          <a:p>
            <a:pPr marL="171450" indent="-171450">
              <a:buFontTx/>
              <a:buChar char="-"/>
            </a:pPr>
            <a:r>
              <a:rPr lang="cs-CZ" b="1" dirty="0"/>
              <a:t>Normální</a:t>
            </a:r>
            <a:r>
              <a:rPr lang="cs-CZ" dirty="0"/>
              <a:t>, které má obecné využití  pro technologicky podobné operace - nářadí komunální, neadresné, náklady na jeho opotřebení se zahrnují do položky dílenské režie,</a:t>
            </a:r>
          </a:p>
          <a:p>
            <a:pPr marL="171450" indent="-171450">
              <a:buFontTx/>
              <a:buChar char="-"/>
            </a:pPr>
            <a:r>
              <a:rPr lang="cs-CZ" b="1" dirty="0"/>
              <a:t>Speciální,</a:t>
            </a:r>
            <a:r>
              <a:rPr lang="cs-CZ" dirty="0"/>
              <a:t> které se zvlášť konstruuje pro určitou technologickou či montážní operaci na určitou komponentu, výjimečně na několik podobných komponent. </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596307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70992"/>
          </a:xfrm>
        </p:spPr>
        <p:txBody>
          <a:bodyPr>
            <a:noAutofit/>
          </a:bodyPr>
          <a:lstStyle/>
          <a:p>
            <a:r>
              <a:rPr lang="cs-CZ" sz="3600" b="1" dirty="0"/>
              <a:t>Hledisko uplatnění ve výrobě podle pořadí potřeby</a:t>
            </a:r>
          </a:p>
        </p:txBody>
      </p:sp>
      <p:sp>
        <p:nvSpPr>
          <p:cNvPr id="3" name="Zástupný symbol pro obsah 2"/>
          <p:cNvSpPr>
            <a:spLocks noGrp="1"/>
          </p:cNvSpPr>
          <p:nvPr>
            <p:ph idx="1"/>
          </p:nvPr>
        </p:nvSpPr>
        <p:spPr/>
        <p:txBody>
          <a:bodyPr>
            <a:normAutofit fontScale="92500" lnSpcReduction="20000"/>
          </a:bodyPr>
          <a:lstStyle/>
          <a:p>
            <a:pPr marL="171450" indent="-171450">
              <a:buFontTx/>
              <a:buChar char="-"/>
            </a:pPr>
            <a:r>
              <a:rPr lang="cs-CZ" b="1" dirty="0"/>
              <a:t>Nářadí pro výrobu prototypu- </a:t>
            </a:r>
            <a:r>
              <a:rPr lang="cs-CZ" dirty="0"/>
              <a:t>určené pro zhotovení a odzkoušení prototypů,</a:t>
            </a:r>
          </a:p>
          <a:p>
            <a:pPr marL="171450" indent="-171450">
              <a:buFontTx/>
              <a:buChar char="-"/>
            </a:pPr>
            <a:r>
              <a:rPr lang="cs-CZ" b="1" dirty="0"/>
              <a:t>Nářadí pro opakovanou (zakázkovou) výrobu- </a:t>
            </a:r>
            <a:r>
              <a:rPr lang="cs-CZ" dirty="0"/>
              <a:t>které svou potřebou reaguje na marketingový životní cyklus výrobku, a je tedy členěno na:</a:t>
            </a:r>
          </a:p>
          <a:p>
            <a:pPr marL="628650" lvl="1" indent="-171450">
              <a:buFontTx/>
              <a:buChar char="-"/>
            </a:pPr>
            <a:r>
              <a:rPr lang="cs-CZ" b="1" dirty="0"/>
              <a:t>Nářadí prvního pořadí - </a:t>
            </a:r>
            <a:r>
              <a:rPr lang="cs-CZ" dirty="0"/>
              <a:t>uplatňuje se při zahájení výroby pro trhy, </a:t>
            </a:r>
          </a:p>
          <a:p>
            <a:pPr marL="628650" lvl="1" indent="-171450">
              <a:buFontTx/>
              <a:buChar char="-"/>
            </a:pPr>
            <a:r>
              <a:rPr lang="cs-CZ" b="1" dirty="0"/>
              <a:t>Nářadí druhého pořadí - </a:t>
            </a:r>
            <a:r>
              <a:rPr lang="cs-CZ" dirty="0"/>
              <a:t>je použito při rozšiřujícím se objemu výroby, </a:t>
            </a:r>
          </a:p>
          <a:p>
            <a:pPr marL="628650" lvl="1" indent="-171450">
              <a:buFontTx/>
              <a:buChar char="-"/>
            </a:pPr>
            <a:r>
              <a:rPr lang="cs-CZ" b="1" dirty="0"/>
              <a:t>Nářadí třetího pořadí - </a:t>
            </a:r>
            <a:r>
              <a:rPr lang="cs-CZ" dirty="0"/>
              <a:t>uplatňuje se ve vyšších typech výrob jako je sériová až hromadná výroba</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1341426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836712"/>
            <a:ext cx="8229600" cy="5256584"/>
          </a:xfrm>
        </p:spPr>
        <p:txBody>
          <a:bodyPr>
            <a:normAutofit fontScale="77500" lnSpcReduction="20000"/>
          </a:bodyPr>
          <a:lstStyle/>
          <a:p>
            <a:pPr>
              <a:lnSpc>
                <a:spcPct val="120000"/>
              </a:lnSpc>
            </a:pPr>
            <a:r>
              <a:rPr lang="cs-CZ" dirty="0"/>
              <a:t>V průmyslové praxi se vyskytují situace, kde je nutné rozhodnout, které druhy nářadí mají být při dané výrobě použity, aby jejich použití bylo při dosažení technicky nedokonalejších technologických postupů hospodárné. </a:t>
            </a:r>
          </a:p>
          <a:p>
            <a:pPr>
              <a:lnSpc>
                <a:spcPct val="120000"/>
              </a:lnSpc>
            </a:pPr>
            <a:r>
              <a:rPr lang="cs-CZ" b="1" i="1" dirty="0">
                <a:solidFill>
                  <a:srgbClr val="C00000"/>
                </a:solidFill>
              </a:rPr>
              <a:t>V zakázkové výrobě se doporučuje používat jednodušší techniky, univerzálních strojů a normálního nářadí,</a:t>
            </a:r>
            <a:r>
              <a:rPr lang="cs-CZ" b="1" dirty="0">
                <a:solidFill>
                  <a:srgbClr val="C00000"/>
                </a:solidFill>
              </a:rPr>
              <a:t> </a:t>
            </a:r>
            <a:r>
              <a:rPr lang="cs-CZ" dirty="0"/>
              <a:t>naopak </a:t>
            </a:r>
            <a:r>
              <a:rPr lang="cs-CZ" b="1" i="1" dirty="0">
                <a:solidFill>
                  <a:srgbClr val="C00000"/>
                </a:solidFill>
              </a:rPr>
              <a:t>ve výrobě sériové až hromadné je z ekonomického hlediska výhodnější použití speciálního nářadí a zařízení.</a:t>
            </a:r>
            <a:r>
              <a:rPr lang="cs-CZ" dirty="0"/>
              <a:t> </a:t>
            </a:r>
          </a:p>
          <a:p>
            <a:pPr>
              <a:lnSpc>
                <a:spcPct val="120000"/>
              </a:lnSpc>
            </a:pPr>
            <a:r>
              <a:rPr lang="cs-CZ" dirty="0"/>
              <a:t>Je proto potřeba, aby při volbě nářadí v přípravě budoucí výroby, obzvláště speciálního nářadí druhého a třetího pořadí, </a:t>
            </a:r>
            <a:r>
              <a:rPr lang="cs-CZ" b="1" dirty="0">
                <a:solidFill>
                  <a:srgbClr val="C00000"/>
                </a:solidFill>
              </a:rPr>
              <a:t>byl návrh nářadí podložen analýzou hospodárnosti volby</a:t>
            </a:r>
            <a:r>
              <a:rPr lang="cs-CZ" dirty="0"/>
              <a:t>.</a:t>
            </a:r>
          </a:p>
          <a:p>
            <a:endParaRPr lang="cs-CZ" dirty="0"/>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696122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21051" y="476672"/>
            <a:ext cx="8229600" cy="1143000"/>
          </a:xfrm>
        </p:spPr>
        <p:txBody>
          <a:bodyPr/>
          <a:lstStyle/>
          <a:p>
            <a:r>
              <a:rPr lang="cs-CZ" b="1" dirty="0"/>
              <a:t>Hospodárnost voleného nářadí</a:t>
            </a:r>
          </a:p>
        </p:txBody>
      </p:sp>
      <mc:AlternateContent xmlns:mc="http://schemas.openxmlformats.org/markup-compatibility/2006" xmlns:a14="http://schemas.microsoft.com/office/drawing/2010/main">
        <mc:Choice Requires="a14">
          <p:sp>
            <p:nvSpPr>
              <p:cNvPr id="4" name="Zástupný symbol pro obsah 3"/>
              <p:cNvSpPr>
                <a:spLocks noGrp="1"/>
              </p:cNvSpPr>
              <p:nvPr>
                <p:ph idx="1"/>
              </p:nvPr>
            </p:nvSpPr>
            <p:spPr>
              <a:xfrm>
                <a:off x="323528" y="1916832"/>
                <a:ext cx="8229600" cy="4525963"/>
              </a:xfrm>
            </p:spPr>
            <p:txBody>
              <a:bodyPr>
                <a:normAutofit fontScale="85000" lnSpcReduction="20000"/>
              </a:bodyPr>
              <a:lstStyle/>
              <a:p>
                <a:pPr marL="0" indent="0" algn="just">
                  <a:buNone/>
                </a:pPr>
                <a:r>
                  <a:rPr lang="cs-CZ" dirty="0"/>
                  <a:t>Volené nářadí bude hospodárné, jestliže úspory na výrobních nákladech dosažitelné díky jeho použití budou větší než náklady na pořízení tohoto nářadí. Vyjádří-li se tato podmínka vztahem, dostaneme:</a:t>
                </a:r>
              </a:p>
              <a:p>
                <a:pPr algn="just"/>
                <a:endParaRPr lang="cs-CZ" dirty="0"/>
              </a:p>
              <a:p>
                <a:pPr marL="0" indent="0" algn="just">
                  <a:buNone/>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a:rPr>
                            <m:t>𝑈</m:t>
                          </m:r>
                        </m:e>
                        <m:sub>
                          <m:r>
                            <a:rPr lang="cs-CZ" i="1">
                              <a:latin typeface="Cambria Math"/>
                            </a:rPr>
                            <m:t>𝑐</m:t>
                          </m:r>
                        </m:sub>
                      </m:sSub>
                      <m:r>
                        <a:rPr lang="cs-CZ" i="1">
                          <a:latin typeface="Cambria Math"/>
                          <a:ea typeface="Cambria Math"/>
                        </a:rPr>
                        <m:t>≥</m:t>
                      </m:r>
                      <m:sSub>
                        <m:sSubPr>
                          <m:ctrlPr>
                            <a:rPr lang="cs-CZ" i="1">
                              <a:latin typeface="Cambria Math" panose="02040503050406030204" pitchFamily="18" charset="0"/>
                              <a:ea typeface="Cambria Math"/>
                            </a:rPr>
                          </m:ctrlPr>
                        </m:sSubPr>
                        <m:e>
                          <m:r>
                            <a:rPr lang="cs-CZ" i="1">
                              <a:latin typeface="Cambria Math"/>
                              <a:ea typeface="Cambria Math"/>
                            </a:rPr>
                            <m:t>𝑃</m:t>
                          </m:r>
                        </m:e>
                        <m:sub>
                          <m:r>
                            <a:rPr lang="cs-CZ" i="1">
                              <a:latin typeface="Cambria Math"/>
                              <a:ea typeface="Cambria Math"/>
                            </a:rPr>
                            <m:t>𝑝</m:t>
                          </m:r>
                        </m:sub>
                      </m:sSub>
                    </m:oMath>
                  </m:oMathPara>
                </a14:m>
                <a:endParaRPr lang="cs-CZ" dirty="0"/>
              </a:p>
              <a:p>
                <a:pPr marL="0" indent="0" algn="just">
                  <a:buNone/>
                </a:pPr>
                <a:r>
                  <a:rPr lang="cs-CZ" dirty="0"/>
                  <a:t>kde:</a:t>
                </a:r>
              </a:p>
              <a:p>
                <a:pPr marL="0" indent="0" algn="just">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𝑈</m:t>
                        </m:r>
                      </m:e>
                      <m:sub>
                        <m:r>
                          <a:rPr lang="cs-CZ" i="1">
                            <a:latin typeface="Cambria Math"/>
                          </a:rPr>
                          <m:t>𝑐</m:t>
                        </m:r>
                      </m:sub>
                    </m:sSub>
                  </m:oMath>
                </a14:m>
                <a:r>
                  <a:rPr lang="cs-CZ" dirty="0"/>
                  <a:t>- úspory na výrobních nákladech, které vzniknou porovnáním dosavadní technologie a technologie s voleným nářadím</a:t>
                </a:r>
              </a:p>
              <a:p>
                <a:pPr marL="0" indent="0" algn="just">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𝑃</m:t>
                        </m:r>
                      </m:e>
                      <m:sub>
                        <m:r>
                          <a:rPr lang="cs-CZ" i="1">
                            <a:latin typeface="Cambria Math"/>
                            <a:ea typeface="Cambria Math"/>
                          </a:rPr>
                          <m:t>𝑝</m:t>
                        </m:r>
                      </m:sub>
                    </m:sSub>
                  </m:oMath>
                </a14:m>
                <a:r>
                  <a:rPr lang="cs-CZ" dirty="0"/>
                  <a:t>- cena (náklady) pořízení nářadí</a:t>
                </a:r>
              </a:p>
              <a:p>
                <a:endParaRPr lang="cs-CZ" dirty="0"/>
              </a:p>
            </p:txBody>
          </p:sp>
        </mc:Choice>
        <mc:Fallback xmlns="">
          <p:sp>
            <p:nvSpPr>
              <p:cNvPr id="4" name="Zástupný symbol pro obsah 3"/>
              <p:cNvSpPr>
                <a:spLocks noGrp="1" noRot="1" noChangeAspect="1" noMove="1" noResize="1" noEditPoints="1" noAdjustHandles="1" noChangeArrowheads="1" noChangeShapeType="1" noTextEdit="1"/>
              </p:cNvSpPr>
              <p:nvPr>
                <p:ph idx="1"/>
              </p:nvPr>
            </p:nvSpPr>
            <p:spPr>
              <a:xfrm>
                <a:off x="323528" y="1916832"/>
                <a:ext cx="8229600" cy="4525963"/>
              </a:xfrm>
              <a:blipFill rotWithShape="1">
                <a:blip r:embed="rId5"/>
                <a:stretch>
                  <a:fillRect l="-1333" t="-2692" r="-1481"/>
                </a:stretch>
              </a:blipFill>
            </p:spPr>
            <p:txBody>
              <a:bodyPr/>
              <a:lstStyle/>
              <a:p>
                <a:r>
                  <a:rPr lang="cs-CZ">
                    <a:noFill/>
                  </a:rPr>
                  <a:t> </a:t>
                </a:r>
              </a:p>
            </p:txBody>
          </p:sp>
        </mc:Fallback>
      </mc:AlternateContent>
      <p:sp>
        <p:nvSpPr>
          <p:cNvPr id="7" name="TextovéPole 6"/>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1875479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18059"/>
            <a:ext cx="8229600" cy="1143000"/>
          </a:xfrm>
        </p:spPr>
        <p:txBody>
          <a:bodyPr/>
          <a:lstStyle/>
          <a:p>
            <a:r>
              <a:rPr lang="cs-CZ" b="1" dirty="0"/>
              <a:t>Hospodárnost voleného nářadí</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55000" lnSpcReduction="20000"/>
              </a:bodyPr>
              <a:lstStyle/>
              <a:p>
                <a:pPr marL="0" indent="0">
                  <a:buNone/>
                </a:pPr>
                <a:r>
                  <a:rPr lang="cs-CZ" dirty="0"/>
                  <a:t>Dosažitelné úspory jsou úspory na výrobních nákladech U zmenšené o náklady na opravy (údržbu) v době životnosti voleného nářadí. Je tedy možné psát:</a:t>
                </a:r>
              </a:p>
              <a:p>
                <a:pPr marL="0" indent="0">
                  <a:buNone/>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𝑈</m:t>
                          </m:r>
                        </m:e>
                        <m:sub>
                          <m:r>
                            <a:rPr lang="cs-CZ" b="0" i="1" smtClean="0">
                              <a:latin typeface="Cambria Math"/>
                            </a:rPr>
                            <m:t>𝑐</m:t>
                          </m:r>
                        </m:sub>
                      </m:sSub>
                      <m:r>
                        <a:rPr lang="cs-CZ" b="0" i="1" smtClean="0">
                          <a:latin typeface="Cambria Math"/>
                        </a:rPr>
                        <m:t>=</m:t>
                      </m:r>
                      <m:r>
                        <a:rPr lang="cs-CZ" b="0" i="1" smtClean="0">
                          <a:latin typeface="Cambria Math"/>
                        </a:rPr>
                        <m:t>𝑈</m:t>
                      </m:r>
                      <m:r>
                        <a:rPr lang="cs-CZ" b="0" i="1" smtClean="0">
                          <a:latin typeface="Cambria Math"/>
                        </a:rPr>
                        <m:t>−</m:t>
                      </m:r>
                      <m:r>
                        <a:rPr lang="cs-CZ" b="0" i="1" smtClean="0">
                          <a:latin typeface="Cambria Math"/>
                        </a:rPr>
                        <m:t>𝑘</m:t>
                      </m:r>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𝑃</m:t>
                          </m:r>
                        </m:e>
                        <m:sub>
                          <m:r>
                            <a:rPr lang="cs-CZ" b="0" i="1" smtClean="0">
                              <a:latin typeface="Cambria Math"/>
                              <a:ea typeface="Cambria Math"/>
                            </a:rPr>
                            <m:t>𝑝</m:t>
                          </m:r>
                        </m:sub>
                      </m:sSub>
                    </m:oMath>
                  </m:oMathPara>
                </a14:m>
                <a:endParaRPr lang="cs-CZ" dirty="0"/>
              </a:p>
              <a:p>
                <a:pPr marL="0" indent="0">
                  <a:buNone/>
                </a:pPr>
                <a:endParaRPr lang="cs-CZ" dirty="0"/>
              </a:p>
              <a:p>
                <a:pPr marL="0" indent="0">
                  <a:buNone/>
                </a:pPr>
                <a:r>
                  <a:rPr lang="cs-CZ" dirty="0"/>
                  <a:t>kde </a:t>
                </a:r>
                <a:r>
                  <a:rPr lang="cs-CZ" i="1" dirty="0"/>
                  <a:t>U</a:t>
                </a:r>
                <a:r>
                  <a:rPr lang="cs-CZ" dirty="0"/>
                  <a:t>- úspory na výrobních nákladech při porovnání technologie původní a technologie s voleným nářadím,</a:t>
                </a:r>
              </a:p>
              <a:p>
                <a:pPr marL="0" indent="0">
                  <a:buNone/>
                </a:pPr>
                <a:r>
                  <a:rPr lang="cs-CZ" i="1" dirty="0"/>
                  <a:t>k</a:t>
                </a:r>
                <a:r>
                  <a:rPr lang="cs-CZ" dirty="0"/>
                  <a:t>- koeficient oprav, který nabývá hodnoty 0,2/0,4</a:t>
                </a:r>
              </a:p>
              <a:p>
                <a:endParaRPr lang="cs-CZ" dirty="0"/>
              </a:p>
              <a:p>
                <a:pPr marL="0" indent="0">
                  <a:buNone/>
                </a:pPr>
                <a:r>
                  <a:rPr lang="cs-CZ" dirty="0"/>
                  <a:t>Dále je třeba uvažovat vliv počtu komponent (součástí), které mají být voleným nářadím opracovány, takže dostaneme vztah:</a:t>
                </a:r>
              </a:p>
              <a:p>
                <a:pPr marL="0" indent="0">
                  <a:buNone/>
                </a:pPr>
                <a14:m>
                  <m:oMathPara xmlns:m="http://schemas.openxmlformats.org/officeDocument/2006/math">
                    <m:oMathParaPr>
                      <m:jc m:val="centerGroup"/>
                    </m:oMathParaPr>
                    <m:oMath xmlns:m="http://schemas.openxmlformats.org/officeDocument/2006/math">
                      <m:r>
                        <a:rPr lang="cs-CZ" b="0" i="1" smtClean="0">
                          <a:latin typeface="Cambria Math"/>
                        </a:rPr>
                        <m:t>𝑢</m:t>
                      </m:r>
                      <m:r>
                        <a:rPr lang="cs-CZ" b="0" i="1" smtClean="0">
                          <a:latin typeface="Cambria Math"/>
                          <a:ea typeface="Cambria Math"/>
                        </a:rPr>
                        <m:t>×</m:t>
                      </m:r>
                      <m:r>
                        <a:rPr lang="cs-CZ" b="0" i="1" smtClean="0">
                          <a:latin typeface="Cambria Math"/>
                          <a:ea typeface="Cambria Math"/>
                        </a:rPr>
                        <m:t>𝑋</m:t>
                      </m:r>
                      <m:r>
                        <a:rPr lang="cs-CZ" b="0" i="1" smtClean="0">
                          <a:latin typeface="Cambria Math"/>
                          <a:ea typeface="Cambria Math"/>
                        </a:rPr>
                        <m:t>−</m:t>
                      </m:r>
                      <m:r>
                        <a:rPr lang="cs-CZ" b="0" i="1" smtClean="0">
                          <a:latin typeface="Cambria Math"/>
                          <a:ea typeface="Cambria Math"/>
                        </a:rPr>
                        <m:t>𝑘</m:t>
                      </m:r>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𝑃</m:t>
                          </m:r>
                        </m:e>
                        <m:sub>
                          <m:r>
                            <a:rPr lang="cs-CZ" b="0" i="1" smtClean="0">
                              <a:latin typeface="Cambria Math"/>
                              <a:ea typeface="Cambria Math"/>
                            </a:rPr>
                            <m:t>𝑝</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𝑃</m:t>
                          </m:r>
                        </m:e>
                        <m:sub>
                          <m:r>
                            <a:rPr lang="cs-CZ" b="0" i="1" smtClean="0">
                              <a:latin typeface="Cambria Math"/>
                              <a:ea typeface="Cambria Math"/>
                            </a:rPr>
                            <m:t>𝑝</m:t>
                          </m:r>
                        </m:sub>
                      </m:sSub>
                    </m:oMath>
                  </m:oMathPara>
                </a14:m>
                <a:endParaRPr lang="cs-CZ" dirty="0"/>
              </a:p>
              <a:p>
                <a:pPr marL="0" indent="0">
                  <a:buNone/>
                </a:pPr>
                <a:r>
                  <a:rPr lang="cs-CZ" dirty="0"/>
                  <a:t>kde</a:t>
                </a:r>
              </a:p>
              <a:p>
                <a:pPr marL="0" indent="0">
                  <a:buNone/>
                </a:pPr>
                <a:r>
                  <a:rPr lang="cs-CZ" i="1" dirty="0"/>
                  <a:t>u</a:t>
                </a:r>
                <a:r>
                  <a:rPr lang="cs-CZ" dirty="0"/>
                  <a:t>- hrubá úspora dosažitelná z titulu provedení dané technologie voleným nářadím na jednu komponentu (jednotku),</a:t>
                </a:r>
              </a:p>
              <a:p>
                <a:pPr marL="0" indent="0">
                  <a:buNone/>
                </a:pPr>
                <a:r>
                  <a:rPr lang="cs-CZ" i="1" dirty="0"/>
                  <a:t>X-</a:t>
                </a:r>
                <a:r>
                  <a:rPr lang="cs-CZ" dirty="0"/>
                  <a:t> plánovaný počet komponent (součástí), jež mají být vyrobeny voleným nářadím.</a:t>
                </a:r>
              </a:p>
              <a:p>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593" t="-1752"/>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1914237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01445" y="548680"/>
            <a:ext cx="8229600" cy="1070992"/>
          </a:xfrm>
        </p:spPr>
        <p:txBody>
          <a:bodyPr>
            <a:noAutofit/>
          </a:bodyPr>
          <a:lstStyle/>
          <a:p>
            <a:r>
              <a:rPr lang="cs-CZ" sz="3600" b="1" dirty="0"/>
              <a:t>Hrubá úspora na výrobních nákladech při opracování jedné součásti: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0000" lnSpcReduction="20000"/>
              </a:bodyPr>
              <a:lstStyle/>
              <a:p>
                <a:pPr marL="0" indent="0">
                  <a:buNone/>
                </a:pPr>
                <a:r>
                  <a:rPr lang="cs-CZ" dirty="0"/>
                  <a:t>Hrubá úspora na výrobních nákladech při opracování jedné součásti je souhrn dílčích úspor, a to:</a:t>
                </a:r>
              </a:p>
              <a:p>
                <a:pPr marL="0" indent="0">
                  <a:buNone/>
                </a:pPr>
                <a14:m>
                  <m:oMathPara xmlns:m="http://schemas.openxmlformats.org/officeDocument/2006/math">
                    <m:oMathParaPr>
                      <m:jc m:val="centerGroup"/>
                    </m:oMathParaPr>
                    <m:oMath xmlns:m="http://schemas.openxmlformats.org/officeDocument/2006/math">
                      <m:r>
                        <a:rPr lang="cs-CZ" b="0" i="1" smtClean="0">
                          <a:latin typeface="Cambria Math"/>
                        </a:rPr>
                        <m:t>𝑢</m:t>
                      </m:r>
                      <m:r>
                        <a:rPr lang="cs-CZ" b="0" i="1" smtClean="0">
                          <a:latin typeface="Cambria Math"/>
                        </a:rPr>
                        <m:t>=</m:t>
                      </m:r>
                      <m:nary>
                        <m:naryPr>
                          <m:chr m:val="∑"/>
                          <m:ctrlPr>
                            <a:rPr lang="cs-CZ" b="0" i="1" smtClean="0">
                              <a:latin typeface="Cambria Math" panose="02040503050406030204" pitchFamily="18" charset="0"/>
                            </a:rPr>
                          </m:ctrlPr>
                        </m:naryPr>
                        <m:sub>
                          <m:r>
                            <m:rPr>
                              <m:brk m:alnAt="23"/>
                            </m:rPr>
                            <a:rPr lang="cs-CZ" b="0" i="1" smtClean="0">
                              <a:latin typeface="Cambria Math"/>
                            </a:rPr>
                            <m:t>1</m:t>
                          </m:r>
                        </m:sub>
                        <m:sup>
                          <m:r>
                            <a:rPr lang="cs-CZ" b="0" i="1" smtClean="0">
                              <a:latin typeface="Cambria Math"/>
                            </a:rPr>
                            <m:t>4</m:t>
                          </m:r>
                        </m:sup>
                        <m:e>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𝑑</m:t>
                              </m:r>
                              <m:r>
                                <a:rPr lang="cs-CZ" b="0" i="1" smtClean="0">
                                  <a:latin typeface="Cambria Math"/>
                                </a:rPr>
                                <m:t>í</m:t>
                              </m:r>
                              <m:r>
                                <a:rPr lang="cs-CZ" b="0" i="1" smtClean="0">
                                  <a:latin typeface="Cambria Math"/>
                                </a:rPr>
                                <m:t>𝑙</m:t>
                              </m:r>
                            </m:sub>
                          </m:sSub>
                        </m:e>
                      </m:nary>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𝑚𝑎𝑡</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𝑚𝑧𝑑𝑦</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𝑠𝑒</m:t>
                          </m:r>
                          <m:r>
                            <a:rPr lang="cs-CZ" b="0" i="1" smtClean="0">
                              <a:latin typeface="Cambria Math"/>
                            </a:rPr>
                            <m:t>ř</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𝑑𝑟</m:t>
                          </m:r>
                        </m:sub>
                      </m:sSub>
                    </m:oMath>
                  </m:oMathPara>
                </a14:m>
                <a:endParaRPr lang="cs-CZ" dirty="0"/>
              </a:p>
              <a:p>
                <a:pPr marL="0" indent="0">
                  <a:buNone/>
                </a:pPr>
                <a:r>
                  <a:rPr lang="cs-CZ" dirty="0"/>
                  <a:t>Kde </a:t>
                </a: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𝑚𝑎𝑡</m:t>
                        </m:r>
                      </m:sub>
                    </m:sSub>
                  </m:oMath>
                </a14:m>
                <a:r>
                  <a:rPr lang="cs-CZ" dirty="0"/>
                  <a:t>- úspora materiálu na jednu součást při použití voleného nářadí</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𝑚𝑧𝑑𝑦</m:t>
                        </m:r>
                      </m:sub>
                    </m:sSub>
                  </m:oMath>
                </a14:m>
                <a:r>
                  <a:rPr lang="cs-CZ" dirty="0"/>
                  <a:t>- úspora na mzdě výrobního dělníka nebo operátora, pracujícího s voleným nářadím při zpracování dané technologie jedné komponenty (součásti)</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𝑠𝑒</m:t>
                        </m:r>
                        <m:r>
                          <a:rPr lang="cs-CZ" i="1">
                            <a:latin typeface="Cambria Math"/>
                          </a:rPr>
                          <m:t>ř</m:t>
                        </m:r>
                      </m:sub>
                    </m:sSub>
                  </m:oMath>
                </a14:m>
                <a:r>
                  <a:rPr lang="cs-CZ" dirty="0"/>
                  <a:t>- úspora na mzdě seřizovače při použití voleného nářadí , přepočtena na jednu komponentu (součást),</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𝑑𝑟</m:t>
                        </m:r>
                      </m:sub>
                    </m:sSub>
                  </m:oMath>
                </a14:m>
                <a:r>
                  <a:rPr lang="cs-CZ" dirty="0"/>
                  <a:t>- úspora dílenské režie při zpracování dané technologie jedné komponenty (součásti) při použití voleného nářadí.</a:t>
                </a:r>
              </a:p>
              <a:p>
                <a:endParaRPr lang="cs-CZ" dirty="0"/>
              </a:p>
              <a:p>
                <a:endParaRPr lang="cs-CZ" dirty="0"/>
              </a:p>
              <a:p>
                <a:endParaRPr lang="cs-CZ" dirty="0"/>
              </a:p>
              <a:p>
                <a:endParaRPr lang="cs-CZ" dirty="0"/>
              </a:p>
              <a:p>
                <a:endParaRPr lang="cs-CZ" dirty="0"/>
              </a:p>
              <a:p>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889" t="-2156" r="-1185"/>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390814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Úspora na materiálu</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92500" lnSpcReduction="20000"/>
              </a:bodyPr>
              <a:lstStyle/>
              <a:p>
                <a:pPr marL="0" indent="0">
                  <a:buNone/>
                </a:pPr>
                <a:endParaRPr lang="cs-CZ" i="1" dirty="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𝑢</m:t>
                          </m:r>
                        </m:e>
                        <m:sub>
                          <m:r>
                            <a:rPr lang="cs-CZ" b="0" i="1" smtClean="0">
                              <a:latin typeface="Cambria Math"/>
                            </a:rPr>
                            <m:t>𝑚𝑎𝑡</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𝐶</m:t>
                          </m:r>
                        </m:e>
                        <m:sub>
                          <m:r>
                            <a:rPr lang="cs-CZ" b="0" i="1" smtClean="0">
                              <a:latin typeface="Cambria Math"/>
                            </a:rPr>
                            <m:t>𝑚</m:t>
                          </m:r>
                        </m:sub>
                      </m:sSub>
                      <m:r>
                        <a:rPr lang="cs-CZ" b="0" i="1" smtClean="0">
                          <a:latin typeface="Cambria Math"/>
                          <a:ea typeface="Cambria Math"/>
                        </a:rPr>
                        <m:t>×</m:t>
                      </m:r>
                      <m:d>
                        <m:dPr>
                          <m:ctrlPr>
                            <a:rPr lang="cs-CZ" b="0" i="1" smtClean="0">
                              <a:latin typeface="Cambria Math" panose="02040503050406030204" pitchFamily="18" charset="0"/>
                              <a:ea typeface="Cambria Math"/>
                            </a:rPr>
                          </m:ctrlPr>
                        </m:dPr>
                        <m:e>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𝑚</m:t>
                              </m:r>
                              <m:r>
                                <a:rPr lang="cs-CZ" b="0" i="1" smtClean="0">
                                  <a:latin typeface="Cambria Math"/>
                                  <a:ea typeface="Cambria Math"/>
                                </a:rPr>
                                <m:t>1</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𝑚</m:t>
                              </m:r>
                              <m:r>
                                <a:rPr lang="cs-CZ" b="0" i="1" smtClean="0">
                                  <a:latin typeface="Cambria Math"/>
                                  <a:ea typeface="Cambria Math"/>
                                </a:rPr>
                                <m:t>2</m:t>
                              </m:r>
                            </m:sub>
                          </m:sSub>
                        </m:e>
                      </m:d>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𝐶</m:t>
                          </m:r>
                        </m:e>
                        <m:sub>
                          <m:r>
                            <a:rPr lang="cs-CZ" b="0" i="1" smtClean="0">
                              <a:latin typeface="Cambria Math"/>
                              <a:ea typeface="Cambria Math"/>
                            </a:rPr>
                            <m:t>𝑜</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𝑜</m:t>
                          </m:r>
                          <m:r>
                            <a:rPr lang="cs-CZ" b="0" i="1" smtClean="0">
                              <a:latin typeface="Cambria Math"/>
                              <a:ea typeface="Cambria Math"/>
                            </a:rPr>
                            <m:t>1</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𝑜</m:t>
                          </m:r>
                          <m:r>
                            <a:rPr lang="cs-CZ" b="0" i="1" smtClean="0">
                              <a:latin typeface="Cambria Math"/>
                              <a:ea typeface="Cambria Math"/>
                            </a:rPr>
                            <m:t>2</m:t>
                          </m:r>
                        </m:sub>
                      </m:sSub>
                      <m:r>
                        <a:rPr lang="cs-CZ" b="0" i="1" smtClean="0">
                          <a:latin typeface="Cambria Math"/>
                          <a:ea typeface="Cambria Math"/>
                        </a:rPr>
                        <m:t>)</m:t>
                      </m:r>
                    </m:oMath>
                  </m:oMathPara>
                </a14:m>
                <a:endParaRPr lang="cs-CZ" dirty="0"/>
              </a:p>
              <a:p>
                <a:pPr marL="0" indent="0">
                  <a:buNone/>
                </a:pPr>
                <a:endParaRPr lang="cs-CZ" dirty="0"/>
              </a:p>
              <a:p>
                <a:pPr marL="0" indent="0">
                  <a:buNone/>
                </a:pPr>
                <a:r>
                  <a:rPr lang="cs-CZ" dirty="0"/>
                  <a:t>kde:</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𝐶</m:t>
                        </m:r>
                      </m:e>
                      <m:sub>
                        <m:r>
                          <a:rPr lang="cs-CZ" i="1">
                            <a:latin typeface="Cambria Math"/>
                          </a:rPr>
                          <m:t>𝑚</m:t>
                        </m:r>
                      </m:sub>
                    </m:sSub>
                  </m:oMath>
                </a14:m>
                <a:r>
                  <a:rPr lang="cs-CZ" dirty="0"/>
                  <a:t>- cena materiálu (Kč/kg)</a:t>
                </a:r>
              </a:p>
              <a:p>
                <a:pPr marL="0" indent="0">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𝐺</m:t>
                        </m:r>
                      </m:e>
                      <m:sub>
                        <m:r>
                          <a:rPr lang="cs-CZ" i="1">
                            <a:latin typeface="Cambria Math"/>
                            <a:ea typeface="Cambria Math"/>
                          </a:rPr>
                          <m:t>𝑚</m:t>
                        </m:r>
                        <m:r>
                          <a:rPr lang="cs-CZ" i="1">
                            <a:latin typeface="Cambria Math"/>
                            <a:ea typeface="Cambria Math"/>
                          </a:rPr>
                          <m:t>1,2</m:t>
                        </m:r>
                      </m:sub>
                    </m:sSub>
                  </m:oMath>
                </a14:m>
                <a:r>
                  <a:rPr lang="cs-CZ" dirty="0"/>
                  <a:t>- hmotnost materiálového prvku na jednu pracovní komponentu v 1. a 2. technologii (kg)</a:t>
                </a:r>
              </a:p>
              <a:p>
                <a:pPr marL="0" indent="0">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𝐶</m:t>
                        </m:r>
                      </m:e>
                      <m:sub>
                        <m:r>
                          <a:rPr lang="cs-CZ" i="1">
                            <a:latin typeface="Cambria Math"/>
                            <a:ea typeface="Cambria Math"/>
                          </a:rPr>
                          <m:t>𝑜</m:t>
                        </m:r>
                      </m:sub>
                    </m:sSub>
                  </m:oMath>
                </a14:m>
                <a:r>
                  <a:rPr lang="cs-CZ" dirty="0"/>
                  <a:t>- cena využitelného odpadu (Kč/kg)</a:t>
                </a:r>
              </a:p>
              <a:p>
                <a:pPr marL="0" indent="0">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𝐺</m:t>
                        </m:r>
                      </m:e>
                      <m:sub>
                        <m:r>
                          <a:rPr lang="cs-CZ" i="1">
                            <a:latin typeface="Cambria Math"/>
                            <a:ea typeface="Cambria Math"/>
                          </a:rPr>
                          <m:t>𝑜</m:t>
                        </m:r>
                        <m:r>
                          <a:rPr lang="cs-CZ" i="1">
                            <a:latin typeface="Cambria Math"/>
                            <a:ea typeface="Cambria Math"/>
                          </a:rPr>
                          <m:t>1,2</m:t>
                        </m:r>
                      </m:sub>
                    </m:sSub>
                  </m:oMath>
                </a14:m>
                <a:r>
                  <a:rPr lang="cs-CZ" dirty="0"/>
                  <a:t>- hmotnost využitelného odpadu materiálového prvku na jednu komponentu (kg)</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1704" b="-2291"/>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357265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Spotřeba nářadí</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0000" lnSpcReduction="20000"/>
              </a:bodyPr>
              <a:lstStyle/>
              <a:p>
                <a:pPr marL="0" indent="0">
                  <a:buNone/>
                </a:pPr>
                <a:r>
                  <a:rPr lang="cs-CZ" dirty="0"/>
                  <a:t>Spotřeba nářadí se určuje na základě norem, které jsou sestaveny:</a:t>
                </a:r>
              </a:p>
              <a:p>
                <a:pPr marL="571500" lvl="1" indent="-171450">
                  <a:buFontTx/>
                  <a:buChar char="-"/>
                </a:pPr>
                <a:r>
                  <a:rPr lang="cs-CZ" dirty="0"/>
                  <a:t>Statisticky- u nářadí obecně používaného,</a:t>
                </a:r>
              </a:p>
              <a:p>
                <a:pPr marL="571500" lvl="1" indent="-171450">
                  <a:buFontTx/>
                  <a:buChar char="-"/>
                </a:pPr>
                <a:r>
                  <a:rPr lang="cs-CZ" dirty="0"/>
                  <a:t>Propočtem- u nářadí, kde je známa jeho životnost a plánovaný rozsah výroby.</a:t>
                </a:r>
              </a:p>
              <a:p>
                <a:pPr marL="0" indent="0">
                  <a:buFontTx/>
                  <a:buNone/>
                </a:pPr>
                <a:r>
                  <a:rPr lang="cs-CZ" dirty="0"/>
                  <a:t>Statisticky zjištěna spotřeba nářadí:</a:t>
                </a:r>
              </a:p>
              <a:p>
                <a:pPr marL="0" indent="0">
                  <a:buFontTx/>
                  <a:buNone/>
                </a:pPr>
                <a:endParaRPr lang="cs-CZ" dirty="0"/>
              </a:p>
              <a:p>
                <a:pPr marL="0" indent="0">
                  <a:buFontTx/>
                  <a:buNone/>
                </a:pPr>
                <a14:m>
                  <m:oMathPara xmlns:m="http://schemas.openxmlformats.org/officeDocument/2006/math">
                    <m:oMathParaPr>
                      <m:jc m:val="center"/>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𝑁</m:t>
                          </m:r>
                        </m:e>
                        <m:sub>
                          <m:r>
                            <a:rPr lang="cs-CZ" b="0" i="1" smtClean="0">
                              <a:latin typeface="Cambria Math"/>
                            </a:rPr>
                            <m:t>𝑠</m:t>
                          </m:r>
                        </m:sub>
                      </m:sSub>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𝑆</m:t>
                          </m:r>
                        </m:num>
                        <m:den>
                          <m:r>
                            <a:rPr lang="cs-CZ" b="0" i="1" smtClean="0">
                              <a:latin typeface="Cambria Math"/>
                            </a:rPr>
                            <m:t>𝑉</m:t>
                          </m:r>
                        </m:den>
                      </m:f>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𝑘</m:t>
                          </m:r>
                        </m:e>
                        <m:sub>
                          <m:r>
                            <a:rPr lang="cs-CZ" b="0" i="1" smtClean="0">
                              <a:latin typeface="Cambria Math"/>
                              <a:ea typeface="Cambria Math"/>
                            </a:rPr>
                            <m:t>𝑧</m:t>
                          </m:r>
                        </m:sub>
                      </m:sSub>
                    </m:oMath>
                  </m:oMathPara>
                </a14:m>
                <a:endParaRPr lang="cs-CZ" dirty="0"/>
              </a:p>
              <a:p>
                <a:pPr marL="0" indent="0">
                  <a:buFontTx/>
                  <a:buNone/>
                </a:pPr>
                <a:r>
                  <a:rPr lang="cs-CZ" dirty="0"/>
                  <a:t>kde:</a:t>
                </a:r>
              </a:p>
              <a:p>
                <a:pPr marL="0" indent="0">
                  <a:buFontTx/>
                  <a:buNone/>
                </a:pPr>
                <a:r>
                  <a:rPr lang="cs-CZ" i="1" dirty="0"/>
                  <a:t>S</a:t>
                </a:r>
                <a:r>
                  <a:rPr lang="cs-CZ" dirty="0"/>
                  <a:t>- statisticky zjištěna spotřeba nářadí u podobných výrobních úkolů, (ks)</a:t>
                </a:r>
              </a:p>
              <a:p>
                <a:pPr marL="0" indent="0">
                  <a:buFontTx/>
                  <a:buNone/>
                </a:pPr>
                <a:r>
                  <a:rPr lang="cs-CZ" i="1" dirty="0"/>
                  <a:t>V</a:t>
                </a:r>
                <a:r>
                  <a:rPr lang="cs-CZ" dirty="0"/>
                  <a:t>- výrobní úkol zadaný v naturálních jednotkách (ks),</a:t>
                </a:r>
              </a:p>
              <a:p>
                <a:pPr marL="0" indent="0">
                  <a:buFontTx/>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 koeficient zpevnění norem, kde </a:t>
                </a: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≤1</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a:blip r:embed="rId5"/>
                <a:stretch>
                  <a:fillRect l="-963" t="-2291"/>
                </a:stretch>
              </a:blipFill>
            </p:spPr>
            <p:txBody>
              <a:bodyPr/>
              <a:lstStyle/>
              <a:p>
                <a:r>
                  <a:rPr lang="cs-CZ">
                    <a:noFill/>
                  </a:rPr>
                  <a:t> </a:t>
                </a:r>
              </a:p>
            </p:txBody>
          </p:sp>
        </mc:Fallback>
      </mc:AlternateContent>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401630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548680"/>
            <a:ext cx="8229600" cy="1143000"/>
          </a:xfrm>
        </p:spPr>
        <p:txBody>
          <a:bodyPr/>
          <a:lstStyle/>
          <a:p>
            <a:r>
              <a:rPr lang="cs-CZ" b="1" dirty="0"/>
              <a:t>Životnost nářadí 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0000" lnSpcReduction="20000"/>
              </a:bodyPr>
              <a:lstStyle/>
              <a:p>
                <a:pPr marL="0" indent="0">
                  <a:buFontTx/>
                  <a:buNone/>
                </a:pPr>
                <a:r>
                  <a:rPr lang="cs-CZ" dirty="0"/>
                  <a:t>Životnost nářadí se počítá individuálně pro různé druhy nářadí:</a:t>
                </a:r>
              </a:p>
              <a:p>
                <a:pPr marL="171450" indent="-171450">
                  <a:buFontTx/>
                  <a:buChar char="-"/>
                </a:pPr>
                <a:r>
                  <a:rPr lang="cs-CZ" dirty="0"/>
                  <a:t>Řezné nástroje</a:t>
                </a:r>
              </a:p>
              <a:p>
                <a:pPr marL="0" indent="0">
                  <a:buNone/>
                </a:pPr>
                <a14:m>
                  <m:oMathPara xmlns:m="http://schemas.openxmlformats.org/officeDocument/2006/math">
                    <m:oMathParaPr>
                      <m:jc m:val="left"/>
                    </m:oMathParaPr>
                    <m:oMath xmlns:m="http://schemas.openxmlformats.org/officeDocument/2006/math">
                      <m:r>
                        <a:rPr lang="cs-CZ" i="1">
                          <a:latin typeface="Cambria Math"/>
                        </a:rPr>
                        <m:t>Ž=</m:t>
                      </m:r>
                      <m:d>
                        <m:dPr>
                          <m:ctrlPr>
                            <a:rPr lang="cs-CZ" i="1">
                              <a:latin typeface="Cambria Math" panose="02040503050406030204" pitchFamily="18" charset="0"/>
                            </a:rPr>
                          </m:ctrlPr>
                        </m:dPr>
                        <m:e>
                          <m:r>
                            <a:rPr lang="cs-CZ" i="1">
                              <a:latin typeface="Cambria Math"/>
                            </a:rPr>
                            <m:t>𝑛</m:t>
                          </m:r>
                          <m:r>
                            <a:rPr lang="cs-CZ" i="1">
                              <a:latin typeface="Cambria Math"/>
                            </a:rPr>
                            <m:t>+1</m:t>
                          </m:r>
                        </m:e>
                      </m:d>
                      <m:r>
                        <a:rPr lang="cs-CZ" i="1">
                          <a:latin typeface="Cambria Math"/>
                          <a:ea typeface="Cambria Math"/>
                        </a:rPr>
                        <m:t>×</m:t>
                      </m:r>
                      <m:r>
                        <a:rPr lang="cs-CZ" i="1">
                          <a:latin typeface="Cambria Math"/>
                          <a:ea typeface="Cambria Math"/>
                        </a:rPr>
                        <m:t>𝑇</m:t>
                      </m:r>
                      <m:r>
                        <a:rPr lang="cs-CZ" i="1">
                          <a:latin typeface="Cambria Math"/>
                          <a:ea typeface="Cambria Math"/>
                        </a:rPr>
                        <m:t>=(</m:t>
                      </m:r>
                      <m:f>
                        <m:fPr>
                          <m:ctrlPr>
                            <a:rPr lang="cs-CZ" i="1">
                              <a:latin typeface="Cambria Math" panose="02040503050406030204" pitchFamily="18" charset="0"/>
                              <a:ea typeface="Cambria Math"/>
                            </a:rPr>
                          </m:ctrlPr>
                        </m:fPr>
                        <m:num>
                          <m:r>
                            <a:rPr lang="cs-CZ" i="1">
                              <a:latin typeface="Cambria Math"/>
                              <a:ea typeface="Cambria Math"/>
                            </a:rPr>
                            <m:t>𝐻</m:t>
                          </m:r>
                        </m:num>
                        <m:den>
                          <m:r>
                            <a:rPr lang="cs-CZ" i="1">
                              <a:latin typeface="Cambria Math"/>
                              <a:ea typeface="Cambria Math"/>
                            </a:rPr>
                            <m:t>h</m:t>
                          </m:r>
                        </m:den>
                      </m:f>
                      <m:r>
                        <a:rPr lang="cs-CZ" i="1">
                          <a:latin typeface="Cambria Math"/>
                          <a:ea typeface="Cambria Math"/>
                        </a:rPr>
                        <m:t>+1)×</m:t>
                      </m:r>
                      <m:r>
                        <a:rPr lang="cs-CZ" i="1">
                          <a:latin typeface="Cambria Math"/>
                          <a:ea typeface="Cambria Math"/>
                        </a:rPr>
                        <m:t>𝑇</m:t>
                      </m:r>
                    </m:oMath>
                  </m:oMathPara>
                </a14:m>
                <a:endParaRPr lang="cs-CZ" dirty="0"/>
              </a:p>
              <a:p>
                <a:pPr marL="0" indent="0">
                  <a:buNone/>
                </a:pPr>
                <a:r>
                  <a:rPr lang="cs-CZ" dirty="0"/>
                  <a:t>Kde: </a:t>
                </a:r>
              </a:p>
              <a:p>
                <a:pPr marL="0" indent="0">
                  <a:buNone/>
                </a:pPr>
                <a:r>
                  <a:rPr lang="cs-CZ" dirty="0"/>
                  <a:t>Ž- životnost nářadí (hod.)</a:t>
                </a:r>
              </a:p>
              <a:p>
                <a:pPr marL="0" indent="0">
                  <a:buNone/>
                </a:pPr>
                <a:r>
                  <a:rPr lang="cs-CZ" dirty="0"/>
                  <a:t>n- přípustný počet ostření řezného nástroje,</a:t>
                </a:r>
              </a:p>
              <a:p>
                <a:pPr marL="0" indent="0">
                  <a:buNone/>
                </a:pPr>
                <a:r>
                  <a:rPr lang="cs-CZ" dirty="0"/>
                  <a:t>T- optimální trvanlivost břitu řezného nástroje mezi dvěma ostřeními (hod.)</a:t>
                </a:r>
              </a:p>
              <a:p>
                <a:pPr marL="0" indent="0">
                  <a:buNone/>
                </a:pPr>
                <a:r>
                  <a:rPr lang="cs-CZ" dirty="0"/>
                  <a:t>H- velikost celkového přípustného obroušení pracovní části řezného nástroje (mm)</a:t>
                </a:r>
              </a:p>
              <a:p>
                <a:pPr marL="0" indent="0">
                  <a:buNone/>
                </a:pPr>
                <a:r>
                  <a:rPr lang="cs-CZ" dirty="0"/>
                  <a:t>h- velikost přípustného obroušení pracovní části řezného nástroje při jednom ostření</a:t>
                </a:r>
              </a:p>
              <a:p>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3"/>
                <a:stretch>
                  <a:fillRect l="-963" t="-2156"/>
                </a:stretch>
              </a:blipFill>
            </p:spPr>
            <p:txBody>
              <a:bodyPr/>
              <a:lstStyle/>
              <a:p>
                <a:r>
                  <a:rPr lang="cs-CZ">
                    <a:noFill/>
                  </a:rPr>
                  <a:t> </a:t>
                </a:r>
              </a:p>
            </p:txBody>
          </p:sp>
        </mc:Fallback>
      </mc:AlternateContent>
    </p:spTree>
    <p:extLst>
      <p:ext uri="{BB962C8B-B14F-4D97-AF65-F5344CB8AC3E}">
        <p14:creationId xmlns:p14="http://schemas.microsoft.com/office/powerpoint/2010/main" val="394581852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2229"/>
            <a:ext cx="8229600" cy="1143000"/>
          </a:xfrm>
        </p:spPr>
        <p:txBody>
          <a:bodyPr/>
          <a:lstStyle/>
          <a:p>
            <a:r>
              <a:rPr lang="cs-CZ" b="1" dirty="0"/>
              <a:t>Životnost nářadí II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lstStyle/>
              <a:p>
                <a:pPr marL="171450" indent="-171450">
                  <a:buFontTx/>
                  <a:buChar char="-"/>
                </a:pPr>
                <a:r>
                  <a:rPr lang="cs-CZ" i="1" dirty="0"/>
                  <a:t>Měřidla</a:t>
                </a:r>
                <a:r>
                  <a:rPr lang="cs-CZ" dirty="0"/>
                  <a:t> </a:t>
                </a:r>
              </a:p>
              <a:p>
                <a:pPr marL="0" indent="0">
                  <a:buNone/>
                </a:pPr>
                <a14:m>
                  <m:oMathPara xmlns:m="http://schemas.openxmlformats.org/officeDocument/2006/math">
                    <m:oMathParaPr>
                      <m:jc m:val="centerGroup"/>
                    </m:oMathParaPr>
                    <m:oMath xmlns:m="http://schemas.openxmlformats.org/officeDocument/2006/math">
                      <m:sSup>
                        <m:sSupPr>
                          <m:ctrlPr>
                            <a:rPr lang="cs-CZ" i="1">
                              <a:latin typeface="Cambria Math" panose="02040503050406030204" pitchFamily="18" charset="0"/>
                            </a:rPr>
                          </m:ctrlPr>
                        </m:sSupPr>
                        <m:e>
                          <m:r>
                            <a:rPr lang="cs-CZ" i="1">
                              <a:latin typeface="Cambria Math"/>
                            </a:rPr>
                            <m:t>Ž</m:t>
                          </m:r>
                        </m:e>
                        <m:sup>
                          <m:r>
                            <a:rPr lang="cs-CZ" i="1">
                              <a:latin typeface="Cambria Math"/>
                            </a:rPr>
                            <m:t>′</m:t>
                          </m:r>
                        </m:sup>
                      </m:sSup>
                      <m:r>
                        <a:rPr lang="cs-CZ" i="1">
                          <a:latin typeface="Cambria Math"/>
                        </a:rPr>
                        <m:t>=</m:t>
                      </m:r>
                      <m:d>
                        <m:dPr>
                          <m:ctrlPr>
                            <a:rPr lang="cs-CZ" i="1">
                              <a:latin typeface="Cambria Math" panose="02040503050406030204" pitchFamily="18" charset="0"/>
                            </a:rPr>
                          </m:ctrlPr>
                        </m:dPr>
                        <m:e>
                          <m:sSup>
                            <m:sSupPr>
                              <m:ctrlPr>
                                <a:rPr lang="cs-CZ" i="1">
                                  <a:latin typeface="Cambria Math" panose="02040503050406030204" pitchFamily="18" charset="0"/>
                                </a:rPr>
                              </m:ctrlPr>
                            </m:sSupPr>
                            <m:e>
                              <m:r>
                                <a:rPr lang="cs-CZ" i="1">
                                  <a:latin typeface="Cambria Math"/>
                                </a:rPr>
                                <m:t>𝑛</m:t>
                              </m:r>
                            </m:e>
                            <m:sup>
                              <m:r>
                                <a:rPr lang="cs-CZ" i="1">
                                  <a:latin typeface="Cambria Math"/>
                                </a:rPr>
                                <m:t>′</m:t>
                              </m:r>
                            </m:sup>
                          </m:sSup>
                          <m:r>
                            <a:rPr lang="cs-CZ" i="1">
                              <a:latin typeface="Cambria Math"/>
                            </a:rPr>
                            <m:t>+1</m:t>
                          </m:r>
                        </m:e>
                      </m:d>
                      <m:r>
                        <a:rPr lang="cs-CZ" i="1">
                          <a:latin typeface="Cambria Math"/>
                          <a:ea typeface="Cambria Math"/>
                        </a:rPr>
                        <m:t>×</m:t>
                      </m:r>
                      <m:r>
                        <a:rPr lang="cs-CZ" i="1">
                          <a:latin typeface="Cambria Math"/>
                          <a:ea typeface="Cambria Math"/>
                        </a:rPr>
                        <m:t>𝑇</m:t>
                      </m:r>
                      <m:r>
                        <a:rPr lang="cs-CZ" i="1">
                          <a:latin typeface="Cambria Math"/>
                          <a:ea typeface="Cambria Math"/>
                        </a:rPr>
                        <m:t>=(</m:t>
                      </m:r>
                      <m:sSup>
                        <m:sSupPr>
                          <m:ctrlPr>
                            <a:rPr lang="cs-CZ" i="1">
                              <a:latin typeface="Cambria Math" panose="02040503050406030204" pitchFamily="18" charset="0"/>
                              <a:ea typeface="Cambria Math"/>
                            </a:rPr>
                          </m:ctrlPr>
                        </m:sSupPr>
                        <m:e>
                          <m:r>
                            <a:rPr lang="cs-CZ" i="1">
                              <a:latin typeface="Cambria Math"/>
                              <a:ea typeface="Cambria Math"/>
                            </a:rPr>
                            <m:t>𝑛</m:t>
                          </m:r>
                        </m:e>
                        <m:sup>
                          <m:r>
                            <a:rPr lang="cs-CZ" i="1">
                              <a:latin typeface="Cambria Math"/>
                              <a:ea typeface="Cambria Math"/>
                            </a:rPr>
                            <m:t>′</m:t>
                          </m:r>
                        </m:sup>
                      </m:sSup>
                      <m:r>
                        <a:rPr lang="cs-CZ" i="1">
                          <a:latin typeface="Cambria Math"/>
                          <a:ea typeface="Cambria Math"/>
                        </a:rPr>
                        <m:t>+1)×</m:t>
                      </m:r>
                      <m:r>
                        <a:rPr lang="cs-CZ" i="1">
                          <a:latin typeface="Cambria Math"/>
                          <a:ea typeface="Cambria Math"/>
                        </a:rPr>
                        <m:t>𝑚</m:t>
                      </m:r>
                      <m:r>
                        <a:rPr lang="cs-CZ" i="1">
                          <a:latin typeface="Cambria Math"/>
                          <a:ea typeface="Cambria Math"/>
                        </a:rPr>
                        <m:t>×</m:t>
                      </m:r>
                      <m:sSup>
                        <m:sSupPr>
                          <m:ctrlPr>
                            <a:rPr lang="cs-CZ" i="1">
                              <a:latin typeface="Cambria Math" panose="02040503050406030204" pitchFamily="18" charset="0"/>
                              <a:ea typeface="Cambria Math"/>
                            </a:rPr>
                          </m:ctrlPr>
                        </m:sSupPr>
                        <m:e>
                          <m:r>
                            <a:rPr lang="cs-CZ" i="1">
                              <a:latin typeface="Cambria Math"/>
                              <a:ea typeface="Cambria Math"/>
                            </a:rPr>
                            <m:t>h</m:t>
                          </m:r>
                        </m:e>
                        <m:sup>
                          <m:r>
                            <a:rPr lang="cs-CZ" i="1">
                              <a:latin typeface="Cambria Math"/>
                              <a:ea typeface="Cambria Math"/>
                            </a:rPr>
                            <m:t>′</m:t>
                          </m:r>
                        </m:sup>
                      </m:sSup>
                    </m:oMath>
                  </m:oMathPara>
                </a14:m>
                <a:endParaRPr lang="cs-CZ" dirty="0"/>
              </a:p>
              <a:p>
                <a:pPr marL="0" indent="0">
                  <a:buNone/>
                </a:pPr>
                <a:r>
                  <a:rPr lang="cs-CZ" dirty="0"/>
                  <a:t>Kde:</a:t>
                </a:r>
              </a:p>
              <a:p>
                <a:pPr marL="0" indent="0">
                  <a:buNone/>
                </a:pPr>
                <a14:m>
                  <m:oMath xmlns:m="http://schemas.openxmlformats.org/officeDocument/2006/math">
                    <m:sSup>
                      <m:sSupPr>
                        <m:ctrlPr>
                          <a:rPr lang="cs-CZ" i="1">
                            <a:latin typeface="Cambria Math" panose="02040503050406030204" pitchFamily="18" charset="0"/>
                          </a:rPr>
                        </m:ctrlPr>
                      </m:sSupPr>
                      <m:e>
                        <m:r>
                          <a:rPr lang="cs-CZ" i="1">
                            <a:latin typeface="Cambria Math"/>
                          </a:rPr>
                          <m:t>𝑛</m:t>
                        </m:r>
                      </m:e>
                      <m:sup>
                        <m:r>
                          <a:rPr lang="cs-CZ" i="1">
                            <a:latin typeface="Cambria Math"/>
                          </a:rPr>
                          <m:t>′</m:t>
                        </m:r>
                      </m:sup>
                    </m:sSup>
                  </m:oMath>
                </a14:m>
                <a:r>
                  <a:rPr lang="cs-CZ" dirty="0"/>
                  <a:t>- počet možných oprav měřidla,</a:t>
                </a:r>
              </a:p>
              <a:p>
                <a:pPr marL="0" indent="0">
                  <a:buNone/>
                </a:pPr>
                <a:r>
                  <a:rPr lang="cs-CZ" dirty="0"/>
                  <a:t>m- počet měření vyvolávající opotřebení 1m</a:t>
                </a:r>
              </a:p>
              <a:p>
                <a:pPr marL="0" indent="0">
                  <a:buNone/>
                </a:pPr>
                <a14:m>
                  <m:oMath xmlns:m="http://schemas.openxmlformats.org/officeDocument/2006/math">
                    <m:sSup>
                      <m:sSupPr>
                        <m:ctrlPr>
                          <a:rPr lang="cs-CZ" i="1">
                            <a:latin typeface="Cambria Math" panose="02040503050406030204" pitchFamily="18" charset="0"/>
                            <a:ea typeface="Cambria Math"/>
                          </a:rPr>
                        </m:ctrlPr>
                      </m:sSupPr>
                      <m:e>
                        <m:r>
                          <a:rPr lang="cs-CZ" i="1">
                            <a:latin typeface="Cambria Math"/>
                            <a:ea typeface="Cambria Math"/>
                          </a:rPr>
                          <m:t>h</m:t>
                        </m:r>
                      </m:e>
                      <m:sup>
                        <m:r>
                          <a:rPr lang="cs-CZ" i="1">
                            <a:latin typeface="Cambria Math"/>
                            <a:ea typeface="Cambria Math"/>
                          </a:rPr>
                          <m:t>′</m:t>
                        </m:r>
                      </m:sup>
                    </m:sSup>
                  </m:oMath>
                </a14:m>
                <a:r>
                  <a:rPr lang="cs-CZ" dirty="0"/>
                  <a:t>- dovolené opotřebení měřidla v mikronech</a:t>
                </a:r>
              </a:p>
              <a:p>
                <a:pPr marL="0" indent="0">
                  <a:buNone/>
                </a:pPr>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2"/>
                <a:stretch>
                  <a:fillRect l="-1926" t="-2022"/>
                </a:stretch>
              </a:blipFill>
            </p:spPr>
            <p:txBody>
              <a:bodyPr/>
              <a:lstStyle/>
              <a:p>
                <a:r>
                  <a:rPr lang="cs-CZ">
                    <a:noFill/>
                  </a:rPr>
                  <a:t> </a:t>
                </a:r>
              </a:p>
            </p:txBody>
          </p:sp>
        </mc:Fallback>
      </mc:AlternateContent>
    </p:spTree>
    <p:extLst>
      <p:ext uri="{BB962C8B-B14F-4D97-AF65-F5344CB8AC3E}">
        <p14:creationId xmlns:p14="http://schemas.microsoft.com/office/powerpoint/2010/main" val="275856755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SBU</a:t>
            </a:r>
          </a:p>
        </p:txBody>
      </p:sp>
      <p:sp>
        <p:nvSpPr>
          <p:cNvPr id="3" name="Zástupný symbol pro obsah 2"/>
          <p:cNvSpPr>
            <a:spLocks noGrp="1"/>
          </p:cNvSpPr>
          <p:nvPr>
            <p:ph idx="1"/>
          </p:nvPr>
        </p:nvSpPr>
        <p:spPr/>
        <p:txBody>
          <a:bodyPr>
            <a:normAutofit/>
          </a:bodyPr>
          <a:lstStyle/>
          <a:p>
            <a:r>
              <a:rPr lang="cs-CZ" b="1" dirty="0"/>
              <a:t>Strategická obchodní jednotka </a:t>
            </a:r>
            <a:r>
              <a:rPr lang="cs-CZ" dirty="0"/>
              <a:t>(</a:t>
            </a:r>
            <a:r>
              <a:rPr lang="cs-CZ" i="1" dirty="0" err="1"/>
              <a:t>Strategic</a:t>
            </a:r>
            <a:r>
              <a:rPr lang="cs-CZ" i="1" dirty="0"/>
              <a:t> Business Unit - SBU</a:t>
            </a:r>
            <a:r>
              <a:rPr lang="cs-CZ" dirty="0"/>
              <a:t>) je definována </a:t>
            </a:r>
            <a:r>
              <a:rPr lang="cs-CZ" i="1" dirty="0"/>
              <a:t>určením skupiny zákazníků a jejich potřeb, jež hodlá firma uspokojovat a k tomu používá specifické technologie výroby</a:t>
            </a:r>
            <a:r>
              <a:rPr lang="cs-CZ" dirty="0"/>
              <a:t>.</a:t>
            </a:r>
          </a:p>
          <a:p>
            <a:r>
              <a:rPr lang="cs-CZ" dirty="0"/>
              <a:t>Důvodem k členění aktivit podniku pomocí SBU je nutnost </a:t>
            </a:r>
            <a:r>
              <a:rPr lang="cs-CZ" b="1" dirty="0"/>
              <a:t>formulace samostatné business strategie </a:t>
            </a:r>
            <a:r>
              <a:rPr lang="cs-CZ" dirty="0"/>
              <a:t>pro konkrétní SBU. </a:t>
            </a:r>
          </a:p>
          <a:p>
            <a:endParaRPr lang="cs-CZ" sz="2000" dirty="0"/>
          </a:p>
        </p:txBody>
      </p:sp>
      <p:sp>
        <p:nvSpPr>
          <p:cNvPr id="4" name="TextovéPole 3"/>
          <p:cNvSpPr txBox="1"/>
          <p:nvPr/>
        </p:nvSpPr>
        <p:spPr>
          <a:xfrm>
            <a:off x="901541" y="5805264"/>
            <a:ext cx="7704856" cy="400110"/>
          </a:xfrm>
          <a:prstGeom prst="rect">
            <a:avLst/>
          </a:prstGeom>
          <a:noFill/>
        </p:spPr>
        <p:txBody>
          <a:bodyPr wrap="square" rtlCol="0">
            <a:spAutoFit/>
          </a:bodyPr>
          <a:lstStyle/>
          <a:p>
            <a:pPr lvl="0"/>
            <a:r>
              <a:rPr lang="cs-CZ" sz="1000" dirty="0"/>
              <a:t>Zdroj: KEŘKOVSKÝ, M., VYKYPĚL, </a:t>
            </a:r>
            <a:r>
              <a:rPr lang="cs-CZ" sz="1000" dirty="0" err="1"/>
              <a:t>O.,</a:t>
            </a:r>
            <a:r>
              <a:rPr lang="cs-CZ" sz="1000" i="1" dirty="0" err="1"/>
              <a:t>Strategické</a:t>
            </a:r>
            <a:r>
              <a:rPr lang="cs-CZ" sz="1000" i="1" dirty="0"/>
              <a:t> řízení – teorie pro praxi</a:t>
            </a:r>
            <a:r>
              <a:rPr lang="cs-CZ" sz="1000" dirty="0"/>
              <a:t>, 1.vyd., Praha: </a:t>
            </a:r>
            <a:r>
              <a:rPr lang="cs-CZ" sz="1000" dirty="0" err="1"/>
              <a:t>C.H.Beck</a:t>
            </a:r>
            <a:r>
              <a:rPr lang="cs-CZ" sz="1000" dirty="0"/>
              <a:t>, 2002, 172 s., ISBN 80-7179-578-X</a:t>
            </a:r>
          </a:p>
          <a:p>
            <a:endParaRPr lang="cs-CZ" sz="1000" dirty="0"/>
          </a:p>
        </p:txBody>
      </p:sp>
    </p:spTree>
    <p:extLst>
      <p:ext uri="{BB962C8B-B14F-4D97-AF65-F5344CB8AC3E}">
        <p14:creationId xmlns:p14="http://schemas.microsoft.com/office/powerpoint/2010/main" val="3846779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18059"/>
            <a:ext cx="8229600" cy="1143000"/>
          </a:xfrm>
        </p:spPr>
        <p:txBody>
          <a:bodyPr/>
          <a:lstStyle/>
          <a:p>
            <a:r>
              <a:rPr lang="cs-CZ" b="1" dirty="0"/>
              <a:t>Norma spotřeby nářadí I</a:t>
            </a:r>
          </a:p>
        </p:txBody>
      </p:sp>
      <mc:AlternateContent xmlns:mc="http://schemas.openxmlformats.org/markup-compatibility/2006">
        <mc:Choice xmlns:a14="http://schemas.microsoft.com/office/drawing/2010/main" Requires="a14">
          <p:sp>
            <p:nvSpPr>
              <p:cNvPr id="3" name="Zástupný symbol pro obsah 2"/>
              <p:cNvSpPr>
                <a:spLocks noGrp="1"/>
              </p:cNvSpPr>
              <p:nvPr>
                <p:ph idx="1"/>
              </p:nvPr>
            </p:nvSpPr>
            <p:spPr/>
            <p:txBody>
              <a:bodyPr>
                <a:normAutofit/>
              </a:bodyPr>
              <a:lstStyle/>
              <a:p>
                <a:pPr marL="0" indent="0">
                  <a:buNone/>
                </a:pPr>
                <a:r>
                  <a:rPr lang="cs-CZ" sz="1800" b="1" dirty="0"/>
                  <a:t>Norma spotřeby nářadí </a:t>
                </a:r>
                <a:r>
                  <a:rPr lang="cs-CZ" sz="1800" dirty="0"/>
                  <a:t>je množství nářadí všeho druhu (nebo jen určitého druhu) v technických nebo peněžních jednotkách, které nezbytně potřebujeme pro zhotovení nebo opracování plánované výroby. </a:t>
                </a:r>
              </a:p>
              <a:p>
                <a:pPr marL="0" indent="0">
                  <a:buNone/>
                </a:pPr>
                <a:r>
                  <a:rPr lang="cs-CZ" sz="1800" dirty="0"/>
                  <a:t>Výpočet technicky zdůvodněné normy pro:</a:t>
                </a:r>
              </a:p>
              <a:p>
                <a:pPr>
                  <a:buFontTx/>
                  <a:buChar char="-"/>
                </a:pPr>
                <a:r>
                  <a:rPr lang="cs-CZ" sz="1800" b="1" dirty="0"/>
                  <a:t>Řezné nástroje:</a:t>
                </a:r>
              </a:p>
              <a:p>
                <a:pPr marL="0" indent="0">
                  <a:buNone/>
                </a:pPr>
                <a14:m>
                  <m:oMathPara xmlns:m="http://schemas.openxmlformats.org/officeDocument/2006/math">
                    <m:oMathParaPr>
                      <m:jc m:val="left"/>
                    </m:oMathParaPr>
                    <m:oMath xmlns:m="http://schemas.openxmlformats.org/officeDocument/2006/math">
                      <m:sSub>
                        <m:sSubPr>
                          <m:ctrlPr>
                            <a:rPr lang="cs-CZ" sz="1800" i="1" smtClean="0">
                              <a:latin typeface="Cambria Math" panose="02040503050406030204" pitchFamily="18" charset="0"/>
                            </a:rPr>
                          </m:ctrlPr>
                        </m:sSubPr>
                        <m:e>
                          <m:r>
                            <a:rPr lang="cs-CZ" sz="1800" b="0" i="1" smtClean="0">
                              <a:latin typeface="Cambria Math"/>
                            </a:rPr>
                            <m:t>𝑁</m:t>
                          </m:r>
                        </m:e>
                        <m:sub>
                          <m:r>
                            <a:rPr lang="cs-CZ" sz="1800" b="0" i="1" smtClean="0">
                              <a:latin typeface="Cambria Math"/>
                            </a:rPr>
                            <m:t>𝑡</m:t>
                          </m:r>
                        </m:sub>
                      </m:sSub>
                      <m:r>
                        <a:rPr lang="cs-CZ" sz="1800" b="0" i="1" smtClean="0">
                          <a:latin typeface="Cambria Math"/>
                        </a:rPr>
                        <m:t>=</m:t>
                      </m:r>
                      <m:f>
                        <m:fPr>
                          <m:ctrlPr>
                            <a:rPr lang="cs-CZ" sz="1800" b="0" i="1" smtClean="0">
                              <a:latin typeface="Cambria Math" panose="02040503050406030204" pitchFamily="18" charset="0"/>
                            </a:rPr>
                          </m:ctrlPr>
                        </m:fPr>
                        <m:num>
                          <m:sSub>
                            <m:sSubPr>
                              <m:ctrlPr>
                                <a:rPr lang="cs-CZ" sz="1800" b="0" i="1" smtClean="0">
                                  <a:latin typeface="Cambria Math" panose="02040503050406030204" pitchFamily="18" charset="0"/>
                                </a:rPr>
                              </m:ctrlPr>
                            </m:sSubPr>
                            <m:e>
                              <m:r>
                                <a:rPr lang="cs-CZ" sz="1800" b="0" i="1" smtClean="0">
                                  <a:latin typeface="Cambria Math"/>
                                </a:rPr>
                                <m:t>𝑡</m:t>
                              </m:r>
                            </m:e>
                            <m:sub>
                              <m:r>
                                <a:rPr lang="cs-CZ" sz="1800" b="0" i="1" smtClean="0">
                                  <a:latin typeface="Cambria Math"/>
                                </a:rPr>
                                <m:t>41</m:t>
                              </m:r>
                            </m:sub>
                          </m:sSub>
                          <m:r>
                            <a:rPr lang="cs-CZ" sz="1800" b="0" i="1" smtClean="0">
                              <a:latin typeface="Cambria Math"/>
                              <a:ea typeface="Cambria Math"/>
                            </a:rPr>
                            <m:t>×</m:t>
                          </m:r>
                          <m:r>
                            <a:rPr lang="cs-CZ" sz="1800" b="0" i="1" smtClean="0">
                              <a:latin typeface="Cambria Math"/>
                              <a:ea typeface="Cambria Math"/>
                            </a:rPr>
                            <m:t>𝑖</m:t>
                          </m:r>
                          <m:r>
                            <a:rPr lang="cs-CZ" sz="1800" b="0" i="1" smtClean="0">
                              <a:latin typeface="Cambria Math"/>
                              <a:ea typeface="Cambria Math"/>
                            </a:rPr>
                            <m:t>×</m:t>
                          </m:r>
                          <m:r>
                            <a:rPr lang="cs-CZ" sz="1800" b="0" i="1" smtClean="0">
                              <a:latin typeface="Cambria Math"/>
                              <a:ea typeface="Cambria Math"/>
                            </a:rPr>
                            <m:t>𝑋</m:t>
                          </m:r>
                        </m:num>
                        <m:den>
                          <m:r>
                            <a:rPr lang="cs-CZ" sz="1800" b="0" i="1" smtClean="0">
                              <a:latin typeface="Cambria Math"/>
                            </a:rPr>
                            <m:t>60</m:t>
                          </m:r>
                          <m:r>
                            <a:rPr lang="cs-CZ" sz="1800" b="0" i="1" smtClean="0">
                              <a:latin typeface="Cambria Math"/>
                              <a:ea typeface="Cambria Math"/>
                            </a:rPr>
                            <m:t>×Ž</m:t>
                          </m:r>
                        </m:den>
                      </m:f>
                      <m:r>
                        <a:rPr lang="cs-CZ" sz="1800" b="0" i="1" smtClean="0">
                          <a:latin typeface="Cambria Math"/>
                          <a:ea typeface="Cambria Math"/>
                        </a:rPr>
                        <m:t>×</m:t>
                      </m:r>
                      <m:sSub>
                        <m:sSubPr>
                          <m:ctrlPr>
                            <a:rPr lang="cs-CZ" sz="1800" b="0" i="1" smtClean="0">
                              <a:latin typeface="Cambria Math" panose="02040503050406030204" pitchFamily="18" charset="0"/>
                              <a:ea typeface="Cambria Math"/>
                            </a:rPr>
                          </m:ctrlPr>
                        </m:sSubPr>
                        <m:e>
                          <m:r>
                            <a:rPr lang="cs-CZ" sz="1800" b="0" i="1" smtClean="0">
                              <a:latin typeface="Cambria Math"/>
                              <a:ea typeface="Cambria Math"/>
                            </a:rPr>
                            <m:t>𝑘</m:t>
                          </m:r>
                        </m:e>
                        <m:sub>
                          <m:r>
                            <a:rPr lang="cs-CZ" sz="1800" b="0" i="1" smtClean="0">
                              <a:latin typeface="Cambria Math"/>
                              <a:ea typeface="Cambria Math"/>
                            </a:rPr>
                            <m:t>𝑛𝑧</m:t>
                          </m:r>
                        </m:sub>
                      </m:sSub>
                    </m:oMath>
                  </m:oMathPara>
                </a14:m>
                <a:endParaRPr lang="cs-CZ" sz="1800" dirty="0"/>
              </a:p>
              <a:p>
                <a:pPr marL="0" indent="0">
                  <a:buNone/>
                </a:pPr>
                <a:r>
                  <a:rPr lang="cs-CZ" sz="1800" dirty="0"/>
                  <a:t>Kde:</a:t>
                </a:r>
              </a:p>
              <a:p>
                <a:pPr marL="0" indent="0">
                  <a:buNone/>
                </a:pPr>
                <a14:m>
                  <m:oMath xmlns:m="http://schemas.openxmlformats.org/officeDocument/2006/math">
                    <m:sSub>
                      <m:sSubPr>
                        <m:ctrlPr>
                          <a:rPr lang="cs-CZ" sz="1800" i="1">
                            <a:latin typeface="Cambria Math" panose="02040503050406030204" pitchFamily="18" charset="0"/>
                          </a:rPr>
                        </m:ctrlPr>
                      </m:sSubPr>
                      <m:e>
                        <m:r>
                          <a:rPr lang="cs-CZ" sz="1800" i="1">
                            <a:latin typeface="Cambria Math"/>
                          </a:rPr>
                          <m:t>𝑡</m:t>
                        </m:r>
                      </m:e>
                      <m:sub>
                        <m:r>
                          <a:rPr lang="cs-CZ" sz="1800" i="1">
                            <a:latin typeface="Cambria Math"/>
                          </a:rPr>
                          <m:t>41</m:t>
                        </m:r>
                      </m:sub>
                    </m:sSub>
                  </m:oMath>
                </a14:m>
                <a:r>
                  <a:rPr lang="cs-CZ" sz="1800" dirty="0"/>
                  <a:t>- čas hlavního chodu stroje, kdy je nástroj v záběru (min)</a:t>
                </a:r>
              </a:p>
              <a:p>
                <a:pPr marL="0" indent="0">
                  <a:buNone/>
                </a:pPr>
                <a:r>
                  <a:rPr lang="cs-CZ" sz="1800" dirty="0"/>
                  <a:t>i- počet současně pracujících stejných nástrojů při opracování jedné součásti</a:t>
                </a:r>
              </a:p>
              <a:p>
                <a:pPr marL="0" indent="0">
                  <a:buNone/>
                </a:pPr>
                <a:r>
                  <a:rPr lang="cs-CZ" sz="1800" dirty="0"/>
                  <a:t>X- počet součástí plánovaných k výrobě za plánovací období</a:t>
                </a:r>
              </a:p>
              <a:p>
                <a:pPr marL="0" indent="0">
                  <a:buNone/>
                </a:pPr>
                <a14:m>
                  <m:oMath xmlns:m="http://schemas.openxmlformats.org/officeDocument/2006/math">
                    <m:sSub>
                      <m:sSubPr>
                        <m:ctrlPr>
                          <a:rPr lang="cs-CZ" sz="1800" i="1">
                            <a:latin typeface="Cambria Math" panose="02040503050406030204" pitchFamily="18" charset="0"/>
                            <a:ea typeface="Cambria Math"/>
                          </a:rPr>
                        </m:ctrlPr>
                      </m:sSubPr>
                      <m:e>
                        <m:r>
                          <a:rPr lang="cs-CZ" sz="1800" i="1">
                            <a:latin typeface="Cambria Math"/>
                            <a:ea typeface="Cambria Math"/>
                          </a:rPr>
                          <m:t>𝑘</m:t>
                        </m:r>
                      </m:e>
                      <m:sub>
                        <m:r>
                          <a:rPr lang="cs-CZ" sz="1800" i="1">
                            <a:latin typeface="Cambria Math"/>
                            <a:ea typeface="Cambria Math"/>
                          </a:rPr>
                          <m:t>𝑛𝑧</m:t>
                        </m:r>
                      </m:sub>
                    </m:sSub>
                  </m:oMath>
                </a14:m>
                <a:r>
                  <a:rPr lang="cs-CZ" sz="1800" dirty="0"/>
                  <a:t>- koeficient nahodilých ztrát, volí se v rozmezí 1,05-1,5</a:t>
                </a:r>
              </a:p>
              <a:p>
                <a:pPr marL="0" indent="0">
                  <a:buNone/>
                </a:pPr>
                <a:endParaRPr lang="cs-CZ" sz="1800" dirty="0"/>
              </a:p>
            </p:txBody>
          </p:sp>
        </mc:Choice>
        <mc:Fallback>
          <p:sp>
            <p:nvSpPr>
              <p:cNvPr id="3" name="Zástupný symbol pro obsah 2"/>
              <p:cNvSpPr>
                <a:spLocks noGrp="1" noRot="1" noChangeAspect="1" noMove="1" noResize="1" noEditPoints="1" noAdjustHandles="1" noChangeArrowheads="1" noChangeShapeType="1" noTextEdit="1"/>
              </p:cNvSpPr>
              <p:nvPr>
                <p:ph idx="1"/>
              </p:nvPr>
            </p:nvSpPr>
            <p:spPr>
              <a:blipFill>
                <a:blip r:embed="rId4"/>
                <a:stretch>
                  <a:fillRect l="-593" t="-809"/>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4041911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lstStyle/>
          <a:p>
            <a:r>
              <a:rPr lang="cs-CZ" b="1" dirty="0"/>
              <a:t>Spotřeba nářadí II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92500" lnSpcReduction="10000"/>
              </a:bodyPr>
              <a:lstStyle/>
              <a:p>
                <a:pPr marL="0" indent="0">
                  <a:buNone/>
                </a:pPr>
                <a:r>
                  <a:rPr lang="cs-CZ" i="1" dirty="0"/>
                  <a:t>- Měřidla</a:t>
                </a:r>
              </a:p>
              <a:p>
                <a:pPr marL="0" indent="0">
                  <a:buNone/>
                </a:pPr>
                <a14:m>
                  <m:oMathPara xmlns:m="http://schemas.openxmlformats.org/officeDocument/2006/math">
                    <m:oMathParaPr>
                      <m:jc m:val="centerGroup"/>
                    </m:oMathParaPr>
                    <m:oMath xmlns:m="http://schemas.openxmlformats.org/officeDocument/2006/math">
                      <m:sSubSup>
                        <m:sSubSupPr>
                          <m:ctrlPr>
                            <a:rPr lang="cs-CZ" i="1" smtClean="0">
                              <a:latin typeface="Cambria Math" panose="02040503050406030204" pitchFamily="18" charset="0"/>
                            </a:rPr>
                          </m:ctrlPr>
                        </m:sSubSupPr>
                        <m:e>
                          <m:r>
                            <a:rPr lang="cs-CZ" b="0" i="1" smtClean="0">
                              <a:latin typeface="Cambria Math"/>
                            </a:rPr>
                            <m:t>𝑁</m:t>
                          </m:r>
                        </m:e>
                        <m:sub>
                          <m:r>
                            <a:rPr lang="cs-CZ" b="0" i="1" smtClean="0">
                              <a:latin typeface="Cambria Math"/>
                            </a:rPr>
                            <m:t>𝑡</m:t>
                          </m:r>
                        </m:sub>
                        <m:sup>
                          <m:r>
                            <a:rPr lang="cs-CZ" b="0" i="1" smtClean="0">
                              <a:latin typeface="Cambria Math"/>
                            </a:rPr>
                            <m:t>′</m:t>
                          </m:r>
                        </m:sup>
                      </m:sSubSup>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𝑄</m:t>
                          </m:r>
                          <m:r>
                            <a:rPr lang="cs-CZ" b="0" i="1" smtClean="0">
                              <a:latin typeface="Cambria Math"/>
                              <a:ea typeface="Cambria Math"/>
                            </a:rPr>
                            <m:t>×</m:t>
                          </m:r>
                          <m:r>
                            <a:rPr lang="cs-CZ" b="0" i="1" smtClean="0">
                              <a:latin typeface="Cambria Math"/>
                              <a:ea typeface="Cambria Math"/>
                            </a:rPr>
                            <m:t>𝑖</m:t>
                          </m:r>
                          <m:r>
                            <a:rPr lang="cs-CZ" b="0" i="1" smtClean="0">
                              <a:latin typeface="Cambria Math"/>
                              <a:ea typeface="Cambria Math"/>
                            </a:rPr>
                            <m:t>×</m:t>
                          </m:r>
                          <m:r>
                            <a:rPr lang="cs-CZ" b="0" i="1" smtClean="0">
                              <a:latin typeface="Cambria Math"/>
                              <a:ea typeface="Cambria Math"/>
                            </a:rPr>
                            <m:t>𝑋</m:t>
                          </m:r>
                        </m:num>
                        <m:den>
                          <m:r>
                            <a:rPr lang="cs-CZ" b="0" i="1" smtClean="0">
                              <a:latin typeface="Cambria Math"/>
                            </a:rPr>
                            <m:t>Ž</m:t>
                          </m:r>
                        </m:den>
                      </m:f>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𝑘</m:t>
                          </m:r>
                        </m:e>
                        <m:sub>
                          <m:r>
                            <a:rPr lang="cs-CZ" b="0" i="1" smtClean="0">
                              <a:latin typeface="Cambria Math"/>
                              <a:ea typeface="Cambria Math"/>
                            </a:rPr>
                            <m:t>𝑛𝑧</m:t>
                          </m:r>
                        </m:sub>
                      </m:sSub>
                      <m:r>
                        <a:rPr lang="cs-CZ" b="0" i="1" smtClean="0">
                          <a:latin typeface="Cambria Math"/>
                          <a:ea typeface="Cambria Math"/>
                        </a:rPr>
                        <m:t>×</m:t>
                      </m:r>
                      <m:f>
                        <m:fPr>
                          <m:ctrlPr>
                            <a:rPr lang="cs-CZ" b="0" i="1" smtClean="0">
                              <a:latin typeface="Cambria Math" panose="02040503050406030204" pitchFamily="18" charset="0"/>
                              <a:ea typeface="Cambria Math"/>
                            </a:rPr>
                          </m:ctrlPr>
                        </m:fPr>
                        <m:num>
                          <m:r>
                            <a:rPr lang="cs-CZ" b="0" i="1" smtClean="0">
                              <a:latin typeface="Cambria Math"/>
                              <a:ea typeface="Cambria Math"/>
                            </a:rPr>
                            <m:t>1</m:t>
                          </m:r>
                        </m:num>
                        <m:den>
                          <m:r>
                            <a:rPr lang="cs-CZ" b="0" i="1" smtClean="0">
                              <a:latin typeface="Cambria Math"/>
                              <a:ea typeface="Cambria Math"/>
                            </a:rPr>
                            <m:t>𝑚</m:t>
                          </m:r>
                        </m:den>
                      </m:f>
                    </m:oMath>
                  </m:oMathPara>
                </a14:m>
                <a:endParaRPr lang="cs-CZ" dirty="0"/>
              </a:p>
              <a:p>
                <a:pPr marL="0" indent="0">
                  <a:buNone/>
                </a:pPr>
                <a:r>
                  <a:rPr lang="cs-CZ" dirty="0"/>
                  <a:t>kde </a:t>
                </a:r>
              </a:p>
              <a:p>
                <a:pPr marL="0" indent="0">
                  <a:buNone/>
                </a:pPr>
                <a:r>
                  <a:rPr lang="cs-CZ" i="1" dirty="0"/>
                  <a:t>Q</a:t>
                </a:r>
                <a:r>
                  <a:rPr lang="cs-CZ" dirty="0"/>
                  <a:t>- počet měření na jednom místě</a:t>
                </a:r>
              </a:p>
              <a:p>
                <a:pPr marL="0" indent="0">
                  <a:buNone/>
                </a:pPr>
                <a:r>
                  <a:rPr lang="cs-CZ" i="1" dirty="0"/>
                  <a:t>i</a:t>
                </a:r>
                <a:r>
                  <a:rPr lang="cs-CZ" dirty="0"/>
                  <a:t>- počet míst na součástí, na nichž se měření provádí,</a:t>
                </a:r>
              </a:p>
              <a:p>
                <a:pPr marL="0" indent="0">
                  <a:buNone/>
                </a:pPr>
                <a:r>
                  <a:rPr lang="cs-CZ" i="1" dirty="0"/>
                  <a:t>Ž</a:t>
                </a:r>
                <a:r>
                  <a:rPr lang="cs-CZ" dirty="0"/>
                  <a:t>- životnost v počtech měření,</a:t>
                </a:r>
              </a:p>
              <a:p>
                <a:pPr marL="0" indent="0">
                  <a:buNone/>
                </a:pPr>
                <a:r>
                  <a:rPr lang="cs-CZ" i="1" dirty="0"/>
                  <a:t>1/m</a:t>
                </a:r>
                <a:r>
                  <a:rPr lang="cs-CZ" dirty="0"/>
                  <a:t>- počet měřených součástí k vyráběných</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1704" t="-2695"/>
                </a:stretch>
              </a:blipFill>
            </p:spPr>
            <p:txBody>
              <a:bodyPr/>
              <a:lstStyle/>
              <a:p>
                <a:r>
                  <a:rPr lang="cs-CZ">
                    <a:noFill/>
                  </a:rPr>
                  <a:t> </a:t>
                </a:r>
              </a:p>
            </p:txBody>
          </p:sp>
        </mc:Fallback>
      </mc:AlternateContent>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589653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Norma spotřeby nářadí III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7500" lnSpcReduction="20000"/>
              </a:bodyPr>
              <a:lstStyle/>
              <a:p>
                <a:pPr marL="0" indent="0">
                  <a:buNone/>
                </a:pPr>
                <a:r>
                  <a:rPr lang="cs-CZ" i="1" dirty="0"/>
                  <a:t>- Přípravky</a:t>
                </a:r>
              </a:p>
              <a:p>
                <a:pPr marL="0" indent="0">
                  <a:buNone/>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𝑁</m:t>
                          </m:r>
                        </m:e>
                        <m:sub>
                          <m:r>
                            <a:rPr lang="cs-CZ" b="0" i="1" smtClean="0">
                              <a:latin typeface="Cambria Math"/>
                            </a:rPr>
                            <m:t>𝑡</m:t>
                          </m:r>
                        </m:sub>
                      </m:sSub>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𝑝</m:t>
                          </m:r>
                          <m:r>
                            <a:rPr lang="cs-CZ" b="0" i="1" smtClean="0">
                              <a:latin typeface="Cambria Math"/>
                              <a:ea typeface="Cambria Math"/>
                            </a:rPr>
                            <m:t>×</m:t>
                          </m:r>
                          <m:r>
                            <a:rPr lang="cs-CZ" b="0" i="1" smtClean="0">
                              <a:latin typeface="Cambria Math"/>
                              <a:ea typeface="Cambria Math"/>
                            </a:rPr>
                            <m:t>𝑖</m:t>
                          </m:r>
                        </m:num>
                        <m:den>
                          <m:r>
                            <a:rPr lang="cs-CZ" b="0" i="1" smtClean="0">
                              <a:latin typeface="Cambria Math"/>
                            </a:rPr>
                            <m:t>𝑏</m:t>
                          </m:r>
                        </m:den>
                      </m:f>
                      <m:r>
                        <a:rPr lang="cs-CZ" b="0" i="1" smtClean="0">
                          <a:latin typeface="Cambria Math"/>
                          <a:ea typeface="Cambria Math"/>
                        </a:rPr>
                        <m:t>×</m:t>
                      </m:r>
                      <m:f>
                        <m:fPr>
                          <m:ctrlPr>
                            <a:rPr lang="cs-CZ" b="0" i="1" smtClean="0">
                              <a:latin typeface="Cambria Math" panose="02040503050406030204" pitchFamily="18" charset="0"/>
                              <a:ea typeface="Cambria Math"/>
                            </a:rPr>
                          </m:ctrlPr>
                        </m:fPr>
                        <m:num>
                          <m:sSub>
                            <m:sSubPr>
                              <m:ctrlPr>
                                <a:rPr lang="cs-CZ" b="0" i="1" smtClean="0">
                                  <a:latin typeface="Cambria Math" panose="02040503050406030204" pitchFamily="18" charset="0"/>
                                  <a:ea typeface="Cambria Math"/>
                                </a:rPr>
                              </m:ctrlPr>
                            </m:sSubPr>
                            <m:e>
                              <m:r>
                                <a:rPr lang="cs-CZ" b="0" i="1" smtClean="0">
                                  <a:latin typeface="Cambria Math"/>
                                  <a:ea typeface="Cambria Math"/>
                                </a:rPr>
                                <m:t>𝑇</m:t>
                              </m:r>
                            </m:e>
                            <m:sub>
                              <m:r>
                                <a:rPr lang="cs-CZ" b="0" i="1" smtClean="0">
                                  <a:latin typeface="Cambria Math"/>
                                  <a:ea typeface="Cambria Math"/>
                                </a:rPr>
                                <m:t>𝑘</m:t>
                              </m:r>
                            </m:sub>
                          </m:sSub>
                        </m:num>
                        <m:den>
                          <m:r>
                            <a:rPr lang="cs-CZ" b="0" i="1" smtClean="0">
                              <a:latin typeface="Cambria Math"/>
                              <a:ea typeface="Cambria Math"/>
                            </a:rPr>
                            <m:t>Ž</m:t>
                          </m:r>
                        </m:den>
                      </m:f>
                    </m:oMath>
                  </m:oMathPara>
                </a14:m>
                <a:endParaRPr lang="cs-CZ" dirty="0"/>
              </a:p>
              <a:p>
                <a:pPr marL="0" indent="0">
                  <a:buNone/>
                </a:pPr>
                <a:r>
                  <a:rPr lang="cs-CZ" dirty="0"/>
                  <a:t>kde </a:t>
                </a:r>
              </a:p>
              <a:p>
                <a:pPr marL="0" indent="0">
                  <a:buNone/>
                </a:pPr>
                <a:r>
                  <a:rPr lang="cs-CZ" i="1" dirty="0"/>
                  <a:t>p</a:t>
                </a:r>
                <a:r>
                  <a:rPr lang="cs-CZ" dirty="0"/>
                  <a:t>- počet pracovišť, na kterých se současně přípravek používá,</a:t>
                </a:r>
              </a:p>
              <a:p>
                <a:pPr marL="0" indent="0">
                  <a:buNone/>
                </a:pPr>
                <a:r>
                  <a:rPr lang="cs-CZ" i="1" dirty="0"/>
                  <a:t>i</a:t>
                </a:r>
                <a:r>
                  <a:rPr lang="cs-CZ" dirty="0"/>
                  <a:t>- počet přípravků, použitých na jednom pracovišti současně,</a:t>
                </a:r>
              </a:p>
              <a:p>
                <a:pPr marL="0" indent="0">
                  <a:buNone/>
                </a:pPr>
                <a:r>
                  <a:rPr lang="cs-CZ" i="1" dirty="0"/>
                  <a:t>b</a:t>
                </a:r>
                <a:r>
                  <a:rPr lang="cs-CZ" dirty="0"/>
                  <a:t>- počet pracovišť, obsluhovaných jedním přípravkem,</a:t>
                </a:r>
              </a:p>
              <a:p>
                <a:pPr marL="0" indent="0">
                  <a:buNone/>
                </a:pPr>
                <a:r>
                  <a:rPr lang="cs-CZ" i="1" dirty="0" err="1"/>
                  <a:t>T</a:t>
                </a:r>
                <a:r>
                  <a:rPr lang="cs-CZ" i="1" baseline="-25000" dirty="0" err="1"/>
                  <a:t>k</a:t>
                </a:r>
                <a:r>
                  <a:rPr lang="cs-CZ" dirty="0"/>
                  <a:t>- kalendářní čas na nichž je plánováno používání přípravku (měsíce)</a:t>
                </a:r>
              </a:p>
              <a:p>
                <a:pPr marL="0" indent="0">
                  <a:buNone/>
                </a:pPr>
                <a:r>
                  <a:rPr lang="cs-CZ" i="1" dirty="0"/>
                  <a:t>Ž</a:t>
                </a:r>
                <a:r>
                  <a:rPr lang="cs-CZ" dirty="0"/>
                  <a:t>- životnost přípravku</a:t>
                </a:r>
              </a:p>
              <a:p>
                <a:pPr marL="0" indent="0">
                  <a:buNone/>
                </a:pPr>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1185" t="-2426"/>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a:t>
            </a:r>
            <a:r>
              <a:rPr lang="cs-CZ" dirty="0"/>
              <a:t>. </a:t>
            </a:r>
            <a:r>
              <a:rPr lang="cs-CZ" dirty="0" err="1"/>
              <a:t>Bizbooks</a:t>
            </a:r>
            <a:r>
              <a:rPr lang="cs-CZ" dirty="0"/>
              <a:t> 2013. 260s. ISBN 978-80-265-0059-9</a:t>
            </a:r>
          </a:p>
        </p:txBody>
      </p:sp>
    </p:spTree>
    <p:extLst>
      <p:ext uri="{BB962C8B-B14F-4D97-AF65-F5344CB8AC3E}">
        <p14:creationId xmlns:p14="http://schemas.microsoft.com/office/powerpoint/2010/main" val="3445684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Autofit/>
          </a:bodyPr>
          <a:lstStyle/>
          <a:p>
            <a:r>
              <a:rPr lang="cs-CZ" sz="3600" b="1" dirty="0"/>
              <a:t>Řízení výše zásob nářadí (potřeba nářadí) I</a:t>
            </a:r>
          </a:p>
        </p:txBody>
      </p:sp>
      <p:sp>
        <p:nvSpPr>
          <p:cNvPr id="3" name="Zástupný symbol pro obsah 2"/>
          <p:cNvSpPr>
            <a:spLocks noGrp="1"/>
          </p:cNvSpPr>
          <p:nvPr>
            <p:ph idx="1"/>
          </p:nvPr>
        </p:nvSpPr>
        <p:spPr/>
        <p:txBody>
          <a:bodyPr>
            <a:normAutofit fontScale="92500" lnSpcReduction="10000"/>
          </a:bodyPr>
          <a:lstStyle/>
          <a:p>
            <a:r>
              <a:rPr lang="cs-CZ" b="1" dirty="0"/>
              <a:t>Zásoby na skladě-</a:t>
            </a:r>
            <a:r>
              <a:rPr lang="cs-CZ" dirty="0"/>
              <a:t> množství nářadí, které se skladuje v ústředním skladu nářadí (technické nebo peněžní jednotky),</a:t>
            </a:r>
          </a:p>
          <a:p>
            <a:r>
              <a:rPr lang="cs-CZ" b="1" dirty="0"/>
              <a:t>Zásoby v používání- </a:t>
            </a:r>
            <a:r>
              <a:rPr lang="cs-CZ" dirty="0"/>
              <a:t>množství nářadí, které se eviduje ve výdejnách nářadí (technické nebo peněžní jednotky)</a:t>
            </a:r>
          </a:p>
          <a:p>
            <a:r>
              <a:rPr lang="cs-CZ" b="1" dirty="0"/>
              <a:t>Zásoba pro subdodavatele </a:t>
            </a:r>
            <a:r>
              <a:rPr lang="cs-CZ" dirty="0"/>
              <a:t>– množství nářadí, které je určeno pro subdodavatelské splnění určitého výrobního úkolu zadaného finálním podnikem (technické nebo peněžní jednotky)</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a:t>
            </a:r>
            <a:r>
              <a:rPr lang="cs-CZ" dirty="0"/>
              <a:t>. </a:t>
            </a:r>
            <a:r>
              <a:rPr lang="cs-CZ" dirty="0" err="1"/>
              <a:t>Bizbooks</a:t>
            </a:r>
            <a:r>
              <a:rPr lang="cs-CZ" dirty="0"/>
              <a:t> 2013. 260s. ISBN 978-80-265-0059-9</a:t>
            </a:r>
          </a:p>
        </p:txBody>
      </p:sp>
    </p:spTree>
    <p:extLst>
      <p:ext uri="{BB962C8B-B14F-4D97-AF65-F5344CB8AC3E}">
        <p14:creationId xmlns:p14="http://schemas.microsoft.com/office/powerpoint/2010/main" val="2927137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Autofit/>
          </a:bodyPr>
          <a:lstStyle/>
          <a:p>
            <a:r>
              <a:rPr lang="cs-CZ" sz="3600" b="1" dirty="0"/>
              <a:t>Příklad 1. Hospodaření nářadím: zadání </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Najděte životnost a normu spotřeby řezného nástroje, k dispozici máte následující údaje:</a:t>
            </a:r>
          </a:p>
          <a:p>
            <a:pPr marL="400050" lvl="1" indent="0">
              <a:buNone/>
            </a:pPr>
            <a:r>
              <a:rPr lang="cs-CZ" dirty="0"/>
              <a:t>- Přípustný počet ostření řezného nástroje = 4,</a:t>
            </a:r>
          </a:p>
          <a:p>
            <a:pPr lvl="1">
              <a:buFontTx/>
              <a:buChar char="-"/>
            </a:pPr>
            <a:r>
              <a:rPr lang="cs-CZ" dirty="0"/>
              <a:t>Optimální trvanlivost břitu řezného nástroje mezi dvěma ostřeními (hod.) 3</a:t>
            </a:r>
          </a:p>
          <a:p>
            <a:pPr lvl="1">
              <a:buFontTx/>
              <a:buChar char="-"/>
            </a:pPr>
            <a:r>
              <a:rPr lang="cs-CZ" dirty="0"/>
              <a:t>Čas hlavního chodu stroje, kdy je nástroj v záběru -10min.</a:t>
            </a:r>
          </a:p>
          <a:p>
            <a:pPr lvl="1">
              <a:buFontTx/>
              <a:buChar char="-"/>
            </a:pPr>
            <a:r>
              <a:rPr lang="cs-CZ" dirty="0"/>
              <a:t>Počet současně pracujících stejných nástrojů při opracování jedné </a:t>
            </a:r>
            <a:r>
              <a:rPr lang="cs-CZ" dirty="0" err="1"/>
              <a:t>součastí</a:t>
            </a:r>
            <a:r>
              <a:rPr lang="cs-CZ" dirty="0"/>
              <a:t> -2</a:t>
            </a:r>
          </a:p>
          <a:p>
            <a:pPr lvl="1">
              <a:buFontTx/>
              <a:buChar char="-"/>
            </a:pPr>
            <a:r>
              <a:rPr lang="cs-CZ" dirty="0"/>
              <a:t>Počet součástí plánovaných k výrobě za plánované období =2 000 ks</a:t>
            </a:r>
          </a:p>
          <a:p>
            <a:pPr lvl="1">
              <a:buFontTx/>
              <a:buChar char="-"/>
            </a:pPr>
            <a:r>
              <a:rPr lang="cs-CZ" dirty="0"/>
              <a:t>Koeficient nahodilých ztrát, 1,1</a:t>
            </a:r>
          </a:p>
        </p:txBody>
      </p:sp>
    </p:spTree>
    <p:extLst>
      <p:ext uri="{BB962C8B-B14F-4D97-AF65-F5344CB8AC3E}">
        <p14:creationId xmlns:p14="http://schemas.microsoft.com/office/powerpoint/2010/main" val="192044139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Příklad 1: řešení</a:t>
            </a:r>
          </a:p>
        </p:txBody>
      </p:sp>
      <p:sp>
        <p:nvSpPr>
          <p:cNvPr id="3" name="Zástupný symbol pro obsah 2"/>
          <p:cNvSpPr>
            <a:spLocks noGrp="1"/>
          </p:cNvSpPr>
          <p:nvPr>
            <p:ph idx="1"/>
          </p:nvPr>
        </p:nvSpPr>
        <p:spPr/>
        <p:txBody>
          <a:bodyPr/>
          <a:lstStyle/>
          <a:p>
            <a:r>
              <a:rPr lang="cs-CZ" dirty="0"/>
              <a:t>Ž= (4+1)*3=15 hodin</a:t>
            </a:r>
          </a:p>
          <a:p>
            <a:r>
              <a:rPr lang="cs-CZ" dirty="0" err="1"/>
              <a:t>Nt</a:t>
            </a:r>
            <a:r>
              <a:rPr lang="cs-CZ" dirty="0"/>
              <a:t>=(10*2*2000)/(60*15)*1,1=49ks/rok</a:t>
            </a:r>
          </a:p>
        </p:txBody>
      </p:sp>
    </p:spTree>
    <p:extLst>
      <p:ext uri="{BB962C8B-B14F-4D97-AF65-F5344CB8AC3E}">
        <p14:creationId xmlns:p14="http://schemas.microsoft.com/office/powerpoint/2010/main" val="274520661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Řízení kvality ve výrobních procesech</a:t>
            </a:r>
          </a:p>
        </p:txBody>
      </p:sp>
      <p:sp>
        <p:nvSpPr>
          <p:cNvPr id="3" name="Podnadpis 2"/>
          <p:cNvSpPr>
            <a:spLocks noGrp="1"/>
          </p:cNvSpPr>
          <p:nvPr>
            <p:ph type="subTitle" idx="1"/>
          </p:nvPr>
        </p:nvSpPr>
        <p:spPr/>
        <p:txBody>
          <a:bodyPr/>
          <a:lstStyle/>
          <a:p>
            <a:r>
              <a:rPr lang="cs-CZ" b="1" dirty="0">
                <a:solidFill>
                  <a:schemeClr val="tx1"/>
                </a:solidFill>
              </a:rPr>
              <a:t>2. část</a:t>
            </a:r>
          </a:p>
        </p:txBody>
      </p:sp>
    </p:spTree>
    <p:extLst>
      <p:ext uri="{BB962C8B-B14F-4D97-AF65-F5344CB8AC3E}">
        <p14:creationId xmlns:p14="http://schemas.microsoft.com/office/powerpoint/2010/main" val="2275770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34208"/>
            <a:ext cx="8229600" cy="1143000"/>
          </a:xfrm>
        </p:spPr>
        <p:txBody>
          <a:bodyPr/>
          <a:lstStyle/>
          <a:p>
            <a:r>
              <a:rPr lang="cs-CZ" b="1" dirty="0"/>
              <a:t>Obsah přednášky</a:t>
            </a:r>
          </a:p>
        </p:txBody>
      </p:sp>
      <p:sp>
        <p:nvSpPr>
          <p:cNvPr id="3" name="Zástupný symbol pro obsah 2"/>
          <p:cNvSpPr>
            <a:spLocks noGrp="1"/>
          </p:cNvSpPr>
          <p:nvPr>
            <p:ph idx="1"/>
          </p:nvPr>
        </p:nvSpPr>
        <p:spPr>
          <a:xfrm>
            <a:off x="450449" y="1412776"/>
            <a:ext cx="8229600" cy="4525963"/>
          </a:xfrm>
        </p:spPr>
        <p:txBody>
          <a:bodyPr>
            <a:normAutofit fontScale="92500" lnSpcReduction="20000"/>
          </a:bodyPr>
          <a:lstStyle/>
          <a:p>
            <a:pPr marL="514350" indent="-514350">
              <a:buFont typeface="+mj-lt"/>
              <a:buAutoNum type="arabicPeriod"/>
            </a:pPr>
            <a:r>
              <a:rPr lang="cs-CZ" dirty="0"/>
              <a:t>Pojem kvalita, řízení kvality</a:t>
            </a:r>
          </a:p>
          <a:p>
            <a:pPr marL="514350" indent="-514350">
              <a:buFont typeface="+mj-lt"/>
              <a:buAutoNum type="arabicPeriod"/>
            </a:pPr>
            <a:r>
              <a:rPr lang="cs-CZ" dirty="0"/>
              <a:t>Kritéria kvality</a:t>
            </a:r>
          </a:p>
          <a:p>
            <a:pPr marL="514350" indent="-514350">
              <a:buFont typeface="+mj-lt"/>
              <a:buAutoNum type="arabicPeriod"/>
            </a:pPr>
            <a:r>
              <a:rPr lang="cs-CZ" dirty="0"/>
              <a:t>Procesní organizace tvorby kvality. Nástroje řízení kvality</a:t>
            </a:r>
          </a:p>
          <a:p>
            <a:pPr marL="514350" indent="-514350">
              <a:buFont typeface="+mj-lt"/>
              <a:buAutoNum type="arabicPeriod"/>
            </a:pPr>
            <a:r>
              <a:rPr lang="cs-CZ" dirty="0"/>
              <a:t>Informační systém v rozvoji kvality</a:t>
            </a:r>
          </a:p>
          <a:p>
            <a:pPr marL="514350" indent="-514350">
              <a:buFont typeface="+mj-lt"/>
              <a:buAutoNum type="arabicPeriod"/>
            </a:pPr>
            <a:r>
              <a:rPr lang="cs-CZ" dirty="0"/>
              <a:t>Ochranné známky v rozvoji kvality</a:t>
            </a:r>
          </a:p>
          <a:p>
            <a:pPr marL="514350" indent="-514350">
              <a:buFont typeface="+mj-lt"/>
              <a:buAutoNum type="arabicPeriod"/>
            </a:pPr>
            <a:r>
              <a:rPr lang="cs-CZ" dirty="0" err="1"/>
              <a:t>Povyrobní</a:t>
            </a:r>
            <a:r>
              <a:rPr lang="cs-CZ" dirty="0"/>
              <a:t> služby zákazníkům</a:t>
            </a:r>
          </a:p>
          <a:p>
            <a:pPr marL="514350" indent="-514350">
              <a:buFont typeface="+mj-lt"/>
              <a:buAutoNum type="arabicPeriod"/>
            </a:pPr>
            <a:r>
              <a:rPr lang="cs-CZ" dirty="0"/>
              <a:t>Ekonomická analýza kvality</a:t>
            </a:r>
          </a:p>
          <a:p>
            <a:pPr marL="514350" indent="-514350">
              <a:buFont typeface="+mj-lt"/>
              <a:buAutoNum type="arabicPeriod"/>
            </a:pPr>
            <a:r>
              <a:rPr lang="cs-CZ" dirty="0"/>
              <a:t>Kontrola kvality, zmetkovitost</a:t>
            </a:r>
          </a:p>
          <a:p>
            <a:pPr marL="514350" indent="-514350">
              <a:buFont typeface="+mj-lt"/>
              <a:buAutoNum type="arabicPeriod"/>
            </a:pPr>
            <a:r>
              <a:rPr lang="cs-CZ" dirty="0"/>
              <a:t>Certifikace systému kvality</a:t>
            </a:r>
          </a:p>
          <a:p>
            <a:endParaRPr lang="cs-CZ" dirty="0"/>
          </a:p>
        </p:txBody>
      </p:sp>
    </p:spTree>
    <p:extLst>
      <p:ext uri="{BB962C8B-B14F-4D97-AF65-F5344CB8AC3E}">
        <p14:creationId xmlns:p14="http://schemas.microsoft.com/office/powerpoint/2010/main" val="239651237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normAutofit/>
          </a:bodyPr>
          <a:lstStyle/>
          <a:p>
            <a:r>
              <a:rPr lang="cs-CZ" b="1" dirty="0"/>
              <a:t>1. Pojem kvalita, řízení kvality</a:t>
            </a:r>
          </a:p>
        </p:txBody>
      </p:sp>
      <p:sp>
        <p:nvSpPr>
          <p:cNvPr id="3" name="Zástupný symbol pro obsah 2"/>
          <p:cNvSpPr>
            <a:spLocks noGrp="1"/>
          </p:cNvSpPr>
          <p:nvPr>
            <p:ph idx="1"/>
          </p:nvPr>
        </p:nvSpPr>
        <p:spPr/>
        <p:txBody>
          <a:bodyPr/>
          <a:lstStyle/>
          <a:p>
            <a:r>
              <a:rPr lang="cs-CZ" b="1" dirty="0"/>
              <a:t>Kvalita výrobků </a:t>
            </a:r>
            <a:r>
              <a:rPr lang="cs-CZ" dirty="0"/>
              <a:t>předpokládá špičkovou úroveň jejich konstrukčního a technologického řešení, vysokou úroveň samotné výroby, širokou škálu </a:t>
            </a:r>
            <a:r>
              <a:rPr lang="cs-CZ" dirty="0" err="1"/>
              <a:t>povýrobních</a:t>
            </a:r>
            <a:r>
              <a:rPr lang="cs-CZ" dirty="0"/>
              <a:t> služeb, přijatelnou cenu.</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261-263</a:t>
            </a:r>
          </a:p>
        </p:txBody>
      </p:sp>
    </p:spTree>
    <p:extLst>
      <p:ext uri="{BB962C8B-B14F-4D97-AF65-F5344CB8AC3E}">
        <p14:creationId xmlns:p14="http://schemas.microsoft.com/office/powerpoint/2010/main" val="175657494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2. Kritéria kvality</a:t>
            </a:r>
          </a:p>
        </p:txBody>
      </p:sp>
      <p:sp>
        <p:nvSpPr>
          <p:cNvPr id="3" name="Zástupný symbol pro obsah 2"/>
          <p:cNvSpPr>
            <a:spLocks noGrp="1"/>
          </p:cNvSpPr>
          <p:nvPr>
            <p:ph idx="1"/>
          </p:nvPr>
        </p:nvSpPr>
        <p:spPr>
          <a:xfrm>
            <a:off x="426386" y="1124744"/>
            <a:ext cx="8229600" cy="4525963"/>
          </a:xfrm>
        </p:spPr>
        <p:txBody>
          <a:bodyPr>
            <a:noAutofit/>
          </a:bodyPr>
          <a:lstStyle/>
          <a:p>
            <a:r>
              <a:rPr lang="cs-CZ" sz="2100" dirty="0"/>
              <a:t>Technické parametry</a:t>
            </a:r>
          </a:p>
          <a:p>
            <a:r>
              <a:rPr lang="cs-CZ" sz="2100" dirty="0"/>
              <a:t>Provozní schopnosti</a:t>
            </a:r>
          </a:p>
          <a:p>
            <a:r>
              <a:rPr lang="cs-CZ" sz="2100" dirty="0"/>
              <a:t>Estetická kritéria</a:t>
            </a:r>
          </a:p>
          <a:p>
            <a:r>
              <a:rPr lang="cs-CZ" sz="2100" dirty="0"/>
              <a:t>Ergonomická kritéria</a:t>
            </a:r>
          </a:p>
          <a:p>
            <a:r>
              <a:rPr lang="cs-CZ" sz="2100" dirty="0"/>
              <a:t>Spolehlivost</a:t>
            </a:r>
          </a:p>
          <a:p>
            <a:r>
              <a:rPr lang="cs-CZ" sz="2100" dirty="0"/>
              <a:t>Životnost</a:t>
            </a:r>
          </a:p>
          <a:p>
            <a:r>
              <a:rPr lang="cs-CZ" sz="2100" dirty="0"/>
              <a:t>Psychologické vlastnosti</a:t>
            </a:r>
          </a:p>
          <a:p>
            <a:r>
              <a:rPr lang="cs-CZ" sz="2100" dirty="0"/>
              <a:t>Humanitní kritéria</a:t>
            </a:r>
          </a:p>
          <a:p>
            <a:r>
              <a:rPr lang="cs-CZ" sz="2100" dirty="0"/>
              <a:t>Ekologické kritéria kvality</a:t>
            </a:r>
          </a:p>
          <a:p>
            <a:r>
              <a:rPr lang="cs-CZ" sz="2100" dirty="0"/>
              <a:t>Servis</a:t>
            </a:r>
          </a:p>
          <a:p>
            <a:r>
              <a:rPr lang="cs-CZ" sz="2100" dirty="0"/>
              <a:t>Hédonické kritéria</a:t>
            </a:r>
          </a:p>
          <a:p>
            <a:r>
              <a:rPr lang="cs-CZ" sz="2100" dirty="0" err="1"/>
              <a:t>Povyrobní</a:t>
            </a:r>
            <a:r>
              <a:rPr lang="cs-CZ" sz="2100" dirty="0"/>
              <a:t> služby</a:t>
            </a:r>
          </a:p>
          <a:p>
            <a:pPr marL="0" indent="0">
              <a:buNone/>
            </a:pPr>
            <a:r>
              <a:rPr lang="cs-CZ" sz="2100" b="1" dirty="0" err="1"/>
              <a:t>Multikritériální</a:t>
            </a:r>
            <a:r>
              <a:rPr lang="cs-CZ" sz="2100" b="1" dirty="0"/>
              <a:t> celek, provázanost kritérií</a:t>
            </a:r>
            <a:r>
              <a:rPr lang="cs-CZ" sz="2100" dirty="0"/>
              <a:t> </a:t>
            </a:r>
          </a:p>
          <a:p>
            <a:pPr marL="0" indent="0">
              <a:buNone/>
            </a:pPr>
            <a:endParaRPr lang="cs-CZ" sz="2100"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261-263</a:t>
            </a:r>
          </a:p>
        </p:txBody>
      </p:sp>
    </p:spTree>
    <p:extLst>
      <p:ext uri="{BB962C8B-B14F-4D97-AF65-F5344CB8AC3E}">
        <p14:creationId xmlns:p14="http://schemas.microsoft.com/office/powerpoint/2010/main" val="301669319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971600" y="610567"/>
            <a:ext cx="7793038" cy="922338"/>
          </a:xfrm>
        </p:spPr>
        <p:txBody>
          <a:bodyPr/>
          <a:lstStyle/>
          <a:p>
            <a:pPr algn="ctr"/>
            <a:r>
              <a:rPr lang="cs-CZ" altLang="cs-CZ" sz="4000" b="1" dirty="0"/>
              <a:t>HODNOTOTVORNÉ ČINNOSTI</a:t>
            </a:r>
          </a:p>
        </p:txBody>
      </p:sp>
      <p:sp>
        <p:nvSpPr>
          <p:cNvPr id="172035" name="Rectangle 3"/>
          <p:cNvSpPr>
            <a:spLocks noGrp="1" noChangeArrowheads="1"/>
          </p:cNvSpPr>
          <p:nvPr>
            <p:ph idx="1"/>
          </p:nvPr>
        </p:nvSpPr>
        <p:spPr>
          <a:xfrm>
            <a:off x="136748" y="1532905"/>
            <a:ext cx="8726488" cy="4114800"/>
          </a:xfrm>
        </p:spPr>
        <p:txBody>
          <a:bodyPr/>
          <a:lstStyle/>
          <a:p>
            <a:r>
              <a:rPr lang="cs-CZ" altLang="cs-CZ" sz="2800" b="1" dirty="0">
                <a:solidFill>
                  <a:srgbClr val="FF0000"/>
                </a:solidFill>
              </a:rPr>
              <a:t>Primární (základní) činnosti </a:t>
            </a:r>
            <a:r>
              <a:rPr lang="cs-CZ" altLang="cs-CZ" sz="2800" dirty="0"/>
              <a:t>– v každém podniku lze primární činnosti rozdělit </a:t>
            </a:r>
            <a:r>
              <a:rPr lang="cs-CZ" altLang="cs-CZ" sz="2800" b="1" dirty="0"/>
              <a:t>do 5 generických kategorií </a:t>
            </a:r>
            <a:r>
              <a:rPr lang="cs-CZ" altLang="cs-CZ" sz="2800" dirty="0"/>
              <a:t>(</a:t>
            </a:r>
            <a:r>
              <a:rPr lang="cs-CZ" altLang="cs-CZ" sz="2800" i="1" dirty="0"/>
              <a:t>řízení vstupních a výstupních operací – logistika, výroba a provoz, marketing a provoz, servisní služby</a:t>
            </a:r>
            <a:r>
              <a:rPr lang="cs-CZ" altLang="cs-CZ" sz="2800" dirty="0"/>
              <a:t>)</a:t>
            </a:r>
          </a:p>
          <a:p>
            <a:r>
              <a:rPr lang="cs-CZ" altLang="cs-CZ" sz="2800" b="1" dirty="0">
                <a:solidFill>
                  <a:srgbClr val="FF0000"/>
                </a:solidFill>
              </a:rPr>
              <a:t>Podpůrné činnosti </a:t>
            </a:r>
            <a:r>
              <a:rPr lang="cs-CZ" altLang="cs-CZ" sz="2800" dirty="0"/>
              <a:t>– napomáhají primárním činnostem i sobě navzájem tím, že </a:t>
            </a:r>
            <a:r>
              <a:rPr lang="cs-CZ" altLang="cs-CZ" sz="2800" b="1" dirty="0"/>
              <a:t>obstarávají vstupy, technologii, pracovní síly a rozličné podnikové funkce</a:t>
            </a:r>
          </a:p>
        </p:txBody>
      </p:sp>
      <p:sp>
        <p:nvSpPr>
          <p:cNvPr id="2" name="TextovéPole 1"/>
          <p:cNvSpPr txBox="1"/>
          <p:nvPr/>
        </p:nvSpPr>
        <p:spPr>
          <a:xfrm>
            <a:off x="395536" y="5877272"/>
            <a:ext cx="8208912" cy="553998"/>
          </a:xfrm>
          <a:prstGeom prst="rect">
            <a:avLst/>
          </a:prstGeom>
          <a:noFill/>
        </p:spPr>
        <p:txBody>
          <a:bodyPr wrap="square" rtlCol="0">
            <a:spAutoFit/>
          </a:bodyPr>
          <a:lstStyle/>
          <a:p>
            <a:r>
              <a:rPr lang="cs-CZ" altLang="cs-CZ" sz="1000" dirty="0"/>
              <a:t>Zdroj: VYSKOČIL, V. K. a kol. </a:t>
            </a:r>
            <a:r>
              <a:rPr lang="cs-CZ" altLang="cs-CZ" sz="1000" i="1" dirty="0"/>
              <a:t>Management podpůrných procesů – </a:t>
            </a:r>
            <a:r>
              <a:rPr lang="cs-CZ" altLang="cs-CZ" sz="1000" i="1" dirty="0" err="1"/>
              <a:t>Facility</a:t>
            </a:r>
            <a:r>
              <a:rPr lang="cs-CZ" altLang="cs-CZ" sz="1000" i="1" dirty="0"/>
              <a:t> Management</a:t>
            </a:r>
            <a:r>
              <a:rPr lang="cs-CZ" altLang="cs-CZ" sz="1000" dirty="0"/>
              <a:t>, 1. vyd., Praha: Professional </a:t>
            </a:r>
            <a:r>
              <a:rPr lang="cs-CZ" altLang="cs-CZ" sz="1000" dirty="0" err="1"/>
              <a:t>Publishing</a:t>
            </a:r>
            <a:r>
              <a:rPr lang="cs-CZ" altLang="cs-CZ" sz="1000" dirty="0"/>
              <a:t>, 2010, 415 s. ISBN 978-80-7431-022-5</a:t>
            </a:r>
          </a:p>
          <a:p>
            <a:endParaRPr lang="cs-CZ" sz="1000" dirty="0"/>
          </a:p>
        </p:txBody>
      </p:sp>
    </p:spTree>
    <p:extLst>
      <p:ext uri="{BB962C8B-B14F-4D97-AF65-F5344CB8AC3E}">
        <p14:creationId xmlns:p14="http://schemas.microsoft.com/office/powerpoint/2010/main" val="3626265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3. Procesní organizace tvorby kvality </a:t>
            </a:r>
          </a:p>
        </p:txBody>
      </p:sp>
      <p:sp>
        <p:nvSpPr>
          <p:cNvPr id="3" name="Zástupný symbol pro obsah 2"/>
          <p:cNvSpPr>
            <a:spLocks noGrp="1"/>
          </p:cNvSpPr>
          <p:nvPr>
            <p:ph idx="1"/>
          </p:nvPr>
        </p:nvSpPr>
        <p:spPr/>
        <p:txBody>
          <a:bodyPr>
            <a:normAutofit fontScale="92500" lnSpcReduction="10000"/>
          </a:bodyPr>
          <a:lstStyle/>
          <a:p>
            <a:r>
              <a:rPr lang="cs-CZ" dirty="0"/>
              <a:t>Mezinárodní požadavky  na kvalitu, které kvalitu ovlivňují (ISO 9000, ISO 14000, ISO 18000, VDA)</a:t>
            </a:r>
          </a:p>
          <a:p>
            <a:r>
              <a:rPr lang="cs-CZ" dirty="0"/>
              <a:t>Mezinárodní metrologie( </a:t>
            </a:r>
            <a:r>
              <a:rPr lang="cs-CZ" dirty="0" err="1"/>
              <a:t>WTO,Předpisy</a:t>
            </a:r>
            <a:r>
              <a:rPr lang="cs-CZ" dirty="0"/>
              <a:t> EU, </a:t>
            </a:r>
            <a:r>
              <a:rPr lang="cs-CZ" dirty="0" err="1"/>
              <a:t>Europská</a:t>
            </a:r>
            <a:r>
              <a:rPr lang="cs-CZ" dirty="0"/>
              <a:t> organizace pro řízení kvality, Evropská nadace)</a:t>
            </a:r>
          </a:p>
          <a:p>
            <a:r>
              <a:rPr lang="cs-CZ" dirty="0" err="1"/>
              <a:t>Výzkumno</a:t>
            </a:r>
            <a:r>
              <a:rPr lang="cs-CZ" dirty="0"/>
              <a:t> - vývojová oblast</a:t>
            </a:r>
          </a:p>
          <a:p>
            <a:r>
              <a:rPr lang="cs-CZ" dirty="0"/>
              <a:t>Technické normy</a:t>
            </a:r>
          </a:p>
          <a:p>
            <a:r>
              <a:rPr lang="cs-CZ" dirty="0"/>
              <a:t>Patentování</a:t>
            </a:r>
          </a:p>
          <a:p>
            <a:r>
              <a:rPr lang="cs-CZ" dirty="0"/>
              <a:t>Vzdělávací systém </a:t>
            </a:r>
            <a:r>
              <a:rPr lang="cs-CZ" dirty="0" err="1"/>
              <a:t>atd</a:t>
            </a:r>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263-267</a:t>
            </a:r>
          </a:p>
        </p:txBody>
      </p:sp>
    </p:spTree>
    <p:extLst>
      <p:ext uri="{BB962C8B-B14F-4D97-AF65-F5344CB8AC3E}">
        <p14:creationId xmlns:p14="http://schemas.microsoft.com/office/powerpoint/2010/main" val="66130535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4. Informační systém v rozvoji kvality</a:t>
            </a: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124744"/>
            <a:ext cx="646072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05287281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5. Ochranné známky v rozvoji kvality</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Výrobkové, produktové, </a:t>
            </a:r>
            <a:r>
              <a:rPr lang="cs-CZ" dirty="0" err="1"/>
              <a:t>monoznačky</a:t>
            </a:r>
            <a:r>
              <a:rPr lang="cs-CZ" dirty="0"/>
              <a:t>, značky celých firem (</a:t>
            </a:r>
            <a:r>
              <a:rPr lang="cs-CZ" dirty="0" err="1"/>
              <a:t>corporate</a:t>
            </a:r>
            <a:r>
              <a:rPr lang="cs-CZ" dirty="0"/>
              <a:t> identity) </a:t>
            </a:r>
            <a:r>
              <a:rPr lang="cs-CZ" sz="2400" i="1" dirty="0"/>
              <a:t>(</a:t>
            </a:r>
            <a:r>
              <a:rPr lang="cs-CZ" sz="2400" i="1" dirty="0">
                <a:hlinkClick r:id="rId3"/>
              </a:rPr>
              <a:t>https://euipo.europa.eu/</a:t>
            </a:r>
            <a:r>
              <a:rPr lang="cs-CZ" sz="2400" i="1" dirty="0" err="1">
                <a:hlinkClick r:id="rId3"/>
              </a:rPr>
              <a:t>ohimportal</a:t>
            </a:r>
            <a:r>
              <a:rPr lang="cs-CZ" sz="2400" i="1" dirty="0">
                <a:hlinkClick r:id="rId3"/>
              </a:rPr>
              <a:t>/</a:t>
            </a:r>
            <a:r>
              <a:rPr lang="cs-CZ" sz="2400" i="1" dirty="0" err="1">
                <a:hlinkClick r:id="rId3"/>
              </a:rPr>
              <a:t>cs</a:t>
            </a:r>
            <a:r>
              <a:rPr lang="cs-CZ" sz="2400" i="1" dirty="0">
                <a:hlinkClick r:id="rId3"/>
              </a:rPr>
              <a:t>/</a:t>
            </a:r>
            <a:r>
              <a:rPr lang="cs-CZ" sz="2400" i="1" dirty="0" err="1">
                <a:hlinkClick r:id="rId3"/>
              </a:rPr>
              <a:t>trade-marks-examples</a:t>
            </a:r>
            <a:r>
              <a:rPr lang="cs-CZ" sz="2400" i="1" dirty="0"/>
              <a:t>)</a:t>
            </a:r>
          </a:p>
          <a:p>
            <a:pPr marL="0" indent="0">
              <a:buNone/>
            </a:pPr>
            <a:endParaRPr lang="cs-CZ" dirty="0"/>
          </a:p>
          <a:p>
            <a:pPr marL="0" indent="0">
              <a:buNone/>
            </a:pPr>
            <a:r>
              <a:rPr lang="cs-CZ" b="1" dirty="0"/>
              <a:t>Ocenění ochranné značky:</a:t>
            </a:r>
          </a:p>
          <a:p>
            <a:r>
              <a:rPr lang="cs-CZ" dirty="0"/>
              <a:t>Aproximativní charakter, </a:t>
            </a:r>
          </a:p>
          <a:p>
            <a:r>
              <a:rPr lang="cs-CZ" dirty="0"/>
              <a:t>Licenční poplatky</a:t>
            </a:r>
          </a:p>
          <a:p>
            <a:r>
              <a:rPr lang="cs-CZ" dirty="0"/>
              <a:t>Rozdílová cena</a:t>
            </a:r>
          </a:p>
          <a:p>
            <a:r>
              <a:rPr lang="cs-CZ" dirty="0"/>
              <a:t>Odborný odhad</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54778741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6. Po výrobní služby zákazníkům</a:t>
            </a:r>
          </a:p>
        </p:txBody>
      </p:sp>
      <p:sp>
        <p:nvSpPr>
          <p:cNvPr id="3" name="Zástupný symbol pro obsah 2"/>
          <p:cNvSpPr>
            <a:spLocks noGrp="1"/>
          </p:cNvSpPr>
          <p:nvPr>
            <p:ph idx="1"/>
          </p:nvPr>
        </p:nvSpPr>
        <p:spPr/>
        <p:txBody>
          <a:bodyPr/>
          <a:lstStyle/>
          <a:p>
            <a:r>
              <a:rPr lang="cs-CZ" dirty="0"/>
              <a:t>Předprodejní služby</a:t>
            </a:r>
          </a:p>
          <a:p>
            <a:r>
              <a:rPr lang="cs-CZ" dirty="0"/>
              <a:t>Služby při prodeji</a:t>
            </a:r>
          </a:p>
          <a:p>
            <a:r>
              <a:rPr lang="cs-CZ" dirty="0"/>
              <a:t>Poprodejní služby</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16299833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7. Ekonomická analýza kvality</a:t>
            </a:r>
          </a:p>
        </p:txBody>
      </p:sp>
      <p:sp>
        <p:nvSpPr>
          <p:cNvPr id="3" name="Zástupný symbol pro obsah 2"/>
          <p:cNvSpPr>
            <a:spLocks noGrp="1"/>
          </p:cNvSpPr>
          <p:nvPr>
            <p:ph idx="1"/>
          </p:nvPr>
        </p:nvSpPr>
        <p:spPr/>
        <p:txBody>
          <a:bodyPr/>
          <a:lstStyle/>
          <a:p>
            <a:r>
              <a:rPr lang="cs-CZ" dirty="0"/>
              <a:t>Propojení kvality a podnikatelské prosperity</a:t>
            </a:r>
          </a:p>
          <a:p>
            <a:r>
              <a:rPr lang="cs-CZ" dirty="0"/>
              <a:t>Propojení kvality a prosperity zákazníka</a:t>
            </a:r>
          </a:p>
          <a:p>
            <a:r>
              <a:rPr lang="cs-CZ" dirty="0"/>
              <a:t>Vztah kvality a perspektivnosti výroby</a:t>
            </a:r>
          </a:p>
          <a:p>
            <a:r>
              <a:rPr lang="cs-CZ" dirty="0"/>
              <a:t>Vztah kvality a kvantity výroby</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33756749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46051"/>
            <a:ext cx="8229600" cy="1143000"/>
          </a:xfrm>
        </p:spPr>
        <p:txBody>
          <a:bodyPr>
            <a:normAutofit/>
          </a:bodyPr>
          <a:lstStyle/>
          <a:p>
            <a:r>
              <a:rPr lang="cs-CZ" b="1" dirty="0"/>
              <a:t>7. Nákladová analýza kvality</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Druhy klasifikace:</a:t>
            </a:r>
          </a:p>
          <a:p>
            <a:pPr marL="514350" indent="-514350">
              <a:buAutoNum type="arabicParenR"/>
            </a:pPr>
            <a:r>
              <a:rPr lang="cs-CZ" dirty="0"/>
              <a:t>Členění na </a:t>
            </a:r>
            <a:r>
              <a:rPr lang="cs-CZ" b="1" dirty="0"/>
              <a:t>preventivní, nekvalitní výrobu a náklady na kontrolu</a:t>
            </a:r>
          </a:p>
          <a:p>
            <a:pPr marL="514350" indent="-514350">
              <a:buAutoNum type="arabicParenR"/>
            </a:pPr>
            <a:r>
              <a:rPr lang="cs-CZ" dirty="0"/>
              <a:t>Struktura nákladů dle etap a podetap tvorby nových výrobků: </a:t>
            </a:r>
          </a:p>
          <a:p>
            <a:pPr marL="914400" lvl="1" indent="-514350">
              <a:buAutoNum type="arabicParenR"/>
            </a:pPr>
            <a:r>
              <a:rPr lang="cs-CZ" b="1" dirty="0" err="1"/>
              <a:t>Ná</a:t>
            </a:r>
            <a:r>
              <a:rPr lang="cs-CZ" b="1" dirty="0"/>
              <a:t> na koncepci nového produktu, </a:t>
            </a:r>
          </a:p>
          <a:p>
            <a:pPr marL="914400" lvl="1" indent="-514350">
              <a:buAutoNum type="arabicParenR"/>
            </a:pPr>
            <a:r>
              <a:rPr lang="cs-CZ" b="1" dirty="0" err="1"/>
              <a:t>Ná</a:t>
            </a:r>
            <a:r>
              <a:rPr lang="cs-CZ" b="1" dirty="0"/>
              <a:t> na návrh nového prototypu, </a:t>
            </a:r>
          </a:p>
          <a:p>
            <a:pPr marL="914400" lvl="1" indent="-514350">
              <a:buAutoNum type="arabicParenR"/>
            </a:pPr>
            <a:r>
              <a:rPr lang="cs-CZ" b="1" dirty="0" err="1"/>
              <a:t>Ná</a:t>
            </a:r>
            <a:r>
              <a:rPr lang="cs-CZ" b="1" dirty="0"/>
              <a:t> na zhotovení</a:t>
            </a:r>
          </a:p>
          <a:p>
            <a:pPr marL="514350" indent="-514350">
              <a:buAutoNum type="arabicParenR"/>
            </a:pPr>
            <a:r>
              <a:rPr lang="cs-CZ" dirty="0"/>
              <a:t>Dle fáze managementu kvality: </a:t>
            </a:r>
          </a:p>
          <a:p>
            <a:pPr marL="914400" lvl="1" indent="-514350">
              <a:buAutoNum type="arabicParenR"/>
            </a:pPr>
            <a:r>
              <a:rPr lang="cs-CZ" b="1" dirty="0" err="1"/>
              <a:t>Ná</a:t>
            </a:r>
            <a:r>
              <a:rPr lang="cs-CZ" dirty="0"/>
              <a:t> prognózu vývoje parametrů kvality, </a:t>
            </a:r>
          </a:p>
          <a:p>
            <a:pPr marL="914400" lvl="1" indent="-514350">
              <a:buAutoNum type="arabicParenR"/>
            </a:pPr>
            <a:r>
              <a:rPr lang="cs-CZ" b="1" dirty="0" err="1"/>
              <a:t>Ná</a:t>
            </a:r>
            <a:r>
              <a:rPr lang="cs-CZ" dirty="0"/>
              <a:t> marketingový výzkum, </a:t>
            </a:r>
          </a:p>
          <a:p>
            <a:pPr marL="914400" lvl="1" indent="-514350">
              <a:buAutoNum type="arabicParenR"/>
            </a:pPr>
            <a:r>
              <a:rPr lang="cs-CZ" b="1" dirty="0" err="1"/>
              <a:t>Ná</a:t>
            </a:r>
            <a:r>
              <a:rPr lang="cs-CZ" dirty="0"/>
              <a:t> </a:t>
            </a:r>
            <a:r>
              <a:rPr lang="cs-CZ" dirty="0" err="1"/>
              <a:t>výzkumno</a:t>
            </a:r>
            <a:r>
              <a:rPr lang="cs-CZ" dirty="0"/>
              <a:t>- vývojové práce kvality, </a:t>
            </a:r>
          </a:p>
          <a:p>
            <a:pPr marL="914400" lvl="1" indent="-514350">
              <a:buAutoNum type="arabicParenR"/>
            </a:pPr>
            <a:r>
              <a:rPr lang="cs-CZ" b="1" dirty="0" err="1"/>
              <a:t>Ná</a:t>
            </a:r>
            <a:r>
              <a:rPr lang="cs-CZ" dirty="0"/>
              <a:t> konstrukční, technologickou a ostatní přípravu nové produkce, </a:t>
            </a:r>
          </a:p>
          <a:p>
            <a:pPr marL="914400" lvl="1" indent="-514350">
              <a:buAutoNum type="arabicParenR"/>
            </a:pPr>
            <a:r>
              <a:rPr lang="cs-CZ" b="1" dirty="0" err="1"/>
              <a:t>Ná</a:t>
            </a:r>
            <a:r>
              <a:rPr lang="cs-CZ" dirty="0"/>
              <a:t> vlastní výrobu</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116402812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46051"/>
            <a:ext cx="8229600" cy="1143000"/>
          </a:xfrm>
        </p:spPr>
        <p:txBody>
          <a:bodyPr>
            <a:normAutofit/>
          </a:bodyPr>
          <a:lstStyle/>
          <a:p>
            <a:r>
              <a:rPr lang="cs-CZ" b="1" dirty="0"/>
              <a:t>7. Nákladová analýza kvality</a:t>
            </a:r>
          </a:p>
        </p:txBody>
      </p:sp>
      <p:sp>
        <p:nvSpPr>
          <p:cNvPr id="3" name="Zástupný symbol pro obsah 2"/>
          <p:cNvSpPr>
            <a:spLocks noGrp="1"/>
          </p:cNvSpPr>
          <p:nvPr>
            <p:ph idx="1"/>
          </p:nvPr>
        </p:nvSpPr>
        <p:spPr/>
        <p:txBody>
          <a:bodyPr>
            <a:normAutofit/>
          </a:bodyPr>
          <a:lstStyle/>
          <a:p>
            <a:pPr marL="0" indent="0">
              <a:buNone/>
            </a:pPr>
            <a:r>
              <a:rPr lang="cs-CZ" b="1" dirty="0"/>
              <a:t>Druhy klasifikace:</a:t>
            </a:r>
          </a:p>
          <a:p>
            <a:pPr marL="0" indent="0">
              <a:buNone/>
            </a:pPr>
            <a:r>
              <a:rPr lang="cs-CZ" dirty="0"/>
              <a:t>4) Trojité chápaní: </a:t>
            </a:r>
          </a:p>
          <a:p>
            <a:pPr lvl="1"/>
            <a:r>
              <a:rPr lang="cs-CZ" b="1" dirty="0" err="1"/>
              <a:t>Ná</a:t>
            </a:r>
            <a:r>
              <a:rPr lang="cs-CZ" b="1" dirty="0"/>
              <a:t> výrobce spojené s tvorbou a zabezpečením kvality, </a:t>
            </a:r>
          </a:p>
          <a:p>
            <a:pPr lvl="1"/>
            <a:r>
              <a:rPr lang="cs-CZ" b="1" dirty="0" err="1"/>
              <a:t>Ná</a:t>
            </a:r>
            <a:r>
              <a:rPr lang="cs-CZ" b="1" dirty="0"/>
              <a:t> uživatele, společenské </a:t>
            </a:r>
          </a:p>
          <a:p>
            <a:pPr lvl="1"/>
            <a:r>
              <a:rPr lang="cs-CZ" b="1" dirty="0" err="1"/>
              <a:t>Ná</a:t>
            </a:r>
            <a:r>
              <a:rPr lang="cs-CZ" b="1" dirty="0"/>
              <a:t> spojené s životním prostředím</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205174724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1626"/>
            <a:ext cx="8229600" cy="1143000"/>
          </a:xfrm>
        </p:spPr>
        <p:txBody>
          <a:bodyPr/>
          <a:lstStyle/>
          <a:p>
            <a:r>
              <a:rPr lang="cs-CZ" b="1" dirty="0"/>
              <a:t>7. Další členění nákladů na kvalitu:</a:t>
            </a:r>
          </a:p>
        </p:txBody>
      </p:sp>
      <p:sp>
        <p:nvSpPr>
          <p:cNvPr id="3" name="Zástupný symbol pro obsah 2"/>
          <p:cNvSpPr>
            <a:spLocks noGrp="1"/>
          </p:cNvSpPr>
          <p:nvPr>
            <p:ph idx="1"/>
          </p:nvPr>
        </p:nvSpPr>
        <p:spPr/>
        <p:txBody>
          <a:bodyPr/>
          <a:lstStyle/>
          <a:p>
            <a:pPr marL="514350" indent="-514350">
              <a:buAutoNum type="arabicParenR"/>
            </a:pPr>
            <a:r>
              <a:rPr lang="cs-CZ" b="1" dirty="0"/>
              <a:t>Náklady na předcházení nekvalitě </a:t>
            </a:r>
            <a:r>
              <a:rPr lang="cs-CZ" dirty="0"/>
              <a:t>(Na </a:t>
            </a:r>
            <a:r>
              <a:rPr lang="cs-CZ" dirty="0" err="1"/>
              <a:t>na</a:t>
            </a:r>
            <a:r>
              <a:rPr lang="cs-CZ" dirty="0"/>
              <a:t> management kvality, na výzkum vývoj na certifikační systémy </a:t>
            </a:r>
            <a:r>
              <a:rPr lang="cs-CZ" dirty="0" err="1"/>
              <a:t>atd</a:t>
            </a:r>
            <a:r>
              <a:rPr lang="cs-CZ" dirty="0"/>
              <a:t>)</a:t>
            </a:r>
          </a:p>
          <a:p>
            <a:pPr marL="514350" indent="-514350">
              <a:buAutoNum type="arabicParenR"/>
            </a:pPr>
            <a:r>
              <a:rPr lang="cs-CZ" b="1" dirty="0"/>
              <a:t>Náklady na kontrolu kvality </a:t>
            </a:r>
            <a:r>
              <a:rPr lang="cs-CZ" dirty="0"/>
              <a:t>(vstupní a jiná kontrola surovin, materiálů </a:t>
            </a:r>
            <a:r>
              <a:rPr lang="cs-CZ" dirty="0" err="1"/>
              <a:t>atd</a:t>
            </a:r>
            <a:r>
              <a:rPr lang="cs-CZ" dirty="0"/>
              <a:t>, na zkoušky v autorizovaných zkušebnách a laboratořích)</a:t>
            </a:r>
          </a:p>
          <a:p>
            <a:pPr marL="514350" indent="-514350">
              <a:buAutoNum type="arabicParenR"/>
            </a:pPr>
            <a:r>
              <a:rPr lang="cs-CZ" b="1" dirty="0"/>
              <a:t>Náklady a ztráty spojené s nekvalitní produkci</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07732730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8. Kontrola kvality</a:t>
            </a:r>
          </a:p>
        </p:txBody>
      </p:sp>
      <p:sp>
        <p:nvSpPr>
          <p:cNvPr id="3" name="Zástupný symbol pro obsah 2"/>
          <p:cNvSpPr>
            <a:spLocks noGrp="1"/>
          </p:cNvSpPr>
          <p:nvPr>
            <p:ph idx="1"/>
          </p:nvPr>
        </p:nvSpPr>
        <p:spPr/>
        <p:txBody>
          <a:bodyPr/>
          <a:lstStyle/>
          <a:p>
            <a:pPr marL="0" indent="0">
              <a:buNone/>
            </a:pPr>
            <a:r>
              <a:rPr lang="cs-CZ" b="1" dirty="0"/>
              <a:t>KMS</a:t>
            </a:r>
            <a:r>
              <a:rPr lang="cs-CZ" dirty="0"/>
              <a:t> (kontrolní a měřicí služba)</a:t>
            </a:r>
          </a:p>
          <a:p>
            <a:r>
              <a:rPr lang="cs-CZ" dirty="0"/>
              <a:t>Vstupní, výrobní a výstupní</a:t>
            </a:r>
          </a:p>
          <a:p>
            <a:r>
              <a:rPr lang="cs-CZ" dirty="0"/>
              <a:t>Statistická výběrová kontrola</a:t>
            </a:r>
          </a:p>
          <a:p>
            <a:r>
              <a:rPr lang="cs-CZ" dirty="0"/>
              <a:t>Statistická regulace kvality</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408981482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9. Certifikace systému kvality</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Okruhy:</a:t>
            </a:r>
          </a:p>
          <a:p>
            <a:r>
              <a:rPr lang="cs-CZ" dirty="0"/>
              <a:t>Všestranná certifikace rozhodujících parametrů dle ISO 9000:2000</a:t>
            </a:r>
          </a:p>
          <a:p>
            <a:r>
              <a:rPr lang="cs-CZ" dirty="0"/>
              <a:t>Certifikace výrobních podmínek</a:t>
            </a:r>
          </a:p>
          <a:p>
            <a:r>
              <a:rPr lang="cs-CZ" dirty="0"/>
              <a:t>Hodnocení odebraných vzorků na certifikační ověření</a:t>
            </a:r>
          </a:p>
          <a:p>
            <a:r>
              <a:rPr lang="cs-CZ" dirty="0"/>
              <a:t>Certifikace samotného řízení kvality</a:t>
            </a:r>
          </a:p>
          <a:p>
            <a:r>
              <a:rPr lang="cs-CZ" dirty="0"/>
              <a:t>Testování, přezkoušení úrovně personálu</a:t>
            </a:r>
          </a:p>
          <a:p>
            <a:r>
              <a:rPr lang="cs-CZ" dirty="0"/>
              <a:t>Certifikace ekologické úrovni výrobků</a:t>
            </a:r>
          </a:p>
          <a:p>
            <a:r>
              <a:rPr lang="cs-CZ" dirty="0"/>
              <a:t>Hodnocení samotné certifikační instituce</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255229181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b="1" dirty="0"/>
              <a:t>Primární vs. Podpůrné procesy</a:t>
            </a:r>
          </a:p>
        </p:txBody>
      </p:sp>
      <p:sp>
        <p:nvSpPr>
          <p:cNvPr id="4" name="Zástupný symbol pro text 3"/>
          <p:cNvSpPr>
            <a:spLocks noGrp="1"/>
          </p:cNvSpPr>
          <p:nvPr>
            <p:ph type="body" idx="1"/>
          </p:nvPr>
        </p:nvSpPr>
        <p:spPr>
          <a:xfrm>
            <a:off x="452808" y="1215232"/>
            <a:ext cx="4040188" cy="639762"/>
          </a:xfrm>
        </p:spPr>
        <p:txBody>
          <a:bodyPr>
            <a:normAutofit fontScale="92500"/>
          </a:bodyPr>
          <a:lstStyle/>
          <a:p>
            <a:r>
              <a:rPr lang="cs-CZ" dirty="0"/>
              <a:t>Primární procesy, </a:t>
            </a:r>
            <a:r>
              <a:rPr lang="cs-CZ" dirty="0" err="1"/>
              <a:t>core</a:t>
            </a:r>
            <a:r>
              <a:rPr lang="cs-CZ" dirty="0"/>
              <a:t> business</a:t>
            </a:r>
          </a:p>
        </p:txBody>
      </p:sp>
      <p:sp>
        <p:nvSpPr>
          <p:cNvPr id="5" name="Zástupný symbol pro obsah 4"/>
          <p:cNvSpPr>
            <a:spLocks noGrp="1"/>
          </p:cNvSpPr>
          <p:nvPr>
            <p:ph sz="half" idx="2"/>
          </p:nvPr>
        </p:nvSpPr>
        <p:spPr>
          <a:xfrm>
            <a:off x="452808" y="2057400"/>
            <a:ext cx="4040188" cy="4085134"/>
          </a:xfrm>
        </p:spPr>
        <p:txBody>
          <a:bodyPr>
            <a:normAutofit fontScale="92500"/>
          </a:bodyPr>
          <a:lstStyle/>
          <a:p>
            <a:r>
              <a:rPr lang="cs-CZ" dirty="0"/>
              <a:t>Procesy, pro které podnik byl vytvořen, konkurenční výhoda podniku</a:t>
            </a:r>
          </a:p>
          <a:p>
            <a:r>
              <a:rPr lang="cs-CZ" dirty="0"/>
              <a:t>Procesy, které přináší podniků zisk</a:t>
            </a:r>
          </a:p>
          <a:p>
            <a:r>
              <a:rPr lang="cs-CZ" dirty="0"/>
              <a:t>Procesy, které realizují mise (strategické cíle) podniku</a:t>
            </a:r>
          </a:p>
          <a:p>
            <a:pPr marL="0" indent="0">
              <a:buNone/>
            </a:pPr>
            <a:endParaRPr lang="cs-CZ" i="1" dirty="0"/>
          </a:p>
          <a:p>
            <a:pPr marL="0" indent="0">
              <a:buNone/>
            </a:pPr>
            <a:r>
              <a:rPr lang="cs-CZ" b="1" i="1" dirty="0"/>
              <a:t>Příklad: výroba, distribuce, marketing a obchod</a:t>
            </a:r>
          </a:p>
          <a:p>
            <a:endParaRPr lang="cs-CZ" dirty="0"/>
          </a:p>
        </p:txBody>
      </p:sp>
      <p:sp>
        <p:nvSpPr>
          <p:cNvPr id="6" name="Zástupný symbol pro text 5"/>
          <p:cNvSpPr>
            <a:spLocks noGrp="1"/>
          </p:cNvSpPr>
          <p:nvPr>
            <p:ph type="body" sz="quarter" idx="3"/>
          </p:nvPr>
        </p:nvSpPr>
        <p:spPr>
          <a:xfrm>
            <a:off x="4718136" y="1417638"/>
            <a:ext cx="4041775" cy="639762"/>
          </a:xfrm>
        </p:spPr>
        <p:txBody>
          <a:bodyPr>
            <a:normAutofit fontScale="92500" lnSpcReduction="20000"/>
          </a:bodyPr>
          <a:lstStyle/>
          <a:p>
            <a:r>
              <a:rPr lang="cs-CZ" dirty="0"/>
              <a:t>Podpůrné procesy, </a:t>
            </a:r>
            <a:r>
              <a:rPr lang="cs-CZ" dirty="0" err="1"/>
              <a:t>facility</a:t>
            </a:r>
            <a:r>
              <a:rPr lang="cs-CZ" dirty="0"/>
              <a:t> management</a:t>
            </a:r>
          </a:p>
        </p:txBody>
      </p:sp>
      <p:sp>
        <p:nvSpPr>
          <p:cNvPr id="7" name="Zástupný symbol pro obsah 6"/>
          <p:cNvSpPr>
            <a:spLocks noGrp="1"/>
          </p:cNvSpPr>
          <p:nvPr>
            <p:ph sz="quarter" idx="4"/>
          </p:nvPr>
        </p:nvSpPr>
        <p:spPr>
          <a:xfrm>
            <a:off x="4645199" y="1988840"/>
            <a:ext cx="4041775" cy="3951288"/>
          </a:xfrm>
        </p:spPr>
        <p:txBody>
          <a:bodyPr>
            <a:normAutofit fontScale="92500"/>
          </a:bodyPr>
          <a:lstStyle/>
          <a:p>
            <a:r>
              <a:rPr lang="cs-CZ" dirty="0"/>
              <a:t>Procesy, které nejsou konkurenční výhodou podniku</a:t>
            </a:r>
          </a:p>
          <a:p>
            <a:r>
              <a:rPr lang="cs-CZ" dirty="0"/>
              <a:t>Procesy, při úspěšné realizací kterých mohou vznikat úspory, </a:t>
            </a:r>
          </a:p>
          <a:p>
            <a:r>
              <a:rPr lang="cs-CZ" dirty="0"/>
              <a:t>Procesy, které podporují základní podnikání</a:t>
            </a:r>
          </a:p>
          <a:p>
            <a:endParaRPr lang="cs-CZ" dirty="0"/>
          </a:p>
          <a:p>
            <a:pPr marL="0" indent="0">
              <a:buNone/>
            </a:pPr>
            <a:endParaRPr lang="cs-CZ" i="1" dirty="0"/>
          </a:p>
          <a:p>
            <a:pPr marL="0" indent="0">
              <a:buNone/>
            </a:pPr>
            <a:r>
              <a:rPr lang="cs-CZ" b="1" i="1" dirty="0"/>
              <a:t>Příklad: infrastruktura podniku, obstaravatelská činnost</a:t>
            </a:r>
          </a:p>
          <a:p>
            <a:endParaRPr lang="cs-CZ" dirty="0"/>
          </a:p>
        </p:txBody>
      </p:sp>
    </p:spTree>
    <p:extLst>
      <p:ext uri="{BB962C8B-B14F-4D97-AF65-F5344CB8AC3E}">
        <p14:creationId xmlns:p14="http://schemas.microsoft.com/office/powerpoint/2010/main" val="879696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Informační podpora řízení výroby </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9768915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a:t>
            </a:r>
          </a:p>
        </p:txBody>
      </p:sp>
      <p:sp>
        <p:nvSpPr>
          <p:cNvPr id="3" name="Zástupný symbol pro obsah 2"/>
          <p:cNvSpPr>
            <a:spLocks noGrp="1"/>
          </p:cNvSpPr>
          <p:nvPr>
            <p:ph idx="1"/>
          </p:nvPr>
        </p:nvSpPr>
        <p:spPr/>
        <p:txBody>
          <a:bodyPr/>
          <a:lstStyle/>
          <a:p>
            <a:r>
              <a:rPr lang="cs-CZ" dirty="0"/>
              <a:t>Automatizované informační systémy (SW) pro řízení výroby a jejich efektivnost</a:t>
            </a:r>
          </a:p>
          <a:p>
            <a:r>
              <a:rPr lang="cs-CZ" dirty="0"/>
              <a:t>Počítači integrované řízení výroby- CIM</a:t>
            </a:r>
          </a:p>
          <a:p>
            <a:r>
              <a:rPr lang="cs-CZ" dirty="0"/>
              <a:t>Business </a:t>
            </a:r>
            <a:r>
              <a:rPr lang="cs-CZ" dirty="0" err="1"/>
              <a:t>intelligence</a:t>
            </a:r>
            <a:r>
              <a:rPr lang="cs-CZ" dirty="0"/>
              <a:t> - hloubková analýza dat</a:t>
            </a:r>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27412546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3406" y="980728"/>
            <a:ext cx="8229600" cy="1143000"/>
          </a:xfrm>
        </p:spPr>
        <p:txBody>
          <a:bodyPr>
            <a:normAutofit fontScale="90000"/>
          </a:bodyPr>
          <a:lstStyle/>
          <a:p>
            <a:r>
              <a:rPr lang="cs-CZ" b="1" dirty="0"/>
              <a:t>Automatizované informační systémy (SW) pro řízení výroby a jejich efektivnost</a:t>
            </a:r>
          </a:p>
        </p:txBody>
      </p:sp>
      <p:sp>
        <p:nvSpPr>
          <p:cNvPr id="3" name="Zástupný symbol pro obsah 2"/>
          <p:cNvSpPr>
            <a:spLocks noGrp="1"/>
          </p:cNvSpPr>
          <p:nvPr>
            <p:ph idx="1"/>
          </p:nvPr>
        </p:nvSpPr>
        <p:spPr>
          <a:xfrm>
            <a:off x="457200" y="2492896"/>
            <a:ext cx="8229600" cy="3633267"/>
          </a:xfrm>
        </p:spPr>
        <p:txBody>
          <a:bodyPr/>
          <a:lstStyle/>
          <a:p>
            <a:r>
              <a:rPr lang="cs-CZ" dirty="0"/>
              <a:t>Koncepce IS řízení výroby by měla být především zvolena tak, aby odpovídala přijaté obchodní (business) strategii.</a:t>
            </a:r>
          </a:p>
          <a:p>
            <a:r>
              <a:rPr lang="cs-CZ" dirty="0"/>
              <a:t>Musí být splněn požadavek funkcí IS se zvolenou koncepcí ŘV.</a:t>
            </a:r>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28930622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143000"/>
          </a:xfrm>
        </p:spPr>
        <p:txBody>
          <a:bodyPr>
            <a:noAutofit/>
          </a:bodyPr>
          <a:lstStyle/>
          <a:p>
            <a:r>
              <a:rPr lang="cs-CZ" sz="3200" b="1" dirty="0"/>
              <a:t>Automatizované informační systémy (SW) pro řízení výroby a jejich efektivnost. Zásady výběru IS</a:t>
            </a:r>
          </a:p>
        </p:txBody>
      </p:sp>
      <p:sp>
        <p:nvSpPr>
          <p:cNvPr id="3" name="Zástupný symbol pro obsah 2"/>
          <p:cNvSpPr>
            <a:spLocks noGrp="1"/>
          </p:cNvSpPr>
          <p:nvPr>
            <p:ph idx="1"/>
          </p:nvPr>
        </p:nvSpPr>
        <p:spPr>
          <a:xfrm>
            <a:off x="457200" y="1988840"/>
            <a:ext cx="8229600" cy="4137323"/>
          </a:xfrm>
        </p:spPr>
        <p:txBody>
          <a:bodyPr>
            <a:normAutofit fontScale="85000" lnSpcReduction="20000"/>
          </a:bodyPr>
          <a:lstStyle/>
          <a:p>
            <a:r>
              <a:rPr lang="cs-CZ" b="1" dirty="0"/>
              <a:t>Top management </a:t>
            </a:r>
            <a:r>
              <a:rPr lang="cs-CZ" dirty="0"/>
              <a:t>je zodpovědný za zásadní strategická rozhodnutí, za </a:t>
            </a:r>
            <a:r>
              <a:rPr lang="cs-CZ" b="1" dirty="0"/>
              <a:t>soulad informační strategie a strategie ŘV </a:t>
            </a:r>
            <a:r>
              <a:rPr lang="cs-CZ" dirty="0"/>
              <a:t> s její celkovou (resp. Business) strategií, za správné vytyčení strategických cílů a jejich realizaci.</a:t>
            </a:r>
          </a:p>
          <a:p>
            <a:r>
              <a:rPr lang="cs-CZ" b="1" dirty="0"/>
              <a:t>Top manažeři </a:t>
            </a:r>
            <a:r>
              <a:rPr lang="cs-CZ" dirty="0"/>
              <a:t>by se </a:t>
            </a:r>
            <a:r>
              <a:rPr lang="cs-CZ" b="1" dirty="0"/>
              <a:t>neměli nechat vmanévrovat </a:t>
            </a:r>
            <a:r>
              <a:rPr lang="cs-CZ" dirty="0"/>
              <a:t>do rozhodování o detailech a neměli by přijímat bezprostřední zodpovědnost za realizaci akce. </a:t>
            </a:r>
          </a:p>
          <a:p>
            <a:r>
              <a:rPr lang="cs-CZ" dirty="0"/>
              <a:t>Ta musí plně ležet na </a:t>
            </a:r>
            <a:r>
              <a:rPr lang="cs-CZ" b="1" dirty="0"/>
              <a:t>specialistech</a:t>
            </a:r>
            <a:r>
              <a:rPr lang="cs-CZ" dirty="0"/>
              <a:t>. </a:t>
            </a:r>
          </a:p>
          <a:p>
            <a:r>
              <a:rPr lang="cs-CZ" dirty="0"/>
              <a:t>Ti musí být při svých autonomních rozhodováních motivováni tak, aby se jejich zájem zcela kryl se zájmem firmy.</a:t>
            </a:r>
          </a:p>
          <a:p>
            <a:endParaRPr lang="cs-CZ"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65759308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80728"/>
            <a:ext cx="8229600" cy="436909"/>
          </a:xfrm>
        </p:spPr>
        <p:txBody>
          <a:bodyPr>
            <a:noAutofit/>
          </a:bodyPr>
          <a:lstStyle/>
          <a:p>
            <a:r>
              <a:rPr lang="cs-CZ" sz="3200" b="1" dirty="0"/>
              <a:t>Automatizované informační systémy (SW) pro řízení výroby a jejich efektivnost. Zásady výběru IS</a:t>
            </a:r>
          </a:p>
        </p:txBody>
      </p:sp>
      <p:sp>
        <p:nvSpPr>
          <p:cNvPr id="3" name="Zástupný symbol pro obsah 2"/>
          <p:cNvSpPr>
            <a:spLocks noGrp="1"/>
          </p:cNvSpPr>
          <p:nvPr>
            <p:ph idx="1"/>
          </p:nvPr>
        </p:nvSpPr>
        <p:spPr>
          <a:xfrm>
            <a:off x="457200" y="1844824"/>
            <a:ext cx="8229600" cy="4281339"/>
          </a:xfrm>
        </p:spPr>
        <p:txBody>
          <a:bodyPr>
            <a:normAutofit/>
          </a:bodyPr>
          <a:lstStyle/>
          <a:p>
            <a:r>
              <a:rPr lang="cs-CZ" sz="2800" b="1" dirty="0"/>
              <a:t>Tradiční kritéria a metodiky </a:t>
            </a:r>
            <a:r>
              <a:rPr lang="cs-CZ" sz="2800" dirty="0"/>
              <a:t>(izolovaného) hodnocení efektivnosti aplikací IS, vycházející </a:t>
            </a:r>
            <a:r>
              <a:rPr lang="cs-CZ" sz="2800" b="1" dirty="0"/>
              <a:t>z porovnání vynaložených nákladů a přínosů plynoucích z realizace  IS</a:t>
            </a:r>
            <a:r>
              <a:rPr lang="cs-CZ" sz="2800" dirty="0"/>
              <a:t>, ke správnému rozhodnutí zpravidla nepovedou.</a:t>
            </a:r>
          </a:p>
          <a:p>
            <a:r>
              <a:rPr lang="cs-CZ" sz="2800" dirty="0"/>
              <a:t>Kritéria </a:t>
            </a:r>
            <a:r>
              <a:rPr lang="cs-CZ" sz="2800" b="1" dirty="0"/>
              <a:t>rozhodnutí o případné automatizaci </a:t>
            </a:r>
            <a:r>
              <a:rPr lang="cs-CZ" sz="2800" dirty="0"/>
              <a:t>řízení výroby musí být bezprostředně </a:t>
            </a:r>
            <a:r>
              <a:rPr lang="cs-CZ" sz="2800" b="1" dirty="0"/>
              <a:t>odvozena z cílů</a:t>
            </a:r>
            <a:r>
              <a:rPr lang="cs-CZ" sz="2800" dirty="0"/>
              <a:t>, které byly vytyčeny v přijatých strategiích (výrobní, informační, příp. business strategií)</a:t>
            </a:r>
          </a:p>
          <a:p>
            <a:endParaRPr lang="cs-CZ" sz="2800"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06622274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Řízení výroby a IS</a:t>
            </a:r>
          </a:p>
        </p:txBody>
      </p:sp>
      <p:sp>
        <p:nvSpPr>
          <p:cNvPr id="3" name="Zástupný symbol pro obsah 2"/>
          <p:cNvSpPr>
            <a:spLocks noGrp="1"/>
          </p:cNvSpPr>
          <p:nvPr>
            <p:ph idx="1"/>
          </p:nvPr>
        </p:nvSpPr>
        <p:spPr/>
        <p:txBody>
          <a:bodyPr/>
          <a:lstStyle/>
          <a:p>
            <a:endParaRPr lang="cs-CZ"/>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340767"/>
            <a:ext cx="5616624" cy="483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8820869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143000"/>
          </a:xfrm>
        </p:spPr>
        <p:txBody>
          <a:bodyPr>
            <a:noAutofit/>
          </a:bodyPr>
          <a:lstStyle/>
          <a:p>
            <a:r>
              <a:rPr lang="cs-CZ" sz="3600" b="1" dirty="0"/>
              <a:t>Vývoj řízení výroby v důsledku aplikací nových informačních technologií</a:t>
            </a:r>
          </a:p>
        </p:txBody>
      </p:sp>
      <p:sp>
        <p:nvSpPr>
          <p:cNvPr id="5"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71"/>
          <a:stretch/>
        </p:blipFill>
        <p:spPr bwMode="auto">
          <a:xfrm>
            <a:off x="1907704" y="1798466"/>
            <a:ext cx="5040559" cy="4279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6729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Autofit/>
          </a:bodyPr>
          <a:lstStyle/>
          <a:p>
            <a:r>
              <a:rPr lang="cs-CZ" sz="3600" b="1" dirty="0"/>
              <a:t>Počítači integrované řízení výroby - CIM</a:t>
            </a:r>
          </a:p>
        </p:txBody>
      </p:sp>
      <p:sp>
        <p:nvSpPr>
          <p:cNvPr id="3" name="Zástupný symbol pro obsah 2"/>
          <p:cNvSpPr>
            <a:spLocks noGrp="1"/>
          </p:cNvSpPr>
          <p:nvPr>
            <p:ph idx="1"/>
          </p:nvPr>
        </p:nvSpPr>
        <p:spPr/>
        <p:txBody>
          <a:bodyPr/>
          <a:lstStyle/>
          <a:p>
            <a:pPr marL="0" indent="0">
              <a:buNone/>
            </a:pPr>
            <a:r>
              <a:rPr lang="cs-CZ" dirty="0"/>
              <a:t>CAD, CAPP, CAP, CAM, CAA, CAT, CAQ, CAST</a:t>
            </a:r>
          </a:p>
          <a:p>
            <a:pPr marL="0" indent="0">
              <a:buNone/>
            </a:pPr>
            <a:r>
              <a:rPr lang="cs-CZ" dirty="0"/>
              <a:t>Aspekty počítačové integrace řízení výroby:</a:t>
            </a:r>
          </a:p>
          <a:p>
            <a:r>
              <a:rPr lang="cs-CZ" dirty="0"/>
              <a:t>Funkční</a:t>
            </a:r>
          </a:p>
          <a:p>
            <a:r>
              <a:rPr lang="cs-CZ" dirty="0"/>
              <a:t>Hardwarový</a:t>
            </a:r>
          </a:p>
          <a:p>
            <a:r>
              <a:rPr lang="cs-CZ" dirty="0"/>
              <a:t>Datový</a:t>
            </a:r>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75524909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komponenty CIM</a:t>
            </a:r>
          </a:p>
        </p:txBody>
      </p:sp>
      <p:sp>
        <p:nvSpPr>
          <p:cNvPr id="3" name="Zástupný symbol pro obsah 2"/>
          <p:cNvSpPr>
            <a:spLocks noGrp="1"/>
          </p:cNvSpPr>
          <p:nvPr>
            <p:ph idx="1"/>
          </p:nvPr>
        </p:nvSpPr>
        <p:spPr/>
        <p:txBody>
          <a:bodyPr/>
          <a:lstStyle/>
          <a:p>
            <a:endParaRPr lang="cs-CZ"/>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84677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17782717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20688"/>
            <a:ext cx="8229600" cy="926976"/>
          </a:xfrm>
        </p:spPr>
        <p:txBody>
          <a:bodyPr>
            <a:noAutofit/>
          </a:bodyPr>
          <a:lstStyle/>
          <a:p>
            <a:r>
              <a:rPr lang="cs-CZ" sz="3600" b="1" dirty="0"/>
              <a:t>Hloubková analýza dat-business </a:t>
            </a:r>
            <a:r>
              <a:rPr lang="cs-CZ" sz="3600" b="1" dirty="0" err="1"/>
              <a:t>intelligence</a:t>
            </a:r>
            <a:endParaRPr lang="cs-CZ" sz="3600" b="1" dirty="0"/>
          </a:p>
        </p:txBody>
      </p:sp>
      <p:sp>
        <p:nvSpPr>
          <p:cNvPr id="3" name="Zástupný symbol pro obsah 2"/>
          <p:cNvSpPr>
            <a:spLocks noGrp="1"/>
          </p:cNvSpPr>
          <p:nvPr>
            <p:ph idx="1"/>
          </p:nvPr>
        </p:nvSpPr>
        <p:spPr/>
        <p:txBody>
          <a:bodyPr>
            <a:normAutofit/>
          </a:bodyPr>
          <a:lstStyle/>
          <a:p>
            <a:r>
              <a:rPr lang="cs-CZ" b="1" dirty="0"/>
              <a:t>Postupy, znalostí a nástroje </a:t>
            </a:r>
            <a:r>
              <a:rPr lang="cs-CZ" dirty="0"/>
              <a:t>používané ve firmách s </a:t>
            </a:r>
            <a:r>
              <a:rPr lang="cs-CZ" b="1" dirty="0"/>
              <a:t>cílem vytěžit dostupná data </a:t>
            </a:r>
            <a:r>
              <a:rPr lang="cs-CZ" dirty="0"/>
              <a:t>a </a:t>
            </a:r>
            <a:r>
              <a:rPr lang="cs-CZ" b="1" dirty="0"/>
              <a:t>lépe pochopit souvislosti a chování trhu</a:t>
            </a:r>
            <a:r>
              <a:rPr lang="cs-CZ" dirty="0"/>
              <a:t>.</a:t>
            </a:r>
          </a:p>
          <a:p>
            <a:r>
              <a:rPr lang="cs-CZ" dirty="0"/>
              <a:t>Nástroje BI provádí </a:t>
            </a:r>
            <a:r>
              <a:rPr lang="cs-CZ" b="1" dirty="0"/>
              <a:t>sběr, analýzu, interpretaci a prezentaci dat</a:t>
            </a:r>
            <a:r>
              <a:rPr lang="cs-CZ" dirty="0"/>
              <a:t> pro potřeby manažerského rozhodování.</a:t>
            </a:r>
          </a:p>
          <a:p>
            <a:endParaRPr lang="cs-CZ"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09797741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108182" y="510002"/>
            <a:ext cx="7877175" cy="1531938"/>
          </a:xfrm>
        </p:spPr>
        <p:txBody>
          <a:bodyPr/>
          <a:lstStyle/>
          <a:p>
            <a:pPr algn="ctr"/>
            <a:r>
              <a:rPr lang="cs-CZ" altLang="cs-CZ" b="1" dirty="0"/>
              <a:t>PROCES ŘÍZENÍ PODPŮRNÝCH ČINNOSTÍ</a:t>
            </a:r>
          </a:p>
        </p:txBody>
      </p:sp>
      <p:sp>
        <p:nvSpPr>
          <p:cNvPr id="97283" name="Rectangle 3"/>
          <p:cNvSpPr>
            <a:spLocks noGrp="1" noChangeArrowheads="1"/>
          </p:cNvSpPr>
          <p:nvPr>
            <p:ph idx="1"/>
          </p:nvPr>
        </p:nvSpPr>
        <p:spPr>
          <a:xfrm>
            <a:off x="0" y="2017713"/>
            <a:ext cx="8955088" cy="3787551"/>
          </a:xfrm>
        </p:spPr>
        <p:txBody>
          <a:bodyPr>
            <a:normAutofit lnSpcReduction="10000"/>
          </a:bodyPr>
          <a:lstStyle/>
          <a:p>
            <a:pPr>
              <a:lnSpc>
                <a:spcPct val="90000"/>
              </a:lnSpc>
            </a:pPr>
            <a:r>
              <a:rPr lang="cs-CZ" altLang="cs-CZ" sz="2800" dirty="0"/>
              <a:t>Velmi široká škála poskytovaných služeb</a:t>
            </a:r>
          </a:p>
          <a:p>
            <a:pPr>
              <a:lnSpc>
                <a:spcPct val="90000"/>
              </a:lnSpc>
            </a:pPr>
            <a:r>
              <a:rPr lang="cs-CZ" altLang="cs-CZ" sz="2800" dirty="0"/>
              <a:t>Rozhraní mezi základními a podpůrnými činnostmi je </a:t>
            </a:r>
            <a:r>
              <a:rPr lang="cs-CZ" altLang="cs-CZ" sz="2800" b="1" dirty="0"/>
              <a:t>určováno individuálně jednotlivou organizací </a:t>
            </a:r>
            <a:r>
              <a:rPr lang="cs-CZ" altLang="cs-CZ" sz="2800" dirty="0"/>
              <a:t>a průběžně se aktualizuje</a:t>
            </a:r>
          </a:p>
          <a:p>
            <a:pPr>
              <a:lnSpc>
                <a:spcPct val="90000"/>
              </a:lnSpc>
            </a:pPr>
            <a:r>
              <a:rPr lang="cs-CZ" altLang="cs-CZ" sz="2800" dirty="0"/>
              <a:t>Změny tržních podmínek ovlivňují hodnototvorné procesy ve všech oblastech (technologie, organizačního uspořádání, pohybu pracovního a finančního kapitálu)</a:t>
            </a:r>
          </a:p>
          <a:p>
            <a:pPr>
              <a:lnSpc>
                <a:spcPct val="90000"/>
              </a:lnSpc>
            </a:pPr>
            <a:r>
              <a:rPr lang="cs-CZ" altLang="cs-CZ" sz="2800" dirty="0"/>
              <a:t>Na změny reaguje podnikový management novou definicí všech úrovní řízení (</a:t>
            </a:r>
            <a:r>
              <a:rPr lang="cs-CZ" altLang="cs-CZ" sz="2800" b="1" dirty="0"/>
              <a:t>strategického, taktického o provozního</a:t>
            </a:r>
            <a:r>
              <a:rPr lang="cs-CZ" altLang="cs-CZ" sz="2800" dirty="0"/>
              <a:t>)</a:t>
            </a:r>
          </a:p>
        </p:txBody>
      </p:sp>
      <p:sp>
        <p:nvSpPr>
          <p:cNvPr id="4" name="TextovéPole 3"/>
          <p:cNvSpPr txBox="1"/>
          <p:nvPr/>
        </p:nvSpPr>
        <p:spPr>
          <a:xfrm>
            <a:off x="412062" y="5744289"/>
            <a:ext cx="8208912" cy="553998"/>
          </a:xfrm>
          <a:prstGeom prst="rect">
            <a:avLst/>
          </a:prstGeom>
          <a:noFill/>
        </p:spPr>
        <p:txBody>
          <a:bodyPr wrap="square" rtlCol="0">
            <a:spAutoFit/>
          </a:bodyPr>
          <a:lstStyle/>
          <a:p>
            <a:r>
              <a:rPr lang="cs-CZ" altLang="cs-CZ" sz="1000" dirty="0"/>
              <a:t>Zdroj: VYSKOČIL, V. K. a kol. </a:t>
            </a:r>
            <a:r>
              <a:rPr lang="cs-CZ" altLang="cs-CZ" sz="1000" i="1" dirty="0"/>
              <a:t>Management podpůrných procesů – </a:t>
            </a:r>
            <a:r>
              <a:rPr lang="cs-CZ" altLang="cs-CZ" sz="1000" i="1" dirty="0" err="1"/>
              <a:t>Facility</a:t>
            </a:r>
            <a:r>
              <a:rPr lang="cs-CZ" altLang="cs-CZ" sz="1000" i="1" dirty="0"/>
              <a:t> Management</a:t>
            </a:r>
            <a:r>
              <a:rPr lang="cs-CZ" altLang="cs-CZ" sz="1000" dirty="0"/>
              <a:t>, 1. vyd., Praha: Professional </a:t>
            </a:r>
            <a:r>
              <a:rPr lang="cs-CZ" altLang="cs-CZ" sz="1000" dirty="0" err="1"/>
              <a:t>Publishing</a:t>
            </a:r>
            <a:r>
              <a:rPr lang="cs-CZ" altLang="cs-CZ" sz="1000" dirty="0"/>
              <a:t>, 2010, 415 s. ISBN 978-80-7431-022-5</a:t>
            </a:r>
          </a:p>
          <a:p>
            <a:endParaRPr lang="cs-CZ" sz="1000" dirty="0"/>
          </a:p>
        </p:txBody>
      </p:sp>
    </p:spTree>
    <p:extLst>
      <p:ext uri="{BB962C8B-B14F-4D97-AF65-F5344CB8AC3E}">
        <p14:creationId xmlns:p14="http://schemas.microsoft.com/office/powerpoint/2010/main" val="1828784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62683"/>
            <a:ext cx="8229600" cy="1143000"/>
          </a:xfrm>
        </p:spPr>
        <p:txBody>
          <a:bodyPr>
            <a:normAutofit fontScale="90000"/>
          </a:bodyPr>
          <a:lstStyle/>
          <a:p>
            <a:r>
              <a:rPr lang="cs-CZ" b="1" dirty="0"/>
              <a:t>Hloubková analýza dat-business </a:t>
            </a:r>
            <a:r>
              <a:rPr lang="cs-CZ" b="1" dirty="0" err="1"/>
              <a:t>intelligence</a:t>
            </a:r>
            <a:endParaRPr lang="cs-CZ" b="1" dirty="0"/>
          </a:p>
        </p:txBody>
      </p:sp>
      <p:sp>
        <p:nvSpPr>
          <p:cNvPr id="3" name="Zástupný symbol pro obsah 2"/>
          <p:cNvSpPr>
            <a:spLocks noGrp="1"/>
          </p:cNvSpPr>
          <p:nvPr>
            <p:ph idx="1"/>
          </p:nvPr>
        </p:nvSpPr>
        <p:spPr>
          <a:xfrm>
            <a:off x="457200" y="1916832"/>
            <a:ext cx="8229600" cy="4209331"/>
          </a:xfrm>
        </p:spPr>
        <p:txBody>
          <a:bodyPr>
            <a:normAutofit/>
          </a:bodyPr>
          <a:lstStyle/>
          <a:p>
            <a:r>
              <a:rPr lang="cs-CZ" dirty="0"/>
              <a:t>Oblast zpracovávaných dat </a:t>
            </a:r>
            <a:r>
              <a:rPr lang="cs-CZ" b="1" dirty="0"/>
              <a:t>může pokrývat informace z výroby, prodeje, vývoje, finančního řízení apod.</a:t>
            </a:r>
          </a:p>
          <a:p>
            <a:r>
              <a:rPr lang="cs-CZ" dirty="0"/>
              <a:t>Reporting, data </a:t>
            </a:r>
            <a:r>
              <a:rPr lang="cs-CZ" dirty="0" err="1"/>
              <a:t>mining</a:t>
            </a:r>
            <a:r>
              <a:rPr lang="cs-CZ" dirty="0"/>
              <a:t>, text </a:t>
            </a:r>
            <a:r>
              <a:rPr lang="cs-CZ" dirty="0" err="1"/>
              <a:t>mining</a:t>
            </a:r>
            <a:r>
              <a:rPr lang="cs-CZ" dirty="0"/>
              <a:t>, data </a:t>
            </a:r>
            <a:r>
              <a:rPr lang="cs-CZ" dirty="0" err="1"/>
              <a:t>integration</a:t>
            </a:r>
            <a:r>
              <a:rPr lang="cs-CZ" dirty="0"/>
              <a:t>, </a:t>
            </a:r>
            <a:r>
              <a:rPr lang="cs-CZ" dirty="0" err="1"/>
              <a:t>intellegence</a:t>
            </a:r>
            <a:r>
              <a:rPr lang="cs-CZ" dirty="0"/>
              <a:t> </a:t>
            </a:r>
            <a:r>
              <a:rPr lang="cs-CZ" dirty="0" err="1"/>
              <a:t>storage</a:t>
            </a:r>
            <a:r>
              <a:rPr lang="cs-CZ" dirty="0"/>
              <a:t>, </a:t>
            </a:r>
            <a:r>
              <a:rPr lang="cs-CZ" dirty="0" err="1"/>
              <a:t>customer</a:t>
            </a:r>
            <a:r>
              <a:rPr lang="cs-CZ" dirty="0"/>
              <a:t> </a:t>
            </a:r>
            <a:r>
              <a:rPr lang="cs-CZ" dirty="0" err="1"/>
              <a:t>intelligence</a:t>
            </a:r>
            <a:r>
              <a:rPr lang="cs-CZ" dirty="0"/>
              <a:t>, data </a:t>
            </a:r>
            <a:r>
              <a:rPr lang="cs-CZ" dirty="0" err="1"/>
              <a:t>warehousing</a:t>
            </a:r>
            <a:r>
              <a:rPr lang="cs-CZ" dirty="0"/>
              <a:t>, </a:t>
            </a:r>
            <a:r>
              <a:rPr lang="cs-CZ" dirty="0" err="1"/>
              <a:t>campaign</a:t>
            </a:r>
            <a:r>
              <a:rPr lang="cs-CZ" dirty="0"/>
              <a:t> management, systémy pro podporu rozhodování EIS, MIS, FIS, CIS, CRM, SRM</a:t>
            </a:r>
          </a:p>
          <a:p>
            <a:endParaRPr lang="cs-CZ"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42612196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Informační podpora řízení výroby</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340768"/>
            <a:ext cx="7228821" cy="4525963"/>
          </a:xfrm>
        </p:spPr>
      </p:pic>
      <p:sp>
        <p:nvSpPr>
          <p:cNvPr id="6" name="TextovéPole 5"/>
          <p:cNvSpPr txBox="1"/>
          <p:nvPr/>
        </p:nvSpPr>
        <p:spPr>
          <a:xfrm>
            <a:off x="340869" y="6134585"/>
            <a:ext cx="8280920" cy="461665"/>
          </a:xfrm>
          <a:prstGeom prst="rect">
            <a:avLst/>
          </a:prstGeom>
          <a:noFill/>
        </p:spPr>
        <p:txBody>
          <a:bodyPr wrap="square" rtlCol="0">
            <a:spAutoFit/>
          </a:bodyPr>
          <a:lstStyle/>
          <a:p>
            <a:r>
              <a:rPr lang="cs-CZ" sz="1200" dirty="0"/>
              <a:t>Zdroj: </a:t>
            </a:r>
            <a:r>
              <a:rPr lang="cs-CZ" sz="1200" dirty="0" err="1"/>
              <a:t>Gers</a:t>
            </a:r>
            <a:r>
              <a:rPr lang="cs-CZ" sz="1200" dirty="0"/>
              <a:t> E. 2016. Tři zkratky, které by měl znát dobrý výrobní manažer </a:t>
            </a:r>
            <a:r>
              <a:rPr lang="cs-CZ" sz="1200" i="1" dirty="0"/>
              <a:t>. IT </a:t>
            </a:r>
            <a:r>
              <a:rPr lang="cs-CZ" sz="1200" i="1" dirty="0" err="1"/>
              <a:t>systems</a:t>
            </a:r>
            <a:r>
              <a:rPr lang="cs-CZ" sz="1200" dirty="0"/>
              <a:t>. </a:t>
            </a:r>
          </a:p>
          <a:p>
            <a:r>
              <a:rPr lang="cs-CZ" sz="1200" dirty="0"/>
              <a:t>Dostupné na  https://www.ccb.cz/images_aqua/2016/listopad/11-anasoft-02x.jpg</a:t>
            </a:r>
          </a:p>
        </p:txBody>
      </p:sp>
    </p:spTree>
    <p:extLst>
      <p:ext uri="{BB962C8B-B14F-4D97-AF65-F5344CB8AC3E}">
        <p14:creationId xmlns:p14="http://schemas.microsoft.com/office/powerpoint/2010/main" val="231038399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MES, MOM</a:t>
            </a:r>
          </a:p>
        </p:txBody>
      </p:sp>
      <p:sp>
        <p:nvSpPr>
          <p:cNvPr id="3" name="Zástupný symbol pro obsah 2"/>
          <p:cNvSpPr>
            <a:spLocks noGrp="1"/>
          </p:cNvSpPr>
          <p:nvPr>
            <p:ph idx="1"/>
          </p:nvPr>
        </p:nvSpPr>
        <p:spPr/>
        <p:txBody>
          <a:bodyPr>
            <a:normAutofit/>
          </a:bodyPr>
          <a:lstStyle/>
          <a:p>
            <a:r>
              <a:rPr lang="cs-CZ" b="1" dirty="0" err="1">
                <a:solidFill>
                  <a:srgbClr val="C00000"/>
                </a:solidFill>
              </a:rPr>
              <a:t>Manufacturing</a:t>
            </a:r>
            <a:r>
              <a:rPr lang="cs-CZ" b="1" dirty="0">
                <a:solidFill>
                  <a:srgbClr val="C00000"/>
                </a:solidFill>
              </a:rPr>
              <a:t> </a:t>
            </a:r>
            <a:r>
              <a:rPr lang="cs-CZ" b="1" dirty="0" err="1">
                <a:solidFill>
                  <a:srgbClr val="C00000"/>
                </a:solidFill>
              </a:rPr>
              <a:t>Execution</a:t>
            </a:r>
            <a:r>
              <a:rPr lang="cs-CZ" b="1" dirty="0">
                <a:solidFill>
                  <a:srgbClr val="C00000"/>
                </a:solidFill>
              </a:rPr>
              <a:t> </a:t>
            </a:r>
            <a:r>
              <a:rPr lang="cs-CZ" b="1" dirty="0" err="1">
                <a:solidFill>
                  <a:srgbClr val="C00000"/>
                </a:solidFill>
              </a:rPr>
              <a:t>System</a:t>
            </a:r>
            <a:r>
              <a:rPr lang="cs-CZ" b="1" dirty="0">
                <a:solidFill>
                  <a:srgbClr val="C00000"/>
                </a:solidFill>
              </a:rPr>
              <a:t> (MES) - </a:t>
            </a:r>
            <a:r>
              <a:rPr lang="cs-CZ" dirty="0"/>
              <a:t>systém, který tvoří vazbu mezi podnikovým informačním systémem (ERP) a systémy pro automatizaci výroby (technologických procesů). </a:t>
            </a:r>
          </a:p>
          <a:p>
            <a:pPr lvl="1"/>
            <a:r>
              <a:rPr lang="cs-CZ" dirty="0"/>
              <a:t>Komplexní systém MES v sobě ukrývá řešení pro čtyři hlavní oblasti – </a:t>
            </a:r>
            <a:r>
              <a:rPr lang="cs-CZ" b="1" dirty="0"/>
              <a:t>výrobu, logistiku, kvalitu a údržbu</a:t>
            </a:r>
            <a:r>
              <a:rPr lang="cs-CZ" dirty="0"/>
              <a:t>.</a:t>
            </a:r>
          </a:p>
        </p:txBody>
      </p:sp>
      <p:sp>
        <p:nvSpPr>
          <p:cNvPr id="4" name="TextovéPole 3"/>
          <p:cNvSpPr txBox="1"/>
          <p:nvPr/>
        </p:nvSpPr>
        <p:spPr>
          <a:xfrm>
            <a:off x="323528" y="6021288"/>
            <a:ext cx="8064896" cy="646331"/>
          </a:xfrm>
          <a:prstGeom prst="rect">
            <a:avLst/>
          </a:prstGeom>
          <a:noFill/>
        </p:spPr>
        <p:txBody>
          <a:bodyPr wrap="square" rtlCol="0">
            <a:spAutoFit/>
          </a:bodyPr>
          <a:lstStyle/>
          <a:p>
            <a:r>
              <a:rPr lang="cs-CZ" sz="1200" dirty="0"/>
              <a:t>Zdroj: </a:t>
            </a:r>
            <a:r>
              <a:rPr lang="cs-CZ" sz="1200" dirty="0" err="1"/>
              <a:t>Špelina</a:t>
            </a:r>
            <a:r>
              <a:rPr lang="cs-CZ" sz="1200" dirty="0"/>
              <a:t> Z. 2016. </a:t>
            </a:r>
            <a:r>
              <a:rPr lang="cs-CZ" sz="1200" dirty="0" err="1"/>
              <a:t>Manufacturing</a:t>
            </a:r>
            <a:r>
              <a:rPr lang="cs-CZ" sz="1200" dirty="0"/>
              <a:t> </a:t>
            </a:r>
            <a:r>
              <a:rPr lang="cs-CZ" sz="1200" dirty="0" err="1"/>
              <a:t>Operations</a:t>
            </a:r>
            <a:r>
              <a:rPr lang="cs-CZ" sz="1200" dirty="0"/>
              <a:t> Systems. IT </a:t>
            </a:r>
            <a:r>
              <a:rPr lang="cs-CZ" sz="1200" dirty="0" err="1"/>
              <a:t>systems</a:t>
            </a:r>
            <a:r>
              <a:rPr lang="cs-CZ" sz="1200" dirty="0"/>
              <a:t>. </a:t>
            </a:r>
            <a:r>
              <a:rPr lang="cs-CZ" sz="1200" dirty="0">
                <a:hlinkClick r:id="rId3"/>
              </a:rPr>
              <a:t>https://www.systemonline.cz/rizeni-vyroby/manufacturing-operations-management.htm</a:t>
            </a:r>
            <a:r>
              <a:rPr lang="cs-CZ" sz="1200" dirty="0"/>
              <a:t> , </a:t>
            </a:r>
            <a:r>
              <a:rPr lang="cs-CZ" sz="1200" dirty="0" err="1"/>
              <a:t>Gers</a:t>
            </a:r>
            <a:r>
              <a:rPr lang="cs-CZ" sz="1200" dirty="0"/>
              <a:t> E. 2016. Tři zkratky, které by měl znát dobrý výrobní manažer </a:t>
            </a:r>
            <a:r>
              <a:rPr lang="cs-CZ" sz="1200" i="1" dirty="0"/>
              <a:t>. IT </a:t>
            </a:r>
            <a:r>
              <a:rPr lang="cs-CZ" sz="1200" i="1" dirty="0" err="1"/>
              <a:t>systems</a:t>
            </a:r>
            <a:r>
              <a:rPr lang="cs-CZ" sz="1200" dirty="0"/>
              <a:t> </a:t>
            </a:r>
            <a:r>
              <a:rPr lang="cs-CZ" sz="1200" dirty="0">
                <a:hlinkClick r:id="rId4"/>
              </a:rPr>
              <a:t>https://www.systemonline.cz/rizeni-vyroby/tri-zkratky-ktere-by-mel-znat-dobry-vyrobni-manazer.htm</a:t>
            </a:r>
            <a:r>
              <a:rPr lang="cs-CZ" sz="1200" dirty="0"/>
              <a:t> </a:t>
            </a:r>
          </a:p>
        </p:txBody>
      </p:sp>
    </p:spTree>
    <p:extLst>
      <p:ext uri="{BB962C8B-B14F-4D97-AF65-F5344CB8AC3E}">
        <p14:creationId xmlns:p14="http://schemas.microsoft.com/office/powerpoint/2010/main" val="199167377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MES, MOM</a:t>
            </a:r>
          </a:p>
        </p:txBody>
      </p:sp>
      <p:sp>
        <p:nvSpPr>
          <p:cNvPr id="3" name="Zástupný symbol pro obsah 2"/>
          <p:cNvSpPr>
            <a:spLocks noGrp="1"/>
          </p:cNvSpPr>
          <p:nvPr>
            <p:ph idx="1"/>
          </p:nvPr>
        </p:nvSpPr>
        <p:spPr/>
        <p:txBody>
          <a:bodyPr>
            <a:normAutofit fontScale="92500"/>
          </a:bodyPr>
          <a:lstStyle/>
          <a:p>
            <a:r>
              <a:rPr lang="cs-CZ" b="1" dirty="0" err="1">
                <a:solidFill>
                  <a:srgbClr val="C00000"/>
                </a:solidFill>
              </a:rPr>
              <a:t>Manufacturitng</a:t>
            </a:r>
            <a:r>
              <a:rPr lang="cs-CZ" b="1" dirty="0">
                <a:solidFill>
                  <a:srgbClr val="C00000"/>
                </a:solidFill>
              </a:rPr>
              <a:t> </a:t>
            </a:r>
            <a:r>
              <a:rPr lang="cs-CZ" b="1" dirty="0" err="1">
                <a:solidFill>
                  <a:srgbClr val="C00000"/>
                </a:solidFill>
              </a:rPr>
              <a:t>Operations</a:t>
            </a:r>
            <a:r>
              <a:rPr lang="cs-CZ" b="1" dirty="0">
                <a:solidFill>
                  <a:srgbClr val="C00000"/>
                </a:solidFill>
              </a:rPr>
              <a:t> Managementu (MOM) - </a:t>
            </a:r>
            <a:r>
              <a:rPr lang="cs-CZ" dirty="0"/>
              <a:t>metodologie pro sledování kompletního výrobního procesu s cílem jeho optimalizace. </a:t>
            </a:r>
          </a:p>
          <a:p>
            <a:pPr lvl="1"/>
            <a:r>
              <a:rPr lang="cs-CZ" dirty="0"/>
              <a:t>V praxi se jedná o rozhraní mezi ERP systémem a výrobní technologií, ať již se jedná o samotný monitoring, monitoring s vizualizací či nástroje řízení. </a:t>
            </a:r>
          </a:p>
          <a:p>
            <a:pPr lvl="1"/>
            <a:r>
              <a:rPr lang="cs-CZ" dirty="0"/>
              <a:t>Na rozdíl od </a:t>
            </a:r>
            <a:r>
              <a:rPr lang="cs-CZ" dirty="0" err="1"/>
              <a:t>Manufacturing</a:t>
            </a:r>
            <a:r>
              <a:rPr lang="cs-CZ" dirty="0"/>
              <a:t> </a:t>
            </a:r>
            <a:r>
              <a:rPr lang="cs-CZ" dirty="0" err="1"/>
              <a:t>Execution</a:t>
            </a:r>
            <a:r>
              <a:rPr lang="cs-CZ" dirty="0"/>
              <a:t> </a:t>
            </a:r>
            <a:r>
              <a:rPr lang="cs-CZ" dirty="0" err="1"/>
              <a:t>System</a:t>
            </a:r>
            <a:r>
              <a:rPr lang="cs-CZ" dirty="0"/>
              <a:t> (MES) je to pojem komplexnější, který zahrnuje i řízení technologií.</a:t>
            </a:r>
          </a:p>
        </p:txBody>
      </p:sp>
      <p:sp>
        <p:nvSpPr>
          <p:cNvPr id="4" name="TextovéPole 3"/>
          <p:cNvSpPr txBox="1"/>
          <p:nvPr/>
        </p:nvSpPr>
        <p:spPr>
          <a:xfrm>
            <a:off x="323528" y="6021288"/>
            <a:ext cx="8064896" cy="646331"/>
          </a:xfrm>
          <a:prstGeom prst="rect">
            <a:avLst/>
          </a:prstGeom>
          <a:noFill/>
        </p:spPr>
        <p:txBody>
          <a:bodyPr wrap="square" rtlCol="0">
            <a:spAutoFit/>
          </a:bodyPr>
          <a:lstStyle/>
          <a:p>
            <a:r>
              <a:rPr lang="cs-CZ" sz="1200" dirty="0"/>
              <a:t>Zdroj: </a:t>
            </a:r>
            <a:r>
              <a:rPr lang="cs-CZ" sz="1200" dirty="0" err="1"/>
              <a:t>Špelina</a:t>
            </a:r>
            <a:r>
              <a:rPr lang="cs-CZ" sz="1200" dirty="0"/>
              <a:t> Z. 2016. </a:t>
            </a:r>
            <a:r>
              <a:rPr lang="cs-CZ" sz="1200" dirty="0" err="1"/>
              <a:t>Manufacturing</a:t>
            </a:r>
            <a:r>
              <a:rPr lang="cs-CZ" sz="1200" dirty="0"/>
              <a:t> </a:t>
            </a:r>
            <a:r>
              <a:rPr lang="cs-CZ" sz="1200" dirty="0" err="1"/>
              <a:t>Operations</a:t>
            </a:r>
            <a:r>
              <a:rPr lang="cs-CZ" sz="1200" dirty="0"/>
              <a:t> Systems. IT </a:t>
            </a:r>
            <a:r>
              <a:rPr lang="cs-CZ" sz="1200" dirty="0" err="1"/>
              <a:t>systems</a:t>
            </a:r>
            <a:r>
              <a:rPr lang="cs-CZ" sz="1200" dirty="0"/>
              <a:t>. </a:t>
            </a:r>
            <a:r>
              <a:rPr lang="cs-CZ" sz="1200" dirty="0">
                <a:hlinkClick r:id="rId3"/>
              </a:rPr>
              <a:t>https://www.systemonline.cz/rizeni-vyroby/manufacturing-operations-management.htm</a:t>
            </a:r>
            <a:r>
              <a:rPr lang="cs-CZ" sz="1200" dirty="0"/>
              <a:t> , </a:t>
            </a:r>
            <a:r>
              <a:rPr lang="cs-CZ" sz="1200" dirty="0" err="1"/>
              <a:t>Gers</a:t>
            </a:r>
            <a:r>
              <a:rPr lang="cs-CZ" sz="1200" dirty="0"/>
              <a:t> E. 2016. Tři zkratky, které by měl znát dobrý výrobní manažer </a:t>
            </a:r>
            <a:r>
              <a:rPr lang="cs-CZ" sz="1200" i="1" dirty="0"/>
              <a:t>. IT </a:t>
            </a:r>
            <a:r>
              <a:rPr lang="cs-CZ" sz="1200" i="1" dirty="0" err="1"/>
              <a:t>systems</a:t>
            </a:r>
            <a:r>
              <a:rPr lang="cs-CZ" sz="1200" dirty="0"/>
              <a:t> </a:t>
            </a:r>
            <a:r>
              <a:rPr lang="cs-CZ" sz="1200" dirty="0">
                <a:hlinkClick r:id="rId4"/>
              </a:rPr>
              <a:t>https://www.systemonline.cz/rizeni-vyroby/tri-zkratky-ktere-by-mel-znat-dobry-vyrobni-manazer.htm</a:t>
            </a:r>
            <a:r>
              <a:rPr lang="cs-CZ" sz="1200" dirty="0"/>
              <a:t> </a:t>
            </a:r>
          </a:p>
        </p:txBody>
      </p:sp>
    </p:spTree>
    <p:extLst>
      <p:ext uri="{BB962C8B-B14F-4D97-AF65-F5344CB8AC3E}">
        <p14:creationId xmlns:p14="http://schemas.microsoft.com/office/powerpoint/2010/main" val="16092655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Progresivní koncepty řízení výroby</a:t>
            </a:r>
          </a:p>
        </p:txBody>
      </p:sp>
      <p:sp>
        <p:nvSpPr>
          <p:cNvPr id="3" name="Podnadpis 2"/>
          <p:cNvSpPr>
            <a:spLocks noGrp="1"/>
          </p:cNvSpPr>
          <p:nvPr>
            <p:ph type="subTitle" idx="1"/>
          </p:nvPr>
        </p:nvSpPr>
        <p:spPr/>
        <p:txBody>
          <a:bodyPr/>
          <a:lstStyle/>
          <a:p>
            <a:r>
              <a:rPr lang="cs-CZ" b="1" dirty="0">
                <a:solidFill>
                  <a:schemeClr val="tx1"/>
                </a:solidFill>
              </a:rPr>
              <a:t>3. část</a:t>
            </a:r>
          </a:p>
        </p:txBody>
      </p:sp>
    </p:spTree>
    <p:extLst>
      <p:ext uri="{BB962C8B-B14F-4D97-AF65-F5344CB8AC3E}">
        <p14:creationId xmlns:p14="http://schemas.microsoft.com/office/powerpoint/2010/main" val="414622236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přednášky</a:t>
            </a:r>
          </a:p>
        </p:txBody>
      </p:sp>
      <p:sp>
        <p:nvSpPr>
          <p:cNvPr id="3" name="Zástupný symbol pro obsah 2"/>
          <p:cNvSpPr>
            <a:spLocks noGrp="1"/>
          </p:cNvSpPr>
          <p:nvPr>
            <p:ph idx="1"/>
          </p:nvPr>
        </p:nvSpPr>
        <p:spPr/>
        <p:txBody>
          <a:bodyPr>
            <a:normAutofit lnSpcReduction="10000"/>
          </a:bodyPr>
          <a:lstStyle/>
          <a:p>
            <a:r>
              <a:rPr lang="cs-CZ" dirty="0" err="1"/>
              <a:t>Material</a:t>
            </a:r>
            <a:r>
              <a:rPr lang="cs-CZ" dirty="0"/>
              <a:t> </a:t>
            </a:r>
            <a:r>
              <a:rPr lang="cs-CZ" dirty="0" err="1"/>
              <a:t>Requirement</a:t>
            </a:r>
            <a:r>
              <a:rPr lang="cs-CZ" dirty="0"/>
              <a:t> </a:t>
            </a:r>
            <a:r>
              <a:rPr lang="cs-CZ" dirty="0" err="1"/>
              <a:t>Planning</a:t>
            </a:r>
            <a:r>
              <a:rPr lang="cs-CZ" dirty="0"/>
              <a:t> (MRP)</a:t>
            </a:r>
          </a:p>
          <a:p>
            <a:r>
              <a:rPr lang="cs-CZ" dirty="0" err="1"/>
              <a:t>Manufacturing</a:t>
            </a:r>
            <a:r>
              <a:rPr lang="cs-CZ" dirty="0"/>
              <a:t> </a:t>
            </a:r>
            <a:r>
              <a:rPr lang="cs-CZ" dirty="0" err="1"/>
              <a:t>Resource</a:t>
            </a:r>
            <a:r>
              <a:rPr lang="cs-CZ" dirty="0"/>
              <a:t> </a:t>
            </a:r>
            <a:r>
              <a:rPr lang="cs-CZ" dirty="0" err="1"/>
              <a:t>Planning</a:t>
            </a:r>
            <a:r>
              <a:rPr lang="cs-CZ" dirty="0"/>
              <a:t> (MRPII)</a:t>
            </a:r>
          </a:p>
          <a:p>
            <a:r>
              <a:rPr lang="cs-CZ" dirty="0" err="1"/>
              <a:t>Enterprise</a:t>
            </a:r>
            <a:r>
              <a:rPr lang="cs-CZ" dirty="0"/>
              <a:t> </a:t>
            </a:r>
            <a:r>
              <a:rPr lang="cs-CZ" dirty="0" err="1"/>
              <a:t>Resource</a:t>
            </a:r>
            <a:r>
              <a:rPr lang="cs-CZ" dirty="0"/>
              <a:t> </a:t>
            </a:r>
            <a:r>
              <a:rPr lang="cs-CZ" dirty="0" err="1"/>
              <a:t>Planning</a:t>
            </a:r>
            <a:r>
              <a:rPr lang="cs-CZ" dirty="0"/>
              <a:t> (ERP)</a:t>
            </a:r>
          </a:p>
          <a:p>
            <a:r>
              <a:rPr lang="cs-CZ" dirty="0" err="1"/>
              <a:t>Optimized</a:t>
            </a:r>
            <a:r>
              <a:rPr lang="cs-CZ" dirty="0"/>
              <a:t> </a:t>
            </a:r>
            <a:r>
              <a:rPr lang="cs-CZ" dirty="0" err="1"/>
              <a:t>Production</a:t>
            </a:r>
            <a:r>
              <a:rPr lang="cs-CZ" dirty="0"/>
              <a:t> Technology (OPT)</a:t>
            </a:r>
          </a:p>
          <a:p>
            <a:r>
              <a:rPr lang="cs-CZ" dirty="0"/>
              <a:t>Just-In-</a:t>
            </a:r>
            <a:r>
              <a:rPr lang="cs-CZ" dirty="0" err="1"/>
              <a:t>Time</a:t>
            </a:r>
            <a:r>
              <a:rPr lang="cs-CZ" dirty="0"/>
              <a:t> (JIT)</a:t>
            </a:r>
          </a:p>
          <a:p>
            <a:r>
              <a:rPr lang="cs-CZ" dirty="0" err="1"/>
              <a:t>Kanban</a:t>
            </a:r>
            <a:endParaRPr lang="cs-CZ" dirty="0"/>
          </a:p>
          <a:p>
            <a:r>
              <a:rPr lang="cs-CZ" dirty="0" err="1"/>
              <a:t>Six</a:t>
            </a:r>
            <a:r>
              <a:rPr lang="cs-CZ" dirty="0"/>
              <a:t> Sigma</a:t>
            </a:r>
          </a:p>
          <a:p>
            <a:r>
              <a:rPr lang="cs-CZ" dirty="0" err="1"/>
              <a:t>Lean</a:t>
            </a:r>
            <a:r>
              <a:rPr lang="cs-CZ" dirty="0"/>
              <a:t> management</a:t>
            </a:r>
          </a:p>
        </p:txBody>
      </p:sp>
    </p:spTree>
    <p:extLst>
      <p:ext uri="{BB962C8B-B14F-4D97-AF65-F5344CB8AC3E}">
        <p14:creationId xmlns:p14="http://schemas.microsoft.com/office/powerpoint/2010/main" val="315052390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t>Material</a:t>
            </a:r>
            <a:r>
              <a:rPr lang="cs-CZ" b="1" dirty="0"/>
              <a:t> </a:t>
            </a:r>
            <a:r>
              <a:rPr lang="cs-CZ" b="1" dirty="0" err="1"/>
              <a:t>Requirement</a:t>
            </a:r>
            <a:r>
              <a:rPr lang="cs-CZ" b="1" dirty="0"/>
              <a:t> </a:t>
            </a:r>
            <a:r>
              <a:rPr lang="cs-CZ" b="1" dirty="0" err="1"/>
              <a:t>Planning</a:t>
            </a:r>
            <a:r>
              <a:rPr lang="cs-CZ" b="1" dirty="0"/>
              <a:t> (MRP)</a:t>
            </a:r>
          </a:p>
        </p:txBody>
      </p:sp>
      <p:sp>
        <p:nvSpPr>
          <p:cNvPr id="3" name="Zástupný symbol pro obsah 2"/>
          <p:cNvSpPr>
            <a:spLocks noGrp="1"/>
          </p:cNvSpPr>
          <p:nvPr>
            <p:ph idx="1"/>
          </p:nvPr>
        </p:nvSpPr>
        <p:spPr/>
        <p:txBody>
          <a:bodyPr>
            <a:normAutofit fontScale="85000" lnSpcReduction="20000"/>
          </a:bodyPr>
          <a:lstStyle/>
          <a:p>
            <a:r>
              <a:rPr lang="cs-CZ" b="1" dirty="0"/>
              <a:t>Adresné objednáván materiálu </a:t>
            </a:r>
            <a:r>
              <a:rPr lang="cs-CZ" dirty="0"/>
              <a:t>podle skutečných potřeb výroby, kde potřebné informace jsou zpracovávány prostředky výpočetní techniky.</a:t>
            </a:r>
          </a:p>
          <a:p>
            <a:r>
              <a:rPr lang="cs-CZ" b="1" dirty="0"/>
              <a:t>Nevýhoda:</a:t>
            </a:r>
            <a:r>
              <a:rPr lang="cs-CZ" dirty="0"/>
              <a:t> plánování dle hrubého rozvrhu výroby, nebere se v úvahu skutečný průběh výroby (při případných odchylkách od plánu dochází ke zvyšování zásob)</a:t>
            </a:r>
          </a:p>
          <a:p>
            <a:r>
              <a:rPr lang="cs-CZ" dirty="0"/>
              <a:t>Přepracován do podoby </a:t>
            </a:r>
            <a:r>
              <a:rPr lang="cs-CZ" b="1" dirty="0" err="1"/>
              <a:t>Closed</a:t>
            </a:r>
            <a:r>
              <a:rPr lang="cs-CZ" b="1" dirty="0"/>
              <a:t> </a:t>
            </a:r>
            <a:r>
              <a:rPr lang="cs-CZ" b="1" dirty="0" err="1"/>
              <a:t>Loop</a:t>
            </a:r>
            <a:r>
              <a:rPr lang="cs-CZ" b="1" dirty="0"/>
              <a:t> MRP </a:t>
            </a:r>
            <a:r>
              <a:rPr lang="cs-CZ" dirty="0"/>
              <a:t>(s uzavřenou informační smyčkou), kde jsou objednávky materiálu do určité míry korigovány na základě skutečného průběhu výroby a výše uvedené problémy MRP z časti řešeny.</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94116332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MRP</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616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99336016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rmAutofit fontScale="90000"/>
          </a:bodyPr>
          <a:lstStyle/>
          <a:p>
            <a:r>
              <a:rPr lang="cs-CZ" b="1" dirty="0"/>
              <a:t>(</a:t>
            </a:r>
            <a:r>
              <a:rPr lang="cs-CZ" b="1" dirty="0" err="1"/>
              <a:t>Manufacturing</a:t>
            </a:r>
            <a:r>
              <a:rPr lang="cs-CZ" b="1" dirty="0"/>
              <a:t> </a:t>
            </a:r>
            <a:r>
              <a:rPr lang="cs-CZ" b="1" dirty="0" err="1"/>
              <a:t>Resource</a:t>
            </a:r>
            <a:r>
              <a:rPr lang="cs-CZ" b="1" dirty="0"/>
              <a:t> </a:t>
            </a:r>
            <a:r>
              <a:rPr lang="cs-CZ" b="1" dirty="0" err="1"/>
              <a:t>Planning</a:t>
            </a:r>
            <a:r>
              <a:rPr lang="cs-CZ" b="1" dirty="0"/>
              <a:t>) MRP II</a:t>
            </a:r>
          </a:p>
        </p:txBody>
      </p:sp>
      <p:sp>
        <p:nvSpPr>
          <p:cNvPr id="3" name="Zástupný symbol pro obsah 2"/>
          <p:cNvSpPr>
            <a:spLocks noGrp="1"/>
          </p:cNvSpPr>
          <p:nvPr>
            <p:ph idx="1"/>
          </p:nvPr>
        </p:nvSpPr>
        <p:spPr/>
        <p:txBody>
          <a:bodyPr/>
          <a:lstStyle/>
          <a:p>
            <a:r>
              <a:rPr lang="cs-CZ" b="1" dirty="0"/>
              <a:t>Snížení vázanosti </a:t>
            </a:r>
            <a:r>
              <a:rPr lang="cs-CZ" dirty="0"/>
              <a:t>oběžných prostředků (až o 30</a:t>
            </a:r>
            <a:r>
              <a:rPr lang="en-US" dirty="0"/>
              <a:t>%)</a:t>
            </a:r>
          </a:p>
          <a:p>
            <a:r>
              <a:rPr lang="cs-CZ" b="1" dirty="0"/>
              <a:t>MRP doplněný o podrobnější plánování výroby </a:t>
            </a:r>
            <a:r>
              <a:rPr lang="cs-CZ" dirty="0"/>
              <a:t>a kapacitní propočty, s vazbou i na řízení prodeje</a:t>
            </a:r>
          </a:p>
          <a:p>
            <a:r>
              <a:rPr lang="cs-CZ" dirty="0"/>
              <a:t>Problémy při aplikaci působí nepřesnosti vstupních dat a případné poruchy výrobního procesu</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043300538"/>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MRP II</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rot="21418490">
            <a:off x="2533241" y="1492486"/>
            <a:ext cx="407751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94099015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66800" y="228600"/>
            <a:ext cx="7877175" cy="1531938"/>
          </a:xfrm>
        </p:spPr>
        <p:txBody>
          <a:bodyPr/>
          <a:lstStyle/>
          <a:p>
            <a:pPr algn="ctr"/>
            <a:r>
              <a:rPr lang="cs-CZ" altLang="cs-CZ" b="1" dirty="0"/>
              <a:t>VÝVOJ</a:t>
            </a:r>
            <a:br>
              <a:rPr lang="cs-CZ" altLang="cs-CZ" b="1" dirty="0"/>
            </a:br>
            <a:r>
              <a:rPr lang="cs-CZ" altLang="cs-CZ" b="1" dirty="0"/>
              <a:t>FACILITY MANAGEMENTU</a:t>
            </a:r>
          </a:p>
        </p:txBody>
      </p:sp>
      <p:graphicFrame>
        <p:nvGraphicFramePr>
          <p:cNvPr id="121859" name="Object 3"/>
          <p:cNvGraphicFramePr>
            <a:graphicFrameLocks noChangeAspect="1"/>
          </p:cNvGraphicFramePr>
          <p:nvPr>
            <p:extLst>
              <p:ext uri="{D42A27DB-BD31-4B8C-83A1-F6EECF244321}">
                <p14:modId xmlns:p14="http://schemas.microsoft.com/office/powerpoint/2010/main" val="690134553"/>
              </p:ext>
            </p:extLst>
          </p:nvPr>
        </p:nvGraphicFramePr>
        <p:xfrm>
          <a:off x="1259632" y="1628800"/>
          <a:ext cx="6783288" cy="3990169"/>
        </p:xfrm>
        <a:graphic>
          <a:graphicData uri="http://schemas.openxmlformats.org/presentationml/2006/ole">
            <mc:AlternateContent xmlns:mc="http://schemas.openxmlformats.org/markup-compatibility/2006">
              <mc:Choice xmlns:v="urn:schemas-microsoft-com:vml" Requires="v">
                <p:oleObj spid="_x0000_s2052" name="Rastrový obrázek" r:id="rId5" imgW="7009524" imgH="4009524" progId="Paint.Picture">
                  <p:embed/>
                </p:oleObj>
              </mc:Choice>
              <mc:Fallback>
                <p:oleObj name="Rastrový obrázek" r:id="rId5" imgW="7009524" imgH="400952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1628800"/>
                        <a:ext cx="6783288" cy="3990169"/>
                      </a:xfrm>
                      <a:prstGeom prst="rect">
                        <a:avLst/>
                      </a:prstGeom>
                      <a:noFill/>
                      <a:ln>
                        <a:noFill/>
                      </a:ln>
                      <a:effectLst/>
                    </p:spPr>
                  </p:pic>
                </p:oleObj>
              </mc:Fallback>
            </mc:AlternateContent>
          </a:graphicData>
        </a:graphic>
      </p:graphicFrame>
      <p:sp>
        <p:nvSpPr>
          <p:cNvPr id="4" name="TextovéPole 3"/>
          <p:cNvSpPr txBox="1"/>
          <p:nvPr/>
        </p:nvSpPr>
        <p:spPr>
          <a:xfrm>
            <a:off x="683568" y="5877272"/>
            <a:ext cx="7920880" cy="553998"/>
          </a:xfrm>
          <a:prstGeom prst="rect">
            <a:avLst/>
          </a:prstGeom>
          <a:noFill/>
        </p:spPr>
        <p:txBody>
          <a:bodyPr wrap="square" rtlCol="0">
            <a:spAutoFit/>
          </a:bodyPr>
          <a:lstStyle/>
          <a:p>
            <a:r>
              <a:rPr lang="cs-CZ" altLang="cs-CZ" sz="1000" dirty="0"/>
              <a:t>VYSKOČIL, V. K. a kol. </a:t>
            </a:r>
            <a:r>
              <a:rPr lang="cs-CZ" altLang="cs-CZ" sz="1000" i="1" dirty="0"/>
              <a:t>Management podpůrných procesů – </a:t>
            </a:r>
            <a:r>
              <a:rPr lang="cs-CZ" altLang="cs-CZ" sz="1000" i="1" dirty="0" err="1"/>
              <a:t>Facility</a:t>
            </a:r>
            <a:r>
              <a:rPr lang="cs-CZ" altLang="cs-CZ" sz="1000" i="1" dirty="0"/>
              <a:t> Management</a:t>
            </a:r>
            <a:r>
              <a:rPr lang="cs-CZ" altLang="cs-CZ" sz="1000" dirty="0"/>
              <a:t>, 1. vyd., Praha: Professional </a:t>
            </a:r>
            <a:r>
              <a:rPr lang="cs-CZ" altLang="cs-CZ" sz="1000" dirty="0" err="1"/>
              <a:t>Publishing</a:t>
            </a:r>
            <a:r>
              <a:rPr lang="cs-CZ" altLang="cs-CZ" sz="1000" dirty="0"/>
              <a:t>, 2010, 415 s. ISBN 978-80-7431-022-5</a:t>
            </a:r>
          </a:p>
          <a:p>
            <a:endParaRPr lang="cs-CZ" sz="1000" dirty="0"/>
          </a:p>
        </p:txBody>
      </p:sp>
    </p:spTree>
    <p:extLst>
      <p:ext uri="{BB962C8B-B14F-4D97-AF65-F5344CB8AC3E}">
        <p14:creationId xmlns:p14="http://schemas.microsoft.com/office/powerpoint/2010/main" val="1924518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t>Enterprise</a:t>
            </a:r>
            <a:r>
              <a:rPr lang="cs-CZ" b="1" dirty="0"/>
              <a:t> </a:t>
            </a:r>
            <a:r>
              <a:rPr lang="cs-CZ" b="1" dirty="0" err="1"/>
              <a:t>Resource</a:t>
            </a:r>
            <a:r>
              <a:rPr lang="cs-CZ" b="1" dirty="0"/>
              <a:t> </a:t>
            </a:r>
            <a:r>
              <a:rPr lang="cs-CZ" b="1" dirty="0" err="1"/>
              <a:t>Planning</a:t>
            </a:r>
            <a:r>
              <a:rPr lang="cs-CZ" b="1" dirty="0"/>
              <a:t> (ERP)</a:t>
            </a:r>
          </a:p>
        </p:txBody>
      </p:sp>
      <p:sp>
        <p:nvSpPr>
          <p:cNvPr id="3" name="Zástupný symbol pro obsah 2"/>
          <p:cNvSpPr>
            <a:spLocks noGrp="1"/>
          </p:cNvSpPr>
          <p:nvPr>
            <p:ph idx="1"/>
          </p:nvPr>
        </p:nvSpPr>
        <p:spPr/>
        <p:txBody>
          <a:bodyPr/>
          <a:lstStyle/>
          <a:p>
            <a:r>
              <a:rPr lang="cs-CZ" dirty="0"/>
              <a:t>Základem je </a:t>
            </a:r>
            <a:r>
              <a:rPr lang="cs-CZ" b="1" dirty="0"/>
              <a:t>společná databáze</a:t>
            </a:r>
            <a:r>
              <a:rPr lang="cs-CZ" dirty="0"/>
              <a:t>, na kterou jsou napojeny kromě </a:t>
            </a:r>
            <a:r>
              <a:rPr lang="cs-CZ" b="1" dirty="0"/>
              <a:t>výroby všechny ostatní související oblasti </a:t>
            </a:r>
            <a:r>
              <a:rPr lang="cs-CZ" dirty="0"/>
              <a:t>- obchod a marketing, distribuce, technologie, finance, účetnictví, dodavatelské řetězce, CRM, řízení lidských zdrojů.</a:t>
            </a:r>
          </a:p>
          <a:p>
            <a:r>
              <a:rPr lang="cs-CZ" b="1" dirty="0"/>
              <a:t>Komplexní softwarový balík</a:t>
            </a:r>
            <a:r>
              <a:rPr lang="cs-CZ" dirty="0"/>
              <a:t>, umožňující účelně a efektivně řídit podnikové zdroje </a:t>
            </a:r>
          </a:p>
          <a:p>
            <a:endParaRPr lang="cs-CZ" dirty="0"/>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20388378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ERP</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417638"/>
            <a:ext cx="60486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237312"/>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97501974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143000"/>
          </a:xfrm>
        </p:spPr>
        <p:txBody>
          <a:bodyPr>
            <a:normAutofit fontScale="90000"/>
          </a:bodyPr>
          <a:lstStyle/>
          <a:p>
            <a:r>
              <a:rPr lang="cs-CZ" b="1" dirty="0" err="1"/>
              <a:t>Optimized</a:t>
            </a:r>
            <a:r>
              <a:rPr lang="cs-CZ" b="1" dirty="0"/>
              <a:t> </a:t>
            </a:r>
            <a:r>
              <a:rPr lang="cs-CZ" b="1" dirty="0" err="1"/>
              <a:t>Production</a:t>
            </a:r>
            <a:r>
              <a:rPr lang="cs-CZ" b="1" dirty="0"/>
              <a:t> Technology (OPT)</a:t>
            </a:r>
          </a:p>
        </p:txBody>
      </p:sp>
      <p:sp>
        <p:nvSpPr>
          <p:cNvPr id="3" name="Zástupný symbol pro obsah 2"/>
          <p:cNvSpPr>
            <a:spLocks noGrp="1"/>
          </p:cNvSpPr>
          <p:nvPr>
            <p:ph idx="1"/>
          </p:nvPr>
        </p:nvSpPr>
        <p:spPr/>
        <p:txBody>
          <a:bodyPr>
            <a:normAutofit fontScale="92500" lnSpcReduction="10000"/>
          </a:bodyPr>
          <a:lstStyle/>
          <a:p>
            <a:r>
              <a:rPr lang="cs-CZ" dirty="0"/>
              <a:t>Je zaměřen </a:t>
            </a:r>
            <a:r>
              <a:rPr lang="cs-CZ" b="1" dirty="0"/>
              <a:t>na optimalizaci výrobních toků </a:t>
            </a:r>
            <a:r>
              <a:rPr lang="cs-CZ" dirty="0"/>
              <a:t>(průchodu součástí, výrobků, zákazníků atd. výrobním systémem) cestou maximálního využívání kapacit úzkoprofilových pracovišť (</a:t>
            </a:r>
            <a:r>
              <a:rPr lang="cs-CZ" dirty="0" err="1"/>
              <a:t>bottlenecks</a:t>
            </a:r>
            <a:r>
              <a:rPr lang="cs-CZ" dirty="0"/>
              <a:t>)</a:t>
            </a:r>
          </a:p>
          <a:p>
            <a:r>
              <a:rPr lang="cs-CZ" b="1" dirty="0"/>
              <a:t>Hlavní přínos: </a:t>
            </a:r>
            <a:r>
              <a:rPr lang="cs-CZ" dirty="0"/>
              <a:t>redukce průběžných dob a celkové zvýšení průchodnosti výrobního systému.</a:t>
            </a:r>
          </a:p>
          <a:p>
            <a:r>
              <a:rPr lang="cs-CZ" dirty="0"/>
              <a:t>Více přizpůsoben dynamickým podmínkám firem sledujících strategii odlišnosti, než nákladové orientované koncepty </a:t>
            </a:r>
            <a:r>
              <a:rPr lang="cs-CZ" b="1" dirty="0"/>
              <a:t>MRP</a:t>
            </a:r>
            <a:r>
              <a:rPr lang="cs-CZ" dirty="0"/>
              <a:t> a </a:t>
            </a:r>
            <a:r>
              <a:rPr lang="cs-CZ" b="1" dirty="0"/>
              <a:t>MRPII</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95998179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0471" y="1124744"/>
            <a:ext cx="5189762" cy="500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95478548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 principy</a:t>
            </a:r>
          </a:p>
        </p:txBody>
      </p:sp>
      <p:sp>
        <p:nvSpPr>
          <p:cNvPr id="3" name="Zástupný symbol pro obsah 2"/>
          <p:cNvSpPr>
            <a:spLocks noGrp="1"/>
          </p:cNvSpPr>
          <p:nvPr>
            <p:ph idx="1"/>
          </p:nvPr>
        </p:nvSpPr>
        <p:spPr/>
        <p:txBody>
          <a:bodyPr>
            <a:normAutofit fontScale="70000" lnSpcReduction="20000"/>
          </a:bodyPr>
          <a:lstStyle/>
          <a:p>
            <a:r>
              <a:rPr lang="cs-CZ" dirty="0"/>
              <a:t>Rozhodující jsou </a:t>
            </a:r>
            <a:r>
              <a:rPr lang="cs-CZ" b="1" dirty="0"/>
              <a:t>výrobní toky </a:t>
            </a:r>
            <a:r>
              <a:rPr lang="cs-CZ" dirty="0"/>
              <a:t>, zejména ve smyslu odstraňování </a:t>
            </a:r>
            <a:r>
              <a:rPr lang="cs-CZ" b="1" dirty="0"/>
              <a:t>„úzkých hrdel“</a:t>
            </a:r>
            <a:r>
              <a:rPr lang="cs-CZ" dirty="0"/>
              <a:t>, nikoliv využití výrobních kapacit;</a:t>
            </a:r>
          </a:p>
          <a:p>
            <a:pPr lvl="1"/>
            <a:r>
              <a:rPr lang="cs-CZ" b="1" dirty="0"/>
              <a:t>Úzké hrdlo (</a:t>
            </a:r>
            <a:r>
              <a:rPr lang="cs-CZ" b="1" dirty="0" err="1"/>
              <a:t>Bottleneck</a:t>
            </a:r>
            <a:r>
              <a:rPr lang="cs-CZ" b="1" dirty="0"/>
              <a:t>)</a:t>
            </a:r>
            <a:r>
              <a:rPr lang="cs-CZ" dirty="0"/>
              <a:t> je v určitém ohledu limitujícím a rizikovým prvkem systému.</a:t>
            </a:r>
          </a:p>
          <a:p>
            <a:pPr lvl="1"/>
            <a:r>
              <a:rPr lang="cs-CZ" dirty="0"/>
              <a:t>Pravidlo úzkého hrdla se používá </a:t>
            </a:r>
            <a:r>
              <a:rPr lang="cs-CZ" b="1" dirty="0"/>
              <a:t>v systémové analýze</a:t>
            </a:r>
            <a:r>
              <a:rPr lang="cs-CZ" dirty="0"/>
              <a:t> a můžeme si ho </a:t>
            </a:r>
            <a:r>
              <a:rPr lang="cs-CZ" b="1" dirty="0"/>
              <a:t>představit analogicky k toku vody v potrubí</a:t>
            </a:r>
            <a:r>
              <a:rPr lang="cs-CZ" dirty="0"/>
              <a:t>, který je jen tak rychlý, jak rychlý je tok vody v nejužším místě potrubí.</a:t>
            </a:r>
          </a:p>
          <a:p>
            <a:pPr lvl="1"/>
            <a:r>
              <a:rPr lang="cs-CZ" dirty="0"/>
              <a:t>Ve </a:t>
            </a:r>
            <a:r>
              <a:rPr lang="cs-CZ" b="1" dirty="0"/>
              <a:t>výrobním či procesním pojetí </a:t>
            </a:r>
            <a:r>
              <a:rPr lang="cs-CZ" dirty="0"/>
              <a:t>pravidlo říká, že </a:t>
            </a:r>
            <a:r>
              <a:rPr lang="cs-CZ" b="1" dirty="0"/>
              <a:t>výrobní či jiný proces (řetězec) je tak rychlý, jak rychlá je jeho nejpomalejší část (článek řetězu).</a:t>
            </a:r>
          </a:p>
          <a:p>
            <a:r>
              <a:rPr lang="cs-CZ" dirty="0"/>
              <a:t>Případné nevyužití některých pracovišť je důsledkem jiných omezení;</a:t>
            </a:r>
          </a:p>
          <a:p>
            <a:r>
              <a:rPr lang="cs-CZ" dirty="0"/>
              <a:t>Se rozlišují pojmy </a:t>
            </a:r>
            <a:r>
              <a:rPr lang="cs-CZ" b="1" dirty="0"/>
              <a:t>využití</a:t>
            </a:r>
            <a:r>
              <a:rPr lang="cs-CZ" dirty="0"/>
              <a:t> a </a:t>
            </a:r>
            <a:r>
              <a:rPr lang="cs-CZ" b="1" dirty="0"/>
              <a:t>aktivita pracovišť;</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90667015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 principy</a:t>
            </a:r>
          </a:p>
        </p:txBody>
      </p:sp>
      <p:sp>
        <p:nvSpPr>
          <p:cNvPr id="3" name="Zástupný symbol pro obsah 2"/>
          <p:cNvSpPr>
            <a:spLocks noGrp="1"/>
          </p:cNvSpPr>
          <p:nvPr>
            <p:ph idx="1"/>
          </p:nvPr>
        </p:nvSpPr>
        <p:spPr/>
        <p:txBody>
          <a:bodyPr>
            <a:normAutofit fontScale="85000" lnSpcReduction="20000"/>
          </a:bodyPr>
          <a:lstStyle/>
          <a:p>
            <a:r>
              <a:rPr lang="cs-CZ" b="1" dirty="0"/>
              <a:t>Hodina ztráty v úzkém hrdle </a:t>
            </a:r>
            <a:r>
              <a:rPr lang="cs-CZ" dirty="0"/>
              <a:t>je hodinou ztráty pro celý systém. Úzká hrdla proto musí pracovat na plné kapacity;</a:t>
            </a:r>
          </a:p>
          <a:p>
            <a:r>
              <a:rPr lang="cs-CZ" b="1" dirty="0"/>
              <a:t>Hodina úspory </a:t>
            </a:r>
            <a:r>
              <a:rPr lang="cs-CZ" dirty="0"/>
              <a:t>na pracovišti, které není úzké hrdlo, je </a:t>
            </a:r>
            <a:r>
              <a:rPr lang="cs-CZ" b="1" dirty="0"/>
              <a:t>fiktivní</a:t>
            </a:r>
            <a:r>
              <a:rPr lang="cs-CZ" dirty="0"/>
              <a:t>;</a:t>
            </a:r>
          </a:p>
          <a:p>
            <a:r>
              <a:rPr lang="cs-CZ" b="1" dirty="0"/>
              <a:t>Úzká hrdla </a:t>
            </a:r>
            <a:r>
              <a:rPr lang="cs-CZ" dirty="0"/>
              <a:t>určují výkon celého výrobního systému a úroveň rozpracované výroby;</a:t>
            </a:r>
          </a:p>
          <a:p>
            <a:r>
              <a:rPr lang="cs-CZ" dirty="0"/>
              <a:t>Výrobní dávky mohou být během zpracování děleny i na dopravní dávky, pokud to přispívá ke zlepšení plynulosti výrobních toků;</a:t>
            </a:r>
          </a:p>
          <a:p>
            <a:r>
              <a:rPr lang="cs-CZ" dirty="0"/>
              <a:t>Výrobní dávky nemusí být v průběhu zpracování konstantní;</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94749852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TOC - teorie omezení</a:t>
            </a:r>
          </a:p>
        </p:txBody>
      </p:sp>
      <p:sp>
        <p:nvSpPr>
          <p:cNvPr id="3" name="Zástupný symbol pro obsah 2"/>
          <p:cNvSpPr>
            <a:spLocks noGrp="1"/>
          </p:cNvSpPr>
          <p:nvPr>
            <p:ph idx="1"/>
          </p:nvPr>
        </p:nvSpPr>
        <p:spPr>
          <a:xfrm>
            <a:off x="457200" y="1340768"/>
            <a:ext cx="8229600" cy="4525963"/>
          </a:xfrm>
        </p:spPr>
        <p:txBody>
          <a:bodyPr>
            <a:normAutofit fontScale="85000" lnSpcReduction="20000"/>
          </a:bodyPr>
          <a:lstStyle/>
          <a:p>
            <a:r>
              <a:rPr lang="cs-CZ" b="1" dirty="0"/>
              <a:t>Samotná identifikace úzkého </a:t>
            </a:r>
            <a:r>
              <a:rPr lang="cs-CZ" dirty="0"/>
              <a:t>(úzkých) </a:t>
            </a:r>
            <a:r>
              <a:rPr lang="cs-CZ" b="1" dirty="0"/>
              <a:t>míst</a:t>
            </a:r>
            <a:r>
              <a:rPr lang="cs-CZ" dirty="0"/>
              <a:t> nezaručuje dobrý plán. </a:t>
            </a:r>
          </a:p>
          <a:p>
            <a:r>
              <a:rPr lang="cs-CZ" dirty="0"/>
              <a:t>Dalšími nutnými kroky jsou v Teorii omezení VYTÍŽENÍ ÚZKÉHO MÍSTA a PODŘÍZENÍ ZBYTKU SYSTÉMU.</a:t>
            </a:r>
            <a:br>
              <a:rPr lang="cs-CZ" dirty="0"/>
            </a:br>
            <a:br>
              <a:rPr lang="cs-CZ" dirty="0"/>
            </a:br>
            <a:r>
              <a:rPr lang="cs-CZ" b="1" u="sng" dirty="0"/>
              <a:t>Pět kroků TOC:</a:t>
            </a:r>
            <a:br>
              <a:rPr lang="cs-CZ" u="sng" dirty="0"/>
            </a:br>
            <a:br>
              <a:rPr lang="cs-CZ" u="sng" dirty="0"/>
            </a:br>
            <a:r>
              <a:rPr lang="cs-CZ" dirty="0"/>
              <a:t>1. identifikovat omezení,</a:t>
            </a:r>
            <a:br>
              <a:rPr lang="cs-CZ" dirty="0"/>
            </a:br>
            <a:r>
              <a:rPr lang="cs-CZ" dirty="0"/>
              <a:t>2. vytížit omezení na maximum,</a:t>
            </a:r>
            <a:br>
              <a:rPr lang="cs-CZ" dirty="0"/>
            </a:br>
            <a:r>
              <a:rPr lang="cs-CZ" dirty="0"/>
              <a:t>3. podřídit zbytek systému omezení,</a:t>
            </a:r>
            <a:br>
              <a:rPr lang="cs-CZ" dirty="0"/>
            </a:br>
            <a:r>
              <a:rPr lang="cs-CZ" dirty="0"/>
              <a:t>4. odstranit omezení,</a:t>
            </a:r>
            <a:br>
              <a:rPr lang="cs-CZ" dirty="0"/>
            </a:br>
            <a:r>
              <a:rPr lang="cs-CZ" dirty="0"/>
              <a:t>5. zpět na krok 1 - nedovolit, aby se omezením systému stala setrvačnost.</a:t>
            </a:r>
          </a:p>
        </p:txBody>
      </p:sp>
      <p:sp>
        <p:nvSpPr>
          <p:cNvPr id="4" name="TextovéPole 3"/>
          <p:cNvSpPr txBox="1"/>
          <p:nvPr/>
        </p:nvSpPr>
        <p:spPr>
          <a:xfrm>
            <a:off x="611560" y="6237312"/>
            <a:ext cx="8568952" cy="307777"/>
          </a:xfrm>
          <a:prstGeom prst="rect">
            <a:avLst/>
          </a:prstGeom>
          <a:noFill/>
        </p:spPr>
        <p:txBody>
          <a:bodyPr wrap="square" rtlCol="0">
            <a:spAutoFit/>
          </a:bodyPr>
          <a:lstStyle/>
          <a:p>
            <a:r>
              <a:rPr lang="cs-CZ" sz="1400" dirty="0"/>
              <a:t>Velkoborský J. 2002. TOC 5. díl: Plánování výroby APS/OPT</a:t>
            </a:r>
            <a:r>
              <a:rPr lang="cs-CZ" sz="1400" i="1" dirty="0"/>
              <a:t>. IT </a:t>
            </a:r>
            <a:r>
              <a:rPr lang="cs-CZ" sz="1400" i="1" dirty="0" err="1"/>
              <a:t>systems</a:t>
            </a:r>
            <a:r>
              <a:rPr lang="cs-CZ" sz="1400" dirty="0"/>
              <a:t>. Vol6. Dostupné na: </a:t>
            </a:r>
          </a:p>
        </p:txBody>
      </p:sp>
    </p:spTree>
    <p:extLst>
      <p:ext uri="{BB962C8B-B14F-4D97-AF65-F5344CB8AC3E}">
        <p14:creationId xmlns:p14="http://schemas.microsoft.com/office/powerpoint/2010/main" val="1458797885"/>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TOC: DBR (</a:t>
            </a:r>
            <a:r>
              <a:rPr lang="cs-CZ" b="1" dirty="0" err="1"/>
              <a:t>drum-buffer-rope</a:t>
            </a:r>
            <a:r>
              <a:rPr lang="cs-CZ" b="1" dirty="0"/>
              <a:t>)</a:t>
            </a:r>
          </a:p>
        </p:txBody>
      </p:sp>
      <p:sp>
        <p:nvSpPr>
          <p:cNvPr id="3" name="Zástupný symbol pro obsah 2"/>
          <p:cNvSpPr>
            <a:spLocks noGrp="1"/>
          </p:cNvSpPr>
          <p:nvPr>
            <p:ph idx="1"/>
          </p:nvPr>
        </p:nvSpPr>
        <p:spPr/>
        <p:txBody>
          <a:bodyPr>
            <a:normAutofit fontScale="77500" lnSpcReduction="20000"/>
          </a:bodyPr>
          <a:lstStyle/>
          <a:p>
            <a:r>
              <a:rPr lang="cs-CZ" dirty="0"/>
              <a:t>Řízení výroby na základě úzkých míst</a:t>
            </a:r>
          </a:p>
          <a:p>
            <a:pPr marL="0" indent="0">
              <a:buNone/>
            </a:pPr>
            <a:r>
              <a:rPr lang="cs-CZ" b="1" dirty="0"/>
              <a:t>Základy fungování:</a:t>
            </a:r>
          </a:p>
          <a:p>
            <a:r>
              <a:rPr lang="cs-CZ" dirty="0"/>
              <a:t>maximální průtok výrobou při minimálních úrovních zásob. </a:t>
            </a:r>
          </a:p>
          <a:p>
            <a:r>
              <a:rPr lang="cs-CZ" b="1" dirty="0"/>
              <a:t>Buben - DRUM</a:t>
            </a:r>
            <a:r>
              <a:rPr lang="cs-CZ" dirty="0"/>
              <a:t> je odvozen tak, aby přesně vyrovnal zákaznickou poptávku s dostupnou kapacitou kritických výrobních zdrojů firmy. </a:t>
            </a:r>
          </a:p>
          <a:p>
            <a:pPr lvl="1"/>
            <a:r>
              <a:rPr lang="cs-CZ" dirty="0"/>
              <a:t>To předpokládá, že jsou identifikovány kritické výrobní zdroje.  </a:t>
            </a:r>
          </a:p>
          <a:p>
            <a:r>
              <a:rPr lang="cs-CZ" b="1" dirty="0"/>
              <a:t>Zásobník práce - BUFFER</a:t>
            </a:r>
            <a:r>
              <a:rPr lang="cs-CZ" dirty="0"/>
              <a:t>. Zásobníky slouží jako ochrana schopnosti plánu vyhovět zákaznickým požadavkům i přes nevyhnutelné </a:t>
            </a:r>
            <a:r>
              <a:rPr lang="cs-CZ" dirty="0" err="1"/>
              <a:t>disrupce</a:t>
            </a:r>
            <a:r>
              <a:rPr lang="cs-CZ" dirty="0"/>
              <a:t> v každodenním životě (Murphyho zákony). </a:t>
            </a:r>
          </a:p>
        </p:txBody>
      </p:sp>
      <p:sp>
        <p:nvSpPr>
          <p:cNvPr id="4" name="TextovéPole 3"/>
          <p:cNvSpPr txBox="1"/>
          <p:nvPr/>
        </p:nvSpPr>
        <p:spPr>
          <a:xfrm>
            <a:off x="251520" y="5949280"/>
            <a:ext cx="7078797" cy="307777"/>
          </a:xfrm>
          <a:prstGeom prst="rect">
            <a:avLst/>
          </a:prstGeom>
          <a:noFill/>
        </p:spPr>
        <p:txBody>
          <a:bodyPr wrap="none" rtlCol="0">
            <a:spAutoFit/>
          </a:bodyPr>
          <a:lstStyle/>
          <a:p>
            <a:r>
              <a:rPr lang="cs-CZ" sz="1400" dirty="0"/>
              <a:t>Velkoborský J. 2002. TOC ve výrobě - </a:t>
            </a:r>
            <a:r>
              <a:rPr lang="cs-CZ" sz="1400" dirty="0" err="1"/>
              <a:t>Drum</a:t>
            </a:r>
            <a:r>
              <a:rPr lang="cs-CZ" sz="1400" dirty="0"/>
              <a:t>-</a:t>
            </a:r>
            <a:r>
              <a:rPr lang="cs-CZ" sz="1400" dirty="0" err="1"/>
              <a:t>Buffer</a:t>
            </a:r>
            <a:r>
              <a:rPr lang="cs-CZ" sz="1400" dirty="0"/>
              <a:t>-Rope - III. Díl</a:t>
            </a:r>
            <a:r>
              <a:rPr lang="cs-CZ" sz="1400" i="1" dirty="0"/>
              <a:t>. IT systém</a:t>
            </a:r>
            <a:r>
              <a:rPr lang="cs-CZ" sz="1400" dirty="0"/>
              <a:t>. Vol 4. Dostupné na: </a:t>
            </a:r>
          </a:p>
        </p:txBody>
      </p:sp>
    </p:spTree>
    <p:extLst>
      <p:ext uri="{BB962C8B-B14F-4D97-AF65-F5344CB8AC3E}">
        <p14:creationId xmlns:p14="http://schemas.microsoft.com/office/powerpoint/2010/main" val="3588175564"/>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TOC: DBR (</a:t>
            </a:r>
            <a:r>
              <a:rPr lang="cs-CZ" b="1" dirty="0" err="1"/>
              <a:t>drum-buffer-rope</a:t>
            </a:r>
            <a:r>
              <a:rPr lang="cs-CZ" b="1" dirty="0"/>
              <a:t>)</a:t>
            </a:r>
          </a:p>
        </p:txBody>
      </p:sp>
      <p:sp>
        <p:nvSpPr>
          <p:cNvPr id="3" name="Zástupný symbol pro obsah 2"/>
          <p:cNvSpPr>
            <a:spLocks noGrp="1"/>
          </p:cNvSpPr>
          <p:nvPr>
            <p:ph idx="1"/>
          </p:nvPr>
        </p:nvSpPr>
        <p:spPr/>
        <p:txBody>
          <a:bodyPr>
            <a:normAutofit fontScale="92500" lnSpcReduction="10000"/>
          </a:bodyPr>
          <a:lstStyle/>
          <a:p>
            <a:r>
              <a:rPr lang="cs-CZ" dirty="0"/>
              <a:t>Řízení výroby na základě úzkých míst</a:t>
            </a:r>
          </a:p>
          <a:p>
            <a:pPr marL="0" indent="0">
              <a:buNone/>
            </a:pPr>
            <a:r>
              <a:rPr lang="cs-CZ" b="1" dirty="0"/>
              <a:t>Základy fungování:</a:t>
            </a:r>
          </a:p>
          <a:p>
            <a:r>
              <a:rPr lang="cs-CZ" b="1" dirty="0"/>
              <a:t>Lano - ROPE</a:t>
            </a:r>
            <a:r>
              <a:rPr lang="cs-CZ" dirty="0"/>
              <a:t>. Účelem lana je zajištění, že nekritické výrobní zdroje budou sloužit kritickým výrobním zdrojům.</a:t>
            </a:r>
          </a:p>
          <a:p>
            <a:pPr lvl="1"/>
            <a:r>
              <a:rPr lang="cs-CZ" dirty="0"/>
              <a:t>Protože většina výrobních zdrojů ve výrobě je nekritická, je důležitá správná implementace tohoto kroku DBR. </a:t>
            </a:r>
          </a:p>
          <a:p>
            <a:pPr lvl="1"/>
            <a:r>
              <a:rPr lang="cs-CZ" dirty="0"/>
              <a:t>Lano toho dosahuje jednoduchým zaměřením řízení na malé množství důležitých bodů v toku materiálu. </a:t>
            </a:r>
          </a:p>
        </p:txBody>
      </p:sp>
      <p:sp>
        <p:nvSpPr>
          <p:cNvPr id="4" name="TextovéPole 3"/>
          <p:cNvSpPr txBox="1"/>
          <p:nvPr/>
        </p:nvSpPr>
        <p:spPr>
          <a:xfrm>
            <a:off x="251520" y="5949280"/>
            <a:ext cx="7078797" cy="307777"/>
          </a:xfrm>
          <a:prstGeom prst="rect">
            <a:avLst/>
          </a:prstGeom>
          <a:noFill/>
        </p:spPr>
        <p:txBody>
          <a:bodyPr wrap="none" rtlCol="0">
            <a:spAutoFit/>
          </a:bodyPr>
          <a:lstStyle/>
          <a:p>
            <a:r>
              <a:rPr lang="cs-CZ" sz="1400" dirty="0"/>
              <a:t>Velkoborský J. 2002. TOC ve výrobě - </a:t>
            </a:r>
            <a:r>
              <a:rPr lang="cs-CZ" sz="1400" dirty="0" err="1"/>
              <a:t>Drum</a:t>
            </a:r>
            <a:r>
              <a:rPr lang="cs-CZ" sz="1400" dirty="0"/>
              <a:t>-</a:t>
            </a:r>
            <a:r>
              <a:rPr lang="cs-CZ" sz="1400" dirty="0" err="1"/>
              <a:t>Buffer</a:t>
            </a:r>
            <a:r>
              <a:rPr lang="cs-CZ" sz="1400" dirty="0"/>
              <a:t>-Rope - III. Díl</a:t>
            </a:r>
            <a:r>
              <a:rPr lang="cs-CZ" sz="1400" i="1" dirty="0"/>
              <a:t>. IT systém</a:t>
            </a:r>
            <a:r>
              <a:rPr lang="cs-CZ" sz="1400" dirty="0"/>
              <a:t>. Vol 4. Dostupné na: </a:t>
            </a:r>
          </a:p>
        </p:txBody>
      </p:sp>
    </p:spTree>
    <p:extLst>
      <p:ext uri="{BB962C8B-B14F-4D97-AF65-F5344CB8AC3E}">
        <p14:creationId xmlns:p14="http://schemas.microsoft.com/office/powerpoint/2010/main" val="186777825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Přínosy DBR</a:t>
            </a:r>
          </a:p>
        </p:txBody>
      </p:sp>
      <p:sp>
        <p:nvSpPr>
          <p:cNvPr id="3" name="Zástupný symbol pro obsah 2"/>
          <p:cNvSpPr>
            <a:spLocks noGrp="1"/>
          </p:cNvSpPr>
          <p:nvPr>
            <p:ph idx="1"/>
          </p:nvPr>
        </p:nvSpPr>
        <p:spPr/>
        <p:txBody>
          <a:bodyPr/>
          <a:lstStyle/>
          <a:p>
            <a:r>
              <a:rPr lang="cs-CZ" dirty="0"/>
              <a:t>DBR maximalizuje </a:t>
            </a:r>
            <a:r>
              <a:rPr lang="cs-CZ" b="1" dirty="0"/>
              <a:t>finanční průtok výrobou správným řízením kritických výrobních zdrojů</a:t>
            </a:r>
            <a:r>
              <a:rPr lang="cs-CZ" dirty="0"/>
              <a:t>, minimalizuje úroveň zásob díky řízení zásobníků práce a nabízí jednoduchý systém řízení výroby stanovením malého množství jednoduchých instrukcí pro pracovníky na nekritických výrobních zdrojích.</a:t>
            </a:r>
          </a:p>
          <a:p>
            <a:endParaRPr lang="cs-CZ" dirty="0"/>
          </a:p>
        </p:txBody>
      </p:sp>
      <p:sp>
        <p:nvSpPr>
          <p:cNvPr id="4" name="TextovéPole 3"/>
          <p:cNvSpPr txBox="1"/>
          <p:nvPr/>
        </p:nvSpPr>
        <p:spPr>
          <a:xfrm>
            <a:off x="251520" y="5949280"/>
            <a:ext cx="7078797" cy="307777"/>
          </a:xfrm>
          <a:prstGeom prst="rect">
            <a:avLst/>
          </a:prstGeom>
          <a:noFill/>
        </p:spPr>
        <p:txBody>
          <a:bodyPr wrap="none" rtlCol="0">
            <a:spAutoFit/>
          </a:bodyPr>
          <a:lstStyle/>
          <a:p>
            <a:r>
              <a:rPr lang="cs-CZ" sz="1400" dirty="0"/>
              <a:t>Velkoborský J. 2002. TOC ve výrobě - </a:t>
            </a:r>
            <a:r>
              <a:rPr lang="cs-CZ" sz="1400" dirty="0" err="1"/>
              <a:t>Drum</a:t>
            </a:r>
            <a:r>
              <a:rPr lang="cs-CZ" sz="1400" dirty="0"/>
              <a:t>-</a:t>
            </a:r>
            <a:r>
              <a:rPr lang="cs-CZ" sz="1400" dirty="0" err="1"/>
              <a:t>Buffer</a:t>
            </a:r>
            <a:r>
              <a:rPr lang="cs-CZ" sz="1400" dirty="0"/>
              <a:t>-Rope - III. Díl</a:t>
            </a:r>
            <a:r>
              <a:rPr lang="cs-CZ" sz="1400" i="1" dirty="0"/>
              <a:t>. IT systém</a:t>
            </a:r>
            <a:r>
              <a:rPr lang="cs-CZ" sz="1400" dirty="0"/>
              <a:t>. Vol 4. Dostupné na: </a:t>
            </a:r>
          </a:p>
        </p:txBody>
      </p:sp>
    </p:spTree>
    <p:extLst>
      <p:ext uri="{BB962C8B-B14F-4D97-AF65-F5344CB8AC3E}">
        <p14:creationId xmlns:p14="http://schemas.microsoft.com/office/powerpoint/2010/main" val="392225175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73932" y="683204"/>
            <a:ext cx="8229600" cy="1143000"/>
          </a:xfrm>
        </p:spPr>
        <p:txBody>
          <a:bodyPr>
            <a:normAutofit fontScale="90000"/>
          </a:bodyPr>
          <a:lstStyle/>
          <a:p>
            <a:r>
              <a:rPr lang="cs-CZ" b="1" dirty="0"/>
              <a:t>Cíle a metody řízení podpůrných procesů</a:t>
            </a:r>
          </a:p>
        </p:txBody>
      </p:sp>
      <p:sp>
        <p:nvSpPr>
          <p:cNvPr id="3" name="Zástupný symbol pro obsah 2"/>
          <p:cNvSpPr>
            <a:spLocks noGrp="1"/>
          </p:cNvSpPr>
          <p:nvPr>
            <p:ph idx="1"/>
          </p:nvPr>
        </p:nvSpPr>
        <p:spPr>
          <a:xfrm>
            <a:off x="457200" y="1916832"/>
            <a:ext cx="8229600" cy="4209331"/>
          </a:xfrm>
        </p:spPr>
        <p:txBody>
          <a:bodyPr>
            <a:normAutofit/>
          </a:bodyPr>
          <a:lstStyle/>
          <a:p>
            <a:r>
              <a:rPr lang="cs-CZ" altLang="cs-CZ" dirty="0"/>
              <a:t>MPP poměrně nová disciplína (v Evropě cca 35, v ČR 15 let)</a:t>
            </a:r>
          </a:p>
          <a:p>
            <a:r>
              <a:rPr lang="cs-CZ" altLang="cs-CZ" dirty="0"/>
              <a:t>MPP výhodný komerční artikl</a:t>
            </a:r>
          </a:p>
          <a:p>
            <a:r>
              <a:rPr lang="cs-CZ" altLang="cs-CZ" dirty="0"/>
              <a:t>Synergie 3P (</a:t>
            </a:r>
            <a:r>
              <a:rPr lang="cs-CZ" altLang="cs-CZ" dirty="0" err="1"/>
              <a:t>Pracovnici+Procesy+Prostory</a:t>
            </a:r>
            <a:r>
              <a:rPr lang="cs-CZ" altLang="cs-CZ" dirty="0"/>
              <a:t>)</a:t>
            </a:r>
          </a:p>
          <a:p>
            <a:r>
              <a:rPr lang="cs-CZ" altLang="cs-CZ" dirty="0"/>
              <a:t>„</a:t>
            </a:r>
            <a:r>
              <a:rPr lang="cs-CZ" altLang="cs-CZ" dirty="0" err="1"/>
              <a:t>Štihlý</a:t>
            </a:r>
            <a:r>
              <a:rPr lang="cs-CZ" altLang="cs-CZ" dirty="0"/>
              <a:t> management“</a:t>
            </a:r>
          </a:p>
          <a:p>
            <a:endParaRPr lang="cs-CZ" dirty="0"/>
          </a:p>
        </p:txBody>
      </p:sp>
      <p:sp>
        <p:nvSpPr>
          <p:cNvPr id="4" name="TextovéPole 3"/>
          <p:cNvSpPr txBox="1"/>
          <p:nvPr/>
        </p:nvSpPr>
        <p:spPr>
          <a:xfrm>
            <a:off x="467544" y="5877272"/>
            <a:ext cx="8136904"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36002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JIT</a:t>
            </a:r>
          </a:p>
        </p:txBody>
      </p:sp>
      <p:sp>
        <p:nvSpPr>
          <p:cNvPr id="4" name="TextovéPole 3"/>
          <p:cNvSpPr txBox="1"/>
          <p:nvPr/>
        </p:nvSpPr>
        <p:spPr>
          <a:xfrm>
            <a:off x="251520" y="5691981"/>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a:xfrm>
            <a:off x="395536" y="1166018"/>
            <a:ext cx="8229600" cy="4525963"/>
          </a:xfrm>
        </p:spPr>
        <p:txBody>
          <a:bodyPr>
            <a:normAutofit fontScale="92500" lnSpcReduction="10000"/>
          </a:bodyPr>
          <a:lstStyle/>
          <a:p>
            <a:pPr marL="0" indent="0">
              <a:buNone/>
            </a:pPr>
            <a:r>
              <a:rPr lang="cs-CZ" dirty="0"/>
              <a:t>K aplikaci </a:t>
            </a:r>
            <a:r>
              <a:rPr lang="cs-CZ" b="1" dirty="0"/>
              <a:t>JIT </a:t>
            </a:r>
            <a:r>
              <a:rPr lang="cs-CZ" dirty="0"/>
              <a:t>je v zásadě možno přistupovat trojím způsobem:</a:t>
            </a:r>
          </a:p>
          <a:p>
            <a:r>
              <a:rPr lang="cs-CZ" dirty="0"/>
              <a:t> JIT je </a:t>
            </a:r>
            <a:r>
              <a:rPr lang="cs-CZ" b="1" dirty="0"/>
              <a:t>chápan</a:t>
            </a:r>
            <a:r>
              <a:rPr lang="cs-CZ" dirty="0"/>
              <a:t> jako </a:t>
            </a:r>
            <a:r>
              <a:rPr lang="cs-CZ" b="1" dirty="0"/>
              <a:t>firemní filozofie řízení výroby</a:t>
            </a:r>
            <a:r>
              <a:rPr lang="cs-CZ" dirty="0"/>
              <a:t>,  případně i v celém průřezu činností podniku, kde cílem je průběžné zlepšování a eliminace ztrát cestou aktivizace všech pracovníků.</a:t>
            </a:r>
          </a:p>
          <a:p>
            <a:r>
              <a:rPr lang="cs-CZ" dirty="0"/>
              <a:t>JIT je </a:t>
            </a:r>
            <a:r>
              <a:rPr lang="cs-CZ" b="1" dirty="0"/>
              <a:t>aplikován</a:t>
            </a:r>
            <a:r>
              <a:rPr lang="cs-CZ" dirty="0"/>
              <a:t> v </a:t>
            </a:r>
            <a:r>
              <a:rPr lang="cs-CZ" b="1" dirty="0"/>
              <a:t>řízení výroby formou souboru technik</a:t>
            </a:r>
            <a:r>
              <a:rPr lang="cs-CZ" dirty="0"/>
              <a:t>, jejichž využívání je pro JIT typické.</a:t>
            </a:r>
          </a:p>
          <a:p>
            <a:r>
              <a:rPr lang="cs-CZ" dirty="0"/>
              <a:t>V </a:t>
            </a:r>
            <a:r>
              <a:rPr lang="cs-CZ" b="1" dirty="0"/>
              <a:t>řízení výroby jsou implementovány i plánovací principy JIT </a:t>
            </a:r>
          </a:p>
          <a:p>
            <a:endParaRPr lang="cs-CZ" dirty="0"/>
          </a:p>
        </p:txBody>
      </p:sp>
    </p:spTree>
    <p:extLst>
      <p:ext uri="{BB962C8B-B14F-4D97-AF65-F5344CB8AC3E}">
        <p14:creationId xmlns:p14="http://schemas.microsoft.com/office/powerpoint/2010/main" val="3575593086"/>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JIT</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1412776"/>
            <a:ext cx="56158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84006290"/>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JIT</a:t>
            </a:r>
          </a:p>
        </p:txBody>
      </p:sp>
      <p:sp>
        <p:nvSpPr>
          <p:cNvPr id="5" name="TextovéPole 4"/>
          <p:cNvSpPr txBox="1"/>
          <p:nvPr/>
        </p:nvSpPr>
        <p:spPr>
          <a:xfrm>
            <a:off x="27049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201006037"/>
              </p:ext>
            </p:extLst>
          </p:nvPr>
        </p:nvGraphicFramePr>
        <p:xfrm>
          <a:off x="971600" y="1268760"/>
          <a:ext cx="6768753" cy="4691492"/>
        </p:xfrm>
        <a:graphic>
          <a:graphicData uri="http://schemas.openxmlformats.org/drawingml/2006/table">
            <a:tbl>
              <a:tblPr>
                <a:tableStyleId>{616DA210-FB5B-4158-B5E0-FEB733F419BA}</a:tableStyleId>
              </a:tblPr>
              <a:tblGrid>
                <a:gridCol w="1512168">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520281">
                  <a:extLst>
                    <a:ext uri="{9D8B030D-6E8A-4147-A177-3AD203B41FA5}">
                      <a16:colId xmlns:a16="http://schemas.microsoft.com/office/drawing/2014/main" val="20002"/>
                    </a:ext>
                  </a:extLst>
                </a:gridCol>
              </a:tblGrid>
              <a:tr h="201154">
                <a:tc>
                  <a:txBody>
                    <a:bodyPr/>
                    <a:lstStyle/>
                    <a:p>
                      <a:pPr algn="ctr" fontAlgn="b"/>
                      <a:r>
                        <a:rPr lang="cs-CZ" sz="1000" b="1" u="none" strike="noStrike" dirty="0">
                          <a:effectLst/>
                        </a:rPr>
                        <a:t>Charakteristiky řízení výroby</a:t>
                      </a:r>
                      <a:endParaRPr lang="cs-CZ" sz="1000" b="1" i="0" u="none" strike="noStrike" dirty="0">
                        <a:solidFill>
                          <a:srgbClr val="000000"/>
                        </a:solidFill>
                        <a:effectLst/>
                        <a:latin typeface="Calibri"/>
                      </a:endParaRPr>
                    </a:p>
                  </a:txBody>
                  <a:tcPr marL="5029" marR="5029" marT="5029" marB="0" anchor="ctr"/>
                </a:tc>
                <a:tc>
                  <a:txBody>
                    <a:bodyPr/>
                    <a:lstStyle/>
                    <a:p>
                      <a:pPr algn="ctr" fontAlgn="b"/>
                      <a:r>
                        <a:rPr lang="cs-CZ" sz="1000" b="1" u="none" strike="noStrike" dirty="0">
                          <a:effectLst/>
                        </a:rPr>
                        <a:t>Tradiční systém</a:t>
                      </a:r>
                      <a:endParaRPr lang="cs-CZ" sz="1000" b="1" i="0" u="none" strike="noStrike" dirty="0">
                        <a:solidFill>
                          <a:srgbClr val="000000"/>
                        </a:solidFill>
                        <a:effectLst/>
                        <a:latin typeface="Calibri"/>
                      </a:endParaRPr>
                    </a:p>
                  </a:txBody>
                  <a:tcPr marL="5029" marR="5029" marT="5029" marB="0" anchor="ctr"/>
                </a:tc>
                <a:tc>
                  <a:txBody>
                    <a:bodyPr/>
                    <a:lstStyle/>
                    <a:p>
                      <a:pPr algn="ctr" fontAlgn="b"/>
                      <a:r>
                        <a:rPr lang="cs-CZ" sz="1000" b="1" u="none" strike="noStrike" dirty="0">
                          <a:effectLst/>
                        </a:rPr>
                        <a:t>Just-In-</a:t>
                      </a:r>
                      <a:r>
                        <a:rPr lang="cs-CZ" sz="1000" b="1" u="none" strike="noStrike" dirty="0" err="1">
                          <a:effectLst/>
                        </a:rPr>
                        <a:t>Time</a:t>
                      </a:r>
                      <a:r>
                        <a:rPr lang="cs-CZ" sz="1000" b="1" u="none" strike="noStrike" dirty="0">
                          <a:effectLst/>
                        </a:rPr>
                        <a:t> systém</a:t>
                      </a:r>
                      <a:endParaRPr lang="cs-CZ" sz="1000" b="1"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0"/>
                  </a:ext>
                </a:extLst>
              </a:tr>
              <a:tr h="100577">
                <a:tc>
                  <a:txBody>
                    <a:bodyPr/>
                    <a:lstStyle/>
                    <a:p>
                      <a:pPr algn="ctr" fontAlgn="b"/>
                      <a:r>
                        <a:rPr lang="cs-CZ" sz="1000" u="none" strike="noStrike">
                          <a:effectLst/>
                        </a:rPr>
                        <a:t>Výrobní program</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široký</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dirty="0">
                          <a:effectLst/>
                        </a:rPr>
                        <a:t>Omezený</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1"/>
                  </a:ext>
                </a:extLst>
              </a:tr>
              <a:tr h="502885">
                <a:tc>
                  <a:txBody>
                    <a:bodyPr/>
                    <a:lstStyle/>
                    <a:p>
                      <a:pPr algn="ctr" fontAlgn="b"/>
                      <a:r>
                        <a:rPr lang="cs-CZ" sz="1000" u="none" strike="noStrike" dirty="0">
                          <a:effectLst/>
                        </a:rPr>
                        <a:t>Konstrukce výrobků</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snaha maximálně vyhovět zákazníkovi</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a:effectLst/>
                        </a:rPr>
                        <a:t>Uplatňování standardizace, konstrukce přízpůsobována výrobě</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2"/>
                  </a:ext>
                </a:extLst>
              </a:tr>
              <a:tr h="402308">
                <a:tc>
                  <a:txBody>
                    <a:bodyPr/>
                    <a:lstStyle/>
                    <a:p>
                      <a:pPr algn="ctr" fontAlgn="b"/>
                      <a:r>
                        <a:rPr lang="it-IT" sz="1000" u="none" strike="noStrike">
                          <a:effectLst/>
                        </a:rPr>
                        <a:t>Výrobní proces a mezioperační doprava</a:t>
                      </a:r>
                      <a:endParaRPr lang="it-IT"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Job-</a:t>
                      </a:r>
                      <a:r>
                        <a:rPr lang="cs-CZ" sz="1000" u="none" strike="noStrike" dirty="0" err="1">
                          <a:effectLst/>
                        </a:rPr>
                        <a:t>shop</a:t>
                      </a:r>
                      <a:r>
                        <a:rPr lang="cs-CZ" sz="1000" u="none" strike="noStrike" dirty="0">
                          <a:effectLst/>
                        </a:rPr>
                        <a:t> (technologické uspořádání výrobního procesu)</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Flow-shop (předmětné uspořadaní výrobního procesu)</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3"/>
                  </a:ext>
                </a:extLst>
              </a:tr>
              <a:tr h="905193">
                <a:tc>
                  <a:txBody>
                    <a:bodyPr/>
                    <a:lstStyle/>
                    <a:p>
                      <a:pPr algn="ctr" fontAlgn="b"/>
                      <a:r>
                        <a:rPr lang="pl-PL" sz="1000" u="none" strike="noStrike" dirty="0">
                          <a:effectLst/>
                        </a:rPr>
                        <a:t>Pracovní síla a pracovní styl</a:t>
                      </a:r>
                      <a:endParaRPr lang="pl-PL"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dirty="0">
                          <a:effectLst/>
                        </a:rPr>
                        <a:t>Pracovní síla specializovaná, úzce kvalifikovaná, práce individualizovaná, změny pracovního procesu prosazovány spíše rozkazy</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Šířeji kvalifikovaná a flexibilní pracovní síla, týmová práce a kooperace, změny pracovního procesu prosazovány na základě ….</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4"/>
                  </a:ext>
                </a:extLst>
              </a:tr>
              <a:tr h="905193">
                <a:tc>
                  <a:txBody>
                    <a:bodyPr/>
                    <a:lstStyle/>
                    <a:p>
                      <a:pPr algn="ctr" fontAlgn="b"/>
                      <a:r>
                        <a:rPr lang="cs-CZ" sz="1000" u="none" strike="noStrike" dirty="0">
                          <a:effectLst/>
                        </a:rPr>
                        <a:t>Plánování výroby</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Komplikované výrobní toky, dlouhé seřizovací časy, velké výrobní dávky, dlouhé průběžné doby, počitačová podpora plánování výroby velmi významná</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Krátké seřizovací časy, malé výrobní dávky, kratší průběžné doby, počítačová podpora zaměřena především na sledování průběhu výroby</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5"/>
                  </a:ext>
                </a:extLst>
              </a:tr>
              <a:tr h="502885">
                <a:tc>
                  <a:txBody>
                    <a:bodyPr/>
                    <a:lstStyle/>
                    <a:p>
                      <a:pPr algn="ctr" fontAlgn="b"/>
                      <a:r>
                        <a:rPr lang="cs-CZ" sz="1000" u="none" strike="noStrike">
                          <a:effectLst/>
                        </a:rPr>
                        <a:t>Řízení zásob</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a:effectLst/>
                        </a:rPr>
                        <a:t>Velké mezioperační zásoby, mezioperační sklady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Malé mezioperační zásoby, skladování rozpracovaných výrobků přímo v dílnách</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6"/>
                  </a:ext>
                </a:extLst>
              </a:tr>
              <a:tr h="301731">
                <a:tc>
                  <a:txBody>
                    <a:bodyPr/>
                    <a:lstStyle/>
                    <a:p>
                      <a:pPr algn="ctr" fontAlgn="b"/>
                      <a:r>
                        <a:rPr lang="cs-CZ" sz="1000" u="none" strike="noStrike" dirty="0">
                          <a:effectLst/>
                        </a:rPr>
                        <a:t>Subdodavatelé</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Velký počet s konkurenčními vztahy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a:effectLst/>
                        </a:rPr>
                        <a:t>Limitovaný počet s kooperativními vztahy</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7"/>
                  </a:ext>
                </a:extLst>
              </a:tr>
              <a:tr h="402308">
                <a:tc>
                  <a:txBody>
                    <a:bodyPr/>
                    <a:lstStyle/>
                    <a:p>
                      <a:pPr algn="ctr" fontAlgn="b"/>
                      <a:r>
                        <a:rPr lang="cs-CZ" sz="1000" u="none" strike="noStrike" dirty="0">
                          <a:effectLst/>
                        </a:rPr>
                        <a:t>Výrobní kontrola jakosti</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V kriticých místech, zaměřena na výrobky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Kontinuální, zaměřena na kritická místa výrobního procesu</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8"/>
                  </a:ext>
                </a:extLst>
              </a:tr>
              <a:tr h="301731">
                <a:tc>
                  <a:txBody>
                    <a:bodyPr/>
                    <a:lstStyle/>
                    <a:p>
                      <a:pPr algn="ctr" fontAlgn="b"/>
                      <a:r>
                        <a:rPr lang="cs-CZ" sz="1000" u="none" strike="noStrike" dirty="0">
                          <a:effectLst/>
                        </a:rPr>
                        <a:t>Údržba výrobního zařízení</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Po poruše, provaděná specialisty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Preventivní, prováděná operátory</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7464120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Podmínky zavedení JIT</a:t>
            </a:r>
          </a:p>
        </p:txBody>
      </p:sp>
      <p:sp>
        <p:nvSpPr>
          <p:cNvPr id="4" name="TextovéPole 3"/>
          <p:cNvSpPr txBox="1"/>
          <p:nvPr/>
        </p:nvSpPr>
        <p:spPr>
          <a:xfrm>
            <a:off x="25152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a:xfrm>
            <a:off x="457200" y="1166018"/>
            <a:ext cx="8229600" cy="4999286"/>
          </a:xfrm>
        </p:spPr>
        <p:txBody>
          <a:bodyPr>
            <a:normAutofit fontScale="55000" lnSpcReduction="20000"/>
          </a:bodyPr>
          <a:lstStyle/>
          <a:p>
            <a:pPr marL="171450" indent="-171450">
              <a:lnSpc>
                <a:spcPct val="170000"/>
              </a:lnSpc>
              <a:buFontTx/>
              <a:buChar char="-"/>
            </a:pPr>
            <a:r>
              <a:rPr lang="cs-CZ" b="1" dirty="0"/>
              <a:t>Minimum konstrukčních změn a odchylek</a:t>
            </a:r>
            <a:r>
              <a:rPr lang="cs-CZ" dirty="0"/>
              <a:t>, zúžení rozsahu výrobků,</a:t>
            </a:r>
          </a:p>
          <a:p>
            <a:pPr marL="171450" indent="-171450">
              <a:lnSpc>
                <a:spcPct val="170000"/>
              </a:lnSpc>
              <a:buFontTx/>
              <a:buChar char="-"/>
            </a:pPr>
            <a:r>
              <a:rPr lang="cs-CZ" dirty="0"/>
              <a:t>Stabilní </a:t>
            </a:r>
            <a:r>
              <a:rPr lang="cs-CZ" b="1" dirty="0"/>
              <a:t>podnikatelské prostředí</a:t>
            </a:r>
            <a:r>
              <a:rPr lang="cs-CZ" dirty="0"/>
              <a:t>, tj. zejména </a:t>
            </a:r>
            <a:r>
              <a:rPr lang="cs-CZ" b="1" dirty="0"/>
              <a:t>stabilní poptávka, spolehlivost dodavatelů, vysoká kvalita subdodávek</a:t>
            </a:r>
            <a:r>
              <a:rPr lang="cs-CZ" dirty="0"/>
              <a:t>,</a:t>
            </a:r>
          </a:p>
          <a:p>
            <a:pPr marL="171450" indent="-171450">
              <a:lnSpc>
                <a:spcPct val="170000"/>
              </a:lnSpc>
              <a:buFontTx/>
              <a:buChar char="-"/>
            </a:pPr>
            <a:r>
              <a:rPr lang="cs-CZ" dirty="0"/>
              <a:t>Vysoká </a:t>
            </a:r>
            <a:r>
              <a:rPr lang="cs-CZ" b="1" dirty="0"/>
              <a:t>úroveň komunikace mezi pracovníky podniku  </a:t>
            </a:r>
            <a:r>
              <a:rPr lang="cs-CZ" dirty="0"/>
              <a:t>a s </a:t>
            </a:r>
            <a:r>
              <a:rPr lang="cs-CZ" b="1" dirty="0"/>
              <a:t>dodavateli</a:t>
            </a:r>
            <a:r>
              <a:rPr lang="cs-CZ" dirty="0"/>
              <a:t>,</a:t>
            </a:r>
          </a:p>
          <a:p>
            <a:pPr marL="171450" indent="-171450">
              <a:lnSpc>
                <a:spcPct val="170000"/>
              </a:lnSpc>
              <a:buFontTx/>
              <a:buChar char="-"/>
            </a:pPr>
            <a:r>
              <a:rPr lang="cs-CZ" dirty="0"/>
              <a:t>Automatizovaná výroba ve velkých objemech,</a:t>
            </a:r>
          </a:p>
          <a:p>
            <a:pPr marL="171450" indent="-171450">
              <a:lnSpc>
                <a:spcPct val="170000"/>
              </a:lnSpc>
              <a:buFontTx/>
              <a:buChar char="-"/>
            </a:pPr>
            <a:r>
              <a:rPr lang="cs-CZ" b="1" dirty="0"/>
              <a:t>Spolehlivé zařízení </a:t>
            </a:r>
            <a:r>
              <a:rPr lang="cs-CZ" dirty="0"/>
              <a:t>(preventivní údržba),</a:t>
            </a:r>
          </a:p>
          <a:p>
            <a:pPr marL="171450" indent="-171450">
              <a:lnSpc>
                <a:spcPct val="170000"/>
              </a:lnSpc>
              <a:buFontTx/>
              <a:buChar char="-"/>
            </a:pPr>
            <a:r>
              <a:rPr lang="cs-CZ" dirty="0"/>
              <a:t>Plné využití výrobních zdrojů, minimální zásoby</a:t>
            </a:r>
          </a:p>
          <a:p>
            <a:pPr marL="171450" indent="-171450">
              <a:lnSpc>
                <a:spcPct val="170000"/>
              </a:lnSpc>
              <a:buFontTx/>
              <a:buChar char="-"/>
            </a:pPr>
            <a:r>
              <a:rPr lang="cs-CZ" b="1" dirty="0"/>
              <a:t>Totální řízení jakosti</a:t>
            </a:r>
            <a:r>
              <a:rPr lang="cs-CZ" dirty="0"/>
              <a:t>,</a:t>
            </a:r>
          </a:p>
          <a:p>
            <a:pPr marL="171450" indent="-171450">
              <a:lnSpc>
                <a:spcPct val="170000"/>
              </a:lnSpc>
              <a:buFontTx/>
              <a:buChar char="-"/>
            </a:pPr>
            <a:r>
              <a:rPr lang="cs-CZ" dirty="0"/>
              <a:t>Aktivní účast pracovníků na implementaci JIT, vedoucích a řadových, velmi flexibilní pracovní síla.</a:t>
            </a:r>
          </a:p>
          <a:p>
            <a:pPr marL="171450" indent="-171450">
              <a:buFontTx/>
              <a:buChar char="-"/>
            </a:pPr>
            <a:endParaRPr lang="cs-CZ" dirty="0"/>
          </a:p>
        </p:txBody>
      </p:sp>
    </p:spTree>
    <p:extLst>
      <p:ext uri="{BB962C8B-B14F-4D97-AF65-F5344CB8AC3E}">
        <p14:creationId xmlns:p14="http://schemas.microsoft.com/office/powerpoint/2010/main" val="3489043893"/>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Možné přínosy JIT</a:t>
            </a:r>
          </a:p>
        </p:txBody>
      </p:sp>
      <p:sp>
        <p:nvSpPr>
          <p:cNvPr id="3" name="Zástupný symbol pro obsah 2"/>
          <p:cNvSpPr>
            <a:spLocks noGrp="1"/>
          </p:cNvSpPr>
          <p:nvPr>
            <p:ph idx="1"/>
          </p:nvPr>
        </p:nvSpPr>
        <p:spPr/>
        <p:txBody>
          <a:bodyPr>
            <a:normAutofit lnSpcReduction="10000"/>
          </a:bodyPr>
          <a:lstStyle/>
          <a:p>
            <a:pPr marL="0" indent="0">
              <a:buFontTx/>
              <a:buNone/>
            </a:pPr>
            <a:r>
              <a:rPr lang="cs-CZ" dirty="0"/>
              <a:t>Za hlavní </a:t>
            </a:r>
            <a:r>
              <a:rPr lang="cs-CZ" b="1" dirty="0"/>
              <a:t>přínosy JIT bývají označovány</a:t>
            </a:r>
            <a:r>
              <a:rPr lang="cs-CZ" dirty="0"/>
              <a:t>:</a:t>
            </a:r>
          </a:p>
          <a:p>
            <a:pPr marL="171450" indent="-171450">
              <a:buFontTx/>
              <a:buChar char="-"/>
            </a:pPr>
            <a:r>
              <a:rPr lang="cs-CZ" dirty="0"/>
              <a:t>Redukce zásob a rozpracované výroby,</a:t>
            </a:r>
          </a:p>
          <a:p>
            <a:pPr marL="171450" indent="-171450">
              <a:buFontTx/>
              <a:buChar char="-"/>
            </a:pPr>
            <a:r>
              <a:rPr lang="cs-CZ" dirty="0"/>
              <a:t>Redukce výrobních a skladovacích prostor,</a:t>
            </a:r>
          </a:p>
          <a:p>
            <a:pPr marL="171450" indent="-171450">
              <a:buFontTx/>
              <a:buChar char="-"/>
            </a:pPr>
            <a:r>
              <a:rPr lang="cs-CZ" dirty="0"/>
              <a:t>Kratší průběžné doby, kratší seřizovací časy,</a:t>
            </a:r>
          </a:p>
          <a:p>
            <a:pPr marL="171450" indent="-171450">
              <a:buFontTx/>
              <a:buChar char="-"/>
            </a:pPr>
            <a:r>
              <a:rPr lang="cs-CZ" dirty="0"/>
              <a:t>Vyšší využití výrobních zdrojů, vyšší produktivita,</a:t>
            </a:r>
          </a:p>
          <a:p>
            <a:pPr marL="171450" indent="-171450">
              <a:buFontTx/>
              <a:buChar char="-"/>
            </a:pPr>
            <a:r>
              <a:rPr lang="cs-CZ" dirty="0"/>
              <a:t>Jednodušší řízení, snížení režijních nákladů,</a:t>
            </a:r>
          </a:p>
          <a:p>
            <a:pPr marL="171450" indent="-171450">
              <a:buFontTx/>
              <a:buChar char="-"/>
            </a:pPr>
            <a:r>
              <a:rPr lang="cs-CZ" dirty="0"/>
              <a:t>Zvýšení kvality.</a:t>
            </a:r>
          </a:p>
          <a:p>
            <a:pPr marL="171450" indent="-171450">
              <a:buFontTx/>
              <a:buChar char="-"/>
            </a:pPr>
            <a:endParaRPr lang="cs-CZ" dirty="0"/>
          </a:p>
          <a:p>
            <a:endParaRPr lang="cs-CZ" dirty="0"/>
          </a:p>
          <a:p>
            <a:endParaRPr lang="cs-CZ" dirty="0"/>
          </a:p>
        </p:txBody>
      </p:sp>
    </p:spTree>
    <p:extLst>
      <p:ext uri="{BB962C8B-B14F-4D97-AF65-F5344CB8AC3E}">
        <p14:creationId xmlns:p14="http://schemas.microsoft.com/office/powerpoint/2010/main" val="259579732"/>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Možná úskalí a negativní aspekty JIT: </a:t>
            </a:r>
          </a:p>
        </p:txBody>
      </p:sp>
      <p:sp>
        <p:nvSpPr>
          <p:cNvPr id="3" name="Zástupný symbol pro obsah 2"/>
          <p:cNvSpPr>
            <a:spLocks noGrp="1"/>
          </p:cNvSpPr>
          <p:nvPr>
            <p:ph idx="1"/>
          </p:nvPr>
        </p:nvSpPr>
        <p:spPr/>
        <p:txBody>
          <a:bodyPr>
            <a:normAutofit/>
          </a:bodyPr>
          <a:lstStyle/>
          <a:p>
            <a:r>
              <a:rPr lang="cs-CZ" dirty="0"/>
              <a:t>zhoršení podmínek pro zákazníka a omezování subdodavatelů </a:t>
            </a:r>
          </a:p>
          <a:p>
            <a:r>
              <a:rPr lang="cs-CZ" dirty="0"/>
              <a:t>Závislost na dodavatelích. </a:t>
            </a:r>
          </a:p>
          <a:p>
            <a:r>
              <a:rPr lang="cs-CZ" dirty="0"/>
              <a:t>vysoké nároky na dopravu. </a:t>
            </a:r>
          </a:p>
          <a:p>
            <a:r>
              <a:rPr lang="cs-CZ" dirty="0"/>
              <a:t>Náročnost zavedení JIT ( poměrně značné náklady a přínosy většinou až po čase).</a:t>
            </a:r>
          </a:p>
          <a:p>
            <a:endParaRPr lang="cs-CZ" dirty="0"/>
          </a:p>
        </p:txBody>
      </p:sp>
    </p:spTree>
    <p:extLst>
      <p:ext uri="{BB962C8B-B14F-4D97-AF65-F5344CB8AC3E}">
        <p14:creationId xmlns:p14="http://schemas.microsoft.com/office/powerpoint/2010/main" val="393420431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38363"/>
            <a:ext cx="8229600" cy="1143000"/>
          </a:xfrm>
        </p:spPr>
        <p:txBody>
          <a:bodyPr>
            <a:normAutofit fontScale="90000"/>
          </a:bodyPr>
          <a:lstStyle/>
          <a:p>
            <a:r>
              <a:rPr lang="cs-CZ" b="1" dirty="0" err="1"/>
              <a:t>Push</a:t>
            </a:r>
            <a:r>
              <a:rPr lang="cs-CZ" b="1" dirty="0"/>
              <a:t> a </a:t>
            </a:r>
            <a:r>
              <a:rPr lang="cs-CZ" b="1" dirty="0" err="1"/>
              <a:t>pull</a:t>
            </a:r>
            <a:r>
              <a:rPr lang="cs-CZ" b="1" dirty="0"/>
              <a:t> principy uspořádaní výroby</a:t>
            </a:r>
          </a:p>
        </p:txBody>
      </p:sp>
      <p:pic>
        <p:nvPicPr>
          <p:cNvPr id="5"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41510"/>
          <a:stretch/>
        </p:blipFill>
        <p:spPr bwMode="auto">
          <a:xfrm>
            <a:off x="1691680" y="1772816"/>
            <a:ext cx="5623831" cy="2645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580526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98912537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Lean</a:t>
            </a:r>
            <a:r>
              <a:rPr lang="cs-CZ" b="1" dirty="0"/>
              <a:t> management</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a:xfrm>
            <a:off x="457744" y="1386262"/>
            <a:ext cx="8229600" cy="4525963"/>
          </a:xfrm>
        </p:spPr>
        <p:txBody>
          <a:bodyPr>
            <a:normAutofit/>
          </a:bodyPr>
          <a:lstStyle/>
          <a:p>
            <a:r>
              <a:rPr lang="cs-CZ" dirty="0"/>
              <a:t>Plánovací a řídící princip </a:t>
            </a:r>
            <a:r>
              <a:rPr lang="cs-CZ" b="1" dirty="0" err="1"/>
              <a:t>pull</a:t>
            </a:r>
            <a:r>
              <a:rPr lang="cs-CZ" b="1" dirty="0"/>
              <a:t> </a:t>
            </a:r>
            <a:r>
              <a:rPr lang="cs-CZ" dirty="0"/>
              <a:t>uplatňovaný v </a:t>
            </a:r>
            <a:r>
              <a:rPr lang="cs-CZ" b="1" dirty="0" err="1"/>
              <a:t>lean</a:t>
            </a:r>
            <a:r>
              <a:rPr lang="cs-CZ" b="1" dirty="0"/>
              <a:t> managementu </a:t>
            </a:r>
            <a:r>
              <a:rPr lang="cs-CZ" dirty="0"/>
              <a:t>znamená, že výrobní zakázky se již „</a:t>
            </a:r>
            <a:r>
              <a:rPr lang="cs-CZ" b="1" dirty="0"/>
              <a:t>neprotlačují“ (</a:t>
            </a:r>
            <a:r>
              <a:rPr lang="cs-CZ" b="1" dirty="0" err="1"/>
              <a:t>push</a:t>
            </a:r>
            <a:r>
              <a:rPr lang="cs-CZ" dirty="0"/>
              <a:t>) výrobním systémem jako v tradičních systémech, ale procházejí výrobou v souladu s principem „</a:t>
            </a:r>
            <a:r>
              <a:rPr lang="cs-CZ" b="1" dirty="0"/>
              <a:t>dodej dle požadavků</a:t>
            </a:r>
            <a:r>
              <a:rPr lang="cs-CZ" dirty="0"/>
              <a:t>“, ve kterém je každý pracovník na určitém výrobním stupni (zařízení) odpovědný za zajištění požadavků navazujících výrobních stupňů. </a:t>
            </a:r>
          </a:p>
        </p:txBody>
      </p:sp>
    </p:spTree>
    <p:extLst>
      <p:ext uri="{BB962C8B-B14F-4D97-AF65-F5344CB8AC3E}">
        <p14:creationId xmlns:p14="http://schemas.microsoft.com/office/powerpoint/2010/main" val="2266237377"/>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Lean</a:t>
            </a:r>
            <a:r>
              <a:rPr lang="cs-CZ" b="1" dirty="0"/>
              <a:t> management</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p:txBody>
          <a:bodyPr>
            <a:normAutofit/>
          </a:bodyPr>
          <a:lstStyle/>
          <a:p>
            <a:r>
              <a:rPr lang="cs-CZ" dirty="0"/>
              <a:t>Následující výrobní stupeň se tak pro </a:t>
            </a:r>
            <a:r>
              <a:rPr lang="cs-CZ" b="1" dirty="0"/>
              <a:t>předcházející výrobní stupně </a:t>
            </a:r>
            <a:r>
              <a:rPr lang="cs-CZ" dirty="0"/>
              <a:t>stává interním zákazníkem, jehož požadavky musí být za všech okolností uspokojeny. </a:t>
            </a:r>
          </a:p>
          <a:p>
            <a:r>
              <a:rPr lang="cs-CZ" dirty="0"/>
              <a:t>Hlavní předností </a:t>
            </a:r>
            <a:r>
              <a:rPr lang="cs-CZ" b="1" dirty="0" err="1"/>
              <a:t>pull</a:t>
            </a:r>
            <a:r>
              <a:rPr lang="cs-CZ" b="1" dirty="0"/>
              <a:t> systému </a:t>
            </a:r>
            <a:r>
              <a:rPr lang="cs-CZ" dirty="0"/>
              <a:t>plánování a řízení výroby je výrazné snížení výrobních nákladů v důsledku snížení mezioperačních zásob a zkrácení průběžných dob výroby.  </a:t>
            </a:r>
          </a:p>
        </p:txBody>
      </p:sp>
    </p:spTree>
    <p:extLst>
      <p:ext uri="{BB962C8B-B14F-4D97-AF65-F5344CB8AC3E}">
        <p14:creationId xmlns:p14="http://schemas.microsoft.com/office/powerpoint/2010/main" val="747263149"/>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Principy </a:t>
            </a:r>
            <a:r>
              <a:rPr lang="cs-CZ" b="1" dirty="0" err="1"/>
              <a:t>Lean</a:t>
            </a:r>
            <a:r>
              <a:rPr lang="cs-CZ" b="1" dirty="0"/>
              <a:t> </a:t>
            </a:r>
            <a:r>
              <a:rPr lang="cs-CZ" b="1" dirty="0" err="1"/>
              <a:t>managemntu</a:t>
            </a:r>
            <a:endParaRPr lang="cs-CZ" b="1" dirty="0"/>
          </a:p>
        </p:txBody>
      </p:sp>
      <p:sp>
        <p:nvSpPr>
          <p:cNvPr id="3" name="Zástupný symbol pro obsah 2"/>
          <p:cNvSpPr>
            <a:spLocks noGrp="1"/>
          </p:cNvSpPr>
          <p:nvPr>
            <p:ph idx="1"/>
          </p:nvPr>
        </p:nvSpPr>
        <p:spPr/>
        <p:txBody>
          <a:bodyPr/>
          <a:lstStyle/>
          <a:p>
            <a:r>
              <a:rPr lang="cs-CZ" dirty="0"/>
              <a:t>Princip zamezení plýtvání a optimalizace hodnototvorného řetězce</a:t>
            </a:r>
          </a:p>
          <a:p>
            <a:r>
              <a:rPr lang="cs-CZ" dirty="0"/>
              <a:t>Princip nepřetržitosti</a:t>
            </a:r>
          </a:p>
          <a:p>
            <a:r>
              <a:rPr lang="cs-CZ" dirty="0"/>
              <a:t>Princip zaměření na podstatné aktivity a klíčové schopností</a:t>
            </a:r>
          </a:p>
        </p:txBody>
      </p:sp>
      <p:sp>
        <p:nvSpPr>
          <p:cNvPr id="4" name="TextovéPole 3"/>
          <p:cNvSpPr txBox="1"/>
          <p:nvPr/>
        </p:nvSpPr>
        <p:spPr>
          <a:xfrm>
            <a:off x="251520" y="6021288"/>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303348601"/>
      </p:ext>
    </p:extLst>
  </p:cSld>
  <p:clrMapOvr>
    <a:masterClrMapping/>
  </p:clrMapOvr>
  <mc:AlternateContent xmlns:mc="http://schemas.openxmlformats.org/markup-compatibility/2006">
    <mc:Choice xmlns:p14="http://schemas.microsoft.com/office/powerpoint/2010/main" Requires="p14">
      <p:transition spd="slow" p14:dur="1500">
        <p:wipe/>
      </p:transition>
    </mc:Choice>
    <mc:Fallback>
      <p:transition spd="slow">
        <p:wip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826</TotalTime>
  <Words>11103</Words>
  <Application>Microsoft Office PowerPoint</Application>
  <PresentationFormat>Předvádění na obrazovce (4:3)</PresentationFormat>
  <Paragraphs>886</Paragraphs>
  <Slides>108</Slides>
  <Notes>66</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108</vt:i4>
      </vt:variant>
    </vt:vector>
  </HeadingPairs>
  <TitlesOfParts>
    <vt:vector size="114" baseType="lpstr">
      <vt:lpstr>Arial</vt:lpstr>
      <vt:lpstr>Calibri</vt:lpstr>
      <vt:lpstr>Cambria Math</vt:lpstr>
      <vt:lpstr>Wingdings</vt:lpstr>
      <vt:lpstr>1_Office Theme</vt:lpstr>
      <vt:lpstr>Rastrový obrázek</vt:lpstr>
      <vt:lpstr>Management výroby</vt:lpstr>
      <vt:lpstr>Facility management a řízení výroby. Hospodaření nářadím</vt:lpstr>
      <vt:lpstr>HODNOTOVÝ ŘETĚZEC (M. Porter)</vt:lpstr>
      <vt:lpstr>SBU</vt:lpstr>
      <vt:lpstr>HODNOTOTVORNÉ ČINNOSTI</vt:lpstr>
      <vt:lpstr>Primární vs. Podpůrné procesy</vt:lpstr>
      <vt:lpstr>PROCES ŘÍZENÍ PODPŮRNÝCH ČINNOSTÍ</vt:lpstr>
      <vt:lpstr>VÝVOJ FACILITY MANAGEMENTU</vt:lpstr>
      <vt:lpstr>Cíle a metody řízení podpůrných procesů</vt:lpstr>
      <vt:lpstr>PRINCIP „ŠTÍHLÉ VÝROBY“</vt:lpstr>
      <vt:lpstr>„Štíhlý management“- 10 HLAVNÍCH DŮVODŮ ZEŠTÍHLENÍ VÝROBY (1)</vt:lpstr>
      <vt:lpstr>„Štíhlý management“-  10 HLAVNÍCH DŮVODŮ ZEŠTÍHLENÍ VÝROBY (2)</vt:lpstr>
      <vt:lpstr>„Štíhlý management“- 10 HLAVNÍCH DŮVODŮ ZEŠTÍHLENÍ VÝROBY (3)</vt:lpstr>
      <vt:lpstr>„Štíhlý management“- RIZIKA ROZHODNUTÍ O POUŽITÍ METODY „ZEŠTÍHLENÍ VÝROBY“</vt:lpstr>
      <vt:lpstr>CÍL METODY FM – SYNERGIE „3P“</vt:lpstr>
      <vt:lpstr>FACILITY MANAGEMENT</vt:lpstr>
      <vt:lpstr>MANAGEMENT PODPŮRNÝCH ČINNOSTÍ</vt:lpstr>
      <vt:lpstr>Hlavní skupiny podpůrných činností</vt:lpstr>
      <vt:lpstr>Management obsluhy výroby</vt:lpstr>
      <vt:lpstr>Základní druhy obslužných činností:</vt:lpstr>
      <vt:lpstr>Požadavky:</vt:lpstr>
      <vt:lpstr>Způsoby obsluhy výroby</vt:lpstr>
      <vt:lpstr>Materiálové hospodářství</vt:lpstr>
      <vt:lpstr>Údržbářská a opravárenská činnost</vt:lpstr>
      <vt:lpstr>Výkony během cyklu oprav</vt:lpstr>
      <vt:lpstr>Pojem hospodaření nářadím</vt:lpstr>
      <vt:lpstr>Hospodaření nářadím</vt:lpstr>
      <vt:lpstr>Hlediska třídění nářadí</vt:lpstr>
      <vt:lpstr>Technologické hledisko</vt:lpstr>
      <vt:lpstr>Hledisko použitelnosti a zúčtování nákladů</vt:lpstr>
      <vt:lpstr>Hledisko uplatnění ve výrobě podle pořadí potřeby</vt:lpstr>
      <vt:lpstr>Prezentace aplikace PowerPoint</vt:lpstr>
      <vt:lpstr>Hospodárnost voleného nářadí</vt:lpstr>
      <vt:lpstr>Hospodárnost voleného nářadí</vt:lpstr>
      <vt:lpstr>Hrubá úspora na výrobních nákladech při opracování jedné součásti:</vt:lpstr>
      <vt:lpstr>Úspora na materiálu</vt:lpstr>
      <vt:lpstr>Spotřeba nářadí</vt:lpstr>
      <vt:lpstr>Životnost nářadí I</vt:lpstr>
      <vt:lpstr>Životnost nářadí II</vt:lpstr>
      <vt:lpstr>Norma spotřeby nářadí I</vt:lpstr>
      <vt:lpstr>Spotřeba nářadí II</vt:lpstr>
      <vt:lpstr>Norma spotřeby nářadí III</vt:lpstr>
      <vt:lpstr>Řízení výše zásob nářadí (potřeba nářadí) I</vt:lpstr>
      <vt:lpstr>Příklad 1. Hospodaření nářadím: zadání </vt:lpstr>
      <vt:lpstr>Příklad 1: řešení</vt:lpstr>
      <vt:lpstr>Řízení kvality ve výrobních procesech</vt:lpstr>
      <vt:lpstr>Obsah přednášky</vt:lpstr>
      <vt:lpstr>1. Pojem kvalita, řízení kvality</vt:lpstr>
      <vt:lpstr>2. Kritéria kvality</vt:lpstr>
      <vt:lpstr>3. Procesní organizace tvorby kvality </vt:lpstr>
      <vt:lpstr>4. Informační systém v rozvoji kvality</vt:lpstr>
      <vt:lpstr>5. Ochranné známky v rozvoji kvality</vt:lpstr>
      <vt:lpstr>6. Po výrobní služby zákazníkům</vt:lpstr>
      <vt:lpstr>7. Ekonomická analýza kvality</vt:lpstr>
      <vt:lpstr>7. Nákladová analýza kvality</vt:lpstr>
      <vt:lpstr>7. Nákladová analýza kvality</vt:lpstr>
      <vt:lpstr>7. Další členění nákladů na kvalitu:</vt:lpstr>
      <vt:lpstr>8. Kontrola kvality</vt:lpstr>
      <vt:lpstr>9. Certifikace systému kvality</vt:lpstr>
      <vt:lpstr>Informační podpora řízení výroby </vt:lpstr>
      <vt:lpstr>Obsah</vt:lpstr>
      <vt:lpstr>Automatizované informační systémy (SW) pro řízení výroby a jejich efektivnost</vt:lpstr>
      <vt:lpstr>Automatizované informační systémy (SW) pro řízení výroby a jejich efektivnost. Zásady výběru IS</vt:lpstr>
      <vt:lpstr>Automatizované informační systémy (SW) pro řízení výroby a jejich efektivnost. Zásady výběru IS</vt:lpstr>
      <vt:lpstr>Řízení výroby a IS</vt:lpstr>
      <vt:lpstr>Vývoj řízení výroby v důsledku aplikací nových informačních technologií</vt:lpstr>
      <vt:lpstr>Počítači integrované řízení výroby - CIM</vt:lpstr>
      <vt:lpstr>Základní komponenty CIM</vt:lpstr>
      <vt:lpstr>Hloubková analýza dat-business intelligence</vt:lpstr>
      <vt:lpstr>Hloubková analýza dat-business intelligence</vt:lpstr>
      <vt:lpstr>Informační podpora řízení výroby</vt:lpstr>
      <vt:lpstr>MES, MOM</vt:lpstr>
      <vt:lpstr>MES, MOM</vt:lpstr>
      <vt:lpstr>Progresivní koncepty řízení výroby</vt:lpstr>
      <vt:lpstr>Obsah přednášky</vt:lpstr>
      <vt:lpstr>Material Requirement Planning (MRP)</vt:lpstr>
      <vt:lpstr>MRP</vt:lpstr>
      <vt:lpstr>(Manufacturing Resource Planning) MRP II</vt:lpstr>
      <vt:lpstr>MRP II</vt:lpstr>
      <vt:lpstr>Enterprise Resource Planning (ERP)</vt:lpstr>
      <vt:lpstr>ERP</vt:lpstr>
      <vt:lpstr>Optimized Production Technology (OPT)</vt:lpstr>
      <vt:lpstr>OPT</vt:lpstr>
      <vt:lpstr>OPT, principy</vt:lpstr>
      <vt:lpstr>OPT, principy</vt:lpstr>
      <vt:lpstr>TOC - teorie omezení</vt:lpstr>
      <vt:lpstr>TOC: DBR (drum-buffer-rope)</vt:lpstr>
      <vt:lpstr>TOC: DBR (drum-buffer-rope)</vt:lpstr>
      <vt:lpstr>Přínosy DBR</vt:lpstr>
      <vt:lpstr>JIT</vt:lpstr>
      <vt:lpstr>JIT</vt:lpstr>
      <vt:lpstr>JIT</vt:lpstr>
      <vt:lpstr>Podmínky zavedení JIT</vt:lpstr>
      <vt:lpstr>Možné přínosy JIT</vt:lpstr>
      <vt:lpstr>Možná úskalí a negativní aspekty JIT: </vt:lpstr>
      <vt:lpstr>Push a pull principy uspořádaní výroby</vt:lpstr>
      <vt:lpstr>Lean management</vt:lpstr>
      <vt:lpstr>Lean management</vt:lpstr>
      <vt:lpstr>Principy Lean managemntu</vt:lpstr>
      <vt:lpstr>Globální hodnototvorný řetězec</vt:lpstr>
      <vt:lpstr>World Class Manufacturing</vt:lpstr>
      <vt:lpstr>Metodiky WCM</vt:lpstr>
      <vt:lpstr>Základy filozofie WCM</vt:lpstr>
      <vt:lpstr>Základní rysy implementace WCM:</vt:lpstr>
      <vt:lpstr>Základní rysy implementace WCM II:</vt:lpstr>
      <vt:lpstr>Základní rysy implementace WCM II:</vt:lpstr>
      <vt:lpstr>Zpracování a odevzdání semestrální práce </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Facility management a řízení výroby. Hospodaření nářadím</dc:title>
  <dc:creator>Chytilová Ekaterina</dc:creator>
  <cp:lastModifiedBy>Škrabal Jaroslav</cp:lastModifiedBy>
  <cp:revision>54</cp:revision>
  <cp:lastPrinted>2017-01-10T09:15:48Z</cp:lastPrinted>
  <dcterms:created xsi:type="dcterms:W3CDTF">2016-10-10T08:54:22Z</dcterms:created>
  <dcterms:modified xsi:type="dcterms:W3CDTF">2022-11-03T12:23:52Z</dcterms:modified>
</cp:coreProperties>
</file>