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1.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0"/>
  </p:notesMasterIdLst>
  <p:handoutMasterIdLst>
    <p:handoutMasterId r:id="rId121"/>
  </p:handoutMasterIdLst>
  <p:sldIdLst>
    <p:sldId id="256" r:id="rId2"/>
    <p:sldId id="410" r:id="rId3"/>
    <p:sldId id="294" r:id="rId4"/>
    <p:sldId id="299" r:id="rId5"/>
    <p:sldId id="300" r:id="rId6"/>
    <p:sldId id="298" r:id="rId7"/>
    <p:sldId id="258" r:id="rId8"/>
    <p:sldId id="259" r:id="rId9"/>
    <p:sldId id="260" r:id="rId10"/>
    <p:sldId id="261" r:id="rId11"/>
    <p:sldId id="262" r:id="rId12"/>
    <p:sldId id="263" r:id="rId13"/>
    <p:sldId id="264" r:id="rId14"/>
    <p:sldId id="265" r:id="rId15"/>
    <p:sldId id="266" r:id="rId16"/>
    <p:sldId id="267" r:id="rId17"/>
    <p:sldId id="268" r:id="rId18"/>
    <p:sldId id="271" r:id="rId19"/>
    <p:sldId id="272" r:id="rId20"/>
    <p:sldId id="273" r:id="rId21"/>
    <p:sldId id="274" r:id="rId22"/>
    <p:sldId id="275" r:id="rId23"/>
    <p:sldId id="276" r:id="rId24"/>
    <p:sldId id="277" r:id="rId25"/>
    <p:sldId id="278" r:id="rId26"/>
    <p:sldId id="301" r:id="rId27"/>
    <p:sldId id="302" r:id="rId28"/>
    <p:sldId id="280" r:id="rId29"/>
    <p:sldId id="279" r:id="rId30"/>
    <p:sldId id="296" r:id="rId31"/>
    <p:sldId id="281" r:id="rId32"/>
    <p:sldId id="297" r:id="rId33"/>
    <p:sldId id="282" r:id="rId34"/>
    <p:sldId id="283" r:id="rId35"/>
    <p:sldId id="284" r:id="rId36"/>
    <p:sldId id="303" r:id="rId37"/>
    <p:sldId id="304" r:id="rId38"/>
    <p:sldId id="411" r:id="rId39"/>
    <p:sldId id="413" r:id="rId40"/>
    <p:sldId id="414" r:id="rId41"/>
    <p:sldId id="415" r:id="rId42"/>
    <p:sldId id="285" r:id="rId43"/>
    <p:sldId id="286" r:id="rId44"/>
    <p:sldId id="288" r:id="rId45"/>
    <p:sldId id="287" r:id="rId46"/>
    <p:sldId id="289" r:id="rId47"/>
    <p:sldId id="416" r:id="rId48"/>
    <p:sldId id="291" r:id="rId49"/>
    <p:sldId id="417" r:id="rId50"/>
    <p:sldId id="293" r:id="rId51"/>
    <p:sldId id="418" r:id="rId52"/>
    <p:sldId id="419" r:id="rId53"/>
    <p:sldId id="420" r:id="rId54"/>
    <p:sldId id="421" r:id="rId55"/>
    <p:sldId id="422" r:id="rId56"/>
    <p:sldId id="423" r:id="rId57"/>
    <p:sldId id="424" r:id="rId58"/>
    <p:sldId id="290" r:id="rId59"/>
    <p:sldId id="426" r:id="rId60"/>
    <p:sldId id="428" r:id="rId61"/>
    <p:sldId id="269" r:id="rId62"/>
    <p:sldId id="270" r:id="rId63"/>
    <p:sldId id="429" r:id="rId64"/>
    <p:sldId id="430" r:id="rId65"/>
    <p:sldId id="431" r:id="rId66"/>
    <p:sldId id="432" r:id="rId67"/>
    <p:sldId id="433"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18" r:id="rId81"/>
    <p:sldId id="319" r:id="rId82"/>
    <p:sldId id="315" r:id="rId83"/>
    <p:sldId id="434" r:id="rId84"/>
    <p:sldId id="320" r:id="rId85"/>
    <p:sldId id="333" r:id="rId86"/>
    <p:sldId id="312" r:id="rId87"/>
    <p:sldId id="313" r:id="rId88"/>
    <p:sldId id="314" r:id="rId89"/>
    <p:sldId id="465" r:id="rId90"/>
    <p:sldId id="437" r:id="rId91"/>
    <p:sldId id="438" r:id="rId92"/>
    <p:sldId id="439" r:id="rId93"/>
    <p:sldId id="440" r:id="rId94"/>
    <p:sldId id="441" r:id="rId95"/>
    <p:sldId id="442" r:id="rId96"/>
    <p:sldId id="443" r:id="rId97"/>
    <p:sldId id="444" r:id="rId98"/>
    <p:sldId id="445"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 id="462" r:id="rId116"/>
    <p:sldId id="463" r:id="rId117"/>
    <p:sldId id="464" r:id="rId118"/>
    <p:sldId id="408" r:id="rId119"/>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2976987231305"/>
          <c:y val="4.6405509903054927E-2"/>
          <c:w val="0.82197793731034896"/>
          <c:h val="0.83632545931758528"/>
        </c:manualLayout>
      </c:layout>
      <c:lineChart>
        <c:grouping val="standard"/>
        <c:varyColors val="0"/>
        <c:ser>
          <c:idx val="1"/>
          <c:order val="0"/>
          <c:tx>
            <c:v>TC</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List2!$V$22:$LP$22</c:f>
              <c:numCache>
                <c:formatCode>General</c:formatCode>
                <c:ptCount val="307"/>
                <c:pt idx="0">
                  <c:v>9000</c:v>
                </c:pt>
                <c:pt idx="1">
                  <c:v>9008</c:v>
                </c:pt>
                <c:pt idx="2">
                  <c:v>9020</c:v>
                </c:pt>
                <c:pt idx="3">
                  <c:v>9036</c:v>
                </c:pt>
                <c:pt idx="4">
                  <c:v>9056</c:v>
                </c:pt>
                <c:pt idx="5">
                  <c:v>9080</c:v>
                </c:pt>
                <c:pt idx="6">
                  <c:v>9108</c:v>
                </c:pt>
                <c:pt idx="7">
                  <c:v>9140</c:v>
                </c:pt>
                <c:pt idx="8">
                  <c:v>9176</c:v>
                </c:pt>
                <c:pt idx="9">
                  <c:v>9216</c:v>
                </c:pt>
                <c:pt idx="10">
                  <c:v>9260</c:v>
                </c:pt>
                <c:pt idx="11">
                  <c:v>9308</c:v>
                </c:pt>
                <c:pt idx="12">
                  <c:v>9360</c:v>
                </c:pt>
                <c:pt idx="13">
                  <c:v>9416</c:v>
                </c:pt>
                <c:pt idx="14">
                  <c:v>9476</c:v>
                </c:pt>
                <c:pt idx="15">
                  <c:v>9540</c:v>
                </c:pt>
                <c:pt idx="16">
                  <c:v>9608</c:v>
                </c:pt>
                <c:pt idx="17">
                  <c:v>9680</c:v>
                </c:pt>
                <c:pt idx="18">
                  <c:v>9756</c:v>
                </c:pt>
                <c:pt idx="19">
                  <c:v>9836</c:v>
                </c:pt>
                <c:pt idx="20">
                  <c:v>9920</c:v>
                </c:pt>
                <c:pt idx="21">
                  <c:v>10008</c:v>
                </c:pt>
                <c:pt idx="22">
                  <c:v>10100</c:v>
                </c:pt>
                <c:pt idx="23">
                  <c:v>10196</c:v>
                </c:pt>
                <c:pt idx="24">
                  <c:v>10296</c:v>
                </c:pt>
                <c:pt idx="25">
                  <c:v>10400</c:v>
                </c:pt>
                <c:pt idx="26">
                  <c:v>10508</c:v>
                </c:pt>
                <c:pt idx="27">
                  <c:v>10620</c:v>
                </c:pt>
                <c:pt idx="28">
                  <c:v>10736</c:v>
                </c:pt>
                <c:pt idx="29">
                  <c:v>10856</c:v>
                </c:pt>
                <c:pt idx="30">
                  <c:v>10980</c:v>
                </c:pt>
                <c:pt idx="31">
                  <c:v>11108</c:v>
                </c:pt>
                <c:pt idx="32">
                  <c:v>11240</c:v>
                </c:pt>
                <c:pt idx="33">
                  <c:v>11376</c:v>
                </c:pt>
                <c:pt idx="34">
                  <c:v>11516</c:v>
                </c:pt>
                <c:pt idx="35">
                  <c:v>11660</c:v>
                </c:pt>
                <c:pt idx="36">
                  <c:v>11808</c:v>
                </c:pt>
                <c:pt idx="37">
                  <c:v>11960</c:v>
                </c:pt>
                <c:pt idx="38">
                  <c:v>12116</c:v>
                </c:pt>
                <c:pt idx="39">
                  <c:v>12276</c:v>
                </c:pt>
                <c:pt idx="40">
                  <c:v>12440</c:v>
                </c:pt>
                <c:pt idx="41">
                  <c:v>12608</c:v>
                </c:pt>
                <c:pt idx="42">
                  <c:v>12780</c:v>
                </c:pt>
                <c:pt idx="43">
                  <c:v>12956</c:v>
                </c:pt>
                <c:pt idx="44">
                  <c:v>13136</c:v>
                </c:pt>
                <c:pt idx="45">
                  <c:v>13320</c:v>
                </c:pt>
                <c:pt idx="46">
                  <c:v>13508</c:v>
                </c:pt>
                <c:pt idx="47">
                  <c:v>13700</c:v>
                </c:pt>
                <c:pt idx="48">
                  <c:v>13896</c:v>
                </c:pt>
                <c:pt idx="49">
                  <c:v>14096</c:v>
                </c:pt>
                <c:pt idx="50">
                  <c:v>14300</c:v>
                </c:pt>
                <c:pt idx="51">
                  <c:v>14508</c:v>
                </c:pt>
                <c:pt idx="52">
                  <c:v>14720</c:v>
                </c:pt>
                <c:pt idx="53">
                  <c:v>14936</c:v>
                </c:pt>
                <c:pt idx="54">
                  <c:v>15156</c:v>
                </c:pt>
                <c:pt idx="55">
                  <c:v>15380</c:v>
                </c:pt>
                <c:pt idx="56">
                  <c:v>15608</c:v>
                </c:pt>
                <c:pt idx="57">
                  <c:v>15840</c:v>
                </c:pt>
                <c:pt idx="58">
                  <c:v>16076</c:v>
                </c:pt>
                <c:pt idx="59">
                  <c:v>16316</c:v>
                </c:pt>
                <c:pt idx="60">
                  <c:v>16560</c:v>
                </c:pt>
                <c:pt idx="61">
                  <c:v>16808</c:v>
                </c:pt>
                <c:pt idx="62">
                  <c:v>17060</c:v>
                </c:pt>
                <c:pt idx="63">
                  <c:v>17316</c:v>
                </c:pt>
                <c:pt idx="64">
                  <c:v>17576</c:v>
                </c:pt>
                <c:pt idx="65">
                  <c:v>17840</c:v>
                </c:pt>
                <c:pt idx="66">
                  <c:v>18108</c:v>
                </c:pt>
                <c:pt idx="67">
                  <c:v>18380</c:v>
                </c:pt>
                <c:pt idx="68">
                  <c:v>18656</c:v>
                </c:pt>
                <c:pt idx="69">
                  <c:v>18936</c:v>
                </c:pt>
                <c:pt idx="70">
                  <c:v>19220</c:v>
                </c:pt>
                <c:pt idx="71">
                  <c:v>19508</c:v>
                </c:pt>
                <c:pt idx="72">
                  <c:v>19800</c:v>
                </c:pt>
                <c:pt idx="73">
                  <c:v>20096</c:v>
                </c:pt>
                <c:pt idx="74">
                  <c:v>20396</c:v>
                </c:pt>
                <c:pt idx="75">
                  <c:v>20700</c:v>
                </c:pt>
                <c:pt idx="76">
                  <c:v>21008</c:v>
                </c:pt>
                <c:pt idx="77">
                  <c:v>21320</c:v>
                </c:pt>
                <c:pt idx="78">
                  <c:v>21636</c:v>
                </c:pt>
                <c:pt idx="79">
                  <c:v>21956</c:v>
                </c:pt>
                <c:pt idx="80">
                  <c:v>22280</c:v>
                </c:pt>
                <c:pt idx="81">
                  <c:v>22608</c:v>
                </c:pt>
                <c:pt idx="82">
                  <c:v>22940</c:v>
                </c:pt>
                <c:pt idx="83">
                  <c:v>23276</c:v>
                </c:pt>
                <c:pt idx="84">
                  <c:v>23616</c:v>
                </c:pt>
                <c:pt idx="85">
                  <c:v>23960</c:v>
                </c:pt>
                <c:pt idx="86">
                  <c:v>24308</c:v>
                </c:pt>
                <c:pt idx="87">
                  <c:v>24660</c:v>
                </c:pt>
                <c:pt idx="88">
                  <c:v>25016</c:v>
                </c:pt>
                <c:pt idx="89">
                  <c:v>25376</c:v>
                </c:pt>
                <c:pt idx="90">
                  <c:v>25740</c:v>
                </c:pt>
                <c:pt idx="91">
                  <c:v>26108</c:v>
                </c:pt>
                <c:pt idx="92">
                  <c:v>26480</c:v>
                </c:pt>
                <c:pt idx="93">
                  <c:v>26856</c:v>
                </c:pt>
                <c:pt idx="94">
                  <c:v>27236</c:v>
                </c:pt>
                <c:pt idx="95">
                  <c:v>27620</c:v>
                </c:pt>
                <c:pt idx="96">
                  <c:v>28008</c:v>
                </c:pt>
                <c:pt idx="97">
                  <c:v>28400</c:v>
                </c:pt>
                <c:pt idx="98">
                  <c:v>28796</c:v>
                </c:pt>
                <c:pt idx="99">
                  <c:v>29196</c:v>
                </c:pt>
                <c:pt idx="100">
                  <c:v>29600</c:v>
                </c:pt>
                <c:pt idx="101">
                  <c:v>30008</c:v>
                </c:pt>
                <c:pt idx="102">
                  <c:v>30420</c:v>
                </c:pt>
                <c:pt idx="103">
                  <c:v>30836</c:v>
                </c:pt>
                <c:pt idx="104">
                  <c:v>31256</c:v>
                </c:pt>
                <c:pt idx="105">
                  <c:v>31680</c:v>
                </c:pt>
                <c:pt idx="106">
                  <c:v>32108</c:v>
                </c:pt>
                <c:pt idx="107">
                  <c:v>32540</c:v>
                </c:pt>
                <c:pt idx="108">
                  <c:v>32976</c:v>
                </c:pt>
                <c:pt idx="109">
                  <c:v>33416</c:v>
                </c:pt>
                <c:pt idx="110">
                  <c:v>33860</c:v>
                </c:pt>
                <c:pt idx="111">
                  <c:v>34308</c:v>
                </c:pt>
                <c:pt idx="112">
                  <c:v>34760</c:v>
                </c:pt>
                <c:pt idx="113">
                  <c:v>35216</c:v>
                </c:pt>
                <c:pt idx="114">
                  <c:v>35676</c:v>
                </c:pt>
                <c:pt idx="115">
                  <c:v>36140</c:v>
                </c:pt>
                <c:pt idx="116">
                  <c:v>36608</c:v>
                </c:pt>
                <c:pt idx="117">
                  <c:v>37080</c:v>
                </c:pt>
                <c:pt idx="118">
                  <c:v>37556</c:v>
                </c:pt>
                <c:pt idx="119">
                  <c:v>38036</c:v>
                </c:pt>
                <c:pt idx="120">
                  <c:v>38520</c:v>
                </c:pt>
                <c:pt idx="121">
                  <c:v>39008</c:v>
                </c:pt>
                <c:pt idx="122">
                  <c:v>39500</c:v>
                </c:pt>
                <c:pt idx="123">
                  <c:v>39996</c:v>
                </c:pt>
                <c:pt idx="124">
                  <c:v>40496</c:v>
                </c:pt>
                <c:pt idx="125">
                  <c:v>41000</c:v>
                </c:pt>
                <c:pt idx="126">
                  <c:v>41508</c:v>
                </c:pt>
                <c:pt idx="127">
                  <c:v>42020</c:v>
                </c:pt>
                <c:pt idx="128">
                  <c:v>42536</c:v>
                </c:pt>
                <c:pt idx="129">
                  <c:v>43056</c:v>
                </c:pt>
                <c:pt idx="130">
                  <c:v>43580</c:v>
                </c:pt>
                <c:pt idx="131">
                  <c:v>44108</c:v>
                </c:pt>
                <c:pt idx="132">
                  <c:v>44640</c:v>
                </c:pt>
                <c:pt idx="133">
                  <c:v>45176</c:v>
                </c:pt>
                <c:pt idx="134">
                  <c:v>45716</c:v>
                </c:pt>
                <c:pt idx="135">
                  <c:v>46260</c:v>
                </c:pt>
                <c:pt idx="136">
                  <c:v>46808</c:v>
                </c:pt>
                <c:pt idx="137">
                  <c:v>47360</c:v>
                </c:pt>
                <c:pt idx="138">
                  <c:v>47916</c:v>
                </c:pt>
                <c:pt idx="139">
                  <c:v>48476</c:v>
                </c:pt>
                <c:pt idx="140">
                  <c:v>49040</c:v>
                </c:pt>
                <c:pt idx="141">
                  <c:v>49608</c:v>
                </c:pt>
                <c:pt idx="142">
                  <c:v>50180</c:v>
                </c:pt>
                <c:pt idx="143">
                  <c:v>50756</c:v>
                </c:pt>
                <c:pt idx="144">
                  <c:v>51336</c:v>
                </c:pt>
                <c:pt idx="145">
                  <c:v>51920</c:v>
                </c:pt>
                <c:pt idx="146">
                  <c:v>52508</c:v>
                </c:pt>
                <c:pt idx="147">
                  <c:v>53100</c:v>
                </c:pt>
                <c:pt idx="148">
                  <c:v>53696</c:v>
                </c:pt>
                <c:pt idx="149">
                  <c:v>54296</c:v>
                </c:pt>
                <c:pt idx="150">
                  <c:v>54900</c:v>
                </c:pt>
                <c:pt idx="151">
                  <c:v>55508</c:v>
                </c:pt>
                <c:pt idx="152">
                  <c:v>56120</c:v>
                </c:pt>
                <c:pt idx="153">
                  <c:v>56736</c:v>
                </c:pt>
                <c:pt idx="154">
                  <c:v>57356</c:v>
                </c:pt>
                <c:pt idx="155">
                  <c:v>57980</c:v>
                </c:pt>
                <c:pt idx="156">
                  <c:v>58608</c:v>
                </c:pt>
                <c:pt idx="157">
                  <c:v>59240</c:v>
                </c:pt>
                <c:pt idx="158">
                  <c:v>59876</c:v>
                </c:pt>
                <c:pt idx="159">
                  <c:v>60516</c:v>
                </c:pt>
                <c:pt idx="160">
                  <c:v>61160</c:v>
                </c:pt>
                <c:pt idx="161">
                  <c:v>61808</c:v>
                </c:pt>
                <c:pt idx="162">
                  <c:v>62460</c:v>
                </c:pt>
                <c:pt idx="163">
                  <c:v>63116</c:v>
                </c:pt>
                <c:pt idx="164">
                  <c:v>63776</c:v>
                </c:pt>
                <c:pt idx="165">
                  <c:v>64440</c:v>
                </c:pt>
                <c:pt idx="166">
                  <c:v>65108</c:v>
                </c:pt>
                <c:pt idx="167">
                  <c:v>65780</c:v>
                </c:pt>
                <c:pt idx="168">
                  <c:v>66456</c:v>
                </c:pt>
                <c:pt idx="169">
                  <c:v>67136</c:v>
                </c:pt>
                <c:pt idx="170">
                  <c:v>67820</c:v>
                </c:pt>
                <c:pt idx="171">
                  <c:v>68508</c:v>
                </c:pt>
                <c:pt idx="172">
                  <c:v>69200</c:v>
                </c:pt>
                <c:pt idx="173">
                  <c:v>69896</c:v>
                </c:pt>
                <c:pt idx="174">
                  <c:v>70596</c:v>
                </c:pt>
                <c:pt idx="175">
                  <c:v>71300</c:v>
                </c:pt>
                <c:pt idx="176">
                  <c:v>72008</c:v>
                </c:pt>
                <c:pt idx="177">
                  <c:v>72720</c:v>
                </c:pt>
                <c:pt idx="178">
                  <c:v>73436</c:v>
                </c:pt>
                <c:pt idx="179">
                  <c:v>74156</c:v>
                </c:pt>
                <c:pt idx="180">
                  <c:v>74880</c:v>
                </c:pt>
                <c:pt idx="181">
                  <c:v>75608</c:v>
                </c:pt>
                <c:pt idx="182">
                  <c:v>76340</c:v>
                </c:pt>
                <c:pt idx="183">
                  <c:v>77076</c:v>
                </c:pt>
                <c:pt idx="184">
                  <c:v>77816</c:v>
                </c:pt>
                <c:pt idx="185">
                  <c:v>78560</c:v>
                </c:pt>
                <c:pt idx="186">
                  <c:v>79308</c:v>
                </c:pt>
                <c:pt idx="187">
                  <c:v>80060</c:v>
                </c:pt>
                <c:pt idx="188">
                  <c:v>80816</c:v>
                </c:pt>
                <c:pt idx="189">
                  <c:v>81576</c:v>
                </c:pt>
                <c:pt idx="190">
                  <c:v>82340</c:v>
                </c:pt>
                <c:pt idx="191">
                  <c:v>83108</c:v>
                </c:pt>
                <c:pt idx="192">
                  <c:v>83880</c:v>
                </c:pt>
                <c:pt idx="193">
                  <c:v>84656</c:v>
                </c:pt>
                <c:pt idx="194">
                  <c:v>85436</c:v>
                </c:pt>
                <c:pt idx="195">
                  <c:v>86220</c:v>
                </c:pt>
                <c:pt idx="196">
                  <c:v>87008</c:v>
                </c:pt>
                <c:pt idx="197">
                  <c:v>87800</c:v>
                </c:pt>
                <c:pt idx="198">
                  <c:v>88596</c:v>
                </c:pt>
                <c:pt idx="199">
                  <c:v>89396</c:v>
                </c:pt>
                <c:pt idx="200">
                  <c:v>90200</c:v>
                </c:pt>
                <c:pt idx="201">
                  <c:v>91008</c:v>
                </c:pt>
                <c:pt idx="202">
                  <c:v>91820</c:v>
                </c:pt>
                <c:pt idx="203">
                  <c:v>92636</c:v>
                </c:pt>
                <c:pt idx="204">
                  <c:v>93456</c:v>
                </c:pt>
                <c:pt idx="205">
                  <c:v>94280</c:v>
                </c:pt>
                <c:pt idx="206">
                  <c:v>95108</c:v>
                </c:pt>
                <c:pt idx="207">
                  <c:v>95940</c:v>
                </c:pt>
                <c:pt idx="208">
                  <c:v>96776</c:v>
                </c:pt>
                <c:pt idx="209">
                  <c:v>97616</c:v>
                </c:pt>
                <c:pt idx="210">
                  <c:v>98460</c:v>
                </c:pt>
                <c:pt idx="211">
                  <c:v>99308</c:v>
                </c:pt>
                <c:pt idx="212">
                  <c:v>100160</c:v>
                </c:pt>
                <c:pt idx="213">
                  <c:v>101016</c:v>
                </c:pt>
                <c:pt idx="214">
                  <c:v>101876</c:v>
                </c:pt>
                <c:pt idx="215">
                  <c:v>102740</c:v>
                </c:pt>
                <c:pt idx="216">
                  <c:v>103608</c:v>
                </c:pt>
                <c:pt idx="217">
                  <c:v>104480</c:v>
                </c:pt>
                <c:pt idx="218">
                  <c:v>105356</c:v>
                </c:pt>
                <c:pt idx="219">
                  <c:v>106236</c:v>
                </c:pt>
                <c:pt idx="220">
                  <c:v>107120</c:v>
                </c:pt>
                <c:pt idx="221">
                  <c:v>108008</c:v>
                </c:pt>
                <c:pt idx="222">
                  <c:v>108900</c:v>
                </c:pt>
                <c:pt idx="223">
                  <c:v>109796</c:v>
                </c:pt>
                <c:pt idx="224">
                  <c:v>110696</c:v>
                </c:pt>
                <c:pt idx="225">
                  <c:v>111600</c:v>
                </c:pt>
                <c:pt idx="226">
                  <c:v>112508</c:v>
                </c:pt>
                <c:pt idx="227">
                  <c:v>113420</c:v>
                </c:pt>
                <c:pt idx="228">
                  <c:v>114336</c:v>
                </c:pt>
                <c:pt idx="229">
                  <c:v>115256</c:v>
                </c:pt>
                <c:pt idx="230">
                  <c:v>116180</c:v>
                </c:pt>
                <c:pt idx="231">
                  <c:v>117108</c:v>
                </c:pt>
                <c:pt idx="232">
                  <c:v>118040</c:v>
                </c:pt>
                <c:pt idx="233">
                  <c:v>118976</c:v>
                </c:pt>
                <c:pt idx="234">
                  <c:v>119916</c:v>
                </c:pt>
                <c:pt idx="235">
                  <c:v>120860</c:v>
                </c:pt>
                <c:pt idx="236">
                  <c:v>121808</c:v>
                </c:pt>
                <c:pt idx="237">
                  <c:v>122760</c:v>
                </c:pt>
                <c:pt idx="238">
                  <c:v>123716</c:v>
                </c:pt>
                <c:pt idx="239">
                  <c:v>124676</c:v>
                </c:pt>
                <c:pt idx="240">
                  <c:v>125640</c:v>
                </c:pt>
                <c:pt idx="241">
                  <c:v>126608</c:v>
                </c:pt>
                <c:pt idx="242">
                  <c:v>127580</c:v>
                </c:pt>
                <c:pt idx="243">
                  <c:v>128556</c:v>
                </c:pt>
                <c:pt idx="244">
                  <c:v>129536</c:v>
                </c:pt>
                <c:pt idx="245">
                  <c:v>130520</c:v>
                </c:pt>
                <c:pt idx="246">
                  <c:v>131508</c:v>
                </c:pt>
                <c:pt idx="247">
                  <c:v>132500</c:v>
                </c:pt>
                <c:pt idx="248">
                  <c:v>133496</c:v>
                </c:pt>
                <c:pt idx="249">
                  <c:v>134496</c:v>
                </c:pt>
                <c:pt idx="250">
                  <c:v>135500</c:v>
                </c:pt>
                <c:pt idx="251">
                  <c:v>136508</c:v>
                </c:pt>
                <c:pt idx="252">
                  <c:v>137520</c:v>
                </c:pt>
                <c:pt idx="253">
                  <c:v>138536</c:v>
                </c:pt>
                <c:pt idx="254">
                  <c:v>139556</c:v>
                </c:pt>
                <c:pt idx="255">
                  <c:v>140580</c:v>
                </c:pt>
                <c:pt idx="256">
                  <c:v>141608</c:v>
                </c:pt>
                <c:pt idx="257">
                  <c:v>142640</c:v>
                </c:pt>
                <c:pt idx="258">
                  <c:v>143676</c:v>
                </c:pt>
                <c:pt idx="259">
                  <c:v>144716</c:v>
                </c:pt>
                <c:pt idx="260">
                  <c:v>145760</c:v>
                </c:pt>
                <c:pt idx="261">
                  <c:v>146808</c:v>
                </c:pt>
                <c:pt idx="262">
                  <c:v>147860</c:v>
                </c:pt>
                <c:pt idx="263">
                  <c:v>148916</c:v>
                </c:pt>
                <c:pt idx="264">
                  <c:v>149976</c:v>
                </c:pt>
                <c:pt idx="265">
                  <c:v>151040</c:v>
                </c:pt>
                <c:pt idx="266">
                  <c:v>152108</c:v>
                </c:pt>
                <c:pt idx="267">
                  <c:v>153180</c:v>
                </c:pt>
                <c:pt idx="268">
                  <c:v>154256</c:v>
                </c:pt>
                <c:pt idx="269">
                  <c:v>155336</c:v>
                </c:pt>
                <c:pt idx="270">
                  <c:v>156420</c:v>
                </c:pt>
                <c:pt idx="271">
                  <c:v>157508</c:v>
                </c:pt>
                <c:pt idx="272">
                  <c:v>158600</c:v>
                </c:pt>
                <c:pt idx="273">
                  <c:v>159696</c:v>
                </c:pt>
                <c:pt idx="274">
                  <c:v>160796</c:v>
                </c:pt>
                <c:pt idx="275">
                  <c:v>161900</c:v>
                </c:pt>
                <c:pt idx="276">
                  <c:v>163008</c:v>
                </c:pt>
                <c:pt idx="277">
                  <c:v>164120</c:v>
                </c:pt>
                <c:pt idx="278">
                  <c:v>165236</c:v>
                </c:pt>
                <c:pt idx="279">
                  <c:v>166356</c:v>
                </c:pt>
                <c:pt idx="280">
                  <c:v>167480</c:v>
                </c:pt>
                <c:pt idx="281">
                  <c:v>168608</c:v>
                </c:pt>
                <c:pt idx="282">
                  <c:v>169740</c:v>
                </c:pt>
                <c:pt idx="283">
                  <c:v>170876</c:v>
                </c:pt>
                <c:pt idx="284">
                  <c:v>172016</c:v>
                </c:pt>
                <c:pt idx="285">
                  <c:v>173160</c:v>
                </c:pt>
                <c:pt idx="286">
                  <c:v>174308</c:v>
                </c:pt>
                <c:pt idx="287">
                  <c:v>175460</c:v>
                </c:pt>
                <c:pt idx="288">
                  <c:v>176616</c:v>
                </c:pt>
                <c:pt idx="289">
                  <c:v>177776</c:v>
                </c:pt>
                <c:pt idx="290">
                  <c:v>178940</c:v>
                </c:pt>
                <c:pt idx="291">
                  <c:v>180108</c:v>
                </c:pt>
                <c:pt idx="292">
                  <c:v>181280</c:v>
                </c:pt>
                <c:pt idx="293">
                  <c:v>182456</c:v>
                </c:pt>
                <c:pt idx="294">
                  <c:v>183636</c:v>
                </c:pt>
                <c:pt idx="295">
                  <c:v>184820</c:v>
                </c:pt>
                <c:pt idx="296">
                  <c:v>186008</c:v>
                </c:pt>
                <c:pt idx="297">
                  <c:v>187200</c:v>
                </c:pt>
                <c:pt idx="298">
                  <c:v>188396</c:v>
                </c:pt>
                <c:pt idx="299">
                  <c:v>189596</c:v>
                </c:pt>
                <c:pt idx="300">
                  <c:v>190800</c:v>
                </c:pt>
                <c:pt idx="301">
                  <c:v>192008</c:v>
                </c:pt>
                <c:pt idx="302">
                  <c:v>193220</c:v>
                </c:pt>
                <c:pt idx="303">
                  <c:v>194436</c:v>
                </c:pt>
                <c:pt idx="304">
                  <c:v>195656</c:v>
                </c:pt>
                <c:pt idx="305">
                  <c:v>196880</c:v>
                </c:pt>
                <c:pt idx="306">
                  <c:v>198108</c:v>
                </c:pt>
              </c:numCache>
            </c:numRef>
          </c:val>
          <c:smooth val="0"/>
          <c:extLst>
            <c:ext xmlns:c16="http://schemas.microsoft.com/office/drawing/2014/chart" uri="{C3380CC4-5D6E-409C-BE32-E72D297353CC}">
              <c16:uniqueId val="{00000000-46D7-42EC-8110-4ED85DBB2E10}"/>
            </c:ext>
          </c:extLst>
        </c:ser>
        <c:ser>
          <c:idx val="0"/>
          <c:order val="1"/>
          <c:tx>
            <c:v>TR</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List2!$W$26:$LQ$26</c:f>
              <c:numCache>
                <c:formatCode>General</c:formatCode>
                <c:ptCount val="307"/>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pt idx="21">
                  <c:v>12600</c:v>
                </c:pt>
                <c:pt idx="22">
                  <c:v>13200</c:v>
                </c:pt>
                <c:pt idx="23">
                  <c:v>13800</c:v>
                </c:pt>
                <c:pt idx="24">
                  <c:v>14400</c:v>
                </c:pt>
                <c:pt idx="25">
                  <c:v>15000</c:v>
                </c:pt>
                <c:pt idx="26">
                  <c:v>15600</c:v>
                </c:pt>
                <c:pt idx="27">
                  <c:v>16200</c:v>
                </c:pt>
                <c:pt idx="28">
                  <c:v>16800</c:v>
                </c:pt>
                <c:pt idx="29">
                  <c:v>17400</c:v>
                </c:pt>
                <c:pt idx="30">
                  <c:v>18000</c:v>
                </c:pt>
                <c:pt idx="31">
                  <c:v>18600</c:v>
                </c:pt>
                <c:pt idx="32">
                  <c:v>19200</c:v>
                </c:pt>
                <c:pt idx="33">
                  <c:v>19800</c:v>
                </c:pt>
                <c:pt idx="34">
                  <c:v>20400</c:v>
                </c:pt>
                <c:pt idx="35">
                  <c:v>21000</c:v>
                </c:pt>
                <c:pt idx="36">
                  <c:v>21600</c:v>
                </c:pt>
                <c:pt idx="37">
                  <c:v>22200</c:v>
                </c:pt>
                <c:pt idx="38">
                  <c:v>22800</c:v>
                </c:pt>
                <c:pt idx="39">
                  <c:v>23400</c:v>
                </c:pt>
                <c:pt idx="40">
                  <c:v>24000</c:v>
                </c:pt>
                <c:pt idx="41">
                  <c:v>24600</c:v>
                </c:pt>
                <c:pt idx="42">
                  <c:v>25200</c:v>
                </c:pt>
                <c:pt idx="43">
                  <c:v>25800</c:v>
                </c:pt>
                <c:pt idx="44">
                  <c:v>26400</c:v>
                </c:pt>
                <c:pt idx="45">
                  <c:v>27000</c:v>
                </c:pt>
                <c:pt idx="46">
                  <c:v>27600</c:v>
                </c:pt>
                <c:pt idx="47">
                  <c:v>28200</c:v>
                </c:pt>
                <c:pt idx="48">
                  <c:v>28800</c:v>
                </c:pt>
                <c:pt idx="49">
                  <c:v>29400</c:v>
                </c:pt>
                <c:pt idx="50">
                  <c:v>30000</c:v>
                </c:pt>
                <c:pt idx="51">
                  <c:v>30600</c:v>
                </c:pt>
                <c:pt idx="52">
                  <c:v>31200</c:v>
                </c:pt>
                <c:pt idx="53">
                  <c:v>31800</c:v>
                </c:pt>
                <c:pt idx="54">
                  <c:v>32400</c:v>
                </c:pt>
                <c:pt idx="55">
                  <c:v>33000</c:v>
                </c:pt>
                <c:pt idx="56">
                  <c:v>33600</c:v>
                </c:pt>
                <c:pt idx="57">
                  <c:v>34200</c:v>
                </c:pt>
                <c:pt idx="58">
                  <c:v>34800</c:v>
                </c:pt>
                <c:pt idx="59">
                  <c:v>35400</c:v>
                </c:pt>
                <c:pt idx="60">
                  <c:v>36000</c:v>
                </c:pt>
                <c:pt idx="61">
                  <c:v>36600</c:v>
                </c:pt>
                <c:pt idx="62">
                  <c:v>37200</c:v>
                </c:pt>
                <c:pt idx="63">
                  <c:v>37800</c:v>
                </c:pt>
                <c:pt idx="64">
                  <c:v>38400</c:v>
                </c:pt>
                <c:pt idx="65">
                  <c:v>39000</c:v>
                </c:pt>
                <c:pt idx="66">
                  <c:v>39600</c:v>
                </c:pt>
                <c:pt idx="67">
                  <c:v>40200</c:v>
                </c:pt>
                <c:pt idx="68">
                  <c:v>40800</c:v>
                </c:pt>
                <c:pt idx="69">
                  <c:v>41400</c:v>
                </c:pt>
                <c:pt idx="70">
                  <c:v>42000</c:v>
                </c:pt>
                <c:pt idx="71">
                  <c:v>42600</c:v>
                </c:pt>
                <c:pt idx="72">
                  <c:v>43200</c:v>
                </c:pt>
                <c:pt idx="73">
                  <c:v>43800</c:v>
                </c:pt>
                <c:pt idx="74">
                  <c:v>44400</c:v>
                </c:pt>
                <c:pt idx="75">
                  <c:v>45000</c:v>
                </c:pt>
                <c:pt idx="76">
                  <c:v>45600</c:v>
                </c:pt>
                <c:pt idx="77">
                  <c:v>46200</c:v>
                </c:pt>
                <c:pt idx="78">
                  <c:v>46800</c:v>
                </c:pt>
                <c:pt idx="79">
                  <c:v>47400</c:v>
                </c:pt>
                <c:pt idx="80">
                  <c:v>48000</c:v>
                </c:pt>
                <c:pt idx="81">
                  <c:v>48600</c:v>
                </c:pt>
                <c:pt idx="82">
                  <c:v>49200</c:v>
                </c:pt>
                <c:pt idx="83">
                  <c:v>49800</c:v>
                </c:pt>
                <c:pt idx="84">
                  <c:v>50400</c:v>
                </c:pt>
                <c:pt idx="85">
                  <c:v>51000</c:v>
                </c:pt>
                <c:pt idx="86">
                  <c:v>51600</c:v>
                </c:pt>
                <c:pt idx="87">
                  <c:v>52200</c:v>
                </c:pt>
                <c:pt idx="88">
                  <c:v>52800</c:v>
                </c:pt>
                <c:pt idx="89">
                  <c:v>53400</c:v>
                </c:pt>
                <c:pt idx="90">
                  <c:v>54000</c:v>
                </c:pt>
                <c:pt idx="91">
                  <c:v>54600</c:v>
                </c:pt>
                <c:pt idx="92">
                  <c:v>55200</c:v>
                </c:pt>
                <c:pt idx="93">
                  <c:v>55800</c:v>
                </c:pt>
                <c:pt idx="94">
                  <c:v>56400</c:v>
                </c:pt>
                <c:pt idx="95">
                  <c:v>57000</c:v>
                </c:pt>
                <c:pt idx="96">
                  <c:v>57600</c:v>
                </c:pt>
                <c:pt idx="97">
                  <c:v>58200</c:v>
                </c:pt>
                <c:pt idx="98">
                  <c:v>58800</c:v>
                </c:pt>
                <c:pt idx="99">
                  <c:v>59400</c:v>
                </c:pt>
                <c:pt idx="100">
                  <c:v>60000</c:v>
                </c:pt>
                <c:pt idx="101">
                  <c:v>60600</c:v>
                </c:pt>
                <c:pt idx="102">
                  <c:v>61200</c:v>
                </c:pt>
                <c:pt idx="103">
                  <c:v>61800</c:v>
                </c:pt>
                <c:pt idx="104">
                  <c:v>62400</c:v>
                </c:pt>
                <c:pt idx="105">
                  <c:v>63000</c:v>
                </c:pt>
                <c:pt idx="106">
                  <c:v>63600</c:v>
                </c:pt>
                <c:pt idx="107">
                  <c:v>64200</c:v>
                </c:pt>
                <c:pt idx="108">
                  <c:v>64800</c:v>
                </c:pt>
                <c:pt idx="109">
                  <c:v>65400</c:v>
                </c:pt>
                <c:pt idx="110">
                  <c:v>66000</c:v>
                </c:pt>
                <c:pt idx="111">
                  <c:v>66600</c:v>
                </c:pt>
                <c:pt idx="112">
                  <c:v>67200</c:v>
                </c:pt>
                <c:pt idx="113">
                  <c:v>67800</c:v>
                </c:pt>
                <c:pt idx="114">
                  <c:v>68400</c:v>
                </c:pt>
                <c:pt idx="115">
                  <c:v>69000</c:v>
                </c:pt>
                <c:pt idx="116">
                  <c:v>69600</c:v>
                </c:pt>
                <c:pt idx="117">
                  <c:v>70200</c:v>
                </c:pt>
                <c:pt idx="118">
                  <c:v>70800</c:v>
                </c:pt>
                <c:pt idx="119">
                  <c:v>71400</c:v>
                </c:pt>
                <c:pt idx="120">
                  <c:v>72000</c:v>
                </c:pt>
                <c:pt idx="121">
                  <c:v>72600</c:v>
                </c:pt>
                <c:pt idx="122">
                  <c:v>73200</c:v>
                </c:pt>
                <c:pt idx="123">
                  <c:v>73800</c:v>
                </c:pt>
                <c:pt idx="124">
                  <c:v>74400</c:v>
                </c:pt>
                <c:pt idx="125">
                  <c:v>75000</c:v>
                </c:pt>
                <c:pt idx="126">
                  <c:v>75600</c:v>
                </c:pt>
                <c:pt idx="127">
                  <c:v>76200</c:v>
                </c:pt>
                <c:pt idx="128">
                  <c:v>76800</c:v>
                </c:pt>
                <c:pt idx="129">
                  <c:v>77400</c:v>
                </c:pt>
                <c:pt idx="130">
                  <c:v>78000</c:v>
                </c:pt>
                <c:pt idx="131">
                  <c:v>78600</c:v>
                </c:pt>
                <c:pt idx="132">
                  <c:v>79200</c:v>
                </c:pt>
                <c:pt idx="133">
                  <c:v>79800</c:v>
                </c:pt>
                <c:pt idx="134">
                  <c:v>80400</c:v>
                </c:pt>
                <c:pt idx="135">
                  <c:v>81000</c:v>
                </c:pt>
                <c:pt idx="136">
                  <c:v>81600</c:v>
                </c:pt>
                <c:pt idx="137">
                  <c:v>82200</c:v>
                </c:pt>
                <c:pt idx="138">
                  <c:v>82800</c:v>
                </c:pt>
                <c:pt idx="139">
                  <c:v>83400</c:v>
                </c:pt>
                <c:pt idx="140">
                  <c:v>84000</c:v>
                </c:pt>
                <c:pt idx="141">
                  <c:v>84600</c:v>
                </c:pt>
                <c:pt idx="142">
                  <c:v>85200</c:v>
                </c:pt>
                <c:pt idx="143">
                  <c:v>85800</c:v>
                </c:pt>
                <c:pt idx="144">
                  <c:v>86400</c:v>
                </c:pt>
                <c:pt idx="145">
                  <c:v>87000</c:v>
                </c:pt>
                <c:pt idx="146">
                  <c:v>87600</c:v>
                </c:pt>
                <c:pt idx="147">
                  <c:v>88200</c:v>
                </c:pt>
                <c:pt idx="148">
                  <c:v>88800</c:v>
                </c:pt>
                <c:pt idx="149">
                  <c:v>89400</c:v>
                </c:pt>
                <c:pt idx="150">
                  <c:v>90000</c:v>
                </c:pt>
                <c:pt idx="151">
                  <c:v>90600</c:v>
                </c:pt>
                <c:pt idx="152">
                  <c:v>91200</c:v>
                </c:pt>
                <c:pt idx="153">
                  <c:v>91800</c:v>
                </c:pt>
                <c:pt idx="154">
                  <c:v>92400</c:v>
                </c:pt>
                <c:pt idx="155">
                  <c:v>93000</c:v>
                </c:pt>
                <c:pt idx="156">
                  <c:v>93600</c:v>
                </c:pt>
                <c:pt idx="157">
                  <c:v>94200</c:v>
                </c:pt>
                <c:pt idx="158">
                  <c:v>94800</c:v>
                </c:pt>
                <c:pt idx="159">
                  <c:v>95400</c:v>
                </c:pt>
                <c:pt idx="160">
                  <c:v>96000</c:v>
                </c:pt>
                <c:pt idx="161">
                  <c:v>96600</c:v>
                </c:pt>
                <c:pt idx="162">
                  <c:v>97200</c:v>
                </c:pt>
                <c:pt idx="163">
                  <c:v>97800</c:v>
                </c:pt>
                <c:pt idx="164">
                  <c:v>98400</c:v>
                </c:pt>
                <c:pt idx="165">
                  <c:v>99000</c:v>
                </c:pt>
                <c:pt idx="166">
                  <c:v>99600</c:v>
                </c:pt>
                <c:pt idx="167">
                  <c:v>100200</c:v>
                </c:pt>
                <c:pt idx="168">
                  <c:v>100800</c:v>
                </c:pt>
                <c:pt idx="169">
                  <c:v>101400</c:v>
                </c:pt>
                <c:pt idx="170">
                  <c:v>102000</c:v>
                </c:pt>
                <c:pt idx="171">
                  <c:v>102600</c:v>
                </c:pt>
                <c:pt idx="172">
                  <c:v>103200</c:v>
                </c:pt>
                <c:pt idx="173">
                  <c:v>103800</c:v>
                </c:pt>
                <c:pt idx="174">
                  <c:v>104400</c:v>
                </c:pt>
                <c:pt idx="175">
                  <c:v>105000</c:v>
                </c:pt>
                <c:pt idx="176">
                  <c:v>105600</c:v>
                </c:pt>
                <c:pt idx="177">
                  <c:v>106200</c:v>
                </c:pt>
                <c:pt idx="178">
                  <c:v>106800</c:v>
                </c:pt>
                <c:pt idx="179">
                  <c:v>107400</c:v>
                </c:pt>
                <c:pt idx="180">
                  <c:v>108000</c:v>
                </c:pt>
                <c:pt idx="181">
                  <c:v>108600</c:v>
                </c:pt>
                <c:pt idx="182">
                  <c:v>109200</c:v>
                </c:pt>
                <c:pt idx="183">
                  <c:v>109800</c:v>
                </c:pt>
                <c:pt idx="184">
                  <c:v>110400</c:v>
                </c:pt>
                <c:pt idx="185">
                  <c:v>111000</c:v>
                </c:pt>
                <c:pt idx="186">
                  <c:v>111600</c:v>
                </c:pt>
                <c:pt idx="187">
                  <c:v>112200</c:v>
                </c:pt>
                <c:pt idx="188">
                  <c:v>112800</c:v>
                </c:pt>
                <c:pt idx="189">
                  <c:v>113400</c:v>
                </c:pt>
                <c:pt idx="190">
                  <c:v>114000</c:v>
                </c:pt>
                <c:pt idx="191">
                  <c:v>114600</c:v>
                </c:pt>
                <c:pt idx="192">
                  <c:v>115200</c:v>
                </c:pt>
                <c:pt idx="193">
                  <c:v>115800</c:v>
                </c:pt>
                <c:pt idx="194">
                  <c:v>116400</c:v>
                </c:pt>
                <c:pt idx="195">
                  <c:v>117000</c:v>
                </c:pt>
                <c:pt idx="196">
                  <c:v>117600</c:v>
                </c:pt>
                <c:pt idx="197">
                  <c:v>118200</c:v>
                </c:pt>
                <c:pt idx="198">
                  <c:v>118800</c:v>
                </c:pt>
                <c:pt idx="199">
                  <c:v>119400</c:v>
                </c:pt>
                <c:pt idx="200">
                  <c:v>120000</c:v>
                </c:pt>
                <c:pt idx="201">
                  <c:v>120600</c:v>
                </c:pt>
                <c:pt idx="202">
                  <c:v>121200</c:v>
                </c:pt>
                <c:pt idx="203">
                  <c:v>121800</c:v>
                </c:pt>
                <c:pt idx="204">
                  <c:v>122400</c:v>
                </c:pt>
                <c:pt idx="205">
                  <c:v>123000</c:v>
                </c:pt>
                <c:pt idx="206">
                  <c:v>123600</c:v>
                </c:pt>
                <c:pt idx="207">
                  <c:v>124200</c:v>
                </c:pt>
                <c:pt idx="208">
                  <c:v>124800</c:v>
                </c:pt>
                <c:pt idx="209">
                  <c:v>125400</c:v>
                </c:pt>
                <c:pt idx="210">
                  <c:v>126000</c:v>
                </c:pt>
                <c:pt idx="211">
                  <c:v>126600</c:v>
                </c:pt>
                <c:pt idx="212">
                  <c:v>127200</c:v>
                </c:pt>
                <c:pt idx="213">
                  <c:v>127800</c:v>
                </c:pt>
                <c:pt idx="214">
                  <c:v>128400</c:v>
                </c:pt>
                <c:pt idx="215">
                  <c:v>129000</c:v>
                </c:pt>
                <c:pt idx="216">
                  <c:v>129600</c:v>
                </c:pt>
                <c:pt idx="217">
                  <c:v>130200</c:v>
                </c:pt>
                <c:pt idx="218">
                  <c:v>130800</c:v>
                </c:pt>
                <c:pt idx="219">
                  <c:v>131400</c:v>
                </c:pt>
                <c:pt idx="220">
                  <c:v>132000</c:v>
                </c:pt>
                <c:pt idx="221">
                  <c:v>132600</c:v>
                </c:pt>
                <c:pt idx="222">
                  <c:v>133200</c:v>
                </c:pt>
                <c:pt idx="223">
                  <c:v>133800</c:v>
                </c:pt>
                <c:pt idx="224">
                  <c:v>134400</c:v>
                </c:pt>
                <c:pt idx="225">
                  <c:v>135000</c:v>
                </c:pt>
                <c:pt idx="226">
                  <c:v>135600</c:v>
                </c:pt>
                <c:pt idx="227">
                  <c:v>136200</c:v>
                </c:pt>
                <c:pt idx="228">
                  <c:v>136800</c:v>
                </c:pt>
                <c:pt idx="229">
                  <c:v>137400</c:v>
                </c:pt>
                <c:pt idx="230">
                  <c:v>138000</c:v>
                </c:pt>
                <c:pt idx="231">
                  <c:v>138600</c:v>
                </c:pt>
                <c:pt idx="232">
                  <c:v>139200</c:v>
                </c:pt>
                <c:pt idx="233">
                  <c:v>139800</c:v>
                </c:pt>
                <c:pt idx="234">
                  <c:v>140400</c:v>
                </c:pt>
                <c:pt idx="235">
                  <c:v>141000</c:v>
                </c:pt>
                <c:pt idx="236">
                  <c:v>141600</c:v>
                </c:pt>
                <c:pt idx="237">
                  <c:v>142200</c:v>
                </c:pt>
                <c:pt idx="238">
                  <c:v>142800</c:v>
                </c:pt>
                <c:pt idx="239">
                  <c:v>143400</c:v>
                </c:pt>
                <c:pt idx="240">
                  <c:v>144000</c:v>
                </c:pt>
                <c:pt idx="241">
                  <c:v>144600</c:v>
                </c:pt>
                <c:pt idx="242">
                  <c:v>145200</c:v>
                </c:pt>
                <c:pt idx="243">
                  <c:v>145800</c:v>
                </c:pt>
                <c:pt idx="244">
                  <c:v>146400</c:v>
                </c:pt>
                <c:pt idx="245">
                  <c:v>147000</c:v>
                </c:pt>
                <c:pt idx="246">
                  <c:v>147600</c:v>
                </c:pt>
                <c:pt idx="247">
                  <c:v>148200</c:v>
                </c:pt>
                <c:pt idx="248">
                  <c:v>148800</c:v>
                </c:pt>
                <c:pt idx="249">
                  <c:v>149400</c:v>
                </c:pt>
                <c:pt idx="250">
                  <c:v>150000</c:v>
                </c:pt>
                <c:pt idx="251">
                  <c:v>150600</c:v>
                </c:pt>
                <c:pt idx="252">
                  <c:v>151200</c:v>
                </c:pt>
                <c:pt idx="253">
                  <c:v>151800</c:v>
                </c:pt>
                <c:pt idx="254">
                  <c:v>152400</c:v>
                </c:pt>
                <c:pt idx="255">
                  <c:v>153000</c:v>
                </c:pt>
                <c:pt idx="256">
                  <c:v>153600</c:v>
                </c:pt>
                <c:pt idx="257">
                  <c:v>154200</c:v>
                </c:pt>
                <c:pt idx="258">
                  <c:v>154800</c:v>
                </c:pt>
                <c:pt idx="259">
                  <c:v>155400</c:v>
                </c:pt>
                <c:pt idx="260">
                  <c:v>156000</c:v>
                </c:pt>
                <c:pt idx="261">
                  <c:v>156600</c:v>
                </c:pt>
                <c:pt idx="262">
                  <c:v>157200</c:v>
                </c:pt>
                <c:pt idx="263">
                  <c:v>157800</c:v>
                </c:pt>
                <c:pt idx="264">
                  <c:v>158400</c:v>
                </c:pt>
                <c:pt idx="265">
                  <c:v>159000</c:v>
                </c:pt>
                <c:pt idx="266">
                  <c:v>159600</c:v>
                </c:pt>
                <c:pt idx="267">
                  <c:v>160200</c:v>
                </c:pt>
                <c:pt idx="268">
                  <c:v>160800</c:v>
                </c:pt>
                <c:pt idx="269">
                  <c:v>161400</c:v>
                </c:pt>
                <c:pt idx="270">
                  <c:v>162000</c:v>
                </c:pt>
                <c:pt idx="271">
                  <c:v>162600</c:v>
                </c:pt>
                <c:pt idx="272">
                  <c:v>163200</c:v>
                </c:pt>
                <c:pt idx="273">
                  <c:v>163800</c:v>
                </c:pt>
                <c:pt idx="274">
                  <c:v>164400</c:v>
                </c:pt>
                <c:pt idx="275">
                  <c:v>165000</c:v>
                </c:pt>
                <c:pt idx="276">
                  <c:v>165600</c:v>
                </c:pt>
                <c:pt idx="277">
                  <c:v>166200</c:v>
                </c:pt>
                <c:pt idx="278">
                  <c:v>166800</c:v>
                </c:pt>
                <c:pt idx="279">
                  <c:v>167400</c:v>
                </c:pt>
                <c:pt idx="280">
                  <c:v>168000</c:v>
                </c:pt>
                <c:pt idx="281">
                  <c:v>168600</c:v>
                </c:pt>
                <c:pt idx="282">
                  <c:v>169200</c:v>
                </c:pt>
                <c:pt idx="283">
                  <c:v>169800</c:v>
                </c:pt>
                <c:pt idx="284">
                  <c:v>170400</c:v>
                </c:pt>
                <c:pt idx="285">
                  <c:v>171000</c:v>
                </c:pt>
                <c:pt idx="286">
                  <c:v>171600</c:v>
                </c:pt>
                <c:pt idx="287">
                  <c:v>172200</c:v>
                </c:pt>
                <c:pt idx="288">
                  <c:v>172800</c:v>
                </c:pt>
                <c:pt idx="289">
                  <c:v>173400</c:v>
                </c:pt>
                <c:pt idx="290">
                  <c:v>174000</c:v>
                </c:pt>
                <c:pt idx="291">
                  <c:v>174600</c:v>
                </c:pt>
                <c:pt idx="292">
                  <c:v>175200</c:v>
                </c:pt>
                <c:pt idx="293">
                  <c:v>175800</c:v>
                </c:pt>
                <c:pt idx="294">
                  <c:v>176400</c:v>
                </c:pt>
                <c:pt idx="295">
                  <c:v>177000</c:v>
                </c:pt>
                <c:pt idx="296">
                  <c:v>177600</c:v>
                </c:pt>
                <c:pt idx="297">
                  <c:v>178200</c:v>
                </c:pt>
                <c:pt idx="298">
                  <c:v>178800</c:v>
                </c:pt>
                <c:pt idx="299">
                  <c:v>179400</c:v>
                </c:pt>
                <c:pt idx="300">
                  <c:v>180000</c:v>
                </c:pt>
                <c:pt idx="301">
                  <c:v>180600</c:v>
                </c:pt>
                <c:pt idx="302">
                  <c:v>181200</c:v>
                </c:pt>
                <c:pt idx="303">
                  <c:v>181800</c:v>
                </c:pt>
                <c:pt idx="304">
                  <c:v>182400</c:v>
                </c:pt>
                <c:pt idx="305">
                  <c:v>183000</c:v>
                </c:pt>
                <c:pt idx="306">
                  <c:v>183600</c:v>
                </c:pt>
              </c:numCache>
            </c:numRef>
          </c:val>
          <c:smooth val="0"/>
          <c:extLst>
            <c:ext xmlns:c16="http://schemas.microsoft.com/office/drawing/2014/chart" uri="{C3380CC4-5D6E-409C-BE32-E72D297353CC}">
              <c16:uniqueId val="{00000001-46D7-42EC-8110-4ED85DBB2E10}"/>
            </c:ext>
          </c:extLst>
        </c:ser>
        <c:dLbls>
          <c:showLegendKey val="0"/>
          <c:showVal val="0"/>
          <c:showCatName val="0"/>
          <c:showSerName val="0"/>
          <c:showPercent val="0"/>
          <c:showBubbleSize val="0"/>
        </c:dLbls>
        <c:smooth val="0"/>
        <c:axId val="96616448"/>
        <c:axId val="96617984"/>
      </c:lineChart>
      <c:catAx>
        <c:axId val="96616448"/>
        <c:scaling>
          <c:orientation val="minMax"/>
        </c:scaling>
        <c:delete val="0"/>
        <c:axPos val="b"/>
        <c:numFmt formatCode="General" sourceLinked="1"/>
        <c:majorTickMark val="out"/>
        <c:minorTickMark val="none"/>
        <c:tickLblPos val="nextTo"/>
        <c:crossAx val="96617984"/>
        <c:crosses val="autoZero"/>
        <c:auto val="1"/>
        <c:lblAlgn val="ctr"/>
        <c:lblOffset val="100"/>
        <c:noMultiLvlLbl val="0"/>
      </c:catAx>
      <c:valAx>
        <c:axId val="96617984"/>
        <c:scaling>
          <c:orientation val="minMax"/>
        </c:scaling>
        <c:delete val="0"/>
        <c:axPos val="l"/>
        <c:majorGridlines/>
        <c:numFmt formatCode="General" sourceLinked="1"/>
        <c:majorTickMark val="out"/>
        <c:minorTickMark val="none"/>
        <c:tickLblPos val="nextTo"/>
        <c:crossAx val="96616448"/>
        <c:crosses val="autoZero"/>
        <c:crossBetween val="between"/>
      </c:valAx>
    </c:plotArea>
    <c:legend>
      <c:legendPos val="r"/>
      <c:overlay val="0"/>
    </c:legend>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94053920084415E-2"/>
          <c:y val="2.4468362942235526E-2"/>
          <c:w val="0.77821710133326472"/>
          <c:h val="0.89167124357389216"/>
        </c:manualLayout>
      </c:layout>
      <c:lineChart>
        <c:grouping val="standard"/>
        <c:varyColors val="0"/>
        <c:ser>
          <c:idx val="2"/>
          <c:order val="0"/>
          <c:tx>
            <c:strRef>
              <c:f>List1!$J$8</c:f>
              <c:strCache>
                <c:ptCount val="1"/>
                <c:pt idx="0">
                  <c:v>FC1</c:v>
                </c:pt>
              </c:strCache>
            </c:strRef>
          </c:tx>
          <c:spPr>
            <a:ln>
              <a:solidFill>
                <a:schemeClr val="accent3"/>
              </a:solidFill>
            </a:ln>
          </c:spPr>
          <c:marker>
            <c:symbol val="none"/>
          </c:marker>
          <c:val>
            <c:numRef>
              <c:f>List1!$J$9:$J$40</c:f>
              <c:numCache>
                <c:formatCode>#,##0.00</c:formatCode>
                <c:ptCount val="32"/>
                <c:pt idx="0">
                  <c:v>1500000</c:v>
                </c:pt>
                <c:pt idx="1">
                  <c:v>1500000</c:v>
                </c:pt>
                <c:pt idx="2">
                  <c:v>1500000</c:v>
                </c:pt>
                <c:pt idx="3">
                  <c:v>1500000</c:v>
                </c:pt>
                <c:pt idx="4">
                  <c:v>1500000</c:v>
                </c:pt>
                <c:pt idx="5">
                  <c:v>1500000</c:v>
                </c:pt>
                <c:pt idx="6">
                  <c:v>1500000</c:v>
                </c:pt>
                <c:pt idx="7">
                  <c:v>1500000</c:v>
                </c:pt>
                <c:pt idx="8">
                  <c:v>1500000</c:v>
                </c:pt>
                <c:pt idx="9">
                  <c:v>1500000</c:v>
                </c:pt>
                <c:pt idx="10">
                  <c:v>1500000</c:v>
                </c:pt>
                <c:pt idx="11">
                  <c:v>1500000</c:v>
                </c:pt>
                <c:pt idx="12">
                  <c:v>1500000</c:v>
                </c:pt>
                <c:pt idx="13">
                  <c:v>1500000</c:v>
                </c:pt>
                <c:pt idx="14">
                  <c:v>1500000</c:v>
                </c:pt>
                <c:pt idx="15">
                  <c:v>1500000</c:v>
                </c:pt>
                <c:pt idx="16">
                  <c:v>1500000</c:v>
                </c:pt>
                <c:pt idx="17">
                  <c:v>1500000</c:v>
                </c:pt>
                <c:pt idx="18">
                  <c:v>1500000</c:v>
                </c:pt>
                <c:pt idx="19">
                  <c:v>1500000</c:v>
                </c:pt>
                <c:pt idx="20">
                  <c:v>1500000</c:v>
                </c:pt>
                <c:pt idx="21">
                  <c:v>1500000</c:v>
                </c:pt>
                <c:pt idx="22">
                  <c:v>1500000</c:v>
                </c:pt>
                <c:pt idx="23">
                  <c:v>1500000</c:v>
                </c:pt>
                <c:pt idx="24">
                  <c:v>1500000</c:v>
                </c:pt>
                <c:pt idx="25">
                  <c:v>1500000</c:v>
                </c:pt>
                <c:pt idx="26">
                  <c:v>1500000</c:v>
                </c:pt>
                <c:pt idx="27">
                  <c:v>1500000</c:v>
                </c:pt>
                <c:pt idx="28">
                  <c:v>1500000</c:v>
                </c:pt>
                <c:pt idx="29">
                  <c:v>1500000</c:v>
                </c:pt>
                <c:pt idx="30">
                  <c:v>1500000</c:v>
                </c:pt>
                <c:pt idx="31">
                  <c:v>1500000</c:v>
                </c:pt>
              </c:numCache>
            </c:numRef>
          </c:val>
          <c:smooth val="0"/>
          <c:extLst>
            <c:ext xmlns:c16="http://schemas.microsoft.com/office/drawing/2014/chart" uri="{C3380CC4-5D6E-409C-BE32-E72D297353CC}">
              <c16:uniqueId val="{00000000-7E09-4084-896D-FC1E20BDC38F}"/>
            </c:ext>
          </c:extLst>
        </c:ser>
        <c:ser>
          <c:idx val="3"/>
          <c:order val="1"/>
          <c:tx>
            <c:strRef>
              <c:f>List1!$K$8</c:f>
              <c:strCache>
                <c:ptCount val="1"/>
                <c:pt idx="0">
                  <c:v>FC2</c:v>
                </c:pt>
              </c:strCache>
            </c:strRef>
          </c:tx>
          <c:spPr>
            <a:ln>
              <a:solidFill>
                <a:schemeClr val="accent4">
                  <a:lumMod val="75000"/>
                </a:schemeClr>
              </a:solidFill>
            </a:ln>
          </c:spPr>
          <c:marker>
            <c:symbol val="none"/>
          </c:marker>
          <c:val>
            <c:numRef>
              <c:f>List1!$K$9:$K$40</c:f>
              <c:numCache>
                <c:formatCode>#,##0.00</c:formatCode>
                <c:ptCount val="32"/>
                <c:pt idx="0">
                  <c:v>1200000</c:v>
                </c:pt>
                <c:pt idx="1">
                  <c:v>1200000</c:v>
                </c:pt>
                <c:pt idx="2">
                  <c:v>1200000</c:v>
                </c:pt>
                <c:pt idx="3">
                  <c:v>1200000</c:v>
                </c:pt>
                <c:pt idx="4">
                  <c:v>1200000</c:v>
                </c:pt>
                <c:pt idx="5">
                  <c:v>1200000</c:v>
                </c:pt>
                <c:pt idx="6">
                  <c:v>1200000</c:v>
                </c:pt>
                <c:pt idx="7">
                  <c:v>1200000</c:v>
                </c:pt>
                <c:pt idx="8">
                  <c:v>1200000</c:v>
                </c:pt>
                <c:pt idx="9">
                  <c:v>1200000</c:v>
                </c:pt>
                <c:pt idx="10">
                  <c:v>1200000</c:v>
                </c:pt>
                <c:pt idx="11">
                  <c:v>1200000</c:v>
                </c:pt>
                <c:pt idx="12">
                  <c:v>1200000</c:v>
                </c:pt>
                <c:pt idx="13">
                  <c:v>1200000</c:v>
                </c:pt>
                <c:pt idx="14">
                  <c:v>1200000</c:v>
                </c:pt>
                <c:pt idx="15">
                  <c:v>1200000</c:v>
                </c:pt>
                <c:pt idx="16">
                  <c:v>1200000</c:v>
                </c:pt>
                <c:pt idx="17">
                  <c:v>1200000</c:v>
                </c:pt>
                <c:pt idx="18">
                  <c:v>1200000</c:v>
                </c:pt>
                <c:pt idx="19">
                  <c:v>1200000</c:v>
                </c:pt>
                <c:pt idx="20">
                  <c:v>1200000</c:v>
                </c:pt>
                <c:pt idx="21">
                  <c:v>1200000</c:v>
                </c:pt>
                <c:pt idx="22">
                  <c:v>1200000</c:v>
                </c:pt>
                <c:pt idx="23">
                  <c:v>1200000</c:v>
                </c:pt>
                <c:pt idx="24">
                  <c:v>1200000</c:v>
                </c:pt>
                <c:pt idx="25">
                  <c:v>1200000</c:v>
                </c:pt>
                <c:pt idx="26">
                  <c:v>1200000</c:v>
                </c:pt>
                <c:pt idx="27">
                  <c:v>1200000</c:v>
                </c:pt>
                <c:pt idx="28">
                  <c:v>1200000</c:v>
                </c:pt>
                <c:pt idx="29">
                  <c:v>1200000</c:v>
                </c:pt>
                <c:pt idx="30">
                  <c:v>1200000</c:v>
                </c:pt>
                <c:pt idx="31">
                  <c:v>1200000</c:v>
                </c:pt>
              </c:numCache>
            </c:numRef>
          </c:val>
          <c:smooth val="0"/>
          <c:extLst>
            <c:ext xmlns:c16="http://schemas.microsoft.com/office/drawing/2014/chart" uri="{C3380CC4-5D6E-409C-BE32-E72D297353CC}">
              <c16:uniqueId val="{00000001-7E09-4084-896D-FC1E20BDC38F}"/>
            </c:ext>
          </c:extLst>
        </c:ser>
        <c:ser>
          <c:idx val="4"/>
          <c:order val="2"/>
          <c:tx>
            <c:strRef>
              <c:f>List1!$L$8</c:f>
              <c:strCache>
                <c:ptCount val="1"/>
                <c:pt idx="0">
                  <c:v>TVC1</c:v>
                </c:pt>
              </c:strCache>
            </c:strRef>
          </c:tx>
          <c:spPr>
            <a:ln>
              <a:solidFill>
                <a:schemeClr val="accent3"/>
              </a:solidFill>
            </a:ln>
          </c:spPr>
          <c:marker>
            <c:symbol val="none"/>
          </c:marker>
          <c:val>
            <c:numRef>
              <c:f>List1!$L$9:$L$40</c:f>
              <c:numCache>
                <c:formatCode>General</c:formatCode>
                <c:ptCount val="32"/>
                <c:pt idx="0">
                  <c:v>75000</c:v>
                </c:pt>
                <c:pt idx="1">
                  <c:v>150000</c:v>
                </c:pt>
                <c:pt idx="2">
                  <c:v>225000</c:v>
                </c:pt>
                <c:pt idx="3">
                  <c:v>300000</c:v>
                </c:pt>
                <c:pt idx="4">
                  <c:v>375000</c:v>
                </c:pt>
                <c:pt idx="5">
                  <c:v>450000</c:v>
                </c:pt>
                <c:pt idx="6">
                  <c:v>525000</c:v>
                </c:pt>
                <c:pt idx="7">
                  <c:v>600000</c:v>
                </c:pt>
                <c:pt idx="8">
                  <c:v>675000</c:v>
                </c:pt>
                <c:pt idx="9">
                  <c:v>750000</c:v>
                </c:pt>
                <c:pt idx="10">
                  <c:v>825000</c:v>
                </c:pt>
                <c:pt idx="11">
                  <c:v>900000</c:v>
                </c:pt>
                <c:pt idx="12">
                  <c:v>975000</c:v>
                </c:pt>
                <c:pt idx="13">
                  <c:v>1050000</c:v>
                </c:pt>
                <c:pt idx="14">
                  <c:v>1125000</c:v>
                </c:pt>
                <c:pt idx="15">
                  <c:v>1200000</c:v>
                </c:pt>
                <c:pt idx="16">
                  <c:v>1275000</c:v>
                </c:pt>
                <c:pt idx="17">
                  <c:v>1350000</c:v>
                </c:pt>
                <c:pt idx="18">
                  <c:v>1425000</c:v>
                </c:pt>
                <c:pt idx="19">
                  <c:v>1500000</c:v>
                </c:pt>
                <c:pt idx="20">
                  <c:v>1575000</c:v>
                </c:pt>
                <c:pt idx="21">
                  <c:v>1650000</c:v>
                </c:pt>
                <c:pt idx="22">
                  <c:v>1725000</c:v>
                </c:pt>
                <c:pt idx="23">
                  <c:v>1800000</c:v>
                </c:pt>
                <c:pt idx="24">
                  <c:v>1875000</c:v>
                </c:pt>
                <c:pt idx="25">
                  <c:v>1950000</c:v>
                </c:pt>
                <c:pt idx="26">
                  <c:v>2025000</c:v>
                </c:pt>
                <c:pt idx="27">
                  <c:v>2100000</c:v>
                </c:pt>
                <c:pt idx="28">
                  <c:v>2175000</c:v>
                </c:pt>
                <c:pt idx="29">
                  <c:v>2250000</c:v>
                </c:pt>
                <c:pt idx="30">
                  <c:v>2325000</c:v>
                </c:pt>
                <c:pt idx="31">
                  <c:v>2400000</c:v>
                </c:pt>
              </c:numCache>
            </c:numRef>
          </c:val>
          <c:smooth val="0"/>
          <c:extLst>
            <c:ext xmlns:c16="http://schemas.microsoft.com/office/drawing/2014/chart" uri="{C3380CC4-5D6E-409C-BE32-E72D297353CC}">
              <c16:uniqueId val="{00000002-7E09-4084-896D-FC1E20BDC38F}"/>
            </c:ext>
          </c:extLst>
        </c:ser>
        <c:ser>
          <c:idx val="5"/>
          <c:order val="3"/>
          <c:tx>
            <c:strRef>
              <c:f>List1!$M$8</c:f>
              <c:strCache>
                <c:ptCount val="1"/>
                <c:pt idx="0">
                  <c:v>TVC2</c:v>
                </c:pt>
              </c:strCache>
            </c:strRef>
          </c:tx>
          <c:spPr>
            <a:ln>
              <a:solidFill>
                <a:schemeClr val="accent4">
                  <a:lumMod val="75000"/>
                </a:schemeClr>
              </a:solidFill>
            </a:ln>
          </c:spPr>
          <c:marker>
            <c:symbol val="none"/>
          </c:marker>
          <c:val>
            <c:numRef>
              <c:f>List1!$M$9:$M$40</c:f>
              <c:numCache>
                <c:formatCode>General</c:formatCode>
                <c:ptCount val="32"/>
                <c:pt idx="0">
                  <c:v>87500</c:v>
                </c:pt>
                <c:pt idx="1">
                  <c:v>175000</c:v>
                </c:pt>
                <c:pt idx="2">
                  <c:v>262500</c:v>
                </c:pt>
                <c:pt idx="3">
                  <c:v>350000</c:v>
                </c:pt>
                <c:pt idx="4">
                  <c:v>437500</c:v>
                </c:pt>
                <c:pt idx="5">
                  <c:v>525000</c:v>
                </c:pt>
                <c:pt idx="6">
                  <c:v>612500</c:v>
                </c:pt>
                <c:pt idx="7">
                  <c:v>700000</c:v>
                </c:pt>
                <c:pt idx="8">
                  <c:v>787500</c:v>
                </c:pt>
                <c:pt idx="9">
                  <c:v>875000</c:v>
                </c:pt>
                <c:pt idx="10">
                  <c:v>962500</c:v>
                </c:pt>
                <c:pt idx="11">
                  <c:v>1050000</c:v>
                </c:pt>
                <c:pt idx="12">
                  <c:v>1137500</c:v>
                </c:pt>
                <c:pt idx="13">
                  <c:v>1225000</c:v>
                </c:pt>
                <c:pt idx="14">
                  <c:v>1312500</c:v>
                </c:pt>
                <c:pt idx="15">
                  <c:v>1400000</c:v>
                </c:pt>
                <c:pt idx="16">
                  <c:v>1487500</c:v>
                </c:pt>
                <c:pt idx="17">
                  <c:v>1575000</c:v>
                </c:pt>
                <c:pt idx="18">
                  <c:v>1662500</c:v>
                </c:pt>
                <c:pt idx="19">
                  <c:v>1750000</c:v>
                </c:pt>
                <c:pt idx="20">
                  <c:v>1837500</c:v>
                </c:pt>
                <c:pt idx="21">
                  <c:v>1925000</c:v>
                </c:pt>
                <c:pt idx="22">
                  <c:v>2012500</c:v>
                </c:pt>
                <c:pt idx="23">
                  <c:v>2100000</c:v>
                </c:pt>
                <c:pt idx="24">
                  <c:v>2187500</c:v>
                </c:pt>
                <c:pt idx="25">
                  <c:v>2275000</c:v>
                </c:pt>
                <c:pt idx="26">
                  <c:v>2362500</c:v>
                </c:pt>
                <c:pt idx="27">
                  <c:v>2450000</c:v>
                </c:pt>
                <c:pt idx="28">
                  <c:v>2537500</c:v>
                </c:pt>
                <c:pt idx="29">
                  <c:v>2625000</c:v>
                </c:pt>
                <c:pt idx="30">
                  <c:v>2712500</c:v>
                </c:pt>
                <c:pt idx="31">
                  <c:v>2800000</c:v>
                </c:pt>
              </c:numCache>
            </c:numRef>
          </c:val>
          <c:smooth val="0"/>
          <c:extLst>
            <c:ext xmlns:c16="http://schemas.microsoft.com/office/drawing/2014/chart" uri="{C3380CC4-5D6E-409C-BE32-E72D297353CC}">
              <c16:uniqueId val="{00000003-7E09-4084-896D-FC1E20BDC38F}"/>
            </c:ext>
          </c:extLst>
        </c:ser>
        <c:ser>
          <c:idx val="6"/>
          <c:order val="4"/>
          <c:tx>
            <c:strRef>
              <c:f>List1!$N$8</c:f>
              <c:strCache>
                <c:ptCount val="1"/>
                <c:pt idx="0">
                  <c:v>TC1</c:v>
                </c:pt>
              </c:strCache>
            </c:strRef>
          </c:tx>
          <c:spPr>
            <a:ln>
              <a:solidFill>
                <a:schemeClr val="accent3"/>
              </a:solidFill>
            </a:ln>
          </c:spPr>
          <c:marker>
            <c:symbol val="none"/>
          </c:marker>
          <c:val>
            <c:numRef>
              <c:f>List1!$N$9:$N$40</c:f>
              <c:numCache>
                <c:formatCode>#,##0.00</c:formatCode>
                <c:ptCount val="32"/>
                <c:pt idx="0">
                  <c:v>1575000</c:v>
                </c:pt>
                <c:pt idx="1">
                  <c:v>1650000</c:v>
                </c:pt>
                <c:pt idx="2">
                  <c:v>1725000</c:v>
                </c:pt>
                <c:pt idx="3">
                  <c:v>1800000</c:v>
                </c:pt>
                <c:pt idx="4">
                  <c:v>1875000</c:v>
                </c:pt>
                <c:pt idx="5">
                  <c:v>1950000</c:v>
                </c:pt>
                <c:pt idx="6">
                  <c:v>2025000</c:v>
                </c:pt>
                <c:pt idx="7">
                  <c:v>2100000</c:v>
                </c:pt>
                <c:pt idx="8">
                  <c:v>2175000</c:v>
                </c:pt>
                <c:pt idx="9">
                  <c:v>2250000</c:v>
                </c:pt>
                <c:pt idx="10">
                  <c:v>2325000</c:v>
                </c:pt>
                <c:pt idx="11">
                  <c:v>2400000</c:v>
                </c:pt>
                <c:pt idx="12">
                  <c:v>2475000</c:v>
                </c:pt>
                <c:pt idx="13">
                  <c:v>2550000</c:v>
                </c:pt>
                <c:pt idx="14">
                  <c:v>2625000</c:v>
                </c:pt>
                <c:pt idx="15">
                  <c:v>2700000</c:v>
                </c:pt>
                <c:pt idx="16">
                  <c:v>2775000</c:v>
                </c:pt>
                <c:pt idx="17">
                  <c:v>2850000</c:v>
                </c:pt>
                <c:pt idx="18">
                  <c:v>2925000</c:v>
                </c:pt>
                <c:pt idx="19">
                  <c:v>3000000</c:v>
                </c:pt>
                <c:pt idx="20">
                  <c:v>3075000</c:v>
                </c:pt>
                <c:pt idx="21">
                  <c:v>3150000</c:v>
                </c:pt>
                <c:pt idx="22">
                  <c:v>3225000</c:v>
                </c:pt>
                <c:pt idx="23">
                  <c:v>3300000</c:v>
                </c:pt>
                <c:pt idx="24">
                  <c:v>3375000</c:v>
                </c:pt>
                <c:pt idx="25">
                  <c:v>3450000</c:v>
                </c:pt>
                <c:pt idx="26">
                  <c:v>3525000</c:v>
                </c:pt>
                <c:pt idx="27">
                  <c:v>3600000</c:v>
                </c:pt>
                <c:pt idx="28">
                  <c:v>3675000</c:v>
                </c:pt>
                <c:pt idx="29">
                  <c:v>3750000</c:v>
                </c:pt>
                <c:pt idx="30">
                  <c:v>3825000</c:v>
                </c:pt>
                <c:pt idx="31">
                  <c:v>3900000</c:v>
                </c:pt>
              </c:numCache>
            </c:numRef>
          </c:val>
          <c:smooth val="0"/>
          <c:extLst>
            <c:ext xmlns:c16="http://schemas.microsoft.com/office/drawing/2014/chart" uri="{C3380CC4-5D6E-409C-BE32-E72D297353CC}">
              <c16:uniqueId val="{00000004-7E09-4084-896D-FC1E20BDC38F}"/>
            </c:ext>
          </c:extLst>
        </c:ser>
        <c:ser>
          <c:idx val="0"/>
          <c:order val="5"/>
          <c:tx>
            <c:strRef>
              <c:f>List1!$O$8</c:f>
              <c:strCache>
                <c:ptCount val="1"/>
                <c:pt idx="0">
                  <c:v>TC2</c:v>
                </c:pt>
              </c:strCache>
            </c:strRef>
          </c:tx>
          <c:spPr>
            <a:ln>
              <a:solidFill>
                <a:schemeClr val="accent4">
                  <a:lumMod val="75000"/>
                </a:schemeClr>
              </a:solidFill>
            </a:ln>
          </c:spPr>
          <c:marker>
            <c:symbol val="none"/>
          </c:marker>
          <c:val>
            <c:numRef>
              <c:f>List1!$O$9:$O$40</c:f>
              <c:numCache>
                <c:formatCode>#,##0.00</c:formatCode>
                <c:ptCount val="32"/>
                <c:pt idx="0">
                  <c:v>1287500</c:v>
                </c:pt>
                <c:pt idx="1">
                  <c:v>1375000</c:v>
                </c:pt>
                <c:pt idx="2">
                  <c:v>1462500</c:v>
                </c:pt>
                <c:pt idx="3">
                  <c:v>1550000</c:v>
                </c:pt>
                <c:pt idx="4">
                  <c:v>1637500</c:v>
                </c:pt>
                <c:pt idx="5">
                  <c:v>1725000</c:v>
                </c:pt>
                <c:pt idx="6">
                  <c:v>1812500</c:v>
                </c:pt>
                <c:pt idx="7">
                  <c:v>1900000</c:v>
                </c:pt>
                <c:pt idx="8">
                  <c:v>1987500</c:v>
                </c:pt>
                <c:pt idx="9">
                  <c:v>2075000</c:v>
                </c:pt>
                <c:pt idx="10">
                  <c:v>2162500</c:v>
                </c:pt>
                <c:pt idx="11">
                  <c:v>2250000</c:v>
                </c:pt>
                <c:pt idx="12">
                  <c:v>2337500</c:v>
                </c:pt>
                <c:pt idx="13">
                  <c:v>2425000</c:v>
                </c:pt>
                <c:pt idx="14">
                  <c:v>2512500</c:v>
                </c:pt>
                <c:pt idx="15">
                  <c:v>2600000</c:v>
                </c:pt>
                <c:pt idx="16">
                  <c:v>2687500</c:v>
                </c:pt>
                <c:pt idx="17">
                  <c:v>2775000</c:v>
                </c:pt>
                <c:pt idx="18">
                  <c:v>2862500</c:v>
                </c:pt>
                <c:pt idx="19">
                  <c:v>2950000</c:v>
                </c:pt>
                <c:pt idx="20">
                  <c:v>3037500</c:v>
                </c:pt>
                <c:pt idx="21">
                  <c:v>3125000</c:v>
                </c:pt>
                <c:pt idx="22">
                  <c:v>3212500</c:v>
                </c:pt>
                <c:pt idx="23">
                  <c:v>3300000</c:v>
                </c:pt>
                <c:pt idx="24">
                  <c:v>3387500</c:v>
                </c:pt>
                <c:pt idx="25">
                  <c:v>3475000</c:v>
                </c:pt>
                <c:pt idx="26">
                  <c:v>3562500</c:v>
                </c:pt>
                <c:pt idx="27">
                  <c:v>3650000</c:v>
                </c:pt>
                <c:pt idx="28">
                  <c:v>3737500</c:v>
                </c:pt>
                <c:pt idx="29">
                  <c:v>3825000</c:v>
                </c:pt>
                <c:pt idx="30">
                  <c:v>3912500</c:v>
                </c:pt>
                <c:pt idx="31">
                  <c:v>4000000</c:v>
                </c:pt>
              </c:numCache>
            </c:numRef>
          </c:val>
          <c:smooth val="0"/>
          <c:extLst>
            <c:ext xmlns:c16="http://schemas.microsoft.com/office/drawing/2014/chart" uri="{C3380CC4-5D6E-409C-BE32-E72D297353CC}">
              <c16:uniqueId val="{00000005-7E09-4084-896D-FC1E20BDC38F}"/>
            </c:ext>
          </c:extLst>
        </c:ser>
        <c:dLbls>
          <c:showLegendKey val="0"/>
          <c:showVal val="0"/>
          <c:showCatName val="0"/>
          <c:showSerName val="0"/>
          <c:showPercent val="0"/>
          <c:showBubbleSize val="0"/>
        </c:dLbls>
        <c:smooth val="0"/>
        <c:axId val="123911168"/>
        <c:axId val="123925248"/>
      </c:lineChart>
      <c:catAx>
        <c:axId val="123911168"/>
        <c:scaling>
          <c:orientation val="minMax"/>
        </c:scaling>
        <c:delete val="0"/>
        <c:axPos val="b"/>
        <c:numFmt formatCode="General" sourceLinked="1"/>
        <c:majorTickMark val="none"/>
        <c:minorTickMark val="none"/>
        <c:tickLblPos val="nextTo"/>
        <c:crossAx val="123925248"/>
        <c:crosses val="autoZero"/>
        <c:auto val="1"/>
        <c:lblAlgn val="ctr"/>
        <c:lblOffset val="100"/>
        <c:noMultiLvlLbl val="0"/>
      </c:catAx>
      <c:valAx>
        <c:axId val="123925248"/>
        <c:scaling>
          <c:orientation val="minMax"/>
        </c:scaling>
        <c:delete val="0"/>
        <c:axPos val="l"/>
        <c:majorGridlines/>
        <c:numFmt formatCode="#,##0.00" sourceLinked="1"/>
        <c:majorTickMark val="out"/>
        <c:minorTickMark val="none"/>
        <c:tickLblPos val="nextTo"/>
        <c:crossAx val="123911168"/>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25790151402930545"/>
          <c:y val="6.5206875162019021E-2"/>
          <c:w val="0.13215468343023615"/>
          <c:h val="0.2669911676480391"/>
        </c:manualLayout>
      </c:layout>
      <c:overlay val="0"/>
    </c:legend>
    <c:plotVisOnly val="1"/>
    <c:dispBlanksAs val="zero"/>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drawings/drawing1.xml><?xml version="1.0" encoding="utf-8"?>
<c:userShapes xmlns:c="http://schemas.openxmlformats.org/drawingml/2006/chart">
  <cdr:relSizeAnchor xmlns:cdr="http://schemas.openxmlformats.org/drawingml/2006/chartDrawing">
    <cdr:from>
      <cdr:x>0.73043</cdr:x>
      <cdr:y>0.22917</cdr:y>
    </cdr:from>
    <cdr:to>
      <cdr:x>0.74869</cdr:x>
      <cdr:y>0.28207</cdr:y>
    </cdr:to>
    <cdr:sp macro="" textlink="">
      <cdr:nvSpPr>
        <cdr:cNvPr id="2" name="Ovál 1"/>
        <cdr:cNvSpPr/>
      </cdr:nvSpPr>
      <cdr:spPr>
        <a:xfrm xmlns:a="http://schemas.openxmlformats.org/drawingml/2006/main">
          <a:off x="3786989" y="792088"/>
          <a:ext cx="94670" cy="182843"/>
        </a:xfrm>
        <a:prstGeom xmlns:a="http://schemas.openxmlformats.org/drawingml/2006/main" prst="ellipse">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19.10.2022</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19.10.2022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10</a:t>
            </a:fld>
            <a:endParaRPr lang="cs-CZ"/>
          </a:p>
        </p:txBody>
      </p:sp>
    </p:spTree>
    <p:extLst>
      <p:ext uri="{BB962C8B-B14F-4D97-AF65-F5344CB8AC3E}">
        <p14:creationId xmlns:p14="http://schemas.microsoft.com/office/powerpoint/2010/main" val="5516843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102</a:t>
            </a:fld>
            <a:endParaRPr lang="cs-CZ"/>
          </a:p>
        </p:txBody>
      </p:sp>
    </p:spTree>
    <p:extLst>
      <p:ext uri="{BB962C8B-B14F-4D97-AF65-F5344CB8AC3E}">
        <p14:creationId xmlns:p14="http://schemas.microsoft.com/office/powerpoint/2010/main" val="4424609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55AA5-893A-4353-98E4-023B44A7993F}" type="slidenum">
              <a:rPr lang="cs-CZ"/>
              <a:pPr/>
              <a:t>103</a:t>
            </a:fld>
            <a:endParaRPr lang="cs-CZ"/>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906357" y="4715907"/>
            <a:ext cx="4984962" cy="4467701"/>
          </a:xfrm>
        </p:spPr>
        <p:txBody>
          <a:bodyPr/>
          <a:lstStyle/>
          <a:p>
            <a:r>
              <a:rPr lang="cs-CZ" sz="1800"/>
              <a:t>Zjištění zisku jednotlivých výrobků</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104</a:t>
            </a:fld>
            <a:endParaRPr lang="cs-CZ"/>
          </a:p>
        </p:txBody>
      </p:sp>
    </p:spTree>
    <p:extLst>
      <p:ext uri="{BB962C8B-B14F-4D97-AF65-F5344CB8AC3E}">
        <p14:creationId xmlns:p14="http://schemas.microsoft.com/office/powerpoint/2010/main" val="24965149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105</a:t>
            </a:fld>
            <a:endParaRPr lang="cs-CZ"/>
          </a:p>
        </p:txBody>
      </p:sp>
    </p:spTree>
    <p:extLst>
      <p:ext uri="{BB962C8B-B14F-4D97-AF65-F5344CB8AC3E}">
        <p14:creationId xmlns:p14="http://schemas.microsoft.com/office/powerpoint/2010/main" val="31012274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254AB-D3E7-47B5-8845-96ED4A4888A4}" type="slidenum">
              <a:rPr lang="cs-CZ"/>
              <a:pPr/>
              <a:t>106</a:t>
            </a:fld>
            <a:endParaRPr lang="cs-CZ"/>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06357" y="4715907"/>
            <a:ext cx="4984962" cy="4467701"/>
          </a:xfrm>
        </p:spPr>
        <p:txBody>
          <a:bodyPr/>
          <a:lstStyle/>
          <a:p>
            <a:r>
              <a:rPr lang="cs-CZ" sz="1800"/>
              <a:t>Implicitní – mzda podnikatele z jiného zaměstnání, úroky, které by získal investováním svého kapitálu do jiné akce,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107</a:t>
            </a:fld>
            <a:endParaRPr lang="cs-CZ"/>
          </a:p>
        </p:txBody>
      </p:sp>
    </p:spTree>
    <p:extLst>
      <p:ext uri="{BB962C8B-B14F-4D97-AF65-F5344CB8AC3E}">
        <p14:creationId xmlns:p14="http://schemas.microsoft.com/office/powerpoint/2010/main" val="26919617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108</a:t>
            </a:fld>
            <a:endParaRPr lang="cs-CZ"/>
          </a:p>
        </p:txBody>
      </p:sp>
    </p:spTree>
    <p:extLst>
      <p:ext uri="{BB962C8B-B14F-4D97-AF65-F5344CB8AC3E}">
        <p14:creationId xmlns:p14="http://schemas.microsoft.com/office/powerpoint/2010/main" val="36637387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109</a:t>
            </a:fld>
            <a:endParaRPr lang="cs-CZ"/>
          </a:p>
        </p:txBody>
      </p:sp>
    </p:spTree>
    <p:extLst>
      <p:ext uri="{BB962C8B-B14F-4D97-AF65-F5344CB8AC3E}">
        <p14:creationId xmlns:p14="http://schemas.microsoft.com/office/powerpoint/2010/main" val="40264398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110</a:t>
            </a:fld>
            <a:endParaRPr lang="cs-CZ"/>
          </a:p>
        </p:txBody>
      </p:sp>
    </p:spTree>
    <p:extLst>
      <p:ext uri="{BB962C8B-B14F-4D97-AF65-F5344CB8AC3E}">
        <p14:creationId xmlns:p14="http://schemas.microsoft.com/office/powerpoint/2010/main" val="24447066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116</a:t>
            </a:fld>
            <a:endParaRPr lang="cs-CZ"/>
          </a:p>
        </p:txBody>
      </p:sp>
    </p:spTree>
    <p:extLst>
      <p:ext uri="{BB962C8B-B14F-4D97-AF65-F5344CB8AC3E}">
        <p14:creationId xmlns:p14="http://schemas.microsoft.com/office/powerpoint/2010/main" val="118654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11</a:t>
            </a:fld>
            <a:endParaRPr lang="cs-CZ"/>
          </a:p>
        </p:txBody>
      </p:sp>
    </p:spTree>
    <p:extLst>
      <p:ext uri="{BB962C8B-B14F-4D97-AF65-F5344CB8AC3E}">
        <p14:creationId xmlns:p14="http://schemas.microsoft.com/office/powerpoint/2010/main" val="22533821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117</a:t>
            </a:fld>
            <a:endParaRPr lang="cs-CZ"/>
          </a:p>
        </p:txBody>
      </p:sp>
    </p:spTree>
    <p:extLst>
      <p:ext uri="{BB962C8B-B14F-4D97-AF65-F5344CB8AC3E}">
        <p14:creationId xmlns:p14="http://schemas.microsoft.com/office/powerpoint/2010/main" val="422009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12</a:t>
            </a:fld>
            <a:endParaRPr lang="cs-CZ"/>
          </a:p>
        </p:txBody>
      </p:sp>
    </p:spTree>
    <p:extLst>
      <p:ext uri="{BB962C8B-B14F-4D97-AF65-F5344CB8AC3E}">
        <p14:creationId xmlns:p14="http://schemas.microsoft.com/office/powerpoint/2010/main" val="344459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13</a:t>
            </a:fld>
            <a:endParaRPr lang="cs-CZ"/>
          </a:p>
        </p:txBody>
      </p:sp>
    </p:spTree>
    <p:extLst>
      <p:ext uri="{BB962C8B-B14F-4D97-AF65-F5344CB8AC3E}">
        <p14:creationId xmlns:p14="http://schemas.microsoft.com/office/powerpoint/2010/main" val="336792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14</a:t>
            </a:fld>
            <a:endParaRPr lang="cs-CZ"/>
          </a:p>
        </p:txBody>
      </p:sp>
    </p:spTree>
    <p:extLst>
      <p:ext uri="{BB962C8B-B14F-4D97-AF65-F5344CB8AC3E}">
        <p14:creationId xmlns:p14="http://schemas.microsoft.com/office/powerpoint/2010/main" val="271756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15</a:t>
            </a:fld>
            <a:endParaRPr lang="cs-CZ"/>
          </a:p>
        </p:txBody>
      </p:sp>
    </p:spTree>
    <p:extLst>
      <p:ext uri="{BB962C8B-B14F-4D97-AF65-F5344CB8AC3E}">
        <p14:creationId xmlns:p14="http://schemas.microsoft.com/office/powerpoint/2010/main" val="26712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16</a:t>
            </a:fld>
            <a:endParaRPr lang="cs-CZ"/>
          </a:p>
        </p:txBody>
      </p:sp>
    </p:spTree>
    <p:extLst>
      <p:ext uri="{BB962C8B-B14F-4D97-AF65-F5344CB8AC3E}">
        <p14:creationId xmlns:p14="http://schemas.microsoft.com/office/powerpoint/2010/main" val="319027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17</a:t>
            </a:fld>
            <a:endParaRPr lang="cs-CZ"/>
          </a:p>
        </p:txBody>
      </p:sp>
    </p:spTree>
    <p:extLst>
      <p:ext uri="{BB962C8B-B14F-4D97-AF65-F5344CB8AC3E}">
        <p14:creationId xmlns:p14="http://schemas.microsoft.com/office/powerpoint/2010/main" val="343415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18</a:t>
            </a:fld>
            <a:endParaRPr lang="cs-CZ"/>
          </a:p>
        </p:txBody>
      </p:sp>
    </p:spTree>
    <p:extLst>
      <p:ext uri="{BB962C8B-B14F-4D97-AF65-F5344CB8AC3E}">
        <p14:creationId xmlns:p14="http://schemas.microsoft.com/office/powerpoint/2010/main" val="309349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19</a:t>
            </a:fld>
            <a:endParaRPr lang="cs-CZ"/>
          </a:p>
        </p:txBody>
      </p:sp>
    </p:spTree>
    <p:extLst>
      <p:ext uri="{BB962C8B-B14F-4D97-AF65-F5344CB8AC3E}">
        <p14:creationId xmlns:p14="http://schemas.microsoft.com/office/powerpoint/2010/main" val="146815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a:t>
            </a:fld>
            <a:endParaRPr lang="cs-CZ"/>
          </a:p>
        </p:txBody>
      </p:sp>
    </p:spTree>
    <p:extLst>
      <p:ext uri="{BB962C8B-B14F-4D97-AF65-F5344CB8AC3E}">
        <p14:creationId xmlns:p14="http://schemas.microsoft.com/office/powerpoint/2010/main" val="2254828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20</a:t>
            </a:fld>
            <a:endParaRPr lang="cs-CZ"/>
          </a:p>
        </p:txBody>
      </p:sp>
    </p:spTree>
    <p:extLst>
      <p:ext uri="{BB962C8B-B14F-4D97-AF65-F5344CB8AC3E}">
        <p14:creationId xmlns:p14="http://schemas.microsoft.com/office/powerpoint/2010/main" val="726541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21</a:t>
            </a:fld>
            <a:endParaRPr lang="cs-CZ"/>
          </a:p>
        </p:txBody>
      </p:sp>
    </p:spTree>
    <p:extLst>
      <p:ext uri="{BB962C8B-B14F-4D97-AF65-F5344CB8AC3E}">
        <p14:creationId xmlns:p14="http://schemas.microsoft.com/office/powerpoint/2010/main" val="298683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22</a:t>
            </a:fld>
            <a:endParaRPr lang="cs-CZ"/>
          </a:p>
        </p:txBody>
      </p:sp>
    </p:spTree>
    <p:extLst>
      <p:ext uri="{BB962C8B-B14F-4D97-AF65-F5344CB8AC3E}">
        <p14:creationId xmlns:p14="http://schemas.microsoft.com/office/powerpoint/2010/main" val="237588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23</a:t>
            </a:fld>
            <a:endParaRPr lang="cs-CZ"/>
          </a:p>
        </p:txBody>
      </p:sp>
    </p:spTree>
    <p:extLst>
      <p:ext uri="{BB962C8B-B14F-4D97-AF65-F5344CB8AC3E}">
        <p14:creationId xmlns:p14="http://schemas.microsoft.com/office/powerpoint/2010/main" val="26315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24</a:t>
            </a:fld>
            <a:endParaRPr lang="cs-CZ"/>
          </a:p>
        </p:txBody>
      </p:sp>
    </p:spTree>
    <p:extLst>
      <p:ext uri="{BB962C8B-B14F-4D97-AF65-F5344CB8AC3E}">
        <p14:creationId xmlns:p14="http://schemas.microsoft.com/office/powerpoint/2010/main" val="200418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25</a:t>
            </a:fld>
            <a:endParaRPr lang="cs-CZ"/>
          </a:p>
        </p:txBody>
      </p:sp>
    </p:spTree>
    <p:extLst>
      <p:ext uri="{BB962C8B-B14F-4D97-AF65-F5344CB8AC3E}">
        <p14:creationId xmlns:p14="http://schemas.microsoft.com/office/powerpoint/2010/main" val="329367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zachycuje pohyb pracovníka v jistém časovém období, kdy se o layoutu</a:t>
            </a:r>
          </a:p>
          <a:p>
            <a:r>
              <a:rPr lang="cs-CZ" dirty="0"/>
              <a:t>pracoviště zachycují jeho veškeré pohyby. Obvykle v půdorysném schématu výrobní plochy,</a:t>
            </a:r>
          </a:p>
          <a:p>
            <a:r>
              <a:rPr lang="cs-CZ" dirty="0"/>
              <a:t>zhotoveném v měřítku, jsou označena místa, kde jsou vykonávány sledované činnosti.</a:t>
            </a:r>
          </a:p>
          <a:p>
            <a:r>
              <a:rPr lang="cs-CZ" dirty="0"/>
              <a:t>Podle počtu čar mezi jednotlivými pracovními místy se dá usuzovat na počet a frekvenci</a:t>
            </a:r>
          </a:p>
          <a:p>
            <a:r>
              <a:rPr lang="cs-CZ" dirty="0"/>
              <a:t>pracovních a manipulačních činností. Studium a hledání možností zlepšení se pak zaměřuje</a:t>
            </a:r>
          </a:p>
          <a:p>
            <a:r>
              <a:rPr lang="cs-CZ" dirty="0"/>
              <a:t>zejména na místa s velkým počtem čar, která prokazují velkou frekvenci činností, zejména</a:t>
            </a:r>
          </a:p>
          <a:p>
            <a:r>
              <a:rPr lang="pl-PL" dirty="0"/>
              <a:t>manipulačních. Odhalí se tak množství chůze jak po pracovišti, tak i mimo něj. Je tedy</a:t>
            </a:r>
          </a:p>
          <a:p>
            <a:r>
              <a:rPr lang="cs-CZ" dirty="0"/>
              <a:t>dobrým podkladem pro změny v layoutu [7], [14].</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26</a:t>
            </a:fld>
            <a:endParaRPr lang="cs-CZ"/>
          </a:p>
        </p:txBody>
      </p:sp>
    </p:spTree>
    <p:extLst>
      <p:ext uri="{BB962C8B-B14F-4D97-AF65-F5344CB8AC3E}">
        <p14:creationId xmlns:p14="http://schemas.microsoft.com/office/powerpoint/2010/main" val="248484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27</a:t>
            </a:fld>
            <a:endParaRPr lang="cs-CZ"/>
          </a:p>
        </p:txBody>
      </p:sp>
    </p:spTree>
    <p:extLst>
      <p:ext uri="{BB962C8B-B14F-4D97-AF65-F5344CB8AC3E}">
        <p14:creationId xmlns:p14="http://schemas.microsoft.com/office/powerpoint/2010/main" val="328563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28</a:t>
            </a:fld>
            <a:endParaRPr lang="cs-CZ"/>
          </a:p>
        </p:txBody>
      </p:sp>
    </p:spTree>
    <p:extLst>
      <p:ext uri="{BB962C8B-B14F-4D97-AF65-F5344CB8AC3E}">
        <p14:creationId xmlns:p14="http://schemas.microsoft.com/office/powerpoint/2010/main" val="429462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29</a:t>
            </a:fld>
            <a:endParaRPr lang="cs-CZ"/>
          </a:p>
        </p:txBody>
      </p:sp>
    </p:spTree>
    <p:extLst>
      <p:ext uri="{BB962C8B-B14F-4D97-AF65-F5344CB8AC3E}">
        <p14:creationId xmlns:p14="http://schemas.microsoft.com/office/powerpoint/2010/main" val="16449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a:t>
            </a:fld>
            <a:endParaRPr lang="cs-CZ"/>
          </a:p>
        </p:txBody>
      </p:sp>
    </p:spTree>
    <p:extLst>
      <p:ext uri="{BB962C8B-B14F-4D97-AF65-F5344CB8AC3E}">
        <p14:creationId xmlns:p14="http://schemas.microsoft.com/office/powerpoint/2010/main" val="3807906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30</a:t>
            </a:fld>
            <a:endParaRPr lang="cs-CZ"/>
          </a:p>
        </p:txBody>
      </p:sp>
    </p:spTree>
    <p:extLst>
      <p:ext uri="{BB962C8B-B14F-4D97-AF65-F5344CB8AC3E}">
        <p14:creationId xmlns:p14="http://schemas.microsoft.com/office/powerpoint/2010/main" val="1844737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Katakana-muda</a:t>
            </a:r>
            <a:r>
              <a:rPr lang="cs-CZ" dirty="0"/>
              <a:t>: vše, co není pro pracovní postup nutné a co lze ihned, bez velkých zásahů eliminovat. Je to např. čekání, hledání, odkládání, přemýšlení, dvojí práce, rovnání součástí, odstraňovaní balicího materiálu, cesta pro přinesení součástí, odklizení třísek apod. Jedná se o nejsnadněji poznatelné plýtvání.</a:t>
            </a:r>
          </a:p>
          <a:p>
            <a:r>
              <a:rPr lang="cs-CZ" dirty="0" err="1"/>
              <a:t>Kanji-muda</a:t>
            </a:r>
            <a:r>
              <a:rPr lang="cs-CZ" dirty="0"/>
              <a:t>: plýtvání, které se vztahuje ke strojům a dalším zařízením. Např. dlouhé přísunové cesty, prázdné zpáteční cesty, nevyužití kapacity nástrojů apod. Projevuje se tak, že různé výkony jsou prováděny v různém rytmu, pracovník nebo stroj čeká. Tyto nedostatky může rozeznat zodpovědný manažer pracoviště, příp. je možno využit analytických metod.</a:t>
            </a:r>
          </a:p>
          <a:p>
            <a:r>
              <a:rPr lang="cs-CZ" dirty="0"/>
              <a:t>Hiragana-</a:t>
            </a:r>
            <a:r>
              <a:rPr lang="cs-CZ" dirty="0" err="1"/>
              <a:t>muda</a:t>
            </a:r>
            <a:r>
              <a:rPr lang="cs-CZ" dirty="0"/>
              <a:t>: nedostatky, které jsou dány stávajícími podmínkami, v nichž pracovní proces probíhá. Jde o plýtvání, </a:t>
            </a:r>
            <a:r>
              <a:rPr lang="cs-CZ" dirty="0" err="1"/>
              <a:t>vztahujicí</a:t>
            </a:r>
            <a:r>
              <a:rPr lang="cs-CZ" dirty="0"/>
              <a:t> se k tělesným pohybům pracovníků. Např. nevhodné umístění ovladačů, čištění ploch atd.</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31</a:t>
            </a:fld>
            <a:endParaRPr lang="cs-CZ"/>
          </a:p>
        </p:txBody>
      </p:sp>
    </p:spTree>
    <p:extLst>
      <p:ext uri="{BB962C8B-B14F-4D97-AF65-F5344CB8AC3E}">
        <p14:creationId xmlns:p14="http://schemas.microsoft.com/office/powerpoint/2010/main" val="426187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32</a:t>
            </a:fld>
            <a:endParaRPr lang="cs-CZ"/>
          </a:p>
        </p:txBody>
      </p:sp>
    </p:spTree>
    <p:extLst>
      <p:ext uri="{BB962C8B-B14F-4D97-AF65-F5344CB8AC3E}">
        <p14:creationId xmlns:p14="http://schemas.microsoft.com/office/powerpoint/2010/main" val="238279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33</a:t>
            </a:fld>
            <a:endParaRPr lang="cs-CZ"/>
          </a:p>
        </p:txBody>
      </p:sp>
    </p:spTree>
    <p:extLst>
      <p:ext uri="{BB962C8B-B14F-4D97-AF65-F5344CB8AC3E}">
        <p14:creationId xmlns:p14="http://schemas.microsoft.com/office/powerpoint/2010/main" val="1210170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34</a:t>
            </a:fld>
            <a:endParaRPr lang="cs-CZ"/>
          </a:p>
        </p:txBody>
      </p:sp>
    </p:spTree>
    <p:extLst>
      <p:ext uri="{BB962C8B-B14F-4D97-AF65-F5344CB8AC3E}">
        <p14:creationId xmlns:p14="http://schemas.microsoft.com/office/powerpoint/2010/main" val="60338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35</a:t>
            </a:fld>
            <a:endParaRPr lang="cs-CZ"/>
          </a:p>
        </p:txBody>
      </p:sp>
    </p:spTree>
    <p:extLst>
      <p:ext uri="{BB962C8B-B14F-4D97-AF65-F5344CB8AC3E}">
        <p14:creationId xmlns:p14="http://schemas.microsoft.com/office/powerpoint/2010/main" val="598923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Therblig</a:t>
            </a:r>
            <a:r>
              <a:rPr lang="cs-CZ" dirty="0"/>
              <a:t> je přesmyčkou jména </a:t>
            </a:r>
            <a:r>
              <a:rPr lang="cs-CZ" dirty="0" err="1"/>
              <a:t>Gilbreth</a:t>
            </a:r>
            <a:r>
              <a:rPr lang="cs-CZ" dirty="0"/>
              <a:t>. 58 </a:t>
            </a:r>
          </a:p>
          <a:p>
            <a:endParaRPr lang="cs-CZ" dirty="0"/>
          </a:p>
          <a:p>
            <a:r>
              <a:rPr lang="cs-CZ" dirty="0"/>
              <a:t>Jednotlivé </a:t>
            </a:r>
            <a:r>
              <a:rPr lang="cs-CZ" dirty="0" err="1"/>
              <a:t>therbligy</a:t>
            </a:r>
            <a:r>
              <a:rPr lang="cs-CZ" dirty="0"/>
              <a:t> pak mohly být zakresleny příslušnými barvami do grafu simultánního cyklu pohybu (</a:t>
            </a:r>
            <a:r>
              <a:rPr lang="cs-CZ" dirty="0" err="1"/>
              <a:t>simultaneous</a:t>
            </a:r>
            <a:r>
              <a:rPr lang="cs-CZ" dirty="0"/>
              <a:t> </a:t>
            </a:r>
            <a:r>
              <a:rPr lang="cs-CZ" dirty="0" err="1"/>
              <a:t>motion</a:t>
            </a:r>
            <a:r>
              <a:rPr lang="cs-CZ" dirty="0"/>
              <a:t> chart neboli SIMO chart). Jde o graf, který zachycuje současně probíhající pohyby zvlášť pro každou ruku, kdy na vertikální časové ose jsou vyznačeny zkratky či symboly </a:t>
            </a:r>
            <a:r>
              <a:rPr lang="cs-CZ" dirty="0" err="1"/>
              <a:t>therbligů</a:t>
            </a:r>
            <a:r>
              <a:rPr lang="cs-CZ" dirty="0"/>
              <a:t> spolu se stručným popisem jednotlivých úkonů tak, jak jdou ve výrobním procesu za sebou. Tyto prvky pak zaujímají na ose takové rozpětí, jaké odpovídá času potřebného pro jejich provedení59 (ukázka SIMO chart viz příloha č. 7). Uvedeným způsobem sestavený graf poukazuje na zbytečné časové prodlevy a také na to, který prvek pohybu trvá nejdéle, přičemž následným zkoumáním lze trvání daného </a:t>
            </a:r>
            <a:r>
              <a:rPr lang="cs-CZ" dirty="0" err="1"/>
              <a:t>therbligu</a:t>
            </a:r>
            <a:r>
              <a:rPr lang="cs-CZ" dirty="0"/>
              <a:t> zkrátit nebo jej racionalizací pracovního postupu úplně odstranit. Manželé </a:t>
            </a:r>
            <a:r>
              <a:rPr lang="cs-CZ" dirty="0" err="1"/>
              <a:t>Gilbrethovi</a:t>
            </a:r>
            <a:r>
              <a:rPr lang="cs-CZ" dirty="0"/>
              <a:t> nikdy neuvedli časové hodnoty pro jednotlivé </a:t>
            </a:r>
            <a:r>
              <a:rPr lang="cs-CZ" dirty="0" err="1"/>
              <a:t>therbligy</a:t>
            </a:r>
            <a:r>
              <a:rPr lang="cs-CZ" dirty="0"/>
              <a:t> či pracovní úkoly, neboť se domnívali, že se zdokonalujícími se metodami práce se bude čas potřebný pro provedení jednotlivých prvků pohybů a operací neustále snižovat.60 Pro studium pohybů </a:t>
            </a:r>
            <a:r>
              <a:rPr lang="cs-CZ" dirty="0" err="1"/>
              <a:t>Gilbreth</a:t>
            </a:r>
            <a:r>
              <a:rPr lang="cs-CZ" dirty="0"/>
              <a:t> doporučoval využít fotografického či filmového přístroje. Sám upřednostňoval druhý způsob, neboť na filmový záznam se pak dalo dívat zpomaleně, což dopomohlo k důkladné analýze každého jednotlivého pohybového prvku a k posouzení jeho mechaniky.61 </a:t>
            </a:r>
            <a:r>
              <a:rPr lang="cs-CZ" dirty="0" err="1"/>
              <a:t>Gilbreth</a:t>
            </a:r>
            <a:r>
              <a:rPr lang="cs-CZ" dirty="0"/>
              <a:t> také stanovil postup, jak studium účinně provést:62 • Pozorovat nejlepší práci nejlepších dělníků, • Fotografovat a zapisovat jejich použité pracovní metody, • Vést evidenci výkonů a spotřebovaných nákladů, • Vyvodit pracovní předpisy, • Zřídit laboratoře pro testování zjištěných předpisů, • Zpracovat otestované předpisy do instrukcí (ukázka vzorové instrukce pro stavbu cihlové zdi s využitím racionalizace práce a studia pohybů podle manželů </a:t>
            </a:r>
            <a:r>
              <a:rPr lang="cs-CZ" dirty="0" err="1"/>
              <a:t>Gilbrethových</a:t>
            </a:r>
            <a:r>
              <a:rPr lang="cs-CZ" dirty="0"/>
              <a:t> je uvedena v příloze č. 8), • Výsledky studií veřejně publikovat a učit jim následující generace. Manželé </a:t>
            </a:r>
            <a:r>
              <a:rPr lang="cs-CZ" dirty="0" err="1"/>
              <a:t>Gilbrethovi</a:t>
            </a:r>
            <a:r>
              <a:rPr lang="cs-CZ" dirty="0"/>
              <a:t> při svých zkoumáních dospěli k názoru, že pohybové studie závisí na vlivech prostředí, neboť tyto determinují psychiku pracovníka, a tím i jeho celkovou výkonnost. Zaměřili se proto i na racionalizaci pracovního prostředí a organizaci podmínek práce. F. B. </a:t>
            </a:r>
            <a:r>
              <a:rPr lang="cs-CZ" dirty="0" err="1"/>
              <a:t>Gilbreth</a:t>
            </a:r>
            <a:r>
              <a:rPr lang="cs-CZ" dirty="0"/>
              <a:t> vynalezl například pohyblivé lešení, čímž se mu podařilo odstranit práci v nevhodných a unavujících polohách, nebo způsob dopravy cihel v sádkách. Cihly v nich byly pomocnými pracovníky uspořádány podle kvality tak, aby je dělníci mohli uchopit a zvednout jedním pohybem bez nutnosti přebírání a hledání cihel potřebné jakosti. Objevil také určitou hustotu malty, která dělníkům umožňovala pouhé vtlačení cihly rukou do vrstvy takto husté malty bez potřeby obvyklého poklepání. Pro maximální výkonnost </a:t>
            </a:r>
            <a:r>
              <a:rPr lang="cs-CZ" dirty="0" err="1"/>
              <a:t>Gilbreth</a:t>
            </a:r>
            <a:r>
              <a:rPr lang="cs-CZ" dirty="0"/>
              <a:t> doporučoval, aby byly dělníkům zajištěny co nejpříznivější pracovní podmínky, aby dělníci potřebovali co nejkratší odpočinek pro překonání únavy. Tyto podmínky spolu s dalšími vlivy 59 Simo chart. In: </a:t>
            </a:r>
            <a:r>
              <a:rPr lang="cs-CZ" dirty="0" err="1"/>
              <a:t>Dictionary</a:t>
            </a:r>
            <a:r>
              <a:rPr lang="cs-CZ" dirty="0"/>
              <a:t>, </a:t>
            </a:r>
            <a:r>
              <a:rPr lang="cs-CZ" dirty="0" err="1"/>
              <a:t>Encyclopedia</a:t>
            </a:r>
            <a:r>
              <a:rPr lang="cs-CZ" dirty="0"/>
              <a:t> and Thesaurus - </a:t>
            </a:r>
            <a:r>
              <a:rPr lang="cs-CZ" dirty="0" err="1"/>
              <a:t>The</a:t>
            </a:r>
            <a:r>
              <a:rPr lang="cs-CZ" dirty="0"/>
              <a:t> Free </a:t>
            </a:r>
            <a:r>
              <a:rPr lang="cs-CZ" dirty="0" err="1"/>
              <a:t>Dictionary</a:t>
            </a:r>
            <a:r>
              <a:rPr lang="cs-CZ" dirty="0"/>
              <a:t> [online]. © 2014 [cit. 2014-03- 29]. Dostupné z: http://encyclopedia2.thefreedictionary.com/</a:t>
            </a:r>
            <a:r>
              <a:rPr lang="cs-CZ" dirty="0" err="1"/>
              <a:t>simo+chart</a:t>
            </a:r>
            <a:r>
              <a:rPr lang="cs-CZ" dirty="0"/>
              <a:t>. 60 FERGUSON, David. </a:t>
            </a:r>
            <a:r>
              <a:rPr lang="cs-CZ" dirty="0" err="1"/>
              <a:t>Therbligs</a:t>
            </a:r>
            <a:r>
              <a:rPr lang="cs-CZ" dirty="0"/>
              <a:t>: </a:t>
            </a:r>
            <a:r>
              <a:rPr lang="cs-CZ" dirty="0" err="1"/>
              <a:t>The</a:t>
            </a:r>
            <a:r>
              <a:rPr lang="cs-CZ" dirty="0"/>
              <a:t> </a:t>
            </a:r>
            <a:r>
              <a:rPr lang="cs-CZ" dirty="0" err="1"/>
              <a:t>Keys</a:t>
            </a:r>
            <a:r>
              <a:rPr lang="cs-CZ" dirty="0"/>
              <a:t> to </a:t>
            </a:r>
            <a:r>
              <a:rPr lang="cs-CZ" dirty="0" err="1"/>
              <a:t>Simplifying</a:t>
            </a:r>
            <a:r>
              <a:rPr lang="cs-CZ" dirty="0"/>
              <a:t> </a:t>
            </a:r>
            <a:r>
              <a:rPr lang="cs-CZ" dirty="0" err="1"/>
              <a:t>Work</a:t>
            </a:r>
            <a:r>
              <a:rPr lang="cs-CZ" dirty="0"/>
              <a:t>. In: Massachusetts Institute </a:t>
            </a:r>
            <a:r>
              <a:rPr lang="cs-CZ" dirty="0" err="1"/>
              <a:t>of</a:t>
            </a:r>
            <a:r>
              <a:rPr lang="cs-CZ" dirty="0"/>
              <a:t> Technology [online]. 1999 [cit. 2014-03-29]. Dostupné z: http://web.mit.edu/</a:t>
            </a:r>
            <a:r>
              <a:rPr lang="cs-CZ" dirty="0" err="1"/>
              <a:t>allanmc</a:t>
            </a:r>
            <a:r>
              <a:rPr lang="cs-CZ" dirty="0"/>
              <a:t>/www/Therblgs.pdf, str. 1. 61 MUSIL, Josef. Časové a pohybové studium. ŠPAČEK, Stanislav. Encyklopedie výkonnosti 2: Výroba. Praha: SFINX, 1932, 657 stran. ISBN X, str. 358. 62 GILBRETH, Frank B. </a:t>
            </a:r>
            <a:r>
              <a:rPr lang="cs-CZ" dirty="0" err="1"/>
              <a:t>Motion</a:t>
            </a:r>
            <a:r>
              <a:rPr lang="cs-CZ" dirty="0"/>
              <a:t> study: A </a:t>
            </a:r>
            <a:r>
              <a:rPr lang="cs-CZ" dirty="0" err="1"/>
              <a:t>method</a:t>
            </a:r>
            <a:r>
              <a:rPr lang="cs-CZ" dirty="0"/>
              <a:t> </a:t>
            </a:r>
            <a:r>
              <a:rPr lang="cs-CZ" dirty="0" err="1"/>
              <a:t>for</a:t>
            </a:r>
            <a:r>
              <a:rPr lang="cs-CZ" dirty="0"/>
              <a:t> </a:t>
            </a:r>
            <a:r>
              <a:rPr lang="cs-CZ" dirty="0" err="1"/>
              <a:t>increasing</a:t>
            </a:r>
            <a:r>
              <a:rPr lang="cs-CZ" dirty="0"/>
              <a:t> </a:t>
            </a:r>
            <a:r>
              <a:rPr lang="cs-CZ" dirty="0" err="1"/>
              <a:t>the</a:t>
            </a:r>
            <a:r>
              <a:rPr lang="cs-CZ" dirty="0"/>
              <a:t> </a:t>
            </a:r>
            <a:r>
              <a:rPr lang="cs-CZ" dirty="0" err="1"/>
              <a:t>efficiency</a:t>
            </a:r>
            <a:r>
              <a:rPr lang="cs-CZ" dirty="0"/>
              <a:t> </a:t>
            </a:r>
            <a:r>
              <a:rPr lang="cs-CZ" dirty="0" err="1"/>
              <a:t>of</a:t>
            </a:r>
            <a:r>
              <a:rPr lang="cs-CZ" dirty="0"/>
              <a:t> </a:t>
            </a:r>
            <a:r>
              <a:rPr lang="cs-CZ" dirty="0" err="1"/>
              <a:t>the</a:t>
            </a:r>
            <a:r>
              <a:rPr lang="cs-CZ" dirty="0"/>
              <a:t> </a:t>
            </a:r>
            <a:r>
              <a:rPr lang="cs-CZ" dirty="0" err="1"/>
              <a:t>workman</a:t>
            </a:r>
            <a:r>
              <a:rPr lang="cs-CZ" dirty="0"/>
              <a:t>. New York: D. Van </a:t>
            </a:r>
            <a:r>
              <a:rPr lang="cs-CZ" dirty="0" err="1"/>
              <a:t>Nostrand</a:t>
            </a:r>
            <a:r>
              <a:rPr lang="cs-CZ" dirty="0"/>
              <a:t> </a:t>
            </a:r>
            <a:r>
              <a:rPr lang="cs-CZ" dirty="0" err="1"/>
              <a:t>Company</a:t>
            </a:r>
            <a:r>
              <a:rPr lang="cs-CZ" dirty="0"/>
              <a:t>, 1921, 116 stran. ISBN X. Dostupné z: https://archive.org/</a:t>
            </a:r>
            <a:r>
              <a:rPr lang="cs-CZ" dirty="0" err="1"/>
              <a:t>stream</a:t>
            </a:r>
            <a:r>
              <a:rPr lang="cs-CZ" dirty="0"/>
              <a:t>/motionstudymetho00gilbrich#page/n0/mode/2up, str. 102-103. 34 musely být zahrnuty do analýzy pohybů, neboť od nich se odvíjel počet a délka prováděných pohybů.63 </a:t>
            </a:r>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36</a:t>
            </a:fld>
            <a:endParaRPr lang="cs-CZ"/>
          </a:p>
        </p:txBody>
      </p:sp>
    </p:spTree>
    <p:extLst>
      <p:ext uri="{BB962C8B-B14F-4D97-AF65-F5344CB8AC3E}">
        <p14:creationId xmlns:p14="http://schemas.microsoft.com/office/powerpoint/2010/main" val="173586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7DEE-ECE7-4E0B-832B-F5087CED8AE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766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39</a:t>
            </a:fld>
            <a:endParaRPr lang="cs-CZ"/>
          </a:p>
        </p:txBody>
      </p:sp>
    </p:spTree>
    <p:extLst>
      <p:ext uri="{BB962C8B-B14F-4D97-AF65-F5344CB8AC3E}">
        <p14:creationId xmlns:p14="http://schemas.microsoft.com/office/powerpoint/2010/main" val="2714039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40</a:t>
            </a:fld>
            <a:endParaRPr lang="cs-CZ"/>
          </a:p>
        </p:txBody>
      </p:sp>
    </p:spTree>
    <p:extLst>
      <p:ext uri="{BB962C8B-B14F-4D97-AF65-F5344CB8AC3E}">
        <p14:creationId xmlns:p14="http://schemas.microsoft.com/office/powerpoint/2010/main" val="41114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a:t>generel organizace </a:t>
            </a:r>
            <a:r>
              <a:rPr lang="cs-CZ" dirty="0"/>
              <a:t>– komplexní situační rozmístění výrobních, skladovacích, energetických a ostatních objektů, příjezdových cest, vnitrozávodních komunikací apod.,</a:t>
            </a:r>
          </a:p>
          <a:p>
            <a:r>
              <a:rPr lang="cs-CZ" i="1" dirty="0"/>
              <a:t>síť komunikací horizontálního i vertikálního charakteru</a:t>
            </a:r>
            <a:r>
              <a:rPr lang="cs-CZ" dirty="0"/>
              <a:t>,</a:t>
            </a:r>
          </a:p>
          <a:p>
            <a:r>
              <a:rPr lang="cs-CZ" i="1" dirty="0"/>
              <a:t>charakter budov </a:t>
            </a:r>
            <a:r>
              <a:rPr lang="cs-CZ" dirty="0"/>
              <a:t>– účel objektu, podlahová plocha, prostorové a půdorysné řešení,</a:t>
            </a:r>
          </a:p>
          <a:p>
            <a:r>
              <a:rPr lang="cs-CZ" dirty="0"/>
              <a:t>umístění dveří a vrat apod.,</a:t>
            </a:r>
          </a:p>
          <a:p>
            <a:r>
              <a:rPr lang="cs-CZ" i="1" dirty="0"/>
              <a:t>inženýrské sítě </a:t>
            </a:r>
            <a:r>
              <a:rPr lang="cs-CZ" dirty="0"/>
              <a:t>– rozvody vody, páry, plynu, elektrické energie, kanalizační síť,</a:t>
            </a:r>
          </a:p>
          <a:p>
            <a:r>
              <a:rPr lang="cs-CZ" i="1" dirty="0"/>
              <a:t>typ výroby </a:t>
            </a:r>
            <a:r>
              <a:rPr lang="cs-CZ" dirty="0"/>
              <a:t>– předurčuje rozmístění pracovišť – od nižších typů výroby směrem</a:t>
            </a:r>
          </a:p>
          <a:p>
            <a:r>
              <a:rPr lang="cs-CZ" dirty="0"/>
              <a:t>k vyšším rostou požadavky na dokonalejší uspořádání výroby</a:t>
            </a:r>
          </a:p>
          <a:p>
            <a:r>
              <a:rPr lang="cs-CZ" i="1" dirty="0"/>
              <a:t>vnitropodniková specializace</a:t>
            </a:r>
            <a:r>
              <a:rPr lang="cs-CZ" dirty="0"/>
              <a:t>,</a:t>
            </a:r>
          </a:p>
          <a:p>
            <a:r>
              <a:rPr lang="cs-CZ" i="1" dirty="0"/>
              <a:t>manipulační prostředky – </a:t>
            </a:r>
            <a:r>
              <a:rPr lang="cs-CZ" dirty="0"/>
              <a:t>jeřáby s pevnými dráhami, železniční vlečky a další stabilní zařízení,</a:t>
            </a:r>
          </a:p>
          <a:p>
            <a:r>
              <a:rPr lang="cs-CZ" i="1" dirty="0"/>
              <a:t>technologický postup výroby</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4</a:t>
            </a:fld>
            <a:endParaRPr lang="cs-CZ"/>
          </a:p>
        </p:txBody>
      </p:sp>
    </p:spTree>
    <p:extLst>
      <p:ext uri="{BB962C8B-B14F-4D97-AF65-F5344CB8AC3E}">
        <p14:creationId xmlns:p14="http://schemas.microsoft.com/office/powerpoint/2010/main" val="2881672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41</a:t>
            </a:fld>
            <a:endParaRPr lang="cs-CZ"/>
          </a:p>
        </p:txBody>
      </p:sp>
    </p:spTree>
    <p:extLst>
      <p:ext uri="{BB962C8B-B14F-4D97-AF65-F5344CB8AC3E}">
        <p14:creationId xmlns:p14="http://schemas.microsoft.com/office/powerpoint/2010/main" val="2123421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42</a:t>
            </a:fld>
            <a:endParaRPr lang="cs-CZ"/>
          </a:p>
        </p:txBody>
      </p:sp>
    </p:spTree>
    <p:extLst>
      <p:ext uri="{BB962C8B-B14F-4D97-AF65-F5344CB8AC3E}">
        <p14:creationId xmlns:p14="http://schemas.microsoft.com/office/powerpoint/2010/main" val="3779818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Průběžná doba výroby je určena časovým intervalem od okamžiku provedení první operace až do okamžiku odvedení výrobku do skladu hotových výrobku. Rozsah průběžné doby výroby odpovídá době nezbytně nutné pro určitý konkrétní výrobní úkol při daných technickoekonomických a </a:t>
            </a:r>
            <a:r>
              <a:rPr lang="cs-CZ" sz="1200" kern="1200" dirty="0" err="1">
                <a:solidFill>
                  <a:schemeClr val="tx1"/>
                </a:solidFill>
                <a:effectLst/>
                <a:latin typeface="+mn-lt"/>
                <a:ea typeface="+mn-ea"/>
                <a:cs typeface="+mn-cs"/>
              </a:rPr>
              <a:t>technicko</a:t>
            </a:r>
            <a:r>
              <a:rPr lang="cs-CZ" sz="1200" kern="1200" dirty="0">
                <a:solidFill>
                  <a:schemeClr val="tx1"/>
                </a:solidFill>
                <a:effectLst/>
                <a:latin typeface="+mn-lt"/>
                <a:ea typeface="+mn-ea"/>
                <a:cs typeface="+mn-cs"/>
              </a:rPr>
              <a:t> organizačních podmínkách bez ohledu na poruchy. V kontinuální výrobě je průběžná doba dána hlavně dobou potřebnou na uskutečnění technologických operací. V přerušované výrobě tuto dobu podstatně ovlivňují činitelé, kteří působí na vznik přestávek mezi jednotlivými operacemi. Pro výpočet se muže, jako všeobecně při normování, použít jak přesné analytické metody vycházející z výkonových a kapacitních technických  a hospodářských norem, tak metody statistické, vycházející ze srovnání s  minulým obdobím nebo založené na existenci obdobných výrobku, používá   se také odhad u. Používaní analytické metody jsou buď výpočtové nebo grafické.</a:t>
            </a:r>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43</a:t>
            </a:fld>
            <a:endParaRPr lang="cs-CZ"/>
          </a:p>
        </p:txBody>
      </p:sp>
    </p:spTree>
    <p:extLst>
      <p:ext uri="{BB962C8B-B14F-4D97-AF65-F5344CB8AC3E}">
        <p14:creationId xmlns:p14="http://schemas.microsoft.com/office/powerpoint/2010/main" val="693443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44</a:t>
            </a:fld>
            <a:endParaRPr lang="cs-CZ"/>
          </a:p>
        </p:txBody>
      </p:sp>
    </p:spTree>
    <p:extLst>
      <p:ext uri="{BB962C8B-B14F-4D97-AF65-F5344CB8AC3E}">
        <p14:creationId xmlns:p14="http://schemas.microsoft.com/office/powerpoint/2010/main" val="2064669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45</a:t>
            </a:fld>
            <a:endParaRPr lang="cs-CZ"/>
          </a:p>
        </p:txBody>
      </p:sp>
    </p:spTree>
    <p:extLst>
      <p:ext uri="{BB962C8B-B14F-4D97-AF65-F5344CB8AC3E}">
        <p14:creationId xmlns:p14="http://schemas.microsoft.com/office/powerpoint/2010/main" val="2659153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r>
              <a:rPr lang="cs-CZ" dirty="0"/>
              <a:t>- čas přípravy a zakončení neprodlouží průběžnou dobu součásti,  příprava se provede ještě před příchodem výrobní dávky ke zpracování</a:t>
            </a:r>
          </a:p>
          <a:p>
            <a:r>
              <a:rPr lang="cs-CZ" i="1" dirty="0"/>
              <a:t>nepřekrytý </a:t>
            </a:r>
            <a:r>
              <a:rPr lang="cs-CZ" dirty="0"/>
              <a:t>- čas přípravy prodlouží průběžnou dobu výroby součástí v dávce,  příprava pracoviště se provede po přesunu dávky na pracoviště, kde má být operace provedena.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46</a:t>
            </a:fld>
            <a:endParaRPr lang="cs-CZ"/>
          </a:p>
        </p:txBody>
      </p:sp>
    </p:spTree>
    <p:extLst>
      <p:ext uri="{BB962C8B-B14F-4D97-AF65-F5344CB8AC3E}">
        <p14:creationId xmlns:p14="http://schemas.microsoft.com/office/powerpoint/2010/main" val="3122750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47</a:t>
            </a:fld>
            <a:endParaRPr lang="cs-CZ"/>
          </a:p>
        </p:txBody>
      </p:sp>
    </p:spTree>
    <p:extLst>
      <p:ext uri="{BB962C8B-B14F-4D97-AF65-F5344CB8AC3E}">
        <p14:creationId xmlns:p14="http://schemas.microsoft.com/office/powerpoint/2010/main" val="2135516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48</a:t>
            </a:fld>
            <a:endParaRPr lang="cs-CZ"/>
          </a:p>
        </p:txBody>
      </p:sp>
    </p:spTree>
    <p:extLst>
      <p:ext uri="{BB962C8B-B14F-4D97-AF65-F5344CB8AC3E}">
        <p14:creationId xmlns:p14="http://schemas.microsoft.com/office/powerpoint/2010/main" val="730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49</a:t>
            </a:fld>
            <a:endParaRPr lang="cs-CZ"/>
          </a:p>
        </p:txBody>
      </p:sp>
    </p:spTree>
    <p:extLst>
      <p:ext uri="{BB962C8B-B14F-4D97-AF65-F5344CB8AC3E}">
        <p14:creationId xmlns:p14="http://schemas.microsoft.com/office/powerpoint/2010/main" val="2853584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Tento způsob je vhodný tam, kde jsou časy trvání jednotlivých operací stejné, popřípadě je na následující operaci čas zpracování vždy delší než na operaci předcházející. Jestliže však tyto předpoklady nejsou zachovány, dochází na pracovišti, kde je doba trvání operace proti předcházejícímu úseku kratší, k prostojům mezi jednotlivými dopravními dávkami. </a:t>
            </a:r>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50</a:t>
            </a:fld>
            <a:endParaRPr lang="cs-CZ"/>
          </a:p>
        </p:txBody>
      </p:sp>
    </p:spTree>
    <p:extLst>
      <p:ext uri="{BB962C8B-B14F-4D97-AF65-F5344CB8AC3E}">
        <p14:creationId xmlns:p14="http://schemas.microsoft.com/office/powerpoint/2010/main" val="340667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Prostorové uspořádání pracovišť ve výrobě, a tedy i rozmístění jednotlivých pracovišť, je</a:t>
            </a:r>
          </a:p>
          <a:p>
            <a:r>
              <a:rPr lang="cs-CZ" dirty="0"/>
              <a:t>ve velké míře ovlivněno i materiálovými toky. Hlavními kritérii optimálního uspořádání</a:t>
            </a:r>
          </a:p>
          <a:p>
            <a:r>
              <a:rPr lang="cs-CZ" dirty="0"/>
              <a:t>výroby jsou přímočarost, nejkratší délka a plynulost materiálového toku.</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5</a:t>
            </a:fld>
            <a:endParaRPr lang="cs-CZ"/>
          </a:p>
        </p:txBody>
      </p:sp>
    </p:spTree>
    <p:extLst>
      <p:ext uri="{BB962C8B-B14F-4D97-AF65-F5344CB8AC3E}">
        <p14:creationId xmlns:p14="http://schemas.microsoft.com/office/powerpoint/2010/main" val="2575394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51</a:t>
            </a:fld>
            <a:endParaRPr lang="cs-CZ"/>
          </a:p>
        </p:txBody>
      </p:sp>
    </p:spTree>
    <p:extLst>
      <p:ext uri="{BB962C8B-B14F-4D97-AF65-F5344CB8AC3E}">
        <p14:creationId xmlns:p14="http://schemas.microsoft.com/office/powerpoint/2010/main" val="3125657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52</a:t>
            </a:fld>
            <a:endParaRPr lang="cs-CZ"/>
          </a:p>
        </p:txBody>
      </p:sp>
    </p:spTree>
    <p:extLst>
      <p:ext uri="{BB962C8B-B14F-4D97-AF65-F5344CB8AC3E}">
        <p14:creationId xmlns:p14="http://schemas.microsoft.com/office/powerpoint/2010/main" val="3979014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53</a:t>
            </a:fld>
            <a:endParaRPr lang="cs-CZ"/>
          </a:p>
        </p:txBody>
      </p:sp>
    </p:spTree>
    <p:extLst>
      <p:ext uri="{BB962C8B-B14F-4D97-AF65-F5344CB8AC3E}">
        <p14:creationId xmlns:p14="http://schemas.microsoft.com/office/powerpoint/2010/main" val="1341856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54</a:t>
            </a:fld>
            <a:endParaRPr lang="cs-CZ"/>
          </a:p>
        </p:txBody>
      </p:sp>
    </p:spTree>
    <p:extLst>
      <p:ext uri="{BB962C8B-B14F-4D97-AF65-F5344CB8AC3E}">
        <p14:creationId xmlns:p14="http://schemas.microsoft.com/office/powerpoint/2010/main" val="1227112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55</a:t>
            </a:fld>
            <a:endParaRPr lang="cs-CZ"/>
          </a:p>
        </p:txBody>
      </p:sp>
    </p:spTree>
    <p:extLst>
      <p:ext uri="{BB962C8B-B14F-4D97-AF65-F5344CB8AC3E}">
        <p14:creationId xmlns:p14="http://schemas.microsoft.com/office/powerpoint/2010/main" val="3807726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56</a:t>
            </a:fld>
            <a:endParaRPr lang="cs-CZ"/>
          </a:p>
        </p:txBody>
      </p:sp>
    </p:spTree>
    <p:extLst>
      <p:ext uri="{BB962C8B-B14F-4D97-AF65-F5344CB8AC3E}">
        <p14:creationId xmlns:p14="http://schemas.microsoft.com/office/powerpoint/2010/main" val="3823453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57</a:t>
            </a:fld>
            <a:endParaRPr lang="cs-CZ"/>
          </a:p>
        </p:txBody>
      </p:sp>
    </p:spTree>
    <p:extLst>
      <p:ext uri="{BB962C8B-B14F-4D97-AF65-F5344CB8AC3E}">
        <p14:creationId xmlns:p14="http://schemas.microsoft.com/office/powerpoint/2010/main" val="506355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58</a:t>
            </a:fld>
            <a:endParaRPr lang="cs-CZ"/>
          </a:p>
        </p:txBody>
      </p:sp>
    </p:spTree>
    <p:extLst>
      <p:ext uri="{BB962C8B-B14F-4D97-AF65-F5344CB8AC3E}">
        <p14:creationId xmlns:p14="http://schemas.microsoft.com/office/powerpoint/2010/main" val="280255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7DEE-ECE7-4E0B-832B-F5087CED8AE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781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60</a:t>
            </a:fld>
            <a:endParaRPr lang="cs-CZ"/>
          </a:p>
        </p:txBody>
      </p:sp>
    </p:spTree>
    <p:extLst>
      <p:ext uri="{BB962C8B-B14F-4D97-AF65-F5344CB8AC3E}">
        <p14:creationId xmlns:p14="http://schemas.microsoft.com/office/powerpoint/2010/main" val="271149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6</a:t>
            </a:fld>
            <a:endParaRPr lang="cs-CZ"/>
          </a:p>
        </p:txBody>
      </p:sp>
    </p:spTree>
    <p:extLst>
      <p:ext uri="{BB962C8B-B14F-4D97-AF65-F5344CB8AC3E}">
        <p14:creationId xmlns:p14="http://schemas.microsoft.com/office/powerpoint/2010/main" val="3028297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některých případech není možné/účelné</a:t>
            </a:r>
            <a:r>
              <a:rPr lang="cs-CZ" baseline="0" dirty="0"/>
              <a:t> provádět kapacitní propočty na jednotku výrobního zařízení. Pak se </a:t>
            </a:r>
            <a:r>
              <a:rPr lang="cs-CZ" baseline="0" dirty="0" err="1"/>
              <a:t>provadějí</a:t>
            </a:r>
            <a:r>
              <a:rPr lang="cs-CZ" baseline="0" dirty="0"/>
              <a:t> kapacitní propočty na jednotku výrobního zařízení. Pak se </a:t>
            </a:r>
            <a:r>
              <a:rPr lang="cs-CZ" baseline="0" dirty="0" err="1"/>
              <a:t>provadějí</a:t>
            </a:r>
            <a:r>
              <a:rPr lang="cs-CZ" baseline="0" dirty="0"/>
              <a:t> propočty na sdružená pracoviště, dílny, provozy, výrobní úseky atd. </a:t>
            </a:r>
            <a:endParaRPr lang="cs-CZ" dirty="0"/>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61</a:t>
            </a:fld>
            <a:endParaRPr lang="cs-CZ"/>
          </a:p>
        </p:txBody>
      </p:sp>
    </p:spTree>
    <p:extLst>
      <p:ext uri="{BB962C8B-B14F-4D97-AF65-F5344CB8AC3E}">
        <p14:creationId xmlns:p14="http://schemas.microsoft.com/office/powerpoint/2010/main" val="1649635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62</a:t>
            </a:fld>
            <a:endParaRPr lang="cs-CZ"/>
          </a:p>
        </p:txBody>
      </p:sp>
    </p:spTree>
    <p:extLst>
      <p:ext uri="{BB962C8B-B14F-4D97-AF65-F5344CB8AC3E}">
        <p14:creationId xmlns:p14="http://schemas.microsoft.com/office/powerpoint/2010/main" val="16920788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63</a:t>
            </a:fld>
            <a:endParaRPr lang="cs-CZ"/>
          </a:p>
        </p:txBody>
      </p:sp>
    </p:spTree>
    <p:extLst>
      <p:ext uri="{BB962C8B-B14F-4D97-AF65-F5344CB8AC3E}">
        <p14:creationId xmlns:p14="http://schemas.microsoft.com/office/powerpoint/2010/main" val="1376310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64</a:t>
            </a:fld>
            <a:endParaRPr lang="cs-CZ"/>
          </a:p>
        </p:txBody>
      </p:sp>
    </p:spTree>
    <p:extLst>
      <p:ext uri="{BB962C8B-B14F-4D97-AF65-F5344CB8AC3E}">
        <p14:creationId xmlns:p14="http://schemas.microsoft.com/office/powerpoint/2010/main" val="41913458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65</a:t>
            </a:fld>
            <a:endParaRPr lang="cs-CZ"/>
          </a:p>
        </p:txBody>
      </p:sp>
    </p:spTree>
    <p:extLst>
      <p:ext uri="{BB962C8B-B14F-4D97-AF65-F5344CB8AC3E}">
        <p14:creationId xmlns:p14="http://schemas.microsoft.com/office/powerpoint/2010/main" val="3633806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66</a:t>
            </a:fld>
            <a:endParaRPr lang="cs-CZ"/>
          </a:p>
        </p:txBody>
      </p:sp>
    </p:spTree>
    <p:extLst>
      <p:ext uri="{BB962C8B-B14F-4D97-AF65-F5344CB8AC3E}">
        <p14:creationId xmlns:p14="http://schemas.microsoft.com/office/powerpoint/2010/main" val="42531257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67</a:t>
            </a:fld>
            <a:endParaRPr lang="cs-CZ"/>
          </a:p>
        </p:txBody>
      </p:sp>
    </p:spTree>
    <p:extLst>
      <p:ext uri="{BB962C8B-B14F-4D97-AF65-F5344CB8AC3E}">
        <p14:creationId xmlns:p14="http://schemas.microsoft.com/office/powerpoint/2010/main" val="41083883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68</a:t>
            </a:fld>
            <a:endParaRPr lang="cs-CZ"/>
          </a:p>
        </p:txBody>
      </p:sp>
    </p:spTree>
    <p:extLst>
      <p:ext uri="{BB962C8B-B14F-4D97-AF65-F5344CB8AC3E}">
        <p14:creationId xmlns:p14="http://schemas.microsoft.com/office/powerpoint/2010/main" val="1191836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69</a:t>
            </a:fld>
            <a:endParaRPr lang="cs-CZ"/>
          </a:p>
        </p:txBody>
      </p:sp>
    </p:spTree>
    <p:extLst>
      <p:ext uri="{BB962C8B-B14F-4D97-AF65-F5344CB8AC3E}">
        <p14:creationId xmlns:p14="http://schemas.microsoft.com/office/powerpoint/2010/main" val="35850517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70</a:t>
            </a:fld>
            <a:endParaRPr lang="cs-CZ"/>
          </a:p>
        </p:txBody>
      </p:sp>
    </p:spTree>
    <p:extLst>
      <p:ext uri="{BB962C8B-B14F-4D97-AF65-F5344CB8AC3E}">
        <p14:creationId xmlns:p14="http://schemas.microsoft.com/office/powerpoint/2010/main" val="231624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Zásady uplatňované při řešení prostorového uspořádání jsou následující:</a:t>
            </a:r>
          </a:p>
          <a:p>
            <a:r>
              <a:rPr lang="cs-CZ" dirty="0"/>
              <a:t>• vytvářet předpoklady pro bezporuchový a spolehlivý chod provozu a výroby,</a:t>
            </a:r>
          </a:p>
          <a:p>
            <a:r>
              <a:rPr lang="cs-CZ" dirty="0"/>
              <a:t>• respektovat charakter výroby,</a:t>
            </a:r>
          </a:p>
          <a:p>
            <a:r>
              <a:rPr lang="cs-CZ" dirty="0"/>
              <a:t>• vytvářet předpoklady pro vytváření pružných změn,</a:t>
            </a:r>
          </a:p>
          <a:p>
            <a:r>
              <a:rPr lang="cs-CZ" dirty="0"/>
              <a:t>• minimalizovat náklady na instalaci, </a:t>
            </a:r>
            <a:r>
              <a:rPr lang="cs-CZ" dirty="0" err="1"/>
              <a:t>deinstalaci</a:t>
            </a:r>
            <a:r>
              <a:rPr lang="cs-CZ" dirty="0"/>
              <a:t> a demontáž,</a:t>
            </a:r>
          </a:p>
          <a:p>
            <a:r>
              <a:rPr lang="cs-CZ" dirty="0"/>
              <a:t>• minimalizovat materiálové toky a dopravní výkony,</a:t>
            </a:r>
          </a:p>
          <a:p>
            <a:r>
              <a:rPr lang="cs-CZ" dirty="0"/>
              <a:t>• optimalizovat vnitropodnikové dopravní sítě,</a:t>
            </a:r>
          </a:p>
          <a:p>
            <a:r>
              <a:rPr lang="cs-CZ" dirty="0"/>
              <a:t>• optimalizovat rozmístění dílčích ploch v rámci základní plochy,</a:t>
            </a:r>
          </a:p>
          <a:p>
            <a:r>
              <a:rPr lang="cs-CZ" dirty="0"/>
              <a:t>• vyvarovat se případným možným kolizím v toku materiálu mezi jednotlivými dílčími</a:t>
            </a:r>
          </a:p>
          <a:p>
            <a:r>
              <a:rPr lang="cs-CZ" dirty="0"/>
              <a:t>plochami,</a:t>
            </a:r>
          </a:p>
          <a:p>
            <a:r>
              <a:rPr lang="cs-CZ" dirty="0"/>
              <a:t>• provádět interní optimalizaci v rámci jednotlivých dílčích ploch.</a:t>
            </a:r>
          </a:p>
          <a:p>
            <a:r>
              <a:rPr lang="cs-CZ" dirty="0"/>
              <a:t>Za optimální řešení se považuje takové, u kterého zpracovávaný výrobek prochází nejkratší</a:t>
            </a:r>
          </a:p>
          <a:p>
            <a:r>
              <a:rPr lang="cs-CZ" dirty="0"/>
              <a:t>cestou, čímž řešíme </a:t>
            </a:r>
            <a:r>
              <a:rPr lang="cs-CZ" i="1" dirty="0"/>
              <a:t>minimalizaci dopravních nákladů.</a:t>
            </a:r>
          </a:p>
          <a:p>
            <a:r>
              <a:rPr lang="cs-CZ" dirty="0"/>
              <a:t>Hlavní roli při návrhu rozmístění objektů (strojů, skladů apod.) hraje zejména </a:t>
            </a:r>
            <a:r>
              <a:rPr lang="cs-CZ" i="1" dirty="0"/>
              <a:t>velikost</a:t>
            </a:r>
          </a:p>
          <a:p>
            <a:r>
              <a:rPr lang="cs-CZ" i="1" dirty="0"/>
              <a:t>materiálového toku v závislosti na délce trasy.</a:t>
            </a:r>
          </a:p>
          <a:p>
            <a:r>
              <a:rPr lang="cs-CZ" i="1" dirty="0"/>
              <a:t>Vhodnost rozmístění objektů v závislosti na </a:t>
            </a:r>
            <a:r>
              <a:rPr lang="cs-CZ" dirty="0"/>
              <a:t>výrobní návaznost, včetně eliminace možného</a:t>
            </a:r>
          </a:p>
          <a:p>
            <a:r>
              <a:rPr lang="cs-CZ" dirty="0"/>
              <a:t>křížení materiálu, lze posoudit různými metodami a také individuálním přístupem.</a:t>
            </a:r>
          </a:p>
          <a:p>
            <a:endParaRPr lang="cs-CZ" dirty="0"/>
          </a:p>
        </p:txBody>
      </p:sp>
      <p:sp>
        <p:nvSpPr>
          <p:cNvPr id="4" name="Zástupný symbol pro číslo snímku 3"/>
          <p:cNvSpPr>
            <a:spLocks noGrp="1"/>
          </p:cNvSpPr>
          <p:nvPr>
            <p:ph type="sldNum" sz="quarter" idx="10"/>
          </p:nvPr>
        </p:nvSpPr>
        <p:spPr/>
        <p:txBody>
          <a:bodyPr/>
          <a:lstStyle/>
          <a:p>
            <a:fld id="{B6432233-E7FB-47F2-8913-98E8F600C952}" type="slidenum">
              <a:rPr lang="cs-CZ" smtClean="0"/>
              <a:t>7</a:t>
            </a:fld>
            <a:endParaRPr lang="cs-CZ"/>
          </a:p>
        </p:txBody>
      </p:sp>
    </p:spTree>
    <p:extLst>
      <p:ext uri="{BB962C8B-B14F-4D97-AF65-F5344CB8AC3E}">
        <p14:creationId xmlns:p14="http://schemas.microsoft.com/office/powerpoint/2010/main" val="3134792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71</a:t>
            </a:fld>
            <a:endParaRPr lang="cs-CZ"/>
          </a:p>
        </p:txBody>
      </p:sp>
    </p:spTree>
    <p:extLst>
      <p:ext uri="{BB962C8B-B14F-4D97-AF65-F5344CB8AC3E}">
        <p14:creationId xmlns:p14="http://schemas.microsoft.com/office/powerpoint/2010/main" val="756250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72</a:t>
            </a:fld>
            <a:endParaRPr lang="cs-CZ"/>
          </a:p>
        </p:txBody>
      </p:sp>
    </p:spTree>
    <p:extLst>
      <p:ext uri="{BB962C8B-B14F-4D97-AF65-F5344CB8AC3E}">
        <p14:creationId xmlns:p14="http://schemas.microsoft.com/office/powerpoint/2010/main" val="28805070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73</a:t>
            </a:fld>
            <a:endParaRPr lang="cs-CZ"/>
          </a:p>
        </p:txBody>
      </p:sp>
    </p:spTree>
    <p:extLst>
      <p:ext uri="{BB962C8B-B14F-4D97-AF65-F5344CB8AC3E}">
        <p14:creationId xmlns:p14="http://schemas.microsoft.com/office/powerpoint/2010/main" val="2643162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74</a:t>
            </a:fld>
            <a:endParaRPr lang="cs-CZ"/>
          </a:p>
        </p:txBody>
      </p:sp>
    </p:spTree>
    <p:extLst>
      <p:ext uri="{BB962C8B-B14F-4D97-AF65-F5344CB8AC3E}">
        <p14:creationId xmlns:p14="http://schemas.microsoft.com/office/powerpoint/2010/main" val="317480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75</a:t>
            </a:fld>
            <a:endParaRPr lang="cs-CZ"/>
          </a:p>
        </p:txBody>
      </p:sp>
    </p:spTree>
    <p:extLst>
      <p:ext uri="{BB962C8B-B14F-4D97-AF65-F5344CB8AC3E}">
        <p14:creationId xmlns:p14="http://schemas.microsoft.com/office/powerpoint/2010/main" val="2860032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76</a:t>
            </a:fld>
            <a:endParaRPr lang="cs-CZ"/>
          </a:p>
        </p:txBody>
      </p:sp>
    </p:spTree>
    <p:extLst>
      <p:ext uri="{BB962C8B-B14F-4D97-AF65-F5344CB8AC3E}">
        <p14:creationId xmlns:p14="http://schemas.microsoft.com/office/powerpoint/2010/main" val="664814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77</a:t>
            </a:fld>
            <a:endParaRPr lang="cs-CZ"/>
          </a:p>
        </p:txBody>
      </p:sp>
    </p:spTree>
    <p:extLst>
      <p:ext uri="{BB962C8B-B14F-4D97-AF65-F5344CB8AC3E}">
        <p14:creationId xmlns:p14="http://schemas.microsoft.com/office/powerpoint/2010/main" val="1373803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78</a:t>
            </a:fld>
            <a:endParaRPr lang="cs-CZ"/>
          </a:p>
        </p:txBody>
      </p:sp>
    </p:spTree>
    <p:extLst>
      <p:ext uri="{BB962C8B-B14F-4D97-AF65-F5344CB8AC3E}">
        <p14:creationId xmlns:p14="http://schemas.microsoft.com/office/powerpoint/2010/main" val="4471710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79</a:t>
            </a:fld>
            <a:endParaRPr lang="cs-CZ"/>
          </a:p>
        </p:txBody>
      </p:sp>
    </p:spTree>
    <p:extLst>
      <p:ext uri="{BB962C8B-B14F-4D97-AF65-F5344CB8AC3E}">
        <p14:creationId xmlns:p14="http://schemas.microsoft.com/office/powerpoint/2010/main" val="912162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80</a:t>
            </a:fld>
            <a:endParaRPr lang="cs-CZ"/>
          </a:p>
        </p:txBody>
      </p:sp>
    </p:spTree>
    <p:extLst>
      <p:ext uri="{BB962C8B-B14F-4D97-AF65-F5344CB8AC3E}">
        <p14:creationId xmlns:p14="http://schemas.microsoft.com/office/powerpoint/2010/main" val="303842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a:solidFill>
                  <a:schemeClr val="tx1"/>
                </a:solidFill>
                <a:latin typeface="+mn-lt"/>
                <a:ea typeface="+mn-ea"/>
                <a:cs typeface="+mn-cs"/>
              </a:rPr>
              <a:t>Sankeyův</a:t>
            </a:r>
            <a:r>
              <a:rPr lang="cs-CZ" sz="1200" b="1" i="0" u="none" strike="noStrike" kern="1200" baseline="0" dirty="0">
                <a:solidFill>
                  <a:schemeClr val="tx1"/>
                </a:solidFill>
                <a:latin typeface="+mn-lt"/>
                <a:ea typeface="+mn-ea"/>
                <a:cs typeface="+mn-cs"/>
              </a:rPr>
              <a:t> diagram </a:t>
            </a:r>
            <a:r>
              <a:rPr lang="cs-CZ" sz="1200" b="0" i="0" u="none" strike="noStrike" kern="1200" baseline="0" dirty="0">
                <a:solidFill>
                  <a:schemeClr val="tx1"/>
                </a:solidFill>
                <a:latin typeface="+mn-lt"/>
                <a:ea typeface="+mn-ea"/>
                <a:cs typeface="+mn-cs"/>
              </a:rPr>
              <a:t>je metoda umožňující na základě půdorysného plánku objektu a</a:t>
            </a:r>
          </a:p>
          <a:p>
            <a:r>
              <a:rPr lang="cs-CZ" sz="1200" b="0" i="0" u="none" strike="noStrike" kern="1200" baseline="0" dirty="0">
                <a:solidFill>
                  <a:schemeClr val="tx1"/>
                </a:solidFill>
                <a:latin typeface="+mn-lt"/>
                <a:ea typeface="+mn-ea"/>
                <a:cs typeface="+mn-cs"/>
              </a:rPr>
              <a:t>šachovnicové tabulky graficky znázornit tok materiálu mezi jednotlivými pracovišti. Pro</a:t>
            </a:r>
          </a:p>
          <a:p>
            <a:r>
              <a:rPr lang="cs-CZ" sz="1200" b="0" i="0" u="none" strike="noStrike" kern="1200" baseline="0" dirty="0">
                <a:solidFill>
                  <a:schemeClr val="tx1"/>
                </a:solidFill>
                <a:latin typeface="+mn-lt"/>
                <a:ea typeface="+mn-ea"/>
                <a:cs typeface="+mn-cs"/>
              </a:rPr>
              <a:t>grafické znázornění je vhodné použít </a:t>
            </a:r>
            <a:r>
              <a:rPr lang="cs-CZ" sz="1200" b="0" i="1" u="none" strike="noStrike" kern="1200" baseline="0" dirty="0">
                <a:solidFill>
                  <a:schemeClr val="tx1"/>
                </a:solidFill>
                <a:latin typeface="+mn-lt"/>
                <a:ea typeface="+mn-ea"/>
                <a:cs typeface="+mn-cs"/>
              </a:rPr>
              <a:t>maticovou tabulku vstup – výstup</a:t>
            </a:r>
            <a:r>
              <a:rPr lang="cs-CZ" sz="1200" b="0" i="0" u="none" strike="noStrike" kern="1200" baseline="0" dirty="0">
                <a:solidFill>
                  <a:schemeClr val="tx1"/>
                </a:solidFill>
                <a:latin typeface="+mn-lt"/>
                <a:ea typeface="+mn-ea"/>
                <a:cs typeface="+mn-cs"/>
              </a:rPr>
              <a:t>, která udává</a:t>
            </a:r>
          </a:p>
          <a:p>
            <a:r>
              <a:rPr lang="cs-CZ" sz="1200" b="0" i="0" u="none" strike="noStrike" kern="1200" baseline="0" dirty="0">
                <a:solidFill>
                  <a:schemeClr val="tx1"/>
                </a:solidFill>
                <a:latin typeface="+mn-lt"/>
                <a:ea typeface="+mn-ea"/>
                <a:cs typeface="+mn-cs"/>
              </a:rPr>
              <a:t>přepočtené množství přepravovaného materiálu mezi pracovišti ve zvolených jednotkách.</a:t>
            </a:r>
          </a:p>
          <a:p>
            <a:r>
              <a:rPr lang="cs-CZ" sz="1200" b="0" i="0" u="none" strike="noStrike" kern="1200" baseline="0" dirty="0">
                <a:solidFill>
                  <a:schemeClr val="tx1"/>
                </a:solidFill>
                <a:latin typeface="+mn-lt"/>
                <a:ea typeface="+mn-ea"/>
                <a:cs typeface="+mn-cs"/>
              </a:rPr>
              <a:t>Takto zjištěné množství materiálu je v </a:t>
            </a:r>
            <a:r>
              <a:rPr lang="cs-CZ" sz="1200" b="0" i="0" u="none" strike="noStrike" kern="1200" baseline="0" dirty="0" err="1">
                <a:solidFill>
                  <a:schemeClr val="tx1"/>
                </a:solidFill>
                <a:latin typeface="+mn-lt"/>
                <a:ea typeface="+mn-ea"/>
                <a:cs typeface="+mn-cs"/>
              </a:rPr>
              <a:t>Sankeyově</a:t>
            </a:r>
            <a:r>
              <a:rPr lang="cs-CZ" sz="1200" b="0" i="0" u="none" strike="noStrike" kern="1200" baseline="0" dirty="0">
                <a:solidFill>
                  <a:schemeClr val="tx1"/>
                </a:solidFill>
                <a:latin typeface="+mn-lt"/>
                <a:ea typeface="+mn-ea"/>
                <a:cs typeface="+mn-cs"/>
              </a:rPr>
              <a:t> diagramu znázorněno šířkou plných šipek,</a:t>
            </a:r>
          </a:p>
          <a:p>
            <a:r>
              <a:rPr lang="cs-CZ" sz="1200" b="0" i="0" u="none" strike="noStrike" kern="1200" baseline="0" dirty="0">
                <a:solidFill>
                  <a:schemeClr val="tx1"/>
                </a:solidFill>
                <a:latin typeface="+mn-lt"/>
                <a:ea typeface="+mn-ea"/>
                <a:cs typeface="+mn-cs"/>
              </a:rPr>
              <a:t>které současně označují směr toku materiálu. Pro větší názornost lze odlišit pohyb</a:t>
            </a:r>
          </a:p>
          <a:p>
            <a:r>
              <a:rPr lang="cs-CZ" sz="1200" b="0" i="0" u="none" strike="noStrike" kern="1200" baseline="0" dirty="0">
                <a:solidFill>
                  <a:schemeClr val="tx1"/>
                </a:solidFill>
                <a:latin typeface="+mn-lt"/>
                <a:ea typeface="+mn-ea"/>
                <a:cs typeface="+mn-cs"/>
              </a:rPr>
              <a:t>jednotlivých druhů materiálu barevně.</a:t>
            </a:r>
          </a:p>
          <a:p>
            <a:r>
              <a:rPr lang="cs-CZ" sz="1200" b="1" i="0" u="none" strike="noStrike" kern="1200" baseline="0" dirty="0">
                <a:solidFill>
                  <a:schemeClr val="tx1"/>
                </a:solidFill>
                <a:latin typeface="+mn-lt"/>
                <a:ea typeface="+mn-ea"/>
                <a:cs typeface="+mn-cs"/>
              </a:rPr>
              <a:t>Šachovnicovou tabulku </a:t>
            </a:r>
            <a:r>
              <a:rPr lang="cs-CZ" sz="1200" b="0" i="0" u="none" strike="noStrike" kern="1200" baseline="0" dirty="0">
                <a:solidFill>
                  <a:schemeClr val="tx1"/>
                </a:solidFill>
                <a:latin typeface="+mn-lt"/>
                <a:ea typeface="+mn-ea"/>
                <a:cs typeface="+mn-cs"/>
              </a:rPr>
              <a:t>lze s výhodou použít pro rozbor materiálových toků nebo pro návrh</a:t>
            </a:r>
          </a:p>
          <a:p>
            <a:r>
              <a:rPr lang="cs-CZ" sz="1200" b="0" i="0" u="none" strike="noStrike" kern="1200" baseline="0" dirty="0">
                <a:solidFill>
                  <a:schemeClr val="tx1"/>
                </a:solidFill>
                <a:latin typeface="+mn-lt"/>
                <a:ea typeface="+mn-ea"/>
                <a:cs typeface="+mn-cs"/>
              </a:rPr>
              <a:t>předpokládaného rozmístění výrobních zařízení na základě přijaté zásady, aby pracoviště s</a:t>
            </a:r>
          </a:p>
          <a:p>
            <a:r>
              <a:rPr lang="cs-CZ" sz="1200" b="0" i="0" u="none" strike="noStrike" kern="1200" baseline="0" dirty="0">
                <a:solidFill>
                  <a:schemeClr val="tx1"/>
                </a:solidFill>
                <a:latin typeface="+mn-lt"/>
                <a:ea typeface="+mn-ea"/>
                <a:cs typeface="+mn-cs"/>
              </a:rPr>
              <a:t>největším počtem kontaktů nebo s největším objemem dopravovaných materiálů, byla co</a:t>
            </a:r>
          </a:p>
          <a:p>
            <a:r>
              <a:rPr lang="cs-CZ" sz="1200" b="0" i="0" u="none" strike="noStrike" kern="1200" baseline="0" dirty="0">
                <a:solidFill>
                  <a:schemeClr val="tx1"/>
                </a:solidFill>
                <a:latin typeface="+mn-lt"/>
                <a:ea typeface="+mn-ea"/>
                <a:cs typeface="+mn-cs"/>
              </a:rPr>
              <a:t>nejblíže u sebe.</a:t>
            </a:r>
          </a:p>
          <a:p>
            <a:r>
              <a:rPr lang="cs-CZ" sz="1200" b="0" i="0" u="none" strike="noStrike" kern="1200" baseline="0" dirty="0">
                <a:solidFill>
                  <a:schemeClr val="tx1"/>
                </a:solidFill>
                <a:latin typeface="+mn-lt"/>
                <a:ea typeface="+mn-ea"/>
                <a:cs typeface="+mn-cs"/>
              </a:rPr>
              <a:t>Postup při sestavování </a:t>
            </a:r>
            <a:r>
              <a:rPr lang="cs-CZ" sz="1200" b="1" i="0" u="none" strike="noStrike" kern="1200" baseline="0" dirty="0">
                <a:solidFill>
                  <a:schemeClr val="tx1"/>
                </a:solidFill>
                <a:latin typeface="+mn-lt"/>
                <a:ea typeface="+mn-ea"/>
                <a:cs typeface="+mn-cs"/>
              </a:rPr>
              <a:t>trojúhelníkové metody </a:t>
            </a:r>
            <a:r>
              <a:rPr lang="cs-CZ" sz="1200" b="0" i="0" u="none" strike="noStrike" kern="1200" baseline="0" dirty="0">
                <a:solidFill>
                  <a:schemeClr val="tx1"/>
                </a:solidFill>
                <a:latin typeface="+mn-lt"/>
                <a:ea typeface="+mn-ea"/>
                <a:cs typeface="+mn-cs"/>
              </a:rPr>
              <a:t>je takový, že se vyberou dvě pracoviště s</a:t>
            </a:r>
          </a:p>
          <a:p>
            <a:r>
              <a:rPr lang="cs-CZ" sz="1200" b="0" i="0" u="none" strike="noStrike" kern="1200" baseline="0" dirty="0">
                <a:solidFill>
                  <a:schemeClr val="tx1"/>
                </a:solidFill>
                <a:latin typeface="+mn-lt"/>
                <a:ea typeface="+mn-ea"/>
                <a:cs typeface="+mn-cs"/>
              </a:rPr>
              <a:t>největším počtem kontaktů nebo s největším množstvím přepravovaného materiálu. Tato</a:t>
            </a:r>
          </a:p>
          <a:p>
            <a:r>
              <a:rPr lang="cs-CZ" sz="1200" b="0" i="0" u="none" strike="noStrike" kern="1200" baseline="0" dirty="0">
                <a:solidFill>
                  <a:schemeClr val="tx1"/>
                </a:solidFill>
                <a:latin typeface="+mn-lt"/>
                <a:ea typeface="+mn-ea"/>
                <a:cs typeface="+mn-cs"/>
              </a:rPr>
              <a:t>pracoviště vytvoří základnu prvního trojúhelníku. Na vrchol trojúhelníku se přikreslí</a:t>
            </a:r>
          </a:p>
          <a:p>
            <a:r>
              <a:rPr lang="cs-CZ" sz="1200" b="0" i="0" u="none" strike="noStrike" kern="1200" baseline="0" dirty="0">
                <a:solidFill>
                  <a:schemeClr val="tx1"/>
                </a:solidFill>
                <a:latin typeface="+mn-lt"/>
                <a:ea typeface="+mn-ea"/>
                <a:cs typeface="+mn-cs"/>
              </a:rPr>
              <a:t>pracoviště, které má s původními pracovišti největší počet kontaktů nebo největší množství</a:t>
            </a:r>
          </a:p>
          <a:p>
            <a:r>
              <a:rPr lang="cs-CZ" sz="1200" b="0" i="0" u="none" strike="noStrike" kern="1200" baseline="0" dirty="0">
                <a:solidFill>
                  <a:schemeClr val="tx1"/>
                </a:solidFill>
                <a:latin typeface="+mn-lt"/>
                <a:ea typeface="+mn-ea"/>
                <a:cs typeface="+mn-cs"/>
              </a:rPr>
              <a:t>přepravovaného materiálu. Spojením vzniklého vrcholu s původními dvěma pracovišti tvořící</a:t>
            </a:r>
          </a:p>
          <a:p>
            <a:r>
              <a:rPr lang="cs-CZ" sz="1200" b="0" i="0" u="none" strike="noStrike" kern="1200" baseline="0" dirty="0">
                <a:solidFill>
                  <a:schemeClr val="tx1"/>
                </a:solidFill>
                <a:latin typeface="+mn-lt"/>
                <a:ea typeface="+mn-ea"/>
                <a:cs typeface="+mn-cs"/>
              </a:rPr>
              <a:t>základnu, vznikne rovnostranný trojúhelník. Následně se vybere kterákoliv strana</a:t>
            </a:r>
          </a:p>
          <a:p>
            <a:r>
              <a:rPr lang="cs-CZ" sz="1200" b="0" i="0" u="none" strike="noStrike" kern="1200" baseline="0" dirty="0">
                <a:solidFill>
                  <a:schemeClr val="tx1"/>
                </a:solidFill>
                <a:latin typeface="+mn-lt"/>
                <a:ea typeface="+mn-ea"/>
                <a:cs typeface="+mn-cs"/>
              </a:rPr>
              <a:t>vytvořeného trojúhelníka jako další základna a hledá se vrchol jako další pracoviště s</a:t>
            </a:r>
          </a:p>
          <a:p>
            <a:r>
              <a:rPr lang="cs-CZ" sz="1200" b="0" i="0" u="none" strike="noStrike" kern="1200" baseline="0" dirty="0">
                <a:solidFill>
                  <a:schemeClr val="tx1"/>
                </a:solidFill>
                <a:latin typeface="+mn-lt"/>
                <a:ea typeface="+mn-ea"/>
                <a:cs typeface="+mn-cs"/>
              </a:rPr>
              <a:t>největším počtem kontaktů s těmito dvěma pracovišti. Spojením s vrcholem dostaneme další</a:t>
            </a:r>
          </a:p>
          <a:p>
            <a:r>
              <a:rPr lang="cs-CZ" sz="1200" b="0" i="0" u="none" strike="noStrike" kern="1200" baseline="0" dirty="0">
                <a:solidFill>
                  <a:schemeClr val="tx1"/>
                </a:solidFill>
                <a:latin typeface="+mn-lt"/>
                <a:ea typeface="+mn-ea"/>
                <a:cs typeface="+mn-cs"/>
              </a:rPr>
              <a:t>trojúhelník. Tímto způsobem se pokračuje až do rozmístění všech pracovišť.</a:t>
            </a:r>
          </a:p>
          <a:p>
            <a:r>
              <a:rPr lang="cs-CZ" sz="1200" b="0" i="0" u="none" strike="noStrike" kern="1200" baseline="0" dirty="0">
                <a:solidFill>
                  <a:schemeClr val="tx1"/>
                </a:solidFill>
                <a:latin typeface="+mn-lt"/>
                <a:ea typeface="+mn-ea"/>
                <a:cs typeface="+mn-cs"/>
              </a:rPr>
              <a:t>Použitím metody </a:t>
            </a:r>
            <a:r>
              <a:rPr lang="cs-CZ" sz="1200" b="1" i="0" u="none" strike="noStrike" kern="1200" baseline="0" dirty="0">
                <a:solidFill>
                  <a:schemeClr val="tx1"/>
                </a:solidFill>
                <a:latin typeface="+mn-lt"/>
                <a:ea typeface="+mn-ea"/>
                <a:cs typeface="+mn-cs"/>
              </a:rPr>
              <a:t>CRAFT </a:t>
            </a:r>
            <a:r>
              <a:rPr lang="cs-CZ" sz="1200" b="0" i="0" u="none" strike="noStrike" kern="1200" baseline="0" dirty="0">
                <a:solidFill>
                  <a:schemeClr val="tx1"/>
                </a:solidFill>
                <a:latin typeface="+mn-lt"/>
                <a:ea typeface="+mn-ea"/>
                <a:cs typeface="+mn-cs"/>
              </a:rPr>
              <a:t>lze nalézt takové uspořádání pracovišť, které ve svém důsledku</a:t>
            </a:r>
          </a:p>
          <a:p>
            <a:r>
              <a:rPr lang="cs-CZ" sz="1200" b="0" i="0" u="none" strike="noStrike" kern="1200" baseline="0" dirty="0">
                <a:solidFill>
                  <a:schemeClr val="tx1"/>
                </a:solidFill>
                <a:latin typeface="+mn-lt"/>
                <a:ea typeface="+mn-ea"/>
                <a:cs typeface="+mn-cs"/>
              </a:rPr>
              <a:t>minimalizuje náklady na manipulaci. Chceme tedy určit optimální vzájemnou polohu různých</a:t>
            </a:r>
          </a:p>
          <a:p>
            <a:r>
              <a:rPr lang="cs-CZ" sz="1200" b="0" i="0" u="none" strike="noStrike" kern="1200" baseline="0" dirty="0">
                <a:solidFill>
                  <a:schemeClr val="tx1"/>
                </a:solidFill>
                <a:latin typeface="+mn-lt"/>
                <a:ea typeface="+mn-ea"/>
                <a:cs typeface="+mn-cs"/>
              </a:rPr>
              <a:t>prvků při uspořádání celku.</a:t>
            </a:r>
          </a:p>
          <a:p>
            <a:r>
              <a:rPr lang="cs-CZ" sz="1200" b="0" i="0" u="none" strike="noStrike" kern="1200" baseline="0" dirty="0">
                <a:solidFill>
                  <a:schemeClr val="tx1"/>
                </a:solidFill>
                <a:latin typeface="+mn-lt"/>
                <a:ea typeface="+mn-ea"/>
                <a:cs typeface="+mn-cs"/>
              </a:rPr>
              <a:t>Matematicky lze problém optimalizace vzájemné polohy prvků při uspořádání celku</a:t>
            </a:r>
          </a:p>
          <a:p>
            <a:r>
              <a:rPr lang="cs-CZ" sz="1200" b="0" i="0" u="none" strike="noStrike" kern="1200" baseline="0" dirty="0">
                <a:solidFill>
                  <a:schemeClr val="tx1"/>
                </a:solidFill>
                <a:latin typeface="+mn-lt"/>
                <a:ea typeface="+mn-ea"/>
                <a:cs typeface="+mn-cs"/>
              </a:rPr>
              <a:t>formulovat jako součin nákladů a počet jednotek, což lze vyjádřit:</a:t>
            </a:r>
          </a:p>
          <a:p>
            <a:r>
              <a:rPr lang="nl-NL" sz="1200" b="0" i="1" u="none" strike="noStrike" kern="1200" baseline="0" dirty="0">
                <a:solidFill>
                  <a:schemeClr val="tx1"/>
                </a:solidFill>
                <a:latin typeface="+mn-lt"/>
                <a:ea typeface="+mn-ea"/>
                <a:cs typeface="+mn-cs"/>
              </a:rPr>
              <a:t>c ij </a:t>
            </a:r>
            <a:r>
              <a:rPr lang="nl-NL" sz="1200" b="0" i="0" u="none" strike="noStrike" kern="1200" baseline="0" dirty="0">
                <a:solidFill>
                  <a:schemeClr val="tx1"/>
                </a:solidFill>
                <a:latin typeface="+mn-lt"/>
                <a:ea typeface="+mn-ea"/>
                <a:cs typeface="+mn-cs"/>
              </a:rPr>
              <a:t>= </a:t>
            </a:r>
            <a:r>
              <a:rPr lang="nl-NL" sz="1200" b="0" i="1" u="none" strike="noStrike" kern="1200" baseline="0" dirty="0">
                <a:solidFill>
                  <a:schemeClr val="tx1"/>
                </a:solidFill>
                <a:latin typeface="+mn-lt"/>
                <a:ea typeface="+mn-ea"/>
                <a:cs typeface="+mn-cs"/>
              </a:rPr>
              <a:t>u ij </a:t>
            </a:r>
            <a:r>
              <a:rPr lang="nl-NL" sz="1200" b="0" i="0" u="none" strike="noStrike" kern="1200" baseline="0" dirty="0">
                <a:solidFill>
                  <a:schemeClr val="tx1"/>
                </a:solidFill>
                <a:latin typeface="+mn-lt"/>
                <a:ea typeface="+mn-ea"/>
                <a:cs typeface="+mn-cs"/>
              </a:rPr>
              <a:t>.</a:t>
            </a:r>
            <a:r>
              <a:rPr lang="nl-NL" sz="1200" b="0" i="1" u="none" strike="noStrike" kern="1200" baseline="0" dirty="0">
                <a:solidFill>
                  <a:schemeClr val="tx1"/>
                </a:solidFill>
                <a:latin typeface="+mn-lt"/>
                <a:ea typeface="+mn-ea"/>
                <a:cs typeface="+mn-cs"/>
              </a:rPr>
              <a:t>v ij</a:t>
            </a:r>
          </a:p>
          <a:p>
            <a:r>
              <a:rPr lang="cs-CZ" sz="1200" b="0" i="0" u="none" strike="noStrike" kern="1200" baseline="0" dirty="0">
                <a:solidFill>
                  <a:schemeClr val="tx1"/>
                </a:solidFill>
                <a:latin typeface="+mn-lt"/>
                <a:ea typeface="+mn-ea"/>
                <a:cs typeface="+mn-cs"/>
              </a:rPr>
              <a:t>kde značí: </a:t>
            </a:r>
            <a:r>
              <a:rPr lang="cs-CZ" sz="1200" b="0" i="0" u="none" strike="noStrike" kern="1200" baseline="0" dirty="0" err="1">
                <a:solidFill>
                  <a:schemeClr val="tx1"/>
                </a:solidFill>
                <a:latin typeface="+mn-lt"/>
                <a:ea typeface="+mn-ea"/>
                <a:cs typeface="+mn-cs"/>
              </a:rPr>
              <a:t>uij</a:t>
            </a:r>
            <a:r>
              <a:rPr lang="cs-CZ" sz="1200" b="0" i="0" u="none" strike="noStrike" kern="1200" baseline="0" dirty="0">
                <a:solidFill>
                  <a:schemeClr val="tx1"/>
                </a:solidFill>
                <a:latin typeface="+mn-lt"/>
                <a:ea typeface="+mn-ea"/>
                <a:cs typeface="+mn-cs"/>
              </a:rPr>
              <a:t> – náklady spojené s přesunem hmotnostních jednotek vztažených na</a:t>
            </a:r>
          </a:p>
          <a:p>
            <a:r>
              <a:rPr lang="cs-CZ" sz="1200" b="0" i="0" u="none" strike="noStrike" kern="1200" baseline="0" dirty="0">
                <a:solidFill>
                  <a:schemeClr val="tx1"/>
                </a:solidFill>
                <a:latin typeface="+mn-lt"/>
                <a:ea typeface="+mn-ea"/>
                <a:cs typeface="+mn-cs"/>
              </a:rPr>
              <a:t>jednotku času</a:t>
            </a:r>
          </a:p>
          <a:p>
            <a:r>
              <a:rPr lang="cs-CZ" sz="1200" b="0" i="0" u="none" strike="noStrike" kern="1200" baseline="0" dirty="0">
                <a:solidFill>
                  <a:schemeClr val="tx1"/>
                </a:solidFill>
                <a:latin typeface="+mn-lt"/>
                <a:ea typeface="+mn-ea"/>
                <a:cs typeface="+mn-cs"/>
              </a:rPr>
              <a:t>vij - počet hmotnostních jednotek pohybující se mezi objekty </a:t>
            </a:r>
            <a:r>
              <a:rPr lang="cs-CZ" sz="1200" b="0" i="1" u="none" strike="noStrike" kern="1200" baseline="0" dirty="0">
                <a:solidFill>
                  <a:schemeClr val="tx1"/>
                </a:solidFill>
                <a:latin typeface="+mn-lt"/>
                <a:ea typeface="+mn-ea"/>
                <a:cs typeface="+mn-cs"/>
              </a:rPr>
              <a:t>i, j</a:t>
            </a:r>
          </a:p>
          <a:p>
            <a:r>
              <a:rPr lang="cs-CZ" sz="1200" b="0" i="0" u="none" strike="noStrike" kern="1200" baseline="0" dirty="0">
                <a:solidFill>
                  <a:schemeClr val="tx1"/>
                </a:solidFill>
                <a:latin typeface="+mn-lt"/>
                <a:ea typeface="+mn-ea"/>
                <a:cs typeface="+mn-cs"/>
              </a:rPr>
              <a:t>Princip </a:t>
            </a:r>
            <a:r>
              <a:rPr lang="cs-CZ" sz="1200" b="1" i="0" u="none" strike="noStrike" kern="1200" baseline="0" dirty="0">
                <a:solidFill>
                  <a:schemeClr val="tx1"/>
                </a:solidFill>
                <a:latin typeface="+mn-lt"/>
                <a:ea typeface="+mn-ea"/>
                <a:cs typeface="+mn-cs"/>
              </a:rPr>
              <a:t>metody těžiště </a:t>
            </a:r>
            <a:r>
              <a:rPr lang="cs-CZ" sz="1200" b="0" i="0" u="none" strike="noStrike" kern="1200" baseline="0" dirty="0">
                <a:solidFill>
                  <a:schemeClr val="tx1"/>
                </a:solidFill>
                <a:latin typeface="+mn-lt"/>
                <a:ea typeface="+mn-ea"/>
                <a:cs typeface="+mn-cs"/>
              </a:rPr>
              <a:t>je založen na výpočtech používaných v mechanice. Sled jednotlivých</a:t>
            </a:r>
          </a:p>
          <a:p>
            <a:r>
              <a:rPr lang="cs-CZ" sz="1200" b="0" i="0" u="none" strike="noStrike" kern="1200" baseline="0" dirty="0">
                <a:solidFill>
                  <a:schemeClr val="tx1"/>
                </a:solidFill>
                <a:latin typeface="+mn-lt"/>
                <a:ea typeface="+mn-ea"/>
                <a:cs typeface="+mn-cs"/>
              </a:rPr>
              <a:t>pracovišť určíme pomocí momentů.</a:t>
            </a:r>
          </a:p>
          <a:p>
            <a:r>
              <a:rPr lang="cs-CZ" sz="1200" b="1" i="1" u="none" strike="noStrike" kern="1200" baseline="0" dirty="0">
                <a:solidFill>
                  <a:schemeClr val="tx1"/>
                </a:solidFill>
                <a:latin typeface="+mn-lt"/>
                <a:ea typeface="+mn-ea"/>
                <a:cs typeface="+mn-cs"/>
              </a:rPr>
              <a:t>Moment </a:t>
            </a:r>
            <a:r>
              <a:rPr lang="cs-CZ" sz="1200" b="0" i="0" u="none" strike="noStrike" kern="1200" baseline="0" dirty="0">
                <a:solidFill>
                  <a:schemeClr val="tx1"/>
                </a:solidFill>
                <a:latin typeface="+mn-lt"/>
                <a:ea typeface="+mn-ea"/>
                <a:cs typeface="+mn-cs"/>
              </a:rPr>
              <a:t>je dán součinem velikosti materiálového toku směřujícího na dané pracoviště a</a:t>
            </a:r>
          </a:p>
          <a:p>
            <a:r>
              <a:rPr lang="cs-CZ" sz="1200" b="0" i="0" u="none" strike="noStrike" kern="1200" baseline="0" dirty="0">
                <a:solidFill>
                  <a:schemeClr val="tx1"/>
                </a:solidFill>
                <a:latin typeface="+mn-lt"/>
                <a:ea typeface="+mn-ea"/>
                <a:cs typeface="+mn-cs"/>
              </a:rPr>
              <a:t>vzdáleností od daného pracoviště. Velikost materiálového toku je dána součinem hmotnosti</a:t>
            </a:r>
          </a:p>
          <a:p>
            <a:r>
              <a:rPr lang="cs-CZ" sz="1200" b="0" i="0" u="none" strike="noStrike" kern="1200" baseline="0" dirty="0">
                <a:solidFill>
                  <a:schemeClr val="tx1"/>
                </a:solidFill>
                <a:latin typeface="+mn-lt"/>
                <a:ea typeface="+mn-ea"/>
                <a:cs typeface="+mn-cs"/>
              </a:rPr>
              <a:t>přepravovaných produktů a vzdáleností.</a:t>
            </a:r>
          </a:p>
          <a:p>
            <a:r>
              <a:rPr lang="cs-CZ" sz="1200" b="0" i="1" u="none" strike="noStrike" kern="1200" baseline="0" dirty="0">
                <a:solidFill>
                  <a:schemeClr val="tx1"/>
                </a:solidFill>
                <a:latin typeface="+mn-lt"/>
                <a:ea typeface="+mn-ea"/>
                <a:cs typeface="+mn-cs"/>
              </a:rPr>
              <a:t>M </a:t>
            </a:r>
            <a:r>
              <a:rPr lang="cs-CZ"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Σ</a:t>
            </a:r>
            <a:r>
              <a:rPr lang="cs-CZ" sz="1200" b="0" i="1" u="none" strike="noStrike" kern="1200" baseline="0" dirty="0">
                <a:solidFill>
                  <a:schemeClr val="tx1"/>
                </a:solidFill>
                <a:latin typeface="+mn-lt"/>
                <a:ea typeface="+mn-ea"/>
                <a:cs typeface="+mn-cs"/>
              </a:rPr>
              <a:t>Ml </a:t>
            </a:r>
            <a:r>
              <a:rPr lang="cs-CZ"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Σ</a:t>
            </a:r>
            <a:r>
              <a:rPr lang="cs-CZ" sz="1200" b="0" i="1" u="none" strike="noStrike" kern="1200" baseline="0" dirty="0">
                <a:solidFill>
                  <a:schemeClr val="tx1"/>
                </a:solidFill>
                <a:latin typeface="+mn-lt"/>
                <a:ea typeface="+mn-ea"/>
                <a:cs typeface="+mn-cs"/>
              </a:rPr>
              <a:t>Mp </a:t>
            </a:r>
            <a:r>
              <a:rPr lang="cs-CZ" sz="1200" b="0" i="0" u="none" strike="noStrike" kern="1200" baseline="0" dirty="0">
                <a:solidFill>
                  <a:schemeClr val="tx1"/>
                </a:solidFill>
                <a:latin typeface="+mn-lt"/>
                <a:ea typeface="+mn-ea"/>
                <a:cs typeface="+mn-cs"/>
              </a:rPr>
              <a:t>/</a:t>
            </a:r>
          </a:p>
          <a:p>
            <a:r>
              <a:rPr lang="cs-CZ" sz="1200" b="0" i="0" u="none" strike="noStrike" kern="1200" baseline="0" dirty="0">
                <a:solidFill>
                  <a:schemeClr val="tx1"/>
                </a:solidFill>
                <a:latin typeface="+mn-lt"/>
                <a:ea typeface="+mn-ea"/>
                <a:cs typeface="+mn-cs"/>
              </a:rPr>
              <a:t>kde značí: Ml – moment levotočivý</a:t>
            </a:r>
          </a:p>
          <a:p>
            <a:r>
              <a:rPr lang="cs-CZ" sz="1200" b="0" i="0" u="none" strike="noStrike" kern="1200" baseline="0" dirty="0">
                <a:solidFill>
                  <a:schemeClr val="tx1"/>
                </a:solidFill>
                <a:latin typeface="+mn-lt"/>
                <a:ea typeface="+mn-ea"/>
                <a:cs typeface="+mn-cs"/>
              </a:rPr>
              <a:t>Mp – moment pravotočivý</a:t>
            </a:r>
          </a:p>
          <a:p>
            <a:r>
              <a:rPr lang="cs-CZ" sz="1200" b="0" i="1" u="none" strike="noStrike" kern="1200" baseline="0" dirty="0">
                <a:solidFill>
                  <a:schemeClr val="tx1"/>
                </a:solidFill>
                <a:latin typeface="+mn-lt"/>
                <a:ea typeface="+mn-ea"/>
                <a:cs typeface="+mn-cs"/>
              </a:rPr>
              <a:t>Mi(p) </a:t>
            </a:r>
            <a:r>
              <a:rPr lang="cs-CZ" sz="1200" b="0" i="0" u="none" strike="noStrike" kern="1200" baseline="0" dirty="0">
                <a:solidFill>
                  <a:schemeClr val="tx1"/>
                </a:solidFill>
                <a:latin typeface="+mn-lt"/>
                <a:ea typeface="+mn-ea"/>
                <a:cs typeface="+mn-cs"/>
              </a:rPr>
              <a:t>= </a:t>
            </a:r>
            <a:r>
              <a:rPr lang="cs-CZ" sz="1200" b="0" i="1" u="none" strike="noStrike" kern="1200" baseline="0" dirty="0">
                <a:solidFill>
                  <a:schemeClr val="tx1"/>
                </a:solidFill>
                <a:latin typeface="+mn-lt"/>
                <a:ea typeface="+mn-ea"/>
                <a:cs typeface="+mn-cs"/>
              </a:rPr>
              <a:t>Q 1a1 </a:t>
            </a:r>
            <a:r>
              <a:rPr lang="cs-CZ" sz="1200" b="0" i="0" u="none" strike="noStrike" kern="1200" baseline="0" dirty="0">
                <a:solidFill>
                  <a:schemeClr val="tx1"/>
                </a:solidFill>
                <a:latin typeface="+mn-lt"/>
                <a:ea typeface="+mn-ea"/>
                <a:cs typeface="+mn-cs"/>
              </a:rPr>
              <a:t>+ </a:t>
            </a:r>
            <a:r>
              <a:rPr lang="cs-CZ" sz="1200" b="0" i="1" u="none" strike="noStrike" kern="1200" baseline="0" dirty="0">
                <a:solidFill>
                  <a:schemeClr val="tx1"/>
                </a:solidFill>
                <a:latin typeface="+mn-lt"/>
                <a:ea typeface="+mn-ea"/>
                <a:cs typeface="+mn-cs"/>
              </a:rPr>
              <a:t>Q2 a2 </a:t>
            </a:r>
            <a:r>
              <a:rPr lang="cs-CZ" sz="1200" b="0" i="0" u="none" strike="noStrike" kern="1200" baseline="0" dirty="0">
                <a:solidFill>
                  <a:schemeClr val="tx1"/>
                </a:solidFill>
                <a:latin typeface="+mn-lt"/>
                <a:ea typeface="+mn-ea"/>
                <a:cs typeface="+mn-cs"/>
              </a:rPr>
              <a:t>+ ....... + </a:t>
            </a:r>
            <a:r>
              <a:rPr lang="cs-CZ" sz="1200" b="0" i="1" u="none" strike="noStrike" kern="1200" baseline="0" dirty="0" err="1">
                <a:solidFill>
                  <a:schemeClr val="tx1"/>
                </a:solidFill>
                <a:latin typeface="+mn-lt"/>
                <a:ea typeface="+mn-ea"/>
                <a:cs typeface="+mn-cs"/>
              </a:rPr>
              <a:t>Qn</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an</a:t>
            </a:r>
            <a:endParaRPr lang="cs-CZ" sz="1200" b="0" i="1"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kde značí: Q1, Q2 …..</a:t>
            </a:r>
            <a:r>
              <a:rPr lang="cs-CZ" sz="1200" b="0" i="0" u="none" strike="noStrike" kern="1200" baseline="0" dirty="0" err="1">
                <a:solidFill>
                  <a:schemeClr val="tx1"/>
                </a:solidFill>
                <a:latin typeface="+mn-lt"/>
                <a:ea typeface="+mn-ea"/>
                <a:cs typeface="+mn-cs"/>
              </a:rPr>
              <a:t>Qn</a:t>
            </a:r>
            <a:r>
              <a:rPr lang="cs-CZ" sz="1200" b="0" i="0" u="none" strike="noStrike" kern="1200" baseline="0" dirty="0">
                <a:solidFill>
                  <a:schemeClr val="tx1"/>
                </a:solidFill>
                <a:latin typeface="+mn-lt"/>
                <a:ea typeface="+mn-ea"/>
                <a:cs typeface="+mn-cs"/>
              </a:rPr>
              <a:t> - je hmotnost materiálu [ t ]</a:t>
            </a:r>
          </a:p>
          <a:p>
            <a:r>
              <a:rPr lang="pt-BR" sz="1200" b="0" i="0" u="none" strike="noStrike" kern="1200" baseline="0" dirty="0">
                <a:solidFill>
                  <a:schemeClr val="tx1"/>
                </a:solidFill>
                <a:latin typeface="+mn-lt"/>
                <a:ea typeface="+mn-ea"/>
                <a:cs typeface="+mn-cs"/>
              </a:rPr>
              <a:t>a1, a2 , …. an - jsou ramena momentů podle vzdálenosti dané operace od místa</a:t>
            </a:r>
          </a:p>
          <a:p>
            <a:r>
              <a:rPr lang="cs-CZ" sz="1200" b="0" i="0" u="none" strike="noStrike" kern="1200" baseline="0" dirty="0">
                <a:solidFill>
                  <a:schemeClr val="tx1"/>
                </a:solidFill>
                <a:latin typeface="+mn-lt"/>
                <a:ea typeface="+mn-ea"/>
                <a:cs typeface="+mn-cs"/>
              </a:rPr>
              <a:t>umístění stroje</a:t>
            </a:r>
          </a:p>
          <a:p>
            <a:r>
              <a:rPr lang="cs-CZ" sz="1200" b="0" i="0" u="none" strike="noStrike" kern="1200" baseline="0" dirty="0">
                <a:solidFill>
                  <a:schemeClr val="tx1"/>
                </a:solidFill>
                <a:latin typeface="+mn-lt"/>
                <a:ea typeface="+mn-ea"/>
                <a:cs typeface="+mn-cs"/>
              </a:rPr>
              <a:t>Při použití metody těžiště postupujeme tak, že vytvoříme tabulku, do jejichž řádků zapisujeme</a:t>
            </a:r>
          </a:p>
          <a:p>
            <a:r>
              <a:rPr lang="cs-CZ" sz="1200" b="0" i="0" u="none" strike="noStrike" kern="1200" baseline="0" dirty="0">
                <a:solidFill>
                  <a:schemeClr val="tx1"/>
                </a:solidFill>
                <a:latin typeface="+mn-lt"/>
                <a:ea typeface="+mn-ea"/>
                <a:cs typeface="+mn-cs"/>
              </a:rPr>
              <a:t>jednotlivé stroje a do sloupců zapisujeme pořadí výrobních operací. Počet sloupců se tedy</a:t>
            </a:r>
          </a:p>
          <a:p>
            <a:r>
              <a:rPr lang="cs-CZ" sz="1200" b="0" i="0" u="none" strike="noStrike" kern="1200" baseline="0" dirty="0">
                <a:solidFill>
                  <a:schemeClr val="tx1"/>
                </a:solidFill>
                <a:latin typeface="+mn-lt"/>
                <a:ea typeface="+mn-ea"/>
                <a:cs typeface="+mn-cs"/>
              </a:rPr>
              <a:t>rovná počtu výrobních operací.</a:t>
            </a:r>
          </a:p>
          <a:p>
            <a:r>
              <a:rPr lang="cs-CZ" sz="1200" b="0" i="0" u="none" strike="noStrike" kern="1200" baseline="0" dirty="0">
                <a:solidFill>
                  <a:schemeClr val="tx1"/>
                </a:solidFill>
                <a:latin typeface="+mn-lt"/>
                <a:ea typeface="+mn-ea"/>
                <a:cs typeface="+mn-cs"/>
              </a:rPr>
              <a:t>Do tabulky se dále zapisuje označení součástí a jejich celková hmotnost zpracovávaná za</a:t>
            </a:r>
          </a:p>
          <a:p>
            <a:r>
              <a:rPr lang="cs-CZ" sz="1200" b="0" i="0" u="none" strike="noStrike" kern="1200" baseline="0" dirty="0">
                <a:solidFill>
                  <a:schemeClr val="tx1"/>
                </a:solidFill>
                <a:latin typeface="+mn-lt"/>
                <a:ea typeface="+mn-ea"/>
                <a:cs typeface="+mn-cs"/>
              </a:rPr>
              <a:t>jednotku času. Tyto údaje se pak stávají podkladem pro určení nejvhodnějšího umístění</a:t>
            </a:r>
          </a:p>
          <a:p>
            <a:r>
              <a:rPr lang="cs-CZ" sz="1200" b="0" i="0" u="none" strike="noStrike" kern="1200" baseline="0" dirty="0">
                <a:solidFill>
                  <a:schemeClr val="tx1"/>
                </a:solidFill>
                <a:latin typeface="+mn-lt"/>
                <a:ea typeface="+mn-ea"/>
                <a:cs typeface="+mn-cs"/>
              </a:rPr>
              <a:t>každého stroje a to tak, že vycházíme ze vzorce pro výpočet výsledného momentu a stroj</a:t>
            </a:r>
          </a:p>
          <a:p>
            <a:r>
              <a:rPr lang="cs-CZ" sz="1200" b="0" i="0" u="none" strike="noStrike" kern="1200" baseline="0" dirty="0">
                <a:solidFill>
                  <a:schemeClr val="tx1"/>
                </a:solidFill>
                <a:latin typeface="+mn-lt"/>
                <a:ea typeface="+mn-ea"/>
                <a:cs typeface="+mn-cs"/>
              </a:rPr>
              <a:t>umisťujeme do místa, které vykazuje absolutní hodnotu momentu minimální.</a:t>
            </a:r>
          </a:p>
          <a:p>
            <a:r>
              <a:rPr lang="cs-CZ" sz="1200" b="1" i="0" u="none" strike="noStrike" kern="1200" baseline="0" dirty="0">
                <a:solidFill>
                  <a:schemeClr val="tx1"/>
                </a:solidFill>
                <a:latin typeface="+mn-lt"/>
                <a:ea typeface="+mn-ea"/>
                <a:cs typeface="+mn-cs"/>
              </a:rPr>
              <a:t>Metoda layoutu </a:t>
            </a:r>
            <a:r>
              <a:rPr lang="cs-CZ" sz="1200" b="0" i="0" u="none" strike="noStrike" kern="1200" baseline="0" dirty="0">
                <a:solidFill>
                  <a:schemeClr val="tx1"/>
                </a:solidFill>
                <a:latin typeface="+mn-lt"/>
                <a:ea typeface="+mn-ea"/>
                <a:cs typeface="+mn-cs"/>
              </a:rPr>
              <a:t>spočívá ve zhotovení půdorysného náčrtu daného pracoviště se všemi</a:t>
            </a:r>
          </a:p>
          <a:p>
            <a:r>
              <a:rPr lang="cs-CZ" sz="1200" b="0" i="0" u="none" strike="noStrike" kern="1200" baseline="0" dirty="0">
                <a:solidFill>
                  <a:schemeClr val="tx1"/>
                </a:solidFill>
                <a:latin typeface="+mn-lt"/>
                <a:ea typeface="+mn-ea"/>
                <a:cs typeface="+mn-cs"/>
              </a:rPr>
              <a:t>výrobními prostředky, skladovacími prostory, dopravními a obslužnými cestami. Náčrt musí</a:t>
            </a:r>
          </a:p>
          <a:p>
            <a:r>
              <a:rPr lang="cs-CZ" sz="1200" b="0" i="0" u="none" strike="noStrike" kern="1200" baseline="0" dirty="0">
                <a:solidFill>
                  <a:schemeClr val="tx1"/>
                </a:solidFill>
                <a:latin typeface="+mn-lt"/>
                <a:ea typeface="+mn-ea"/>
                <a:cs typeface="+mn-cs"/>
              </a:rPr>
              <a:t>být zhotoven ve vhodně zvoleném měřítku. Do takto zhotoveného náčrtu se následně zakreslí</a:t>
            </a:r>
          </a:p>
          <a:p>
            <a:r>
              <a:rPr lang="cs-CZ" sz="1200" b="0" i="0" u="none" strike="noStrike" kern="1200" baseline="0" dirty="0">
                <a:solidFill>
                  <a:schemeClr val="tx1"/>
                </a:solidFill>
                <a:latin typeface="+mn-lt"/>
                <a:ea typeface="+mn-ea"/>
                <a:cs typeface="+mn-cs"/>
              </a:rPr>
              <a:t>tok materiálu včetně možných variant v souvislosti s možnostmi různého uspořádání</a:t>
            </a:r>
          </a:p>
          <a:p>
            <a:r>
              <a:rPr lang="cs-CZ" sz="1200" b="0" i="0" u="none" strike="noStrike" kern="1200" baseline="0" dirty="0">
                <a:solidFill>
                  <a:schemeClr val="tx1"/>
                </a:solidFill>
                <a:latin typeface="+mn-lt"/>
                <a:ea typeface="+mn-ea"/>
                <a:cs typeface="+mn-cs"/>
              </a:rPr>
              <a:t>některých strojů. Při hledání optimálního řešení prostorového uspořádání lze s výhodou využít</a:t>
            </a:r>
          </a:p>
          <a:p>
            <a:r>
              <a:rPr lang="cs-CZ" sz="1200" b="0" i="0" u="none" strike="noStrike" kern="1200" baseline="0" dirty="0" err="1">
                <a:solidFill>
                  <a:schemeClr val="tx1"/>
                </a:solidFill>
                <a:latin typeface="+mn-lt"/>
                <a:ea typeface="+mn-ea"/>
                <a:cs typeface="+mn-cs"/>
              </a:rPr>
              <a:t>Sankeyova</a:t>
            </a:r>
            <a:r>
              <a:rPr lang="cs-CZ" sz="1200" b="0" i="0" u="none" strike="noStrike" kern="1200" baseline="0" dirty="0">
                <a:solidFill>
                  <a:schemeClr val="tx1"/>
                </a:solidFill>
                <a:latin typeface="+mn-lt"/>
                <a:ea typeface="+mn-ea"/>
                <a:cs typeface="+mn-cs"/>
              </a:rPr>
              <a:t> diagramu, ve kterém je znázorněna hustota materiálového toku.</a:t>
            </a:r>
          </a:p>
          <a:p>
            <a:r>
              <a:rPr lang="cs-CZ" sz="1200" b="0" i="0" u="none" strike="noStrike" kern="1200" baseline="0" dirty="0">
                <a:solidFill>
                  <a:schemeClr val="tx1"/>
                </a:solidFill>
                <a:latin typeface="+mn-lt"/>
                <a:ea typeface="+mn-ea"/>
                <a:cs typeface="+mn-cs"/>
              </a:rPr>
              <a:t>Z layoutu procesního uspořádání je zřejmý nesouvislý tok materiálu. Dochází k nežádoucímu</a:t>
            </a:r>
          </a:p>
          <a:p>
            <a:r>
              <a:rPr lang="cs-CZ" sz="1200" b="0" i="0" u="none" strike="noStrike" kern="1200" baseline="0" dirty="0">
                <a:solidFill>
                  <a:schemeClr val="tx1"/>
                </a:solidFill>
                <a:latin typeface="+mn-lt"/>
                <a:ea typeface="+mn-ea"/>
                <a:cs typeface="+mn-cs"/>
              </a:rPr>
              <a:t>křížení dopravních cest, což vyplývá z uspořádání strojů a technologického postupu.</a:t>
            </a:r>
          </a:p>
          <a:p>
            <a:r>
              <a:rPr lang="cs-CZ" sz="1200" b="0" i="0" u="none" strike="noStrike" kern="1200" baseline="0" dirty="0">
                <a:solidFill>
                  <a:schemeClr val="tx1"/>
                </a:solidFill>
                <a:latin typeface="+mn-lt"/>
                <a:ea typeface="+mn-ea"/>
                <a:cs typeface="+mn-cs"/>
              </a:rPr>
              <a:t>Layout s výrobkovou orientací působí uspořádaným dojmem s plynulým tokem materiálu.</a:t>
            </a:r>
          </a:p>
          <a:p>
            <a:r>
              <a:rPr lang="cs-CZ" sz="1200" b="0" i="0" u="none" strike="noStrike" kern="1200" baseline="0" dirty="0">
                <a:solidFill>
                  <a:schemeClr val="tx1"/>
                </a:solidFill>
                <a:latin typeface="+mn-lt"/>
                <a:ea typeface="+mn-ea"/>
                <a:cs typeface="+mn-cs"/>
              </a:rPr>
              <a:t>Plynulý materiálový tok zkracuje průběžné výrobní časy. Případné nedostatky, které se</a:t>
            </a:r>
          </a:p>
          <a:p>
            <a:r>
              <a:rPr lang="cs-CZ" sz="1200" b="0" i="0" u="none" strike="noStrike" kern="1200" baseline="0" dirty="0">
                <a:solidFill>
                  <a:schemeClr val="tx1"/>
                </a:solidFill>
                <a:latin typeface="+mn-lt"/>
                <a:ea typeface="+mn-ea"/>
                <a:cs typeface="+mn-cs"/>
              </a:rPr>
              <a:t>mohou vyskytnout, jsou snadno napravitelné.</a:t>
            </a:r>
            <a:endParaRPr lang="cs-CZ" dirty="0"/>
          </a:p>
        </p:txBody>
      </p:sp>
      <p:sp>
        <p:nvSpPr>
          <p:cNvPr id="4" name="Zástupný symbol pro číslo snímku 3"/>
          <p:cNvSpPr>
            <a:spLocks noGrp="1"/>
          </p:cNvSpPr>
          <p:nvPr>
            <p:ph type="sldNum" sz="quarter" idx="10"/>
          </p:nvPr>
        </p:nvSpPr>
        <p:spPr/>
        <p:txBody>
          <a:bodyPr/>
          <a:lstStyle/>
          <a:p>
            <a:fld id="{B6432233-E7FB-47F2-8913-98E8F600C952}" type="slidenum">
              <a:rPr lang="cs-CZ" smtClean="0"/>
              <a:t>8</a:t>
            </a:fld>
            <a:endParaRPr lang="cs-CZ"/>
          </a:p>
        </p:txBody>
      </p:sp>
    </p:spTree>
    <p:extLst>
      <p:ext uri="{BB962C8B-B14F-4D97-AF65-F5344CB8AC3E}">
        <p14:creationId xmlns:p14="http://schemas.microsoft.com/office/powerpoint/2010/main" val="22464344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81</a:t>
            </a:fld>
            <a:endParaRPr lang="cs-CZ"/>
          </a:p>
        </p:txBody>
      </p:sp>
    </p:spTree>
    <p:extLst>
      <p:ext uri="{BB962C8B-B14F-4D97-AF65-F5344CB8AC3E}">
        <p14:creationId xmlns:p14="http://schemas.microsoft.com/office/powerpoint/2010/main" val="25812872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82</a:t>
            </a:fld>
            <a:endParaRPr lang="cs-CZ"/>
          </a:p>
        </p:txBody>
      </p:sp>
    </p:spTree>
    <p:extLst>
      <p:ext uri="{BB962C8B-B14F-4D97-AF65-F5344CB8AC3E}">
        <p14:creationId xmlns:p14="http://schemas.microsoft.com/office/powerpoint/2010/main" val="3488526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83</a:t>
            </a:fld>
            <a:endParaRPr lang="cs-CZ"/>
          </a:p>
        </p:txBody>
      </p:sp>
    </p:spTree>
    <p:extLst>
      <p:ext uri="{BB962C8B-B14F-4D97-AF65-F5344CB8AC3E}">
        <p14:creationId xmlns:p14="http://schemas.microsoft.com/office/powerpoint/2010/main" val="39037002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84</a:t>
            </a:fld>
            <a:endParaRPr lang="cs-CZ"/>
          </a:p>
        </p:txBody>
      </p:sp>
    </p:spTree>
    <p:extLst>
      <p:ext uri="{BB962C8B-B14F-4D97-AF65-F5344CB8AC3E}">
        <p14:creationId xmlns:p14="http://schemas.microsoft.com/office/powerpoint/2010/main" val="32512443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86</a:t>
            </a:fld>
            <a:endParaRPr lang="cs-CZ"/>
          </a:p>
        </p:txBody>
      </p:sp>
    </p:spTree>
    <p:extLst>
      <p:ext uri="{BB962C8B-B14F-4D97-AF65-F5344CB8AC3E}">
        <p14:creationId xmlns:p14="http://schemas.microsoft.com/office/powerpoint/2010/main" val="571794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87</a:t>
            </a:fld>
            <a:endParaRPr lang="cs-CZ"/>
          </a:p>
        </p:txBody>
      </p:sp>
    </p:spTree>
    <p:extLst>
      <p:ext uri="{BB962C8B-B14F-4D97-AF65-F5344CB8AC3E}">
        <p14:creationId xmlns:p14="http://schemas.microsoft.com/office/powerpoint/2010/main" val="6376388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88</a:t>
            </a:fld>
            <a:endParaRPr lang="cs-CZ"/>
          </a:p>
        </p:txBody>
      </p:sp>
    </p:spTree>
    <p:extLst>
      <p:ext uri="{BB962C8B-B14F-4D97-AF65-F5344CB8AC3E}">
        <p14:creationId xmlns:p14="http://schemas.microsoft.com/office/powerpoint/2010/main" val="38058011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67DEE-ECE7-4E0B-832B-F5087CED8AE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643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90</a:t>
            </a:fld>
            <a:endParaRPr lang="cs-CZ"/>
          </a:p>
        </p:txBody>
      </p:sp>
    </p:spTree>
    <p:extLst>
      <p:ext uri="{BB962C8B-B14F-4D97-AF65-F5344CB8AC3E}">
        <p14:creationId xmlns:p14="http://schemas.microsoft.com/office/powerpoint/2010/main" val="3830693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Fixní náklady jsou náklady, které je nutno v plné </a:t>
            </a:r>
            <a:r>
              <a:rPr lang="cs-CZ" dirty="0" err="1"/>
              <a:t>vyší</a:t>
            </a:r>
            <a:r>
              <a:rPr lang="cs-CZ" dirty="0"/>
              <a:t> vynaložit před zahájením</a:t>
            </a:r>
            <a:r>
              <a:rPr lang="cs-CZ" baseline="0" dirty="0"/>
              <a:t> výroby. Jejich výše se již při rostoucím objemu výroby nemění.</a:t>
            </a:r>
          </a:p>
          <a:p>
            <a:r>
              <a:rPr lang="cs-CZ" baseline="0" dirty="0" err="1"/>
              <a:t>Variábilní</a:t>
            </a:r>
            <a:r>
              <a:rPr lang="cs-CZ" baseline="0" dirty="0"/>
              <a:t> náklady rostou s objemem výroby. Patři sem </a:t>
            </a:r>
            <a:r>
              <a:rPr lang="cs-CZ" baseline="0" dirty="0" err="1"/>
              <a:t>napřiklad</a:t>
            </a:r>
            <a:r>
              <a:rPr lang="cs-CZ" baseline="0" dirty="0"/>
              <a:t> mzdy výrobních </a:t>
            </a:r>
            <a:r>
              <a:rPr lang="cs-CZ" baseline="0" dirty="0" err="1"/>
              <a:t>dělniků</a:t>
            </a:r>
            <a:r>
              <a:rPr lang="cs-CZ" baseline="0" dirty="0"/>
              <a:t>, náklady na materiál a </a:t>
            </a:r>
            <a:r>
              <a:rPr lang="cs-CZ" baseline="0" dirty="0" err="1"/>
              <a:t>energieotřebné</a:t>
            </a:r>
            <a:r>
              <a:rPr lang="cs-CZ" baseline="0" dirty="0"/>
              <a:t> na zhotovení výrobků. </a:t>
            </a:r>
            <a:r>
              <a:rPr lang="cs-CZ" baseline="0" dirty="0" err="1"/>
              <a:t>Variábilní</a:t>
            </a:r>
            <a:r>
              <a:rPr lang="cs-CZ" baseline="0" dirty="0"/>
              <a:t> náklady se mohou s objemem produkce měnit lineárně nebo nelineárně (progresivně nebo degresivně).</a:t>
            </a:r>
          </a:p>
          <a:p>
            <a:r>
              <a:rPr lang="cs-CZ" baseline="0" dirty="0" err="1"/>
              <a:t>Semifixní</a:t>
            </a:r>
            <a:r>
              <a:rPr lang="cs-CZ" baseline="0" dirty="0"/>
              <a:t> náklady jsou v podstatě fixní náklady, které se však od určitého objemu výroby skokem zvyšují. Jako příklad je možno uvést náklady na pořízení další výrobní linky poté, co je kapacita </a:t>
            </a:r>
            <a:r>
              <a:rPr lang="cs-CZ" baseline="0" dirty="0" err="1"/>
              <a:t>stávajicí</a:t>
            </a:r>
            <a:r>
              <a:rPr lang="cs-CZ" baseline="0" dirty="0"/>
              <a:t> linky vyčerpána a vedení firmy se rozhodne dále zvyšovat objem výroby.</a:t>
            </a:r>
          </a:p>
          <a:p>
            <a:r>
              <a:rPr lang="cs-CZ" baseline="0" dirty="0" err="1"/>
              <a:t>Semivariábilní</a:t>
            </a:r>
            <a:r>
              <a:rPr lang="cs-CZ" baseline="0" dirty="0"/>
              <a:t> náklady jsou náklady, které při určité objemu výroby skokově vzrostou a dále se s rostoucím objemem výroby mění jako variabilní náklady. Jako příklad </a:t>
            </a:r>
            <a:r>
              <a:rPr lang="cs-CZ" baseline="0" dirty="0" err="1"/>
              <a:t>semivariábilních</a:t>
            </a:r>
            <a:r>
              <a:rPr lang="cs-CZ" baseline="0" dirty="0"/>
              <a:t> nákladů lze uvést otevření další </a:t>
            </a:r>
            <a:r>
              <a:rPr lang="cs-CZ" baseline="0" dirty="0" err="1"/>
              <a:t>paralélní</a:t>
            </a:r>
            <a:r>
              <a:rPr lang="cs-CZ" baseline="0" dirty="0"/>
              <a:t> skupiny studentů na vysoké škole po naplnění první skupiny</a:t>
            </a:r>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91</a:t>
            </a:fld>
            <a:endParaRPr lang="cs-CZ"/>
          </a:p>
        </p:txBody>
      </p:sp>
    </p:spTree>
    <p:extLst>
      <p:ext uri="{BB962C8B-B14F-4D97-AF65-F5344CB8AC3E}">
        <p14:creationId xmlns:p14="http://schemas.microsoft.com/office/powerpoint/2010/main" val="366116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9</a:t>
            </a:fld>
            <a:endParaRPr lang="cs-CZ"/>
          </a:p>
        </p:txBody>
      </p:sp>
    </p:spTree>
    <p:extLst>
      <p:ext uri="{BB962C8B-B14F-4D97-AF65-F5344CB8AC3E}">
        <p14:creationId xmlns:p14="http://schemas.microsoft.com/office/powerpoint/2010/main" val="27605194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optimalizace nákladů </a:t>
            </a:r>
            <a:r>
              <a:rPr lang="cs-CZ" dirty="0" err="1"/>
              <a:t>vychazí</a:t>
            </a:r>
            <a:r>
              <a:rPr lang="cs-CZ" dirty="0"/>
              <a:t> z předpokladu, že v </a:t>
            </a:r>
            <a:r>
              <a:rPr lang="cs-CZ" dirty="0" err="1"/>
              <a:t>kretkém</a:t>
            </a:r>
            <a:r>
              <a:rPr lang="cs-CZ" dirty="0"/>
              <a:t> časovém </a:t>
            </a:r>
            <a:r>
              <a:rPr lang="cs-CZ" dirty="0" err="1"/>
              <a:t>obodbí</a:t>
            </a:r>
            <a:r>
              <a:rPr lang="cs-CZ" baseline="0" dirty="0"/>
              <a:t> firma nemůže zásadním způsobem měnit objem svých výstupů z důvodu limitovaných výrobních kapacit. Může reagovat na rostoucí požadavky trhu po svých výrobcích pouze do té míry, pokud jí to umožní </a:t>
            </a:r>
            <a:r>
              <a:rPr lang="cs-CZ" baseline="0" dirty="0" err="1"/>
              <a:t>stávajicí</a:t>
            </a:r>
            <a:r>
              <a:rPr lang="cs-CZ" baseline="0" dirty="0"/>
              <a:t> výrobní kapacity. Objem výroby lze v </a:t>
            </a:r>
            <a:r>
              <a:rPr lang="cs-CZ" baseline="0" dirty="0" err="1"/>
              <a:t>kratkém</a:t>
            </a:r>
            <a:r>
              <a:rPr lang="cs-CZ" baseline="0" dirty="0"/>
              <a:t> časovém období zvětšovat jednak lepším </a:t>
            </a:r>
            <a:r>
              <a:rPr lang="cs-CZ" baseline="0" dirty="0" err="1"/>
              <a:t>využiváním</a:t>
            </a:r>
            <a:r>
              <a:rPr lang="cs-CZ" baseline="0" dirty="0"/>
              <a:t> </a:t>
            </a:r>
            <a:r>
              <a:rPr lang="cs-CZ" baseline="0" dirty="0" err="1"/>
              <a:t>existujicích</a:t>
            </a:r>
            <a:r>
              <a:rPr lang="cs-CZ" baseline="0" dirty="0"/>
              <a:t> kapacit, jednak zvýšeným </a:t>
            </a:r>
            <a:r>
              <a:rPr lang="cs-CZ" baseline="0" dirty="0" err="1"/>
              <a:t>využiváním</a:t>
            </a:r>
            <a:r>
              <a:rPr lang="cs-CZ" baseline="0" dirty="0"/>
              <a:t> snadno dostupných výrobních faktorů, například </a:t>
            </a:r>
            <a:r>
              <a:rPr lang="cs-CZ" baseline="0" dirty="0" err="1"/>
              <a:t>racovní</a:t>
            </a:r>
            <a:r>
              <a:rPr lang="cs-CZ" baseline="0" dirty="0"/>
              <a:t> síly v kategorii výrobních </a:t>
            </a:r>
            <a:r>
              <a:rPr lang="cs-CZ" baseline="0" dirty="0" err="1"/>
              <a:t>dělniků</a:t>
            </a:r>
            <a:r>
              <a:rPr lang="cs-CZ" baseline="0" dirty="0"/>
              <a:t>, energie, materiálů atd., jsou-li tyto výrobní zdroje na trhu výrobních faktorů běžně k dispozici.</a:t>
            </a:r>
          </a:p>
          <a:p>
            <a:r>
              <a:rPr lang="cs-CZ" baseline="0" dirty="0"/>
              <a:t>Za těchto předpokladů lze tvrdit, že pro dosažení minimálních nákladů na jednotku výstupu je nutné, aby se objem výroby pohyboval v okolí minima křivky průměrných nákladů AC. Takovémuto přístupu se v ekonomii říká optimalizace průměrných nákladů v </a:t>
            </a:r>
            <a:r>
              <a:rPr lang="cs-CZ" baseline="0" dirty="0" err="1"/>
              <a:t>kratkém</a:t>
            </a:r>
            <a:r>
              <a:rPr lang="cs-CZ" baseline="0" dirty="0"/>
              <a:t> časovém období. V řízení výroby by měla být tato optimalizace jedním z </a:t>
            </a:r>
            <a:r>
              <a:rPr lang="cs-CZ" baseline="0" dirty="0" err="1"/>
              <a:t>nejdůležitejších</a:t>
            </a:r>
            <a:r>
              <a:rPr lang="cs-CZ" baseline="0" dirty="0"/>
              <a:t> úkolů taktického řízení výroby.</a:t>
            </a:r>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92</a:t>
            </a:fld>
            <a:endParaRPr lang="cs-CZ"/>
          </a:p>
        </p:txBody>
      </p:sp>
    </p:spTree>
    <p:extLst>
      <p:ext uri="{BB962C8B-B14F-4D97-AF65-F5344CB8AC3E}">
        <p14:creationId xmlns:p14="http://schemas.microsoft.com/office/powerpoint/2010/main" val="15044875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Jeho</a:t>
            </a:r>
            <a:r>
              <a:rPr lang="cs-CZ" baseline="0" dirty="0"/>
              <a:t> nalezení (realizace) by mělo být jedním ze </a:t>
            </a:r>
            <a:r>
              <a:rPr lang="cs-CZ" baseline="0" dirty="0" err="1"/>
              <a:t>základích</a:t>
            </a:r>
            <a:r>
              <a:rPr lang="cs-CZ" baseline="0" dirty="0"/>
              <a:t> úkolů strategického managementu zejména v případě firmy </a:t>
            </a:r>
            <a:r>
              <a:rPr lang="cs-CZ" baseline="0" dirty="0" err="1"/>
              <a:t>sledujicí</a:t>
            </a:r>
            <a:r>
              <a:rPr lang="cs-CZ" baseline="0" dirty="0"/>
              <a:t> nákladovou strategii</a:t>
            </a:r>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93</a:t>
            </a:fld>
            <a:endParaRPr lang="cs-CZ"/>
          </a:p>
        </p:txBody>
      </p:sp>
    </p:spTree>
    <p:extLst>
      <p:ext uri="{BB962C8B-B14F-4D97-AF65-F5344CB8AC3E}">
        <p14:creationId xmlns:p14="http://schemas.microsoft.com/office/powerpoint/2010/main" val="13477435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Nevyrábíme pro nízké náklady, ale proto, abychom maximalizovali zisk, </a:t>
            </a:r>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94</a:t>
            </a:fld>
            <a:endParaRPr lang="cs-CZ"/>
          </a:p>
        </p:txBody>
      </p:sp>
    </p:spTree>
    <p:extLst>
      <p:ext uri="{BB962C8B-B14F-4D97-AF65-F5344CB8AC3E}">
        <p14:creationId xmlns:p14="http://schemas.microsoft.com/office/powerpoint/2010/main" val="38936638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95</a:t>
            </a:fld>
            <a:endParaRPr lang="cs-CZ"/>
          </a:p>
        </p:txBody>
      </p:sp>
    </p:spTree>
    <p:extLst>
      <p:ext uri="{BB962C8B-B14F-4D97-AF65-F5344CB8AC3E}">
        <p14:creationId xmlns:p14="http://schemas.microsoft.com/office/powerpoint/2010/main" val="35159291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96</a:t>
            </a:fld>
            <a:endParaRPr lang="cs-CZ"/>
          </a:p>
        </p:txBody>
      </p:sp>
    </p:spTree>
    <p:extLst>
      <p:ext uri="{BB962C8B-B14F-4D97-AF65-F5344CB8AC3E}">
        <p14:creationId xmlns:p14="http://schemas.microsoft.com/office/powerpoint/2010/main" val="6389580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97</a:t>
            </a:fld>
            <a:endParaRPr lang="cs-CZ"/>
          </a:p>
        </p:txBody>
      </p:sp>
    </p:spTree>
    <p:extLst>
      <p:ext uri="{BB962C8B-B14F-4D97-AF65-F5344CB8AC3E}">
        <p14:creationId xmlns:p14="http://schemas.microsoft.com/office/powerpoint/2010/main" val="18068647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sz="1200" b="1" dirty="0"/>
              <a:t>cílový přístup k řízení výrobních nákladů</a:t>
            </a:r>
          </a:p>
          <a:p>
            <a:pPr marL="171450" indent="-171450">
              <a:buFontTx/>
              <a:buChar char="-"/>
            </a:pPr>
            <a:r>
              <a:rPr lang="cs-CZ" sz="1200" b="1" dirty="0"/>
              <a:t>Princip cílových nákladů, tj.</a:t>
            </a:r>
            <a:r>
              <a:rPr lang="cs-CZ" sz="1200" b="1" baseline="0" dirty="0"/>
              <a:t> nákladů, které je nutno dosáhnout, aby firma hospodařila s ohledem na situaci na trhu se ziskem.  Uplatňuje se především v řízení činností ve vývoji a konstrukci. Velký prostor pro jeho využívání však existuje i v řízení výroby. Jediné náklady, které jsou v tomto konceptu managementu považovány za relevantní, jsou náklady akceptovatelné trhem.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sz="1200" b="1" baseline="0" dirty="0"/>
              <a:t>Tradiční přístupy k řízení nákladů- Co nás bude nový výrobek stát?, TC-g- </a:t>
            </a:r>
            <a:r>
              <a:rPr lang="cs-CZ" dirty="0"/>
              <a:t>Co nás smí nový výrobek stát?</a:t>
            </a:r>
          </a:p>
          <a:p>
            <a:pPr marL="171450" indent="-171450">
              <a:buFontTx/>
              <a:buChar char="-"/>
            </a:pPr>
            <a:endParaRPr lang="cs-CZ" sz="1200" b="1" dirty="0"/>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98</a:t>
            </a:fld>
            <a:endParaRPr lang="cs-CZ"/>
          </a:p>
        </p:txBody>
      </p:sp>
    </p:spTree>
    <p:extLst>
      <p:ext uri="{BB962C8B-B14F-4D97-AF65-F5344CB8AC3E}">
        <p14:creationId xmlns:p14="http://schemas.microsoft.com/office/powerpoint/2010/main" val="39884131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Porovnání s nejlepšími- </a:t>
            </a:r>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99</a:t>
            </a:fld>
            <a:endParaRPr lang="cs-CZ"/>
          </a:p>
        </p:txBody>
      </p:sp>
    </p:spTree>
    <p:extLst>
      <p:ext uri="{BB962C8B-B14F-4D97-AF65-F5344CB8AC3E}">
        <p14:creationId xmlns:p14="http://schemas.microsoft.com/office/powerpoint/2010/main" val="34627171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100</a:t>
            </a:fld>
            <a:endParaRPr lang="cs-CZ"/>
          </a:p>
        </p:txBody>
      </p:sp>
    </p:spTree>
    <p:extLst>
      <p:ext uri="{BB962C8B-B14F-4D97-AF65-F5344CB8AC3E}">
        <p14:creationId xmlns:p14="http://schemas.microsoft.com/office/powerpoint/2010/main" val="16031504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Diferencované řízení- </a:t>
            </a:r>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101</a:t>
            </a:fld>
            <a:endParaRPr lang="cs-CZ"/>
          </a:p>
        </p:txBody>
      </p:sp>
    </p:spTree>
    <p:extLst>
      <p:ext uri="{BB962C8B-B14F-4D97-AF65-F5344CB8AC3E}">
        <p14:creationId xmlns:p14="http://schemas.microsoft.com/office/powerpoint/2010/main" val="255871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19.10.2022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19.10.2022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19.10.2022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19.10.2022</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fld id="{95EC1D4A-A796-47C3-A63E-CE236FB377E2}" type="datetimeFigureOut">
              <a:rPr lang="cs-CZ" smtClean="0"/>
              <a:t>19.10.2022</a:t>
            </a:fld>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fld id="{AC57A5DF-1266-40EA-9282-1E66B9DE06C0}" type="slidenum">
              <a:rPr lang="cs-CZ" smtClean="0"/>
              <a:t>‹#›</a:t>
            </a:fld>
            <a:endParaRPr lang="cs-CZ"/>
          </a:p>
        </p:txBody>
      </p:sp>
    </p:spTree>
    <p:extLst>
      <p:ext uri="{BB962C8B-B14F-4D97-AF65-F5344CB8AC3E}">
        <p14:creationId xmlns:p14="http://schemas.microsoft.com/office/powerpoint/2010/main" val="244204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19.10.2022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19.10.2022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19.10.2022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19.10.2022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19.10.2022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19.10.2022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19.10.2022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19.10.2022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19.10.2022</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0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03.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5.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66.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chart" Target="../charts/chart2.xml"/><Relationship Id="rId5" Type="http://schemas.openxmlformats.org/officeDocument/2006/relationships/image" Target="../media/image70.wmf"/><Relationship Id="rId4" Type="http://schemas.openxmlformats.org/officeDocument/2006/relationships/oleObject" Target="../embeddings/oleObject28.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image" Target="../media/image2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0.xml"/><Relationship Id="rId7"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6.wmf"/><Relationship Id="rId10" Type="http://schemas.openxmlformats.org/officeDocument/2006/relationships/image" Target="../media/image29.emf"/><Relationship Id="rId4" Type="http://schemas.openxmlformats.org/officeDocument/2006/relationships/oleObject" Target="../embeddings/oleObject4.bin"/><Relationship Id="rId9" Type="http://schemas.openxmlformats.org/officeDocument/2006/relationships/image" Target="../media/image28.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image" Target="../media/image30.w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8.bin"/><Relationship Id="rId4" Type="http://schemas.openxmlformats.org/officeDocument/2006/relationships/image" Target="../media/image33.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5.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10.bin"/><Relationship Id="rId4" Type="http://schemas.openxmlformats.org/officeDocument/2006/relationships/image" Target="../media/image37.emf"/></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2.wmf"/><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3.w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wmf"/><Relationship Id="rId4"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5.wmf"/><Relationship Id="rId4" Type="http://schemas.openxmlformats.org/officeDocument/2006/relationships/oleObject" Target="../embeddings/oleObject14.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3.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46.wmf"/><Relationship Id="rId4" Type="http://schemas.openxmlformats.org/officeDocument/2006/relationships/oleObject" Target="../embeddings/oleObject15.bin"/><Relationship Id="rId9" Type="http://schemas.openxmlformats.org/officeDocument/2006/relationships/image" Target="../media/image48.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1.wmf"/><Relationship Id="rId4" Type="http://schemas.openxmlformats.org/officeDocument/2006/relationships/oleObject" Target="../embeddings/oleObject2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2.wmf"/><Relationship Id="rId4" Type="http://schemas.openxmlformats.org/officeDocument/2006/relationships/oleObject" Target="../embeddings/oleObject2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3.wmf"/><Relationship Id="rId4" Type="http://schemas.openxmlformats.org/officeDocument/2006/relationships/oleObject" Target="../embeddings/oleObject22.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4.wmf"/><Relationship Id="rId4" Type="http://schemas.openxmlformats.org/officeDocument/2006/relationships/oleObject" Target="../embeddings/oleObject2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Management výroby</a:t>
            </a:r>
          </a:p>
        </p:txBody>
      </p:sp>
      <p:sp>
        <p:nvSpPr>
          <p:cNvPr id="4" name="TextovéPole 3">
            <a:extLst>
              <a:ext uri="{FF2B5EF4-FFF2-40B4-BE49-F238E27FC236}">
                <a16:creationId xmlns:a16="http://schemas.microsoft.com/office/drawing/2014/main" id="{C26A9FD7-159B-4649-AA87-515CFB246E7A}"/>
              </a:ext>
            </a:extLst>
          </p:cNvPr>
          <p:cNvSpPr txBox="1"/>
          <p:nvPr/>
        </p:nvSpPr>
        <p:spPr>
          <a:xfrm>
            <a:off x="364961" y="5638800"/>
            <a:ext cx="3096344" cy="369332"/>
          </a:xfrm>
          <a:prstGeom prst="rect">
            <a:avLst/>
          </a:prstGeom>
          <a:noFill/>
        </p:spPr>
        <p:txBody>
          <a:bodyPr wrap="square" rtlCol="0">
            <a:spAutoFit/>
          </a:bodyPr>
          <a:lstStyle/>
          <a:p>
            <a:r>
              <a:rPr lang="cs-CZ" b="1" dirty="0"/>
              <a:t>Ing. Jaroslav Škrabal</a:t>
            </a:r>
          </a:p>
        </p:txBody>
      </p:sp>
      <p:sp>
        <p:nvSpPr>
          <p:cNvPr id="5" name="TextovéPole 4">
            <a:extLst>
              <a:ext uri="{FF2B5EF4-FFF2-40B4-BE49-F238E27FC236}">
                <a16:creationId xmlns:a16="http://schemas.microsoft.com/office/drawing/2014/main" id="{0AC700B7-438C-47A1-AE3C-8F9D238F56F2}"/>
              </a:ext>
            </a:extLst>
          </p:cNvPr>
          <p:cNvSpPr txBox="1"/>
          <p:nvPr/>
        </p:nvSpPr>
        <p:spPr>
          <a:xfrm>
            <a:off x="6660232" y="5638800"/>
            <a:ext cx="3096344" cy="369332"/>
          </a:xfrm>
          <a:prstGeom prst="rect">
            <a:avLst/>
          </a:prstGeom>
          <a:noFill/>
        </p:spPr>
        <p:txBody>
          <a:bodyPr wrap="square" rtlCol="0">
            <a:spAutoFit/>
          </a:bodyPr>
          <a:lstStyle/>
          <a:p>
            <a:r>
              <a:rPr lang="cs-CZ" b="1" dirty="0"/>
              <a:t>Olomouc: 21. 10. 2022</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a:t>
            </a:r>
          </a:p>
        </p:txBody>
      </p:sp>
      <p:sp>
        <p:nvSpPr>
          <p:cNvPr id="3" name="Zástupný symbol pro obsah 2"/>
          <p:cNvSpPr>
            <a:spLocks noGrp="1"/>
          </p:cNvSpPr>
          <p:nvPr>
            <p:ph idx="1"/>
          </p:nvPr>
        </p:nvSpPr>
        <p:spPr/>
        <p:txBody>
          <a:bodyPr>
            <a:normAutofit fontScale="92500"/>
          </a:bodyPr>
          <a:lstStyle/>
          <a:p>
            <a:endParaRPr lang="cs-CZ" dirty="0"/>
          </a:p>
          <a:p>
            <a:r>
              <a:rPr lang="cs-CZ" dirty="0"/>
              <a:t>Principem této metody je </a:t>
            </a:r>
            <a:r>
              <a:rPr lang="cs-CZ" b="1" dirty="0"/>
              <a:t>souřadnicová síť</a:t>
            </a:r>
            <a:r>
              <a:rPr lang="cs-CZ" dirty="0"/>
              <a:t>, ve které se pro každý objekt stanoví souřadnice </a:t>
            </a:r>
            <a:r>
              <a:rPr lang="cs-CZ" dirty="0" err="1"/>
              <a:t>xi</a:t>
            </a:r>
            <a:r>
              <a:rPr lang="cs-CZ" dirty="0"/>
              <a:t> a </a:t>
            </a:r>
            <a:r>
              <a:rPr lang="cs-CZ" dirty="0" err="1"/>
              <a:t>yi</a:t>
            </a:r>
            <a:r>
              <a:rPr lang="cs-CZ" dirty="0"/>
              <a:t> , které vymezují jeho vzdálenost od vhodně vzdáleného bodu o souřadnicích nulových a vzájemné prostorové umístění objektů. </a:t>
            </a:r>
          </a:p>
          <a:p>
            <a:r>
              <a:rPr lang="cs-CZ" dirty="0"/>
              <a:t>Vztahy každého objektu s centrálním objektem jsou charakterizovány </a:t>
            </a:r>
            <a:r>
              <a:rPr lang="cs-CZ" b="1" i="1" dirty="0"/>
              <a:t>hmotnostním činitelem </a:t>
            </a:r>
            <a:r>
              <a:rPr lang="cs-CZ" dirty="0" err="1"/>
              <a:t>qi</a:t>
            </a:r>
            <a:r>
              <a:rPr lang="cs-CZ" dirty="0"/>
              <a:t>, který vyjadřuje objem přepravy za jednotku času. </a:t>
            </a:r>
          </a:p>
        </p:txBody>
      </p:sp>
    </p:spTree>
    <p:extLst>
      <p:ext uri="{BB962C8B-B14F-4D97-AF65-F5344CB8AC3E}">
        <p14:creationId xmlns:p14="http://schemas.microsoft.com/office/powerpoint/2010/main" val="31119190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7) Optimalizace výrobních dávek</a:t>
            </a:r>
          </a:p>
        </p:txBody>
      </p:sp>
      <p:sp>
        <p:nvSpPr>
          <p:cNvPr id="3" name="Zástupný symbol pro obsah 2"/>
          <p:cNvSpPr>
            <a:spLocks noGrp="1"/>
          </p:cNvSpPr>
          <p:nvPr>
            <p:ph idx="1"/>
          </p:nvPr>
        </p:nvSpPr>
        <p:spPr>
          <a:xfrm>
            <a:off x="457200" y="1600200"/>
            <a:ext cx="4762872" cy="4525963"/>
          </a:xfrm>
        </p:spPr>
        <p:txBody>
          <a:bodyPr/>
          <a:lstStyle/>
          <a:p>
            <a:r>
              <a:rPr lang="cs-CZ" dirty="0"/>
              <a:t>Optimalizace dle výše nákladů- </a:t>
            </a:r>
            <a:r>
              <a:rPr lang="cs-CZ" dirty="0" err="1"/>
              <a:t>Harrisův</a:t>
            </a:r>
            <a:r>
              <a:rPr lang="cs-CZ" dirty="0"/>
              <a:t>-Wilsonův model</a:t>
            </a:r>
          </a:p>
          <a:p>
            <a:endParaRPr lang="cs-CZ"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919" y="1196752"/>
            <a:ext cx="3575695" cy="512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12976"/>
            <a:ext cx="2629471" cy="271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37245652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8) Klasifikace ABC</a:t>
            </a:r>
          </a:p>
        </p:txBody>
      </p:sp>
      <p:sp>
        <p:nvSpPr>
          <p:cNvPr id="3" name="Zástupný symbol pro obsah 2"/>
          <p:cNvSpPr>
            <a:spLocks noGrp="1"/>
          </p:cNvSpPr>
          <p:nvPr>
            <p:ph idx="1"/>
          </p:nvPr>
        </p:nvSpPr>
        <p:spPr>
          <a:xfrm>
            <a:off x="457200" y="1600200"/>
            <a:ext cx="4186808" cy="4525963"/>
          </a:xfrm>
        </p:spPr>
        <p:txBody>
          <a:bodyPr>
            <a:normAutofit fontScale="70000" lnSpcReduction="20000"/>
          </a:bodyPr>
          <a:lstStyle/>
          <a:p>
            <a:r>
              <a:rPr lang="cs-CZ" dirty="0"/>
              <a:t>V řízení zásob,  počet položek- hodnota spotřeby</a:t>
            </a:r>
          </a:p>
          <a:p>
            <a:r>
              <a:rPr lang="cs-CZ" dirty="0"/>
              <a:t>A- relativně malý počet položek představuje relativně vysokou míru hodnoty</a:t>
            </a:r>
          </a:p>
          <a:p>
            <a:r>
              <a:rPr lang="cs-CZ" dirty="0"/>
              <a:t>B- průměrný počet položek představuje průměrnou míru hodnoty</a:t>
            </a:r>
          </a:p>
          <a:p>
            <a:r>
              <a:rPr lang="cs-CZ" dirty="0"/>
              <a:t>C-relativně velký počet položek představuje relativně nízkou míru hodnoty</a:t>
            </a:r>
          </a:p>
          <a:p>
            <a:pPr marL="0" indent="0">
              <a:buNone/>
            </a:pPr>
            <a:r>
              <a:rPr lang="cs-CZ" i="1" dirty="0"/>
              <a:t>Např. v typických strojírenských podnicích 2-5</a:t>
            </a:r>
            <a:r>
              <a:rPr lang="en-US" i="1" dirty="0"/>
              <a:t>% </a:t>
            </a:r>
            <a:r>
              <a:rPr lang="cs-CZ" i="1" dirty="0"/>
              <a:t> položek představují 80</a:t>
            </a:r>
            <a:r>
              <a:rPr lang="en-US" i="1" dirty="0"/>
              <a:t>% </a:t>
            </a:r>
            <a:r>
              <a:rPr lang="cs-CZ" i="1" dirty="0"/>
              <a:t> hodnoty spotřeby materiálu</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56992"/>
            <a:ext cx="3801294" cy="22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4856789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9) Řízení materiálového toku </a:t>
            </a:r>
          </a:p>
        </p:txBody>
      </p:sp>
      <p:sp>
        <p:nvSpPr>
          <p:cNvPr id="3" name="Zástupný symbol pro obsah 2"/>
          <p:cNvSpPr>
            <a:spLocks noGrp="1"/>
          </p:cNvSpPr>
          <p:nvPr>
            <p:ph idx="1"/>
          </p:nvPr>
        </p:nvSpPr>
        <p:spPr/>
        <p:txBody>
          <a:bodyPr/>
          <a:lstStyle/>
          <a:p>
            <a:r>
              <a:rPr lang="cs-CZ" dirty="0"/>
              <a:t>Rozhodování „make </a:t>
            </a:r>
            <a:r>
              <a:rPr lang="cs-CZ" dirty="0" err="1"/>
              <a:t>or</a:t>
            </a:r>
            <a:r>
              <a:rPr lang="cs-CZ" dirty="0"/>
              <a:t> </a:t>
            </a:r>
            <a:r>
              <a:rPr lang="cs-CZ" dirty="0" err="1"/>
              <a:t>buy</a:t>
            </a:r>
            <a:r>
              <a:rPr lang="cs-CZ" dirty="0"/>
              <a:t>“</a:t>
            </a:r>
          </a:p>
          <a:p>
            <a:r>
              <a:rPr lang="cs-CZ" dirty="0"/>
              <a:t>Řízení zásob (běžná, pojistná, technická, sezonní…)</a:t>
            </a:r>
          </a:p>
          <a:p>
            <a:r>
              <a:rPr lang="cs-CZ" dirty="0"/>
              <a:t>Stanovení bodu rozpojení  (</a:t>
            </a:r>
            <a:r>
              <a:rPr lang="cs-CZ" dirty="0" err="1"/>
              <a:t>customer</a:t>
            </a:r>
            <a:r>
              <a:rPr lang="cs-CZ" dirty="0"/>
              <a:t> </a:t>
            </a:r>
            <a:r>
              <a:rPr lang="cs-CZ" dirty="0" err="1"/>
              <a:t>order</a:t>
            </a:r>
            <a:r>
              <a:rPr lang="cs-CZ" dirty="0"/>
              <a:t> </a:t>
            </a:r>
            <a:r>
              <a:rPr lang="cs-CZ" dirty="0" err="1"/>
              <a:t>decoupling</a:t>
            </a:r>
            <a:r>
              <a:rPr lang="cs-CZ" dirty="0"/>
              <a:t> point). Bod, ve kterém nezávislá poptávka se proměňuje v závislou poptávku</a:t>
            </a:r>
          </a:p>
        </p:txBody>
      </p:sp>
      <p:sp>
        <p:nvSpPr>
          <p:cNvPr id="4" name="TextovéPole 3"/>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30381027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cs-CZ" b="1" dirty="0"/>
              <a:t>Klasifikace nákladů</a:t>
            </a:r>
          </a:p>
        </p:txBody>
      </p:sp>
      <p:sp>
        <p:nvSpPr>
          <p:cNvPr id="281603" name="Rectangle 3"/>
          <p:cNvSpPr>
            <a:spLocks noGrp="1" noChangeArrowheads="1"/>
          </p:cNvSpPr>
          <p:nvPr>
            <p:ph idx="1"/>
          </p:nvPr>
        </p:nvSpPr>
        <p:spPr/>
        <p:txBody>
          <a:bodyPr/>
          <a:lstStyle/>
          <a:p>
            <a:pPr marL="609600" indent="-609600">
              <a:buFont typeface="Wingdings" pitchFamily="2" charset="2"/>
              <a:buNone/>
            </a:pPr>
            <a:r>
              <a:rPr lang="cs-CZ"/>
              <a:t>Účelové členění</a:t>
            </a:r>
          </a:p>
          <a:p>
            <a:pPr marL="609600" indent="-609600">
              <a:buClr>
                <a:schemeClr val="tx1"/>
              </a:buClr>
              <a:buFont typeface="Wingdings" pitchFamily="2" charset="2"/>
              <a:buChar char="Ø"/>
            </a:pPr>
            <a:r>
              <a:rPr lang="cs-CZ" b="1"/>
              <a:t>podle výkonů</a:t>
            </a:r>
            <a:r>
              <a:rPr lang="cs-CZ"/>
              <a:t> – kalkulační třídění nákladů (na co byly vynaloženy)</a:t>
            </a:r>
          </a:p>
          <a:p>
            <a:pPr marL="1200150" lvl="1" indent="-533400">
              <a:buClr>
                <a:schemeClr val="tx1"/>
              </a:buClr>
              <a:buFont typeface="Wingdings" pitchFamily="2" charset="2"/>
              <a:buNone/>
            </a:pPr>
            <a:r>
              <a:rPr lang="cs-CZ"/>
              <a:t>Výkon na kalkulační jednici</a:t>
            </a:r>
          </a:p>
          <a:p>
            <a:pPr marL="1200150" lvl="1" indent="-533400">
              <a:buClr>
                <a:schemeClr val="tx1"/>
              </a:buClr>
              <a:buFont typeface="Wingdings" pitchFamily="2" charset="2"/>
              <a:buChar char="Ø"/>
            </a:pPr>
            <a:r>
              <a:rPr lang="cs-CZ"/>
              <a:t>přímé – přímo souvisí s určitým druhem výkonu</a:t>
            </a:r>
          </a:p>
          <a:p>
            <a:pPr marL="1200150" lvl="1" indent="-533400">
              <a:buClr>
                <a:schemeClr val="tx1"/>
              </a:buClr>
              <a:buFont typeface="Wingdings" pitchFamily="2" charset="2"/>
              <a:buChar char="Ø"/>
            </a:pPr>
            <a:r>
              <a:rPr lang="cs-CZ"/>
              <a:t>nepřímé – souvisí s více druhy výkonů zabezpečují výrobu jako celek</a:t>
            </a:r>
          </a:p>
        </p:txBody>
      </p:sp>
      <p:sp>
        <p:nvSpPr>
          <p:cNvPr id="6" name="Zástupný symbol pro datum 5"/>
          <p:cNvSpPr>
            <a:spLocks noGrp="1"/>
          </p:cNvSpPr>
          <p:nvPr>
            <p:ph type="dt" sz="half" idx="10"/>
          </p:nvPr>
        </p:nvSpPr>
        <p:spPr/>
        <p:txBody>
          <a:bodyPr/>
          <a:lstStyle/>
          <a:p>
            <a:fld id="{8402F9F9-5EB9-40F9-9920-D2DB2A80F267}" type="datetime1">
              <a:rPr lang="cs-CZ"/>
              <a:pPr/>
              <a:t>19.10.2022</a:t>
            </a:fld>
            <a:endParaRPr lang="cs-CZ"/>
          </a:p>
        </p:txBody>
      </p:sp>
      <p:sp>
        <p:nvSpPr>
          <p:cNvPr id="4" name="Zástupný symbol pro zápatí 3"/>
          <p:cNvSpPr>
            <a:spLocks noGrp="1"/>
          </p:cNvSpPr>
          <p:nvPr>
            <p:ph type="ftr" sz="quarter" idx="11"/>
          </p:nvPr>
        </p:nvSpPr>
        <p:spPr/>
        <p:txBody>
          <a:bodyPr/>
          <a:lstStyle/>
          <a:p>
            <a:r>
              <a:rPr lang="cs-CZ"/>
              <a:t>Management výroby</a:t>
            </a:r>
          </a:p>
        </p:txBody>
      </p:sp>
      <p:sp>
        <p:nvSpPr>
          <p:cNvPr id="5" name="Zástupný symbol pro číslo snímku 4"/>
          <p:cNvSpPr>
            <a:spLocks noGrp="1"/>
          </p:cNvSpPr>
          <p:nvPr>
            <p:ph type="sldNum" sz="quarter" idx="12"/>
          </p:nvPr>
        </p:nvSpPr>
        <p:spPr/>
        <p:txBody>
          <a:bodyPr/>
          <a:lstStyle/>
          <a:p>
            <a:fld id="{EBC22CD3-60D0-4BAB-B3F1-090631138C12}" type="slidenum">
              <a:rPr lang="cs-CZ"/>
              <a:pPr/>
              <a:t>103</a:t>
            </a:fld>
            <a:endParaRPr lang="cs-CZ"/>
          </a:p>
        </p:txBody>
      </p:sp>
    </p:spTree>
    <p:extLst>
      <p:ext uri="{BB962C8B-B14F-4D97-AF65-F5344CB8AC3E}">
        <p14:creationId xmlns:p14="http://schemas.microsoft.com/office/powerpoint/2010/main" val="12770897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cs-CZ" b="1" dirty="0"/>
              <a:t>Kalkulace</a:t>
            </a:r>
          </a:p>
        </p:txBody>
      </p:sp>
      <p:sp>
        <p:nvSpPr>
          <p:cNvPr id="283651" name="Rectangle 3"/>
          <p:cNvSpPr>
            <a:spLocks noGrp="1" noChangeArrowheads="1"/>
          </p:cNvSpPr>
          <p:nvPr>
            <p:ph idx="1"/>
          </p:nvPr>
        </p:nvSpPr>
        <p:spPr>
          <a:xfrm>
            <a:off x="1066800" y="1524000"/>
            <a:ext cx="7620000" cy="1676400"/>
          </a:xfrm>
        </p:spPr>
        <p:txBody>
          <a:bodyPr/>
          <a:lstStyle/>
          <a:p>
            <a:pPr marL="609600" indent="-609600">
              <a:buFont typeface="Wingdings" pitchFamily="2" charset="2"/>
              <a:buNone/>
            </a:pPr>
            <a:r>
              <a:rPr lang="cs-CZ" sz="2400"/>
              <a:t>Stanovit náklady, které v podniku vznikají </a:t>
            </a:r>
          </a:p>
          <a:p>
            <a:pPr marL="609600" indent="-609600">
              <a:buFont typeface="Wingdings" pitchFamily="2" charset="2"/>
              <a:buNone/>
            </a:pPr>
            <a:r>
              <a:rPr lang="cs-CZ" sz="2400"/>
              <a:t>	na jednotlivé výrobky (kalkulační jednice)</a:t>
            </a:r>
          </a:p>
          <a:p>
            <a:pPr marL="609600" indent="-609600">
              <a:buFont typeface="Wingdings" pitchFamily="2" charset="2"/>
              <a:buNone/>
            </a:pPr>
            <a:r>
              <a:rPr lang="cs-CZ" sz="2400"/>
              <a:t>Kalkulační vzorec</a:t>
            </a:r>
          </a:p>
          <a:p>
            <a:pPr marL="609600" indent="-609600">
              <a:buFont typeface="Wingdings" pitchFamily="2" charset="2"/>
              <a:buNone/>
            </a:pPr>
            <a:endParaRPr lang="cs-CZ" sz="2400"/>
          </a:p>
        </p:txBody>
      </p:sp>
      <p:sp>
        <p:nvSpPr>
          <p:cNvPr id="15" name="Zástupný symbol pro datum 5"/>
          <p:cNvSpPr>
            <a:spLocks noGrp="1"/>
          </p:cNvSpPr>
          <p:nvPr>
            <p:ph type="dt" sz="half" idx="10"/>
          </p:nvPr>
        </p:nvSpPr>
        <p:spPr/>
        <p:txBody>
          <a:bodyPr/>
          <a:lstStyle/>
          <a:p>
            <a:fld id="{B518539D-965B-4A99-A89F-3E6ABE38BC76}" type="datetime1">
              <a:rPr lang="cs-CZ"/>
              <a:pPr/>
              <a:t>19.10.2022</a:t>
            </a:fld>
            <a:endParaRPr lang="cs-CZ"/>
          </a:p>
        </p:txBody>
      </p:sp>
      <p:sp>
        <p:nvSpPr>
          <p:cNvPr id="13" name="Zástupný symbol pro zápatí 3"/>
          <p:cNvSpPr>
            <a:spLocks noGrp="1"/>
          </p:cNvSpPr>
          <p:nvPr>
            <p:ph type="ftr" sz="quarter" idx="11"/>
          </p:nvPr>
        </p:nvSpPr>
        <p:spPr/>
        <p:txBody>
          <a:bodyPr/>
          <a:lstStyle/>
          <a:p>
            <a:r>
              <a:rPr lang="cs-CZ"/>
              <a:t>Management výroby</a:t>
            </a:r>
          </a:p>
        </p:txBody>
      </p:sp>
      <p:sp>
        <p:nvSpPr>
          <p:cNvPr id="14" name="Zástupný symbol pro číslo snímku 4"/>
          <p:cNvSpPr>
            <a:spLocks noGrp="1"/>
          </p:cNvSpPr>
          <p:nvPr>
            <p:ph type="sldNum" sz="quarter" idx="12"/>
          </p:nvPr>
        </p:nvSpPr>
        <p:spPr/>
        <p:txBody>
          <a:bodyPr/>
          <a:lstStyle/>
          <a:p>
            <a:fld id="{2742C147-5575-4771-B09E-3D99B1934AFF}" type="slidenum">
              <a:rPr lang="cs-CZ"/>
              <a:pPr/>
              <a:t>104</a:t>
            </a:fld>
            <a:endParaRPr lang="cs-CZ"/>
          </a:p>
        </p:txBody>
      </p:sp>
      <p:grpSp>
        <p:nvGrpSpPr>
          <p:cNvPr id="2" name="Group 4"/>
          <p:cNvGrpSpPr>
            <a:grpSpLocks/>
          </p:cNvGrpSpPr>
          <p:nvPr/>
        </p:nvGrpSpPr>
        <p:grpSpPr bwMode="auto">
          <a:xfrm>
            <a:off x="1219200" y="3124200"/>
            <a:ext cx="7239000" cy="3265488"/>
            <a:chOff x="768" y="1968"/>
            <a:chExt cx="4560" cy="2057"/>
          </a:xfrm>
        </p:grpSpPr>
        <p:sp>
          <p:nvSpPr>
            <p:cNvPr id="283653" name="Text Box 5"/>
            <p:cNvSpPr txBox="1">
              <a:spLocks noChangeArrowheads="1"/>
            </p:cNvSpPr>
            <p:nvPr/>
          </p:nvSpPr>
          <p:spPr bwMode="auto">
            <a:xfrm>
              <a:off x="768" y="1968"/>
              <a:ext cx="4560" cy="2057"/>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457200" indent="-457200">
                <a:spcBef>
                  <a:spcPct val="50000"/>
                </a:spcBef>
                <a:buFontTx/>
                <a:buAutoNum type="arabicPeriod"/>
              </a:pPr>
              <a:r>
                <a:rPr lang="cs-CZ">
                  <a:latin typeface="Times New Roman" pitchFamily="18" charset="0"/>
                </a:rPr>
                <a:t>Přímý (jednicový) materiál</a:t>
              </a:r>
            </a:p>
            <a:p>
              <a:pPr marL="457200" indent="-457200">
                <a:spcBef>
                  <a:spcPct val="50000"/>
                </a:spcBef>
                <a:buFontTx/>
                <a:buAutoNum type="arabicPeriod"/>
              </a:pPr>
              <a:r>
                <a:rPr lang="cs-CZ">
                  <a:latin typeface="Times New Roman" pitchFamily="18" charset="0"/>
                </a:rPr>
                <a:t>Přímé (jednicové) mzdy		       </a:t>
              </a:r>
              <a:r>
                <a:rPr lang="cs-CZ" b="1">
                  <a:latin typeface="Times New Roman" pitchFamily="18" charset="0"/>
                </a:rPr>
                <a:t>Vlastní</a:t>
              </a:r>
            </a:p>
            <a:p>
              <a:pPr marL="457200" indent="-457200">
                <a:spcBef>
                  <a:spcPct val="50000"/>
                </a:spcBef>
                <a:buFontTx/>
                <a:buAutoNum type="arabicPeriod"/>
              </a:pPr>
              <a:r>
                <a:rPr lang="cs-CZ">
                  <a:latin typeface="Times New Roman" pitchFamily="18" charset="0"/>
                </a:rPr>
                <a:t>Ostatní přímé (jednicové) náklady         </a:t>
              </a:r>
              <a:r>
                <a:rPr lang="cs-CZ" b="1">
                  <a:latin typeface="Times New Roman" pitchFamily="18" charset="0"/>
                </a:rPr>
                <a:t>náklady</a:t>
              </a:r>
            </a:p>
            <a:p>
              <a:pPr marL="457200" indent="-457200">
                <a:spcBef>
                  <a:spcPct val="50000"/>
                </a:spcBef>
                <a:buFontTx/>
                <a:buAutoNum type="arabicPeriod"/>
              </a:pPr>
              <a:r>
                <a:rPr lang="cs-CZ">
                  <a:latin typeface="Times New Roman" pitchFamily="18" charset="0"/>
                </a:rPr>
                <a:t>Výrobní (provozní) režie	       </a:t>
              </a:r>
              <a:r>
                <a:rPr lang="cs-CZ" b="1">
                  <a:latin typeface="Times New Roman" pitchFamily="18" charset="0"/>
                </a:rPr>
                <a:t>výroby</a:t>
              </a:r>
            </a:p>
            <a:p>
              <a:pPr marL="457200" indent="-457200">
                <a:spcBef>
                  <a:spcPct val="50000"/>
                </a:spcBef>
                <a:buFontTx/>
                <a:buAutoNum type="arabicPeriod"/>
              </a:pPr>
              <a:r>
                <a:rPr lang="cs-CZ">
                  <a:latin typeface="Times New Roman" pitchFamily="18" charset="0"/>
                </a:rPr>
                <a:t>Správní režie		      </a:t>
              </a:r>
              <a:r>
                <a:rPr lang="cs-CZ" b="1">
                  <a:latin typeface="Times New Roman" pitchFamily="18" charset="0"/>
                </a:rPr>
                <a:t>Vlastní náklady výkonu</a:t>
              </a:r>
              <a:endParaRPr lang="cs-CZ">
                <a:latin typeface="Times New Roman" pitchFamily="18" charset="0"/>
              </a:endParaRPr>
            </a:p>
            <a:p>
              <a:pPr marL="457200" indent="-457200">
                <a:spcBef>
                  <a:spcPct val="50000"/>
                </a:spcBef>
                <a:buFontTx/>
                <a:buAutoNum type="arabicPeriod"/>
              </a:pPr>
              <a:r>
                <a:rPr lang="cs-CZ">
                  <a:latin typeface="Times New Roman" pitchFamily="18" charset="0"/>
                </a:rPr>
                <a:t>Odbytové náklady	       </a:t>
              </a:r>
              <a:r>
                <a:rPr lang="cs-CZ" b="1">
                  <a:latin typeface="Times New Roman" pitchFamily="18" charset="0"/>
                </a:rPr>
                <a:t>Úplné vlastní náklady výkonů</a:t>
              </a:r>
              <a:endParaRPr lang="cs-CZ">
                <a:latin typeface="Times New Roman" pitchFamily="18" charset="0"/>
              </a:endParaRPr>
            </a:p>
            <a:p>
              <a:pPr marL="457200" indent="-457200">
                <a:spcBef>
                  <a:spcPct val="50000"/>
                </a:spcBef>
                <a:buFontTx/>
                <a:buAutoNum type="arabicPeriod"/>
              </a:pPr>
              <a:r>
                <a:rPr lang="cs-CZ">
                  <a:latin typeface="Times New Roman" pitchFamily="18" charset="0"/>
                </a:rPr>
                <a:t>Zisk			                     </a:t>
              </a:r>
              <a:r>
                <a:rPr lang="cs-CZ" b="1">
                  <a:latin typeface="Times New Roman" pitchFamily="18" charset="0"/>
                </a:rPr>
                <a:t>Výrobní cena</a:t>
              </a:r>
            </a:p>
            <a:p>
              <a:pPr marL="457200" indent="-457200">
                <a:spcBef>
                  <a:spcPct val="50000"/>
                </a:spcBef>
                <a:buFontTx/>
                <a:buAutoNum type="arabicPeriod"/>
              </a:pPr>
              <a:r>
                <a:rPr lang="cs-CZ">
                  <a:latin typeface="Times New Roman" pitchFamily="18" charset="0"/>
                </a:rPr>
                <a:t>Obchodní a odbytové přirážky a srážky	  </a:t>
              </a:r>
              <a:r>
                <a:rPr lang="cs-CZ" b="1">
                  <a:latin typeface="Times New Roman" pitchFamily="18" charset="0"/>
                </a:rPr>
                <a:t>Prodejní cena</a:t>
              </a:r>
              <a:endParaRPr lang="cs-CZ">
                <a:latin typeface="Times New Roman" pitchFamily="18" charset="0"/>
              </a:endParaRPr>
            </a:p>
          </p:txBody>
        </p:sp>
        <p:sp>
          <p:nvSpPr>
            <p:cNvPr id="283654" name="Line 6"/>
            <p:cNvSpPr>
              <a:spLocks noChangeShapeType="1"/>
            </p:cNvSpPr>
            <p:nvPr/>
          </p:nvSpPr>
          <p:spPr bwMode="auto">
            <a:xfrm>
              <a:off x="768" y="2976"/>
              <a:ext cx="3264" cy="0"/>
            </a:xfrm>
            <a:prstGeom prst="line">
              <a:avLst/>
            </a:prstGeom>
            <a:noFill/>
            <a:ln w="9525">
              <a:solidFill>
                <a:schemeClr val="tx1"/>
              </a:solidFill>
              <a:round/>
              <a:headEnd/>
              <a:tailEnd/>
            </a:ln>
            <a:effectLst/>
          </p:spPr>
          <p:txBody>
            <a:bodyPr wrap="none"/>
            <a:lstStyle/>
            <a:p>
              <a:endParaRPr lang="cs-CZ"/>
            </a:p>
          </p:txBody>
        </p:sp>
        <p:sp>
          <p:nvSpPr>
            <p:cNvPr id="283655" name="Line 7"/>
            <p:cNvSpPr>
              <a:spLocks noChangeShapeType="1"/>
            </p:cNvSpPr>
            <p:nvPr/>
          </p:nvSpPr>
          <p:spPr bwMode="auto">
            <a:xfrm>
              <a:off x="768" y="3264"/>
              <a:ext cx="3744" cy="0"/>
            </a:xfrm>
            <a:prstGeom prst="line">
              <a:avLst/>
            </a:prstGeom>
            <a:noFill/>
            <a:ln w="9525">
              <a:solidFill>
                <a:schemeClr val="tx1"/>
              </a:solidFill>
              <a:round/>
              <a:headEnd/>
              <a:tailEnd/>
            </a:ln>
            <a:effectLst/>
          </p:spPr>
          <p:txBody>
            <a:bodyPr wrap="none"/>
            <a:lstStyle/>
            <a:p>
              <a:endParaRPr lang="cs-CZ"/>
            </a:p>
          </p:txBody>
        </p:sp>
        <p:sp>
          <p:nvSpPr>
            <p:cNvPr id="283656" name="Line 8"/>
            <p:cNvSpPr>
              <a:spLocks noChangeShapeType="1"/>
            </p:cNvSpPr>
            <p:nvPr/>
          </p:nvSpPr>
          <p:spPr bwMode="auto">
            <a:xfrm flipV="1">
              <a:off x="4032" y="1968"/>
              <a:ext cx="0" cy="1008"/>
            </a:xfrm>
            <a:prstGeom prst="line">
              <a:avLst/>
            </a:prstGeom>
            <a:noFill/>
            <a:ln w="9525">
              <a:solidFill>
                <a:schemeClr val="tx1"/>
              </a:solidFill>
              <a:round/>
              <a:headEnd/>
              <a:tailEnd/>
            </a:ln>
            <a:effectLst/>
          </p:spPr>
          <p:txBody>
            <a:bodyPr wrap="none"/>
            <a:lstStyle/>
            <a:p>
              <a:endParaRPr lang="cs-CZ"/>
            </a:p>
          </p:txBody>
        </p:sp>
        <p:sp>
          <p:nvSpPr>
            <p:cNvPr id="283657" name="Line 9"/>
            <p:cNvSpPr>
              <a:spLocks noChangeShapeType="1"/>
            </p:cNvSpPr>
            <p:nvPr/>
          </p:nvSpPr>
          <p:spPr bwMode="auto">
            <a:xfrm>
              <a:off x="768" y="3504"/>
              <a:ext cx="4128" cy="0"/>
            </a:xfrm>
            <a:prstGeom prst="line">
              <a:avLst/>
            </a:prstGeom>
            <a:noFill/>
            <a:ln w="9525">
              <a:solidFill>
                <a:schemeClr val="tx1"/>
              </a:solidFill>
              <a:round/>
              <a:headEnd/>
              <a:tailEnd/>
            </a:ln>
            <a:effectLst/>
          </p:spPr>
          <p:txBody>
            <a:bodyPr wrap="none"/>
            <a:lstStyle/>
            <a:p>
              <a:endParaRPr lang="cs-CZ"/>
            </a:p>
          </p:txBody>
        </p:sp>
        <p:sp>
          <p:nvSpPr>
            <p:cNvPr id="283658" name="Line 10"/>
            <p:cNvSpPr>
              <a:spLocks noChangeShapeType="1"/>
            </p:cNvSpPr>
            <p:nvPr/>
          </p:nvSpPr>
          <p:spPr bwMode="auto">
            <a:xfrm flipV="1">
              <a:off x="4512" y="1968"/>
              <a:ext cx="0" cy="1296"/>
            </a:xfrm>
            <a:prstGeom prst="line">
              <a:avLst/>
            </a:prstGeom>
            <a:noFill/>
            <a:ln w="9525">
              <a:solidFill>
                <a:schemeClr val="tx1"/>
              </a:solidFill>
              <a:round/>
              <a:headEnd/>
              <a:tailEnd/>
            </a:ln>
            <a:effectLst/>
          </p:spPr>
          <p:txBody>
            <a:bodyPr wrap="none"/>
            <a:lstStyle/>
            <a:p>
              <a:endParaRPr lang="cs-CZ"/>
            </a:p>
          </p:txBody>
        </p:sp>
        <p:sp>
          <p:nvSpPr>
            <p:cNvPr id="283659" name="Line 11"/>
            <p:cNvSpPr>
              <a:spLocks noChangeShapeType="1"/>
            </p:cNvSpPr>
            <p:nvPr/>
          </p:nvSpPr>
          <p:spPr bwMode="auto">
            <a:xfrm>
              <a:off x="768" y="3792"/>
              <a:ext cx="4560" cy="0"/>
            </a:xfrm>
            <a:prstGeom prst="line">
              <a:avLst/>
            </a:prstGeom>
            <a:noFill/>
            <a:ln w="9525">
              <a:solidFill>
                <a:schemeClr val="tx1"/>
              </a:solidFill>
              <a:round/>
              <a:headEnd/>
              <a:tailEnd/>
            </a:ln>
            <a:effectLst/>
          </p:spPr>
          <p:txBody>
            <a:bodyPr wrap="none"/>
            <a:lstStyle/>
            <a:p>
              <a:endParaRPr lang="cs-CZ"/>
            </a:p>
          </p:txBody>
        </p:sp>
        <p:sp>
          <p:nvSpPr>
            <p:cNvPr id="283660" name="Line 12"/>
            <p:cNvSpPr>
              <a:spLocks noChangeShapeType="1"/>
            </p:cNvSpPr>
            <p:nvPr/>
          </p:nvSpPr>
          <p:spPr bwMode="auto">
            <a:xfrm flipV="1">
              <a:off x="4896" y="1968"/>
              <a:ext cx="0" cy="1536"/>
            </a:xfrm>
            <a:prstGeom prst="line">
              <a:avLst/>
            </a:prstGeom>
            <a:noFill/>
            <a:ln w="9525">
              <a:solidFill>
                <a:schemeClr val="tx1"/>
              </a:solidFill>
              <a:round/>
              <a:headEnd/>
              <a:tailEnd/>
            </a:ln>
            <a:effectLst/>
          </p:spPr>
          <p:txBody>
            <a:bodyPr wrap="none"/>
            <a:lstStyle/>
            <a:p>
              <a:endParaRPr lang="cs-CZ"/>
            </a:p>
          </p:txBody>
        </p:sp>
      </p:grpSp>
    </p:spTree>
    <p:extLst>
      <p:ext uri="{BB962C8B-B14F-4D97-AF65-F5344CB8AC3E}">
        <p14:creationId xmlns:p14="http://schemas.microsoft.com/office/powerpoint/2010/main" val="96923340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cs-CZ" b="1" dirty="0"/>
              <a:t>Poměrové ukazatele</a:t>
            </a:r>
          </a:p>
        </p:txBody>
      </p:sp>
      <p:sp>
        <p:nvSpPr>
          <p:cNvPr id="284675" name="Rectangle 3"/>
          <p:cNvSpPr>
            <a:spLocks noGrp="1" noChangeArrowheads="1"/>
          </p:cNvSpPr>
          <p:nvPr>
            <p:ph idx="1"/>
          </p:nvPr>
        </p:nvSpPr>
        <p:spPr>
          <a:xfrm>
            <a:off x="457200" y="1628775"/>
            <a:ext cx="8229600" cy="576263"/>
          </a:xfrm>
        </p:spPr>
        <p:txBody>
          <a:bodyPr/>
          <a:lstStyle/>
          <a:p>
            <a:pPr>
              <a:lnSpc>
                <a:spcPct val="80000"/>
              </a:lnSpc>
              <a:buFont typeface="Wingdings" pitchFamily="2" charset="2"/>
              <a:buNone/>
            </a:pPr>
            <a:endParaRPr lang="cs-CZ" sz="1600"/>
          </a:p>
          <a:p>
            <a:pPr>
              <a:lnSpc>
                <a:spcPct val="80000"/>
              </a:lnSpc>
              <a:buFont typeface="Wingdings" pitchFamily="2" charset="2"/>
              <a:buNone/>
            </a:pPr>
            <a:endParaRPr lang="cs-CZ" sz="1600"/>
          </a:p>
        </p:txBody>
      </p:sp>
      <p:sp>
        <p:nvSpPr>
          <p:cNvPr id="10" name="Zástupný symbol pro datum 5"/>
          <p:cNvSpPr>
            <a:spLocks noGrp="1"/>
          </p:cNvSpPr>
          <p:nvPr>
            <p:ph type="dt" sz="half" idx="10"/>
          </p:nvPr>
        </p:nvSpPr>
        <p:spPr/>
        <p:txBody>
          <a:bodyPr/>
          <a:lstStyle/>
          <a:p>
            <a:fld id="{6433986C-0FDF-4E8A-8F0B-4D12832FDEE3}" type="datetime1">
              <a:rPr lang="cs-CZ"/>
              <a:pPr/>
              <a:t>19.10.2022</a:t>
            </a:fld>
            <a:endParaRPr lang="cs-CZ"/>
          </a:p>
        </p:txBody>
      </p:sp>
      <p:sp>
        <p:nvSpPr>
          <p:cNvPr id="8" name="Zástupný symbol pro zápatí 3"/>
          <p:cNvSpPr>
            <a:spLocks noGrp="1"/>
          </p:cNvSpPr>
          <p:nvPr>
            <p:ph type="ftr" sz="quarter" idx="11"/>
          </p:nvPr>
        </p:nvSpPr>
        <p:spPr/>
        <p:txBody>
          <a:bodyPr/>
          <a:lstStyle/>
          <a:p>
            <a:r>
              <a:rPr lang="cs-CZ"/>
              <a:t>Management výroby</a:t>
            </a:r>
          </a:p>
        </p:txBody>
      </p:sp>
      <p:sp>
        <p:nvSpPr>
          <p:cNvPr id="9" name="Zástupný symbol pro číslo snímku 4"/>
          <p:cNvSpPr>
            <a:spLocks noGrp="1"/>
          </p:cNvSpPr>
          <p:nvPr>
            <p:ph type="sldNum" sz="quarter" idx="12"/>
          </p:nvPr>
        </p:nvSpPr>
        <p:spPr/>
        <p:txBody>
          <a:bodyPr/>
          <a:lstStyle/>
          <a:p>
            <a:fld id="{1CEE57DF-0C0C-4DBF-BA24-F5A070E3D1B7}" type="slidenum">
              <a:rPr lang="cs-CZ"/>
              <a:pPr/>
              <a:t>105</a:t>
            </a:fld>
            <a:endParaRPr lang="cs-CZ"/>
          </a:p>
        </p:txBody>
      </p:sp>
      <p:graphicFrame>
        <p:nvGraphicFramePr>
          <p:cNvPr id="284676" name="Object 4"/>
          <p:cNvGraphicFramePr>
            <a:graphicFrameLocks noChangeAspect="1"/>
          </p:cNvGraphicFramePr>
          <p:nvPr/>
        </p:nvGraphicFramePr>
        <p:xfrm>
          <a:off x="2971800" y="2286000"/>
          <a:ext cx="3124200" cy="660400"/>
        </p:xfrm>
        <a:graphic>
          <a:graphicData uri="http://schemas.openxmlformats.org/presentationml/2006/ole">
            <mc:AlternateContent xmlns:mc="http://schemas.openxmlformats.org/markup-compatibility/2006">
              <mc:Choice xmlns:v="urn:schemas-microsoft-com:vml" Requires="v">
                <p:oleObj spid="_x0000_s18438" name="Rovnice" r:id="rId4" imgW="1981080" imgH="419040" progId="Equation.3">
                  <p:embed/>
                </p:oleObj>
              </mc:Choice>
              <mc:Fallback>
                <p:oleObj name="Rovnice" r:id="rId4" imgW="1981080" imgH="419040" progId="Equation.3">
                  <p:embed/>
                  <p:pic>
                    <p:nvPicPr>
                      <p:cNvPr id="284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0"/>
                        <a:ext cx="31242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7" name="Object 5"/>
          <p:cNvGraphicFramePr>
            <a:graphicFrameLocks noChangeAspect="1"/>
          </p:cNvGraphicFramePr>
          <p:nvPr/>
        </p:nvGraphicFramePr>
        <p:xfrm>
          <a:off x="3141663" y="3276600"/>
          <a:ext cx="2784475" cy="660400"/>
        </p:xfrm>
        <a:graphic>
          <a:graphicData uri="http://schemas.openxmlformats.org/presentationml/2006/ole">
            <mc:AlternateContent xmlns:mc="http://schemas.openxmlformats.org/markup-compatibility/2006">
              <mc:Choice xmlns:v="urn:schemas-microsoft-com:vml" Requires="v">
                <p:oleObj spid="_x0000_s18439" name="Rovnice" r:id="rId6" imgW="1765080" imgH="419040" progId="Equation.3">
                  <p:embed/>
                </p:oleObj>
              </mc:Choice>
              <mc:Fallback>
                <p:oleObj name="Rovnice" r:id="rId6" imgW="1765080" imgH="419040" progId="Equation.3">
                  <p:embed/>
                  <p:pic>
                    <p:nvPicPr>
                      <p:cNvPr id="2846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663" y="3276600"/>
                        <a:ext cx="2784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8" name="Object 6"/>
          <p:cNvGraphicFramePr>
            <a:graphicFrameLocks noChangeAspect="1"/>
          </p:cNvGraphicFramePr>
          <p:nvPr/>
        </p:nvGraphicFramePr>
        <p:xfrm>
          <a:off x="3276600" y="5486400"/>
          <a:ext cx="3625850" cy="660400"/>
        </p:xfrm>
        <a:graphic>
          <a:graphicData uri="http://schemas.openxmlformats.org/presentationml/2006/ole">
            <mc:AlternateContent xmlns:mc="http://schemas.openxmlformats.org/markup-compatibility/2006">
              <mc:Choice xmlns:v="urn:schemas-microsoft-com:vml" Requires="v">
                <p:oleObj spid="_x0000_s18440" name="Rovnice" r:id="rId8" imgW="2298600" imgH="419040" progId="Equation.3">
                  <p:embed/>
                </p:oleObj>
              </mc:Choice>
              <mc:Fallback>
                <p:oleObj name="Rovnice" r:id="rId8" imgW="2298600" imgH="419040" progId="Equation.3">
                  <p:embed/>
                  <p:pic>
                    <p:nvPicPr>
                      <p:cNvPr id="28467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486400"/>
                        <a:ext cx="36258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9" name="Object 7"/>
          <p:cNvGraphicFramePr>
            <a:graphicFrameLocks noChangeAspect="1"/>
          </p:cNvGraphicFramePr>
          <p:nvPr/>
        </p:nvGraphicFramePr>
        <p:xfrm>
          <a:off x="2743200" y="4343400"/>
          <a:ext cx="4425950" cy="660400"/>
        </p:xfrm>
        <a:graphic>
          <a:graphicData uri="http://schemas.openxmlformats.org/presentationml/2006/ole">
            <mc:AlternateContent xmlns:mc="http://schemas.openxmlformats.org/markup-compatibility/2006">
              <mc:Choice xmlns:v="urn:schemas-microsoft-com:vml" Requires="v">
                <p:oleObj spid="_x0000_s18441" name="Rovnice" r:id="rId10" imgW="2806560" imgH="419040" progId="Equation.3">
                  <p:embed/>
                </p:oleObj>
              </mc:Choice>
              <mc:Fallback>
                <p:oleObj name="Rovnice" r:id="rId10" imgW="2806560" imgH="419040" progId="Equation.3">
                  <p:embed/>
                  <p:pic>
                    <p:nvPicPr>
                      <p:cNvPr id="28467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343400"/>
                        <a:ext cx="44259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2420388"/>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cs-CZ" b="1" dirty="0"/>
              <a:t>Manažerské pojetí nákladů</a:t>
            </a:r>
          </a:p>
        </p:txBody>
      </p:sp>
      <p:sp>
        <p:nvSpPr>
          <p:cNvPr id="285699" name="Rectangle 3"/>
          <p:cNvSpPr>
            <a:spLocks noGrp="1" noChangeArrowheads="1"/>
          </p:cNvSpPr>
          <p:nvPr>
            <p:ph idx="1"/>
          </p:nvPr>
        </p:nvSpPr>
        <p:spPr/>
        <p:txBody>
          <a:bodyPr/>
          <a:lstStyle/>
          <a:p>
            <a:pPr marL="0" indent="0">
              <a:lnSpc>
                <a:spcPct val="90000"/>
              </a:lnSpc>
              <a:buFont typeface="Wingdings" pitchFamily="2" charset="2"/>
              <a:buNone/>
            </a:pPr>
            <a:r>
              <a:rPr lang="cs-CZ" sz="2400"/>
              <a:t>Pracuje s </a:t>
            </a:r>
            <a:r>
              <a:rPr lang="cs-CZ" sz="2400" i="1"/>
              <a:t>ekonomickými </a:t>
            </a:r>
            <a:r>
              <a:rPr lang="cs-CZ" sz="2400"/>
              <a:t>(</a:t>
            </a:r>
            <a:r>
              <a:rPr lang="cs-CZ" sz="2400" i="1"/>
              <a:t>skutečnými, relevantními</a:t>
            </a:r>
            <a:r>
              <a:rPr lang="cs-CZ" sz="2400"/>
              <a:t>) náklady – zahrnují i tzv. oportunitní (alternativní) náklady.</a:t>
            </a:r>
          </a:p>
          <a:p>
            <a:pPr marL="579438" lvl="1" indent="-388938">
              <a:lnSpc>
                <a:spcPct val="90000"/>
              </a:lnSpc>
              <a:buClr>
                <a:schemeClr val="tx1"/>
              </a:buClr>
              <a:buFont typeface="Wingdings" pitchFamily="2" charset="2"/>
              <a:buChar char="Ø"/>
            </a:pPr>
            <a:r>
              <a:rPr lang="cs-CZ" sz="2400" b="1" i="1"/>
              <a:t>oportunitní (alternativní) náklady</a:t>
            </a:r>
          </a:p>
          <a:p>
            <a:pPr marL="769938" lvl="2" indent="0">
              <a:lnSpc>
                <a:spcPct val="90000"/>
              </a:lnSpc>
              <a:buClr>
                <a:schemeClr val="tx1"/>
              </a:buClr>
              <a:buFont typeface="Wingdings" pitchFamily="2" charset="2"/>
              <a:buNone/>
            </a:pPr>
            <a:r>
              <a:rPr lang="cs-CZ" sz="2000"/>
              <a:t>částka, která je ztracena, když zdroje práce nejsou použity na nejlepší ušlou alternativu</a:t>
            </a:r>
          </a:p>
          <a:p>
            <a:pPr marL="579438" lvl="1" indent="-388938">
              <a:lnSpc>
                <a:spcPct val="90000"/>
              </a:lnSpc>
              <a:buClr>
                <a:schemeClr val="tx1"/>
              </a:buClr>
              <a:buFont typeface="Wingdings" pitchFamily="2" charset="2"/>
              <a:buChar char="Ø"/>
            </a:pPr>
            <a:r>
              <a:rPr lang="cs-CZ" sz="2400" b="1"/>
              <a:t>explicitní náklady</a:t>
            </a:r>
          </a:p>
          <a:p>
            <a:pPr marL="769938" lvl="2" indent="0">
              <a:lnSpc>
                <a:spcPct val="90000"/>
              </a:lnSpc>
              <a:buClr>
                <a:schemeClr val="tx1"/>
              </a:buClr>
              <a:buFont typeface="Wingdings" pitchFamily="2" charset="2"/>
              <a:buNone/>
            </a:pPr>
            <a:r>
              <a:rPr lang="cs-CZ" sz="2000"/>
              <a:t>za nakoupené výrobní zdroje, nájemné, použití cizího kapitálu,…</a:t>
            </a:r>
          </a:p>
          <a:p>
            <a:pPr marL="579438" lvl="1" indent="-388938">
              <a:lnSpc>
                <a:spcPct val="90000"/>
              </a:lnSpc>
              <a:buClr>
                <a:schemeClr val="tx1"/>
              </a:buClr>
              <a:buFont typeface="Wingdings" pitchFamily="2" charset="2"/>
              <a:buChar char="Ø"/>
            </a:pPr>
            <a:r>
              <a:rPr lang="cs-CZ" sz="2400" b="1"/>
              <a:t>implicitní náklady</a:t>
            </a:r>
          </a:p>
          <a:p>
            <a:pPr marL="769938" lvl="2" indent="0">
              <a:lnSpc>
                <a:spcPct val="90000"/>
              </a:lnSpc>
              <a:buClr>
                <a:schemeClr val="tx1"/>
              </a:buClr>
              <a:buFont typeface="Wingdings" pitchFamily="2" charset="2"/>
              <a:buNone/>
            </a:pPr>
            <a:r>
              <a:rPr lang="cs-CZ" sz="2000"/>
              <a:t>nemají formu peněžních výdajů, obtížně vyčíslitelné. Měření prostřednictvím oportunitních nákladů</a:t>
            </a:r>
          </a:p>
          <a:p>
            <a:pPr marL="579438" lvl="1" indent="-388938">
              <a:lnSpc>
                <a:spcPct val="90000"/>
              </a:lnSpc>
              <a:buClr>
                <a:schemeClr val="tx1"/>
              </a:buClr>
              <a:buFont typeface="Wingdings" pitchFamily="2" charset="2"/>
              <a:buChar char="Ø"/>
            </a:pPr>
            <a:r>
              <a:rPr lang="cs-CZ" sz="2400" b="1"/>
              <a:t>relevantní náklady</a:t>
            </a:r>
          </a:p>
          <a:p>
            <a:pPr marL="769938" lvl="2" indent="0">
              <a:lnSpc>
                <a:spcPct val="90000"/>
              </a:lnSpc>
              <a:buClr>
                <a:schemeClr val="tx1"/>
              </a:buClr>
              <a:buFont typeface="Wingdings" pitchFamily="2" charset="2"/>
              <a:buNone/>
            </a:pPr>
            <a:r>
              <a:rPr lang="cs-CZ" sz="2000"/>
              <a:t>náklady ovlivňující určité rozhodnutí</a:t>
            </a:r>
          </a:p>
        </p:txBody>
      </p:sp>
      <p:sp>
        <p:nvSpPr>
          <p:cNvPr id="6" name="Zástupný symbol pro datum 5"/>
          <p:cNvSpPr>
            <a:spLocks noGrp="1"/>
          </p:cNvSpPr>
          <p:nvPr>
            <p:ph type="dt" sz="half" idx="10"/>
          </p:nvPr>
        </p:nvSpPr>
        <p:spPr/>
        <p:txBody>
          <a:bodyPr/>
          <a:lstStyle/>
          <a:p>
            <a:fld id="{9CAC110A-F5CC-4D49-991D-D6485D37A8C6}" type="datetime1">
              <a:rPr lang="cs-CZ"/>
              <a:pPr/>
              <a:t>19.10.2022</a:t>
            </a:fld>
            <a:endParaRPr lang="cs-CZ"/>
          </a:p>
        </p:txBody>
      </p:sp>
      <p:sp>
        <p:nvSpPr>
          <p:cNvPr id="4" name="Zástupný symbol pro zápatí 3"/>
          <p:cNvSpPr>
            <a:spLocks noGrp="1"/>
          </p:cNvSpPr>
          <p:nvPr>
            <p:ph type="ftr" sz="quarter" idx="11"/>
          </p:nvPr>
        </p:nvSpPr>
        <p:spPr/>
        <p:txBody>
          <a:bodyPr/>
          <a:lstStyle/>
          <a:p>
            <a:r>
              <a:rPr lang="cs-CZ"/>
              <a:t>Management výroby</a:t>
            </a:r>
          </a:p>
        </p:txBody>
      </p:sp>
      <p:sp>
        <p:nvSpPr>
          <p:cNvPr id="5" name="Zástupný symbol pro číslo snímku 4"/>
          <p:cNvSpPr>
            <a:spLocks noGrp="1"/>
          </p:cNvSpPr>
          <p:nvPr>
            <p:ph type="sldNum" sz="quarter" idx="12"/>
          </p:nvPr>
        </p:nvSpPr>
        <p:spPr/>
        <p:txBody>
          <a:bodyPr/>
          <a:lstStyle/>
          <a:p>
            <a:fld id="{3C46F4D5-B88D-4015-A8FF-895260199AEE}" type="slidenum">
              <a:rPr lang="cs-CZ"/>
              <a:pPr/>
              <a:t>106</a:t>
            </a:fld>
            <a:endParaRPr lang="cs-CZ"/>
          </a:p>
        </p:txBody>
      </p:sp>
    </p:spTree>
    <p:extLst>
      <p:ext uri="{BB962C8B-B14F-4D97-AF65-F5344CB8AC3E}">
        <p14:creationId xmlns:p14="http://schemas.microsoft.com/office/powerpoint/2010/main" val="358249202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3773" y="404664"/>
            <a:ext cx="8229600" cy="1143000"/>
          </a:xfrm>
        </p:spPr>
        <p:txBody>
          <a:bodyPr>
            <a:normAutofit fontScale="90000"/>
          </a:bodyPr>
          <a:lstStyle/>
          <a:p>
            <a:r>
              <a:rPr lang="cs-CZ" b="1" dirty="0"/>
              <a:t>Výrobní strategie a výrobní náklady (příklad 2.)</a:t>
            </a:r>
          </a:p>
        </p:txBody>
      </p:sp>
      <p:sp>
        <p:nvSpPr>
          <p:cNvPr id="3" name="Zástupný symbol pro obsah 2"/>
          <p:cNvSpPr>
            <a:spLocks noGrp="1"/>
          </p:cNvSpPr>
          <p:nvPr>
            <p:ph idx="1"/>
          </p:nvPr>
        </p:nvSpPr>
        <p:spPr/>
        <p:txBody>
          <a:bodyPr>
            <a:normAutofit fontScale="62500" lnSpcReduction="20000"/>
          </a:bodyPr>
          <a:lstStyle/>
          <a:p>
            <a:r>
              <a:rPr lang="cs-CZ" dirty="0"/>
              <a:t>Popis situace: Podnik vyrábí tři produkty, A, B, C. V následující tabulce jsou uvedené údaje za rok 2016. Fixní náklady jsou společné pro celý podnik a jejich rozdělení do jednotlivých kategorií produktů je nominální a založeno na poměru objemu prodeje příslušné kategorií produktů. </a:t>
            </a:r>
          </a:p>
          <a:p>
            <a:r>
              <a:rPr lang="cs-CZ" dirty="0"/>
              <a:t>Fixní náklady jsou společné pro celý podnik a jejich rozdělení se odvíjí od počtu vyrobených kusů. Pří vypuštění jednoho druhu výrobků fixní náklady zůstávají neměnné.</a:t>
            </a:r>
          </a:p>
          <a:p>
            <a:endParaRPr lang="cs-CZ" dirty="0"/>
          </a:p>
          <a:p>
            <a:endParaRPr lang="cs-CZ" dirty="0"/>
          </a:p>
          <a:p>
            <a:endParaRPr lang="cs-CZ" dirty="0"/>
          </a:p>
          <a:p>
            <a:endParaRPr lang="cs-CZ" dirty="0"/>
          </a:p>
          <a:p>
            <a:pPr marL="0" indent="0">
              <a:buNone/>
            </a:pPr>
            <a:r>
              <a:rPr lang="cs-CZ" dirty="0"/>
              <a:t> 		</a:t>
            </a:r>
          </a:p>
          <a:p>
            <a:pPr marL="0" indent="0">
              <a:buNone/>
            </a:pPr>
            <a:r>
              <a:rPr lang="cs-CZ" dirty="0"/>
              <a:t>	</a:t>
            </a:r>
          </a:p>
          <a:p>
            <a:r>
              <a:rPr lang="cs-CZ" dirty="0"/>
              <a:t>Vedení podniku musí rozhodnout: vypustit-</a:t>
            </a:r>
            <a:r>
              <a:rPr lang="cs-CZ" dirty="0" err="1"/>
              <a:t>li</a:t>
            </a:r>
            <a:r>
              <a:rPr lang="cs-CZ" dirty="0"/>
              <a:t> ztrátový produkt z výrobního programu?</a:t>
            </a:r>
          </a:p>
          <a:p>
            <a:endParaRPr lang="cs-CZ" dirty="0"/>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29000"/>
            <a:ext cx="81518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6390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2.</a:t>
            </a:r>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6912"/>
            <a:ext cx="8918897" cy="232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297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Výrobní strategie a výrobní náklady (příklad 3.)</a:t>
            </a:r>
          </a:p>
        </p:txBody>
      </p:sp>
      <p:sp>
        <p:nvSpPr>
          <p:cNvPr id="3" name="Zástupný symbol pro obsah 2"/>
          <p:cNvSpPr>
            <a:spLocks noGrp="1"/>
          </p:cNvSpPr>
          <p:nvPr>
            <p:ph idx="1"/>
          </p:nvPr>
        </p:nvSpPr>
        <p:spPr/>
        <p:txBody>
          <a:bodyPr>
            <a:normAutofit fontScale="92500"/>
          </a:bodyPr>
          <a:lstStyle/>
          <a:p>
            <a:pPr marL="0" indent="0">
              <a:buNone/>
            </a:pPr>
            <a:r>
              <a:rPr lang="cs-CZ" dirty="0"/>
              <a:t>Podnik má možnost vybrat 1 z 2 výrobních ploch. V současné době podnik pronajímá výrobní halu v blízkosti svých odběratelů. Výše nájmu je 1 500 000 Kč za rok. Na okraji města je další výrobní plocha k pronájmu. Výše nájmu je 1 200 000 Kč za rok. Celkové variabilní náklady stoupnou o 50 Kč/ks. </a:t>
            </a:r>
          </a:p>
          <a:p>
            <a:r>
              <a:rPr lang="cs-CZ" dirty="0"/>
              <a:t>Při jakém výrobním programu/poptávce je pro podnik výhodné změnit umístění vlastní výroby?</a:t>
            </a:r>
          </a:p>
          <a:p>
            <a:endParaRPr lang="cs-CZ" dirty="0"/>
          </a:p>
        </p:txBody>
      </p:sp>
    </p:spTree>
    <p:extLst>
      <p:ext uri="{BB962C8B-B14F-4D97-AF65-F5344CB8AC3E}">
        <p14:creationId xmlns:p14="http://schemas.microsoft.com/office/powerpoint/2010/main" val="226739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a:t>
            </a:r>
          </a:p>
        </p:txBody>
      </p:sp>
      <p:sp>
        <p:nvSpPr>
          <p:cNvPr id="3" name="Zástupný symbol pro obsah 2"/>
          <p:cNvSpPr>
            <a:spLocks noGrp="1"/>
          </p:cNvSpPr>
          <p:nvPr>
            <p:ph idx="1"/>
          </p:nvPr>
        </p:nvSpPr>
        <p:spPr/>
        <p:txBody>
          <a:bodyPr/>
          <a:lstStyle/>
          <a:p>
            <a:endParaRPr lang="cs-CZ" dirty="0"/>
          </a:p>
          <a:p>
            <a:r>
              <a:rPr lang="cs-CZ" dirty="0"/>
              <a:t>Souřadnice umístění centrálního objektu (X, Y) se určí matematicky jako vážený aritmetický průměr podle vzorců . </a:t>
            </a:r>
          </a:p>
          <a:p>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61048"/>
            <a:ext cx="8748464"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3632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Řešení příkladu 3.</a:t>
            </a:r>
          </a:p>
        </p:txBody>
      </p:sp>
      <p:graphicFrame>
        <p:nvGraphicFramePr>
          <p:cNvPr id="4" name="Zástupný symbol pro obsah 3"/>
          <p:cNvGraphicFramePr>
            <a:graphicFrameLocks noGrp="1"/>
          </p:cNvGraphicFramePr>
          <p:nvPr>
            <p:ph idx="1"/>
          </p:nvPr>
        </p:nvGraphicFramePr>
        <p:xfrm>
          <a:off x="1115616" y="1628800"/>
          <a:ext cx="3312368" cy="787524"/>
        </p:xfrm>
        <a:graphic>
          <a:graphicData uri="http://schemas.openxmlformats.org/drawingml/2006/table">
            <a:tbl>
              <a:tblPr>
                <a:tableStyleId>{3C2FFA5D-87B4-456A-9821-1D502468CF0F}</a:tableStyleId>
              </a:tblPr>
              <a:tblGrid>
                <a:gridCol w="1680903">
                  <a:extLst>
                    <a:ext uri="{9D8B030D-6E8A-4147-A177-3AD203B41FA5}">
                      <a16:colId xmlns:a16="http://schemas.microsoft.com/office/drawing/2014/main" val="20000"/>
                    </a:ext>
                  </a:extLst>
                </a:gridCol>
                <a:gridCol w="1631465">
                  <a:extLst>
                    <a:ext uri="{9D8B030D-6E8A-4147-A177-3AD203B41FA5}">
                      <a16:colId xmlns:a16="http://schemas.microsoft.com/office/drawing/2014/main" val="20001"/>
                    </a:ext>
                  </a:extLst>
                </a:gridCol>
              </a:tblGrid>
              <a:tr h="216024">
                <a:tc>
                  <a:txBody>
                    <a:bodyPr/>
                    <a:lstStyle/>
                    <a:p>
                      <a:pPr algn="l" fontAlgn="b"/>
                      <a:r>
                        <a:rPr lang="cs-CZ" sz="1100" b="1" u="none" strike="noStrike" dirty="0">
                          <a:effectLst/>
                        </a:rPr>
                        <a:t>Varianta 1</a:t>
                      </a:r>
                      <a:endParaRPr lang="cs-CZ" sz="1100" b="1" i="0" u="none" strike="noStrike" dirty="0">
                        <a:solidFill>
                          <a:srgbClr val="000000"/>
                        </a:solidFill>
                        <a:effectLst/>
                        <a:latin typeface="Calibri"/>
                      </a:endParaRPr>
                    </a:p>
                  </a:txBody>
                  <a:tcPr marL="9525" marR="9525" marT="9525" marB="0" anchor="b"/>
                </a:tc>
                <a:tc>
                  <a:txBody>
                    <a:bodyPr/>
                    <a:lstStyle/>
                    <a:p>
                      <a:pPr algn="l" fontAlgn="b"/>
                      <a:r>
                        <a:rPr lang="cs-CZ" sz="1100" b="1" u="none" strike="noStrike" dirty="0">
                          <a:effectLst/>
                        </a:rPr>
                        <a:t>Varianta 2</a:t>
                      </a:r>
                      <a:endParaRPr lang="cs-CZ"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cs-CZ" sz="1100" u="none" strike="noStrike" dirty="0">
                          <a:effectLst/>
                        </a:rPr>
                        <a:t>FC</a:t>
                      </a:r>
                      <a:r>
                        <a:rPr lang="cs-CZ" sz="1100" u="none" strike="noStrike" baseline="-25000" dirty="0">
                          <a:effectLst/>
                        </a:rPr>
                        <a:t>1</a:t>
                      </a:r>
                      <a:r>
                        <a:rPr lang="cs-CZ" sz="1100" u="none" strike="noStrike" dirty="0">
                          <a:effectLst/>
                        </a:rPr>
                        <a:t>=1500000</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FC</a:t>
                      </a:r>
                      <a:r>
                        <a:rPr lang="cs-CZ" sz="1100" u="none" strike="noStrike" baseline="-25000" dirty="0">
                          <a:effectLst/>
                        </a:rPr>
                        <a:t>2</a:t>
                      </a:r>
                      <a:r>
                        <a:rPr lang="cs-CZ" sz="1100" u="none" strike="noStrike" dirty="0">
                          <a:effectLst/>
                        </a:rPr>
                        <a:t>=1200000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cs-CZ" sz="1100" u="none" strike="noStrike" dirty="0">
                          <a:effectLst/>
                        </a:rPr>
                        <a:t>VC</a:t>
                      </a:r>
                      <a:r>
                        <a:rPr lang="cs-CZ" sz="1100" u="none" strike="noStrike" baseline="-25000" dirty="0">
                          <a:effectLst/>
                        </a:rPr>
                        <a:t>1</a:t>
                      </a:r>
                      <a:endParaRPr lang="cs-CZ" sz="1100" b="0" i="0" u="none" strike="noStrike" baseline="-25000"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VC</a:t>
                      </a:r>
                      <a:r>
                        <a:rPr lang="cs-CZ" sz="1100" u="none" strike="noStrike" baseline="-25000" dirty="0">
                          <a:effectLst/>
                        </a:rPr>
                        <a:t>2</a:t>
                      </a:r>
                      <a:r>
                        <a:rPr lang="cs-CZ" sz="1100" u="none" strike="noStrike" dirty="0">
                          <a:effectLst/>
                        </a:rPr>
                        <a:t>=VC</a:t>
                      </a:r>
                      <a:r>
                        <a:rPr lang="cs-CZ" sz="1100" u="none" strike="noStrike" baseline="-25000" dirty="0">
                          <a:effectLst/>
                        </a:rPr>
                        <a:t>1</a:t>
                      </a:r>
                      <a:r>
                        <a:rPr lang="cs-CZ" sz="1100" u="none" strike="noStrike" dirty="0">
                          <a:effectLst/>
                        </a:rPr>
                        <a:t>+50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Q-?</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5" name="Objekt 4"/>
          <p:cNvGraphicFramePr>
            <a:graphicFrameLocks noChangeAspect="1"/>
          </p:cNvGraphicFramePr>
          <p:nvPr/>
        </p:nvGraphicFramePr>
        <p:xfrm>
          <a:off x="1115616" y="3140968"/>
          <a:ext cx="2921992" cy="1958356"/>
        </p:xfrm>
        <a:graphic>
          <a:graphicData uri="http://schemas.openxmlformats.org/presentationml/2006/ole">
            <mc:AlternateContent xmlns:mc="http://schemas.openxmlformats.org/markup-compatibility/2006">
              <mc:Choice xmlns:v="urn:schemas-microsoft-com:vml" Requires="v">
                <p:oleObj spid="_x0000_s19459" name="Equation" r:id="rId4" imgW="2387520" imgH="1600200" progId="Equation.3">
                  <p:embed/>
                </p:oleObj>
              </mc:Choice>
              <mc:Fallback>
                <p:oleObj name="Equation" r:id="rId4" imgW="2387520" imgH="1600200" progId="Equation.3">
                  <p:embed/>
                  <p:pic>
                    <p:nvPicPr>
                      <p:cNvPr id="5" name="Objekt 4"/>
                      <p:cNvPicPr/>
                      <p:nvPr/>
                    </p:nvPicPr>
                    <p:blipFill>
                      <a:blip r:embed="rId5"/>
                      <a:stretch>
                        <a:fillRect/>
                      </a:stretch>
                    </p:blipFill>
                    <p:spPr>
                      <a:xfrm>
                        <a:off x="1115616" y="3140968"/>
                        <a:ext cx="2921992" cy="1958356"/>
                      </a:xfrm>
                      <a:prstGeom prst="rect">
                        <a:avLst/>
                      </a:prstGeom>
                    </p:spPr>
                  </p:pic>
                </p:oleObj>
              </mc:Fallback>
            </mc:AlternateContent>
          </a:graphicData>
        </a:graphic>
      </p:graphicFrame>
      <p:graphicFrame>
        <p:nvGraphicFramePr>
          <p:cNvPr id="8" name="Graf 7"/>
          <p:cNvGraphicFramePr>
            <a:graphicFrameLocks/>
          </p:cNvGraphicFramePr>
          <p:nvPr/>
        </p:nvGraphicFramePr>
        <p:xfrm>
          <a:off x="3953363" y="3284984"/>
          <a:ext cx="5184576" cy="34563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417044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EE719-9600-4FE8-87A6-1EA671DD7E13}"/>
              </a:ext>
            </a:extLst>
          </p:cNvPr>
          <p:cNvSpPr>
            <a:spLocks noGrp="1"/>
          </p:cNvSpPr>
          <p:nvPr>
            <p:ph type="title"/>
          </p:nvPr>
        </p:nvSpPr>
        <p:spPr/>
        <p:txBody>
          <a:bodyPr/>
          <a:lstStyle/>
          <a:p>
            <a:r>
              <a:rPr lang="cs-CZ" b="1" dirty="0"/>
              <a:t>Příklad 4</a:t>
            </a:r>
          </a:p>
        </p:txBody>
      </p:sp>
      <p:sp>
        <p:nvSpPr>
          <p:cNvPr id="3" name="Zástupný obsah 2">
            <a:extLst>
              <a:ext uri="{FF2B5EF4-FFF2-40B4-BE49-F238E27FC236}">
                <a16:creationId xmlns:a16="http://schemas.microsoft.com/office/drawing/2014/main" id="{F79CE896-A882-4ED3-BCDF-8A81E97D970D}"/>
              </a:ext>
            </a:extLst>
          </p:cNvPr>
          <p:cNvSpPr>
            <a:spLocks noGrp="1"/>
          </p:cNvSpPr>
          <p:nvPr>
            <p:ph idx="1"/>
          </p:nvPr>
        </p:nvSpPr>
        <p:spPr/>
        <p:txBody>
          <a:bodyPr>
            <a:normAutofit fontScale="85000" lnSpcReduction="20000"/>
          </a:bodyPr>
          <a:lstStyle/>
          <a:p>
            <a:pPr marL="0" indent="0">
              <a:buNone/>
            </a:pPr>
            <a:r>
              <a:rPr lang="cs-CZ" dirty="0"/>
              <a:t>Podnik má možnost vybrat 1 z  3 výrobních ploch. V současné době podnik pronajímá výrobní halu v blízkosti svých odběratelů (varianta 1). Výše nájmu je 3 000 000 Kč za rok. Variabilní náklady činí 300 Kč za kus. Na okraji města je další výrobní plocha k pronájmu (varianta II). Výše nájmu je 1 000 000 Kč za rok. Celkové variabilní náklady by stouply na 500Kč/ks. </a:t>
            </a:r>
          </a:p>
          <a:p>
            <a:pPr marL="0" indent="0">
              <a:buNone/>
            </a:pPr>
            <a:r>
              <a:rPr lang="cs-CZ" dirty="0"/>
              <a:t>Třetí potenciální umístění (varianta III)  bude znamenat pro podnik nájem ve výši 6 000 000 Kč za rok, variabilní náklady na kus ale klesnou na 100 Kč </a:t>
            </a:r>
          </a:p>
          <a:p>
            <a:r>
              <a:rPr lang="cs-CZ" dirty="0"/>
              <a:t>Při jakém objemu výroby se podniku vyplatí stávající varianta 1?</a:t>
            </a:r>
          </a:p>
          <a:p>
            <a:endParaRPr lang="cs-CZ" dirty="0"/>
          </a:p>
        </p:txBody>
      </p:sp>
    </p:spTree>
    <p:extLst>
      <p:ext uri="{BB962C8B-B14F-4D97-AF65-F5344CB8AC3E}">
        <p14:creationId xmlns:p14="http://schemas.microsoft.com/office/powerpoint/2010/main" val="609320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C17682-1305-4CE1-9FF0-8ACAB368DF49}"/>
              </a:ext>
            </a:extLst>
          </p:cNvPr>
          <p:cNvSpPr>
            <a:spLocks noGrp="1"/>
          </p:cNvSpPr>
          <p:nvPr>
            <p:ph type="title"/>
          </p:nvPr>
        </p:nvSpPr>
        <p:spPr/>
        <p:txBody>
          <a:bodyPr>
            <a:normAutofit/>
          </a:bodyPr>
          <a:lstStyle/>
          <a:p>
            <a:r>
              <a:rPr lang="cs-CZ" dirty="0"/>
              <a:t>Řešení:</a:t>
            </a:r>
          </a:p>
        </p:txBody>
      </p:sp>
      <p:sp>
        <p:nvSpPr>
          <p:cNvPr id="3" name="Zástupný obsah 2">
            <a:extLst>
              <a:ext uri="{FF2B5EF4-FFF2-40B4-BE49-F238E27FC236}">
                <a16:creationId xmlns:a16="http://schemas.microsoft.com/office/drawing/2014/main" id="{593250E0-EBAF-445D-9D40-8B9338CAE3FE}"/>
              </a:ext>
            </a:extLst>
          </p:cNvPr>
          <p:cNvSpPr>
            <a:spLocks noGrp="1"/>
          </p:cNvSpPr>
          <p:nvPr>
            <p:ph idx="1"/>
          </p:nvPr>
        </p:nvSpPr>
        <p:spPr/>
        <p:txBody>
          <a:bodyPr>
            <a:normAutofit fontScale="92500" lnSpcReduction="20000"/>
          </a:bodyPr>
          <a:lstStyle/>
          <a:p>
            <a:r>
              <a:rPr lang="cs-CZ" b="1" dirty="0"/>
              <a:t>TC1=TC2</a:t>
            </a:r>
          </a:p>
          <a:p>
            <a:pPr marL="0" indent="0">
              <a:buNone/>
            </a:pPr>
            <a:r>
              <a:rPr lang="cs-CZ" dirty="0"/>
              <a:t>3 000 000+300x=1 000 000+500x</a:t>
            </a:r>
          </a:p>
          <a:p>
            <a:pPr marL="0" indent="0">
              <a:buNone/>
            </a:pPr>
            <a:r>
              <a:rPr lang="cs-CZ" dirty="0"/>
              <a:t>X=10 000ks</a:t>
            </a:r>
          </a:p>
          <a:p>
            <a:r>
              <a:rPr lang="cs-CZ" b="1" dirty="0"/>
              <a:t>TC2=TC3</a:t>
            </a:r>
          </a:p>
          <a:p>
            <a:pPr marL="0" indent="0">
              <a:buNone/>
            </a:pPr>
            <a:r>
              <a:rPr lang="cs-CZ" dirty="0"/>
              <a:t>1 000 000+500x=6 000 000+100x</a:t>
            </a:r>
          </a:p>
          <a:p>
            <a:pPr marL="0" indent="0">
              <a:buNone/>
            </a:pPr>
            <a:r>
              <a:rPr lang="cs-CZ" dirty="0"/>
              <a:t>X=12 500ks</a:t>
            </a:r>
          </a:p>
          <a:p>
            <a:r>
              <a:rPr lang="cs-CZ" b="1" dirty="0"/>
              <a:t>TC1=TC3</a:t>
            </a:r>
          </a:p>
          <a:p>
            <a:pPr marL="0" indent="0">
              <a:buNone/>
            </a:pPr>
            <a:r>
              <a:rPr lang="cs-CZ" dirty="0"/>
              <a:t>6 000 000+100x=3 000 000+300x</a:t>
            </a:r>
          </a:p>
          <a:p>
            <a:pPr marL="0" indent="0">
              <a:buNone/>
            </a:pPr>
            <a:r>
              <a:rPr lang="cs-CZ" dirty="0"/>
              <a:t>X=15 000ks</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31507959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A5CFFD-2E9D-4DCF-9ACA-631D1E652761}"/>
              </a:ext>
            </a:extLst>
          </p:cNvPr>
          <p:cNvSpPr>
            <a:spLocks noGrp="1"/>
          </p:cNvSpPr>
          <p:nvPr>
            <p:ph type="title"/>
          </p:nvPr>
        </p:nvSpPr>
        <p:spPr/>
        <p:txBody>
          <a:bodyPr/>
          <a:lstStyle/>
          <a:p>
            <a:r>
              <a:rPr lang="cs-CZ" dirty="0"/>
              <a:t>Grafické znázornění (1/2)</a:t>
            </a:r>
          </a:p>
        </p:txBody>
      </p:sp>
      <p:pic>
        <p:nvPicPr>
          <p:cNvPr id="8" name="Zástupný obsah 7">
            <a:extLst>
              <a:ext uri="{FF2B5EF4-FFF2-40B4-BE49-F238E27FC236}">
                <a16:creationId xmlns:a16="http://schemas.microsoft.com/office/drawing/2014/main" id="{67AB6DE2-401D-4651-B4D3-19D02A73DE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6419"/>
            <a:ext cx="8229600" cy="3733524"/>
          </a:xfrm>
        </p:spPr>
      </p:pic>
    </p:spTree>
    <p:extLst>
      <p:ext uri="{BB962C8B-B14F-4D97-AF65-F5344CB8AC3E}">
        <p14:creationId xmlns:p14="http://schemas.microsoft.com/office/powerpoint/2010/main" val="2714102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32AA4-607A-4466-961B-E757E50C273A}"/>
              </a:ext>
            </a:extLst>
          </p:cNvPr>
          <p:cNvSpPr>
            <a:spLocks noGrp="1"/>
          </p:cNvSpPr>
          <p:nvPr>
            <p:ph type="title"/>
          </p:nvPr>
        </p:nvSpPr>
        <p:spPr/>
        <p:txBody>
          <a:bodyPr/>
          <a:lstStyle/>
          <a:p>
            <a:r>
              <a:rPr lang="cs-CZ" dirty="0"/>
              <a:t>Grafické znázornění (2/2)</a:t>
            </a:r>
          </a:p>
        </p:txBody>
      </p:sp>
      <p:pic>
        <p:nvPicPr>
          <p:cNvPr id="5" name="Zástupný obsah 4">
            <a:extLst>
              <a:ext uri="{FF2B5EF4-FFF2-40B4-BE49-F238E27FC236}">
                <a16:creationId xmlns:a16="http://schemas.microsoft.com/office/drawing/2014/main" id="{DDD5226D-777E-47E1-A2F8-87A54B846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10349"/>
            <a:ext cx="8229600" cy="3905665"/>
          </a:xfrm>
        </p:spPr>
      </p:pic>
    </p:spTree>
    <p:extLst>
      <p:ext uri="{BB962C8B-B14F-4D97-AF65-F5344CB8AC3E}">
        <p14:creationId xmlns:p14="http://schemas.microsoft.com/office/powerpoint/2010/main" val="30946216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5971B-0D3B-4AC7-911C-B11F133DB60D}"/>
              </a:ext>
            </a:extLst>
          </p:cNvPr>
          <p:cNvSpPr>
            <a:spLocks noGrp="1"/>
          </p:cNvSpPr>
          <p:nvPr>
            <p:ph type="title"/>
          </p:nvPr>
        </p:nvSpPr>
        <p:spPr/>
        <p:txBody>
          <a:bodyPr>
            <a:normAutofit/>
          </a:bodyPr>
          <a:lstStyle/>
          <a:p>
            <a:r>
              <a:rPr lang="cs-CZ" dirty="0"/>
              <a:t>Odpověď:</a:t>
            </a:r>
          </a:p>
        </p:txBody>
      </p:sp>
      <p:sp>
        <p:nvSpPr>
          <p:cNvPr id="3" name="Zástupný obsah 2">
            <a:extLst>
              <a:ext uri="{FF2B5EF4-FFF2-40B4-BE49-F238E27FC236}">
                <a16:creationId xmlns:a16="http://schemas.microsoft.com/office/drawing/2014/main" id="{7063C6B1-3EBA-4BAB-BB24-45F07BFE8845}"/>
              </a:ext>
            </a:extLst>
          </p:cNvPr>
          <p:cNvSpPr>
            <a:spLocks noGrp="1"/>
          </p:cNvSpPr>
          <p:nvPr>
            <p:ph idx="1"/>
          </p:nvPr>
        </p:nvSpPr>
        <p:spPr/>
        <p:txBody>
          <a:bodyPr/>
          <a:lstStyle/>
          <a:p>
            <a:r>
              <a:rPr lang="cs-CZ" dirty="0"/>
              <a:t>první varianta se vyplatí při objemu výroby od</a:t>
            </a:r>
          </a:p>
          <a:p>
            <a:pPr marL="0" indent="0">
              <a:buNone/>
            </a:pPr>
            <a:r>
              <a:rPr lang="cs-CZ" dirty="0"/>
              <a:t>10 000ks do 15 000ks </a:t>
            </a:r>
          </a:p>
        </p:txBody>
      </p:sp>
    </p:spTree>
    <p:extLst>
      <p:ext uri="{BB962C8B-B14F-4D97-AF65-F5344CB8AC3E}">
        <p14:creationId xmlns:p14="http://schemas.microsoft.com/office/powerpoint/2010/main" val="6053112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Kalkulace. Příklad 5.</a:t>
            </a:r>
          </a:p>
        </p:txBody>
      </p:sp>
      <p:sp>
        <p:nvSpPr>
          <p:cNvPr id="3" name="Zástupný symbol pro obsah 2"/>
          <p:cNvSpPr>
            <a:spLocks noGrp="1"/>
          </p:cNvSpPr>
          <p:nvPr>
            <p:ph idx="1"/>
          </p:nvPr>
        </p:nvSpPr>
        <p:spPr>
          <a:xfrm>
            <a:off x="467544" y="1628800"/>
            <a:ext cx="8229600" cy="4525963"/>
          </a:xfrm>
        </p:spPr>
        <p:txBody>
          <a:bodyPr>
            <a:normAutofit fontScale="77500" lnSpcReduction="20000"/>
          </a:bodyPr>
          <a:lstStyle/>
          <a:p>
            <a:pPr marL="0" indent="0">
              <a:buNone/>
            </a:pPr>
            <a:r>
              <a:rPr lang="cs-CZ" b="1" dirty="0"/>
              <a:t>Sestavte kalkulace ceny produktu dle následujících údajů</a:t>
            </a:r>
            <a:r>
              <a:rPr lang="cs-CZ" dirty="0"/>
              <a:t>:</a:t>
            </a:r>
          </a:p>
          <a:p>
            <a:pPr>
              <a:buFont typeface="Arial" panose="020B0604020202020204" pitchFamily="34" charset="0"/>
              <a:buChar char="•"/>
            </a:pPr>
            <a:r>
              <a:rPr lang="cs-CZ" dirty="0"/>
              <a:t>Přímý (jednicový) materiál 10Kc/ks.</a:t>
            </a:r>
          </a:p>
          <a:p>
            <a:pPr>
              <a:buFont typeface="Arial" panose="020B0604020202020204" pitchFamily="34" charset="0"/>
              <a:buChar char="•"/>
            </a:pPr>
            <a:r>
              <a:rPr lang="cs-CZ" dirty="0"/>
              <a:t>Přímé (jednicové) mzdy 8 </a:t>
            </a:r>
            <a:r>
              <a:rPr lang="cs-CZ" dirty="0" err="1"/>
              <a:t>Kc</a:t>
            </a:r>
            <a:r>
              <a:rPr lang="cs-CZ" dirty="0"/>
              <a:t>/ks.</a:t>
            </a:r>
          </a:p>
          <a:p>
            <a:pPr>
              <a:buFont typeface="Arial" panose="020B0604020202020204" pitchFamily="34" charset="0"/>
              <a:buChar char="•"/>
            </a:pPr>
            <a:r>
              <a:rPr lang="cs-CZ" dirty="0"/>
              <a:t>Ostatní přímé jednicové náklady 5 </a:t>
            </a:r>
            <a:r>
              <a:rPr lang="cs-CZ" dirty="0" err="1"/>
              <a:t>Kc</a:t>
            </a:r>
            <a:r>
              <a:rPr lang="cs-CZ" dirty="0"/>
              <a:t>/ks.</a:t>
            </a:r>
          </a:p>
          <a:p>
            <a:pPr>
              <a:buFont typeface="Arial" panose="020B0604020202020204" pitchFamily="34" charset="0"/>
              <a:buChar char="•"/>
            </a:pPr>
            <a:r>
              <a:rPr lang="cs-CZ" dirty="0"/>
              <a:t>Výrobní (provozní režie) 300 000 Kč/měsíc. Celkový objem výroby 20 000 ks/měsíc.</a:t>
            </a:r>
          </a:p>
          <a:p>
            <a:pPr>
              <a:buFont typeface="Arial" panose="020B0604020202020204" pitchFamily="34" charset="0"/>
              <a:buChar char="•"/>
            </a:pPr>
            <a:r>
              <a:rPr lang="cs-CZ" dirty="0"/>
              <a:t>Správní režie celkem činí 40 000Kč/měsíc.</a:t>
            </a:r>
          </a:p>
          <a:p>
            <a:pPr>
              <a:buFont typeface="Arial" panose="020B0604020202020204" pitchFamily="34" charset="0"/>
              <a:buChar char="•"/>
            </a:pPr>
            <a:r>
              <a:rPr lang="cs-CZ" dirty="0"/>
              <a:t>Odbytové náklady celkem činí 500 000Kč/ks.</a:t>
            </a:r>
          </a:p>
          <a:p>
            <a:pPr>
              <a:buFont typeface="Arial" panose="020B0604020202020204" pitchFamily="34" charset="0"/>
              <a:buChar char="•"/>
            </a:pPr>
            <a:r>
              <a:rPr lang="cs-CZ" dirty="0"/>
              <a:t>Požadované procento zisku je 5% od úplných vlastních nákladů výkonů. Obchodní a odbytové přirážky činí celkem 2</a:t>
            </a:r>
            <a:r>
              <a:rPr lang="en-US" dirty="0"/>
              <a:t>% </a:t>
            </a:r>
            <a:r>
              <a:rPr lang="cs-CZ" dirty="0"/>
              <a:t>od výrobní ceny.</a:t>
            </a:r>
          </a:p>
        </p:txBody>
      </p:sp>
    </p:spTree>
    <p:extLst>
      <p:ext uri="{BB962C8B-B14F-4D97-AF65-F5344CB8AC3E}">
        <p14:creationId xmlns:p14="http://schemas.microsoft.com/office/powerpoint/2010/main" val="36481418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4.</a:t>
            </a:r>
          </a:p>
        </p:txBody>
      </p:sp>
      <p:graphicFrame>
        <p:nvGraphicFramePr>
          <p:cNvPr id="4" name="Zástupný symbol pro obsah 3"/>
          <p:cNvGraphicFramePr>
            <a:graphicFrameLocks noGrp="1"/>
          </p:cNvGraphicFramePr>
          <p:nvPr>
            <p:ph idx="1"/>
          </p:nvPr>
        </p:nvGraphicFramePr>
        <p:xfrm>
          <a:off x="755576" y="1196752"/>
          <a:ext cx="7776865" cy="4904364"/>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val="20000"/>
                    </a:ext>
                  </a:extLst>
                </a:gridCol>
                <a:gridCol w="1362112">
                  <a:extLst>
                    <a:ext uri="{9D8B030D-6E8A-4147-A177-3AD203B41FA5}">
                      <a16:colId xmlns:a16="http://schemas.microsoft.com/office/drawing/2014/main" val="20001"/>
                    </a:ext>
                  </a:extLst>
                </a:gridCol>
                <a:gridCol w="1404091">
                  <a:extLst>
                    <a:ext uri="{9D8B030D-6E8A-4147-A177-3AD203B41FA5}">
                      <a16:colId xmlns:a16="http://schemas.microsoft.com/office/drawing/2014/main" val="20002"/>
                    </a:ext>
                  </a:extLst>
                </a:gridCol>
                <a:gridCol w="1626286">
                  <a:extLst>
                    <a:ext uri="{9D8B030D-6E8A-4147-A177-3AD203B41FA5}">
                      <a16:colId xmlns:a16="http://schemas.microsoft.com/office/drawing/2014/main" val="20003"/>
                    </a:ext>
                  </a:extLst>
                </a:gridCol>
              </a:tblGrid>
              <a:tr h="334323">
                <a:tc>
                  <a:txBody>
                    <a:bodyPr/>
                    <a:lstStyle/>
                    <a:p>
                      <a:pPr algn="l" fontAlgn="b"/>
                      <a:r>
                        <a:rPr lang="cs-CZ" sz="2000" b="1" u="none" strike="noStrike" dirty="0">
                          <a:effectLst/>
                        </a:rPr>
                        <a:t>název položky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cena celkem</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počet jednotek</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800" b="1" u="none" strike="noStrike" dirty="0">
                          <a:effectLst/>
                        </a:rPr>
                        <a:t>cena za jednotku produkce</a:t>
                      </a:r>
                      <a:endParaRPr lang="cs-CZ"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4323">
                <a:tc>
                  <a:txBody>
                    <a:bodyPr/>
                    <a:lstStyle/>
                    <a:p>
                      <a:pPr algn="l" fontAlgn="b"/>
                      <a:r>
                        <a:rPr lang="cs-CZ" sz="2000" u="none" strike="noStrike" dirty="0">
                          <a:effectLst/>
                        </a:rPr>
                        <a:t>přímý materiál</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10,00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4323">
                <a:tc>
                  <a:txBody>
                    <a:bodyPr/>
                    <a:lstStyle/>
                    <a:p>
                      <a:pPr algn="l" fontAlgn="b"/>
                      <a:r>
                        <a:rPr lang="cs-CZ" sz="2000" u="none" strike="noStrike" dirty="0">
                          <a:effectLst/>
                        </a:rPr>
                        <a:t>přímé mzdy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8,00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4323">
                <a:tc>
                  <a:txBody>
                    <a:bodyPr/>
                    <a:lstStyle/>
                    <a:p>
                      <a:pPr algn="l" fontAlgn="b"/>
                      <a:r>
                        <a:rPr lang="cs-CZ" sz="2000" u="none" strike="noStrike">
                          <a:effectLst/>
                        </a:rPr>
                        <a:t>ostatní přímé náklady</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5,00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4323">
                <a:tc>
                  <a:txBody>
                    <a:bodyPr/>
                    <a:lstStyle/>
                    <a:p>
                      <a:pPr algn="l" fontAlgn="b"/>
                      <a:r>
                        <a:rPr lang="cs-CZ" sz="2000" u="none" strike="noStrike" dirty="0">
                          <a:effectLst/>
                        </a:rPr>
                        <a:t>výrobní (provozní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300000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4323">
                <a:tc>
                  <a:txBody>
                    <a:bodyPr/>
                    <a:lstStyle/>
                    <a:p>
                      <a:pPr algn="l" fontAlgn="b"/>
                      <a:r>
                        <a:rPr lang="cs-CZ" sz="2000" b="1" u="none" strike="noStrike" dirty="0">
                          <a:effectLst/>
                        </a:rPr>
                        <a:t>Vlastní náklady výroby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38,00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4323">
                <a:tc>
                  <a:txBody>
                    <a:bodyPr/>
                    <a:lstStyle/>
                    <a:p>
                      <a:pPr algn="l" fontAlgn="b"/>
                      <a:r>
                        <a:rPr lang="cs-CZ" sz="2000" u="none" strike="noStrike" dirty="0">
                          <a:effectLst/>
                        </a:rPr>
                        <a:t>správní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40000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4323">
                <a:tc>
                  <a:txBody>
                    <a:bodyPr/>
                    <a:lstStyle/>
                    <a:p>
                      <a:pPr algn="l" fontAlgn="b"/>
                      <a:r>
                        <a:rPr lang="cs-CZ" sz="2000" b="1" u="none" strike="noStrike" dirty="0">
                          <a:effectLst/>
                        </a:rPr>
                        <a:t>Vlastní náklady výkonu</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40,00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4323">
                <a:tc>
                  <a:txBody>
                    <a:bodyPr/>
                    <a:lstStyle/>
                    <a:p>
                      <a:pPr algn="l" fontAlgn="b"/>
                      <a:r>
                        <a:rPr lang="cs-CZ" sz="2000" u="none" strike="noStrike" dirty="0">
                          <a:effectLst/>
                        </a:rPr>
                        <a:t>Odbytové náklady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500000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4323">
                <a:tc>
                  <a:txBody>
                    <a:bodyPr/>
                    <a:lstStyle/>
                    <a:p>
                      <a:pPr algn="l" fontAlgn="b"/>
                      <a:r>
                        <a:rPr lang="cs-CZ" sz="2000" b="1" u="none" strike="noStrike" dirty="0">
                          <a:effectLst/>
                        </a:rPr>
                        <a:t>Úplné vlastní náklady výkonů</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65,00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4323">
                <a:tc>
                  <a:txBody>
                    <a:bodyPr/>
                    <a:lstStyle/>
                    <a:p>
                      <a:pPr algn="l" fontAlgn="b"/>
                      <a:r>
                        <a:rPr lang="cs-CZ" sz="2000" u="none" strike="noStrike" dirty="0">
                          <a:effectLst/>
                        </a:rPr>
                        <a:t>Zisk</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5% od ÚVNV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a:effectLst/>
                        </a:rPr>
                        <a:t>3,25</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4323">
                <a:tc>
                  <a:txBody>
                    <a:bodyPr/>
                    <a:lstStyle/>
                    <a:p>
                      <a:pPr algn="l" fontAlgn="b"/>
                      <a:r>
                        <a:rPr lang="cs-CZ" sz="2000" b="1" u="none" strike="noStrike" dirty="0">
                          <a:effectLst/>
                        </a:rPr>
                        <a:t>Výrobní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68,25</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4323">
                <a:tc>
                  <a:txBody>
                    <a:bodyPr/>
                    <a:lstStyle/>
                    <a:p>
                      <a:pPr algn="l" fontAlgn="b"/>
                      <a:r>
                        <a:rPr lang="cs-CZ" sz="2000" u="none" strike="noStrike" dirty="0">
                          <a:effectLst/>
                        </a:rPr>
                        <a:t>Obchodní a odbytové přirážky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2% od výrobní</a:t>
                      </a:r>
                      <a:r>
                        <a:rPr lang="cs-CZ" sz="1600" u="none" strike="noStrike" baseline="0" dirty="0">
                          <a:effectLst/>
                        </a:rPr>
                        <a:t> ceny</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dirty="0">
                          <a:effectLst/>
                        </a:rPr>
                        <a:t>1,37</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4323">
                <a:tc>
                  <a:txBody>
                    <a:bodyPr/>
                    <a:lstStyle/>
                    <a:p>
                      <a:pPr algn="l" fontAlgn="b"/>
                      <a:r>
                        <a:rPr lang="cs-CZ" sz="2000" b="1" u="none" strike="noStrike" dirty="0">
                          <a:effectLst/>
                        </a:rPr>
                        <a:t>Prodejní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69,62</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268051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Metoda souřadnic</a:t>
            </a:r>
          </a:p>
        </p:txBody>
      </p:sp>
      <p:graphicFrame>
        <p:nvGraphicFramePr>
          <p:cNvPr id="4" name="Zástupný symbol pro obsah 3"/>
          <p:cNvGraphicFramePr>
            <a:graphicFrameLocks noGrp="1"/>
          </p:cNvGraphicFramePr>
          <p:nvPr>
            <p:ph idx="1"/>
          </p:nvPr>
        </p:nvGraphicFramePr>
        <p:xfrm>
          <a:off x="755576" y="2924946"/>
          <a:ext cx="5391225" cy="2194830"/>
        </p:xfrm>
        <a:graphic>
          <a:graphicData uri="http://schemas.openxmlformats.org/drawingml/2006/table">
            <a:tbl>
              <a:tblPr firstRow="1" firstCol="1" bandRow="1">
                <a:tableStyleId>{9D7B26C5-4107-4FEC-AEDC-1716B250A1EF}</a:tableStyleId>
              </a:tblPr>
              <a:tblGrid>
                <a:gridCol w="1043463">
                  <a:extLst>
                    <a:ext uri="{9D8B030D-6E8A-4147-A177-3AD203B41FA5}">
                      <a16:colId xmlns:a16="http://schemas.microsoft.com/office/drawing/2014/main" val="20000"/>
                    </a:ext>
                  </a:extLst>
                </a:gridCol>
                <a:gridCol w="1608672">
                  <a:extLst>
                    <a:ext uri="{9D8B030D-6E8A-4147-A177-3AD203B41FA5}">
                      <a16:colId xmlns:a16="http://schemas.microsoft.com/office/drawing/2014/main" val="20001"/>
                    </a:ext>
                  </a:extLst>
                </a:gridCol>
                <a:gridCol w="1695627">
                  <a:extLst>
                    <a:ext uri="{9D8B030D-6E8A-4147-A177-3AD203B41FA5}">
                      <a16:colId xmlns:a16="http://schemas.microsoft.com/office/drawing/2014/main" val="20002"/>
                    </a:ext>
                  </a:extLst>
                </a:gridCol>
                <a:gridCol w="1043463">
                  <a:extLst>
                    <a:ext uri="{9D8B030D-6E8A-4147-A177-3AD203B41FA5}">
                      <a16:colId xmlns:a16="http://schemas.microsoft.com/office/drawing/2014/main" val="20003"/>
                    </a:ext>
                  </a:extLst>
                </a:gridCol>
              </a:tblGrid>
              <a:tr h="576062">
                <a:tc>
                  <a:txBody>
                    <a:bodyPr/>
                    <a:lstStyle/>
                    <a:p>
                      <a:pPr>
                        <a:lnSpc>
                          <a:spcPct val="115000"/>
                        </a:lnSpc>
                        <a:spcAft>
                          <a:spcPts val="0"/>
                        </a:spcAft>
                      </a:pPr>
                      <a:r>
                        <a:rPr lang="cs-CZ" sz="1600" dirty="0">
                          <a:effectLst/>
                        </a:rPr>
                        <a:t>Provoz</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dirty="0">
                          <a:effectLst/>
                        </a:rPr>
                        <a:t>Souřadnice </a:t>
                      </a:r>
                      <a:r>
                        <a:rPr lang="cs-CZ" sz="1600" dirty="0" err="1">
                          <a:effectLst/>
                        </a:rPr>
                        <a:t>Xi</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dirty="0">
                          <a:effectLst/>
                        </a:rPr>
                        <a:t>Souřadnice </a:t>
                      </a:r>
                      <a:r>
                        <a:rPr lang="cs-CZ" sz="1600" dirty="0" err="1">
                          <a:effectLst/>
                        </a:rPr>
                        <a:t>Yi</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a:effectLst/>
                        </a:rPr>
                        <a:t>Činitele hmotností (t/den)</a:t>
                      </a:r>
                      <a:endParaRPr lang="cs-CZ" sz="16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342523">
                <a:tc>
                  <a:txBody>
                    <a:bodyPr/>
                    <a:lstStyle/>
                    <a:p>
                      <a:pPr>
                        <a:lnSpc>
                          <a:spcPct val="115000"/>
                        </a:lnSpc>
                        <a:spcAft>
                          <a:spcPts val="0"/>
                        </a:spcAft>
                      </a:pPr>
                      <a:r>
                        <a:rPr lang="cs-CZ" sz="1600">
                          <a:effectLst/>
                        </a:rPr>
                        <a:t>A</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7</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2</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900</a:t>
                      </a:r>
                      <a:endParaRPr lang="cs-CZ" sz="16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342523">
                <a:tc>
                  <a:txBody>
                    <a:bodyPr/>
                    <a:lstStyle/>
                    <a:p>
                      <a:pPr>
                        <a:lnSpc>
                          <a:spcPct val="115000"/>
                        </a:lnSpc>
                        <a:spcAft>
                          <a:spcPts val="0"/>
                        </a:spcAft>
                      </a:pPr>
                      <a:r>
                        <a:rPr lang="cs-CZ" sz="1600">
                          <a:effectLst/>
                        </a:rPr>
                        <a:t>B</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3</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5</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600</a:t>
                      </a:r>
                      <a:endParaRPr lang="cs-CZ" sz="16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342523">
                <a:tc>
                  <a:txBody>
                    <a:bodyPr/>
                    <a:lstStyle/>
                    <a:p>
                      <a:pPr>
                        <a:lnSpc>
                          <a:spcPct val="115000"/>
                        </a:lnSpc>
                        <a:spcAft>
                          <a:spcPts val="0"/>
                        </a:spcAft>
                      </a:pPr>
                      <a:r>
                        <a:rPr lang="cs-CZ" sz="1600">
                          <a:effectLst/>
                        </a:rPr>
                        <a:t>C</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2</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4</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1200</a:t>
                      </a:r>
                      <a:endParaRPr lang="cs-CZ" sz="16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342523">
                <a:tc>
                  <a:txBody>
                    <a:bodyPr/>
                    <a:lstStyle/>
                    <a:p>
                      <a:pPr>
                        <a:lnSpc>
                          <a:spcPct val="115000"/>
                        </a:lnSpc>
                        <a:spcAft>
                          <a:spcPts val="0"/>
                        </a:spcAft>
                      </a:pPr>
                      <a:r>
                        <a:rPr lang="cs-CZ" sz="1600">
                          <a:effectLst/>
                        </a:rPr>
                        <a:t>D</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6</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10</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1500</a:t>
                      </a:r>
                      <a:endParaRPr lang="cs-CZ" sz="16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51520" y="1946275"/>
            <a:ext cx="7848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Najděte optimální umístění centrálního skladu pro 4 různě rozmístěné odebírající provozy</a:t>
            </a:r>
            <a:endParaRPr kumimoji="0" lang="cs-CZ" altLang="cs-CZ"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525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 příklad</a:t>
            </a:r>
          </a:p>
        </p:txBody>
      </p:sp>
      <p:sp>
        <p:nvSpPr>
          <p:cNvPr id="3" name="Zástupný symbol pro obsah 2"/>
          <p:cNvSpPr>
            <a:spLocks noGrp="1"/>
          </p:cNvSpPr>
          <p:nvPr>
            <p:ph idx="1"/>
          </p:nvPr>
        </p:nvSpPr>
        <p:spPr/>
        <p:txBody>
          <a:bodyPr/>
          <a:lstStyle/>
          <a:p>
            <a:endParaRPr lang="cs-CZ" dirty="0"/>
          </a:p>
          <a:p>
            <a:pPr marL="0" indent="0">
              <a:buNone/>
            </a:pPr>
            <a:r>
              <a:rPr lang="cs-CZ" i="1" dirty="0"/>
              <a:t>Souřadnice umístění centrálního skladu vypočítáme takto </a:t>
            </a:r>
          </a:p>
          <a:p>
            <a:endParaRPr lang="cs-CZ" dirty="0"/>
          </a:p>
        </p:txBody>
      </p:sp>
      <p:graphicFrame>
        <p:nvGraphicFramePr>
          <p:cNvPr id="4" name="Objekt 3"/>
          <p:cNvGraphicFramePr>
            <a:graphicFrameLocks noChangeAspect="1"/>
          </p:cNvGraphicFramePr>
          <p:nvPr/>
        </p:nvGraphicFramePr>
        <p:xfrm>
          <a:off x="2051719" y="4005064"/>
          <a:ext cx="5182961" cy="678557"/>
        </p:xfrm>
        <a:graphic>
          <a:graphicData uri="http://schemas.openxmlformats.org/presentationml/2006/ole">
            <mc:AlternateContent xmlns:mc="http://schemas.openxmlformats.org/markup-compatibility/2006">
              <mc:Choice xmlns:v="urn:schemas-microsoft-com:vml" Requires="v">
                <p:oleObj spid="_x0000_s1028" name="Equation" r:id="rId4" imgW="2895480" imgH="393480" progId="Equation.3">
                  <p:embed/>
                </p:oleObj>
              </mc:Choice>
              <mc:Fallback>
                <p:oleObj name="Equation" r:id="rId4" imgW="2895480" imgH="393480" progId="Equation.3">
                  <p:embed/>
                  <p:pic>
                    <p:nvPicPr>
                      <p:cNvPr id="4" name="Objekt 3"/>
                      <p:cNvPicPr>
                        <a:picLocks noChangeAspect="1" noChangeArrowheads="1"/>
                      </p:cNvPicPr>
                      <p:nvPr/>
                    </p:nvPicPr>
                    <p:blipFill>
                      <a:blip r:embed="rId5"/>
                      <a:srcRect/>
                      <a:stretch>
                        <a:fillRect/>
                      </a:stretch>
                    </p:blipFill>
                    <p:spPr bwMode="auto">
                      <a:xfrm>
                        <a:off x="2051719" y="4005064"/>
                        <a:ext cx="5182961" cy="678557"/>
                      </a:xfrm>
                      <a:prstGeom prst="rect">
                        <a:avLst/>
                      </a:prstGeom>
                      <a:solidFill>
                        <a:srgbClr val="FFFFFF"/>
                      </a:solidFill>
                      <a:ln w="9525">
                        <a:solidFill>
                          <a:srgbClr val="000000"/>
                        </a:solidFill>
                        <a:miter lim="800000"/>
                        <a:headEnd/>
                        <a:tailEnd/>
                      </a:ln>
                      <a:effectLst/>
                    </p:spPr>
                  </p:pic>
                </p:oleObj>
              </mc:Fallback>
            </mc:AlternateContent>
          </a:graphicData>
        </a:graphic>
      </p:graphicFrame>
      <p:graphicFrame>
        <p:nvGraphicFramePr>
          <p:cNvPr id="5" name="Objekt 4"/>
          <p:cNvGraphicFramePr>
            <a:graphicFrameLocks noChangeAspect="1"/>
          </p:cNvGraphicFramePr>
          <p:nvPr/>
        </p:nvGraphicFramePr>
        <p:xfrm>
          <a:off x="2051720" y="5229199"/>
          <a:ext cx="5112568" cy="665445"/>
        </p:xfrm>
        <a:graphic>
          <a:graphicData uri="http://schemas.openxmlformats.org/presentationml/2006/ole">
            <mc:AlternateContent xmlns:mc="http://schemas.openxmlformats.org/markup-compatibility/2006">
              <mc:Choice xmlns:v="urn:schemas-microsoft-com:vml" Requires="v">
                <p:oleObj spid="_x0000_s1029" name="Equation" r:id="rId6" imgW="2908080" imgH="393480" progId="Equation.3">
                  <p:embed/>
                </p:oleObj>
              </mc:Choice>
              <mc:Fallback>
                <p:oleObj name="Equation" r:id="rId6" imgW="2908080" imgH="393480" progId="Equation.3">
                  <p:embed/>
                  <p:pic>
                    <p:nvPicPr>
                      <p:cNvPr id="5" name="Objek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229199"/>
                        <a:ext cx="5112568" cy="665445"/>
                      </a:xfrm>
                      <a:prstGeom prst="rect">
                        <a:avLst/>
                      </a:prstGeom>
                      <a:solidFill>
                        <a:srgbClr val="FFFFFF"/>
                      </a:solidFill>
                      <a:ln w="952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92813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 příklad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688954" cy="418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81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endParaRPr lang="cs-CZ" b="1"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2952000"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852936"/>
            <a:ext cx="4658738" cy="331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9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endParaRPr lang="cs-CZ" b="1"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pt-BR" dirty="0"/>
              <a:t>Tato metoda se používá ve dvou verzích : </a:t>
            </a:r>
          </a:p>
          <a:p>
            <a:r>
              <a:rPr lang="cs-CZ" dirty="0"/>
              <a:t> zpaměti (bez výpočtu) - u jednoduchých případů s malým počtem prvků o výpočtem (exaktní) </a:t>
            </a:r>
          </a:p>
          <a:p>
            <a:r>
              <a:rPr lang="cs-CZ" dirty="0"/>
              <a:t>složitých systémů s větším počtem prvků </a:t>
            </a:r>
          </a:p>
          <a:p>
            <a:endParaRPr lang="cs-CZ" dirty="0"/>
          </a:p>
          <a:p>
            <a:pPr marL="0" indent="0">
              <a:buNone/>
            </a:pPr>
            <a:r>
              <a:rPr lang="cs-CZ" dirty="0"/>
              <a:t>Tato metoda se používá tam, kde jeden vztah (např. množství přepravovaného materiálu mezi pracovišti) je výrazně rozhodující a ostatní vztahy jsou podřadné. </a:t>
            </a:r>
          </a:p>
        </p:txBody>
      </p:sp>
    </p:spTree>
    <p:extLst>
      <p:ext uri="{BB962C8B-B14F-4D97-AF65-F5344CB8AC3E}">
        <p14:creationId xmlns:p14="http://schemas.microsoft.com/office/powerpoint/2010/main" val="88180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endParaRPr lang="cs-CZ" b="1" dirty="0"/>
          </a:p>
        </p:txBody>
      </p:sp>
      <p:sp>
        <p:nvSpPr>
          <p:cNvPr id="3" name="Zástupný symbol pro obsah 2"/>
          <p:cNvSpPr>
            <a:spLocks noGrp="1"/>
          </p:cNvSpPr>
          <p:nvPr>
            <p:ph idx="1"/>
          </p:nvPr>
        </p:nvSpPr>
        <p:spPr/>
        <p:txBody>
          <a:bodyPr>
            <a:normAutofit/>
          </a:bodyPr>
          <a:lstStyle/>
          <a:p>
            <a:endParaRPr lang="cs-CZ" dirty="0"/>
          </a:p>
          <a:p>
            <a:r>
              <a:rPr lang="cs-CZ" dirty="0"/>
              <a:t>Cíl: stroje s nejintenzivnějšími materiálovými toky mají být umístěny co nejblíže u sebe. </a:t>
            </a:r>
          </a:p>
        </p:txBody>
      </p:sp>
    </p:spTree>
    <p:extLst>
      <p:ext uri="{BB962C8B-B14F-4D97-AF65-F5344CB8AC3E}">
        <p14:creationId xmlns:p14="http://schemas.microsoft.com/office/powerpoint/2010/main" val="213974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trojúhelníková- příklad</a:t>
            </a:r>
          </a:p>
        </p:txBody>
      </p:sp>
      <p:sp>
        <p:nvSpPr>
          <p:cNvPr id="3" name="Zástupný symbol pro obsah 2"/>
          <p:cNvSpPr>
            <a:spLocks noGrp="1"/>
          </p:cNvSpPr>
          <p:nvPr>
            <p:ph idx="1"/>
          </p:nvPr>
        </p:nvSpPr>
        <p:spPr>
          <a:xfrm>
            <a:off x="395536" y="1700808"/>
            <a:ext cx="8229600" cy="4525963"/>
          </a:xfrm>
        </p:spPr>
        <p:txBody>
          <a:bodyPr/>
          <a:lstStyle/>
          <a:p>
            <a:endParaRPr lang="cs-CZ" dirty="0"/>
          </a:p>
          <a:p>
            <a:r>
              <a:rPr lang="cs-CZ" dirty="0"/>
              <a:t>Očíslujeme-li si pracoviště čísly 1,2,3...n, bude tabulka vypadat takto: </a:t>
            </a:r>
          </a:p>
          <a:p>
            <a:endParaRPr lang="cs-CZ" dirty="0"/>
          </a:p>
        </p:txBody>
      </p:sp>
      <p:graphicFrame>
        <p:nvGraphicFramePr>
          <p:cNvPr id="4" name="Tabulka 3"/>
          <p:cNvGraphicFramePr>
            <a:graphicFrameLocks noGrp="1"/>
          </p:cNvGraphicFramePr>
          <p:nvPr/>
        </p:nvGraphicFramePr>
        <p:xfrm>
          <a:off x="755576" y="3789040"/>
          <a:ext cx="7560840" cy="1083945"/>
        </p:xfrm>
        <a:graphic>
          <a:graphicData uri="http://schemas.openxmlformats.org/drawingml/2006/table">
            <a:tbl>
              <a:tblPr>
                <a:tableStyleId>{5C22544A-7EE6-4342-B048-85BDC9FD1C3A}</a:tableStyleId>
              </a:tblPr>
              <a:tblGrid>
                <a:gridCol w="756084">
                  <a:extLst>
                    <a:ext uri="{9D8B030D-6E8A-4147-A177-3AD203B41FA5}">
                      <a16:colId xmlns:a16="http://schemas.microsoft.com/office/drawing/2014/main" val="20000"/>
                    </a:ext>
                  </a:extLst>
                </a:gridCol>
                <a:gridCol w="756084">
                  <a:extLst>
                    <a:ext uri="{9D8B030D-6E8A-4147-A177-3AD203B41FA5}">
                      <a16:colId xmlns:a16="http://schemas.microsoft.com/office/drawing/2014/main" val="20001"/>
                    </a:ext>
                  </a:extLst>
                </a:gridCol>
                <a:gridCol w="756084">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756084">
                  <a:extLst>
                    <a:ext uri="{9D8B030D-6E8A-4147-A177-3AD203B41FA5}">
                      <a16:colId xmlns:a16="http://schemas.microsoft.com/office/drawing/2014/main" val="20004"/>
                    </a:ext>
                  </a:extLst>
                </a:gridCol>
                <a:gridCol w="756084">
                  <a:extLst>
                    <a:ext uri="{9D8B030D-6E8A-4147-A177-3AD203B41FA5}">
                      <a16:colId xmlns:a16="http://schemas.microsoft.com/office/drawing/2014/main" val="20005"/>
                    </a:ext>
                  </a:extLst>
                </a:gridCol>
                <a:gridCol w="756084">
                  <a:extLst>
                    <a:ext uri="{9D8B030D-6E8A-4147-A177-3AD203B41FA5}">
                      <a16:colId xmlns:a16="http://schemas.microsoft.com/office/drawing/2014/main" val="20006"/>
                    </a:ext>
                  </a:extLst>
                </a:gridCol>
                <a:gridCol w="756084">
                  <a:extLst>
                    <a:ext uri="{9D8B030D-6E8A-4147-A177-3AD203B41FA5}">
                      <a16:colId xmlns:a16="http://schemas.microsoft.com/office/drawing/2014/main" val="20007"/>
                    </a:ext>
                  </a:extLst>
                </a:gridCol>
                <a:gridCol w="756084">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190500">
                <a:tc gridSpan="2">
                  <a:txBody>
                    <a:bodyPr/>
                    <a:lstStyle/>
                    <a:p>
                      <a:pPr algn="ctr" fontAlgn="b"/>
                      <a:r>
                        <a:rPr lang="cs-CZ" sz="1100" u="none" strike="noStrike" dirty="0">
                          <a:effectLst/>
                        </a:rPr>
                        <a:t>pořadí </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rowSpan="2">
                  <a:txBody>
                    <a:bodyPr/>
                    <a:lstStyle/>
                    <a:p>
                      <a:pPr algn="ctr" fontAlgn="b"/>
                      <a:r>
                        <a:rPr lang="cs-CZ" sz="1100" u="none" strike="noStrike" dirty="0">
                          <a:effectLst/>
                        </a:rPr>
                        <a:t>posuzované pracoviště</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č. pracoviště</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vMerge="1">
                  <a:txBody>
                    <a:bodyPr/>
                    <a:lstStyle/>
                    <a:p>
                      <a:endParaRPr lang="cs-CZ"/>
                    </a:p>
                  </a:txBody>
                  <a:tcPr/>
                </a:tc>
                <a:tc>
                  <a:txBody>
                    <a:bodyPr/>
                    <a:lstStyle/>
                    <a:p>
                      <a:pPr algn="l" fontAlgn="b"/>
                      <a:r>
                        <a:rPr lang="cs-CZ" sz="1100" u="none" strike="noStrike" dirty="0">
                          <a:effectLst/>
                        </a:rPr>
                        <a:t>č. pracoviště</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dirty="0">
                          <a:effectLst/>
                        </a:rPr>
                        <a:t>6</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6</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gridSpan="2">
                  <a:txBody>
                    <a:bodyPr/>
                    <a:lstStyle/>
                    <a:p>
                      <a:pPr algn="ctr" fontAlgn="b"/>
                      <a:r>
                        <a:rPr lang="cs-CZ" sz="1100" u="none" strike="noStrike" dirty="0">
                          <a:effectLst/>
                        </a:rPr>
                        <a:t>velikost vztahu (tun přepravovaného materiálu)</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r" fontAlgn="b"/>
                      <a:r>
                        <a:rPr lang="cs-CZ" sz="1100" u="none" strike="noStrike" dirty="0">
                          <a:effectLst/>
                        </a:rPr>
                        <a:t>9000</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7000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6400</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6200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5500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5000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4200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2000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371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r>
              <a:rPr lang="cs-CZ" b="1" dirty="0"/>
              <a:t>- příklad</a:t>
            </a:r>
          </a:p>
        </p:txBody>
      </p:sp>
      <p:sp>
        <p:nvSpPr>
          <p:cNvPr id="3" name="Zástupný symbol pro obsah 2"/>
          <p:cNvSpPr>
            <a:spLocks noGrp="1"/>
          </p:cNvSpPr>
          <p:nvPr>
            <p:ph idx="1"/>
          </p:nvPr>
        </p:nvSpPr>
        <p:spPr/>
        <p:txBody>
          <a:bodyPr/>
          <a:lstStyle/>
          <a:p>
            <a:endParaRPr lang="cs-CZ" dirty="0"/>
          </a:p>
          <a:p>
            <a:pPr marL="0" indent="0">
              <a:buNone/>
            </a:pPr>
            <a:r>
              <a:rPr lang="cs-CZ" dirty="0"/>
              <a:t> Nejprve umístíme pracoviště s nejintenzivnější vazbou (největším vzájemným množstvím přepravovaného materiálu), zde tedy pracoviště 2 a 6 do dvou sousedících vrcholových bodů trojúhelníkové sítě. </a:t>
            </a:r>
          </a:p>
          <a:p>
            <a:endParaRPr lang="cs-CZ" dirty="0"/>
          </a:p>
        </p:txBody>
      </p:sp>
    </p:spTree>
    <p:extLst>
      <p:ext uri="{BB962C8B-B14F-4D97-AF65-F5344CB8AC3E}">
        <p14:creationId xmlns:p14="http://schemas.microsoft.com/office/powerpoint/2010/main" val="262857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br>
              <a:rPr lang="cs-CZ" b="1" dirty="0"/>
            </a:br>
            <a:r>
              <a:rPr lang="cs-CZ" b="1" dirty="0"/>
              <a:t>Layout. Synchronizace práce</a:t>
            </a:r>
          </a:p>
        </p:txBody>
      </p:sp>
      <p:sp>
        <p:nvSpPr>
          <p:cNvPr id="3" name="Podnadpis 2"/>
          <p:cNvSpPr>
            <a:spLocks noGrp="1"/>
          </p:cNvSpPr>
          <p:nvPr>
            <p:ph type="subTitle" idx="1"/>
          </p:nvPr>
        </p:nvSpPr>
        <p:spPr/>
        <p:txBody>
          <a:bodyPr/>
          <a:lstStyle/>
          <a:p>
            <a:r>
              <a:rPr lang="cs-CZ" b="1" dirty="0"/>
              <a:t>1. část</a:t>
            </a:r>
          </a:p>
        </p:txBody>
      </p:sp>
    </p:spTree>
    <p:extLst>
      <p:ext uri="{BB962C8B-B14F-4D97-AF65-F5344CB8AC3E}">
        <p14:creationId xmlns:p14="http://schemas.microsoft.com/office/powerpoint/2010/main" val="129496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Trojúhelníková síť</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33537" y="2034381"/>
            <a:ext cx="58769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r>
              <a:rPr lang="cs-CZ" b="1" dirty="0"/>
              <a:t> - příklad</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Na vrchol trojúhelníku se přikreslí pracoviště, které má s původními pracovišti největší počet kontaktů nebo největší množství přepravovaného materiálu. </a:t>
            </a:r>
          </a:p>
          <a:p>
            <a:pPr marL="0" indent="0">
              <a:buNone/>
            </a:pPr>
            <a:r>
              <a:rPr lang="cs-CZ" dirty="0"/>
              <a:t>Spojením vzniklého vrcholu s původními dvěma pracovišti tvořící základnu, vznikne rovnostranný trojúhelník. Následně se vybere kterákoliv strana vytvořeného trojúhelníka jako další základna a hledá se vrchol jako další pracoviště s největším počtem kontaktů s těmito dvěma pracovišti. Spojením s vrcholem dostaneme další trojúhelník. Tímto způsobem se pokračuje až do rozmístění všech pracovišť.</a:t>
            </a:r>
          </a:p>
        </p:txBody>
      </p:sp>
    </p:spTree>
    <p:extLst>
      <p:ext uri="{BB962C8B-B14F-4D97-AF65-F5344CB8AC3E}">
        <p14:creationId xmlns:p14="http://schemas.microsoft.com/office/powerpoint/2010/main" val="229843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r>
              <a:rPr lang="cs-CZ" b="1" dirty="0"/>
              <a:t>- příklad</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47850" y="2205831"/>
            <a:ext cx="54483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62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CRAFT</a:t>
            </a:r>
          </a:p>
        </p:txBody>
      </p:sp>
      <p:sp>
        <p:nvSpPr>
          <p:cNvPr id="3" name="Zástupný symbol pro obsah 2"/>
          <p:cNvSpPr>
            <a:spLocks noGrp="1"/>
          </p:cNvSpPr>
          <p:nvPr>
            <p:ph idx="1"/>
          </p:nvPr>
        </p:nvSpPr>
        <p:spPr/>
        <p:txBody>
          <a:bodyPr/>
          <a:lstStyle/>
          <a:p>
            <a:endParaRPr lang="cs-CZ" dirty="0"/>
          </a:p>
          <a:p>
            <a:r>
              <a:rPr lang="cs-CZ" dirty="0"/>
              <a:t>Metoda CRAFT se používá pro určení optimální vzájemné polohy různých prvků při uspořádání celku. </a:t>
            </a:r>
          </a:p>
          <a:p>
            <a:r>
              <a:rPr lang="cs-CZ" dirty="0"/>
              <a:t>Cílem řešení je nalézt takové uspořádání celků, které by znamenalo sníženi nákladů na manipulaci s materiálem na minimum. </a:t>
            </a:r>
          </a:p>
        </p:txBody>
      </p:sp>
    </p:spTree>
    <p:extLst>
      <p:ext uri="{BB962C8B-B14F-4D97-AF65-F5344CB8AC3E}">
        <p14:creationId xmlns:p14="http://schemas.microsoft.com/office/powerpoint/2010/main" val="381807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CRAFT</a:t>
            </a:r>
          </a:p>
        </p:txBody>
      </p:sp>
      <p:sp>
        <p:nvSpPr>
          <p:cNvPr id="3" name="Zástupný symbol pro obsah 2"/>
          <p:cNvSpPr>
            <a:spLocks noGrp="1"/>
          </p:cNvSpPr>
          <p:nvPr>
            <p:ph idx="1"/>
          </p:nvPr>
        </p:nvSpPr>
        <p:spPr/>
        <p:txBody>
          <a:bodyPr/>
          <a:lstStyle/>
          <a:p>
            <a:endParaRPr lang="cs-CZ" dirty="0"/>
          </a:p>
          <a:p>
            <a:pPr marL="0" indent="0">
              <a:buNone/>
            </a:pPr>
            <a:r>
              <a:rPr lang="cs-CZ" dirty="0"/>
              <a:t>Při řešení se používá diagram materiálových toků, tzv. </a:t>
            </a:r>
            <a:r>
              <a:rPr lang="cs-CZ" b="1" dirty="0" err="1"/>
              <a:t>Sankeyův</a:t>
            </a:r>
            <a:r>
              <a:rPr lang="cs-CZ" b="1" dirty="0"/>
              <a:t> diagram</a:t>
            </a:r>
            <a:r>
              <a:rPr lang="cs-CZ" dirty="0"/>
              <a:t>, ve kterém šířka šipky představuje objem přepravy a délka šipky pak vzdálenost přepravy. </a:t>
            </a:r>
          </a:p>
        </p:txBody>
      </p:sp>
    </p:spTree>
    <p:extLst>
      <p:ext uri="{BB962C8B-B14F-4D97-AF65-F5344CB8AC3E}">
        <p14:creationId xmlns:p14="http://schemas.microsoft.com/office/powerpoint/2010/main" val="1394280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Sankeyův</a:t>
            </a:r>
            <a:r>
              <a:rPr lang="cs-CZ" b="1" dirty="0"/>
              <a:t> diagram</a:t>
            </a:r>
            <a:endParaRPr lang="cs-CZ" dirty="0"/>
          </a:p>
        </p:txBody>
      </p:sp>
      <p:sp>
        <p:nvSpPr>
          <p:cNvPr id="3" name="Zástupný symbol pro obsah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484784"/>
            <a:ext cx="8096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Špagetový diagram</a:t>
            </a:r>
          </a:p>
        </p:txBody>
      </p:sp>
      <p:sp>
        <p:nvSpPr>
          <p:cNvPr id="3" name="Zástupný symbol pro obsah 2"/>
          <p:cNvSpPr>
            <a:spLocks noGrp="1"/>
          </p:cNvSpPr>
          <p:nvPr>
            <p:ph idx="1"/>
          </p:nvPr>
        </p:nvSpPr>
        <p:spPr/>
        <p:txBody>
          <a:bodyPr>
            <a:normAutofit fontScale="85000" lnSpcReduction="10000"/>
          </a:bodyPr>
          <a:lstStyle/>
          <a:p>
            <a:r>
              <a:rPr lang="cs-CZ" b="1" i="1" dirty="0"/>
              <a:t>zachycuje pohyb pracovníka</a:t>
            </a:r>
            <a:r>
              <a:rPr lang="cs-CZ" dirty="0"/>
              <a:t> v jistém časovém období, </a:t>
            </a:r>
          </a:p>
          <a:p>
            <a:r>
              <a:rPr lang="cs-CZ" dirty="0"/>
              <a:t>v půdorysném schématu výrobní plochy jsou </a:t>
            </a:r>
            <a:r>
              <a:rPr lang="cs-CZ" b="1" i="1" dirty="0"/>
              <a:t>označena místa, kde jsou vykonávány sledované činnosti</a:t>
            </a:r>
            <a:r>
              <a:rPr lang="cs-CZ" dirty="0"/>
              <a:t>.</a:t>
            </a:r>
          </a:p>
          <a:p>
            <a:r>
              <a:rPr lang="cs-CZ" dirty="0"/>
              <a:t>Posuzuje se </a:t>
            </a:r>
            <a:r>
              <a:rPr lang="cs-CZ" b="1" i="1" dirty="0"/>
              <a:t>počet a frekvenci pracovních a manipulačních činností</a:t>
            </a:r>
            <a:r>
              <a:rPr lang="cs-CZ" dirty="0"/>
              <a:t>. </a:t>
            </a:r>
          </a:p>
          <a:p>
            <a:r>
              <a:rPr lang="cs-CZ" dirty="0"/>
              <a:t>Studium a hledání možností zlepšení </a:t>
            </a:r>
            <a:r>
              <a:rPr lang="cs-CZ" b="1" i="1" dirty="0"/>
              <a:t>se zaměřuje  na místa s velkým počtem čar, manipulačních činností</a:t>
            </a:r>
            <a:r>
              <a:rPr lang="cs-CZ" dirty="0"/>
              <a:t>.</a:t>
            </a:r>
          </a:p>
          <a:p>
            <a:r>
              <a:rPr lang="pl-PL" dirty="0"/>
              <a:t>Odhalí se tak </a:t>
            </a:r>
            <a:r>
              <a:rPr lang="pl-PL" b="1" i="1" dirty="0"/>
              <a:t>množství chůze jak po pracovišti, tak i mimo něj</a:t>
            </a:r>
            <a:r>
              <a:rPr lang="pl-PL" dirty="0"/>
              <a:t>. </a:t>
            </a:r>
          </a:p>
          <a:p>
            <a:r>
              <a:rPr lang="pl-PL" dirty="0"/>
              <a:t>Je tedy </a:t>
            </a:r>
            <a:r>
              <a:rPr lang="cs-CZ" dirty="0"/>
              <a:t>podkladem pro změny v layoutu</a:t>
            </a:r>
          </a:p>
        </p:txBody>
      </p:sp>
      <p:sp>
        <p:nvSpPr>
          <p:cNvPr id="5" name="TextovéPole 4"/>
          <p:cNvSpPr txBox="1"/>
          <p:nvPr/>
        </p:nvSpPr>
        <p:spPr>
          <a:xfrm>
            <a:off x="251520" y="6211669"/>
            <a:ext cx="8892480" cy="646331"/>
          </a:xfrm>
          <a:prstGeom prst="rect">
            <a:avLst/>
          </a:prstGeom>
          <a:noFill/>
        </p:spPr>
        <p:txBody>
          <a:bodyPr wrap="square" rtlCol="0">
            <a:spAutoFit/>
          </a:bodyPr>
          <a:lstStyle/>
          <a:p>
            <a:r>
              <a:rPr lang="cs-CZ" dirty="0"/>
              <a:t>LHOTSKÝ, O. </a:t>
            </a:r>
            <a:r>
              <a:rPr lang="cs-CZ" i="1" dirty="0"/>
              <a:t>Organizace a normování práce v podniku. </a:t>
            </a:r>
            <a:r>
              <a:rPr lang="cs-CZ" dirty="0"/>
              <a:t>1. vyd. Praha: ASPI,</a:t>
            </a:r>
          </a:p>
          <a:p>
            <a:r>
              <a:rPr lang="de-DE" dirty="0"/>
              <a:t>2005. 104 s. ISBN 80-7357-095-5.</a:t>
            </a:r>
            <a:endParaRPr lang="cs-CZ" dirty="0"/>
          </a:p>
        </p:txBody>
      </p:sp>
    </p:spTree>
    <p:extLst>
      <p:ext uri="{BB962C8B-B14F-4D97-AF65-F5344CB8AC3E}">
        <p14:creationId xmlns:p14="http://schemas.microsoft.com/office/powerpoint/2010/main" val="1078875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Ukázka špagetového diagramu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412776"/>
            <a:ext cx="5112568" cy="4779389"/>
          </a:xfrm>
        </p:spPr>
      </p:pic>
      <p:sp>
        <p:nvSpPr>
          <p:cNvPr id="5" name="TextovéPole 4"/>
          <p:cNvSpPr txBox="1"/>
          <p:nvPr/>
        </p:nvSpPr>
        <p:spPr>
          <a:xfrm>
            <a:off x="1" y="6206453"/>
            <a:ext cx="9036496" cy="553998"/>
          </a:xfrm>
          <a:prstGeom prst="rect">
            <a:avLst/>
          </a:prstGeom>
          <a:noFill/>
        </p:spPr>
        <p:txBody>
          <a:bodyPr wrap="square" rtlCol="0">
            <a:spAutoFit/>
          </a:bodyPr>
          <a:lstStyle/>
          <a:p>
            <a:r>
              <a:rPr lang="cs-CZ" sz="1600" dirty="0"/>
              <a:t>Pavelka M. 2015. Naučte se vidět a odstraňovat plýtvání. </a:t>
            </a:r>
            <a:r>
              <a:rPr lang="cs-CZ" sz="1600" i="1" dirty="0"/>
              <a:t>MM.  </a:t>
            </a:r>
            <a:r>
              <a:rPr lang="cs-CZ" sz="1600" dirty="0"/>
              <a:t>Vol:4. Dostupné na</a:t>
            </a:r>
            <a:r>
              <a:rPr lang="cs-CZ" sz="1400" dirty="0"/>
              <a:t>: http://www.mmspektrum.com/clanek/naucte-se-videt-a-odstranovat-plytvani.html</a:t>
            </a:r>
          </a:p>
        </p:txBody>
      </p:sp>
    </p:spTree>
    <p:extLst>
      <p:ext uri="{BB962C8B-B14F-4D97-AF65-F5344CB8AC3E}">
        <p14:creationId xmlns:p14="http://schemas.microsoft.com/office/powerpoint/2010/main" val="70721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Analýza synchronizace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2822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4744"/>
            <a:ext cx="8229600" cy="1143000"/>
          </a:xfrm>
        </p:spPr>
        <p:txBody>
          <a:bodyPr>
            <a:normAutofit fontScale="90000"/>
          </a:bodyPr>
          <a:lstStyle/>
          <a:p>
            <a:r>
              <a:rPr lang="cs-CZ" b="1" dirty="0"/>
              <a:t>Synchronizace procesů a optimální uspořádaní procesů vedou k:</a:t>
            </a:r>
          </a:p>
        </p:txBody>
      </p:sp>
      <p:sp>
        <p:nvSpPr>
          <p:cNvPr id="3" name="Zástupný symbol pro obsah 2"/>
          <p:cNvSpPr>
            <a:spLocks noGrp="1"/>
          </p:cNvSpPr>
          <p:nvPr>
            <p:ph idx="1"/>
          </p:nvPr>
        </p:nvSpPr>
        <p:spPr>
          <a:xfrm>
            <a:off x="457200" y="2996952"/>
            <a:ext cx="8229600" cy="3129211"/>
          </a:xfrm>
        </p:spPr>
        <p:txBody>
          <a:bodyPr>
            <a:normAutofit fontScale="92500" lnSpcReduction="20000"/>
          </a:bodyPr>
          <a:lstStyle/>
          <a:p>
            <a:r>
              <a:rPr lang="cs-CZ" dirty="0"/>
              <a:t>Zkrácení průběžné doby výroby</a:t>
            </a:r>
          </a:p>
          <a:p>
            <a:r>
              <a:rPr lang="cs-CZ" dirty="0"/>
              <a:t>Zajištění kvality procesu,</a:t>
            </a:r>
          </a:p>
          <a:p>
            <a:r>
              <a:rPr lang="cs-CZ" dirty="0"/>
              <a:t>Zvýšení produktivity práce,</a:t>
            </a:r>
          </a:p>
          <a:p>
            <a:r>
              <a:rPr lang="cs-CZ" dirty="0"/>
              <a:t>Zajištění bezpečnosti a odstranění namáhavosti práce,</a:t>
            </a:r>
          </a:p>
          <a:p>
            <a:r>
              <a:rPr lang="cs-CZ" dirty="0"/>
              <a:t>V určitém smyslu i ke snížení zásob rozpracované, příp. nedokončené výroby.</a:t>
            </a:r>
          </a:p>
        </p:txBody>
      </p:sp>
      <p:sp>
        <p:nvSpPr>
          <p:cNvPr id="4" name="TextovéPole 3"/>
          <p:cNvSpPr txBox="1"/>
          <p:nvPr/>
        </p:nvSpPr>
        <p:spPr>
          <a:xfrm>
            <a:off x="204288" y="616530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63888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Layout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5481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MUDA- plýtvání</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440478" cy="504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6242887"/>
            <a:ext cx="7488832" cy="338554"/>
          </a:xfrm>
          <a:prstGeom prst="rect">
            <a:avLst/>
          </a:prstGeom>
          <a:noFill/>
        </p:spPr>
        <p:txBody>
          <a:bodyPr wrap="square" rtlCol="0">
            <a:spAutoFit/>
          </a:bodyPr>
          <a:lstStyle/>
          <a:p>
            <a:r>
              <a:rPr lang="cs-CZ" sz="1600" dirty="0"/>
              <a:t>DEBNÁR, P. </a:t>
            </a:r>
            <a:r>
              <a:rPr lang="cs-CZ" sz="1600" i="1" dirty="0"/>
              <a:t>Štíhlý podnik</a:t>
            </a:r>
            <a:r>
              <a:rPr lang="cs-CZ" sz="1600" dirty="0"/>
              <a:t>. Školící materiál. Slaný: API, 2009. 104 s.</a:t>
            </a:r>
          </a:p>
        </p:txBody>
      </p:sp>
    </p:spTree>
    <p:extLst>
      <p:ext uri="{BB962C8B-B14F-4D97-AF65-F5344CB8AC3E}">
        <p14:creationId xmlns:p14="http://schemas.microsoft.com/office/powerpoint/2010/main" val="3668849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Úrovně plýtvání MUDA:</a:t>
            </a:r>
          </a:p>
        </p:txBody>
      </p:sp>
      <p:sp>
        <p:nvSpPr>
          <p:cNvPr id="3" name="Zástupný symbol pro obsah 2"/>
          <p:cNvSpPr>
            <a:spLocks noGrp="1"/>
          </p:cNvSpPr>
          <p:nvPr>
            <p:ph idx="1"/>
          </p:nvPr>
        </p:nvSpPr>
        <p:spPr/>
        <p:txBody>
          <a:bodyPr>
            <a:normAutofit/>
          </a:bodyPr>
          <a:lstStyle/>
          <a:p>
            <a:r>
              <a:rPr lang="cs-CZ" b="1" dirty="0" err="1"/>
              <a:t>Katakana-muda</a:t>
            </a:r>
            <a:r>
              <a:rPr lang="cs-CZ" b="1" dirty="0"/>
              <a:t>: </a:t>
            </a:r>
            <a:r>
              <a:rPr lang="cs-CZ" dirty="0"/>
              <a:t>vše, co není pro pracovní postup nutné a co lze ihned, bez velkých zásahů eliminovat.</a:t>
            </a:r>
          </a:p>
          <a:p>
            <a:r>
              <a:rPr lang="cs-CZ" b="1" dirty="0" err="1"/>
              <a:t>Kanji-muda</a:t>
            </a:r>
            <a:r>
              <a:rPr lang="cs-CZ" b="1" dirty="0"/>
              <a:t>: </a:t>
            </a:r>
            <a:r>
              <a:rPr lang="cs-CZ" dirty="0"/>
              <a:t>plýtvání, které se vztahuje ke strojům a dalším zařízením. </a:t>
            </a:r>
          </a:p>
          <a:p>
            <a:r>
              <a:rPr lang="cs-CZ" b="1" dirty="0"/>
              <a:t>Hiragana-</a:t>
            </a:r>
            <a:r>
              <a:rPr lang="cs-CZ" b="1" dirty="0" err="1"/>
              <a:t>muda</a:t>
            </a:r>
            <a:r>
              <a:rPr lang="cs-CZ" b="1" dirty="0"/>
              <a:t>: </a:t>
            </a:r>
            <a:r>
              <a:rPr lang="cs-CZ" dirty="0"/>
              <a:t>nedostatky, které jsou dány stávajícími podmínkami, v nichž pracovní proces probíhá. </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1852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Cesta k redukci plýtvání</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7685054" cy="240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42887"/>
            <a:ext cx="7488832" cy="338554"/>
          </a:xfrm>
          <a:prstGeom prst="rect">
            <a:avLst/>
          </a:prstGeom>
          <a:noFill/>
        </p:spPr>
        <p:txBody>
          <a:bodyPr wrap="square" rtlCol="0">
            <a:spAutoFit/>
          </a:bodyPr>
          <a:lstStyle/>
          <a:p>
            <a:r>
              <a:rPr lang="cs-CZ" sz="1600" dirty="0"/>
              <a:t>DEBNÁR, P. </a:t>
            </a:r>
            <a:r>
              <a:rPr lang="cs-CZ" sz="1600" i="1" dirty="0"/>
              <a:t>Štíhlý podnik</a:t>
            </a:r>
            <a:r>
              <a:rPr lang="cs-CZ" sz="1600" dirty="0"/>
              <a:t>. Školící materiál. Slaný: API, 2009. 104 s.</a:t>
            </a:r>
          </a:p>
        </p:txBody>
      </p:sp>
    </p:spTree>
    <p:extLst>
      <p:ext uri="{BB962C8B-B14F-4D97-AF65-F5344CB8AC3E}">
        <p14:creationId xmlns:p14="http://schemas.microsoft.com/office/powerpoint/2010/main" val="1032003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61925"/>
            <a:ext cx="5688632" cy="478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4298" y="6046403"/>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
        <p:nvSpPr>
          <p:cNvPr id="2" name="Nadpis 1"/>
          <p:cNvSpPr>
            <a:spLocks noGrp="1"/>
          </p:cNvSpPr>
          <p:nvPr>
            <p:ph type="title"/>
          </p:nvPr>
        </p:nvSpPr>
        <p:spPr>
          <a:xfrm>
            <a:off x="755576" y="260648"/>
            <a:ext cx="8075240" cy="1143000"/>
          </a:xfrm>
          <a:noFill/>
        </p:spPr>
        <p:txBody>
          <a:bodyPr/>
          <a:lstStyle/>
          <a:p>
            <a:r>
              <a:rPr lang="cs-CZ" b="1" dirty="0"/>
              <a:t>Řešení plýtvání</a:t>
            </a:r>
          </a:p>
        </p:txBody>
      </p:sp>
    </p:spTree>
    <p:extLst>
      <p:ext uri="{BB962C8B-B14F-4D97-AF65-F5344CB8AC3E}">
        <p14:creationId xmlns:p14="http://schemas.microsoft.com/office/powerpoint/2010/main" val="1888284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Klasické pohybové studie</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96952"/>
            <a:ext cx="40372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628800"/>
            <a:ext cx="4392488" cy="442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4977" y="6266929"/>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39426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Mikropohybové</a:t>
            </a:r>
            <a:r>
              <a:rPr lang="cs-CZ" b="1" dirty="0"/>
              <a:t> studie</a:t>
            </a:r>
          </a:p>
        </p:txBody>
      </p:sp>
      <p:sp>
        <p:nvSpPr>
          <p:cNvPr id="3" name="Zástupný symbol pro obsah 2"/>
          <p:cNvSpPr>
            <a:spLocks noGrp="1"/>
          </p:cNvSpPr>
          <p:nvPr>
            <p:ph idx="1"/>
          </p:nvPr>
        </p:nvSpPr>
        <p:spPr/>
        <p:txBody>
          <a:bodyPr/>
          <a:lstStyle/>
          <a:p>
            <a:pPr marL="0" indent="0">
              <a:buNone/>
            </a:pPr>
            <a:r>
              <a:rPr lang="cs-CZ" b="1" dirty="0"/>
              <a:t>Cíle:</a:t>
            </a:r>
          </a:p>
          <a:p>
            <a:r>
              <a:rPr lang="cs-CZ" dirty="0"/>
              <a:t>Snížit počet pohybů, které tvoří pracovní činnosti a postupy,</a:t>
            </a:r>
          </a:p>
          <a:p>
            <a:r>
              <a:rPr lang="cs-CZ" dirty="0"/>
              <a:t>Umožnit exaktnější stanovení normy času podle předem časově ohodnocených pohybů</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a:t>Tomek G., Vávrová V. 2014. </a:t>
            </a:r>
            <a:r>
              <a:rPr lang="cs-CZ" sz="1200" i="1" dirty="0"/>
              <a:t>Integrované řízení výroby: od operativního řízení výroby k dodavatelskému řetězci</a:t>
            </a:r>
            <a:r>
              <a:rPr lang="cs-CZ" sz="1200" dirty="0"/>
              <a:t>. Praha: </a:t>
            </a:r>
            <a:r>
              <a:rPr lang="cs-CZ" sz="1200" dirty="0" err="1"/>
              <a:t>Grada</a:t>
            </a:r>
            <a:r>
              <a:rPr lang="cs-CZ" sz="1200" dirty="0"/>
              <a:t> </a:t>
            </a:r>
            <a:r>
              <a:rPr lang="cs-CZ" sz="1200" dirty="0" err="1"/>
              <a:t>Publishing</a:t>
            </a:r>
            <a:r>
              <a:rPr lang="cs-CZ" sz="1200" dirty="0"/>
              <a:t>, a.s. 368s. ISBN 978-80-247-4486-5</a:t>
            </a:r>
          </a:p>
        </p:txBody>
      </p:sp>
    </p:spTree>
    <p:extLst>
      <p:ext uri="{BB962C8B-B14F-4D97-AF65-F5344CB8AC3E}">
        <p14:creationId xmlns:p14="http://schemas.microsoft.com/office/powerpoint/2010/main" val="3459187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188640"/>
            <a:ext cx="7793037" cy="1462087"/>
          </a:xfrm>
        </p:spPr>
        <p:txBody>
          <a:bodyPr/>
          <a:lstStyle/>
          <a:p>
            <a:r>
              <a:rPr lang="cs-CZ" b="1" dirty="0" err="1"/>
              <a:t>Therbligy</a:t>
            </a:r>
            <a:endParaRPr lang="cs-CZ" b="1" dirty="0"/>
          </a:p>
        </p:txBody>
      </p:sp>
      <p:sp>
        <p:nvSpPr>
          <p:cNvPr id="4" name="Zástupný symbol pro text 3"/>
          <p:cNvSpPr>
            <a:spLocks noGrp="1"/>
          </p:cNvSpPr>
          <p:nvPr>
            <p:ph type="body" sz="half" idx="1"/>
          </p:nvPr>
        </p:nvSpPr>
        <p:spPr>
          <a:xfrm>
            <a:off x="179512" y="1628800"/>
            <a:ext cx="2736304" cy="4114800"/>
          </a:xfrm>
        </p:spPr>
        <p:txBody>
          <a:bodyPr>
            <a:normAutofit/>
          </a:bodyPr>
          <a:lstStyle/>
          <a:p>
            <a:pPr marL="0" indent="0">
              <a:buNone/>
            </a:pPr>
            <a:r>
              <a:rPr lang="cs-CZ" sz="1600" b="1" dirty="0"/>
              <a:t>elementární prvky pracovního pohybu, </a:t>
            </a:r>
            <a:r>
              <a:rPr lang="cs-CZ" sz="1600" dirty="0"/>
              <a:t>které popsal americký psycholog F. </a:t>
            </a:r>
            <a:r>
              <a:rPr lang="cs-CZ" sz="1600" dirty="0" err="1"/>
              <a:t>Gilbreth</a:t>
            </a:r>
            <a:r>
              <a:rPr lang="cs-CZ" sz="1600" dirty="0"/>
              <a:t> (1868-1924) </a:t>
            </a:r>
          </a:p>
          <a:p>
            <a:endParaRPr lang="cs-CZ" sz="1600" b="1" dirty="0"/>
          </a:p>
        </p:txBody>
      </p:sp>
      <p:sp>
        <p:nvSpPr>
          <p:cNvPr id="3" name="Zástupný symbol pro obsah 2"/>
          <p:cNvSpPr>
            <a:spLocks noGrp="1"/>
          </p:cNvSpPr>
          <p:nvPr>
            <p:ph sz="half" idx="2"/>
          </p:nvPr>
        </p:nvSpPr>
        <p:spPr>
          <a:xfrm>
            <a:off x="3195754" y="1628800"/>
            <a:ext cx="2952328" cy="4114800"/>
          </a:xfrm>
        </p:spPr>
        <p:txBody>
          <a:bodyPr>
            <a:noAutofit/>
          </a:bodyPr>
          <a:lstStyle/>
          <a:p>
            <a:r>
              <a:rPr lang="cs-CZ" sz="1400" dirty="0"/>
              <a:t>Hledání </a:t>
            </a:r>
          </a:p>
          <a:p>
            <a:r>
              <a:rPr lang="cs-CZ" sz="1400" dirty="0"/>
              <a:t>Nalezení </a:t>
            </a:r>
          </a:p>
          <a:p>
            <a:r>
              <a:rPr lang="cs-CZ" sz="1400" dirty="0"/>
              <a:t>Připravení pro další operaci </a:t>
            </a:r>
          </a:p>
          <a:p>
            <a:r>
              <a:rPr lang="cs-CZ" sz="1400" dirty="0"/>
              <a:t>Výběr </a:t>
            </a:r>
          </a:p>
          <a:p>
            <a:r>
              <a:rPr lang="cs-CZ" sz="1400" dirty="0"/>
              <a:t>Puštění předmětu (odložení) </a:t>
            </a:r>
          </a:p>
          <a:p>
            <a:r>
              <a:rPr lang="cs-CZ" sz="1400" dirty="0"/>
              <a:t>Uchopení </a:t>
            </a:r>
          </a:p>
          <a:p>
            <a:r>
              <a:rPr lang="cs-CZ" sz="1400" dirty="0"/>
              <a:t>Přemístění prázdného </a:t>
            </a:r>
          </a:p>
          <a:p>
            <a:r>
              <a:rPr lang="cs-CZ" sz="1400" dirty="0"/>
              <a:t>Přemístění plného (naloženého) </a:t>
            </a:r>
          </a:p>
          <a:p>
            <a:r>
              <a:rPr lang="cs-CZ" sz="1400" dirty="0"/>
              <a:t>Odpočinek nutný k překonání únavy </a:t>
            </a:r>
          </a:p>
          <a:p>
            <a:r>
              <a:rPr lang="cs-CZ" sz="1400" dirty="0"/>
              <a:t>Postavení </a:t>
            </a:r>
          </a:p>
          <a:p>
            <a:r>
              <a:rPr lang="cs-CZ" sz="1400" dirty="0"/>
              <a:t>Nevyhnutelné prodlení </a:t>
            </a:r>
          </a:p>
          <a:p>
            <a:r>
              <a:rPr lang="cs-CZ" sz="1400" dirty="0"/>
              <a:t>Zkompletování </a:t>
            </a:r>
          </a:p>
          <a:p>
            <a:r>
              <a:rPr lang="cs-CZ" sz="1400" dirty="0"/>
              <a:t>Zbytečné prodlení </a:t>
            </a:r>
          </a:p>
          <a:p>
            <a:r>
              <a:rPr lang="cs-CZ" sz="1400" dirty="0"/>
              <a:t>Použití</a:t>
            </a:r>
          </a:p>
          <a:p>
            <a:r>
              <a:rPr lang="cs-CZ" sz="1400" dirty="0"/>
              <a:t> Plánování (příprava) </a:t>
            </a:r>
          </a:p>
          <a:p>
            <a:r>
              <a:rPr lang="cs-CZ" sz="1400" dirty="0"/>
              <a:t>Rozmontování </a:t>
            </a:r>
          </a:p>
          <a:p>
            <a:r>
              <a:rPr lang="cs-CZ" sz="1400" dirty="0"/>
              <a:t>Držení</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749" y="1772816"/>
            <a:ext cx="2988251" cy="3068960"/>
          </a:xfrm>
          <a:prstGeom prst="rect">
            <a:avLst/>
          </a:prstGeom>
        </p:spPr>
      </p:pic>
    </p:spTree>
    <p:extLst>
      <p:ext uri="{BB962C8B-B14F-4D97-AF65-F5344CB8AC3E}">
        <p14:creationId xmlns:p14="http://schemas.microsoft.com/office/powerpoint/2010/main" val="268685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Příklad SIMO chartu</a:t>
            </a:r>
          </a:p>
        </p:txBody>
      </p:sp>
      <p:pic>
        <p:nvPicPr>
          <p:cNvPr id="8"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815" y="1600200"/>
            <a:ext cx="3044369" cy="4525963"/>
          </a:xfrm>
        </p:spPr>
      </p:pic>
    </p:spTree>
    <p:extLst>
      <p:ext uri="{BB962C8B-B14F-4D97-AF65-F5344CB8AC3E}">
        <p14:creationId xmlns:p14="http://schemas.microsoft.com/office/powerpoint/2010/main" val="16404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780928"/>
            <a:ext cx="8278688" cy="819522"/>
          </a:xfrm>
        </p:spPr>
        <p:txBody>
          <a:bodyPr/>
          <a:lstStyle/>
          <a:p>
            <a:r>
              <a:rPr lang="cs-CZ" b="1" dirty="0"/>
              <a:t>Průběžná doba výroby komponent</a:t>
            </a:r>
          </a:p>
        </p:txBody>
      </p:sp>
      <p:sp>
        <p:nvSpPr>
          <p:cNvPr id="3" name="Podnadpis 2"/>
          <p:cNvSpPr>
            <a:spLocks noGrp="1"/>
          </p:cNvSpPr>
          <p:nvPr>
            <p:ph type="subTitle" idx="1"/>
          </p:nvPr>
        </p:nvSpPr>
        <p:spPr/>
        <p:txBody>
          <a:bodyPr/>
          <a:lstStyle/>
          <a:p>
            <a:r>
              <a:rPr lang="cs-CZ" b="1" dirty="0"/>
              <a:t>2. část</a:t>
            </a:r>
          </a:p>
        </p:txBody>
      </p:sp>
    </p:spTree>
    <p:extLst>
      <p:ext uri="{BB962C8B-B14F-4D97-AF65-F5344CB8AC3E}">
        <p14:creationId xmlns:p14="http://schemas.microsoft.com/office/powerpoint/2010/main" val="170044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fontScale="90000"/>
          </a:bodyPr>
          <a:lstStyle/>
          <a:p>
            <a:r>
              <a:rPr lang="cs-CZ" b="1" dirty="0"/>
              <a:t>Vztah průběžné doby zakázky a její výroby</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600200"/>
            <a:ext cx="86764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35730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926976"/>
          </a:xfrm>
        </p:spPr>
        <p:txBody>
          <a:bodyPr>
            <a:normAutofit fontScale="90000"/>
          </a:bodyPr>
          <a:lstStyle/>
          <a:p>
            <a:r>
              <a:rPr lang="cs-CZ" b="1" dirty="0"/>
              <a:t>Faktory, ovlivňující rozmístění pracovišť:</a:t>
            </a:r>
          </a:p>
        </p:txBody>
      </p:sp>
      <p:sp>
        <p:nvSpPr>
          <p:cNvPr id="3" name="Zástupný symbol pro obsah 2"/>
          <p:cNvSpPr>
            <a:spLocks noGrp="1"/>
          </p:cNvSpPr>
          <p:nvPr>
            <p:ph idx="1"/>
          </p:nvPr>
        </p:nvSpPr>
        <p:spPr/>
        <p:txBody>
          <a:bodyPr>
            <a:normAutofit fontScale="92500" lnSpcReduction="10000"/>
          </a:bodyPr>
          <a:lstStyle/>
          <a:p>
            <a:r>
              <a:rPr lang="cs-CZ" dirty="0"/>
              <a:t>generel organizace, </a:t>
            </a:r>
          </a:p>
          <a:p>
            <a:r>
              <a:rPr lang="cs-CZ" dirty="0"/>
              <a:t>síť komunikací horizontálního i vertikálního charakteru,</a:t>
            </a:r>
          </a:p>
          <a:p>
            <a:r>
              <a:rPr lang="cs-CZ" dirty="0"/>
              <a:t>charakter budov ,</a:t>
            </a:r>
          </a:p>
          <a:p>
            <a:r>
              <a:rPr lang="cs-CZ" dirty="0"/>
              <a:t>inženýrské sítě, </a:t>
            </a:r>
          </a:p>
          <a:p>
            <a:r>
              <a:rPr lang="cs-CZ" dirty="0"/>
              <a:t>typ výroby,</a:t>
            </a:r>
          </a:p>
          <a:p>
            <a:r>
              <a:rPr lang="cs-CZ" dirty="0"/>
              <a:t>vnitropodniková specializace,</a:t>
            </a:r>
          </a:p>
          <a:p>
            <a:r>
              <a:rPr lang="cs-CZ" dirty="0"/>
              <a:t>manipulační prostředky,</a:t>
            </a:r>
          </a:p>
          <a:p>
            <a:r>
              <a:rPr lang="cs-CZ" dirty="0"/>
              <a:t>technologický postup výroby.</a:t>
            </a:r>
          </a:p>
        </p:txBody>
      </p:sp>
      <p:sp>
        <p:nvSpPr>
          <p:cNvPr id="4" name="Obdélník 3"/>
          <p:cNvSpPr/>
          <p:nvPr/>
        </p:nvSpPr>
        <p:spPr>
          <a:xfrm>
            <a:off x="97787" y="6165304"/>
            <a:ext cx="8856984" cy="369332"/>
          </a:xfrm>
          <a:prstGeom prst="rect">
            <a:avLst/>
          </a:prstGeom>
        </p:spPr>
        <p:txBody>
          <a:bodyPr wrap="square">
            <a:spAutoFit/>
          </a:bodyPr>
          <a:lstStyle/>
          <a:p>
            <a:r>
              <a:rPr lang="cs-CZ" dirty="0"/>
              <a:t>TUČEK, D., BOBÁK, R</a:t>
            </a:r>
            <a:r>
              <a:rPr lang="cs-CZ" i="1" dirty="0"/>
              <a:t>. Výrobní systémy. </a:t>
            </a:r>
            <a:r>
              <a:rPr lang="cs-CZ" dirty="0"/>
              <a:t>2. vyd. Zlín: UTB, 2006. 298 s. ISBN 80-7318-381-1.</a:t>
            </a:r>
          </a:p>
        </p:txBody>
      </p:sp>
    </p:spTree>
    <p:extLst>
      <p:ext uri="{BB962C8B-B14F-4D97-AF65-F5344CB8AC3E}">
        <p14:creationId xmlns:p14="http://schemas.microsoft.com/office/powerpoint/2010/main" val="3646277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Technologické časy</a:t>
            </a:r>
          </a:p>
          <a:p>
            <a:pPr lvl="1"/>
            <a:r>
              <a:rPr lang="cs-CZ" dirty="0"/>
              <a:t>Ruční operace, </a:t>
            </a:r>
          </a:p>
          <a:p>
            <a:pPr lvl="1"/>
            <a:r>
              <a:rPr lang="cs-CZ" dirty="0"/>
              <a:t>Strojní operace</a:t>
            </a:r>
          </a:p>
          <a:p>
            <a:pPr lvl="1"/>
            <a:r>
              <a:rPr lang="cs-CZ" dirty="0"/>
              <a:t>Strojně- ruční operace,</a:t>
            </a:r>
          </a:p>
          <a:p>
            <a:pPr lvl="1"/>
            <a:r>
              <a:rPr lang="cs-CZ" dirty="0"/>
              <a:t>Automatické operace,</a:t>
            </a:r>
          </a:p>
          <a:p>
            <a:pPr lvl="1"/>
            <a:r>
              <a:rPr lang="cs-CZ" dirty="0"/>
              <a:t>Přírodní (biochemické) operace</a:t>
            </a:r>
          </a:p>
          <a:p>
            <a:pPr lvl="1"/>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5739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normAutofit/>
          </a:bodyPr>
          <a:lstStyle/>
          <a:p>
            <a:r>
              <a:rPr lang="cs-CZ" dirty="0"/>
              <a:t>Netechnologické časy(čas přípravy a zakončení </a:t>
            </a:r>
            <a:r>
              <a:rPr lang="cs-CZ" i="1" dirty="0" err="1"/>
              <a:t>t</a:t>
            </a:r>
            <a:r>
              <a:rPr lang="cs-CZ" i="1" baseline="-25000" dirty="0" err="1"/>
              <a:t>pz</a:t>
            </a:r>
            <a:r>
              <a:rPr lang="cs-CZ" dirty="0"/>
              <a:t> nebo čas dopravy a kontroly </a:t>
            </a:r>
            <a:r>
              <a:rPr lang="cs-CZ" i="1" dirty="0" err="1"/>
              <a:t>t</a:t>
            </a:r>
            <a:r>
              <a:rPr lang="cs-CZ" i="1" baseline="-25000" dirty="0" err="1"/>
              <a:t>dk</a:t>
            </a:r>
            <a:r>
              <a:rPr lang="cs-CZ" dirty="0"/>
              <a:t>)</a:t>
            </a:r>
          </a:p>
          <a:p>
            <a:pPr lvl="1"/>
            <a:r>
              <a:rPr lang="cs-CZ" dirty="0"/>
              <a:t>Přípravní operace</a:t>
            </a:r>
          </a:p>
          <a:p>
            <a:pPr lvl="1"/>
            <a:r>
              <a:rPr lang="cs-CZ" dirty="0"/>
              <a:t>Seřízení stroje, </a:t>
            </a:r>
          </a:p>
          <a:p>
            <a:pPr lvl="1"/>
            <a:r>
              <a:rPr lang="cs-CZ" dirty="0"/>
              <a:t>Přepravní operace</a:t>
            </a:r>
          </a:p>
          <a:p>
            <a:pPr lvl="1"/>
            <a:r>
              <a:rPr lang="cs-CZ" dirty="0"/>
              <a:t>Technologická manipulace,</a:t>
            </a:r>
          </a:p>
          <a:p>
            <a:pPr lvl="1"/>
            <a:r>
              <a:rPr lang="cs-CZ" dirty="0"/>
              <a:t>Nakládání, skladování</a:t>
            </a:r>
          </a:p>
          <a:p>
            <a:pPr lvl="1"/>
            <a:r>
              <a:rPr lang="cs-CZ" dirty="0"/>
              <a:t>Kontrola jakosti</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286376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Časy přerušení:</a:t>
            </a:r>
          </a:p>
          <a:p>
            <a:pPr marL="400050" lvl="1" indent="0">
              <a:buNone/>
            </a:pPr>
            <a:r>
              <a:rPr lang="cs-CZ" dirty="0"/>
              <a:t>- Vyvolané organizací práce</a:t>
            </a:r>
          </a:p>
          <a:p>
            <a:pPr marL="400050" lvl="1" indent="0">
              <a:buNone/>
            </a:pPr>
            <a:r>
              <a:rPr lang="cs-CZ" dirty="0"/>
              <a:t>- Vyvolané stavem technického zařízení</a:t>
            </a:r>
          </a:p>
          <a:p>
            <a:pPr marL="400050" lvl="1" indent="0">
              <a:buNone/>
            </a:pPr>
            <a:r>
              <a:rPr lang="cs-CZ" dirty="0"/>
              <a:t>- Vyvolané technicko- organizačními nedostatky</a:t>
            </a:r>
          </a:p>
          <a:p>
            <a:pPr marL="400050" lvl="1" indent="0">
              <a:buNone/>
            </a:pPr>
            <a:r>
              <a:rPr lang="cs-CZ" dirty="0"/>
              <a:t>- Vyvolané subjektivními příčinami ze strany obsluhy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611175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Průběžná doba výroby</a:t>
            </a:r>
          </a:p>
        </p:txBody>
      </p:sp>
      <p:sp>
        <p:nvSpPr>
          <p:cNvPr id="3" name="Zástupný symbol pro obsah 2"/>
          <p:cNvSpPr>
            <a:spLocks noGrp="1"/>
          </p:cNvSpPr>
          <p:nvPr>
            <p:ph idx="1"/>
          </p:nvPr>
        </p:nvSpPr>
        <p:spPr/>
        <p:txBody>
          <a:bodyPr>
            <a:normAutofit/>
          </a:bodyPr>
          <a:lstStyle/>
          <a:p>
            <a:pPr marL="0" indent="0">
              <a:buNone/>
            </a:pPr>
            <a:r>
              <a:rPr lang="cs-CZ" dirty="0"/>
              <a:t>je určena časovým intervalem od okamžiku provedení první operace až do okamžiku odvedení výrobku do skladu hotových výrobku. </a:t>
            </a:r>
          </a:p>
        </p:txBody>
      </p:sp>
    </p:spTree>
    <p:extLst>
      <p:ext uri="{BB962C8B-B14F-4D97-AF65-F5344CB8AC3E}">
        <p14:creationId xmlns:p14="http://schemas.microsoft.com/office/powerpoint/2010/main" val="2069599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Pracnost výrobku. Průběžná doba výroby komponent</a:t>
            </a:r>
          </a:p>
        </p:txBody>
      </p:sp>
      <p:sp>
        <p:nvSpPr>
          <p:cNvPr id="3" name="Zástupný symbol pro obsah 2"/>
          <p:cNvSpPr>
            <a:spLocks noGrp="1"/>
          </p:cNvSpPr>
          <p:nvPr>
            <p:ph idx="1"/>
          </p:nvPr>
        </p:nvSpPr>
        <p:spPr/>
        <p:txBody>
          <a:bodyPr>
            <a:normAutofit fontScale="92500" lnSpcReduction="10000"/>
          </a:bodyPr>
          <a:lstStyle/>
          <a:p>
            <a:r>
              <a:rPr lang="cs-CZ" u="sng" dirty="0"/>
              <a:t>Dávkový čas (</a:t>
            </a:r>
            <a:r>
              <a:rPr lang="cs-CZ" u="sng" dirty="0" err="1"/>
              <a:t>tb</a:t>
            </a:r>
            <a:r>
              <a:rPr lang="cs-CZ" u="sng" dirty="0"/>
              <a:t>, </a:t>
            </a:r>
            <a:r>
              <a:rPr lang="cs-CZ" u="sng" dirty="0" err="1"/>
              <a:t>připravy</a:t>
            </a:r>
            <a:r>
              <a:rPr lang="cs-CZ" u="sng" dirty="0"/>
              <a:t>)- </a:t>
            </a:r>
            <a:r>
              <a:rPr lang="cs-CZ" dirty="0"/>
              <a:t>seřízení pracoviště, které je prováděno v okamžiku, kdy dávka výrobní </a:t>
            </a:r>
            <a:r>
              <a:rPr lang="cs-CZ" dirty="0" err="1"/>
              <a:t>ja</a:t>
            </a:r>
            <a:r>
              <a:rPr lang="cs-CZ" dirty="0"/>
              <a:t> na pracoviště a čeká na zpracování </a:t>
            </a:r>
          </a:p>
          <a:p>
            <a:r>
              <a:rPr lang="cs-CZ" u="sng" dirty="0"/>
              <a:t>Jednotkový čas (ta)</a:t>
            </a:r>
            <a:r>
              <a:rPr lang="en-US" u="sng"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u="sng" dirty="0"/>
              <a:t>Výrobní dávka- </a:t>
            </a:r>
            <a:r>
              <a:rPr lang="cs-CZ" dirty="0"/>
              <a:t>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3599140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a dopravní dávka</a:t>
            </a:r>
          </a:p>
        </p:txBody>
      </p:sp>
      <p:sp>
        <p:nvSpPr>
          <p:cNvPr id="3" name="Zástupný symbol pro obsah 2"/>
          <p:cNvSpPr>
            <a:spLocks noGrp="1"/>
          </p:cNvSpPr>
          <p:nvPr>
            <p:ph idx="1"/>
          </p:nvPr>
        </p:nvSpPr>
        <p:spPr/>
        <p:txBody>
          <a:bodyPr>
            <a:normAutofit fontScale="70000" lnSpcReduction="20000"/>
          </a:bodyPr>
          <a:lstStyle/>
          <a:p>
            <a:pPr lvl="0"/>
            <a:r>
              <a:rPr lang="cs-CZ" b="1" dirty="0"/>
              <a:t>výrobní dávku </a:t>
            </a:r>
            <a:r>
              <a:rPr lang="cs-CZ" b="1" dirty="0" err="1"/>
              <a:t>d</a:t>
            </a:r>
            <a:r>
              <a:rPr lang="cs-CZ" b="1" baseline="-25000" dirty="0" err="1"/>
              <a:t>v</a:t>
            </a:r>
            <a:r>
              <a:rPr lang="cs-CZ" b="1" dirty="0"/>
              <a:t> </a:t>
            </a:r>
            <a:r>
              <a:rPr lang="cs-CZ" dirty="0"/>
              <a:t>– což je určitý počet kusů zpravidla stejných dílů, které se nepřetržitě zpracovávají na jednom pracovišti, s jednorázovým vynaložením času na přípravu a seřízení </a:t>
            </a:r>
            <a:r>
              <a:rPr lang="cs-CZ" dirty="0" err="1"/>
              <a:t>t</a:t>
            </a:r>
            <a:r>
              <a:rPr lang="cs-CZ" baseline="-25000" dirty="0" err="1"/>
              <a:t>B</a:t>
            </a:r>
            <a:r>
              <a:rPr lang="cs-CZ" baseline="-25000" dirty="0"/>
              <a:t> </a:t>
            </a:r>
            <a:r>
              <a:rPr lang="cs-CZ" dirty="0"/>
              <a:t>(</a:t>
            </a:r>
            <a:r>
              <a:rPr lang="cs-CZ" dirty="0" err="1"/>
              <a:t>t</a:t>
            </a:r>
            <a:r>
              <a:rPr lang="cs-CZ" baseline="-25000" dirty="0" err="1"/>
              <a:t>PZ</a:t>
            </a:r>
            <a:r>
              <a:rPr lang="cs-CZ" dirty="0"/>
              <a:t>),</a:t>
            </a:r>
          </a:p>
          <a:p>
            <a:pPr marL="0" indent="0">
              <a:buNone/>
            </a:pPr>
            <a:endParaRPr lang="cs-CZ" dirty="0"/>
          </a:p>
          <a:p>
            <a:pPr lvl="0"/>
            <a:r>
              <a:rPr lang="cs-CZ" b="1" dirty="0"/>
              <a:t>dopravní dávku </a:t>
            </a:r>
            <a:r>
              <a:rPr lang="cs-CZ" b="1" dirty="0" err="1"/>
              <a:t>d</a:t>
            </a:r>
            <a:r>
              <a:rPr lang="cs-CZ" b="1" baseline="-25000" dirty="0" err="1"/>
              <a:t>d</a:t>
            </a:r>
            <a:r>
              <a:rPr lang="cs-CZ" b="1" dirty="0"/>
              <a:t> </a:t>
            </a:r>
            <a:r>
              <a:rPr lang="cs-CZ" dirty="0"/>
              <a:t>– což je určitý počet kusů, který se dopravuje společně od jednoho pracoviště k pracovišti druhému (následnému) pracovišti. Velikost dopravní dávky je v praxi dána projektem manipulace s materiálem v závislosti na konkrétním výrobním úkolu (velikosti a hmotnosti dílců, druhu použitých technických prostředků, zajištujících  dopravu  apod.).</a:t>
            </a:r>
          </a:p>
          <a:p>
            <a:pPr marL="0" indent="0">
              <a:buNone/>
            </a:pPr>
            <a:endParaRPr lang="cs-CZ" dirty="0"/>
          </a:p>
          <a:p>
            <a:pPr marL="0" indent="0">
              <a:buNone/>
            </a:pPr>
            <a:endParaRPr lang="cs-CZ" dirty="0"/>
          </a:p>
          <a:p>
            <a:r>
              <a:rPr lang="cs-CZ" dirty="0"/>
              <a:t>Je výhodné, aby výrobní dávka se rozdělila beze zbytku do určitého počtu dopravních dávek</a:t>
            </a:r>
          </a:p>
          <a:p>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5091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368" y="46615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729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229600" cy="1143000"/>
          </a:xfrm>
        </p:spPr>
        <p:txBody>
          <a:bodyPr>
            <a:normAutofit fontScale="90000"/>
          </a:bodyPr>
          <a:lstStyle/>
          <a:p>
            <a:r>
              <a:rPr lang="cs-CZ" b="1" dirty="0"/>
              <a:t>Výpočet normativní průběžné doby dávky součástí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endParaRPr lang="cs-CZ" dirty="0"/>
          </a:p>
          <a:p>
            <a:r>
              <a:rPr lang="cs-CZ" i="1" dirty="0"/>
              <a:t>Nepřekrytý. </a:t>
            </a:r>
            <a:endParaRPr lang="cs-CZ" dirty="0"/>
          </a:p>
        </p:txBody>
      </p:sp>
    </p:spTree>
    <p:extLst>
      <p:ext uri="{BB962C8B-B14F-4D97-AF65-F5344CB8AC3E}">
        <p14:creationId xmlns:p14="http://schemas.microsoft.com/office/powerpoint/2010/main" val="926394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638" y="304800"/>
            <a:ext cx="8528050" cy="1143000"/>
          </a:xfrm>
        </p:spPr>
        <p:txBody>
          <a:bodyPr/>
          <a:lstStyle/>
          <a:p>
            <a:r>
              <a:rPr lang="cs-CZ" sz="4000" b="1" dirty="0"/>
              <a:t>Způsoby předávání komponent </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dirty="0"/>
              <a:t>postupný způsob</a:t>
            </a:r>
          </a:p>
          <a:p>
            <a:pPr marL="476250" indent="-476250">
              <a:spcBef>
                <a:spcPct val="50000"/>
              </a:spcBef>
            </a:pPr>
            <a:r>
              <a:rPr lang="cs-CZ" dirty="0"/>
              <a:t>souběžný způsob</a:t>
            </a:r>
          </a:p>
          <a:p>
            <a:pPr marL="476250" indent="-476250">
              <a:spcBef>
                <a:spcPct val="50000"/>
              </a:spcBef>
            </a:pPr>
            <a:r>
              <a:rPr lang="cs-CZ" dirty="0"/>
              <a:t>smíšený způsob</a:t>
            </a:r>
          </a:p>
          <a:p>
            <a:pPr marL="476250" indent="-476250">
              <a:spcBef>
                <a:spcPct val="50000"/>
              </a:spcBef>
              <a:buFont typeface="Wingdings" pitchFamily="2" charset="2"/>
              <a:buNone/>
            </a:pPr>
            <a:endParaRPr lang="cs-CZ" dirty="0"/>
          </a:p>
        </p:txBody>
      </p:sp>
    </p:spTree>
    <p:extLst>
      <p:ext uri="{BB962C8B-B14F-4D97-AF65-F5344CB8AC3E}">
        <p14:creationId xmlns:p14="http://schemas.microsoft.com/office/powerpoint/2010/main" val="2598976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Postupný způsob předávávání dílů</a:t>
            </a:r>
          </a:p>
        </p:txBody>
      </p:sp>
      <p:sp>
        <p:nvSpPr>
          <p:cNvPr id="3" name="Zástupný symbol pro obsah 2"/>
          <p:cNvSpPr>
            <a:spLocks noGrp="1"/>
          </p:cNvSpPr>
          <p:nvPr>
            <p:ph idx="1"/>
          </p:nvPr>
        </p:nvSpPr>
        <p:spPr/>
        <p:txBody>
          <a:bodyPr/>
          <a:lstStyle/>
          <a:p>
            <a:pPr marL="0" indent="0">
              <a:buNone/>
            </a:pPr>
            <a:r>
              <a:rPr lang="cs-CZ" dirty="0"/>
              <a:t>Je organizován tak, že na </a:t>
            </a:r>
            <a:r>
              <a:rPr lang="cs-CZ" b="1" dirty="0"/>
              <a:t>následné pracoviště předávám celou výrobní dávku najednou a další operace započne až po skončení předchozí operace na všech kusech dávky výrobní</a:t>
            </a:r>
          </a:p>
        </p:txBody>
      </p:sp>
    </p:spTree>
    <p:extLst>
      <p:ext uri="{BB962C8B-B14F-4D97-AF65-F5344CB8AC3E}">
        <p14:creationId xmlns:p14="http://schemas.microsoft.com/office/powerpoint/2010/main" val="1409996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b="1" dirty="0"/>
              <a:t>Postupné předávání dílů</a:t>
            </a:r>
          </a:p>
        </p:txBody>
      </p:sp>
      <p:sp>
        <p:nvSpPr>
          <p:cNvPr id="16388" name="Rectangle 4"/>
          <p:cNvSpPr>
            <a:spLocks noChangeArrowheads="1"/>
          </p:cNvSpPr>
          <p:nvPr/>
        </p:nvSpPr>
        <p:spPr bwMode="auto">
          <a:xfrm>
            <a:off x="1914525" y="2305050"/>
            <a:ext cx="9144000" cy="0"/>
          </a:xfrm>
          <a:prstGeom prst="rect">
            <a:avLst/>
          </a:prstGeom>
          <a:noFill/>
          <a:ln w="9525">
            <a:noFill/>
            <a:miter lim="800000"/>
            <a:headEnd/>
            <a:tailEnd/>
          </a:ln>
          <a:effectLst/>
        </p:spPr>
        <p:txBody>
          <a:bodyPr>
            <a:spAutoFit/>
          </a:bodyPr>
          <a:lstStyle/>
          <a:p>
            <a:endParaRPr lang="cs-CZ"/>
          </a:p>
        </p:txBody>
      </p:sp>
      <p:graphicFrame>
        <p:nvGraphicFramePr>
          <p:cNvPr id="16390" name="Object 6"/>
          <p:cNvGraphicFramePr>
            <a:graphicFrameLocks noChangeAspect="1"/>
          </p:cNvGraphicFramePr>
          <p:nvPr/>
        </p:nvGraphicFramePr>
        <p:xfrm>
          <a:off x="2647950" y="3733800"/>
          <a:ext cx="3771900" cy="681038"/>
        </p:xfrm>
        <a:graphic>
          <a:graphicData uri="http://schemas.openxmlformats.org/presentationml/2006/ole">
            <mc:AlternateContent xmlns:mc="http://schemas.openxmlformats.org/markup-compatibility/2006">
              <mc:Choice xmlns:v="urn:schemas-microsoft-com:vml" Requires="v">
                <p:oleObj spid="_x0000_s2051" name="Equation" r:id="rId4" imgW="2527200" imgH="457200" progId="Equation.3">
                  <p:embed/>
                </p:oleObj>
              </mc:Choice>
              <mc:Fallback>
                <p:oleObj name="Equation" r:id="rId4" imgW="2527200" imgH="457200" progId="Equation.3">
                  <p:embed/>
                  <p:pic>
                    <p:nvPicPr>
                      <p:cNvPr id="16390" name="Object 6"/>
                      <p:cNvPicPr>
                        <a:picLocks noChangeAspect="1" noChangeArrowheads="1"/>
                      </p:cNvPicPr>
                      <p:nvPr/>
                    </p:nvPicPr>
                    <p:blipFill>
                      <a:blip r:embed="rId5"/>
                      <a:srcRect/>
                      <a:stretch>
                        <a:fillRect/>
                      </a:stretch>
                    </p:blipFill>
                    <p:spPr bwMode="auto">
                      <a:xfrm>
                        <a:off x="2647950" y="3733800"/>
                        <a:ext cx="37719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Text Box 8"/>
          <p:cNvSpPr txBox="1">
            <a:spLocks noChangeArrowheads="1"/>
          </p:cNvSpPr>
          <p:nvPr/>
        </p:nvSpPr>
        <p:spPr bwMode="auto">
          <a:xfrm>
            <a:off x="685800" y="4419600"/>
            <a:ext cx="7848600" cy="3086100"/>
          </a:xfrm>
          <a:prstGeom prst="rect">
            <a:avLst/>
          </a:prstGeom>
          <a:noFill/>
          <a:ln w="9525">
            <a:noFill/>
            <a:miter lim="800000"/>
            <a:headEnd/>
            <a:tailEnd/>
          </a:ln>
          <a:effectLst/>
        </p:spPr>
        <p:txBody>
          <a:bodyPr>
            <a:spAutoFit/>
          </a:bodyPr>
          <a:lstStyle/>
          <a:p>
            <a:pPr>
              <a:spcBef>
                <a:spcPct val="50000"/>
              </a:spcBef>
              <a:tabLst>
                <a:tab pos="476250" algn="l"/>
                <a:tab pos="952500" algn="l"/>
                <a:tab pos="1147763" algn="l"/>
              </a:tabLst>
            </a:pPr>
            <a:r>
              <a:rPr lang="cs-CZ" sz="1600" dirty="0"/>
              <a:t>kde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po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předávané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postupně</a:t>
            </a:r>
            <a:r>
              <a:rPr lang="en-US" sz="1600" dirty="0">
                <a:latin typeface="Times New Roman" pitchFamily="18" charset="0"/>
                <a:cs typeface="Times New Roman" pitchFamily="18" charset="0"/>
              </a:rPr>
              <a:t> z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en-US" sz="1600" dirty="0">
              <a:latin typeface="Times New Roman" pitchFamily="18" charset="0"/>
              <a:cs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potřebná</a:t>
            </a:r>
            <a:r>
              <a:rPr lang="en-US" sz="1600" dirty="0">
                <a:latin typeface="Times New Roman" pitchFamily="18" charset="0"/>
                <a:cs typeface="Times New Roman" pitchFamily="18" charset="0"/>
              </a:rPr>
              <a:t> pro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pokud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seřizovací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ovlivňuje</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celkovou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q	-	počet pracovišť</a:t>
            </a:r>
            <a:endParaRPr lang="en-US" sz="1600" dirty="0">
              <a:latin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i</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skutečný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spotřebovaný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provedení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kusový</a:t>
            </a:r>
            <a:r>
              <a:rPr lang="en-US" sz="1600" dirty="0">
                <a:latin typeface="Times New Roman" pitchFamily="18" charset="0"/>
                <a:cs typeface="Times New Roman" pitchFamily="18" charset="0"/>
              </a:rPr>
              <a:t>) v min/</a:t>
            </a:r>
            <a:r>
              <a:rPr lang="en-US" sz="1600" dirty="0" err="1">
                <a:latin typeface="Times New Roman" pitchFamily="18" charset="0"/>
                <a:cs typeface="Times New Roman" pitchFamily="18" charset="0"/>
              </a:rPr>
              <a:t>ks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nebo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hod</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ks</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mij</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zahrnuje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kontroly</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skladové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s </a:t>
            </a:r>
            <a:r>
              <a:rPr lang="cs-CZ" sz="1600" dirty="0">
                <a:latin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kij</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klidu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r>
              <a:rPr lang="en-US" sz="1600" dirty="0">
                <a:latin typeface="Times New Roman" pitchFamily="18" charset="0"/>
                <a:cs typeface="Times New Roman" pitchFamily="18" charset="0"/>
              </a:rPr>
              <a:t>.</a:t>
            </a:r>
          </a:p>
          <a:p>
            <a:pPr eaLnBrk="0" hangingPunct="0">
              <a:tabLst>
                <a:tab pos="476250" algn="l"/>
                <a:tab pos="952500" algn="l"/>
                <a:tab pos="1147763" algn="l"/>
              </a:tabLst>
            </a:pPr>
            <a:endParaRPr lang="en-US" sz="1600" dirty="0">
              <a:latin typeface="Times New Roman" pitchFamily="18" charset="0"/>
            </a:endParaRPr>
          </a:p>
          <a:p>
            <a:pPr eaLnBrk="0" hangingPunct="0">
              <a:tabLst>
                <a:tab pos="476250" algn="l"/>
                <a:tab pos="952500" algn="l"/>
                <a:tab pos="1147763" algn="l"/>
              </a:tabLst>
            </a:pPr>
            <a:endParaRPr lang="en-US" sz="1600" dirty="0">
              <a:latin typeface="Times New Roman" pitchFamily="18" charset="0"/>
            </a:endParaRPr>
          </a:p>
          <a:p>
            <a:pPr>
              <a:spcBef>
                <a:spcPct val="10000"/>
              </a:spcBef>
              <a:tabLst>
                <a:tab pos="476250" algn="l"/>
                <a:tab pos="952500" algn="l"/>
                <a:tab pos="1147763" algn="l"/>
              </a:tabLst>
            </a:pPr>
            <a:endParaRPr lang="cs-CZ" sz="1600" baseline="-30000" dirty="0">
              <a:latin typeface="Times New Roman" pitchFamily="18" charset="0"/>
            </a:endParaRPr>
          </a:p>
        </p:txBody>
      </p:sp>
      <p:pic>
        <p:nvPicPr>
          <p:cNvPr id="617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340768"/>
            <a:ext cx="6330367" cy="252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6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08720"/>
            <a:ext cx="8229600" cy="1143000"/>
          </a:xfrm>
        </p:spPr>
        <p:txBody>
          <a:bodyPr>
            <a:normAutofit fontScale="90000"/>
          </a:bodyPr>
          <a:lstStyle/>
          <a:p>
            <a:r>
              <a:rPr lang="cs-CZ" b="1" dirty="0"/>
              <a:t>Hlavní kritéria optimálního uspořádaní materiálového toku ve  výrobě</a:t>
            </a:r>
          </a:p>
        </p:txBody>
      </p:sp>
      <p:sp>
        <p:nvSpPr>
          <p:cNvPr id="3" name="Zástupný symbol pro obsah 2"/>
          <p:cNvSpPr>
            <a:spLocks noGrp="1"/>
          </p:cNvSpPr>
          <p:nvPr>
            <p:ph idx="1"/>
          </p:nvPr>
        </p:nvSpPr>
        <p:spPr>
          <a:xfrm>
            <a:off x="457200" y="2564904"/>
            <a:ext cx="8229600" cy="3561259"/>
          </a:xfrm>
        </p:spPr>
        <p:txBody>
          <a:bodyPr/>
          <a:lstStyle/>
          <a:p>
            <a:r>
              <a:rPr lang="cs-CZ" dirty="0"/>
              <a:t>přímočarost, </a:t>
            </a:r>
          </a:p>
          <a:p>
            <a:r>
              <a:rPr lang="cs-CZ" dirty="0"/>
              <a:t>nejkratší délka,</a:t>
            </a:r>
          </a:p>
          <a:p>
            <a:r>
              <a:rPr lang="cs-CZ" dirty="0"/>
              <a:t>plynulost materiálového toku.</a:t>
            </a:r>
          </a:p>
        </p:txBody>
      </p:sp>
      <p:sp>
        <p:nvSpPr>
          <p:cNvPr id="4" name="Obdélník 3"/>
          <p:cNvSpPr/>
          <p:nvPr/>
        </p:nvSpPr>
        <p:spPr>
          <a:xfrm>
            <a:off x="1630" y="6211365"/>
            <a:ext cx="9143549" cy="369332"/>
          </a:xfrm>
          <a:prstGeom prst="rect">
            <a:avLst/>
          </a:prstGeom>
        </p:spPr>
        <p:txBody>
          <a:bodyPr wrap="square">
            <a:spAutoFit/>
          </a:bodyPr>
          <a:lstStyle/>
          <a:p>
            <a:r>
              <a:rPr lang="cs-CZ" dirty="0"/>
              <a:t>TUČEK, D., BOBÁK, R</a:t>
            </a:r>
            <a:r>
              <a:rPr lang="cs-CZ" i="1" dirty="0"/>
              <a:t>. Výrobní systémy. </a:t>
            </a:r>
            <a:r>
              <a:rPr lang="cs-CZ" dirty="0"/>
              <a:t>2. vyd. Zlín: UTB, 2006. 298 s. ISBN 80-7318-381-1.</a:t>
            </a:r>
          </a:p>
        </p:txBody>
      </p:sp>
    </p:spTree>
    <p:extLst>
      <p:ext uri="{BB962C8B-B14F-4D97-AF65-F5344CB8AC3E}">
        <p14:creationId xmlns:p14="http://schemas.microsoft.com/office/powerpoint/2010/main" val="3756021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Souběžný způsob předávání dílů</a:t>
            </a:r>
          </a:p>
        </p:txBody>
      </p:sp>
      <p:sp>
        <p:nvSpPr>
          <p:cNvPr id="3" name="Zástupný symbol pro obsah 2"/>
          <p:cNvSpPr>
            <a:spLocks noGrp="1"/>
          </p:cNvSpPr>
          <p:nvPr>
            <p:ph idx="1"/>
          </p:nvPr>
        </p:nvSpPr>
        <p:spPr/>
        <p:txBody>
          <a:bodyPr>
            <a:normAutofit/>
          </a:bodyPr>
          <a:lstStyle/>
          <a:p>
            <a:pPr marL="0" indent="0">
              <a:buNone/>
            </a:pPr>
            <a:r>
              <a:rPr lang="cs-CZ" dirty="0"/>
              <a:t>Je organizován tak, že </a:t>
            </a:r>
            <a:r>
              <a:rPr lang="cs-CZ" b="1" dirty="0"/>
              <a:t>další operace začíná ihned po ukončení předchozí</a:t>
            </a:r>
            <a:r>
              <a:rPr lang="cs-CZ" dirty="0"/>
              <a:t>. Předávání (manipulace) z předcházející operace na následnou se uskutečňuje v dopravních dávkách. Výrobní dávka se rozdělí beze zbytku do určitého počtu dopravních dávek. </a:t>
            </a:r>
          </a:p>
        </p:txBody>
      </p:sp>
    </p:spTree>
    <p:extLst>
      <p:ext uri="{BB962C8B-B14F-4D97-AF65-F5344CB8AC3E}">
        <p14:creationId xmlns:p14="http://schemas.microsoft.com/office/powerpoint/2010/main" val="687602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b="1" dirty="0"/>
              <a:t>Souběžné předávání dílů</a:t>
            </a:r>
          </a:p>
        </p:txBody>
      </p:sp>
      <p:sp>
        <p:nvSpPr>
          <p:cNvPr id="17412" name="Rectangle 4"/>
          <p:cNvSpPr>
            <a:spLocks noChangeArrowheads="1"/>
          </p:cNvSpPr>
          <p:nvPr/>
        </p:nvSpPr>
        <p:spPr bwMode="auto">
          <a:xfrm>
            <a:off x="2209800" y="2176463"/>
            <a:ext cx="9144000" cy="0"/>
          </a:xfrm>
          <a:prstGeom prst="rect">
            <a:avLst/>
          </a:prstGeom>
          <a:noFill/>
          <a:ln w="9525">
            <a:noFill/>
            <a:miter lim="800000"/>
            <a:headEnd/>
            <a:tailEnd/>
          </a:ln>
          <a:effectLst/>
        </p:spPr>
        <p:txBody>
          <a:bodyPr>
            <a:spAutoFit/>
          </a:bodyPr>
          <a:lstStyle/>
          <a:p>
            <a:endParaRPr lang="cs-CZ"/>
          </a:p>
        </p:txBody>
      </p:sp>
      <p:graphicFrame>
        <p:nvGraphicFramePr>
          <p:cNvPr id="17415" name="Object 7"/>
          <p:cNvGraphicFramePr>
            <a:graphicFrameLocks noChangeAspect="1"/>
          </p:cNvGraphicFramePr>
          <p:nvPr/>
        </p:nvGraphicFramePr>
        <p:xfrm>
          <a:off x="2570163" y="4251325"/>
          <a:ext cx="3944937" cy="736600"/>
        </p:xfrm>
        <a:graphic>
          <a:graphicData uri="http://schemas.openxmlformats.org/presentationml/2006/ole">
            <mc:AlternateContent xmlns:mc="http://schemas.openxmlformats.org/markup-compatibility/2006">
              <mc:Choice xmlns:v="urn:schemas-microsoft-com:vml" Requires="v">
                <p:oleObj spid="_x0000_s3077" name="Equation" r:id="rId4" imgW="2603160" imgH="482400" progId="Equation.3">
                  <p:embed/>
                </p:oleObj>
              </mc:Choice>
              <mc:Fallback>
                <p:oleObj name="Equation" r:id="rId4" imgW="2603160" imgH="482400" progId="Equation.3">
                  <p:embed/>
                  <p:pic>
                    <p:nvPicPr>
                      <p:cNvPr id="17415" name="Object 7"/>
                      <p:cNvPicPr>
                        <a:picLocks noChangeAspect="1" noChangeArrowheads="1"/>
                      </p:cNvPicPr>
                      <p:nvPr/>
                    </p:nvPicPr>
                    <p:blipFill>
                      <a:blip r:embed="rId5"/>
                      <a:srcRect/>
                      <a:stretch>
                        <a:fillRect/>
                      </a:stretch>
                    </p:blipFill>
                    <p:spPr bwMode="auto">
                      <a:xfrm>
                        <a:off x="2570163" y="4251325"/>
                        <a:ext cx="3944937"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nvGraphicFramePr>
        <p:xfrm>
          <a:off x="6948264" y="4149080"/>
          <a:ext cx="808037" cy="744537"/>
        </p:xfrm>
        <a:graphic>
          <a:graphicData uri="http://schemas.openxmlformats.org/presentationml/2006/ole">
            <mc:AlternateContent xmlns:mc="http://schemas.openxmlformats.org/markup-compatibility/2006">
              <mc:Choice xmlns:v="urn:schemas-microsoft-com:vml" Requires="v">
                <p:oleObj spid="_x0000_s3078" r:id="rId6" imgW="482391" imgH="444307" progId="Equation.2">
                  <p:embed/>
                </p:oleObj>
              </mc:Choice>
              <mc:Fallback>
                <p:oleObj r:id="rId6" imgW="482391" imgH="444307" progId="Equation.2">
                  <p:embed/>
                  <p:pic>
                    <p:nvPicPr>
                      <p:cNvPr id="1741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4149080"/>
                        <a:ext cx="80803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6813134" y="5584825"/>
          <a:ext cx="1965325" cy="249237"/>
        </p:xfrm>
        <a:graphic>
          <a:graphicData uri="http://schemas.openxmlformats.org/presentationml/2006/ole">
            <mc:AlternateContent xmlns:mc="http://schemas.openxmlformats.org/markup-compatibility/2006">
              <mc:Choice xmlns:v="urn:schemas-microsoft-com:vml" Requires="v">
                <p:oleObj spid="_x0000_s3079" r:id="rId8" imgW="710891" imgH="215806" progId="Equation.2">
                  <p:embed/>
                </p:oleObj>
              </mc:Choice>
              <mc:Fallback>
                <p:oleObj r:id="rId8" imgW="710891" imgH="215806" progId="Equation.2">
                  <p:embed/>
                  <p:pic>
                    <p:nvPicPr>
                      <p:cNvPr id="174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3134" y="5584825"/>
                        <a:ext cx="1965325"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Text Box 10"/>
          <p:cNvSpPr txBox="1">
            <a:spLocks noChangeArrowheads="1"/>
          </p:cNvSpPr>
          <p:nvPr/>
        </p:nvSpPr>
        <p:spPr bwMode="auto">
          <a:xfrm>
            <a:off x="398463" y="4941168"/>
            <a:ext cx="8204200" cy="1622425"/>
          </a:xfrm>
          <a:prstGeom prst="rect">
            <a:avLst/>
          </a:prstGeom>
          <a:noFill/>
          <a:ln w="9525">
            <a:noFill/>
            <a:miter lim="800000"/>
            <a:headEnd/>
            <a:tailEnd/>
          </a:ln>
          <a:effectLst/>
        </p:spPr>
        <p:txBody>
          <a:bodyPr>
            <a:spAutoFit/>
          </a:bodyPr>
          <a:lstStyle/>
          <a:p>
            <a:pPr>
              <a:spcBef>
                <a:spcPct val="50000"/>
              </a:spcBef>
              <a:tabLst>
                <a:tab pos="476250" algn="l"/>
                <a:tab pos="952500" algn="l"/>
                <a:tab pos="1235075" algn="l"/>
              </a:tabLst>
            </a:pPr>
            <a:r>
              <a:rPr lang="cs-CZ" sz="1600" dirty="0"/>
              <a:t>kde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souběžném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způsobu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předávání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dílů</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25000" dirty="0" err="1">
                <a:latin typeface="Times New Roman" pitchFamily="18" charset="0"/>
                <a:cs typeface="Times New Roman" pitchFamily="18" charset="0"/>
              </a:rPr>
              <a:t>pr</a:t>
            </a:r>
            <a:r>
              <a:rPr lang="en-US" sz="1600" baseline="-25000" dirty="0" err="1">
                <a:latin typeface="Times New Roman" pitchFamily="18" charset="0"/>
                <a:cs typeface="Times New Roman" pitchFamily="18" charset="0"/>
              </a:rPr>
              <a:t>i</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prostoje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nemá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vliv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30000" dirty="0">
                <a:latin typeface="Times New Roman" pitchFamily="18" charset="0"/>
                <a:cs typeface="Times New Roman" pitchFamily="18" charset="0"/>
              </a:rPr>
              <a:t>BC</a:t>
            </a:r>
            <a:r>
              <a:rPr lang="en-US" sz="1600" baseline="-30000" dirty="0">
                <a:latin typeface="Times New Roman" pitchFamily="18" charset="0"/>
                <a:cs typeface="Times New Roman" pitchFamily="18" charset="0"/>
              </a:rPr>
              <a:t>1</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prvního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cs-CZ" sz="1600" dirty="0">
                <a:latin typeface="Times New Roman" pitchFamily="18" charset="0"/>
              </a:rPr>
              <a:t>	-	 </a:t>
            </a:r>
            <a:r>
              <a:rPr lang="en-US" sz="1600" dirty="0" err="1">
                <a:latin typeface="Times New Roman" pitchFamily="18" charset="0"/>
                <a:cs typeface="Times New Roman" pitchFamily="18" charset="0"/>
              </a:rPr>
              <a:t>dopravní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dávka</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k</a:t>
            </a:r>
            <a:r>
              <a:rPr lang="cs-CZ" sz="1600" dirty="0">
                <a:latin typeface="Times New Roman" pitchFamily="18" charset="0"/>
              </a:rPr>
              <a:t>	-	</a:t>
            </a:r>
            <a:r>
              <a:rPr lang="en-US" sz="1600" dirty="0" err="1">
                <a:latin typeface="Times New Roman" pitchFamily="18" charset="0"/>
                <a:cs typeface="Times New Roman" pitchFamily="18" charset="0"/>
              </a:rPr>
              <a:t>počet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dopravních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dávek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dávce</a:t>
            </a: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v</a:t>
            </a:r>
            <a:endParaRPr lang="en-US" sz="1600" dirty="0">
              <a:latin typeface="Times New Roman" pitchFamily="18" charset="0"/>
              <a:cs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h</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tzv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hlavní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tj</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nejdelším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časem</a:t>
            </a:r>
            <a:r>
              <a:rPr lang="en-US" sz="1600" dirty="0">
                <a:latin typeface="Times New Roman" pitchFamily="18" charset="0"/>
                <a:cs typeface="Times New Roman" pitchFamily="18" charset="0"/>
              </a:rPr>
              <a:t>)</a:t>
            </a:r>
            <a:endParaRPr lang="cs-CZ" sz="1600" baseline="-30000" dirty="0">
              <a:latin typeface="Times New Roman" pitchFamily="18" charset="0"/>
            </a:endParaRPr>
          </a:p>
        </p:txBody>
      </p:sp>
      <p:pic>
        <p:nvPicPr>
          <p:cNvPr id="7227"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1146023"/>
            <a:ext cx="5582965" cy="328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598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Smíšený způsob</a:t>
            </a:r>
          </a:p>
        </p:txBody>
      </p:sp>
      <p:sp>
        <p:nvSpPr>
          <p:cNvPr id="3" name="Zástupný symbol pro obsah 2"/>
          <p:cNvSpPr>
            <a:spLocks noGrp="1"/>
          </p:cNvSpPr>
          <p:nvPr>
            <p:ph idx="1"/>
          </p:nvPr>
        </p:nvSpPr>
        <p:spPr/>
        <p:txBody>
          <a:bodyPr/>
          <a:lstStyle/>
          <a:p>
            <a:pPr marL="0" indent="0">
              <a:buNone/>
            </a:pPr>
            <a:r>
              <a:rPr lang="cs-CZ" dirty="0"/>
              <a:t>Odstraňuje se nedostatek předchozího při nesynchronizované výrobě a kombinuje se postupné předávání se souběžným tak, aby vzhledem k různé délce trvání navazujících operací byly </a:t>
            </a:r>
            <a:r>
              <a:rPr lang="cs-CZ" b="1" dirty="0"/>
              <a:t>ztrátové časy co nejkratší a nebyly např. u jedné operace zbytečně rozdrobeny do řady časových úseků</a:t>
            </a:r>
            <a:r>
              <a:rPr lang="cs-CZ" dirty="0"/>
              <a:t> (čekání na další dávku), ale byly vcelku využity např. na jinou činnost</a:t>
            </a:r>
          </a:p>
        </p:txBody>
      </p:sp>
    </p:spTree>
    <p:extLst>
      <p:ext uri="{BB962C8B-B14F-4D97-AF65-F5344CB8AC3E}">
        <p14:creationId xmlns:p14="http://schemas.microsoft.com/office/powerpoint/2010/main" val="2186170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b="1" dirty="0"/>
              <a:t>Smíšené předávání dílů</a:t>
            </a:r>
          </a:p>
        </p:txBody>
      </p:sp>
      <p:sp>
        <p:nvSpPr>
          <p:cNvPr id="18436" name="Rectangle 4"/>
          <p:cNvSpPr>
            <a:spLocks noChangeArrowheads="1"/>
          </p:cNvSpPr>
          <p:nvPr/>
        </p:nvSpPr>
        <p:spPr bwMode="auto">
          <a:xfrm>
            <a:off x="2033588" y="2290763"/>
            <a:ext cx="9144000" cy="0"/>
          </a:xfrm>
          <a:prstGeom prst="rect">
            <a:avLst/>
          </a:prstGeom>
          <a:noFill/>
          <a:ln w="9525">
            <a:noFill/>
            <a:miter lim="800000"/>
            <a:headEnd/>
            <a:tailEnd/>
          </a:ln>
          <a:effectLst/>
        </p:spPr>
        <p:txBody>
          <a:bodyPr>
            <a:spAutoFit/>
          </a:bodyPr>
          <a:lstStyle/>
          <a:p>
            <a:endParaRPr lang="cs-CZ"/>
          </a:p>
        </p:txBody>
      </p:sp>
      <p:sp>
        <p:nvSpPr>
          <p:cNvPr id="18438" name="Rectangle 6"/>
          <p:cNvSpPr>
            <a:spLocks noChangeArrowheads="1"/>
          </p:cNvSpPr>
          <p:nvPr/>
        </p:nvSpPr>
        <p:spPr bwMode="auto">
          <a:xfrm>
            <a:off x="2462213" y="3200400"/>
            <a:ext cx="9144000" cy="0"/>
          </a:xfrm>
          <a:prstGeom prst="rect">
            <a:avLst/>
          </a:prstGeom>
          <a:noFill/>
          <a:ln w="9525">
            <a:noFill/>
            <a:miter lim="800000"/>
            <a:headEnd/>
            <a:tailEnd/>
          </a:ln>
          <a:effectLst/>
        </p:spPr>
        <p:txBody>
          <a:bodyPr>
            <a:spAutoFit/>
          </a:bodyPr>
          <a:lstStyle/>
          <a:p>
            <a:endParaRPr lang="cs-CZ"/>
          </a:p>
        </p:txBody>
      </p:sp>
      <p:graphicFrame>
        <p:nvGraphicFramePr>
          <p:cNvPr id="18437" name="Object 5"/>
          <p:cNvGraphicFramePr>
            <a:graphicFrameLocks noChangeAspect="1"/>
          </p:cNvGraphicFramePr>
          <p:nvPr/>
        </p:nvGraphicFramePr>
        <p:xfrm>
          <a:off x="1898650" y="3716338"/>
          <a:ext cx="5346700" cy="614362"/>
        </p:xfrm>
        <a:graphic>
          <a:graphicData uri="http://schemas.openxmlformats.org/presentationml/2006/ole">
            <mc:AlternateContent xmlns:mc="http://schemas.openxmlformats.org/markup-compatibility/2006">
              <mc:Choice xmlns:v="urn:schemas-microsoft-com:vml" Requires="v">
                <p:oleObj spid="_x0000_s4099" name="Equation" r:id="rId4" imgW="3974760" imgH="457200" progId="Equation.3">
                  <p:embed/>
                </p:oleObj>
              </mc:Choice>
              <mc:Fallback>
                <p:oleObj name="Equation" r:id="rId4" imgW="3974760" imgH="457200" progId="Equation.3">
                  <p:embed/>
                  <p:pic>
                    <p:nvPicPr>
                      <p:cNvPr id="18437" name="Object 5"/>
                      <p:cNvPicPr>
                        <a:picLocks noChangeAspect="1" noChangeArrowheads="1"/>
                      </p:cNvPicPr>
                      <p:nvPr/>
                    </p:nvPicPr>
                    <p:blipFill>
                      <a:blip r:embed="rId5"/>
                      <a:srcRect/>
                      <a:stretch>
                        <a:fillRect/>
                      </a:stretch>
                    </p:blipFill>
                    <p:spPr bwMode="auto">
                      <a:xfrm>
                        <a:off x="1898650" y="3716338"/>
                        <a:ext cx="53467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4256088"/>
            <a:ext cx="9144000" cy="1381125"/>
          </a:xfrm>
          <a:prstGeom prst="rect">
            <a:avLst/>
          </a:prstGeom>
          <a:noFill/>
          <a:ln w="9525">
            <a:noFill/>
            <a:miter lim="800000"/>
            <a:headEnd/>
            <a:tailEnd/>
          </a:ln>
          <a:effectLst/>
        </p:spPr>
        <p:txBody>
          <a:bodyPr>
            <a:spAutoFit/>
          </a:bodyPr>
          <a:lstStyle/>
          <a:p>
            <a:pPr indent="-809625" algn="just">
              <a:lnSpc>
                <a:spcPct val="75000"/>
              </a:lnSpc>
              <a:tabLst>
                <a:tab pos="809625" algn="l"/>
                <a:tab pos="1350963" algn="l"/>
              </a:tabLst>
            </a:pP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SM</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cs-CZ" sz="1600" dirty="0">
                <a:latin typeface="Times New Roman" pitchFamily="18" charset="0"/>
                <a:cs typeface="Times New Roman" pitchFamily="18" charset="0"/>
              </a:rPr>
              <a:t>průběžná doba výrobní dávky při smíšeném způsobu předávání dílů</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t</a:t>
            </a:r>
            <a:r>
              <a:rPr lang="cs-CZ" sz="1600" baseline="-30000" dirty="0">
                <a:latin typeface="Times New Roman" pitchFamily="18" charset="0"/>
                <a:cs typeface="Times New Roman" pitchFamily="18" charset="0"/>
              </a:rPr>
              <a:t>BC1</a:t>
            </a:r>
            <a:r>
              <a:rPr lang="cs-CZ" sz="1600" dirty="0">
                <a:latin typeface="Times New Roman" pitchFamily="18" charset="0"/>
                <a:cs typeface="Times New Roman" pitchFamily="18" charset="0"/>
              </a:rPr>
              <a:t>	-	čas na seřízení prvního pracoviště</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d</a:t>
            </a:r>
            <a:r>
              <a:rPr lang="cs-CZ" sz="1600" dirty="0">
                <a:latin typeface="Times New Roman" pitchFamily="18" charset="0"/>
                <a:cs typeface="Times New Roman" pitchFamily="18" charset="0"/>
              </a:rPr>
              <a:t>	-	dopravní dávka</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k	-	počet dopravních dávek</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q	-	počet pracovišť</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Mij</a:t>
            </a:r>
            <a:r>
              <a:rPr lang="cs-CZ" sz="1600" dirty="0">
                <a:latin typeface="Times New Roman" pitchFamily="18" charset="0"/>
                <a:cs typeface="Times New Roman" pitchFamily="18" charset="0"/>
              </a:rPr>
              <a:t>	-	doba manipulace</a:t>
            </a:r>
          </a:p>
          <a:p>
            <a:pPr indent="-809625" algn="just" eaLnBrk="0" hangingPunct="0">
              <a:lnSpc>
                <a:spcPct val="75000"/>
              </a:lnSpc>
              <a:tabLst>
                <a:tab pos="809625" algn="l"/>
                <a:tab pos="1350963" algn="l"/>
              </a:tabLst>
            </a:pPr>
            <a:r>
              <a:rPr lang="en-US" sz="1600" dirty="0">
                <a:latin typeface="Times New Roman" pitchFamily="18" charset="0"/>
                <a:cs typeface="Times New Roman" pitchFamily="18" charset="0"/>
              </a:rPr>
              <a:t>	</a:t>
            </a:r>
            <a:endParaRPr lang="en-US" sz="1600" dirty="0">
              <a:latin typeface="Times New Roman" pitchFamily="18" charset="0"/>
              <a:cs typeface="Times New Roman" pitchFamily="18" charset="0"/>
              <a:sym typeface="Symbol" pitchFamily="18" charset="2"/>
            </a:endParaRPr>
          </a:p>
        </p:txBody>
      </p:sp>
      <p:pic>
        <p:nvPicPr>
          <p:cNvPr id="8222"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455" y="1124745"/>
            <a:ext cx="5076279" cy="274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937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a:t>
            </a:r>
          </a:p>
        </p:txBody>
      </p:sp>
      <p:sp>
        <p:nvSpPr>
          <p:cNvPr id="3" name="Zástupný symbol pro obsah 2"/>
          <p:cNvSpPr>
            <a:spLocks noGrp="1"/>
          </p:cNvSpPr>
          <p:nvPr>
            <p:ph idx="1"/>
          </p:nvPr>
        </p:nvSpPr>
        <p:spPr>
          <a:xfrm>
            <a:off x="395536" y="1556792"/>
            <a:ext cx="8229600" cy="4525963"/>
          </a:xfrm>
        </p:spPr>
        <p:txBody>
          <a:bodyPr>
            <a:normAutofit lnSpcReduction="10000"/>
          </a:bodyPr>
          <a:lstStyle/>
          <a:p>
            <a:pPr marL="0" indent="0">
              <a:buNone/>
            </a:pPr>
            <a:r>
              <a:rPr lang="cs-CZ" dirty="0"/>
              <a:t>Výrobní proces se skládá ze třech operací. Jednotkové časy jednotlivých operací:</a:t>
            </a:r>
          </a:p>
          <a:p>
            <a:pPr marL="0" indent="0">
              <a:buNone/>
            </a:pPr>
            <a:r>
              <a:rPr lang="cs-CZ" dirty="0"/>
              <a:t> t</a:t>
            </a:r>
            <a:r>
              <a:rPr lang="cs-CZ" baseline="-25000" dirty="0"/>
              <a:t>A1</a:t>
            </a:r>
            <a:r>
              <a:rPr lang="cs-CZ" dirty="0"/>
              <a:t>=3 min/ks, t</a:t>
            </a:r>
            <a:r>
              <a:rPr lang="cs-CZ" baseline="-25000" dirty="0"/>
              <a:t>A2</a:t>
            </a:r>
            <a:r>
              <a:rPr lang="cs-CZ" dirty="0"/>
              <a:t>=2 min/ks, t</a:t>
            </a:r>
            <a:r>
              <a:rPr lang="cs-CZ" baseline="-25000" dirty="0"/>
              <a:t>A3</a:t>
            </a:r>
            <a:r>
              <a:rPr lang="cs-CZ" dirty="0"/>
              <a:t>=4min/ks. Výrobní dávka (</a:t>
            </a:r>
            <a:r>
              <a:rPr lang="cs-CZ" dirty="0" err="1"/>
              <a:t>d</a:t>
            </a:r>
            <a:r>
              <a:rPr lang="cs-CZ" baseline="-25000" dirty="0" err="1"/>
              <a:t>v</a:t>
            </a:r>
            <a:r>
              <a:rPr lang="cs-CZ" dirty="0"/>
              <a:t>)=8ks/dav. Výrobní dávka obsahuje 4 dopravní dávky. Čas dávkové práce (</a:t>
            </a:r>
            <a:r>
              <a:rPr lang="cs-CZ" dirty="0" err="1"/>
              <a:t>t</a:t>
            </a:r>
            <a:r>
              <a:rPr lang="cs-CZ" baseline="-25000" dirty="0" err="1"/>
              <a:t>B</a:t>
            </a:r>
            <a:r>
              <a:rPr lang="cs-CZ" dirty="0"/>
              <a:t>)=4min/dav. Manipulační čas (Dm) je stejný pro všechna pracoviště a rovná se 2min. </a:t>
            </a:r>
            <a:r>
              <a:rPr lang="cs-CZ" b="1" i="1" dirty="0"/>
              <a:t>Sestavte předávání dílů postupným, souběžným a smíšeným způsobem</a:t>
            </a:r>
            <a:r>
              <a:rPr lang="cs-CZ" dirty="0"/>
              <a:t>.</a:t>
            </a:r>
          </a:p>
          <a:p>
            <a:pPr marL="0" indent="0">
              <a:buNone/>
            </a:pPr>
            <a:endParaRPr lang="cs-CZ" dirty="0"/>
          </a:p>
        </p:txBody>
      </p:sp>
    </p:spTree>
    <p:extLst>
      <p:ext uri="{BB962C8B-B14F-4D97-AF65-F5344CB8AC3E}">
        <p14:creationId xmlns:p14="http://schemas.microsoft.com/office/powerpoint/2010/main" val="387408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Příklad 1- řešení. Postupné předávání dílů</a:t>
            </a:r>
          </a:p>
        </p:txBody>
      </p:sp>
      <p:pic>
        <p:nvPicPr>
          <p:cNvPr id="31753"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844824"/>
            <a:ext cx="7835297" cy="287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nvGraphicFramePr>
        <p:xfrm>
          <a:off x="179512" y="4941168"/>
          <a:ext cx="7185025" cy="681037"/>
        </p:xfrm>
        <a:graphic>
          <a:graphicData uri="http://schemas.openxmlformats.org/presentationml/2006/ole">
            <mc:AlternateContent xmlns:mc="http://schemas.openxmlformats.org/markup-compatibility/2006">
              <mc:Choice xmlns:v="urn:schemas-microsoft-com:vml" Requires="v">
                <p:oleObj spid="_x0000_s5123" name="Equation" r:id="rId5" imgW="4813200" imgH="457200" progId="Equation.3">
                  <p:embed/>
                </p:oleObj>
              </mc:Choice>
              <mc:Fallback>
                <p:oleObj name="Equation" r:id="rId5" imgW="4813200" imgH="457200" progId="Equation.3">
                  <p:embed/>
                  <p:pic>
                    <p:nvPicPr>
                      <p:cNvPr id="13" name="Objekt 12"/>
                      <p:cNvPicPr>
                        <a:picLocks noChangeAspect="1" noChangeArrowheads="1"/>
                      </p:cNvPicPr>
                      <p:nvPr/>
                    </p:nvPicPr>
                    <p:blipFill>
                      <a:blip r:embed="rId6"/>
                      <a:srcRect/>
                      <a:stretch>
                        <a:fillRect/>
                      </a:stretch>
                    </p:blipFill>
                    <p:spPr bwMode="auto">
                      <a:xfrm>
                        <a:off x="179512" y="4941168"/>
                        <a:ext cx="71850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81072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791" y="404664"/>
            <a:ext cx="8229600" cy="1143000"/>
          </a:xfrm>
        </p:spPr>
        <p:txBody>
          <a:bodyPr>
            <a:normAutofit fontScale="90000"/>
          </a:bodyPr>
          <a:lstStyle/>
          <a:p>
            <a:r>
              <a:rPr lang="cs-CZ" b="1" dirty="0"/>
              <a:t>Příklad 1- řešení. Souběžné předávání dílů</a:t>
            </a:r>
          </a:p>
        </p:txBody>
      </p:sp>
      <p:sp>
        <p:nvSpPr>
          <p:cNvPr id="3" name="Zástupný symbol pro obsah 2"/>
          <p:cNvSpPr>
            <a:spLocks noGrp="1"/>
          </p:cNvSpPr>
          <p:nvPr>
            <p:ph idx="1"/>
          </p:nvPr>
        </p:nvSpPr>
        <p:spPr/>
        <p:txBody>
          <a:bodyPr/>
          <a:lstStyle/>
          <a:p>
            <a:endParaRPr lang="cs-CZ" dirty="0"/>
          </a:p>
        </p:txBody>
      </p:sp>
      <p:pic>
        <p:nvPicPr>
          <p:cNvPr id="32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91" y="1628800"/>
            <a:ext cx="847107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kt 31"/>
          <p:cNvGraphicFramePr>
            <a:graphicFrameLocks noChangeAspect="1"/>
          </p:cNvGraphicFramePr>
          <p:nvPr/>
        </p:nvGraphicFramePr>
        <p:xfrm>
          <a:off x="395536" y="5157192"/>
          <a:ext cx="8294688" cy="736600"/>
        </p:xfrm>
        <a:graphic>
          <a:graphicData uri="http://schemas.openxmlformats.org/presentationml/2006/ole">
            <mc:AlternateContent xmlns:mc="http://schemas.openxmlformats.org/markup-compatibility/2006">
              <mc:Choice xmlns:v="urn:schemas-microsoft-com:vml" Requires="v">
                <p:oleObj spid="_x0000_s6147" name="Equation" r:id="rId5" imgW="5473440" imgH="482400" progId="Equation.3">
                  <p:embed/>
                </p:oleObj>
              </mc:Choice>
              <mc:Fallback>
                <p:oleObj name="Equation" r:id="rId5" imgW="5473440" imgH="482400" progId="Equation.3">
                  <p:embed/>
                  <p:pic>
                    <p:nvPicPr>
                      <p:cNvPr id="32" name="Objekt 31"/>
                      <p:cNvPicPr>
                        <a:picLocks noChangeAspect="1" noChangeArrowheads="1"/>
                      </p:cNvPicPr>
                      <p:nvPr/>
                    </p:nvPicPr>
                    <p:blipFill>
                      <a:blip r:embed="rId6"/>
                      <a:srcRect/>
                      <a:stretch>
                        <a:fillRect/>
                      </a:stretch>
                    </p:blipFill>
                    <p:spPr bwMode="auto">
                      <a:xfrm>
                        <a:off x="395536" y="5157192"/>
                        <a:ext cx="82946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3916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a:t>Příklad 1- </a:t>
            </a:r>
            <a:r>
              <a:rPr lang="cs-CZ" b="1" dirty="0"/>
              <a:t>řešení. Smíšený způsob předávání dílů</a:t>
            </a:r>
          </a:p>
        </p:txBody>
      </p:sp>
      <p:sp>
        <p:nvSpPr>
          <p:cNvPr id="3" name="Zástupný symbol pro obsah 2"/>
          <p:cNvSpPr>
            <a:spLocks noGrp="1"/>
          </p:cNvSpPr>
          <p:nvPr>
            <p:ph idx="1"/>
          </p:nvPr>
        </p:nvSpPr>
        <p:spPr/>
        <p:txBody>
          <a:bodyPr/>
          <a:lstStyle/>
          <a:p>
            <a:endParaRPr lang="cs-CZ"/>
          </a:p>
        </p:txBody>
      </p:sp>
      <p:pic>
        <p:nvPicPr>
          <p:cNvPr id="338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89850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Objekt 30"/>
          <p:cNvGraphicFramePr>
            <a:graphicFrameLocks noChangeAspect="1"/>
          </p:cNvGraphicFramePr>
          <p:nvPr/>
        </p:nvGraphicFramePr>
        <p:xfrm>
          <a:off x="971600" y="5013176"/>
          <a:ext cx="6064251" cy="920750"/>
        </p:xfrm>
        <a:graphic>
          <a:graphicData uri="http://schemas.openxmlformats.org/presentationml/2006/ole">
            <mc:AlternateContent xmlns:mc="http://schemas.openxmlformats.org/markup-compatibility/2006">
              <mc:Choice xmlns:v="urn:schemas-microsoft-com:vml" Requires="v">
                <p:oleObj spid="_x0000_s7171" name="Equation" r:id="rId5" imgW="4508280" imgH="685800" progId="Equation.3">
                  <p:embed/>
                </p:oleObj>
              </mc:Choice>
              <mc:Fallback>
                <p:oleObj name="Equation" r:id="rId5" imgW="4508280" imgH="685800" progId="Equation.3">
                  <p:embed/>
                  <p:pic>
                    <p:nvPicPr>
                      <p:cNvPr id="31" name="Objekt 30"/>
                      <p:cNvPicPr>
                        <a:picLocks noChangeAspect="1" noChangeArrowheads="1"/>
                      </p:cNvPicPr>
                      <p:nvPr/>
                    </p:nvPicPr>
                    <p:blipFill>
                      <a:blip r:embed="rId6"/>
                      <a:srcRect/>
                      <a:stretch>
                        <a:fillRect/>
                      </a:stretch>
                    </p:blipFill>
                    <p:spPr bwMode="auto">
                      <a:xfrm>
                        <a:off x="971600" y="5013176"/>
                        <a:ext cx="606425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1632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Výpočet průběžné doby výroby složitého výrobku</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24944"/>
            <a:ext cx="2737517" cy="360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p:txBody>
          <a:bodyPr/>
          <a:lstStyle/>
          <a:p>
            <a:r>
              <a:rPr lang="cs-CZ" dirty="0"/>
              <a:t>Jde o výpočet průběžné doby výroby výrobku, který se skládá z velkého počtu dílů, podsestav a sestav.</a:t>
            </a: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712" y="3095262"/>
            <a:ext cx="2408307" cy="326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9288">
            <a:off x="5395019" y="3095262"/>
            <a:ext cx="3297004" cy="303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38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780928"/>
            <a:ext cx="8278688" cy="819522"/>
          </a:xfrm>
        </p:spPr>
        <p:txBody>
          <a:bodyPr/>
          <a:lstStyle/>
          <a:p>
            <a:r>
              <a:rPr lang="cs-CZ" b="1" dirty="0"/>
              <a:t>Plánování výrobních kapacit </a:t>
            </a:r>
          </a:p>
        </p:txBody>
      </p:sp>
      <p:sp>
        <p:nvSpPr>
          <p:cNvPr id="3" name="Podnadpis 2"/>
          <p:cNvSpPr>
            <a:spLocks noGrp="1"/>
          </p:cNvSpPr>
          <p:nvPr>
            <p:ph type="subTitle" idx="1"/>
          </p:nvPr>
        </p:nvSpPr>
        <p:spPr/>
        <p:txBody>
          <a:bodyPr/>
          <a:lstStyle/>
          <a:p>
            <a:r>
              <a:rPr lang="cs-CZ" b="1" dirty="0"/>
              <a:t>3. část</a:t>
            </a:r>
          </a:p>
        </p:txBody>
      </p:sp>
    </p:spTree>
    <p:extLst>
      <p:ext uri="{BB962C8B-B14F-4D97-AF65-F5344CB8AC3E}">
        <p14:creationId xmlns:p14="http://schemas.microsoft.com/office/powerpoint/2010/main" val="155943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Uspořádání pracovišť</a:t>
            </a:r>
          </a:p>
        </p:txBody>
      </p:sp>
      <p:sp>
        <p:nvSpPr>
          <p:cNvPr id="3" name="Zástupný symbol pro obsah 2"/>
          <p:cNvSpPr>
            <a:spLocks noGrp="1"/>
          </p:cNvSpPr>
          <p:nvPr>
            <p:ph idx="1"/>
          </p:nvPr>
        </p:nvSpPr>
        <p:spPr/>
        <p:txBody>
          <a:bodyPr/>
          <a:lstStyle/>
          <a:p>
            <a:r>
              <a:rPr lang="cs-CZ" b="1" dirty="0"/>
              <a:t>Individuální </a:t>
            </a:r>
            <a:r>
              <a:rPr lang="cs-CZ" dirty="0"/>
              <a:t>(malý počet pracovišť, operace se neopakují. Příklad: laboratoře, prototypové dílny atd.)</a:t>
            </a:r>
          </a:p>
          <a:p>
            <a:r>
              <a:rPr lang="cs-CZ" b="1" dirty="0"/>
              <a:t>Skupinové </a:t>
            </a:r>
            <a:r>
              <a:rPr lang="cs-CZ" dirty="0"/>
              <a:t>(u složitějších výrob, dělba práce se odráží ve vyčleňovaní/ slučování pracovišť):</a:t>
            </a:r>
          </a:p>
          <a:p>
            <a:pPr lvl="1"/>
            <a:r>
              <a:rPr lang="cs-CZ" dirty="0"/>
              <a:t>Technologické uspořádaní</a:t>
            </a:r>
          </a:p>
          <a:p>
            <a:pPr lvl="1"/>
            <a:r>
              <a:rPr lang="cs-CZ" dirty="0"/>
              <a:t>Předmětné uspořádání </a:t>
            </a:r>
          </a:p>
        </p:txBody>
      </p:sp>
    </p:spTree>
    <p:extLst>
      <p:ext uri="{BB962C8B-B14F-4D97-AF65-F5344CB8AC3E}">
        <p14:creationId xmlns:p14="http://schemas.microsoft.com/office/powerpoint/2010/main" val="1743207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THN výrobní kapacity</a:t>
            </a:r>
          </a:p>
        </p:txBody>
      </p:sp>
      <p:sp>
        <p:nvSpPr>
          <p:cNvPr id="3" name="Zástupný symbol pro obsah 2"/>
          <p:cNvSpPr>
            <a:spLocks noGrp="1"/>
          </p:cNvSpPr>
          <p:nvPr>
            <p:ph idx="1"/>
          </p:nvPr>
        </p:nvSpPr>
        <p:spPr>
          <a:xfrm>
            <a:off x="467544" y="1639341"/>
            <a:ext cx="8229600" cy="4525963"/>
          </a:xfrm>
        </p:spPr>
        <p:txBody>
          <a:bodyPr/>
          <a:lstStyle/>
          <a:p>
            <a:pPr marL="0" indent="0">
              <a:buNone/>
            </a:pPr>
            <a:r>
              <a:rPr lang="cs-CZ" dirty="0"/>
              <a:t>Množství, které můžeme vyrobit za jednotku času na určitém výrobním zařízení, při:</a:t>
            </a:r>
          </a:p>
          <a:p>
            <a:r>
              <a:rPr lang="cs-CZ" b="1" dirty="0"/>
              <a:t>Normálních podmínkách </a:t>
            </a:r>
            <a:r>
              <a:rPr lang="cs-CZ" dirty="0"/>
              <a:t>předpokládaných přijatou technologií,</a:t>
            </a:r>
          </a:p>
          <a:p>
            <a:r>
              <a:rPr lang="cs-CZ" dirty="0"/>
              <a:t>Respektování </a:t>
            </a:r>
            <a:r>
              <a:rPr lang="cs-CZ" b="1" dirty="0"/>
              <a:t>ekonomické efektivnosti</a:t>
            </a:r>
            <a:r>
              <a:rPr lang="cs-CZ" dirty="0"/>
              <a:t>,</a:t>
            </a:r>
          </a:p>
          <a:p>
            <a:r>
              <a:rPr lang="cs-CZ" dirty="0"/>
              <a:t>Zajištění </a:t>
            </a:r>
            <a:r>
              <a:rPr lang="cs-CZ" b="1" dirty="0"/>
              <a:t>potřebné jakosti</a:t>
            </a:r>
            <a:r>
              <a:rPr lang="cs-CZ" dirty="0"/>
              <a:t>,</a:t>
            </a:r>
          </a:p>
          <a:p>
            <a:r>
              <a:rPr lang="cs-CZ" dirty="0"/>
              <a:t>Respektování </a:t>
            </a:r>
            <a:r>
              <a:rPr lang="cs-CZ" b="1" dirty="0"/>
              <a:t>obecných podmínek bezpečnosti práce a ochrany zdraví při práci</a:t>
            </a:r>
            <a:r>
              <a:rPr lang="cs-CZ" dirty="0"/>
              <a:t>.</a:t>
            </a:r>
          </a:p>
        </p:txBody>
      </p:sp>
      <p:sp>
        <p:nvSpPr>
          <p:cNvPr id="4" name="Obdélník 3"/>
          <p:cNvSpPr/>
          <p:nvPr/>
        </p:nvSpPr>
        <p:spPr>
          <a:xfrm>
            <a:off x="0" y="6211669"/>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3735940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Propočet THN výrobních kapacit</a:t>
            </a:r>
          </a:p>
        </p:txBody>
      </p:sp>
      <p:sp>
        <p:nvSpPr>
          <p:cNvPr id="3" name="Zástupný symbol pro obsah 2"/>
          <p:cNvSpPr>
            <a:spLocks noGrp="1"/>
          </p:cNvSpPr>
          <p:nvPr>
            <p:ph idx="1"/>
          </p:nvPr>
        </p:nvSpPr>
        <p:spPr/>
        <p:txBody>
          <a:bodyPr>
            <a:normAutofit fontScale="92500" lnSpcReduction="20000"/>
          </a:bodyPr>
          <a:lstStyle/>
          <a:p>
            <a:r>
              <a:rPr lang="cs-CZ" dirty="0"/>
              <a:t>Používají se různé měrové jednotky: hmotné, časové, hodnotové. </a:t>
            </a:r>
          </a:p>
          <a:p>
            <a:r>
              <a:rPr lang="cs-CZ" dirty="0"/>
              <a:t>Volíme je podle účelu použití, dále podle podmínek výroby a dostupnosti podkladů. </a:t>
            </a:r>
          </a:p>
          <a:p>
            <a:r>
              <a:rPr lang="cs-CZ" dirty="0"/>
              <a:t>Východiskem normování kapacit je časový fond práce zařízení. Způsoby vyjádření časového fondu výrobního zařízení:</a:t>
            </a:r>
          </a:p>
          <a:p>
            <a:pPr lvl="1"/>
            <a:r>
              <a:rPr lang="cs-CZ" dirty="0"/>
              <a:t>Kalendářní,</a:t>
            </a:r>
          </a:p>
          <a:p>
            <a:pPr lvl="1"/>
            <a:r>
              <a:rPr lang="cs-CZ" dirty="0"/>
              <a:t>Nominální,</a:t>
            </a:r>
          </a:p>
          <a:p>
            <a:pPr lvl="1"/>
            <a:r>
              <a:rPr lang="cs-CZ" dirty="0"/>
              <a:t>Využitelný/efektivní (nominální-opravy, údržba, dovolena)</a:t>
            </a:r>
          </a:p>
        </p:txBody>
      </p:sp>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817676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Kapacitní norma</a:t>
            </a:r>
          </a:p>
        </p:txBody>
      </p:sp>
      <p:sp>
        <p:nvSpPr>
          <p:cNvPr id="3" name="Zástupný symbol pro obsah 2"/>
          <p:cNvSpPr>
            <a:spLocks noGrp="1"/>
          </p:cNvSpPr>
          <p:nvPr>
            <p:ph idx="1"/>
          </p:nvPr>
        </p:nvSpPr>
        <p:spPr/>
        <p:txBody>
          <a:bodyPr>
            <a:normAutofit fontScale="92500"/>
          </a:bodyPr>
          <a:lstStyle/>
          <a:p>
            <a:r>
              <a:rPr lang="cs-CZ" dirty="0"/>
              <a:t>THN využitelného časového fondu, vyjádřena v časových jednotkách jako velikost využitelného časového fondu,</a:t>
            </a:r>
          </a:p>
          <a:p>
            <a:r>
              <a:rPr lang="cs-CZ" dirty="0"/>
              <a:t>THN výkonnosti (výrobnosti), vyjádřena v jednotkách výroby (výkonu), představující reální objem výkonu za jednotku času</a:t>
            </a:r>
          </a:p>
          <a:p>
            <a:r>
              <a:rPr lang="cs-CZ" dirty="0"/>
              <a:t>THN celkové (integrální) kapacity, představující reálnou normu výkonnosti v rámci daného využitelného časového fondu, který je k dispozici.</a:t>
            </a:r>
          </a:p>
        </p:txBody>
      </p:sp>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1289057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Přístup k analýze výrobních kapacit</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835696" y="1600200"/>
            <a:ext cx="54005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3869881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Metody stanovení kapacitních norem</a:t>
            </a:r>
          </a:p>
        </p:txBody>
      </p:sp>
      <p:sp>
        <p:nvSpPr>
          <p:cNvPr id="3" name="Zástupný symbol pro obsah 2"/>
          <p:cNvSpPr>
            <a:spLocks noGrp="1"/>
          </p:cNvSpPr>
          <p:nvPr>
            <p:ph idx="1"/>
          </p:nvPr>
        </p:nvSpPr>
        <p:spPr/>
        <p:txBody>
          <a:bodyPr/>
          <a:lstStyle/>
          <a:p>
            <a:r>
              <a:rPr lang="cs-CZ" dirty="0"/>
              <a:t>Metody rozborové výpočtové</a:t>
            </a:r>
          </a:p>
          <a:p>
            <a:r>
              <a:rPr lang="cs-CZ" dirty="0"/>
              <a:t>Metody rozborově průzkumné</a:t>
            </a:r>
          </a:p>
          <a:p>
            <a:r>
              <a:rPr lang="cs-CZ" dirty="0"/>
              <a:t>Metody rozborově porovnávací</a:t>
            </a:r>
          </a:p>
          <a:p>
            <a:r>
              <a:rPr lang="cs-CZ" dirty="0"/>
              <a:t>Metoda sumární</a:t>
            </a:r>
          </a:p>
          <a:p>
            <a:r>
              <a:rPr lang="cs-CZ" dirty="0"/>
              <a:t>Metoda statistická</a:t>
            </a:r>
          </a:p>
          <a:p>
            <a:r>
              <a:rPr lang="cs-CZ" dirty="0"/>
              <a:t>Metoda odhadová</a:t>
            </a:r>
          </a:p>
        </p:txBody>
      </p:sp>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3715634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dirty="0"/>
              <a:t>Plánování výrobních kapacit </a:t>
            </a:r>
          </a:p>
        </p:txBody>
      </p:sp>
      <p:sp>
        <p:nvSpPr>
          <p:cNvPr id="3" name="Zástupný symbol pro obsah 2"/>
          <p:cNvSpPr>
            <a:spLocks noGrp="1"/>
          </p:cNvSpPr>
          <p:nvPr>
            <p:ph idx="1"/>
          </p:nvPr>
        </p:nvSpPr>
        <p:spPr/>
        <p:txBody>
          <a:bodyPr/>
          <a:lstStyle/>
          <a:p>
            <a:pPr lvl="0"/>
            <a:r>
              <a:rPr lang="cs-CZ" dirty="0"/>
              <a:t>časový efektivní fond</a:t>
            </a:r>
          </a:p>
          <a:p>
            <a:pPr lvl="0"/>
            <a:r>
              <a:rPr lang="cs-CZ" dirty="0"/>
              <a:t>plánovaní počtu pracovníků</a:t>
            </a:r>
          </a:p>
          <a:p>
            <a:pPr lvl="0"/>
            <a:r>
              <a:rPr lang="cs-CZ" dirty="0"/>
              <a:t>plánování strojů</a:t>
            </a:r>
          </a:p>
        </p:txBody>
      </p:sp>
      <p:sp>
        <p:nvSpPr>
          <p:cNvPr id="4" name="TextovéPole 3"/>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3796358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1538" y="862013"/>
            <a:ext cx="8162925" cy="762000"/>
          </a:xfrm>
        </p:spPr>
        <p:txBody>
          <a:bodyPr/>
          <a:lstStyle/>
          <a:p>
            <a:pPr eaLnBrk="1" hangingPunct="1"/>
            <a:r>
              <a:rPr lang="cs-CZ" altLang="cs-CZ" b="1" dirty="0"/>
              <a:t>Řízení kapacity</a:t>
            </a:r>
          </a:p>
        </p:txBody>
      </p:sp>
      <p:sp>
        <p:nvSpPr>
          <p:cNvPr id="24579" name="Rectangle 3"/>
          <p:cNvSpPr>
            <a:spLocks noGrp="1" noChangeArrowheads="1"/>
          </p:cNvSpPr>
          <p:nvPr>
            <p:ph idx="1"/>
          </p:nvPr>
        </p:nvSpPr>
        <p:spPr>
          <a:xfrm>
            <a:off x="762000" y="2209800"/>
            <a:ext cx="8110538" cy="4191000"/>
          </a:xfrm>
        </p:spPr>
        <p:txBody>
          <a:bodyPr/>
          <a:lstStyle/>
          <a:p>
            <a:pPr eaLnBrk="1" hangingPunct="1">
              <a:buClr>
                <a:schemeClr val="tx2"/>
              </a:buClr>
              <a:buFont typeface="Arial" panose="020B0604020202020204" pitchFamily="34" charset="0"/>
              <a:buChar char="•"/>
            </a:pPr>
            <a:r>
              <a:rPr lang="cs-CZ" altLang="cs-CZ" sz="2800" dirty="0"/>
              <a:t>realizaci hlavního výrobního plánu</a:t>
            </a:r>
          </a:p>
          <a:p>
            <a:pPr eaLnBrk="1" hangingPunct="1">
              <a:buClr>
                <a:schemeClr val="tx2"/>
              </a:buClr>
              <a:buFont typeface="Arial" panose="020B0604020202020204" pitchFamily="34" charset="0"/>
              <a:buChar char="•"/>
            </a:pPr>
            <a:r>
              <a:rPr lang="cs-CZ" altLang="cs-CZ" sz="2800" dirty="0"/>
              <a:t>splnění dohodnutých dodacích termínů</a:t>
            </a:r>
          </a:p>
          <a:p>
            <a:pPr eaLnBrk="1" hangingPunct="1">
              <a:buClr>
                <a:schemeClr val="tx2"/>
              </a:buClr>
              <a:buFont typeface="Arial" panose="020B0604020202020204" pitchFamily="34" charset="0"/>
              <a:buChar char="•"/>
            </a:pPr>
            <a:r>
              <a:rPr lang="cs-CZ" altLang="cs-CZ" sz="2800" dirty="0"/>
              <a:t>co nejlepší využití disponibilních kapacit</a:t>
            </a:r>
          </a:p>
          <a:p>
            <a:pPr eaLnBrk="1" hangingPunct="1">
              <a:buClr>
                <a:schemeClr val="tx2"/>
              </a:buClr>
              <a:buFont typeface="Arial" panose="020B0604020202020204" pitchFamily="34" charset="0"/>
              <a:buChar char="•"/>
            </a:pPr>
            <a:r>
              <a:rPr lang="cs-CZ" altLang="cs-CZ" sz="2800" dirty="0"/>
              <a:t>zkrácení průběžných dob</a:t>
            </a:r>
          </a:p>
          <a:p>
            <a:pPr eaLnBrk="1" hangingPunct="1">
              <a:buClr>
                <a:schemeClr val="tx2"/>
              </a:buClr>
              <a:buFont typeface="Arial" panose="020B0604020202020204" pitchFamily="34" charset="0"/>
              <a:buChar char="•"/>
            </a:pPr>
            <a:r>
              <a:rPr lang="cs-CZ" altLang="cs-CZ" sz="2800" dirty="0"/>
              <a:t>ovládání výnosů</a:t>
            </a:r>
          </a:p>
          <a:p>
            <a:pPr eaLnBrk="1" hangingPunct="1">
              <a:buClr>
                <a:schemeClr val="tx2"/>
              </a:buClr>
              <a:buFont typeface="Arial" panose="020B0604020202020204" pitchFamily="34" charset="0"/>
              <a:buChar char="•"/>
            </a:pPr>
            <a:r>
              <a:rPr lang="cs-CZ" altLang="cs-CZ" sz="2800" dirty="0"/>
              <a:t>péče o údržbu (preventivní) a úplnou obnovu zařízení</a:t>
            </a:r>
          </a:p>
        </p:txBody>
      </p:sp>
      <p:sp>
        <p:nvSpPr>
          <p:cNvPr id="4" name="TextovéPole 3"/>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3688534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349" y="548680"/>
            <a:ext cx="8162925" cy="762000"/>
          </a:xfrm>
        </p:spPr>
        <p:txBody>
          <a:bodyPr/>
          <a:lstStyle/>
          <a:p>
            <a:pPr eaLnBrk="1" hangingPunct="1"/>
            <a:r>
              <a:rPr lang="cs-CZ" altLang="cs-CZ" b="1" dirty="0"/>
              <a:t>Plánování kapacit</a:t>
            </a:r>
          </a:p>
        </p:txBody>
      </p:sp>
      <p:graphicFrame>
        <p:nvGraphicFramePr>
          <p:cNvPr id="25603" name="Object 4"/>
          <p:cNvGraphicFramePr>
            <a:graphicFrameLocks noChangeAspect="1"/>
          </p:cNvGraphicFramePr>
          <p:nvPr/>
        </p:nvGraphicFramePr>
        <p:xfrm>
          <a:off x="327025" y="1268760"/>
          <a:ext cx="8512175" cy="2119313"/>
        </p:xfrm>
        <a:graphic>
          <a:graphicData uri="http://schemas.openxmlformats.org/presentationml/2006/ole">
            <mc:AlternateContent xmlns:mc="http://schemas.openxmlformats.org/markup-compatibility/2006">
              <mc:Choice xmlns:v="urn:schemas-microsoft-com:vml" Requires="v">
                <p:oleObj spid="_x0000_s8195" name="Organizační diagram" r:id="rId4" imgW="6089400" imgH="1441440" progId="OrgPlusWOPX.4">
                  <p:embed followColorScheme="full"/>
                </p:oleObj>
              </mc:Choice>
              <mc:Fallback>
                <p:oleObj name="Organizační diagram" r:id="rId4" imgW="6089400" imgH="1441440" progId="OrgPlusWOPX.4">
                  <p:embed followColorScheme="full"/>
                  <p:pic>
                    <p:nvPicPr>
                      <p:cNvPr id="25603" name="Object 4"/>
                      <p:cNvPicPr>
                        <a:picLocks noChangeAspect="1" noChangeArrowheads="1"/>
                      </p:cNvPicPr>
                      <p:nvPr/>
                    </p:nvPicPr>
                    <p:blipFill>
                      <a:blip r:embed="rId5"/>
                      <a:srcRect/>
                      <a:stretch>
                        <a:fillRect/>
                      </a:stretch>
                    </p:blipFill>
                    <p:spPr bwMode="auto">
                      <a:xfrm>
                        <a:off x="327025" y="1268760"/>
                        <a:ext cx="8512175" cy="21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604" name="Group 9"/>
          <p:cNvGrpSpPr>
            <a:grpSpLocks/>
          </p:cNvGrpSpPr>
          <p:nvPr/>
        </p:nvGrpSpPr>
        <p:grpSpPr bwMode="auto">
          <a:xfrm>
            <a:off x="300712" y="3356992"/>
            <a:ext cx="8534400" cy="2097088"/>
            <a:chOff x="192" y="2688"/>
            <a:chExt cx="5376" cy="1321"/>
          </a:xfrm>
        </p:grpSpPr>
        <p:sp>
          <p:nvSpPr>
            <p:cNvPr id="25605" name="Text Box 5"/>
            <p:cNvSpPr txBox="1">
              <a:spLocks noChangeAspect="1" noChangeArrowheads="1"/>
            </p:cNvSpPr>
            <p:nvPr/>
          </p:nvSpPr>
          <p:spPr bwMode="auto">
            <a:xfrm>
              <a:off x="192"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600"/>
                <a:t>přesčasy</a:t>
              </a:r>
            </a:p>
            <a:p>
              <a:pPr eaLnBrk="1" hangingPunct="1">
                <a:spcBef>
                  <a:spcPct val="5000"/>
                </a:spcBef>
                <a:buFontTx/>
                <a:buChar char="•"/>
              </a:pPr>
              <a:r>
                <a:rPr lang="cs-CZ" altLang="cs-CZ" sz="1600"/>
                <a:t>dodatečné směny</a:t>
              </a:r>
            </a:p>
            <a:p>
              <a:pPr eaLnBrk="1" hangingPunct="1">
                <a:spcBef>
                  <a:spcPct val="5000"/>
                </a:spcBef>
                <a:buFontTx/>
                <a:buChar char="•"/>
              </a:pPr>
              <a:r>
                <a:rPr lang="cs-CZ" altLang="cs-CZ" sz="1600"/>
                <a:t>přesun personálu</a:t>
              </a:r>
            </a:p>
            <a:p>
              <a:pPr eaLnBrk="1" hangingPunct="1">
                <a:spcBef>
                  <a:spcPct val="5000"/>
                </a:spcBef>
                <a:buFontTx/>
                <a:buChar char="•"/>
              </a:pPr>
              <a:r>
                <a:rPr lang="cs-CZ" altLang="cs-CZ" sz="1600"/>
                <a:t>zaměstnání personálu</a:t>
              </a:r>
            </a:p>
            <a:p>
              <a:pPr eaLnBrk="1" hangingPunct="1">
                <a:spcBef>
                  <a:spcPct val="5000"/>
                </a:spcBef>
                <a:buFontTx/>
                <a:buChar char="•"/>
              </a:pPr>
              <a:r>
                <a:rPr lang="cs-CZ" altLang="cs-CZ" sz="1600"/>
                <a:t>investice</a:t>
              </a:r>
            </a:p>
          </p:txBody>
        </p:sp>
        <p:sp>
          <p:nvSpPr>
            <p:cNvPr id="25606" name="Text Box 6"/>
            <p:cNvSpPr txBox="1">
              <a:spLocks noChangeAspect="1" noChangeArrowheads="1"/>
            </p:cNvSpPr>
            <p:nvPr/>
          </p:nvSpPr>
          <p:spPr bwMode="auto">
            <a:xfrm>
              <a:off x="1584"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600" dirty="0"/>
                <a:t>zkrácená </a:t>
              </a:r>
              <a:r>
                <a:rPr lang="cs-CZ" altLang="cs-CZ" sz="1600" dirty="0" err="1"/>
                <a:t>prac</a:t>
              </a:r>
              <a:r>
                <a:rPr lang="cs-CZ" altLang="cs-CZ" sz="1600" dirty="0"/>
                <a:t>. doba</a:t>
              </a:r>
            </a:p>
            <a:p>
              <a:pPr eaLnBrk="1" hangingPunct="1">
                <a:spcBef>
                  <a:spcPct val="5000"/>
                </a:spcBef>
                <a:buFontTx/>
                <a:buChar char="•"/>
              </a:pPr>
              <a:r>
                <a:rPr lang="cs-CZ" altLang="cs-CZ" sz="1600" dirty="0"/>
                <a:t>zrušení směn</a:t>
              </a:r>
            </a:p>
            <a:p>
              <a:pPr eaLnBrk="1" hangingPunct="1">
                <a:spcBef>
                  <a:spcPct val="5000"/>
                </a:spcBef>
                <a:buFontTx/>
                <a:buChar char="•"/>
              </a:pPr>
              <a:r>
                <a:rPr lang="cs-CZ" altLang="cs-CZ" sz="1600" dirty="0"/>
                <a:t>přesun personálu</a:t>
              </a:r>
            </a:p>
            <a:p>
              <a:pPr eaLnBrk="1" hangingPunct="1">
                <a:spcBef>
                  <a:spcPct val="5000"/>
                </a:spcBef>
                <a:buFontTx/>
                <a:buChar char="•"/>
              </a:pPr>
              <a:r>
                <a:rPr lang="cs-CZ" altLang="cs-CZ" sz="1600" dirty="0"/>
                <a:t>snížení personálu</a:t>
              </a:r>
            </a:p>
            <a:p>
              <a:pPr eaLnBrk="1" hangingPunct="1">
                <a:spcBef>
                  <a:spcPct val="5000"/>
                </a:spcBef>
                <a:buFontTx/>
                <a:buChar char="•"/>
              </a:pPr>
              <a:r>
                <a:rPr lang="cs-CZ" altLang="cs-CZ" sz="1600" dirty="0"/>
                <a:t>zastavení práce</a:t>
              </a:r>
            </a:p>
          </p:txBody>
        </p:sp>
        <p:sp>
          <p:nvSpPr>
            <p:cNvPr id="25607" name="Text Box 7"/>
            <p:cNvSpPr txBox="1">
              <a:spLocks noChangeAspect="1" noChangeArrowheads="1"/>
            </p:cNvSpPr>
            <p:nvPr/>
          </p:nvSpPr>
          <p:spPr bwMode="auto">
            <a:xfrm>
              <a:off x="2928"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600"/>
                <a:t>přesun termínů</a:t>
              </a:r>
            </a:p>
            <a:p>
              <a:pPr eaLnBrk="1" hangingPunct="1">
                <a:spcBef>
                  <a:spcPct val="5000"/>
                </a:spcBef>
                <a:buFontTx/>
                <a:buChar char="•"/>
              </a:pPr>
              <a:r>
                <a:rPr lang="cs-CZ" altLang="cs-CZ" sz="1600"/>
                <a:t>přenos práce na jiné pracoviště </a:t>
              </a:r>
            </a:p>
            <a:p>
              <a:pPr eaLnBrk="1" hangingPunct="1">
                <a:spcBef>
                  <a:spcPct val="5000"/>
                </a:spcBef>
                <a:buFontTx/>
                <a:buChar char="•"/>
              </a:pPr>
              <a:r>
                <a:rPr lang="cs-CZ" altLang="cs-CZ" sz="1600"/>
                <a:t>dodatečné zakázky</a:t>
              </a:r>
            </a:p>
            <a:p>
              <a:pPr eaLnBrk="1" hangingPunct="1">
                <a:spcBef>
                  <a:spcPct val="5000"/>
                </a:spcBef>
                <a:buFontTx/>
                <a:buChar char="•"/>
              </a:pPr>
              <a:r>
                <a:rPr lang="cs-CZ" altLang="cs-CZ" sz="1600"/>
                <a:t>údržba</a:t>
              </a:r>
            </a:p>
          </p:txBody>
        </p:sp>
        <p:sp>
          <p:nvSpPr>
            <p:cNvPr id="25608" name="Text Box 8"/>
            <p:cNvSpPr txBox="1">
              <a:spLocks noChangeAspect="1" noChangeArrowheads="1"/>
            </p:cNvSpPr>
            <p:nvPr/>
          </p:nvSpPr>
          <p:spPr bwMode="auto">
            <a:xfrm>
              <a:off x="4320"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buFontTx/>
                <a:buChar char="•"/>
              </a:pPr>
              <a:r>
                <a:rPr lang="cs-CZ" altLang="cs-CZ" sz="1600"/>
                <a:t>přesun termínů</a:t>
              </a:r>
            </a:p>
            <a:p>
              <a:pPr eaLnBrk="1" hangingPunct="1">
                <a:spcBef>
                  <a:spcPct val="5000"/>
                </a:spcBef>
                <a:buFontTx/>
                <a:buChar char="•"/>
              </a:pPr>
              <a:r>
                <a:rPr lang="cs-CZ" altLang="cs-CZ" sz="1600"/>
                <a:t>přenos práce na jiné pracoviště</a:t>
              </a:r>
            </a:p>
            <a:p>
              <a:pPr eaLnBrk="1" hangingPunct="1">
                <a:spcBef>
                  <a:spcPct val="5000"/>
                </a:spcBef>
                <a:buFontTx/>
                <a:buChar char="•"/>
              </a:pPr>
              <a:r>
                <a:rPr lang="cs-CZ" altLang="cs-CZ" sz="1600"/>
                <a:t>zadání práce jinému podniku</a:t>
              </a:r>
            </a:p>
          </p:txBody>
        </p:sp>
      </p:grpSp>
      <p:sp>
        <p:nvSpPr>
          <p:cNvPr id="9" name="TextovéPole 8"/>
          <p:cNvSpPr txBox="1"/>
          <p:nvPr/>
        </p:nvSpPr>
        <p:spPr>
          <a:xfrm>
            <a:off x="300712" y="5830830"/>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1813179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1538" y="982663"/>
            <a:ext cx="8162925" cy="641350"/>
          </a:xfrm>
        </p:spPr>
        <p:txBody>
          <a:bodyPr/>
          <a:lstStyle/>
          <a:p>
            <a:pPr eaLnBrk="1" hangingPunct="1"/>
            <a:r>
              <a:rPr lang="cs-CZ" altLang="cs-CZ" sz="3600" b="1" dirty="0"/>
              <a:t>Časový fond výrobního zařízení</a:t>
            </a:r>
          </a:p>
        </p:txBody>
      </p:sp>
      <p:sp>
        <p:nvSpPr>
          <p:cNvPr id="9219" name="Rectangle 3"/>
          <p:cNvSpPr>
            <a:spLocks noGrp="1" noChangeArrowheads="1"/>
          </p:cNvSpPr>
          <p:nvPr>
            <p:ph idx="1"/>
          </p:nvPr>
        </p:nvSpPr>
        <p:spPr/>
        <p:txBody>
          <a:bodyPr/>
          <a:lstStyle/>
          <a:p>
            <a:pPr marL="0" indent="0" eaLnBrk="1" hangingPunct="1">
              <a:buFont typeface="Wingdings" pitchFamily="2" charset="2"/>
              <a:buNone/>
            </a:pPr>
            <a:r>
              <a:rPr lang="cs-CZ" altLang="cs-CZ" sz="2800" dirty="0"/>
              <a:t>Plánovaný počet časových jednotek (dnů, hodin) za rok.</a:t>
            </a:r>
          </a:p>
          <a:p>
            <a:pPr marL="0" indent="0" eaLnBrk="1" hangingPunct="1">
              <a:buFont typeface="Wingdings" pitchFamily="2" charset="2"/>
              <a:buNone/>
            </a:pPr>
            <a:r>
              <a:rPr lang="cs-CZ" altLang="cs-CZ" sz="2800" b="1" i="1" dirty="0"/>
              <a:t>Kalendářní časový fond </a:t>
            </a:r>
            <a:r>
              <a:rPr lang="cs-CZ" altLang="cs-CZ" sz="2800" b="1" i="1" dirty="0" err="1"/>
              <a:t>F</a:t>
            </a:r>
            <a:r>
              <a:rPr lang="cs-CZ" altLang="cs-CZ" sz="2800" b="1" i="1" baseline="-25000" dirty="0" err="1"/>
              <a:t>k</a:t>
            </a:r>
            <a:r>
              <a:rPr lang="cs-CZ" altLang="cs-CZ" sz="2800" b="1" i="1" dirty="0"/>
              <a:t>- </a:t>
            </a:r>
            <a:r>
              <a:rPr lang="cs-CZ" altLang="cs-CZ" sz="2400" dirty="0"/>
              <a:t>počet dnů v roce</a:t>
            </a:r>
          </a:p>
          <a:p>
            <a:pPr marL="0" indent="0" eaLnBrk="1" hangingPunct="1">
              <a:buFont typeface="Wingdings" pitchFamily="2" charset="2"/>
              <a:buNone/>
            </a:pPr>
            <a:r>
              <a:rPr lang="cs-CZ" altLang="cs-CZ" sz="2800" b="1" i="1" dirty="0"/>
              <a:t>Nominální časový fond </a:t>
            </a:r>
            <a:r>
              <a:rPr lang="cs-CZ" altLang="cs-CZ" sz="2800" b="1" i="1" dirty="0" err="1"/>
              <a:t>F</a:t>
            </a:r>
            <a:r>
              <a:rPr lang="cs-CZ" altLang="cs-CZ" sz="2800" b="1" i="1" baseline="-25000" dirty="0" err="1"/>
              <a:t>n</a:t>
            </a:r>
            <a:r>
              <a:rPr lang="cs-CZ" altLang="cs-CZ" sz="2800" b="1" i="1" dirty="0"/>
              <a:t>- </a:t>
            </a:r>
            <a:r>
              <a:rPr lang="cs-CZ" altLang="cs-CZ" sz="2400" dirty="0"/>
              <a:t>kalendářní časový fond minus nepracovní dny (soboty, neděle, svátky)</a:t>
            </a:r>
          </a:p>
          <a:p>
            <a:pPr marL="476250" lvl="1" indent="-19050" eaLnBrk="1" hangingPunct="1">
              <a:buFont typeface="Wingdings" pitchFamily="2" charset="2"/>
              <a:buNone/>
            </a:pPr>
            <a:endParaRPr lang="cs-CZ" altLang="cs-CZ" sz="2400" b="1" i="1" dirty="0"/>
          </a:p>
        </p:txBody>
      </p:sp>
    </p:spTree>
    <p:extLst>
      <p:ext uri="{BB962C8B-B14F-4D97-AF65-F5344CB8AC3E}">
        <p14:creationId xmlns:p14="http://schemas.microsoft.com/office/powerpoint/2010/main" val="3706822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620688"/>
            <a:ext cx="8162925" cy="641350"/>
          </a:xfrm>
        </p:spPr>
        <p:txBody>
          <a:bodyPr/>
          <a:lstStyle/>
          <a:p>
            <a:pPr eaLnBrk="1" hangingPunct="1"/>
            <a:r>
              <a:rPr lang="cs-CZ" altLang="cs-CZ" sz="3600" b="1" dirty="0"/>
              <a:t>Časový fond výrobního zařízení</a:t>
            </a:r>
          </a:p>
        </p:txBody>
      </p:sp>
      <p:sp>
        <p:nvSpPr>
          <p:cNvPr id="10243" name="Rectangle 3"/>
          <p:cNvSpPr>
            <a:spLocks noGrp="1" noChangeArrowheads="1"/>
          </p:cNvSpPr>
          <p:nvPr>
            <p:ph idx="1"/>
          </p:nvPr>
        </p:nvSpPr>
        <p:spPr/>
        <p:txBody>
          <a:bodyPr>
            <a:normAutofit/>
          </a:bodyPr>
          <a:lstStyle/>
          <a:p>
            <a:pPr marL="0" indent="0" eaLnBrk="1" hangingPunct="1">
              <a:lnSpc>
                <a:spcPct val="90000"/>
              </a:lnSpc>
              <a:buFont typeface="Wingdings" pitchFamily="2" charset="2"/>
              <a:buNone/>
              <a:tabLst>
                <a:tab pos="1243013" algn="l"/>
                <a:tab pos="1531938" algn="l"/>
                <a:tab pos="1905000" algn="l"/>
              </a:tabLst>
            </a:pPr>
            <a:r>
              <a:rPr lang="cs-CZ" altLang="cs-CZ" sz="2400" b="1" i="1" dirty="0"/>
              <a:t>Efektivní (využitelný) časový fond </a:t>
            </a:r>
            <a:r>
              <a:rPr lang="cs-CZ" altLang="cs-CZ" sz="2400" b="1" i="1" dirty="0" err="1"/>
              <a:t>F</a:t>
            </a:r>
            <a:r>
              <a:rPr lang="cs-CZ" altLang="cs-CZ" sz="2400" b="1" i="1" baseline="-25000" dirty="0" err="1"/>
              <a:t>ef</a:t>
            </a:r>
            <a:endParaRPr lang="cs-CZ" altLang="cs-CZ" sz="2400" b="1" i="1" dirty="0"/>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kalendářní časový fond minus nepracovní dny (soboty, neděle, svátky)</a:t>
            </a:r>
          </a:p>
          <a:p>
            <a:pPr marL="476250" lvl="1" indent="-19050" eaLnBrk="1" hangingPunct="1">
              <a:lnSpc>
                <a:spcPct val="90000"/>
              </a:lnSpc>
              <a:buFont typeface="Wingdings" pitchFamily="2" charset="2"/>
              <a:buNone/>
              <a:tabLst>
                <a:tab pos="1243013" algn="l"/>
                <a:tab pos="1531938" algn="l"/>
                <a:tab pos="1905000" algn="l"/>
              </a:tabLst>
            </a:pPr>
            <a:endParaRPr lang="cs-CZ" altLang="cs-CZ" sz="20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20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20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20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2000" dirty="0"/>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kde	d	-	počet pracovních dnů</a:t>
            </a:r>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		h	-	počet hodin jedné směny</a:t>
            </a:r>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		</a:t>
            </a:r>
            <a:r>
              <a:rPr lang="cs-CZ" altLang="cs-CZ" sz="2000" dirty="0">
                <a:sym typeface="Symbol" pitchFamily="18" charset="2"/>
              </a:rPr>
              <a:t>	-	směnnost</a:t>
            </a:r>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		g	-	počet vzájemně zaměnitelných pracovišť</a:t>
            </a:r>
          </a:p>
          <a:p>
            <a:pPr marL="476250" lvl="1" indent="-19050" eaLnBrk="1" hangingPunct="1">
              <a:lnSpc>
                <a:spcPct val="90000"/>
              </a:lnSpc>
              <a:buFont typeface="Wingdings" pitchFamily="2" charset="2"/>
              <a:buNone/>
              <a:tabLst>
                <a:tab pos="1243013" algn="l"/>
                <a:tab pos="1531938" algn="l"/>
                <a:tab pos="1905000" algn="l"/>
              </a:tabLst>
            </a:pPr>
            <a:r>
              <a:rPr lang="cs-CZ" altLang="cs-CZ" sz="2000" dirty="0"/>
              <a:t>		z	-	% nevyhnutelných časových ztrát (plánované prostoje z nominálního časového fondu) – 0,90 </a:t>
            </a:r>
            <a:r>
              <a:rPr lang="cs-CZ" altLang="cs-CZ" sz="2000" dirty="0">
                <a:sym typeface="Symbol" pitchFamily="18" charset="2"/>
              </a:rPr>
              <a:t></a:t>
            </a:r>
            <a:r>
              <a:rPr lang="cs-CZ" altLang="cs-CZ" sz="2000" dirty="0"/>
              <a:t> 0,95</a:t>
            </a:r>
          </a:p>
        </p:txBody>
      </p:sp>
      <p:graphicFrame>
        <p:nvGraphicFramePr>
          <p:cNvPr id="10244" name="Object 4"/>
          <p:cNvGraphicFramePr>
            <a:graphicFrameLocks noChangeAspect="1"/>
          </p:cNvGraphicFramePr>
          <p:nvPr/>
        </p:nvGraphicFramePr>
        <p:xfrm>
          <a:off x="2339752" y="2564904"/>
          <a:ext cx="4235450" cy="1133475"/>
        </p:xfrm>
        <a:graphic>
          <a:graphicData uri="http://schemas.openxmlformats.org/presentationml/2006/ole">
            <mc:AlternateContent xmlns:mc="http://schemas.openxmlformats.org/markup-compatibility/2006">
              <mc:Choice xmlns:v="urn:schemas-microsoft-com:vml" Requires="v">
                <p:oleObj spid="_x0000_s9219" name="Rovnice" r:id="rId4" imgW="1612900" imgH="431800" progId="Equation.3">
                  <p:embed/>
                </p:oleObj>
              </mc:Choice>
              <mc:Fallback>
                <p:oleObj name="Rovnice" r:id="rId4" imgW="1612900" imgH="431800" progId="Equation.3">
                  <p:embed/>
                  <p:pic>
                    <p:nvPicPr>
                      <p:cNvPr id="10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564904"/>
                        <a:ext cx="42354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602128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359370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7780" y="476672"/>
            <a:ext cx="8229600" cy="1143000"/>
          </a:xfrm>
        </p:spPr>
        <p:txBody>
          <a:bodyPr>
            <a:normAutofit fontScale="90000"/>
          </a:bodyPr>
          <a:lstStyle/>
          <a:p>
            <a:r>
              <a:rPr lang="cs-CZ" b="1" dirty="0"/>
              <a:t>Zásady uplatňované při řešení prostorového uspořádání</a:t>
            </a:r>
          </a:p>
        </p:txBody>
      </p:sp>
      <p:sp>
        <p:nvSpPr>
          <p:cNvPr id="3" name="Zástupný symbol pro obsah 2"/>
          <p:cNvSpPr>
            <a:spLocks noGrp="1"/>
          </p:cNvSpPr>
          <p:nvPr>
            <p:ph idx="1"/>
          </p:nvPr>
        </p:nvSpPr>
        <p:spPr/>
        <p:txBody>
          <a:bodyPr>
            <a:normAutofit fontScale="70000" lnSpcReduction="20000"/>
          </a:bodyPr>
          <a:lstStyle/>
          <a:p>
            <a:r>
              <a:rPr lang="cs-CZ" dirty="0"/>
              <a:t> vytvářet předpoklady pro bezporuchový a spolehlivý chod provozu a výroby,</a:t>
            </a:r>
          </a:p>
          <a:p>
            <a:r>
              <a:rPr lang="cs-CZ" dirty="0"/>
              <a:t>respektovat charakter výroby,</a:t>
            </a:r>
          </a:p>
          <a:p>
            <a:r>
              <a:rPr lang="cs-CZ" dirty="0"/>
              <a:t>vytvářet předpoklady pro vytváření pružných změn,</a:t>
            </a:r>
          </a:p>
          <a:p>
            <a:r>
              <a:rPr lang="cs-CZ" dirty="0"/>
              <a:t>minimalizovat náklady na instalaci, </a:t>
            </a:r>
            <a:r>
              <a:rPr lang="cs-CZ" dirty="0" err="1"/>
              <a:t>deinstalaci</a:t>
            </a:r>
            <a:r>
              <a:rPr lang="cs-CZ" dirty="0"/>
              <a:t> a demontáž,</a:t>
            </a:r>
          </a:p>
          <a:p>
            <a:r>
              <a:rPr lang="cs-CZ" dirty="0"/>
              <a:t>minimalizovat materiálové toky a dopravní výkony,</a:t>
            </a:r>
          </a:p>
          <a:p>
            <a:r>
              <a:rPr lang="cs-CZ" dirty="0"/>
              <a:t>optimalizovat vnitropodnikové dopravní sítě,</a:t>
            </a:r>
          </a:p>
          <a:p>
            <a:r>
              <a:rPr lang="cs-CZ" dirty="0"/>
              <a:t>optimalizovat rozmístění dílčích ploch v rámci základní plochy atd.</a:t>
            </a:r>
          </a:p>
          <a:p>
            <a:pPr marL="0" indent="0">
              <a:buNone/>
            </a:pPr>
            <a:endParaRPr lang="cs-CZ" dirty="0"/>
          </a:p>
          <a:p>
            <a:pPr marL="0" indent="0">
              <a:buNone/>
            </a:pPr>
            <a:endParaRPr lang="cs-CZ" dirty="0"/>
          </a:p>
          <a:p>
            <a:pPr marL="0" indent="0">
              <a:buNone/>
            </a:pPr>
            <a:r>
              <a:rPr lang="cs-CZ" i="1" dirty="0"/>
              <a:t>Optimální řešení- minimalizace dopravních nákladů:</a:t>
            </a:r>
          </a:p>
          <a:p>
            <a:pPr>
              <a:buFontTx/>
              <a:buChar char="-"/>
            </a:pPr>
            <a:r>
              <a:rPr lang="cs-CZ" i="1" dirty="0"/>
              <a:t>velikost materiálového toku v závislosti na délce trasy. </a:t>
            </a:r>
          </a:p>
          <a:p>
            <a:pPr>
              <a:buFontTx/>
              <a:buChar char="-"/>
            </a:pPr>
            <a:r>
              <a:rPr lang="cs-CZ" i="1" dirty="0"/>
              <a:t>eliminace možného křížení materiálu</a:t>
            </a:r>
          </a:p>
        </p:txBody>
      </p:sp>
      <p:sp>
        <p:nvSpPr>
          <p:cNvPr id="4" name="Obdélník 3"/>
          <p:cNvSpPr/>
          <p:nvPr/>
        </p:nvSpPr>
        <p:spPr>
          <a:xfrm>
            <a:off x="172064" y="6021288"/>
            <a:ext cx="8568952" cy="646331"/>
          </a:xfrm>
          <a:prstGeom prst="rect">
            <a:avLst/>
          </a:prstGeom>
        </p:spPr>
        <p:txBody>
          <a:bodyPr wrap="square">
            <a:spAutoFit/>
          </a:bodyPr>
          <a:lstStyle/>
          <a:p>
            <a:r>
              <a:rPr lang="cs-CZ" sz="900" b="1" i="1" dirty="0"/>
              <a:t>Zdroj: Vstup a úkoly pro 6. kapitolu</a:t>
            </a:r>
          </a:p>
          <a:p>
            <a:r>
              <a:rPr lang="cs-CZ" sz="900" b="1" dirty="0"/>
              <a:t>PROSTOROVÉ USPOŘÁDÁNÍ PRACOVIŠŤ. </a:t>
            </a:r>
            <a:r>
              <a:rPr lang="cs-CZ" sz="900" dirty="0"/>
              <a:t>http://www.google.cz/url?sa=t&amp;rct=j&amp;q=&amp;esrc=s&amp;source=web&amp;cd=4&amp;cad=rja&amp;uact=8&amp;ved=0ahUKEwjPoYDTz5fMAhWLORQKHVhqDCsQFgg1MAM&amp;url=http%3A%2F%2Fwww.utb.cz%2Ffile%2F35257_1_1%2F&amp;usg=AFQjCNFbP4QVPG0fIPW0pvF9Kw1OBpdgTw&amp;sig2=Csk3BTzMYcvy6YEt8hEkKA&amp;bvm=bv.119745492,d.bGg</a:t>
            </a:r>
          </a:p>
        </p:txBody>
      </p:sp>
    </p:spTree>
    <p:extLst>
      <p:ext uri="{BB962C8B-B14F-4D97-AF65-F5344CB8AC3E}">
        <p14:creationId xmlns:p14="http://schemas.microsoft.com/office/powerpoint/2010/main" val="1293227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312738"/>
            <a:ext cx="8350250" cy="1311275"/>
          </a:xfrm>
        </p:spPr>
        <p:txBody>
          <a:bodyPr/>
          <a:lstStyle/>
          <a:p>
            <a:pPr eaLnBrk="1" hangingPunct="1"/>
            <a:r>
              <a:rPr lang="cs-CZ" altLang="cs-CZ" sz="4000" b="1" dirty="0"/>
              <a:t>Fond pracovního času pracovníka ve dnech</a:t>
            </a:r>
          </a:p>
        </p:txBody>
      </p:sp>
      <p:sp>
        <p:nvSpPr>
          <p:cNvPr id="11267" name="Rectangle 3"/>
          <p:cNvSpPr>
            <a:spLocks noGrp="1" noChangeArrowheads="1"/>
          </p:cNvSpPr>
          <p:nvPr>
            <p:ph idx="1"/>
          </p:nvPr>
        </p:nvSpPr>
        <p:spPr/>
        <p:txBody>
          <a:bodyPr/>
          <a:lstStyle/>
          <a:p>
            <a:pPr eaLnBrk="1" hangingPunct="1">
              <a:buFont typeface="Wingdings" pitchFamily="2" charset="2"/>
              <a:buNone/>
              <a:tabLst>
                <a:tab pos="4471988" algn="l"/>
                <a:tab pos="4762500" algn="l"/>
              </a:tabLst>
            </a:pPr>
            <a:r>
              <a:rPr lang="cs-CZ" altLang="cs-CZ" b="1" dirty="0"/>
              <a:t>Pracovní čas pracovníka</a:t>
            </a:r>
          </a:p>
          <a:p>
            <a:pPr lvl="1" eaLnBrk="1" hangingPunct="1">
              <a:buFont typeface="Wingdings" pitchFamily="2" charset="2"/>
              <a:buNone/>
              <a:tabLst>
                <a:tab pos="4471988" algn="l"/>
                <a:tab pos="4762500" algn="l"/>
              </a:tabLst>
            </a:pPr>
            <a:r>
              <a:rPr lang="cs-CZ" altLang="cs-CZ" sz="2400" dirty="0"/>
              <a:t>rok ………………………………..	 	365 dnů</a:t>
            </a:r>
          </a:p>
          <a:p>
            <a:pPr lvl="1" eaLnBrk="1" hangingPunct="1">
              <a:buFont typeface="Wingdings" pitchFamily="2" charset="2"/>
              <a:buNone/>
              <a:tabLst>
                <a:tab pos="4471988" algn="l"/>
                <a:tab pos="4762500" algn="l"/>
              </a:tabLst>
            </a:pPr>
            <a:r>
              <a:rPr lang="cs-CZ" altLang="cs-CZ" sz="2400" dirty="0"/>
              <a:t>soboty, neděle ……………..	-	104 dnů</a:t>
            </a:r>
          </a:p>
          <a:p>
            <a:pPr lvl="1" eaLnBrk="1" hangingPunct="1">
              <a:buFont typeface="Wingdings" pitchFamily="2" charset="2"/>
              <a:buNone/>
              <a:tabLst>
                <a:tab pos="4471988" algn="l"/>
                <a:tab pos="4762500" algn="l"/>
              </a:tabLst>
            </a:pPr>
            <a:r>
              <a:rPr lang="cs-CZ" altLang="cs-CZ" sz="2400" dirty="0"/>
              <a:t>placené svátky …………….	- 	    9 dnů</a:t>
            </a:r>
          </a:p>
          <a:p>
            <a:pPr lvl="1" eaLnBrk="1" hangingPunct="1">
              <a:buFont typeface="Wingdings" pitchFamily="2" charset="2"/>
              <a:buNone/>
              <a:tabLst>
                <a:tab pos="4471988" algn="l"/>
                <a:tab pos="4762500" algn="l"/>
              </a:tabLst>
            </a:pPr>
            <a:r>
              <a:rPr lang="cs-CZ" altLang="cs-CZ" sz="2400" dirty="0"/>
              <a:t>dovolená ……………………….	-	  20 dnů</a:t>
            </a:r>
          </a:p>
          <a:p>
            <a:pPr lvl="1" eaLnBrk="1" hangingPunct="1">
              <a:buFont typeface="Wingdings" pitchFamily="2" charset="2"/>
              <a:buNone/>
              <a:tabLst>
                <a:tab pos="4471988" algn="l"/>
                <a:tab pos="4762500" algn="l"/>
              </a:tabLst>
            </a:pPr>
            <a:r>
              <a:rPr lang="cs-CZ" altLang="cs-CZ" sz="2400" dirty="0" err="1"/>
              <a:t>prům.nemocnost</a:t>
            </a:r>
            <a:r>
              <a:rPr lang="cs-CZ" altLang="cs-CZ" sz="2400" dirty="0"/>
              <a:t> ………….	-	  12 dnů</a:t>
            </a:r>
          </a:p>
          <a:p>
            <a:pPr lvl="1" eaLnBrk="1" hangingPunct="1">
              <a:buFont typeface="Wingdings" pitchFamily="2" charset="2"/>
              <a:buNone/>
              <a:tabLst>
                <a:tab pos="4471988" algn="l"/>
                <a:tab pos="4762500" algn="l"/>
              </a:tabLst>
            </a:pPr>
            <a:endParaRPr lang="cs-CZ" altLang="cs-CZ" sz="2400" dirty="0"/>
          </a:p>
          <a:p>
            <a:pPr lvl="1" eaLnBrk="1" hangingPunct="1">
              <a:buFont typeface="Wingdings" pitchFamily="2" charset="2"/>
              <a:buNone/>
              <a:tabLst>
                <a:tab pos="4471988" algn="l"/>
                <a:tab pos="4762500" algn="l"/>
              </a:tabLst>
            </a:pPr>
            <a:r>
              <a:rPr lang="cs-CZ" altLang="cs-CZ" sz="2400" dirty="0"/>
              <a:t>fond pracovního času …..		220 dnů</a:t>
            </a:r>
          </a:p>
        </p:txBody>
      </p:sp>
      <p:sp>
        <p:nvSpPr>
          <p:cNvPr id="11268" name="AutoShape 4"/>
          <p:cNvSpPr>
            <a:spLocks/>
          </p:cNvSpPr>
          <p:nvPr/>
        </p:nvSpPr>
        <p:spPr bwMode="auto">
          <a:xfrm>
            <a:off x="7162800" y="2438400"/>
            <a:ext cx="304800" cy="1295400"/>
          </a:xfrm>
          <a:prstGeom prst="rightBrace">
            <a:avLst>
              <a:gd name="adj1" fmla="val 3541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cs-CZ" altLang="cs-CZ"/>
          </a:p>
        </p:txBody>
      </p:sp>
      <p:sp>
        <p:nvSpPr>
          <p:cNvPr id="11269" name="Text Box 5"/>
          <p:cNvSpPr txBox="1">
            <a:spLocks noChangeArrowheads="1"/>
          </p:cNvSpPr>
          <p:nvPr/>
        </p:nvSpPr>
        <p:spPr bwMode="auto">
          <a:xfrm>
            <a:off x="7696200" y="2819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a:t>F</a:t>
            </a:r>
            <a:r>
              <a:rPr lang="cs-CZ" altLang="cs-CZ" baseline="-25000"/>
              <a:t>n</a:t>
            </a:r>
            <a:endParaRPr lang="cs-CZ" altLang="cs-CZ"/>
          </a:p>
        </p:txBody>
      </p:sp>
      <p:sp>
        <p:nvSpPr>
          <p:cNvPr id="11270" name="Line 6"/>
          <p:cNvSpPr>
            <a:spLocks noChangeShapeType="1"/>
          </p:cNvSpPr>
          <p:nvPr/>
        </p:nvSpPr>
        <p:spPr bwMode="auto">
          <a:xfrm>
            <a:off x="1371600" y="4876800"/>
            <a:ext cx="5715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1428224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0712" y="764704"/>
            <a:ext cx="8162925" cy="701675"/>
          </a:xfrm>
        </p:spPr>
        <p:txBody>
          <a:bodyPr/>
          <a:lstStyle/>
          <a:p>
            <a:pPr eaLnBrk="1" hangingPunct="1"/>
            <a:r>
              <a:rPr lang="cs-CZ" altLang="cs-CZ" sz="4000" b="1" dirty="0"/>
              <a:t>Druhy výrobního zařízení</a:t>
            </a:r>
          </a:p>
        </p:txBody>
      </p:sp>
      <p:sp>
        <p:nvSpPr>
          <p:cNvPr id="12291"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800" b="1" dirty="0"/>
              <a:t>Vzájemně zaměnitelná pracoviště</a:t>
            </a:r>
          </a:p>
          <a:p>
            <a:pPr marL="552450" lvl="1" indent="26988" eaLnBrk="1" hangingPunct="1">
              <a:lnSpc>
                <a:spcPct val="90000"/>
              </a:lnSpc>
              <a:buFont typeface="Wingdings" pitchFamily="2" charset="2"/>
              <a:buNone/>
            </a:pPr>
            <a:r>
              <a:rPr lang="cs-CZ" altLang="cs-CZ" sz="2400" dirty="0"/>
              <a:t>Rozdělení strojů do skupin, které mohou být pro provedení určité operace vzájemně zaměňovány.</a:t>
            </a:r>
          </a:p>
          <a:p>
            <a:pPr eaLnBrk="1" hangingPunct="1">
              <a:lnSpc>
                <a:spcPct val="90000"/>
              </a:lnSpc>
              <a:buFont typeface="Wingdings" pitchFamily="2" charset="2"/>
              <a:buNone/>
            </a:pPr>
            <a:r>
              <a:rPr lang="cs-CZ" altLang="cs-CZ" sz="2800" b="1" dirty="0"/>
              <a:t>Hrubé třídění – dle technologie</a:t>
            </a:r>
          </a:p>
          <a:p>
            <a:pPr eaLnBrk="1" hangingPunct="1">
              <a:lnSpc>
                <a:spcPct val="90000"/>
              </a:lnSpc>
              <a:buFont typeface="Wingdings" pitchFamily="2" charset="2"/>
              <a:buNone/>
            </a:pPr>
            <a:r>
              <a:rPr lang="cs-CZ" altLang="cs-CZ" sz="2800" b="1" dirty="0"/>
              <a:t>Podrobnější dělení - podle</a:t>
            </a:r>
          </a:p>
          <a:p>
            <a:pPr marL="552450" lvl="1" indent="26988" eaLnBrk="1" hangingPunct="1">
              <a:lnSpc>
                <a:spcPct val="90000"/>
              </a:lnSpc>
              <a:buClr>
                <a:schemeClr val="tx2"/>
              </a:buClr>
              <a:buFontTx/>
              <a:buChar char="•"/>
            </a:pPr>
            <a:r>
              <a:rPr lang="cs-CZ" altLang="cs-CZ" sz="2400" dirty="0"/>
              <a:t> přesnosti</a:t>
            </a:r>
          </a:p>
          <a:p>
            <a:pPr marL="552450" lvl="1" indent="26988" eaLnBrk="1" hangingPunct="1">
              <a:lnSpc>
                <a:spcPct val="90000"/>
              </a:lnSpc>
              <a:buClr>
                <a:schemeClr val="tx2"/>
              </a:buClr>
              <a:buFontTx/>
              <a:buChar char="•"/>
            </a:pPr>
            <a:r>
              <a:rPr lang="cs-CZ" altLang="cs-CZ" sz="2400" dirty="0"/>
              <a:t> velikosti</a:t>
            </a:r>
          </a:p>
          <a:p>
            <a:pPr marL="552450" lvl="1" indent="26988" eaLnBrk="1" hangingPunct="1">
              <a:lnSpc>
                <a:spcPct val="90000"/>
              </a:lnSpc>
              <a:buClr>
                <a:schemeClr val="tx2"/>
              </a:buClr>
              <a:buFontTx/>
              <a:buChar char="•"/>
            </a:pPr>
            <a:r>
              <a:rPr lang="cs-CZ" altLang="cs-CZ" sz="2400" dirty="0"/>
              <a:t> specifické technologie</a:t>
            </a:r>
          </a:p>
          <a:p>
            <a:pPr marL="552450" lvl="1" indent="26988" eaLnBrk="1" hangingPunct="1">
              <a:lnSpc>
                <a:spcPct val="90000"/>
              </a:lnSpc>
              <a:buClr>
                <a:schemeClr val="tx2"/>
              </a:buClr>
              <a:buFontTx/>
              <a:buChar char="•"/>
            </a:pPr>
            <a:r>
              <a:rPr lang="cs-CZ" altLang="cs-CZ" sz="2400" dirty="0"/>
              <a:t> výkonu, apod.</a:t>
            </a:r>
          </a:p>
          <a:p>
            <a:pPr marL="552450" lvl="1" indent="26988" eaLnBrk="1" hangingPunct="1">
              <a:lnSpc>
                <a:spcPct val="90000"/>
              </a:lnSpc>
              <a:buClr>
                <a:schemeClr val="tx2"/>
              </a:buClr>
              <a:buFontTx/>
              <a:buChar char="•"/>
            </a:pPr>
            <a:endParaRPr lang="cs-CZ" altLang="cs-CZ" sz="2400" dirty="0"/>
          </a:p>
        </p:txBody>
      </p:sp>
      <p:sp>
        <p:nvSpPr>
          <p:cNvPr id="4" name="TextovéPole 3"/>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438029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764704"/>
            <a:ext cx="8162925" cy="701675"/>
          </a:xfrm>
        </p:spPr>
        <p:txBody>
          <a:bodyPr/>
          <a:lstStyle/>
          <a:p>
            <a:pPr eaLnBrk="1" hangingPunct="1"/>
            <a:r>
              <a:rPr lang="cs-CZ" altLang="cs-CZ" sz="4000" b="1" dirty="0"/>
              <a:t>Normy času zpracování</a:t>
            </a:r>
          </a:p>
        </p:txBody>
      </p:sp>
      <p:sp>
        <p:nvSpPr>
          <p:cNvPr id="13315" name="Rectangle 3"/>
          <p:cNvSpPr>
            <a:spLocks noGrp="1" noChangeArrowheads="1"/>
          </p:cNvSpPr>
          <p:nvPr>
            <p:ph idx="1"/>
          </p:nvPr>
        </p:nvSpPr>
        <p:spPr/>
        <p:txBody>
          <a:bodyPr/>
          <a:lstStyle/>
          <a:p>
            <a:pPr marL="0" indent="0" eaLnBrk="1" hangingPunct="1">
              <a:buClr>
                <a:schemeClr val="tx2"/>
              </a:buClr>
              <a:buNone/>
              <a:tabLst>
                <a:tab pos="1138238" algn="l"/>
                <a:tab pos="1614488" algn="l"/>
              </a:tabLst>
            </a:pPr>
            <a:r>
              <a:rPr lang="cs-CZ" altLang="cs-CZ" sz="2400" dirty="0"/>
              <a:t>pracnost i-té operace stanovená na základě norem času</a:t>
            </a:r>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pracnost i-té operace [</a:t>
            </a:r>
            <a:r>
              <a:rPr lang="cs-CZ" altLang="cs-CZ" sz="1800" dirty="0" err="1"/>
              <a:t>Nhod</a:t>
            </a:r>
            <a:r>
              <a:rPr lang="cs-CZ" altLang="cs-CZ" sz="1800" dirty="0"/>
              <a:t>/ks]</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buClr>
                <a:schemeClr val="tx2"/>
              </a:buClr>
              <a:buFont typeface="Wingdings" pitchFamily="2" charset="2"/>
              <a:buChar char="v"/>
              <a:tabLst>
                <a:tab pos="1138238" algn="l"/>
                <a:tab pos="1614488" algn="l"/>
              </a:tabLst>
            </a:pPr>
            <a:endParaRPr lang="cs-CZ" altLang="cs-CZ" sz="2400" dirty="0"/>
          </a:p>
        </p:txBody>
      </p:sp>
      <p:graphicFrame>
        <p:nvGraphicFramePr>
          <p:cNvPr id="13316" name="Object 4"/>
          <p:cNvGraphicFramePr>
            <a:graphicFrameLocks noChangeAspect="1"/>
          </p:cNvGraphicFramePr>
          <p:nvPr/>
        </p:nvGraphicFramePr>
        <p:xfrm>
          <a:off x="2483768" y="1918614"/>
          <a:ext cx="2743200" cy="1138238"/>
        </p:xfrm>
        <a:graphic>
          <a:graphicData uri="http://schemas.openxmlformats.org/presentationml/2006/ole">
            <mc:AlternateContent xmlns:mc="http://schemas.openxmlformats.org/markup-compatibility/2006">
              <mc:Choice xmlns:v="urn:schemas-microsoft-com:vml" Requires="v">
                <p:oleObj spid="_x0000_s10243" name="Rovnice" r:id="rId4" imgW="1040948" imgH="431613" progId="Equation.3">
                  <p:embed/>
                </p:oleObj>
              </mc:Choice>
              <mc:Fallback>
                <p:oleObj name="Rovnice" r:id="rId4" imgW="1040948" imgH="431613" progId="Equation.3">
                  <p:embed/>
                  <p:pic>
                    <p:nvPicPr>
                      <p:cNvPr id="133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18614"/>
                        <a:ext cx="2743200"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5"/>
          <p:cNvSpPr txBox="1">
            <a:spLocks noChangeArrowheads="1"/>
          </p:cNvSpPr>
          <p:nvPr/>
        </p:nvSpPr>
        <p:spPr bwMode="auto">
          <a:xfrm>
            <a:off x="5867400" y="3048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a:t>[Nhod/ks]</a:t>
            </a:r>
          </a:p>
        </p:txBody>
      </p:sp>
    </p:spTree>
    <p:extLst>
      <p:ext uri="{BB962C8B-B14F-4D97-AF65-F5344CB8AC3E}">
        <p14:creationId xmlns:p14="http://schemas.microsoft.com/office/powerpoint/2010/main" val="2601824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71538" y="922338"/>
            <a:ext cx="8162925" cy="701675"/>
          </a:xfrm>
        </p:spPr>
        <p:txBody>
          <a:bodyPr/>
          <a:lstStyle/>
          <a:p>
            <a:pPr eaLnBrk="1" hangingPunct="1"/>
            <a:r>
              <a:rPr lang="cs-CZ" altLang="cs-CZ" sz="4000" b="1" dirty="0"/>
              <a:t>Normy času zpracování</a:t>
            </a:r>
          </a:p>
        </p:txBody>
      </p:sp>
      <p:sp>
        <p:nvSpPr>
          <p:cNvPr id="14339" name="Rectangle 3"/>
          <p:cNvSpPr>
            <a:spLocks noGrp="1" noChangeArrowheads="1"/>
          </p:cNvSpPr>
          <p:nvPr>
            <p:ph idx="1"/>
          </p:nvPr>
        </p:nvSpPr>
        <p:spPr/>
        <p:txBody>
          <a:bodyPr/>
          <a:lstStyle/>
          <a:p>
            <a:pPr marL="0" indent="0" eaLnBrk="1" hangingPunct="1">
              <a:lnSpc>
                <a:spcPct val="90000"/>
              </a:lnSpc>
              <a:buClr>
                <a:schemeClr val="tx2"/>
              </a:buClr>
              <a:buNone/>
              <a:tabLst>
                <a:tab pos="1138238" algn="l"/>
                <a:tab pos="1614488" algn="l"/>
              </a:tabLst>
            </a:pPr>
            <a:r>
              <a:rPr lang="cs-CZ" altLang="cs-CZ" sz="2400" dirty="0"/>
              <a:t>pracnost i-té operace v odpracovaných hodinách</a:t>
            </a:r>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skutečná pracnost i-té operace [hod/ks]</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a:sym typeface="Symbol" pitchFamily="18" charset="2"/>
              </a:rPr>
              <a:t></a:t>
            </a:r>
            <a:r>
              <a:rPr lang="cs-CZ" altLang="cs-CZ" sz="1800" baseline="-25000" dirty="0">
                <a:sym typeface="Symbol" pitchFamily="18" charset="2"/>
              </a:rPr>
              <a:t>i</a:t>
            </a:r>
            <a:r>
              <a:rPr lang="cs-CZ" altLang="cs-CZ" sz="1800" dirty="0">
                <a:sym typeface="Symbol" pitchFamily="18" charset="2"/>
              </a:rPr>
              <a:t>	-	ukazatel práce dělníka na i-té operaci</a:t>
            </a:r>
            <a:endParaRPr lang="cs-CZ" altLang="cs-CZ" sz="2400" dirty="0"/>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lnSpc>
                <a:spcPct val="90000"/>
              </a:lnSpc>
              <a:buClr>
                <a:schemeClr val="tx2"/>
              </a:buClr>
              <a:buFont typeface="Wingdings" pitchFamily="2" charset="2"/>
              <a:buChar char="v"/>
              <a:tabLst>
                <a:tab pos="1138238" algn="l"/>
                <a:tab pos="1614488" algn="l"/>
              </a:tabLst>
            </a:pPr>
            <a:endParaRPr lang="cs-CZ" altLang="cs-CZ" sz="2400" dirty="0"/>
          </a:p>
        </p:txBody>
      </p:sp>
      <p:graphicFrame>
        <p:nvGraphicFramePr>
          <p:cNvPr id="14340" name="Object 4"/>
          <p:cNvGraphicFramePr>
            <a:graphicFrameLocks noChangeAspect="1"/>
          </p:cNvGraphicFramePr>
          <p:nvPr/>
        </p:nvGraphicFramePr>
        <p:xfrm>
          <a:off x="2051720" y="2021681"/>
          <a:ext cx="3711575" cy="1138238"/>
        </p:xfrm>
        <a:graphic>
          <a:graphicData uri="http://schemas.openxmlformats.org/presentationml/2006/ole">
            <mc:AlternateContent xmlns:mc="http://schemas.openxmlformats.org/markup-compatibility/2006">
              <mc:Choice xmlns:v="urn:schemas-microsoft-com:vml" Requires="v">
                <p:oleObj spid="_x0000_s11267" name="Rovnice" r:id="rId4" imgW="1409088" imgH="431613" progId="Equation.3">
                  <p:embed/>
                </p:oleObj>
              </mc:Choice>
              <mc:Fallback>
                <p:oleObj name="Rovnice" r:id="rId4" imgW="1409088" imgH="431613" progId="Equation.3">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021681"/>
                        <a:ext cx="3711575"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5"/>
          <p:cNvSpPr txBox="1">
            <a:spLocks noChangeArrowheads="1"/>
          </p:cNvSpPr>
          <p:nvPr/>
        </p:nvSpPr>
        <p:spPr bwMode="auto">
          <a:xfrm>
            <a:off x="60198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a:t>[hod/ks]</a:t>
            </a:r>
          </a:p>
        </p:txBody>
      </p:sp>
    </p:spTree>
    <p:extLst>
      <p:ext uri="{BB962C8B-B14F-4D97-AF65-F5344CB8AC3E}">
        <p14:creationId xmlns:p14="http://schemas.microsoft.com/office/powerpoint/2010/main" val="1143701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548680"/>
            <a:ext cx="8162925" cy="701675"/>
          </a:xfrm>
        </p:spPr>
        <p:txBody>
          <a:bodyPr/>
          <a:lstStyle/>
          <a:p>
            <a:pPr eaLnBrk="1" hangingPunct="1"/>
            <a:r>
              <a:rPr lang="cs-CZ" altLang="cs-CZ" sz="4000" b="1" dirty="0"/>
              <a:t>Ukazatel práce pracovníka</a:t>
            </a:r>
          </a:p>
        </p:txBody>
      </p:sp>
      <p:sp>
        <p:nvSpPr>
          <p:cNvPr id="15363" name="Rectangle 3"/>
          <p:cNvSpPr>
            <a:spLocks noGrp="1" noChangeArrowheads="1"/>
          </p:cNvSpPr>
          <p:nvPr>
            <p:ph idx="1"/>
          </p:nvPr>
        </p:nvSpPr>
        <p:spPr>
          <a:xfrm>
            <a:off x="467544" y="1484784"/>
            <a:ext cx="8229600" cy="4525963"/>
          </a:xfrm>
        </p:spPr>
        <p:txBody>
          <a:bodyPr/>
          <a:lstStyle/>
          <a:p>
            <a:pPr eaLnBrk="1" hangingPunct="1">
              <a:buFont typeface="Wingdings" pitchFamily="2" charset="2"/>
              <a:buNone/>
              <a:tabLst>
                <a:tab pos="661988" algn="l"/>
                <a:tab pos="1055688" algn="l"/>
                <a:tab pos="1243013" algn="l"/>
              </a:tabLst>
            </a:pPr>
            <a:endParaRPr lang="cs-CZ" altLang="cs-CZ"/>
          </a:p>
          <a:p>
            <a:pPr eaLnBrk="1" hangingPunct="1">
              <a:buFont typeface="Wingdings" pitchFamily="2" charset="2"/>
              <a:buNone/>
              <a:tabLst>
                <a:tab pos="661988" algn="l"/>
                <a:tab pos="1055688" algn="l"/>
                <a:tab pos="1243013" algn="l"/>
              </a:tabLst>
            </a:pPr>
            <a:r>
              <a:rPr lang="cs-CZ" altLang="cs-CZ" sz="2000"/>
              <a:t>kde	</a:t>
            </a:r>
            <a:r>
              <a:rPr lang="cs-CZ" altLang="cs-CZ" sz="2000">
                <a:sym typeface="Symbol" pitchFamily="18" charset="2"/>
              </a:rPr>
              <a:t></a:t>
            </a:r>
            <a:r>
              <a:rPr lang="cs-CZ" altLang="cs-CZ" sz="2000" baseline="-25000">
                <a:sym typeface="Symbol" pitchFamily="18" charset="2"/>
              </a:rPr>
              <a:t>	</a:t>
            </a:r>
            <a:r>
              <a:rPr lang="cs-CZ" altLang="cs-CZ" sz="2000">
                <a:sym typeface="Symbol" pitchFamily="18" charset="2"/>
              </a:rPr>
              <a:t>-	ukazatel práce pracovníka</a:t>
            </a:r>
          </a:p>
          <a:p>
            <a:pPr eaLnBrk="1" hangingPunct="1">
              <a:buFont typeface="Wingdings" pitchFamily="2" charset="2"/>
              <a:buNone/>
              <a:tabLst>
                <a:tab pos="661988" algn="l"/>
                <a:tab pos="1055688" algn="l"/>
                <a:tab pos="1243013" algn="l"/>
              </a:tabLst>
            </a:pPr>
            <a:r>
              <a:rPr lang="cs-CZ" altLang="cs-CZ" sz="2000">
                <a:sym typeface="Symbol" pitchFamily="18" charset="2"/>
              </a:rPr>
              <a:t>			-	koeficient plnění výkonových norem</a:t>
            </a: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r>
              <a:rPr lang="cs-CZ" altLang="cs-CZ" sz="2000">
                <a:sym typeface="Symbol" pitchFamily="18" charset="2"/>
              </a:rPr>
              <a:t>		</a:t>
            </a:r>
            <a:r>
              <a:rPr lang="cs-CZ" altLang="cs-CZ" sz="2000" baseline="-25000">
                <a:sym typeface="Symbol" pitchFamily="18" charset="2"/>
              </a:rPr>
              <a:t>l</a:t>
            </a:r>
            <a:r>
              <a:rPr lang="cs-CZ" altLang="cs-CZ" sz="2000">
                <a:sym typeface="Symbol" pitchFamily="18" charset="2"/>
              </a:rPr>
              <a:t>	-	koeficient využití pracovní doby</a:t>
            </a: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r>
              <a:rPr lang="cs-CZ" altLang="cs-CZ" sz="2000">
                <a:sym typeface="Symbol" pitchFamily="18" charset="2"/>
              </a:rPr>
              <a:t>		</a:t>
            </a:r>
            <a:r>
              <a:rPr lang="cs-CZ" altLang="cs-CZ" sz="1800">
                <a:sym typeface="Symbol" pitchFamily="18" charset="2"/>
              </a:rPr>
              <a:t>t</a:t>
            </a:r>
            <a:r>
              <a:rPr lang="cs-CZ" altLang="cs-CZ" sz="1800" baseline="-25000">
                <a:sym typeface="Symbol" pitchFamily="18" charset="2"/>
              </a:rPr>
              <a:t>s</a:t>
            </a:r>
            <a:r>
              <a:rPr lang="cs-CZ" altLang="cs-CZ" sz="1800">
                <a:sym typeface="Symbol" pitchFamily="18" charset="2"/>
              </a:rPr>
              <a:t>	-	doba skutečné práce</a:t>
            </a:r>
          </a:p>
          <a:p>
            <a:pPr eaLnBrk="1" hangingPunct="1">
              <a:buFont typeface="Wingdings" pitchFamily="2" charset="2"/>
              <a:buNone/>
              <a:tabLst>
                <a:tab pos="661988" algn="l"/>
                <a:tab pos="1055688" algn="l"/>
                <a:tab pos="1243013" algn="l"/>
              </a:tabLst>
            </a:pPr>
            <a:r>
              <a:rPr lang="cs-CZ" altLang="cs-CZ" sz="1800">
                <a:sym typeface="Symbol" pitchFamily="18" charset="2"/>
              </a:rPr>
              <a:t>		t</a:t>
            </a:r>
            <a:r>
              <a:rPr lang="cs-CZ" altLang="cs-CZ" sz="1800" baseline="-25000">
                <a:sym typeface="Symbol" pitchFamily="18" charset="2"/>
              </a:rPr>
              <a:t>o</a:t>
            </a:r>
            <a:r>
              <a:rPr lang="cs-CZ" altLang="cs-CZ" sz="1800">
                <a:sym typeface="Symbol" pitchFamily="18" charset="2"/>
              </a:rPr>
              <a:t>	-	předepsaná doba práce pracovníka za směnu</a:t>
            </a: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p:txBody>
      </p:sp>
      <p:graphicFrame>
        <p:nvGraphicFramePr>
          <p:cNvPr id="15364" name="Object 4"/>
          <p:cNvGraphicFramePr>
            <a:graphicFrameLocks noChangeAspect="1"/>
          </p:cNvGraphicFramePr>
          <p:nvPr/>
        </p:nvGraphicFramePr>
        <p:xfrm>
          <a:off x="2915816" y="1484784"/>
          <a:ext cx="1733550" cy="693738"/>
        </p:xfrm>
        <a:graphic>
          <a:graphicData uri="http://schemas.openxmlformats.org/presentationml/2006/ole">
            <mc:AlternateContent xmlns:mc="http://schemas.openxmlformats.org/markup-compatibility/2006">
              <mc:Choice xmlns:v="urn:schemas-microsoft-com:vml" Requires="v">
                <p:oleObj spid="_x0000_s12293" name="Rovnice" r:id="rId4" imgW="571252" imgH="228501" progId="Equation.3">
                  <p:embed/>
                </p:oleObj>
              </mc:Choice>
              <mc:Fallback>
                <p:oleObj name="Rovnice" r:id="rId4" imgW="571252" imgH="228501" progId="Equation.3">
                  <p:embed/>
                  <p:pic>
                    <p:nvPicPr>
                      <p:cNvPr id="15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484784"/>
                        <a:ext cx="173355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971800" y="3048000"/>
          <a:ext cx="962025" cy="990600"/>
        </p:xfrm>
        <a:graphic>
          <a:graphicData uri="http://schemas.openxmlformats.org/presentationml/2006/ole">
            <mc:AlternateContent xmlns:mc="http://schemas.openxmlformats.org/markup-compatibility/2006">
              <mc:Choice xmlns:v="urn:schemas-microsoft-com:vml" Requires="v">
                <p:oleObj spid="_x0000_s12294" name="Rovnice" r:id="rId6" imgW="418918" imgH="431613" progId="Equation.3">
                  <p:embed/>
                </p:oleObj>
              </mc:Choice>
              <mc:Fallback>
                <p:oleObj name="Rovnice" r:id="rId6" imgW="418918" imgH="431613" progId="Equation.3">
                  <p:embed/>
                  <p:pic>
                    <p:nvPicPr>
                      <p:cNvPr id="1536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048000"/>
                        <a:ext cx="9620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019425" y="4191000"/>
          <a:ext cx="1020763" cy="990600"/>
        </p:xfrm>
        <a:graphic>
          <a:graphicData uri="http://schemas.openxmlformats.org/presentationml/2006/ole">
            <mc:AlternateContent xmlns:mc="http://schemas.openxmlformats.org/markup-compatibility/2006">
              <mc:Choice xmlns:v="urn:schemas-microsoft-com:vml" Requires="v">
                <p:oleObj spid="_x0000_s12295" name="Rovnice" r:id="rId8" imgW="444307" imgH="431613" progId="Equation.3">
                  <p:embed/>
                </p:oleObj>
              </mc:Choice>
              <mc:Fallback>
                <p:oleObj name="Rovnice" r:id="rId8" imgW="444307" imgH="431613" progId="Equation.3">
                  <p:embed/>
                  <p:pic>
                    <p:nvPicPr>
                      <p:cNvPr id="1536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9425" y="4191000"/>
                        <a:ext cx="10207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240526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922338"/>
            <a:ext cx="8162925" cy="701675"/>
          </a:xfrm>
        </p:spPr>
        <p:txBody>
          <a:bodyPr/>
          <a:lstStyle/>
          <a:p>
            <a:pPr eaLnBrk="1" hangingPunct="1"/>
            <a:r>
              <a:rPr lang="cs-CZ" altLang="cs-CZ" sz="4000" b="1" dirty="0"/>
              <a:t>Výrobní kapacita pracoviště</a:t>
            </a:r>
          </a:p>
        </p:txBody>
      </p:sp>
      <p:sp>
        <p:nvSpPr>
          <p:cNvPr id="16387" name="Rectangle 3"/>
          <p:cNvSpPr>
            <a:spLocks noGrp="1" noChangeArrowheads="1"/>
          </p:cNvSpPr>
          <p:nvPr>
            <p:ph idx="1"/>
          </p:nvPr>
        </p:nvSpPr>
        <p:spPr>
          <a:xfrm>
            <a:off x="539750" y="1905000"/>
            <a:ext cx="8483600" cy="4619625"/>
          </a:xfrm>
        </p:spPr>
        <p:txBody>
          <a:bodyPr/>
          <a:lstStyle/>
          <a:p>
            <a:pPr marL="0" indent="0" eaLnBrk="1" hangingPunct="1">
              <a:buClr>
                <a:schemeClr val="tx2"/>
              </a:buClr>
              <a:buNone/>
              <a:tabLst>
                <a:tab pos="1138238" algn="l"/>
                <a:tab pos="1614488" algn="l"/>
                <a:tab pos="1905000" algn="l"/>
              </a:tabLst>
            </a:pPr>
            <a:r>
              <a:rPr lang="cs-CZ" altLang="cs-CZ" sz="2800" b="1" dirty="0"/>
              <a:t>Plánovaná výrobní kapacita</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None/>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a:t>
            </a:r>
            <a:r>
              <a:rPr lang="cs-CZ" altLang="cs-CZ" sz="2000" dirty="0" err="1"/>
              <a:t>K</a:t>
            </a:r>
            <a:r>
              <a:rPr lang="cs-CZ" altLang="cs-CZ" sz="2000" baseline="-25000" dirty="0" err="1"/>
              <a:t>pl</a:t>
            </a:r>
            <a:r>
              <a:rPr lang="cs-CZ" altLang="cs-CZ" sz="2000" baseline="-25000" dirty="0"/>
              <a:t>	</a:t>
            </a:r>
            <a:r>
              <a:rPr lang="cs-CZ" altLang="cs-CZ" sz="2000" dirty="0"/>
              <a:t>-	plánovaná kapacita</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pl</a:t>
            </a:r>
            <a:r>
              <a:rPr lang="cs-CZ" altLang="cs-CZ" sz="2000" dirty="0"/>
              <a:t>	-	plánovaný fond času v hod</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pl</a:t>
            </a:r>
            <a:r>
              <a:rPr lang="cs-CZ" altLang="cs-CZ" sz="2000" dirty="0"/>
              <a:t>	-	pracnost výrobku v hod/ks</a:t>
            </a:r>
          </a:p>
          <a:p>
            <a:pPr marL="579438" lvl="1" indent="0" eaLnBrk="1" hangingPunct="1">
              <a:buClr>
                <a:schemeClr val="tx2"/>
              </a:buClr>
              <a:buFont typeface="Wingdings" pitchFamily="2" charset="2"/>
              <a:buNone/>
              <a:tabLst>
                <a:tab pos="1138238" algn="l"/>
                <a:tab pos="1614488" algn="l"/>
                <a:tab pos="1905000" algn="l"/>
              </a:tabLst>
            </a:pPr>
            <a:endParaRPr lang="cs-CZ" altLang="cs-CZ" sz="2000" dirty="0"/>
          </a:p>
          <a:p>
            <a:pPr marL="579438" lvl="1" indent="0" eaLnBrk="1" hangingPunct="1">
              <a:buClr>
                <a:schemeClr val="tx2"/>
              </a:buClr>
              <a:buFont typeface="Wingdings" pitchFamily="2" charset="2"/>
              <a:buNone/>
              <a:tabLst>
                <a:tab pos="1138238" algn="l"/>
                <a:tab pos="1614488" algn="l"/>
                <a:tab pos="1905000" algn="l"/>
              </a:tabLst>
            </a:pPr>
            <a:r>
              <a:rPr lang="cs-CZ" altLang="cs-CZ" sz="2000" b="1" dirty="0"/>
              <a:t>Pracoviště – pravidelná činnost, jeden druh výrobků</a:t>
            </a:r>
          </a:p>
        </p:txBody>
      </p:sp>
      <p:graphicFrame>
        <p:nvGraphicFramePr>
          <p:cNvPr id="16388" name="Object 4"/>
          <p:cNvGraphicFramePr>
            <a:graphicFrameLocks noChangeAspect="1"/>
          </p:cNvGraphicFramePr>
          <p:nvPr/>
        </p:nvGraphicFramePr>
        <p:xfrm>
          <a:off x="3048000" y="2286000"/>
          <a:ext cx="1676400" cy="1241425"/>
        </p:xfrm>
        <a:graphic>
          <a:graphicData uri="http://schemas.openxmlformats.org/presentationml/2006/ole">
            <mc:AlternateContent xmlns:mc="http://schemas.openxmlformats.org/markup-compatibility/2006">
              <mc:Choice xmlns:v="urn:schemas-microsoft-com:vml" Requires="v">
                <p:oleObj spid="_x0000_s13316" name="Rovnice" r:id="rId4" imgW="634725" imgH="469696" progId="Equation.3">
                  <p:embed/>
                </p:oleObj>
              </mc:Choice>
              <mc:Fallback>
                <p:oleObj name="Rovnice" r:id="rId4" imgW="634725" imgH="469696" progId="Equation.3">
                  <p:embed/>
                  <p:pic>
                    <p:nvPicPr>
                      <p:cNvPr id="163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1676400"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203848" y="5157192"/>
          <a:ext cx="1447800" cy="1158875"/>
        </p:xfrm>
        <a:graphic>
          <a:graphicData uri="http://schemas.openxmlformats.org/presentationml/2006/ole">
            <mc:AlternateContent xmlns:mc="http://schemas.openxmlformats.org/markup-compatibility/2006">
              <mc:Choice xmlns:v="urn:schemas-microsoft-com:vml" Requires="v">
                <p:oleObj spid="_x0000_s13317" name="Rovnice" r:id="rId6" imgW="571500" imgH="457200" progId="Equation.3">
                  <p:embed/>
                </p:oleObj>
              </mc:Choice>
              <mc:Fallback>
                <p:oleObj name="Rovnice" r:id="rId6" imgW="571500" imgH="457200" progId="Equation.3">
                  <p:embed/>
                  <p:pic>
                    <p:nvPicPr>
                      <p:cNvPr id="1638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5157192"/>
                        <a:ext cx="144780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6"/>
          <p:cNvSpPr txBox="1">
            <a:spLocks noChangeArrowheads="1"/>
          </p:cNvSpPr>
          <p:nvPr/>
        </p:nvSpPr>
        <p:spPr bwMode="auto">
          <a:xfrm>
            <a:off x="5105400" y="2667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cs-CZ" altLang="cs-CZ"/>
              <a:t>[ks, t, m]</a:t>
            </a:r>
          </a:p>
        </p:txBody>
      </p:sp>
    </p:spTree>
    <p:extLst>
      <p:ext uri="{BB962C8B-B14F-4D97-AF65-F5344CB8AC3E}">
        <p14:creationId xmlns:p14="http://schemas.microsoft.com/office/powerpoint/2010/main" val="1379449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Počet pracovišť pro dosažení požadované kapacity</a:t>
            </a:r>
          </a:p>
        </p:txBody>
      </p:sp>
      <p:sp>
        <p:nvSpPr>
          <p:cNvPr id="17411" name="Rectangle 3"/>
          <p:cNvSpPr>
            <a:spLocks noGrp="1" noChangeArrowheads="1"/>
          </p:cNvSpPr>
          <p:nvPr>
            <p:ph idx="1"/>
          </p:nvPr>
        </p:nvSpPr>
        <p:spPr>
          <a:xfrm>
            <a:off x="912813" y="1700808"/>
            <a:ext cx="8110537" cy="4536480"/>
          </a:xfrm>
        </p:spPr>
        <p:txBody>
          <a:bodyPr/>
          <a:lstStyle/>
          <a:p>
            <a:pPr marL="0" indent="0" eaLnBrk="1" hangingPunct="1">
              <a:buClr>
                <a:schemeClr val="tx2"/>
              </a:buClr>
              <a:buNone/>
              <a:tabLst>
                <a:tab pos="1138238" algn="l"/>
                <a:tab pos="1614488" algn="l"/>
                <a:tab pos="1905000" algn="l"/>
              </a:tabLst>
            </a:pPr>
            <a:r>
              <a:rPr lang="cs-CZ" altLang="cs-CZ" sz="2800" dirty="0"/>
              <a:t>Počet strojních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S</a:t>
            </a:r>
            <a:r>
              <a:rPr lang="cs-CZ" altLang="cs-CZ" sz="2000" baseline="-25000" dirty="0"/>
              <a:t>i	</a:t>
            </a:r>
            <a:r>
              <a:rPr lang="cs-CZ" altLang="cs-CZ" sz="2000" dirty="0"/>
              <a:t>-	počet pracovišť, které musíme přidat nebo 			ubrat, abychom dosáhli požadované kapacity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pi</a:t>
            </a:r>
            <a:r>
              <a:rPr lang="cs-CZ" altLang="cs-CZ" sz="2000" dirty="0"/>
              <a:t>	-	požadovaná kapacita na i-</a:t>
            </a:r>
            <a:r>
              <a:rPr lang="cs-CZ" altLang="cs-CZ" sz="2000" dirty="0" err="1"/>
              <a:t>tém</a:t>
            </a:r>
            <a:r>
              <a:rPr lang="cs-CZ" altLang="cs-CZ" sz="2000" dirty="0"/>
              <a:t> pracovišti daná 			výrobním programem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i</a:t>
            </a:r>
            <a:r>
              <a:rPr lang="cs-CZ" altLang="cs-CZ" sz="2000" dirty="0"/>
              <a:t>	-	skutečná kapacita (disponibilní) na i-</a:t>
            </a:r>
            <a:r>
              <a:rPr lang="cs-CZ" altLang="cs-CZ" sz="2000" dirty="0" err="1"/>
              <a:t>tém</a:t>
            </a:r>
            <a:r>
              <a:rPr lang="cs-CZ" altLang="cs-CZ" sz="2000" dirty="0"/>
              <a:t> 				pracovišti</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t</a:t>
            </a:r>
            <a:r>
              <a:rPr lang="cs-CZ" altLang="cs-CZ" sz="2000" baseline="-25000" dirty="0"/>
              <a:t>i</a:t>
            </a:r>
            <a:r>
              <a:rPr lang="cs-CZ" altLang="cs-CZ" sz="2000" dirty="0"/>
              <a:t>	-	pracnost operace na i-</a:t>
            </a:r>
            <a:r>
              <a:rPr lang="cs-CZ" altLang="cs-CZ" sz="2000" dirty="0" err="1"/>
              <a:t>tém</a:t>
            </a:r>
            <a:r>
              <a:rPr lang="cs-CZ" altLang="cs-CZ" sz="2000" dirty="0"/>
              <a:t> pracovišti</a:t>
            </a:r>
          </a:p>
        </p:txBody>
      </p:sp>
      <p:graphicFrame>
        <p:nvGraphicFramePr>
          <p:cNvPr id="17412" name="Object 4"/>
          <p:cNvGraphicFramePr>
            <a:graphicFrameLocks noChangeAspect="1"/>
          </p:cNvGraphicFramePr>
          <p:nvPr/>
        </p:nvGraphicFramePr>
        <p:xfrm>
          <a:off x="2363788" y="2362200"/>
          <a:ext cx="3017837" cy="1241425"/>
        </p:xfrm>
        <a:graphic>
          <a:graphicData uri="http://schemas.openxmlformats.org/presentationml/2006/ole">
            <mc:AlternateContent xmlns:mc="http://schemas.openxmlformats.org/markup-compatibility/2006">
              <mc:Choice xmlns:v="urn:schemas-microsoft-com:vml" Requires="v">
                <p:oleObj spid="_x0000_s14339" name="Equation" r:id="rId4" imgW="1143000" imgH="469800" progId="Equation.3">
                  <p:embed/>
                </p:oleObj>
              </mc:Choice>
              <mc:Fallback>
                <p:oleObj name="Equation" r:id="rId4" imgW="1143000" imgH="469800" progId="Equation.3">
                  <p:embed/>
                  <p:pic>
                    <p:nvPicPr>
                      <p:cNvPr id="17412" name="Object 4"/>
                      <p:cNvPicPr>
                        <a:picLocks noChangeAspect="1" noChangeArrowheads="1"/>
                      </p:cNvPicPr>
                      <p:nvPr/>
                    </p:nvPicPr>
                    <p:blipFill>
                      <a:blip r:embed="rId5"/>
                      <a:srcRect/>
                      <a:stretch>
                        <a:fillRect/>
                      </a:stretch>
                    </p:blipFill>
                    <p:spPr bwMode="auto">
                      <a:xfrm>
                        <a:off x="2363788" y="2362200"/>
                        <a:ext cx="30178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279117" y="5877272"/>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179047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552" y="764704"/>
            <a:ext cx="8162925" cy="641350"/>
          </a:xfrm>
        </p:spPr>
        <p:txBody>
          <a:bodyPr/>
          <a:lstStyle/>
          <a:p>
            <a:pPr eaLnBrk="1" hangingPunct="1"/>
            <a:r>
              <a:rPr lang="cs-CZ" altLang="cs-CZ" sz="3600" b="1" dirty="0"/>
              <a:t>Kapacita montážních pracovišť</a:t>
            </a:r>
          </a:p>
        </p:txBody>
      </p:sp>
      <p:sp>
        <p:nvSpPr>
          <p:cNvPr id="18435" name="Rectangle 3"/>
          <p:cNvSpPr>
            <a:spLocks noGrp="1" noChangeArrowheads="1"/>
          </p:cNvSpPr>
          <p:nvPr>
            <p:ph idx="1"/>
          </p:nvPr>
        </p:nvSpPr>
        <p:spPr/>
        <p:txBody>
          <a:bodyPr/>
          <a:lstStyle/>
          <a:p>
            <a:pPr marL="0" indent="0" eaLnBrk="1" hangingPunct="1">
              <a:buClr>
                <a:schemeClr val="tx2"/>
              </a:buClr>
              <a:buNone/>
              <a:tabLst>
                <a:tab pos="1138238" algn="l"/>
                <a:tab pos="1614488" algn="l"/>
                <a:tab pos="1905000" algn="l"/>
              </a:tabLst>
            </a:pPr>
            <a:r>
              <a:rPr lang="cs-CZ" altLang="cs-CZ" sz="2800" dirty="0"/>
              <a:t>Kapacita ručních (montážních)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K</a:t>
            </a:r>
            <a:r>
              <a:rPr lang="cs-CZ" altLang="cs-CZ" sz="2000" baseline="-25000" dirty="0"/>
              <a:t>m	</a:t>
            </a:r>
            <a:r>
              <a:rPr lang="cs-CZ" altLang="cs-CZ" sz="2000" dirty="0"/>
              <a:t>-	kapacita montážní plochy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efm</a:t>
            </a:r>
            <a:r>
              <a:rPr lang="cs-CZ" altLang="cs-CZ" sz="2000" dirty="0"/>
              <a:t>	-	časový efektivní fond montážní plochy 				[hod/rok]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F	-	plocha montážní [m2]</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m</a:t>
            </a:r>
            <a:r>
              <a:rPr lang="cs-CZ" altLang="cs-CZ" sz="2000" dirty="0"/>
              <a:t>	-	pracnost montážní operace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en-US" altLang="cs-CZ" sz="2000" dirty="0"/>
              <a:t>ƒ</a:t>
            </a:r>
            <a:r>
              <a:rPr lang="cs-CZ" altLang="cs-CZ" sz="2000" dirty="0"/>
              <a:t> 	-	plocha, kterou zaujímá jedna montovaná 				jednotka</a:t>
            </a:r>
          </a:p>
        </p:txBody>
      </p:sp>
      <p:graphicFrame>
        <p:nvGraphicFramePr>
          <p:cNvPr id="18436" name="Object 4"/>
          <p:cNvGraphicFramePr>
            <a:graphicFrameLocks noChangeAspect="1"/>
          </p:cNvGraphicFramePr>
          <p:nvPr/>
        </p:nvGraphicFramePr>
        <p:xfrm>
          <a:off x="2749550" y="2378075"/>
          <a:ext cx="2246313" cy="1208088"/>
        </p:xfrm>
        <a:graphic>
          <a:graphicData uri="http://schemas.openxmlformats.org/presentationml/2006/ole">
            <mc:AlternateContent xmlns:mc="http://schemas.openxmlformats.org/markup-compatibility/2006">
              <mc:Choice xmlns:v="urn:schemas-microsoft-com:vml" Requires="v">
                <p:oleObj spid="_x0000_s15363" name="Rovnice" r:id="rId4" imgW="850900" imgH="457200" progId="Equation.3">
                  <p:embed/>
                </p:oleObj>
              </mc:Choice>
              <mc:Fallback>
                <p:oleObj name="Rovnice" r:id="rId4" imgW="850900" imgH="457200" progId="Equation.3">
                  <p:embed/>
                  <p:pic>
                    <p:nvPicPr>
                      <p:cNvPr id="184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2378075"/>
                        <a:ext cx="2246313"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95536" y="6107980"/>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4182177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Velikost montážní plochy pro dosažení požadované kapacity</a:t>
            </a:r>
          </a:p>
        </p:txBody>
      </p:sp>
      <p:sp>
        <p:nvSpPr>
          <p:cNvPr id="19459" name="Rectangle 3"/>
          <p:cNvSpPr>
            <a:spLocks noGrp="1" noChangeArrowheads="1"/>
          </p:cNvSpPr>
          <p:nvPr>
            <p:ph idx="1"/>
          </p:nvPr>
        </p:nvSpPr>
        <p:spPr/>
        <p:txBody>
          <a:bodyPr>
            <a:normAutofit/>
          </a:bodyPr>
          <a:lstStyle/>
          <a:p>
            <a:pPr marL="0" indent="0" eaLnBrk="1" hangingPunct="1">
              <a:buClr>
                <a:schemeClr val="tx2"/>
              </a:buClr>
              <a:buNone/>
              <a:tabLst>
                <a:tab pos="1138238" algn="l"/>
                <a:tab pos="1614488" algn="l"/>
                <a:tab pos="1905000" algn="l"/>
              </a:tabLst>
            </a:pPr>
            <a:r>
              <a:rPr lang="cs-CZ" altLang="cs-CZ" sz="2800" dirty="0"/>
              <a:t>Velikost montážní plochy</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F</a:t>
            </a:r>
            <a:r>
              <a:rPr lang="cs-CZ" altLang="cs-CZ" sz="2000" baseline="-25000" dirty="0"/>
              <a:t>	</a:t>
            </a:r>
            <a:r>
              <a:rPr lang="cs-CZ" altLang="cs-CZ" sz="2000" dirty="0"/>
              <a:t>-	plocha, o kterou musíme upravit stávající 				montážní plochu, abychom splnili požadovaný výrobní úkol</a:t>
            </a:r>
            <a:endParaRPr lang="cs-CZ" altLang="cs-CZ" sz="1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a:t>
            </a:r>
            <a:r>
              <a:rPr lang="cs-CZ" altLang="cs-CZ" sz="2000" dirty="0"/>
              <a:t>	-	požadovaná kapacita montážní plochy zadaná 			výrobním úkolem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p>
        </p:txBody>
      </p:sp>
      <p:graphicFrame>
        <p:nvGraphicFramePr>
          <p:cNvPr id="19460" name="Object 4"/>
          <p:cNvGraphicFramePr>
            <a:graphicFrameLocks noChangeAspect="1"/>
          </p:cNvGraphicFramePr>
          <p:nvPr/>
        </p:nvGraphicFramePr>
        <p:xfrm>
          <a:off x="2128838" y="2362200"/>
          <a:ext cx="3487737" cy="1241425"/>
        </p:xfrm>
        <a:graphic>
          <a:graphicData uri="http://schemas.openxmlformats.org/presentationml/2006/ole">
            <mc:AlternateContent xmlns:mc="http://schemas.openxmlformats.org/markup-compatibility/2006">
              <mc:Choice xmlns:v="urn:schemas-microsoft-com:vml" Requires="v">
                <p:oleObj spid="_x0000_s16387" name="Rovnice" r:id="rId4" imgW="1320227" imgH="469696" progId="Equation.3">
                  <p:embed/>
                </p:oleObj>
              </mc:Choice>
              <mc:Fallback>
                <p:oleObj name="Rovnice" r:id="rId4" imgW="1320227" imgH="469696" progId="Equation.3">
                  <p:embed/>
                  <p:pic>
                    <p:nvPicPr>
                      <p:cNvPr id="194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2362200"/>
                        <a:ext cx="34877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5805264"/>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4214959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836712"/>
            <a:ext cx="8162925" cy="701675"/>
          </a:xfrm>
        </p:spPr>
        <p:txBody>
          <a:bodyPr/>
          <a:lstStyle/>
          <a:p>
            <a:pPr eaLnBrk="1" hangingPunct="1"/>
            <a:r>
              <a:rPr lang="cs-CZ" altLang="cs-CZ" sz="4000" b="1" dirty="0"/>
              <a:t>Převedený výrobní program</a:t>
            </a:r>
          </a:p>
        </p:txBody>
      </p:sp>
      <p:sp>
        <p:nvSpPr>
          <p:cNvPr id="20483" name="Rectangle 3"/>
          <p:cNvSpPr>
            <a:spLocks noGrp="1" noChangeArrowheads="1"/>
          </p:cNvSpPr>
          <p:nvPr>
            <p:ph idx="1"/>
          </p:nvPr>
        </p:nvSpPr>
        <p:spPr/>
        <p:txBody>
          <a:bodyPr/>
          <a:lstStyle/>
          <a:p>
            <a:pPr marL="0" indent="0" eaLnBrk="1" hangingPunct="1">
              <a:buClr>
                <a:schemeClr val="tx2"/>
              </a:buClr>
              <a:buFont typeface="Wingdings" pitchFamily="2" charset="2"/>
              <a:buNone/>
            </a:pPr>
            <a:r>
              <a:rPr lang="cs-CZ" altLang="cs-CZ" sz="2800" dirty="0"/>
              <a:t>Přepočet technologicky podobných výrobků podle představitelů</a:t>
            </a:r>
          </a:p>
          <a:p>
            <a:pPr marL="0" indent="0" eaLnBrk="1" hangingPunct="1">
              <a:spcBef>
                <a:spcPct val="50000"/>
              </a:spcBef>
              <a:buClr>
                <a:schemeClr val="tx2"/>
              </a:buClr>
              <a:buNone/>
            </a:pPr>
            <a:r>
              <a:rPr lang="cs-CZ" altLang="cs-CZ" sz="2800" b="1" i="1" dirty="0"/>
              <a:t>konkrétní představitel</a:t>
            </a:r>
          </a:p>
          <a:p>
            <a:pPr marL="766763" lvl="1" indent="0" eaLnBrk="1" hangingPunct="1">
              <a:buClr>
                <a:schemeClr val="tx2"/>
              </a:buClr>
              <a:buFont typeface="Wingdings" pitchFamily="2" charset="2"/>
              <a:buNone/>
            </a:pPr>
            <a:r>
              <a:rPr lang="cs-CZ" altLang="cs-CZ" sz="2400" dirty="0"/>
              <a:t>za představitele zvolen jeden z výrobků výrobního programu (obvykle ten, který nejvíce vytíží kapacitu)</a:t>
            </a:r>
          </a:p>
          <a:p>
            <a:pPr marL="0" indent="0" eaLnBrk="1" hangingPunct="1">
              <a:buClr>
                <a:schemeClr val="tx2"/>
              </a:buClr>
              <a:buNone/>
            </a:pPr>
            <a:r>
              <a:rPr lang="cs-CZ" altLang="cs-CZ" sz="2800" dirty="0"/>
              <a:t> </a:t>
            </a:r>
            <a:r>
              <a:rPr lang="cs-CZ" altLang="cs-CZ" sz="2800" b="1" i="1" dirty="0"/>
              <a:t>smluvený představitel</a:t>
            </a:r>
          </a:p>
          <a:p>
            <a:pPr marL="766763" lvl="1" indent="0" eaLnBrk="1" hangingPunct="1">
              <a:buClr>
                <a:schemeClr val="tx2"/>
              </a:buClr>
              <a:buFont typeface="Wingdings" pitchFamily="2" charset="2"/>
              <a:buNone/>
            </a:pPr>
            <a:r>
              <a:rPr lang="cs-CZ" altLang="cs-CZ" sz="2400" dirty="0"/>
              <a:t>smyšlený výrobek (průměrná pracnost všech výrobků výrobního úkolu)</a:t>
            </a:r>
          </a:p>
        </p:txBody>
      </p:sp>
      <p:sp>
        <p:nvSpPr>
          <p:cNvPr id="4" name="TextovéPole 3"/>
          <p:cNvSpPr txBox="1"/>
          <p:nvPr/>
        </p:nvSpPr>
        <p:spPr>
          <a:xfrm>
            <a:off x="251520" y="5661248"/>
            <a:ext cx="8280920" cy="923330"/>
          </a:xfrm>
          <a:prstGeom prst="rect">
            <a:avLst/>
          </a:prstGeom>
          <a:noFill/>
        </p:spPr>
        <p:txBody>
          <a:bodyPr wrap="square" rtlCol="0">
            <a:spAutoFit/>
          </a:bodyPr>
          <a:lstStyle/>
          <a:p>
            <a:r>
              <a:rPr lang="cs-CZ" i="1" dirty="0"/>
              <a:t>Jurová M. 2010. Technická příprava výroby. </a:t>
            </a:r>
            <a:r>
              <a:rPr lang="cs-CZ" dirty="0"/>
              <a:t>Přednáška k předmětu Řízení výroby </a:t>
            </a:r>
            <a:r>
              <a:rPr lang="cs-CZ" i="1" dirty="0"/>
              <a:t>. VUT v Brně. Fakulta Podnikatelská</a:t>
            </a:r>
          </a:p>
          <a:p>
            <a:endParaRPr lang="cs-CZ" i="1" dirty="0"/>
          </a:p>
        </p:txBody>
      </p:sp>
    </p:spTree>
    <p:extLst>
      <p:ext uri="{BB962C8B-B14F-4D97-AF65-F5344CB8AC3E}">
        <p14:creationId xmlns:p14="http://schemas.microsoft.com/office/powerpoint/2010/main" val="265585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Základní analytické metody prostorového uspořádání</a:t>
            </a:r>
            <a:endParaRPr lang="cs-CZ" dirty="0"/>
          </a:p>
        </p:txBody>
      </p:sp>
      <p:sp>
        <p:nvSpPr>
          <p:cNvPr id="3" name="Zástupný symbol pro obsah 2"/>
          <p:cNvSpPr>
            <a:spLocks noGrp="1"/>
          </p:cNvSpPr>
          <p:nvPr>
            <p:ph idx="1"/>
          </p:nvPr>
        </p:nvSpPr>
        <p:spPr/>
        <p:txBody>
          <a:bodyPr>
            <a:normAutofit lnSpcReduction="10000"/>
          </a:bodyPr>
          <a:lstStyle/>
          <a:p>
            <a:pPr marL="0" indent="0">
              <a:buNone/>
            </a:pPr>
            <a:endParaRPr lang="cs-CZ" dirty="0"/>
          </a:p>
          <a:p>
            <a:r>
              <a:rPr lang="cs-CZ" dirty="0"/>
              <a:t>Šachovnicová tabulka,</a:t>
            </a:r>
          </a:p>
          <a:p>
            <a:r>
              <a:rPr lang="cs-CZ" dirty="0"/>
              <a:t>Layout pracoviště,</a:t>
            </a:r>
          </a:p>
          <a:p>
            <a:r>
              <a:rPr lang="cs-CZ" dirty="0"/>
              <a:t>Metoda souřadnic,</a:t>
            </a:r>
          </a:p>
          <a:p>
            <a:r>
              <a:rPr lang="cs-CZ" dirty="0"/>
              <a:t>Trojúhelníková metoda,</a:t>
            </a:r>
          </a:p>
          <a:p>
            <a:r>
              <a:rPr lang="cs-CZ" dirty="0"/>
              <a:t>Metoda CRAFT,</a:t>
            </a:r>
          </a:p>
          <a:p>
            <a:r>
              <a:rPr lang="cs-CZ" dirty="0" err="1"/>
              <a:t>Sankeyův</a:t>
            </a:r>
            <a:r>
              <a:rPr lang="cs-CZ" dirty="0"/>
              <a:t> diagram,</a:t>
            </a:r>
          </a:p>
          <a:p>
            <a:r>
              <a:rPr lang="cs-CZ" dirty="0"/>
              <a:t>Špagetový diagram atd.</a:t>
            </a:r>
          </a:p>
        </p:txBody>
      </p:sp>
      <p:sp>
        <p:nvSpPr>
          <p:cNvPr id="4" name="Obdélník 3"/>
          <p:cNvSpPr/>
          <p:nvPr/>
        </p:nvSpPr>
        <p:spPr>
          <a:xfrm>
            <a:off x="107504" y="5877272"/>
            <a:ext cx="7848872" cy="707886"/>
          </a:xfrm>
          <a:prstGeom prst="rect">
            <a:avLst/>
          </a:prstGeom>
        </p:spPr>
        <p:txBody>
          <a:bodyPr wrap="square">
            <a:spAutoFit/>
          </a:bodyPr>
          <a:lstStyle/>
          <a:p>
            <a:r>
              <a:rPr lang="cs-CZ" sz="800" b="1" i="1" dirty="0"/>
              <a:t>Zdroj: Vstup a úkoly pro 6. kapitolu</a:t>
            </a:r>
          </a:p>
          <a:p>
            <a:r>
              <a:rPr lang="cs-CZ" sz="800" b="1" dirty="0"/>
              <a:t>PROSTOROVÉ USPOŘÁDÁNÍ PRACOVIŠŤ. </a:t>
            </a:r>
            <a:r>
              <a:rPr lang="cs-CZ" sz="800" dirty="0"/>
              <a:t>http://www.google.cz/url?sa=t&amp;rct=j&amp;q=&amp;esrc=s&amp;source=web&amp;cd=4&amp;cad=rja&amp;uact=8&amp;ved=0ahUKEwjPoYDTz5fMAhWLORQKHVhqDCsQFgg1MAM&amp;url=http%3A%2F%2Fwww.utb.cz%2Ffile%2F35257_1_1%2F&amp;usg=AFQjCNFbP4QVPG0fIPW0pvF9Kw1OBpdgTw&amp;sig2=Csk3BTzMYcvy6YEt8hEkKA&amp;bvm=bv.119745492,d.bGg</a:t>
            </a:r>
          </a:p>
          <a:p>
            <a:r>
              <a:rPr lang="cs-CZ" sz="800" dirty="0"/>
              <a:t>http://www.produktivita.cz/cs/nase-projekty/zkraceni-prubezne-doby-vyroby.html</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3372619" cy="212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413" y="3765273"/>
            <a:ext cx="3048000" cy="2257425"/>
          </a:xfrm>
          <a:prstGeom prst="rect">
            <a:avLst/>
          </a:prstGeom>
        </p:spPr>
      </p:pic>
    </p:spTree>
    <p:extLst>
      <p:ext uri="{BB962C8B-B14F-4D97-AF65-F5344CB8AC3E}">
        <p14:creationId xmlns:p14="http://schemas.microsoft.com/office/powerpoint/2010/main" val="98290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b="1" dirty="0"/>
              <a:t>Počet strojů které je nutno přidat/ odebrat</a:t>
            </a:r>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r>
              <a:rPr lang="cs-CZ" sz="2400" dirty="0">
                <a:ea typeface="Cambria Math" pitchFamily="18" charset="0"/>
                <a:cs typeface="Times New Roman" panose="02020603050405020304" pitchFamily="18" charset="0"/>
              </a:rPr>
              <a:t>kde </a:t>
            </a:r>
          </a:p>
          <a:p>
            <a:pPr marL="0" indent="0">
              <a:buNone/>
            </a:pPr>
            <a:r>
              <a:rPr lang="cs-CZ" sz="3800" dirty="0" err="1">
                <a:ea typeface="Cambria Math" pitchFamily="18" charset="0"/>
                <a:cs typeface="Times New Roman" panose="02020603050405020304" pitchFamily="18" charset="0"/>
              </a:rPr>
              <a:t>Kp</a:t>
            </a:r>
            <a:r>
              <a:rPr lang="cs-CZ" sz="3800" dirty="0">
                <a:ea typeface="Cambria Math" pitchFamily="18" charset="0"/>
                <a:cs typeface="Times New Roman" panose="02020603050405020304" pitchFamily="18" charset="0"/>
              </a:rPr>
              <a:t>- požadovaná kapacita</a:t>
            </a:r>
          </a:p>
          <a:p>
            <a:pPr marL="0" indent="0">
              <a:buNone/>
            </a:pPr>
            <a:r>
              <a:rPr lang="cs-CZ" sz="3800" dirty="0" err="1">
                <a:ea typeface="Cambria Math" pitchFamily="18" charset="0"/>
                <a:cs typeface="Times New Roman" panose="02020603050405020304" pitchFamily="18" charset="0"/>
              </a:rPr>
              <a:t>Ki</a:t>
            </a:r>
            <a:r>
              <a:rPr lang="cs-CZ" sz="3800" dirty="0">
                <a:ea typeface="Cambria Math" pitchFamily="18" charset="0"/>
                <a:cs typeface="Times New Roman" panose="02020603050405020304" pitchFamily="18" charset="0"/>
              </a:rPr>
              <a:t>- </a:t>
            </a:r>
            <a:r>
              <a:rPr lang="cs-CZ" sz="3800" dirty="0" err="1">
                <a:ea typeface="Cambria Math" pitchFamily="18" charset="0"/>
                <a:cs typeface="Times New Roman" panose="02020603050405020304" pitchFamily="18" charset="0"/>
              </a:rPr>
              <a:t>stavajicí</a:t>
            </a:r>
            <a:r>
              <a:rPr lang="cs-CZ" sz="3800" dirty="0">
                <a:ea typeface="Cambria Math" pitchFamily="18" charset="0"/>
                <a:cs typeface="Times New Roman" panose="02020603050405020304" pitchFamily="18" charset="0"/>
              </a:rPr>
              <a:t> kapacita</a:t>
            </a:r>
          </a:p>
          <a:p>
            <a:pPr marL="0" indent="0">
              <a:buNone/>
            </a:pPr>
            <a:r>
              <a:rPr lang="cs-CZ" sz="3800" dirty="0">
                <a:ea typeface="Cambria Math" pitchFamily="18" charset="0"/>
                <a:cs typeface="Times New Roman" panose="02020603050405020304" pitchFamily="18" charset="0"/>
              </a:rPr>
              <a:t>Ks- kapacita jednoho stroje </a:t>
            </a:r>
          </a:p>
        </p:txBody>
      </p:sp>
      <p:graphicFrame>
        <p:nvGraphicFramePr>
          <p:cNvPr id="4" name="Objekt 3"/>
          <p:cNvGraphicFramePr>
            <a:graphicFrameLocks noChangeAspect="1"/>
          </p:cNvGraphicFramePr>
          <p:nvPr/>
        </p:nvGraphicFramePr>
        <p:xfrm>
          <a:off x="1259632" y="1700808"/>
          <a:ext cx="3371428" cy="1838961"/>
        </p:xfrm>
        <a:graphic>
          <a:graphicData uri="http://schemas.openxmlformats.org/presentationml/2006/ole">
            <mc:AlternateContent xmlns:mc="http://schemas.openxmlformats.org/markup-compatibility/2006">
              <mc:Choice xmlns:v="urn:schemas-microsoft-com:vml" Requires="v">
                <p:oleObj spid="_x0000_s17411" name="Equation" r:id="rId4" imgW="838080" imgH="457200" progId="Equation.3">
                  <p:embed/>
                </p:oleObj>
              </mc:Choice>
              <mc:Fallback>
                <p:oleObj name="Equation" r:id="rId4" imgW="838080" imgH="457200" progId="Equation.3">
                  <p:embed/>
                  <p:pic>
                    <p:nvPicPr>
                      <p:cNvPr id="4" name="Objekt 3"/>
                      <p:cNvPicPr/>
                      <p:nvPr/>
                    </p:nvPicPr>
                    <p:blipFill>
                      <a:blip r:embed="rId5"/>
                      <a:stretch>
                        <a:fillRect/>
                      </a:stretch>
                    </p:blipFill>
                    <p:spPr>
                      <a:xfrm>
                        <a:off x="1259632" y="1700808"/>
                        <a:ext cx="3371428" cy="1838961"/>
                      </a:xfrm>
                      <a:prstGeom prst="rect">
                        <a:avLst/>
                      </a:prstGeom>
                    </p:spPr>
                  </p:pic>
                </p:oleObj>
              </mc:Fallback>
            </mc:AlternateContent>
          </a:graphicData>
        </a:graphic>
      </p:graphicFrame>
    </p:spTree>
    <p:extLst>
      <p:ext uri="{BB962C8B-B14F-4D97-AF65-F5344CB8AC3E}">
        <p14:creationId xmlns:p14="http://schemas.microsoft.com/office/powerpoint/2010/main" val="1296037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71538" y="862013"/>
            <a:ext cx="8162925" cy="762000"/>
          </a:xfrm>
        </p:spPr>
        <p:txBody>
          <a:bodyPr/>
          <a:lstStyle/>
          <a:p>
            <a:r>
              <a:rPr lang="cs-CZ" b="1" dirty="0"/>
              <a:t>Řízení kapacity</a:t>
            </a:r>
          </a:p>
        </p:txBody>
      </p:sp>
      <p:sp>
        <p:nvSpPr>
          <p:cNvPr id="48131" name="Rectangle 3"/>
          <p:cNvSpPr>
            <a:spLocks noGrp="1" noChangeArrowheads="1"/>
          </p:cNvSpPr>
          <p:nvPr>
            <p:ph idx="1"/>
          </p:nvPr>
        </p:nvSpPr>
        <p:spPr>
          <a:xfrm>
            <a:off x="762000" y="2209800"/>
            <a:ext cx="8110538" cy="4191000"/>
          </a:xfrm>
        </p:spPr>
        <p:txBody>
          <a:bodyPr/>
          <a:lstStyle/>
          <a:p>
            <a:pPr>
              <a:buClr>
                <a:schemeClr val="tx2"/>
              </a:buClr>
              <a:buFont typeface="Arial" panose="020B0604020202020204" pitchFamily="34" charset="0"/>
              <a:buChar char="•"/>
            </a:pPr>
            <a:r>
              <a:rPr lang="cs-CZ" sz="2800" dirty="0"/>
              <a:t>realizaci hlavního výrobního plánu</a:t>
            </a:r>
          </a:p>
          <a:p>
            <a:pPr>
              <a:buClr>
                <a:schemeClr val="tx2"/>
              </a:buClr>
              <a:buFont typeface="Arial" panose="020B0604020202020204" pitchFamily="34" charset="0"/>
              <a:buChar char="•"/>
            </a:pPr>
            <a:r>
              <a:rPr lang="cs-CZ" sz="2800" dirty="0"/>
              <a:t>splnění dohodnutých dodacích termínů</a:t>
            </a:r>
          </a:p>
          <a:p>
            <a:pPr>
              <a:buClr>
                <a:schemeClr val="tx2"/>
              </a:buClr>
              <a:buFont typeface="Arial" panose="020B0604020202020204" pitchFamily="34" charset="0"/>
              <a:buChar char="•"/>
            </a:pPr>
            <a:r>
              <a:rPr lang="cs-CZ" sz="2800" dirty="0"/>
              <a:t>co nejlepší využití disponibilních kapacit</a:t>
            </a:r>
          </a:p>
          <a:p>
            <a:pPr>
              <a:buClr>
                <a:schemeClr val="tx2"/>
              </a:buClr>
              <a:buFont typeface="Arial" panose="020B0604020202020204" pitchFamily="34" charset="0"/>
              <a:buChar char="•"/>
            </a:pPr>
            <a:r>
              <a:rPr lang="cs-CZ" sz="2800" dirty="0"/>
              <a:t>zkrácení průběžných dob</a:t>
            </a:r>
          </a:p>
          <a:p>
            <a:pPr>
              <a:buClr>
                <a:schemeClr val="tx2"/>
              </a:buClr>
              <a:buFont typeface="Arial" panose="020B0604020202020204" pitchFamily="34" charset="0"/>
              <a:buChar char="•"/>
            </a:pPr>
            <a:r>
              <a:rPr lang="cs-CZ" sz="2800" dirty="0"/>
              <a:t>ovládání výnosů</a:t>
            </a:r>
          </a:p>
          <a:p>
            <a:pPr>
              <a:buClr>
                <a:schemeClr val="tx2"/>
              </a:buClr>
              <a:buFont typeface="Arial" panose="020B0604020202020204" pitchFamily="34" charset="0"/>
              <a:buChar char="•"/>
            </a:pPr>
            <a:r>
              <a:rPr lang="cs-CZ" sz="2800" dirty="0"/>
              <a:t>péče o údržbu (preventivní) a úplnou obnovu zařízení</a:t>
            </a:r>
          </a:p>
        </p:txBody>
      </p:sp>
    </p:spTree>
    <p:extLst>
      <p:ext uri="{BB962C8B-B14F-4D97-AF65-F5344CB8AC3E}">
        <p14:creationId xmlns:p14="http://schemas.microsoft.com/office/powerpoint/2010/main" val="3266788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Plánování výrobních kapacit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476638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lstStyle/>
          <a:p>
            <a:r>
              <a:rPr lang="cs-CZ" dirty="0"/>
              <a:t>Počet dní 20. Počet hodin ve směně 8. Koeficient směnnosti 2. počet vzájemně zaměnitelných pracovišť 2. % nevyhnutelných časových ztrát=5</a:t>
            </a:r>
            <a:r>
              <a:rPr lang="en-US" dirty="0"/>
              <a:t>%. </a:t>
            </a:r>
            <a:r>
              <a:rPr lang="cs-CZ" dirty="0"/>
              <a:t>Pracnost výrobku 0,35 hod/ks. Požadovaný objem výroby 2000ks. Najit </a:t>
            </a:r>
            <a:r>
              <a:rPr lang="cs-CZ" dirty="0" err="1"/>
              <a:t>Fef</a:t>
            </a:r>
            <a:r>
              <a:rPr lang="cs-CZ" dirty="0"/>
              <a:t>, stávající kapacitu, počet strojů, které je třeba koupit nebo prodat pro optimální vytížení kapacit.</a:t>
            </a:r>
          </a:p>
        </p:txBody>
      </p:sp>
    </p:spTree>
    <p:extLst>
      <p:ext uri="{BB962C8B-B14F-4D97-AF65-F5344CB8AC3E}">
        <p14:creationId xmlns:p14="http://schemas.microsoft.com/office/powerpoint/2010/main" val="1982748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3" name="Zástupný symbol pro obsah 2"/>
          <p:cNvSpPr>
            <a:spLocks noGrp="1"/>
          </p:cNvSpPr>
          <p:nvPr>
            <p:ph idx="1"/>
          </p:nvPr>
        </p:nvSpPr>
        <p:spPr/>
        <p:txBody>
          <a:bodyPr/>
          <a:lstStyle/>
          <a:p>
            <a:r>
              <a:rPr lang="cs-CZ" dirty="0" err="1"/>
              <a:t>Fef</a:t>
            </a:r>
            <a:r>
              <a:rPr lang="cs-CZ" dirty="0"/>
              <a:t>=20*8*2*2*(1-0,05)=608 h/měsíc</a:t>
            </a:r>
          </a:p>
          <a:p>
            <a:r>
              <a:rPr lang="cs-CZ" dirty="0" err="1"/>
              <a:t>Kst</a:t>
            </a:r>
            <a:r>
              <a:rPr lang="cs-CZ" dirty="0"/>
              <a:t>=608/0,35=1737 ks/měsíc</a:t>
            </a:r>
          </a:p>
        </p:txBody>
      </p:sp>
    </p:spTree>
    <p:extLst>
      <p:ext uri="{BB962C8B-B14F-4D97-AF65-F5344CB8AC3E}">
        <p14:creationId xmlns:p14="http://schemas.microsoft.com/office/powerpoint/2010/main" val="899017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endParaRPr lang="cs-CZ" dirty="0"/>
          </a:p>
        </p:txBody>
      </p:sp>
      <p:sp>
        <p:nvSpPr>
          <p:cNvPr id="3" name="Zástupný symbol pro obsah 2"/>
          <p:cNvSpPr>
            <a:spLocks noGrp="1"/>
          </p:cNvSpPr>
          <p:nvPr>
            <p:ph idx="1"/>
          </p:nvPr>
        </p:nvSpPr>
        <p:spPr/>
        <p:txBody>
          <a:bodyPr/>
          <a:lstStyle/>
          <a:p>
            <a:r>
              <a:rPr lang="cs-CZ" dirty="0" err="1"/>
              <a:t>Ksti</a:t>
            </a:r>
            <a:r>
              <a:rPr lang="cs-CZ" dirty="0"/>
              <a:t>=304/0,35=868ks/měsíc</a:t>
            </a:r>
          </a:p>
          <a:p>
            <a:r>
              <a:rPr lang="cs-CZ"/>
              <a:t>S=0,3 </a:t>
            </a:r>
            <a:r>
              <a:rPr lang="cs-CZ" dirty="0"/>
              <a:t>stroje</a:t>
            </a:r>
          </a:p>
          <a:p>
            <a:pPr marL="0" indent="0">
              <a:buNone/>
            </a:pPr>
            <a:r>
              <a:rPr lang="cs-CZ" dirty="0"/>
              <a:t>Doporučení: kooperace, navýšení směnnosti, přesčasy, koupě stroje a hledaní dalších zakázek</a:t>
            </a:r>
          </a:p>
          <a:p>
            <a:endParaRPr lang="cs-CZ" dirty="0"/>
          </a:p>
        </p:txBody>
      </p:sp>
    </p:spTree>
    <p:extLst>
      <p:ext uri="{BB962C8B-B14F-4D97-AF65-F5344CB8AC3E}">
        <p14:creationId xmlns:p14="http://schemas.microsoft.com/office/powerpoint/2010/main" val="6018698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Standardní plán práce linky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15690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Podklady:</a:t>
            </a:r>
          </a:p>
        </p:txBody>
      </p:sp>
      <p:sp>
        <p:nvSpPr>
          <p:cNvPr id="3" name="Zástupný symbol pro obsah 2"/>
          <p:cNvSpPr>
            <a:spLocks noGrp="1"/>
          </p:cNvSpPr>
          <p:nvPr>
            <p:ph idx="1"/>
          </p:nvPr>
        </p:nvSpPr>
        <p:spPr/>
        <p:txBody>
          <a:bodyPr>
            <a:normAutofit fontScale="92500"/>
          </a:bodyPr>
          <a:lstStyle/>
          <a:p>
            <a:r>
              <a:rPr lang="cs-CZ" dirty="0"/>
              <a:t>Interval opakování práce na každém pracovišti,</a:t>
            </a:r>
          </a:p>
          <a:p>
            <a:r>
              <a:rPr lang="cs-CZ" dirty="0"/>
              <a:t>Okamžiky zadávání a odvádění jednotlivých dávek, </a:t>
            </a:r>
          </a:p>
          <a:p>
            <a:r>
              <a:rPr lang="cs-CZ" dirty="0"/>
              <a:t>Určení pracovišť a přesného pořadí operací,</a:t>
            </a:r>
          </a:p>
          <a:p>
            <a:r>
              <a:rPr lang="cs-CZ" dirty="0"/>
              <a:t>Propočet doby trvání jednotlivých operací na každém pracovišti,</a:t>
            </a:r>
          </a:p>
          <a:p>
            <a:r>
              <a:rPr lang="cs-CZ" dirty="0"/>
              <a:t>Průběžná doba výroby dávky každé součásti,</a:t>
            </a:r>
          </a:p>
          <a:p>
            <a:r>
              <a:rPr lang="cs-CZ" dirty="0"/>
              <a:t>Průběžná doba výroby celého komplexu součásti.</a:t>
            </a:r>
          </a:p>
        </p:txBody>
      </p:sp>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3582110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Formy</a:t>
            </a:r>
          </a:p>
        </p:txBody>
      </p:sp>
      <p:sp>
        <p:nvSpPr>
          <p:cNvPr id="3" name="Zástupný symbol pro obsah 2"/>
          <p:cNvSpPr>
            <a:spLocks noGrp="1"/>
          </p:cNvSpPr>
          <p:nvPr>
            <p:ph idx="1"/>
          </p:nvPr>
        </p:nvSpPr>
        <p:spPr/>
        <p:txBody>
          <a:bodyPr/>
          <a:lstStyle/>
          <a:p>
            <a:r>
              <a:rPr lang="cs-CZ" b="1" dirty="0"/>
              <a:t>Rozvrh součástí pro jednotlivé výrobní dávky. </a:t>
            </a:r>
            <a:r>
              <a:rPr lang="cs-CZ" dirty="0"/>
              <a:t>V něm je uveden přesný harmonogram, na kterém pracovišti a v jakém termínu se mají operace vykonat.</a:t>
            </a:r>
          </a:p>
          <a:p>
            <a:r>
              <a:rPr lang="cs-CZ" b="1" dirty="0"/>
              <a:t>Rozvrh pracovišť. </a:t>
            </a:r>
            <a:r>
              <a:rPr lang="cs-CZ" dirty="0"/>
              <a:t>V tomto případě je pro každé pracoviště stanoveno, která operace, u kterých výrobních dávek a v jakém termínu má být v rámci plánovacího období provedena.</a:t>
            </a:r>
          </a:p>
        </p:txBody>
      </p:sp>
      <p:sp>
        <p:nvSpPr>
          <p:cNvPr id="4" name="Obdélník 3"/>
          <p:cNvSpPr/>
          <p:nvPr/>
        </p:nvSpPr>
        <p:spPr>
          <a:xfrm>
            <a:off x="0" y="6165304"/>
            <a:ext cx="8964488" cy="646331"/>
          </a:xfrm>
          <a:prstGeom prst="rect">
            <a:avLst/>
          </a:prstGeom>
        </p:spPr>
        <p:txBody>
          <a:bodyPr wrap="square">
            <a:spAutoFit/>
          </a:bodyPr>
          <a:lstStyle/>
          <a:p>
            <a:r>
              <a:rPr lang="cs-CZ" dirty="0"/>
              <a:t>Tomek G., Vávrová V. 2014.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368s. ISBN 978-80-247-4486-5</a:t>
            </a:r>
          </a:p>
        </p:txBody>
      </p:sp>
    </p:spTree>
    <p:extLst>
      <p:ext uri="{BB962C8B-B14F-4D97-AF65-F5344CB8AC3E}">
        <p14:creationId xmlns:p14="http://schemas.microsoft.com/office/powerpoint/2010/main" val="2834763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2780928"/>
            <a:ext cx="8568952" cy="819522"/>
          </a:xfrm>
        </p:spPr>
        <p:txBody>
          <a:bodyPr>
            <a:normAutofit fontScale="90000"/>
          </a:bodyPr>
          <a:lstStyle/>
          <a:p>
            <a:r>
              <a:rPr lang="cs-CZ" b="1" dirty="0"/>
              <a:t>Výrobní náklady a kalkulace výrobních nákladů</a:t>
            </a:r>
          </a:p>
        </p:txBody>
      </p:sp>
      <p:sp>
        <p:nvSpPr>
          <p:cNvPr id="3" name="Podnadpis 2"/>
          <p:cNvSpPr>
            <a:spLocks noGrp="1"/>
          </p:cNvSpPr>
          <p:nvPr>
            <p:ph type="subTitle" idx="1"/>
          </p:nvPr>
        </p:nvSpPr>
        <p:spPr/>
        <p:txBody>
          <a:bodyPr/>
          <a:lstStyle/>
          <a:p>
            <a:r>
              <a:rPr lang="cs-CZ" b="1" dirty="0"/>
              <a:t>4. část</a:t>
            </a:r>
          </a:p>
        </p:txBody>
      </p:sp>
    </p:spTree>
    <p:extLst>
      <p:ext uri="{BB962C8B-B14F-4D97-AF65-F5344CB8AC3E}">
        <p14:creationId xmlns:p14="http://schemas.microsoft.com/office/powerpoint/2010/main" val="160407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a:t>
            </a:r>
          </a:p>
        </p:txBody>
      </p:sp>
      <p:sp>
        <p:nvSpPr>
          <p:cNvPr id="3" name="Zástupný symbol pro obsah 2"/>
          <p:cNvSpPr>
            <a:spLocks noGrp="1"/>
          </p:cNvSpPr>
          <p:nvPr>
            <p:ph idx="1"/>
          </p:nvPr>
        </p:nvSpPr>
        <p:spPr/>
        <p:txBody>
          <a:bodyPr/>
          <a:lstStyle/>
          <a:p>
            <a:endParaRPr lang="cs-CZ" dirty="0"/>
          </a:p>
          <a:p>
            <a:r>
              <a:rPr lang="cs-CZ" dirty="0"/>
              <a:t>Tato metoda je vhodná pro </a:t>
            </a:r>
            <a:r>
              <a:rPr lang="cs-CZ" b="1" dirty="0"/>
              <a:t>hledání optimálního prostorového umístění určitého centrálního objektu</a:t>
            </a:r>
            <a:r>
              <a:rPr lang="cs-CZ" dirty="0"/>
              <a:t>, který kooperuje s několika prostorově již umístěnými objekty. </a:t>
            </a:r>
          </a:p>
          <a:p>
            <a:r>
              <a:rPr lang="cs-CZ" dirty="0"/>
              <a:t>Cílem této metody je </a:t>
            </a:r>
            <a:r>
              <a:rPr lang="cs-CZ" b="1" dirty="0"/>
              <a:t>zajistit nejkratší toky materiálu při minimálních nákladech na dopravu</a:t>
            </a:r>
            <a:r>
              <a:rPr lang="cs-CZ" dirty="0"/>
              <a:t>. </a:t>
            </a:r>
          </a:p>
        </p:txBody>
      </p:sp>
    </p:spTree>
    <p:extLst>
      <p:ext uri="{BB962C8B-B14F-4D97-AF65-F5344CB8AC3E}">
        <p14:creationId xmlns:p14="http://schemas.microsoft.com/office/powerpoint/2010/main" val="2395579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Moderní přístupy k řízení výrobních nákladů</a:t>
            </a:r>
          </a:p>
        </p:txBody>
      </p:sp>
      <p:sp>
        <p:nvSpPr>
          <p:cNvPr id="3" name="Zástupný symbol pro obsah 2"/>
          <p:cNvSpPr>
            <a:spLocks noGrp="1"/>
          </p:cNvSpPr>
          <p:nvPr>
            <p:ph idx="1"/>
          </p:nvPr>
        </p:nvSpPr>
        <p:spPr/>
        <p:txBody>
          <a:bodyPr>
            <a:normAutofit fontScale="85000" lnSpcReduction="20000"/>
          </a:bodyPr>
          <a:lstStyle/>
          <a:p>
            <a:pPr marL="514350" indent="-514350">
              <a:buFont typeface="+mj-lt"/>
              <a:buAutoNum type="arabicParenR"/>
            </a:pPr>
            <a:r>
              <a:rPr lang="cs-CZ" dirty="0"/>
              <a:t>Ekonomické zákonitosti</a:t>
            </a:r>
          </a:p>
          <a:p>
            <a:pPr marL="514350" indent="-514350">
              <a:buFont typeface="+mj-lt"/>
              <a:buAutoNum type="arabicParenR"/>
            </a:pPr>
            <a:r>
              <a:rPr lang="cs-CZ" dirty="0"/>
              <a:t>Optimalizace nákladů v krátkém období</a:t>
            </a:r>
          </a:p>
          <a:p>
            <a:pPr marL="514350" indent="-514350">
              <a:buFont typeface="+mj-lt"/>
              <a:buAutoNum type="arabicParenR"/>
            </a:pPr>
            <a:r>
              <a:rPr lang="cs-CZ" dirty="0"/>
              <a:t>Optimalizace nákladů v  dlouhém období</a:t>
            </a:r>
          </a:p>
          <a:p>
            <a:pPr marL="514350" indent="-514350">
              <a:buFont typeface="+mj-lt"/>
              <a:buAutoNum type="arabicParenR"/>
            </a:pPr>
            <a:r>
              <a:rPr lang="cs-CZ" dirty="0"/>
              <a:t>Nevyrábíme pro nízké náklady, ale proto, abychom maximalizovali zisk, </a:t>
            </a:r>
            <a:r>
              <a:rPr lang="cs-CZ" dirty="0" err="1"/>
              <a:t>break-even</a:t>
            </a:r>
            <a:r>
              <a:rPr lang="cs-CZ" dirty="0"/>
              <a:t> analýza</a:t>
            </a:r>
          </a:p>
          <a:p>
            <a:pPr marL="514350" indent="-514350">
              <a:buFont typeface="+mj-lt"/>
              <a:buAutoNum type="arabicParenR"/>
            </a:pPr>
            <a:r>
              <a:rPr lang="cs-CZ" dirty="0"/>
              <a:t>Target </a:t>
            </a:r>
            <a:r>
              <a:rPr lang="cs-CZ" dirty="0" err="1"/>
              <a:t>costing</a:t>
            </a:r>
            <a:r>
              <a:rPr lang="cs-CZ" dirty="0"/>
              <a:t>-cílový přístup k řízení výrobních nákladů</a:t>
            </a:r>
          </a:p>
          <a:p>
            <a:pPr marL="514350" indent="-514350">
              <a:buFont typeface="+mj-lt"/>
              <a:buAutoNum type="arabicParenR"/>
            </a:pPr>
            <a:r>
              <a:rPr lang="cs-CZ" dirty="0"/>
              <a:t>Porovnání s nejlepšími- </a:t>
            </a:r>
            <a:r>
              <a:rPr lang="cs-CZ" dirty="0" err="1"/>
              <a:t>benchmarking</a:t>
            </a:r>
            <a:endParaRPr lang="cs-CZ" dirty="0"/>
          </a:p>
          <a:p>
            <a:pPr marL="514350" indent="-514350">
              <a:buFont typeface="+mj-lt"/>
              <a:buAutoNum type="arabicParenR"/>
            </a:pPr>
            <a:r>
              <a:rPr lang="cs-CZ" dirty="0"/>
              <a:t>Optimalizace výrobních dávek</a:t>
            </a:r>
          </a:p>
          <a:p>
            <a:pPr marL="514350" indent="-514350">
              <a:buFont typeface="+mj-lt"/>
              <a:buAutoNum type="arabicParenR"/>
            </a:pPr>
            <a:r>
              <a:rPr lang="cs-CZ" dirty="0"/>
              <a:t>Diferencované řízení- klasifikace ABC</a:t>
            </a:r>
          </a:p>
          <a:p>
            <a:pPr marL="514350" indent="-514350">
              <a:buFont typeface="+mj-lt"/>
              <a:buAutoNum type="arabicParenR"/>
            </a:pPr>
            <a:r>
              <a:rPr lang="cs-CZ" dirty="0"/>
              <a:t>Řízení materiálového toku </a:t>
            </a:r>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3311893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458378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404664"/>
            <a:ext cx="8229600" cy="1143000"/>
          </a:xfrm>
        </p:spPr>
        <p:txBody>
          <a:bodyPr>
            <a:noAutofit/>
          </a:bodyPr>
          <a:lstStyle/>
          <a:p>
            <a:r>
              <a:rPr lang="cs-CZ" sz="3200" b="1" dirty="0"/>
              <a:t>1) Nejvýhodnější je respektovat ekonomické zákonitosti</a:t>
            </a:r>
          </a:p>
        </p:txBody>
      </p:sp>
      <p:sp>
        <p:nvSpPr>
          <p:cNvPr id="3" name="Zástupný symbol pro obsah 2"/>
          <p:cNvSpPr>
            <a:spLocks noGrp="1"/>
          </p:cNvSpPr>
          <p:nvPr>
            <p:ph idx="1"/>
          </p:nvPr>
        </p:nvSpPr>
        <p:spPr>
          <a:xfrm>
            <a:off x="457200" y="1600200"/>
            <a:ext cx="4834880" cy="4525963"/>
          </a:xfrm>
        </p:spPr>
        <p:txBody>
          <a:bodyPr/>
          <a:lstStyle/>
          <a:p>
            <a:r>
              <a:rPr lang="cs-CZ" dirty="0"/>
              <a:t>Sledování a analýza průměrných a mezních nákladů</a:t>
            </a:r>
          </a:p>
        </p:txBody>
      </p:sp>
      <p:sp>
        <p:nvSpPr>
          <p:cNvPr id="6" name="TextovéPole 5"/>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61048"/>
            <a:ext cx="5085100" cy="17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876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2) Optimalizace nákladů v krátkém období</a:t>
            </a:r>
          </a:p>
        </p:txBody>
      </p:sp>
      <p:sp>
        <p:nvSpPr>
          <p:cNvPr id="3" name="Zástupný symbol pro obsah 2"/>
          <p:cNvSpPr>
            <a:spLocks noGrp="1"/>
          </p:cNvSpPr>
          <p:nvPr>
            <p:ph idx="1"/>
          </p:nvPr>
        </p:nvSpPr>
        <p:spPr>
          <a:xfrm>
            <a:off x="457200" y="1600200"/>
            <a:ext cx="3754760" cy="4525963"/>
          </a:xfrm>
        </p:spPr>
        <p:txBody>
          <a:bodyPr>
            <a:normAutofit lnSpcReduction="10000"/>
          </a:bodyPr>
          <a:lstStyle/>
          <a:p>
            <a:r>
              <a:rPr lang="cs-CZ" dirty="0"/>
              <a:t>pro dosažení minimálních nákladů na jednotku výstupu je nutné, </a:t>
            </a:r>
            <a:r>
              <a:rPr lang="cs-CZ" b="1" dirty="0"/>
              <a:t>aby se objem výroby pohyboval v okolí minima křivky průměrných nákladů AC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45120"/>
            <a:ext cx="4176464" cy="360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3631786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sz="3600" b="1" dirty="0"/>
              <a:t>3) Optimalizace nákladů v  dlouhém období</a:t>
            </a:r>
          </a:p>
        </p:txBody>
      </p:sp>
      <p:sp>
        <p:nvSpPr>
          <p:cNvPr id="3" name="Zástupný symbol pro obsah 2"/>
          <p:cNvSpPr>
            <a:spLocks noGrp="1"/>
          </p:cNvSpPr>
          <p:nvPr>
            <p:ph idx="1"/>
          </p:nvPr>
        </p:nvSpPr>
        <p:spPr>
          <a:xfrm>
            <a:off x="457200" y="1600200"/>
            <a:ext cx="4834880" cy="4525963"/>
          </a:xfrm>
        </p:spPr>
        <p:txBody>
          <a:bodyPr>
            <a:normAutofit fontScale="92500" lnSpcReduction="20000"/>
          </a:bodyPr>
          <a:lstStyle/>
          <a:p>
            <a:r>
              <a:rPr lang="cs-CZ" dirty="0"/>
              <a:t>Bod O křivky T je bod minimálních dlouhodobých průměrných nákladů. Určuje optimální objem produkce a zároveň optimální rozsah výrobních kapacit, při nichž bude z dlouhodobého hlediska dosahováno minima průměrných výrobních nákladů.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174248"/>
            <a:ext cx="3491880" cy="39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5853921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a:t>
            </a:r>
            <a:r>
              <a:rPr lang="cs-CZ" b="1" dirty="0" err="1"/>
              <a:t>break-even</a:t>
            </a:r>
            <a:r>
              <a:rPr lang="cs-CZ" b="1" dirty="0"/>
              <a:t> analýza</a:t>
            </a:r>
          </a:p>
        </p:txBody>
      </p:sp>
      <p:sp>
        <p:nvSpPr>
          <p:cNvPr id="3" name="Zástupný symbol pro obsah 2"/>
          <p:cNvSpPr>
            <a:spLocks noGrp="1"/>
          </p:cNvSpPr>
          <p:nvPr>
            <p:ph idx="1"/>
          </p:nvPr>
        </p:nvSpPr>
        <p:spPr>
          <a:xfrm>
            <a:off x="457200" y="1600200"/>
            <a:ext cx="5050904" cy="4525963"/>
          </a:xfrm>
        </p:spPr>
        <p:txBody>
          <a:bodyPr/>
          <a:lstStyle/>
          <a:p>
            <a:r>
              <a:rPr lang="cs-CZ" dirty="0"/>
              <a:t>MR=MC- rovnováha firmy, maximalizace zisku</a:t>
            </a:r>
          </a:p>
          <a:p>
            <a:endParaRPr lang="cs-CZ" dirty="0"/>
          </a:p>
          <a:p>
            <a:endParaRPr lang="cs-CZ" dirty="0"/>
          </a:p>
          <a:p>
            <a:endParaRPr lang="cs-CZ" dirty="0"/>
          </a:p>
          <a:p>
            <a:r>
              <a:rPr lang="cs-CZ" dirty="0"/>
              <a:t>Analýza bodu zvratu (TR=TC)</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10638"/>
            <a:ext cx="225211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612" y="3356992"/>
            <a:ext cx="3625000" cy="29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2620835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náklady: příklad 1</a:t>
            </a:r>
          </a:p>
        </p:txBody>
      </p:sp>
      <p:sp>
        <p:nvSpPr>
          <p:cNvPr id="3" name="Zástupný symbol pro obsah 2"/>
          <p:cNvSpPr>
            <a:spLocks noGrp="1"/>
          </p:cNvSpPr>
          <p:nvPr>
            <p:ph idx="1"/>
          </p:nvPr>
        </p:nvSpPr>
        <p:spPr/>
        <p:txBody>
          <a:bodyPr/>
          <a:lstStyle/>
          <a:p>
            <a:r>
              <a:rPr lang="cs-CZ" dirty="0"/>
              <a:t>Náklady podniku jsou definovány rovnici </a:t>
            </a:r>
          </a:p>
          <a:p>
            <a:pPr marL="0" indent="0">
              <a:buNone/>
            </a:pPr>
            <a:r>
              <a:rPr lang="cs-CZ" dirty="0"/>
              <a:t>y= 2x</a:t>
            </a:r>
            <a:r>
              <a:rPr lang="cs-CZ" baseline="30000" dirty="0"/>
              <a:t>2</a:t>
            </a:r>
            <a:r>
              <a:rPr lang="cs-CZ" dirty="0"/>
              <a:t>+6x+90000</a:t>
            </a:r>
          </a:p>
          <a:p>
            <a:pPr marL="0" indent="0">
              <a:buNone/>
            </a:pPr>
            <a:endParaRPr lang="cs-CZ" dirty="0"/>
          </a:p>
          <a:p>
            <a:pPr marL="0" indent="0">
              <a:buNone/>
            </a:pPr>
            <a:r>
              <a:rPr lang="cs-CZ" dirty="0"/>
              <a:t>Cena produktu je fixní, 600 Kč za kus</a:t>
            </a:r>
          </a:p>
          <a:p>
            <a:pPr marL="0" indent="0">
              <a:buNone/>
            </a:pPr>
            <a:endParaRPr lang="cs-CZ" dirty="0"/>
          </a:p>
          <a:p>
            <a:pPr marL="0" indent="0">
              <a:buNone/>
            </a:pPr>
            <a:r>
              <a:rPr lang="cs-CZ" dirty="0"/>
              <a:t>Při jakém objemu výroby bude dosaženo maximálního zisku a při jakém objemu bude dosaženo bodu zvratu</a:t>
            </a:r>
          </a:p>
        </p:txBody>
      </p:sp>
    </p:spTree>
    <p:extLst>
      <p:ext uri="{BB962C8B-B14F-4D97-AF65-F5344CB8AC3E}">
        <p14:creationId xmlns:p14="http://schemas.microsoft.com/office/powerpoint/2010/main" val="21526213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1: bod zvratu</a:t>
            </a:r>
          </a:p>
        </p:txBody>
      </p:sp>
      <p:sp>
        <p:nvSpPr>
          <p:cNvPr id="3" name="Zástupný symbol pro obsah 2"/>
          <p:cNvSpPr>
            <a:spLocks noGrp="1"/>
          </p:cNvSpPr>
          <p:nvPr>
            <p:ph idx="1"/>
          </p:nvPr>
        </p:nvSpPr>
        <p:spPr/>
        <p:txBody>
          <a:bodyPr/>
          <a:lstStyle/>
          <a:p>
            <a:pPr marL="0" indent="0">
              <a:buNone/>
            </a:pPr>
            <a:r>
              <a:rPr lang="cs-CZ" dirty="0"/>
              <a:t>TC=TR</a:t>
            </a:r>
          </a:p>
          <a:p>
            <a:pPr marL="0" indent="0">
              <a:buNone/>
            </a:pPr>
            <a:r>
              <a:rPr lang="cs-CZ" dirty="0"/>
              <a:t>2x</a:t>
            </a:r>
            <a:r>
              <a:rPr lang="cs-CZ" baseline="30000" dirty="0"/>
              <a:t>2</a:t>
            </a:r>
            <a:r>
              <a:rPr lang="cs-CZ" dirty="0"/>
              <a:t>+6x+9000= 600x</a:t>
            </a:r>
          </a:p>
          <a:p>
            <a:pPr marL="0" indent="0">
              <a:buNone/>
            </a:pPr>
            <a:r>
              <a:rPr lang="cs-CZ" dirty="0"/>
              <a:t>2x</a:t>
            </a:r>
            <a:r>
              <a:rPr lang="cs-CZ" baseline="30000" dirty="0"/>
              <a:t>2</a:t>
            </a:r>
            <a:r>
              <a:rPr lang="cs-CZ" dirty="0"/>
              <a:t>-594x+9000= 0</a:t>
            </a:r>
          </a:p>
          <a:p>
            <a:pPr marL="0" indent="0">
              <a:buNone/>
            </a:pPr>
            <a:r>
              <a:rPr lang="cs-CZ" dirty="0"/>
              <a:t>D=594</a:t>
            </a:r>
            <a:r>
              <a:rPr lang="cs-CZ" baseline="30000" dirty="0"/>
              <a:t>2</a:t>
            </a:r>
            <a:r>
              <a:rPr lang="cs-CZ" dirty="0"/>
              <a:t>-4*2*9000=280836</a:t>
            </a:r>
          </a:p>
          <a:p>
            <a:pPr marL="0" indent="0">
              <a:buNone/>
            </a:pPr>
            <a:r>
              <a:rPr lang="cs-CZ" dirty="0"/>
              <a:t>x</a:t>
            </a:r>
            <a:r>
              <a:rPr lang="cs-CZ" baseline="-25000" dirty="0"/>
              <a:t>1,2</a:t>
            </a:r>
            <a:r>
              <a:rPr lang="cs-CZ" dirty="0"/>
              <a:t>=(594±530)/(2*2)</a:t>
            </a:r>
          </a:p>
          <a:p>
            <a:pPr marL="0" indent="0">
              <a:buNone/>
            </a:pPr>
            <a:r>
              <a:rPr lang="cs-CZ" b="1" dirty="0"/>
              <a:t>X1=16 ks</a:t>
            </a:r>
          </a:p>
          <a:p>
            <a:pPr marL="0" indent="0">
              <a:buNone/>
            </a:pPr>
            <a:r>
              <a:rPr lang="cs-CZ" dirty="0"/>
              <a:t>X2=281</a:t>
            </a:r>
          </a:p>
          <a:p>
            <a:endParaRPr lang="cs-CZ" dirty="0"/>
          </a:p>
          <a:p>
            <a:endParaRPr lang="cs-CZ" dirty="0"/>
          </a:p>
        </p:txBody>
      </p:sp>
      <p:graphicFrame>
        <p:nvGraphicFramePr>
          <p:cNvPr id="5" name="Graf 4"/>
          <p:cNvGraphicFramePr>
            <a:graphicFrameLocks/>
          </p:cNvGraphicFramePr>
          <p:nvPr/>
        </p:nvGraphicFramePr>
        <p:xfrm>
          <a:off x="4788024" y="1268760"/>
          <a:ext cx="4176464" cy="4442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6853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Řešení 1: rovnováha- maximalizace zisku</a:t>
            </a:r>
          </a:p>
        </p:txBody>
      </p:sp>
      <p:sp>
        <p:nvSpPr>
          <p:cNvPr id="3" name="Zástupný symbol pro obsah 2"/>
          <p:cNvSpPr>
            <a:spLocks noGrp="1"/>
          </p:cNvSpPr>
          <p:nvPr>
            <p:ph idx="1"/>
          </p:nvPr>
        </p:nvSpPr>
        <p:spPr/>
        <p:txBody>
          <a:bodyPr/>
          <a:lstStyle/>
          <a:p>
            <a:pPr marL="0" indent="0">
              <a:buNone/>
            </a:pPr>
            <a:r>
              <a:rPr lang="cs-CZ" dirty="0"/>
              <a:t>MR=MC</a:t>
            </a:r>
          </a:p>
          <a:p>
            <a:pPr marL="0" indent="0">
              <a:buNone/>
            </a:pPr>
            <a:r>
              <a:rPr lang="cs-CZ" dirty="0"/>
              <a:t>MR= (TR)‘</a:t>
            </a:r>
          </a:p>
          <a:p>
            <a:pPr marL="0" indent="0">
              <a:buNone/>
            </a:pPr>
            <a:r>
              <a:rPr lang="cs-CZ" dirty="0"/>
              <a:t>MC=(TC)‘</a:t>
            </a:r>
          </a:p>
          <a:p>
            <a:pPr marL="0" indent="0">
              <a:buNone/>
            </a:pPr>
            <a:r>
              <a:rPr lang="cs-CZ" dirty="0"/>
              <a:t>(600x)‘=(2x</a:t>
            </a:r>
            <a:r>
              <a:rPr lang="cs-CZ" baseline="30000" dirty="0"/>
              <a:t>2</a:t>
            </a:r>
            <a:r>
              <a:rPr lang="cs-CZ" dirty="0"/>
              <a:t>+6x+9000)‘</a:t>
            </a:r>
          </a:p>
          <a:p>
            <a:pPr marL="0" indent="0">
              <a:buNone/>
            </a:pPr>
            <a:r>
              <a:rPr lang="cs-CZ" dirty="0"/>
              <a:t>4x+6=600</a:t>
            </a:r>
          </a:p>
          <a:p>
            <a:pPr marL="0" indent="0">
              <a:buNone/>
            </a:pPr>
            <a:r>
              <a:rPr lang="cs-CZ" b="1" dirty="0"/>
              <a:t>X=148,5 ks</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1848501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r>
              <a:rPr lang="cs-CZ" sz="3600" b="1" dirty="0"/>
              <a:t>5) Target </a:t>
            </a:r>
            <a:r>
              <a:rPr lang="cs-CZ" sz="3600" b="1" dirty="0" err="1"/>
              <a:t>costing</a:t>
            </a:r>
            <a:endParaRPr lang="cs-CZ" sz="3600" b="1" dirty="0"/>
          </a:p>
        </p:txBody>
      </p:sp>
      <p:sp>
        <p:nvSpPr>
          <p:cNvPr id="3" name="Zástupný symbol pro obsah 2"/>
          <p:cNvSpPr>
            <a:spLocks noGrp="1"/>
          </p:cNvSpPr>
          <p:nvPr>
            <p:ph idx="1"/>
          </p:nvPr>
        </p:nvSpPr>
        <p:spPr/>
        <p:txBody>
          <a:bodyPr>
            <a:normAutofit fontScale="92500" lnSpcReduction="20000"/>
          </a:bodyPr>
          <a:lstStyle/>
          <a:p>
            <a:r>
              <a:rPr lang="cs-CZ" dirty="0"/>
              <a:t>Co nás smí nový výrobek stát?</a:t>
            </a:r>
          </a:p>
          <a:p>
            <a:r>
              <a:rPr lang="cs-CZ" dirty="0"/>
              <a:t>Propojení managementu nákladů a požadavků trhu</a:t>
            </a:r>
          </a:p>
          <a:p>
            <a:pPr marL="0" indent="0">
              <a:buNone/>
            </a:pPr>
            <a:r>
              <a:rPr lang="cs-CZ" dirty="0"/>
              <a:t>Postup:</a:t>
            </a:r>
          </a:p>
          <a:p>
            <a:pPr marL="514350" indent="-514350">
              <a:buAutoNum type="arabicPeriod"/>
            </a:pPr>
            <a:r>
              <a:rPr lang="cs-CZ" dirty="0"/>
              <a:t>Požadavky zákazníka, </a:t>
            </a:r>
          </a:p>
          <a:p>
            <a:pPr marL="514350" indent="-514350">
              <a:buAutoNum type="arabicPeriod"/>
            </a:pPr>
            <a:r>
              <a:rPr lang="cs-CZ" dirty="0"/>
              <a:t>Maximálně přípustná tržní cena výrobku</a:t>
            </a:r>
          </a:p>
          <a:p>
            <a:pPr marL="514350" indent="-514350">
              <a:buAutoNum type="arabicPeriod"/>
            </a:pPr>
            <a:r>
              <a:rPr lang="cs-CZ" dirty="0"/>
              <a:t>Stanovení cílových nákladů nového výrobku</a:t>
            </a:r>
          </a:p>
          <a:p>
            <a:pPr marL="514350" indent="-514350">
              <a:buAutoNum type="arabicPeriod"/>
            </a:pPr>
            <a:r>
              <a:rPr lang="cs-CZ" dirty="0"/>
              <a:t>Porovnání cílových a odhadovaných nákladů</a:t>
            </a:r>
          </a:p>
          <a:p>
            <a:pPr marL="514350" indent="-514350">
              <a:buAutoNum type="arabicPeriod"/>
            </a:pPr>
            <a:r>
              <a:rPr lang="cs-CZ" dirty="0"/>
              <a:t>Sestavení plánu cílových nákladů jednotlivých činností</a:t>
            </a:r>
          </a:p>
        </p:txBody>
      </p:sp>
      <p:sp>
        <p:nvSpPr>
          <p:cNvPr id="4" name="TextovéPole 3"/>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26090628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6) </a:t>
            </a:r>
            <a:r>
              <a:rPr lang="cs-CZ" b="1" dirty="0" err="1"/>
              <a:t>Benchmarking</a:t>
            </a:r>
            <a:endParaRPr lang="cs-CZ" b="1" dirty="0"/>
          </a:p>
        </p:txBody>
      </p:sp>
      <p:sp>
        <p:nvSpPr>
          <p:cNvPr id="3" name="Zástupný symbol pro obsah 2"/>
          <p:cNvSpPr>
            <a:spLocks noGrp="1"/>
          </p:cNvSpPr>
          <p:nvPr>
            <p:ph idx="1"/>
          </p:nvPr>
        </p:nvSpPr>
        <p:spPr/>
        <p:txBody>
          <a:bodyPr/>
          <a:lstStyle/>
          <a:p>
            <a:r>
              <a:rPr lang="cs-CZ" dirty="0"/>
              <a:t>Neustálé srovnávání a poměřování vlastní výroby s vůdčími světovými výrobci s cílem pomoci vlastní organizaci při zlepšování výkonnosti.</a:t>
            </a:r>
          </a:p>
          <a:p>
            <a:r>
              <a:rPr lang="cs-CZ" dirty="0" err="1"/>
              <a:t>Bestmarking</a:t>
            </a:r>
            <a:r>
              <a:rPr lang="cs-CZ" dirty="0"/>
              <a:t> (Rank Xerox-</a:t>
            </a:r>
            <a:r>
              <a:rPr lang="cs-CZ" dirty="0" err="1"/>
              <a:t>učetnictví</a:t>
            </a:r>
            <a:r>
              <a:rPr lang="cs-CZ" dirty="0"/>
              <a:t> </a:t>
            </a:r>
            <a:r>
              <a:rPr lang="cs-CZ" dirty="0" err="1"/>
              <a:t>American</a:t>
            </a:r>
            <a:r>
              <a:rPr lang="cs-CZ" dirty="0"/>
              <a:t> Express,  kontrola kvality Toyota, marketing Procter Gamble)</a:t>
            </a:r>
          </a:p>
        </p:txBody>
      </p:sp>
      <p:sp>
        <p:nvSpPr>
          <p:cNvPr id="4" name="TextovéPole 3"/>
          <p:cNvSpPr txBox="1"/>
          <p:nvPr/>
        </p:nvSpPr>
        <p:spPr>
          <a:xfrm>
            <a:off x="251520" y="6237312"/>
            <a:ext cx="8064896" cy="461665"/>
          </a:xfrm>
          <a:prstGeom prst="rect">
            <a:avLst/>
          </a:prstGeom>
          <a:noFill/>
        </p:spPr>
        <p:txBody>
          <a:bodyPr wrap="square" rtlCol="0">
            <a:spAutoFit/>
          </a:body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5367978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2990</TotalTime>
  <Words>8570</Words>
  <Application>Microsoft Office PowerPoint</Application>
  <PresentationFormat>Předvádění na obrazovce (4:3)</PresentationFormat>
  <Paragraphs>992</Paragraphs>
  <Slides>118</Slides>
  <Notes>110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4</vt:i4>
      </vt:variant>
      <vt:variant>
        <vt:lpstr>Nadpisy snímků</vt:lpstr>
      </vt:variant>
      <vt:variant>
        <vt:i4>118</vt:i4>
      </vt:variant>
    </vt:vector>
  </HeadingPairs>
  <TitlesOfParts>
    <vt:vector size="128" baseType="lpstr">
      <vt:lpstr>Arial</vt:lpstr>
      <vt:lpstr>Calibri</vt:lpstr>
      <vt:lpstr>Times New Roman</vt:lpstr>
      <vt:lpstr>Verdana</vt:lpstr>
      <vt:lpstr>Wingdings</vt:lpstr>
      <vt:lpstr>1_Office Theme</vt:lpstr>
      <vt:lpstr>Equation</vt:lpstr>
      <vt:lpstr>Equation.2</vt:lpstr>
      <vt:lpstr>Organizační diagram</vt:lpstr>
      <vt:lpstr>Rovnice</vt:lpstr>
      <vt:lpstr>Management výroby</vt:lpstr>
      <vt:lpstr> Layout. Synchronizace práce</vt:lpstr>
      <vt:lpstr>Layout</vt:lpstr>
      <vt:lpstr>Faktory, ovlivňující rozmístění pracovišť:</vt:lpstr>
      <vt:lpstr>Hlavní kritéria optimálního uspořádaní materiálového toku ve  výrobě</vt:lpstr>
      <vt:lpstr>Uspořádání pracovišť</vt:lpstr>
      <vt:lpstr>Zásady uplatňované při řešení prostorového uspořádání</vt:lpstr>
      <vt:lpstr>Základní analytické metody prostorového uspořádání</vt:lpstr>
      <vt:lpstr>Metoda souřadnic</vt:lpstr>
      <vt:lpstr>Metoda souřadnic</vt:lpstr>
      <vt:lpstr>Metoda souřadnic</vt:lpstr>
      <vt:lpstr>Příklad 1: Metoda souřadnic</vt:lpstr>
      <vt:lpstr>Metoda souřadnic- příklad</vt:lpstr>
      <vt:lpstr>Metoda souřadnic- příklad</vt:lpstr>
      <vt:lpstr>Metoda trojúhelniková</vt:lpstr>
      <vt:lpstr>Metoda trojúhelniková</vt:lpstr>
      <vt:lpstr>Metoda trojúhelniková</vt:lpstr>
      <vt:lpstr>Metoda trojúhelníková- příklad</vt:lpstr>
      <vt:lpstr>Metoda trojúhelniková- příklad</vt:lpstr>
      <vt:lpstr>Trojúhelníková síť</vt:lpstr>
      <vt:lpstr>Metoda trojúhelniková - příklad</vt:lpstr>
      <vt:lpstr>Metoda trojúhelniková- příklad</vt:lpstr>
      <vt:lpstr>Metoda CRAFT</vt:lpstr>
      <vt:lpstr>Metoda CRAFT</vt:lpstr>
      <vt:lpstr>Sankeyův diagram</vt:lpstr>
      <vt:lpstr>Špagetový diagram</vt:lpstr>
      <vt:lpstr>Ukázka špagetového diagramu</vt:lpstr>
      <vt:lpstr>Analýza synchronizace práce</vt:lpstr>
      <vt:lpstr>Synchronizace procesů a optimální uspořádaní procesů vedou k:</vt:lpstr>
      <vt:lpstr>MUDA- plýtvání</vt:lpstr>
      <vt:lpstr>Úrovně plýtvání MUDA:</vt:lpstr>
      <vt:lpstr>Cesta k redukci plýtvání</vt:lpstr>
      <vt:lpstr>Řešení plýtvání</vt:lpstr>
      <vt:lpstr>Klasické pohybové studie</vt:lpstr>
      <vt:lpstr>Mikropohybové studie</vt:lpstr>
      <vt:lpstr>Therbligy</vt:lpstr>
      <vt:lpstr>Příklad SIMO chartu</vt:lpstr>
      <vt:lpstr>Průběžná doba výroby komponent</vt:lpstr>
      <vt:lpstr>Vztah průběžné doby zakázky a její výroby</vt:lpstr>
      <vt:lpstr>Členění výrobního procesu:</vt:lpstr>
      <vt:lpstr>Členění výrobního procesu</vt:lpstr>
      <vt:lpstr>Členění výrobního procesu</vt:lpstr>
      <vt:lpstr>Průběžná doba výroby</vt:lpstr>
      <vt:lpstr>Pracnost výrobku. Průběžná doba výroby komponent</vt:lpstr>
      <vt:lpstr>Výrobní a dopravní dávka</vt:lpstr>
      <vt:lpstr>Výpočet normativní průběžné doby dávky součástí</vt:lpstr>
      <vt:lpstr>Způsoby předávání komponent </vt:lpstr>
      <vt:lpstr>Postupný způsob předávávání dílů</vt:lpstr>
      <vt:lpstr>Postupné předávání dílů</vt:lpstr>
      <vt:lpstr>Souběžný způsob předávání dílů</vt:lpstr>
      <vt:lpstr>Souběžné předávání dílů</vt:lpstr>
      <vt:lpstr>Smíšený způsob</vt:lpstr>
      <vt:lpstr>Smíšené předávání dílů</vt:lpstr>
      <vt:lpstr>Příklad 1.</vt:lpstr>
      <vt:lpstr>Příklad 1- řešení. Postupné předávání dílů</vt:lpstr>
      <vt:lpstr>Příklad 1- řešení. Souběžné předávání dílů</vt:lpstr>
      <vt:lpstr>Příklad 1- řešení. Smíšený způsob předávání dílů</vt:lpstr>
      <vt:lpstr>Výpočet průběžné doby výroby složitého výrobku</vt:lpstr>
      <vt:lpstr>Plánování výrobních kapacit </vt:lpstr>
      <vt:lpstr>THN výrobní kapacity</vt:lpstr>
      <vt:lpstr>Propočet THN výrobních kapacit</vt:lpstr>
      <vt:lpstr>Kapacitní norma</vt:lpstr>
      <vt:lpstr>Přístup k analýze výrobních kapacit</vt:lpstr>
      <vt:lpstr>Metody stanovení kapacitních norem</vt:lpstr>
      <vt:lpstr>Plánování výrobních kapacit </vt:lpstr>
      <vt:lpstr>Řízení kapacity</vt:lpstr>
      <vt:lpstr>Plánování kapacit</vt:lpstr>
      <vt:lpstr>Časový fond výrobního zařízení</vt:lpstr>
      <vt:lpstr>Časový fond výrobního zařízení</vt:lpstr>
      <vt:lpstr>Fond pracovního času pracovníka ve dnech</vt:lpstr>
      <vt:lpstr>Druhy výrobního zařízení</vt:lpstr>
      <vt:lpstr>Normy času zpracování</vt:lpstr>
      <vt:lpstr>Normy času zpracování</vt:lpstr>
      <vt:lpstr>Ukazatel práce pracovníka</vt:lpstr>
      <vt:lpstr>Výrobní kapacita pracoviště</vt:lpstr>
      <vt:lpstr>Počet pracovišť pro dosažení požadované kapacity</vt:lpstr>
      <vt:lpstr>Kapacita montážních pracovišť</vt:lpstr>
      <vt:lpstr>Velikost montážní plochy pro dosažení požadované kapacity</vt:lpstr>
      <vt:lpstr>Převedený výrobní program</vt:lpstr>
      <vt:lpstr>Počet strojů které je nutno přidat/ odebrat</vt:lpstr>
      <vt:lpstr>Řízení kapacity</vt:lpstr>
      <vt:lpstr>Příklad: Plánování výrobních kapacit</vt:lpstr>
      <vt:lpstr>Příklad 1. Plánování výrobních kapacit </vt:lpstr>
      <vt:lpstr>Příklad 1- řešení:</vt:lpstr>
      <vt:lpstr>Příklad 1- řešení:</vt:lpstr>
      <vt:lpstr>Standardní plán práce linky</vt:lpstr>
      <vt:lpstr>Podklady:</vt:lpstr>
      <vt:lpstr>Formy</vt:lpstr>
      <vt:lpstr>Výrobní náklady a kalkulace výrobních nákladů</vt:lpstr>
      <vt:lpstr>Moderní přístupy k řízení výrobních nákladů</vt:lpstr>
      <vt:lpstr>1) Nejvýhodnější je respektovat ekonomické zákonitosti</vt:lpstr>
      <vt:lpstr>2) Optimalizace nákladů v krátkém období</vt:lpstr>
      <vt:lpstr>3) Optimalizace nákladů v  dlouhém období</vt:lpstr>
      <vt:lpstr>4) break-even analýza</vt:lpstr>
      <vt:lpstr>Výrobní náklady: příklad 1</vt:lpstr>
      <vt:lpstr>Řešení 1: bod zvratu</vt:lpstr>
      <vt:lpstr>Řešení 1: rovnováha- maximalizace zisku</vt:lpstr>
      <vt:lpstr>5) Target costing</vt:lpstr>
      <vt:lpstr>6) Benchmarking</vt:lpstr>
      <vt:lpstr>7) Optimalizace výrobních dávek</vt:lpstr>
      <vt:lpstr>8) Klasifikace ABC</vt:lpstr>
      <vt:lpstr>9) Řízení materiálového toku </vt:lpstr>
      <vt:lpstr>Klasifikace nákladů</vt:lpstr>
      <vt:lpstr>Kalkulace</vt:lpstr>
      <vt:lpstr>Poměrové ukazatele</vt:lpstr>
      <vt:lpstr>Manažerské pojetí nákladů</vt:lpstr>
      <vt:lpstr>Výrobní strategie a výrobní náklady (příklad 2.)</vt:lpstr>
      <vt:lpstr>Řešení příkladu 2.</vt:lpstr>
      <vt:lpstr>Výrobní strategie a výrobní náklady (příklad 3.)</vt:lpstr>
      <vt:lpstr>Řešení příkladu 3.</vt:lpstr>
      <vt:lpstr>Příklad 4</vt:lpstr>
      <vt:lpstr>Řešení:</vt:lpstr>
      <vt:lpstr>Grafické znázornění (1/2)</vt:lpstr>
      <vt:lpstr>Grafické znázornění (2/2)</vt:lpstr>
      <vt:lpstr>Odpověď:</vt:lpstr>
      <vt:lpstr>Kalkulace. Příklad 5.</vt:lpstr>
      <vt:lpstr>Řešení příkladu 4.</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Škrabal Jaroslav</cp:lastModifiedBy>
  <cp:revision>107</cp:revision>
  <cp:lastPrinted>2019-09-18T10:31:58Z</cp:lastPrinted>
  <dcterms:created xsi:type="dcterms:W3CDTF">2016-09-20T11:02:43Z</dcterms:created>
  <dcterms:modified xsi:type="dcterms:W3CDTF">2022-10-19T13:46:35Z</dcterms:modified>
</cp:coreProperties>
</file>