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5.xml" ContentType="application/vnd.openxmlformats-officedocument.presentationml.notesSlide+xml"/>
  <Override PartName="/ppt/theme/themeOverride19.xml" ContentType="application/vnd.openxmlformats-officedocument.themeOverride+xml"/>
  <Override PartName="/ppt/notesSlides/notesSlide6.xml" ContentType="application/vnd.openxmlformats-officedocument.presentationml.notesSlide+xml"/>
  <Override PartName="/ppt/theme/themeOverride20.xml" ContentType="application/vnd.openxmlformats-officedocument.themeOverride+xml"/>
  <Override PartName="/ppt/notesSlides/notesSlide7.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9"/>
  </p:notesMasterIdLst>
  <p:handoutMasterIdLst>
    <p:handoutMasterId r:id="rId120"/>
  </p:handoutMasterIdLst>
  <p:sldIdLst>
    <p:sldId id="256" r:id="rId2"/>
    <p:sldId id="272" r:id="rId3"/>
    <p:sldId id="279" r:id="rId4"/>
    <p:sldId id="280" r:id="rId5"/>
    <p:sldId id="299" r:id="rId6"/>
    <p:sldId id="298" r:id="rId7"/>
    <p:sldId id="281" r:id="rId8"/>
    <p:sldId id="331" r:id="rId9"/>
    <p:sldId id="334" r:id="rId10"/>
    <p:sldId id="273" r:id="rId11"/>
    <p:sldId id="274" r:id="rId12"/>
    <p:sldId id="275" r:id="rId13"/>
    <p:sldId id="276" r:id="rId14"/>
    <p:sldId id="277" r:id="rId15"/>
    <p:sldId id="282" r:id="rId16"/>
    <p:sldId id="283" r:id="rId17"/>
    <p:sldId id="284" r:id="rId18"/>
    <p:sldId id="285" r:id="rId19"/>
    <p:sldId id="286" r:id="rId20"/>
    <p:sldId id="292" r:id="rId21"/>
    <p:sldId id="335" r:id="rId22"/>
    <p:sldId id="293" r:id="rId23"/>
    <p:sldId id="322" r:id="rId24"/>
    <p:sldId id="323" r:id="rId25"/>
    <p:sldId id="287" r:id="rId26"/>
    <p:sldId id="288" r:id="rId27"/>
    <p:sldId id="316" r:id="rId28"/>
    <p:sldId id="289" r:id="rId29"/>
    <p:sldId id="324" r:id="rId30"/>
    <p:sldId id="325" r:id="rId31"/>
    <p:sldId id="326" r:id="rId32"/>
    <p:sldId id="327" r:id="rId33"/>
    <p:sldId id="259" r:id="rId34"/>
    <p:sldId id="336" r:id="rId35"/>
    <p:sldId id="261" r:id="rId36"/>
    <p:sldId id="291" r:id="rId37"/>
    <p:sldId id="263" r:id="rId38"/>
    <p:sldId id="264" r:id="rId39"/>
    <p:sldId id="265" r:id="rId40"/>
    <p:sldId id="266" r:id="rId41"/>
    <p:sldId id="267" r:id="rId42"/>
    <p:sldId id="268" r:id="rId43"/>
    <p:sldId id="269" r:id="rId44"/>
    <p:sldId id="270" r:id="rId45"/>
    <p:sldId id="271" r:id="rId46"/>
    <p:sldId id="337" r:id="rId47"/>
    <p:sldId id="338" r:id="rId48"/>
    <p:sldId id="339" r:id="rId49"/>
    <p:sldId id="340" r:id="rId50"/>
    <p:sldId id="341" r:id="rId51"/>
    <p:sldId id="342" r:id="rId52"/>
    <p:sldId id="343" r:id="rId53"/>
    <p:sldId id="344" r:id="rId54"/>
    <p:sldId id="278" r:id="rId55"/>
    <p:sldId id="345" r:id="rId56"/>
    <p:sldId id="686" r:id="rId57"/>
    <p:sldId id="684" r:id="rId58"/>
    <p:sldId id="685" r:id="rId59"/>
    <p:sldId id="361" r:id="rId60"/>
    <p:sldId id="258" r:id="rId61"/>
    <p:sldId id="362" r:id="rId62"/>
    <p:sldId id="260" r:id="rId63"/>
    <p:sldId id="363" r:id="rId64"/>
    <p:sldId id="371" r:id="rId65"/>
    <p:sldId id="262" r:id="rId66"/>
    <p:sldId id="372" r:id="rId67"/>
    <p:sldId id="374" r:id="rId68"/>
    <p:sldId id="375" r:id="rId69"/>
    <p:sldId id="376" r:id="rId70"/>
    <p:sldId id="377" r:id="rId71"/>
    <p:sldId id="378" r:id="rId72"/>
    <p:sldId id="379" r:id="rId73"/>
    <p:sldId id="380" r:id="rId74"/>
    <p:sldId id="381" r:id="rId75"/>
    <p:sldId id="382" r:id="rId76"/>
    <p:sldId id="383" r:id="rId77"/>
    <p:sldId id="384" r:id="rId78"/>
    <p:sldId id="385" r:id="rId79"/>
    <p:sldId id="386" r:id="rId80"/>
    <p:sldId id="387" r:id="rId81"/>
    <p:sldId id="388" r:id="rId82"/>
    <p:sldId id="389" r:id="rId83"/>
    <p:sldId id="390" r:id="rId84"/>
    <p:sldId id="391" r:id="rId85"/>
    <p:sldId id="392" r:id="rId86"/>
    <p:sldId id="393" r:id="rId87"/>
    <p:sldId id="290" r:id="rId88"/>
    <p:sldId id="319" r:id="rId89"/>
    <p:sldId id="394" r:id="rId90"/>
    <p:sldId id="321" r:id="rId91"/>
    <p:sldId id="395" r:id="rId92"/>
    <p:sldId id="396" r:id="rId93"/>
    <p:sldId id="397" r:id="rId94"/>
    <p:sldId id="398" r:id="rId95"/>
    <p:sldId id="399" r:id="rId96"/>
    <p:sldId id="400" r:id="rId97"/>
    <p:sldId id="328" r:id="rId98"/>
    <p:sldId id="401" r:id="rId99"/>
    <p:sldId id="402" r:id="rId100"/>
    <p:sldId id="403" r:id="rId101"/>
    <p:sldId id="404" r:id="rId102"/>
    <p:sldId id="295" r:id="rId103"/>
    <p:sldId id="296" r:id="rId104"/>
    <p:sldId id="297" r:id="rId105"/>
    <p:sldId id="405" r:id="rId106"/>
    <p:sldId id="406" r:id="rId107"/>
    <p:sldId id="407" r:id="rId108"/>
    <p:sldId id="300" r:id="rId109"/>
    <p:sldId id="301" r:id="rId110"/>
    <p:sldId id="302" r:id="rId111"/>
    <p:sldId id="346" r:id="rId112"/>
    <p:sldId id="347" r:id="rId113"/>
    <p:sldId id="348" r:id="rId114"/>
    <p:sldId id="303" r:id="rId115"/>
    <p:sldId id="304" r:id="rId116"/>
    <p:sldId id="305" r:id="rId117"/>
    <p:sldId id="408" r:id="rId118"/>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0" autoAdjust="0"/>
  </p:normalViewPr>
  <p:slideViewPr>
    <p:cSldViewPr>
      <p:cViewPr varScale="1">
        <p:scale>
          <a:sx n="102" d="100"/>
          <a:sy n="102" d="100"/>
        </p:scale>
        <p:origin x="188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B8F5B32-0B9D-4B69-A008-F35927401CDC}" type="datetimeFigureOut">
              <a:rPr lang="cs-CZ" smtClean="0"/>
              <a:t>06.10.2022</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0C9378-0451-413D-BF45-2B446312C907}" type="slidenum">
              <a:rPr lang="cs-CZ" smtClean="0"/>
              <a:t>‹#›</a:t>
            </a:fld>
            <a:endParaRPr lang="cs-CZ"/>
          </a:p>
        </p:txBody>
      </p:sp>
    </p:spTree>
    <p:extLst>
      <p:ext uri="{BB962C8B-B14F-4D97-AF65-F5344CB8AC3E}">
        <p14:creationId xmlns:p14="http://schemas.microsoft.com/office/powerpoint/2010/main" val="10714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40D0CDF-F5FB-4C25-9B8F-80E08C1D9519}" type="datetimeFigureOut">
              <a:rPr lang="cs-CZ" smtClean="0"/>
              <a:t>06.10.2022</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AAB504D-EC67-4BF0-95FB-242EC3A58161}" type="slidenum">
              <a:rPr lang="cs-CZ" smtClean="0"/>
              <a:t>‹#›</a:t>
            </a:fld>
            <a:endParaRPr lang="cs-CZ"/>
          </a:p>
        </p:txBody>
      </p:sp>
    </p:spTree>
    <p:extLst>
      <p:ext uri="{BB962C8B-B14F-4D97-AF65-F5344CB8AC3E}">
        <p14:creationId xmlns:p14="http://schemas.microsoft.com/office/powerpoint/2010/main" val="11022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AAB504D-EC67-4BF0-95FB-242EC3A58161}" type="slidenum">
              <a:rPr lang="cs-CZ" smtClean="0"/>
              <a:t>1</a:t>
            </a:fld>
            <a:endParaRPr lang="cs-CZ"/>
          </a:p>
        </p:txBody>
      </p:sp>
    </p:spTree>
    <p:extLst>
      <p:ext uri="{BB962C8B-B14F-4D97-AF65-F5344CB8AC3E}">
        <p14:creationId xmlns:p14="http://schemas.microsoft.com/office/powerpoint/2010/main" val="214396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Dál je výroba v šaržích, nevyhnutelná při kvalitativním rozdílu mezi jednotlivými výrobními dávkami (ocel, laky) nebo v partiích při kvalitativních rozdílech vstupních materiálů, které vedou k určitým rozdílům v konečných produktech (keramické součástky v elektrotechnice). Výroba je přerušena novou dávkou vstupujícího materiálu- šarže.</a:t>
            </a:r>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32</a:t>
            </a:fld>
            <a:endParaRPr lang="cs-CZ"/>
          </a:p>
        </p:txBody>
      </p:sp>
    </p:spTree>
    <p:extLst>
      <p:ext uri="{BB962C8B-B14F-4D97-AF65-F5344CB8AC3E}">
        <p14:creationId xmlns:p14="http://schemas.microsoft.com/office/powerpoint/2010/main" val="413037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F4B2-3DAA-44BC-A4D0-0E4E71EF7F09}"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67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F4B2-3DAA-44BC-A4D0-0E4E71EF7F09}"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75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59</a:t>
            </a:fld>
            <a:endParaRPr lang="cs-CZ"/>
          </a:p>
        </p:txBody>
      </p:sp>
    </p:spTree>
    <p:extLst>
      <p:ext uri="{BB962C8B-B14F-4D97-AF65-F5344CB8AC3E}">
        <p14:creationId xmlns:p14="http://schemas.microsoft.com/office/powerpoint/2010/main" val="11226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60</a:t>
            </a:fld>
            <a:endParaRPr lang="cs-CZ"/>
          </a:p>
        </p:txBody>
      </p:sp>
    </p:spTree>
    <p:extLst>
      <p:ext uri="{BB962C8B-B14F-4D97-AF65-F5344CB8AC3E}">
        <p14:creationId xmlns:p14="http://schemas.microsoft.com/office/powerpoint/2010/main" val="258173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61</a:t>
            </a:fld>
            <a:endParaRPr lang="cs-CZ"/>
          </a:p>
        </p:txBody>
      </p:sp>
    </p:spTree>
    <p:extLst>
      <p:ext uri="{BB962C8B-B14F-4D97-AF65-F5344CB8AC3E}">
        <p14:creationId xmlns:p14="http://schemas.microsoft.com/office/powerpoint/2010/main" val="71466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62</a:t>
            </a:fld>
            <a:endParaRPr lang="cs-CZ"/>
          </a:p>
        </p:txBody>
      </p:sp>
    </p:spTree>
    <p:extLst>
      <p:ext uri="{BB962C8B-B14F-4D97-AF65-F5344CB8AC3E}">
        <p14:creationId xmlns:p14="http://schemas.microsoft.com/office/powerpoint/2010/main" val="208865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63</a:t>
            </a:fld>
            <a:endParaRPr lang="cs-CZ"/>
          </a:p>
        </p:txBody>
      </p:sp>
    </p:spTree>
    <p:extLst>
      <p:ext uri="{BB962C8B-B14F-4D97-AF65-F5344CB8AC3E}">
        <p14:creationId xmlns:p14="http://schemas.microsoft.com/office/powerpoint/2010/main" val="394773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64</a:t>
            </a:fld>
            <a:endParaRPr lang="cs-CZ"/>
          </a:p>
        </p:txBody>
      </p:sp>
    </p:spTree>
    <p:extLst>
      <p:ext uri="{BB962C8B-B14F-4D97-AF65-F5344CB8AC3E}">
        <p14:creationId xmlns:p14="http://schemas.microsoft.com/office/powerpoint/2010/main" val="329397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65</a:t>
            </a:fld>
            <a:endParaRPr lang="cs-CZ"/>
          </a:p>
        </p:txBody>
      </p:sp>
    </p:spTree>
    <p:extLst>
      <p:ext uri="{BB962C8B-B14F-4D97-AF65-F5344CB8AC3E}">
        <p14:creationId xmlns:p14="http://schemas.microsoft.com/office/powerpoint/2010/main" val="82620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Zejména</a:t>
            </a:r>
            <a:r>
              <a:rPr lang="cs-CZ" baseline="0" dirty="0"/>
              <a:t> nabídka řešení pomocí spojeného účinku jednotlivých složek produktu vede k tomu, že se tak stává vlastně předmětem přijatým trhem. Jed o fyzickou jednotu (fyzický výrobek) a zaměření výkonu (služby), které tvoř pěvný </a:t>
            </a:r>
            <a:r>
              <a:rPr lang="cs-CZ" baseline="0" dirty="0" err="1"/>
              <a:t>svázek</a:t>
            </a:r>
            <a:r>
              <a:rPr lang="cs-CZ" baseline="0" dirty="0"/>
              <a:t> vlastností podle individuálně odlišných očekávání užitné hodnoty. To znamená, že management produktu odráží všechny úvahy, rozhodnutí a chování nabízejícího, které souvisí s kombinacemi a variacemi jednotlivých vlastností produktů. Komplex výkonů nabízených podnikem tvoří celková nabídka, kterou ve výrobním </a:t>
            </a:r>
            <a:r>
              <a:rPr lang="cs-CZ" baseline="0" dirty="0" err="1"/>
              <a:t>pdoniku</a:t>
            </a:r>
            <a:r>
              <a:rPr lang="cs-CZ" baseline="0" dirty="0"/>
              <a:t> chápeme jako plán odbytu nebo plán výroby (s určitou hloubkou, šířkou, event. Výškou), stejně tak jako sortimentní plán u obchodu. </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a:t>
            </a:fld>
            <a:endParaRPr lang="cs-CZ"/>
          </a:p>
        </p:txBody>
      </p:sp>
    </p:spTree>
    <p:extLst>
      <p:ext uri="{BB962C8B-B14F-4D97-AF65-F5344CB8AC3E}">
        <p14:creationId xmlns:p14="http://schemas.microsoft.com/office/powerpoint/2010/main" val="31725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66</a:t>
            </a:fld>
            <a:endParaRPr lang="cs-CZ"/>
          </a:p>
        </p:txBody>
      </p:sp>
    </p:spTree>
    <p:extLst>
      <p:ext uri="{BB962C8B-B14F-4D97-AF65-F5344CB8AC3E}">
        <p14:creationId xmlns:p14="http://schemas.microsoft.com/office/powerpoint/2010/main" val="63404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67</a:t>
            </a:fld>
            <a:endParaRPr lang="cs-CZ"/>
          </a:p>
        </p:txBody>
      </p:sp>
    </p:spTree>
    <p:extLst>
      <p:ext uri="{BB962C8B-B14F-4D97-AF65-F5344CB8AC3E}">
        <p14:creationId xmlns:p14="http://schemas.microsoft.com/office/powerpoint/2010/main" val="227894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68</a:t>
            </a:fld>
            <a:endParaRPr lang="cs-CZ"/>
          </a:p>
        </p:txBody>
      </p:sp>
    </p:spTree>
    <p:extLst>
      <p:ext uri="{BB962C8B-B14F-4D97-AF65-F5344CB8AC3E}">
        <p14:creationId xmlns:p14="http://schemas.microsoft.com/office/powerpoint/2010/main" val="93820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A84B1-C7E9-456D-A03E-3B7BE20ADC9F}" type="slidenum">
              <a:rPr lang="cs-CZ" altLang="cs-CZ"/>
              <a:pPr/>
              <a:t>69</a:t>
            </a:fld>
            <a:endParaRPr lang="cs-CZ" altLang="cs-CZ"/>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cs-CZ" altLang="cs-CZ" sz="1600"/>
              <a:t>Způsob výroby – kde, nářadí, profese a kvalifikace pracovníků, podmínky (THP normy)</a:t>
            </a:r>
          </a:p>
          <a:p>
            <a:r>
              <a:rPr lang="cs-CZ" altLang="cs-CZ" sz="1600"/>
              <a:t>Speciální nářadí – modely, nástroje, přípravky, formy, apod.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BB926-82C3-42F5-8C41-54A6E0D55A59}" type="slidenum">
              <a:rPr lang="cs-CZ" altLang="cs-CZ"/>
              <a:pPr/>
              <a:t>70</a:t>
            </a:fld>
            <a:endParaRPr lang="cs-CZ" alt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cs-CZ" altLang="cs-CZ"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71</a:t>
            </a:fld>
            <a:endParaRPr lang="cs-CZ"/>
          </a:p>
        </p:txBody>
      </p:sp>
    </p:spTree>
    <p:extLst>
      <p:ext uri="{BB962C8B-B14F-4D97-AF65-F5344CB8AC3E}">
        <p14:creationId xmlns:p14="http://schemas.microsoft.com/office/powerpoint/2010/main" val="66994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73</a:t>
            </a:fld>
            <a:endParaRPr lang="cs-CZ"/>
          </a:p>
        </p:txBody>
      </p:sp>
    </p:spTree>
    <p:extLst>
      <p:ext uri="{BB962C8B-B14F-4D97-AF65-F5344CB8AC3E}">
        <p14:creationId xmlns:p14="http://schemas.microsoft.com/office/powerpoint/2010/main" val="4071187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74</a:t>
            </a:fld>
            <a:endParaRPr lang="cs-CZ"/>
          </a:p>
        </p:txBody>
      </p:sp>
    </p:spTree>
    <p:extLst>
      <p:ext uri="{BB962C8B-B14F-4D97-AF65-F5344CB8AC3E}">
        <p14:creationId xmlns:p14="http://schemas.microsoft.com/office/powerpoint/2010/main" val="820452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75</a:t>
            </a:fld>
            <a:endParaRPr lang="cs-CZ"/>
          </a:p>
        </p:txBody>
      </p:sp>
    </p:spTree>
    <p:extLst>
      <p:ext uri="{BB962C8B-B14F-4D97-AF65-F5344CB8AC3E}">
        <p14:creationId xmlns:p14="http://schemas.microsoft.com/office/powerpoint/2010/main" val="3182851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76</a:t>
            </a:fld>
            <a:endParaRPr lang="cs-CZ"/>
          </a:p>
        </p:txBody>
      </p:sp>
    </p:spTree>
    <p:extLst>
      <p:ext uri="{BB962C8B-B14F-4D97-AF65-F5344CB8AC3E}">
        <p14:creationId xmlns:p14="http://schemas.microsoft.com/office/powerpoint/2010/main" val="170682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Navážeme –</a:t>
            </a:r>
            <a:r>
              <a:rPr lang="cs-CZ" dirty="0" err="1"/>
              <a:t>li</a:t>
            </a:r>
            <a:r>
              <a:rPr lang="cs-CZ" dirty="0"/>
              <a:t> na </a:t>
            </a:r>
            <a:r>
              <a:rPr lang="cs-CZ" dirty="0" err="1"/>
              <a:t>znamou</a:t>
            </a:r>
            <a:r>
              <a:rPr lang="cs-CZ" dirty="0"/>
              <a:t> tezi marketingu</a:t>
            </a:r>
            <a:r>
              <a:rPr lang="cs-CZ" baseline="0" dirty="0"/>
              <a:t> o </a:t>
            </a:r>
            <a:r>
              <a:rPr lang="cs-CZ" baseline="0" dirty="0" err="1"/>
              <a:t>vícevrstevnosti</a:t>
            </a:r>
            <a:r>
              <a:rPr lang="cs-CZ" baseline="0" dirty="0"/>
              <a:t> produktu, dále na stupeň oslovení </a:t>
            </a:r>
            <a:r>
              <a:rPr lang="cs-CZ" baseline="0" dirty="0" err="1"/>
              <a:t>zákaznika</a:t>
            </a:r>
            <a:r>
              <a:rPr lang="cs-CZ" baseline="0" dirty="0"/>
              <a:t> a konečně úrovně nabízeného výkonu, můžeme základní dimenze tvorby hodnoty pro </a:t>
            </a:r>
            <a:r>
              <a:rPr lang="cs-CZ" baseline="0" dirty="0" err="1"/>
              <a:t>zákaznikaa</a:t>
            </a:r>
            <a:r>
              <a:rPr lang="cs-CZ" baseline="0" dirty="0"/>
              <a:t> hodnoty </a:t>
            </a:r>
            <a:r>
              <a:rPr lang="cs-CZ" baseline="0" dirty="0" err="1"/>
              <a:t>zákaznika</a:t>
            </a:r>
            <a:r>
              <a:rPr lang="cs-CZ" baseline="0" dirty="0"/>
              <a:t> znázornit podle obrázku</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6</a:t>
            </a:fld>
            <a:endParaRPr lang="cs-CZ"/>
          </a:p>
        </p:txBody>
      </p:sp>
    </p:spTree>
    <p:extLst>
      <p:ext uri="{BB962C8B-B14F-4D97-AF65-F5344CB8AC3E}">
        <p14:creationId xmlns:p14="http://schemas.microsoft.com/office/powerpoint/2010/main" val="2514164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77</a:t>
            </a:fld>
            <a:endParaRPr lang="cs-CZ"/>
          </a:p>
        </p:txBody>
      </p:sp>
    </p:spTree>
    <p:extLst>
      <p:ext uri="{BB962C8B-B14F-4D97-AF65-F5344CB8AC3E}">
        <p14:creationId xmlns:p14="http://schemas.microsoft.com/office/powerpoint/2010/main" val="241052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78</a:t>
            </a:fld>
            <a:endParaRPr lang="cs-CZ"/>
          </a:p>
        </p:txBody>
      </p:sp>
    </p:spTree>
    <p:extLst>
      <p:ext uri="{BB962C8B-B14F-4D97-AF65-F5344CB8AC3E}">
        <p14:creationId xmlns:p14="http://schemas.microsoft.com/office/powerpoint/2010/main" val="7423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79</a:t>
            </a:fld>
            <a:endParaRPr lang="cs-CZ"/>
          </a:p>
        </p:txBody>
      </p:sp>
    </p:spTree>
    <p:extLst>
      <p:ext uri="{BB962C8B-B14F-4D97-AF65-F5344CB8AC3E}">
        <p14:creationId xmlns:p14="http://schemas.microsoft.com/office/powerpoint/2010/main" val="4257863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80</a:t>
            </a:fld>
            <a:endParaRPr lang="cs-CZ"/>
          </a:p>
        </p:txBody>
      </p:sp>
    </p:spTree>
    <p:extLst>
      <p:ext uri="{BB962C8B-B14F-4D97-AF65-F5344CB8AC3E}">
        <p14:creationId xmlns:p14="http://schemas.microsoft.com/office/powerpoint/2010/main" val="302704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81</a:t>
            </a:fld>
            <a:endParaRPr lang="cs-CZ"/>
          </a:p>
        </p:txBody>
      </p:sp>
    </p:spTree>
    <p:extLst>
      <p:ext uri="{BB962C8B-B14F-4D97-AF65-F5344CB8AC3E}">
        <p14:creationId xmlns:p14="http://schemas.microsoft.com/office/powerpoint/2010/main" val="4206529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82</a:t>
            </a:fld>
            <a:endParaRPr lang="cs-CZ"/>
          </a:p>
        </p:txBody>
      </p:sp>
    </p:spTree>
    <p:extLst>
      <p:ext uri="{BB962C8B-B14F-4D97-AF65-F5344CB8AC3E}">
        <p14:creationId xmlns:p14="http://schemas.microsoft.com/office/powerpoint/2010/main" val="2696132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83</a:t>
            </a:fld>
            <a:endParaRPr lang="cs-CZ"/>
          </a:p>
        </p:txBody>
      </p:sp>
    </p:spTree>
    <p:extLst>
      <p:ext uri="{BB962C8B-B14F-4D97-AF65-F5344CB8AC3E}">
        <p14:creationId xmlns:p14="http://schemas.microsoft.com/office/powerpoint/2010/main" val="1373690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0AB85-C71D-4829-BC15-9E93550EEBB8}" type="slidenum">
              <a:rPr lang="cs-CZ" altLang="cs-CZ"/>
              <a:pPr/>
              <a:t>84</a:t>
            </a:fld>
            <a:endParaRPr lang="cs-CZ" altLang="cs-CZ"/>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cs-CZ" altLang="cs-CZ" sz="160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85</a:t>
            </a:fld>
            <a:endParaRPr lang="cs-CZ"/>
          </a:p>
        </p:txBody>
      </p:sp>
    </p:spTree>
    <p:extLst>
      <p:ext uri="{BB962C8B-B14F-4D97-AF65-F5344CB8AC3E}">
        <p14:creationId xmlns:p14="http://schemas.microsoft.com/office/powerpoint/2010/main" val="798171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86</a:t>
            </a:fld>
            <a:endParaRPr lang="cs-CZ"/>
          </a:p>
        </p:txBody>
      </p:sp>
    </p:spTree>
    <p:extLst>
      <p:ext uri="{BB962C8B-B14F-4D97-AF65-F5344CB8AC3E}">
        <p14:creationId xmlns:p14="http://schemas.microsoft.com/office/powerpoint/2010/main" val="214089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jde o první typ řídicího okruhu,</a:t>
            </a:r>
            <a:r>
              <a:rPr lang="cs-CZ" baseline="0" dirty="0"/>
              <a:t> projevuje se zejména u konečné= montáže, která se řeší na základě zakázek zákazníků. K tomu přistupuje skutečnost, jak širokou volbu možností zákaznici mají (typ produktu, vnitřní vybavení, povrchová úprava </a:t>
            </a:r>
            <a:r>
              <a:rPr lang="cs-CZ" baseline="0" dirty="0" err="1"/>
              <a:t>atd</a:t>
            </a:r>
            <a:r>
              <a:rPr lang="cs-CZ" baseline="0" dirty="0"/>
              <a:t>), a dále problém s jakým předstihem své požadavky předkládají. V daném případu je neekonomické vyvářet zásoby hotových výrobků. Při určování plánu pro montáž je třeba vycházet z kapacity montážních pracovišť v daném časovém období. Dále je třeba sledovat, zda jsou na montáži k dispozici potřebné díly a stavební části. Současně je třeba zajistit přísun součástí z předchozích výrobních fází. Tento princip je možno posunout dovnitř výrobního procesu, kdy předcházející výrobní fáze na podobném principu s tím, že zákazníkem je pro ně následující výrobní fáze. Koordinace pak může probíhat tak, že procesy předcházející montáž jsou určeny teprve tehdy, když je definitivně určen montážní program. </a:t>
            </a:r>
            <a:r>
              <a:rPr lang="cs-CZ" baseline="0" dirty="0" err="1"/>
              <a:t>Tzn</a:t>
            </a:r>
            <a:r>
              <a:rPr lang="cs-CZ" baseline="0" dirty="0"/>
              <a:t>, že je zde plně uplatněn princip </a:t>
            </a:r>
            <a:r>
              <a:rPr lang="cs-CZ" baseline="0" dirty="0" err="1"/>
              <a:t>pull</a:t>
            </a:r>
            <a:r>
              <a:rPr lang="cs-CZ" baseline="0" dirty="0"/>
              <a:t>. Pak se hovoří o zajištění vstupů synchronizovaně s výrobou. Vstupy mohou přicházet i od cizích , kooperujících firem (např. při existenci fraktální výroby, kdy firma dává kooperující firmě prostor přímo uvnitř své lokality. Tento princip je tedy možno aplikovat jak pokud jde o dodávky od jednotlivých nižších výrobních stupňů, tak i pokud jde o externí dodávky. Při externích dodávkách se postupuje cestou rámcových dohod (předběžné kvartální požadavky na skupiny výrobků s delším předstihem, které jsou pak postupně ve sjednaných terminech upřesňovaný, dále formou rámcových zakázek odběratele na dodavatele (zpravidla čtvrtletní, měsíčně upřesňované) a konečně pak cestou přímých odvolávek odběratele (určení termínu a místa odběratelem). </a:t>
            </a:r>
          </a:p>
          <a:p>
            <a:endParaRPr lang="cs-CZ" baseline="0" dirty="0"/>
          </a:p>
          <a:p>
            <a:endParaRPr lang="cs-CZ" baseline="0" dirty="0"/>
          </a:p>
          <a:p>
            <a:endParaRPr lang="cs-CZ" baseline="0" dirty="0"/>
          </a:p>
          <a:p>
            <a:r>
              <a:rPr lang="cs-CZ" baseline="0" dirty="0"/>
              <a:t>Pokud jde o řídicí okruh orientovaný prognosticky, je vše založeno na očekávání budoucí poptávky. Jednotlivé výrobní úseky pracují na základě plánu postaveného podle této předpovědi. Nikoliv podle konkrétních zakázek. Systém je především založen na výrobě dílů a podsestav, které jsou skladovány, a v případě příchodu konkrétní zákaznické zakázky se prověřuje jejich pohotovost a na základě toho se pak volí termín dodávky konkrétního výrobku. Tomu všemu musí předejit řada rozhodnutí </a:t>
            </a:r>
            <a:r>
              <a:rPr lang="cs-CZ" baseline="0" dirty="0" err="1"/>
              <a:t>manageemntu</a:t>
            </a:r>
            <a:r>
              <a:rPr lang="cs-CZ" baseline="0" dirty="0"/>
              <a:t>:</a:t>
            </a:r>
          </a:p>
          <a:p>
            <a:endParaRPr lang="cs-CZ" baseline="0" dirty="0"/>
          </a:p>
          <a:p>
            <a:pPr marL="171450" indent="-171450">
              <a:buFontTx/>
              <a:buChar char="-"/>
            </a:pPr>
            <a:r>
              <a:rPr lang="cs-CZ" baseline="0" dirty="0"/>
              <a:t>Jaké výrobky a v jakých </a:t>
            </a:r>
            <a:r>
              <a:rPr lang="cs-CZ" baseline="0" dirty="0" err="1"/>
              <a:t>variantach</a:t>
            </a:r>
            <a:r>
              <a:rPr lang="cs-CZ" baseline="0" dirty="0"/>
              <a:t> by měly být dlouhodobě </a:t>
            </a:r>
            <a:r>
              <a:rPr lang="cs-CZ" baseline="0" dirty="0" err="1"/>
              <a:t>vyraběny</a:t>
            </a:r>
            <a:r>
              <a:rPr lang="cs-CZ" baseline="0" dirty="0"/>
              <a:t>?</a:t>
            </a:r>
          </a:p>
          <a:p>
            <a:pPr marL="171450" indent="-171450">
              <a:buFontTx/>
              <a:buChar char="-"/>
            </a:pPr>
            <a:r>
              <a:rPr lang="cs-CZ" baseline="0" dirty="0"/>
              <a:t>Pomocí jakých výrobních (technologických) procesů?</a:t>
            </a:r>
          </a:p>
          <a:p>
            <a:pPr marL="171450" indent="-171450">
              <a:buFontTx/>
              <a:buChar char="-"/>
            </a:pPr>
            <a:r>
              <a:rPr lang="cs-CZ" baseline="0" dirty="0"/>
              <a:t>Jaký má být rozsah kapacit strojů, zařízení a </a:t>
            </a:r>
            <a:r>
              <a:rPr lang="cs-CZ" baseline="0" dirty="0" err="1"/>
              <a:t>pracovniků</a:t>
            </a:r>
            <a:r>
              <a:rPr lang="cs-CZ" baseline="0" dirty="0"/>
              <a:t>?</a:t>
            </a:r>
          </a:p>
          <a:p>
            <a:pPr marL="171450" indent="-171450">
              <a:buFontTx/>
              <a:buChar char="-"/>
            </a:pPr>
            <a:r>
              <a:rPr lang="cs-CZ" baseline="0" dirty="0"/>
              <a:t>Jaká má být jejich struktura a stupeň </a:t>
            </a:r>
            <a:r>
              <a:rPr lang="cs-CZ" baseline="0" dirty="0" err="1"/>
              <a:t>univerzalnosti</a:t>
            </a:r>
            <a:r>
              <a:rPr lang="cs-CZ" baseline="0" dirty="0"/>
              <a:t> či individuálnosti?</a:t>
            </a:r>
          </a:p>
          <a:p>
            <a:pPr marL="171450" indent="-171450">
              <a:buFontTx/>
              <a:buChar char="-"/>
            </a:pPr>
            <a:r>
              <a:rPr lang="cs-CZ" baseline="0" dirty="0"/>
              <a:t>Kolik a kterých dodavatelů bude zapotřebí?</a:t>
            </a:r>
          </a:p>
          <a:p>
            <a:pPr marL="171450" indent="-171450">
              <a:buFontTx/>
              <a:buChar char="-"/>
            </a:pPr>
            <a:r>
              <a:rPr lang="cs-CZ" dirty="0"/>
              <a:t>Které části</a:t>
            </a:r>
            <a:r>
              <a:rPr lang="cs-CZ" baseline="0" dirty="0"/>
              <a:t> mohou být převedeny na dodavatele nebo do bezprostřední kooperace…?</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16</a:t>
            </a:fld>
            <a:endParaRPr lang="cs-CZ"/>
          </a:p>
        </p:txBody>
      </p:sp>
    </p:spTree>
    <p:extLst>
      <p:ext uri="{BB962C8B-B14F-4D97-AF65-F5344CB8AC3E}">
        <p14:creationId xmlns:p14="http://schemas.microsoft.com/office/powerpoint/2010/main" val="3312807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87</a:t>
            </a:fld>
            <a:endParaRPr lang="cs-CZ"/>
          </a:p>
        </p:txBody>
      </p:sp>
    </p:spTree>
    <p:extLst>
      <p:ext uri="{BB962C8B-B14F-4D97-AF65-F5344CB8AC3E}">
        <p14:creationId xmlns:p14="http://schemas.microsoft.com/office/powerpoint/2010/main" val="997885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Tato skupina normativů je výsledkem standardizačního procesu v rámci technologicko- organizačního projektování. Jejich cílem je stanovit optimální kombinaci průběhu výrobního procesu, sjednotit průběh výrobního </a:t>
            </a:r>
            <a:r>
              <a:rPr lang="cs-CZ" dirty="0" err="1"/>
              <a:t>porcesu</a:t>
            </a:r>
            <a:r>
              <a:rPr lang="cs-CZ" dirty="0"/>
              <a:t> při daných technickoekonomických podmínkách a stabilizovat jej po určité období. Jednotlivé normativy zajištují optimální splnění úkolů operativního řízení tím, že poskytují informace pro zajištění plánovacích a řídicích úkolů z věcného, časového a prostorového hlediska.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88</a:t>
            </a:fld>
            <a:endParaRPr lang="cs-CZ"/>
          </a:p>
        </p:txBody>
      </p:sp>
    </p:spTree>
    <p:extLst>
      <p:ext uri="{BB962C8B-B14F-4D97-AF65-F5344CB8AC3E}">
        <p14:creationId xmlns:p14="http://schemas.microsoft.com/office/powerpoint/2010/main" val="1812080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89</a:t>
            </a:fld>
            <a:endParaRPr lang="cs-CZ"/>
          </a:p>
        </p:txBody>
      </p:sp>
    </p:spTree>
    <p:extLst>
      <p:ext uri="{BB962C8B-B14F-4D97-AF65-F5344CB8AC3E}">
        <p14:creationId xmlns:p14="http://schemas.microsoft.com/office/powerpoint/2010/main" val="4162637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Výrobní dávka je množství výrobků (součástí, dílů), které jsou současně do výroby zadávány a z výroby odváděny, jsou zpracovány v těsném časovém sledu nebo současně, a to na určitém pracovišti a s jednorázovým konstantním vynaložením nákladů na přípravu a zakončení příslušného procesu (operace).</a:t>
            </a:r>
          </a:p>
          <a:p>
            <a:r>
              <a:rPr lang="cs-CZ" dirty="0"/>
              <a:t>Výrobní dávka je jednotkou evidence v rámci operativní evidence výroby. Znamená to, že je na dávku vydáván společně výchozí materiálový prvek a že jako celek je evidována v průběhu výroby i při odvádění na mezisklad či na sklad hotových produktů.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90</a:t>
            </a:fld>
            <a:endParaRPr lang="cs-CZ"/>
          </a:p>
        </p:txBody>
      </p:sp>
    </p:spTree>
    <p:extLst>
      <p:ext uri="{BB962C8B-B14F-4D97-AF65-F5344CB8AC3E}">
        <p14:creationId xmlns:p14="http://schemas.microsoft.com/office/powerpoint/2010/main" val="255366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91</a:t>
            </a:fld>
            <a:endParaRPr lang="cs-CZ"/>
          </a:p>
        </p:txBody>
      </p:sp>
    </p:spTree>
    <p:extLst>
      <p:ext uri="{BB962C8B-B14F-4D97-AF65-F5344CB8AC3E}">
        <p14:creationId xmlns:p14="http://schemas.microsoft.com/office/powerpoint/2010/main" val="1969807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plánovací požadavky na velikost výrobní dávky vzhledem na vazby ostatních výrobních činitelů jsou:</a:t>
            </a:r>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92</a:t>
            </a:fld>
            <a:endParaRPr lang="cs-CZ"/>
          </a:p>
        </p:txBody>
      </p:sp>
    </p:spTree>
    <p:extLst>
      <p:ext uri="{BB962C8B-B14F-4D97-AF65-F5344CB8AC3E}">
        <p14:creationId xmlns:p14="http://schemas.microsoft.com/office/powerpoint/2010/main" val="1767416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93</a:t>
            </a:fld>
            <a:endParaRPr lang="cs-CZ"/>
          </a:p>
        </p:txBody>
      </p:sp>
    </p:spTree>
    <p:extLst>
      <p:ext uri="{BB962C8B-B14F-4D97-AF65-F5344CB8AC3E}">
        <p14:creationId xmlns:p14="http://schemas.microsoft.com/office/powerpoint/2010/main" val="2854342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94</a:t>
            </a:fld>
            <a:endParaRPr lang="cs-CZ"/>
          </a:p>
        </p:txBody>
      </p:sp>
    </p:spTree>
    <p:extLst>
      <p:ext uri="{BB962C8B-B14F-4D97-AF65-F5344CB8AC3E}">
        <p14:creationId xmlns:p14="http://schemas.microsoft.com/office/powerpoint/2010/main" val="3299686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95</a:t>
            </a:fld>
            <a:endParaRPr lang="cs-CZ"/>
          </a:p>
        </p:txBody>
      </p:sp>
    </p:spTree>
    <p:extLst>
      <p:ext uri="{BB962C8B-B14F-4D97-AF65-F5344CB8AC3E}">
        <p14:creationId xmlns:p14="http://schemas.microsoft.com/office/powerpoint/2010/main" val="1123283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96</a:t>
            </a:fld>
            <a:endParaRPr lang="cs-CZ"/>
          </a:p>
        </p:txBody>
      </p:sp>
    </p:spTree>
    <p:extLst>
      <p:ext uri="{BB962C8B-B14F-4D97-AF65-F5344CB8AC3E}">
        <p14:creationId xmlns:p14="http://schemas.microsoft.com/office/powerpoint/2010/main" val="86368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20</a:t>
            </a:fld>
            <a:endParaRPr lang="cs-CZ"/>
          </a:p>
        </p:txBody>
      </p:sp>
    </p:spTree>
    <p:extLst>
      <p:ext uri="{BB962C8B-B14F-4D97-AF65-F5344CB8AC3E}">
        <p14:creationId xmlns:p14="http://schemas.microsoft.com/office/powerpoint/2010/main" val="3229933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97</a:t>
            </a:fld>
            <a:endParaRPr lang="cs-CZ"/>
          </a:p>
        </p:txBody>
      </p:sp>
    </p:spTree>
    <p:extLst>
      <p:ext uri="{BB962C8B-B14F-4D97-AF65-F5344CB8AC3E}">
        <p14:creationId xmlns:p14="http://schemas.microsoft.com/office/powerpoint/2010/main" val="347790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98</a:t>
            </a:fld>
            <a:endParaRPr lang="cs-CZ"/>
          </a:p>
        </p:txBody>
      </p:sp>
    </p:spTree>
    <p:extLst>
      <p:ext uri="{BB962C8B-B14F-4D97-AF65-F5344CB8AC3E}">
        <p14:creationId xmlns:p14="http://schemas.microsoft.com/office/powerpoint/2010/main" val="20265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99</a:t>
            </a:fld>
            <a:endParaRPr lang="cs-CZ"/>
          </a:p>
        </p:txBody>
      </p:sp>
    </p:spTree>
    <p:extLst>
      <p:ext uri="{BB962C8B-B14F-4D97-AF65-F5344CB8AC3E}">
        <p14:creationId xmlns:p14="http://schemas.microsoft.com/office/powerpoint/2010/main" val="1673160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100</a:t>
            </a:fld>
            <a:endParaRPr lang="cs-CZ"/>
          </a:p>
        </p:txBody>
      </p:sp>
    </p:spTree>
    <p:extLst>
      <p:ext uri="{BB962C8B-B14F-4D97-AF65-F5344CB8AC3E}">
        <p14:creationId xmlns:p14="http://schemas.microsoft.com/office/powerpoint/2010/main" val="2508444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101</a:t>
            </a:fld>
            <a:endParaRPr lang="cs-CZ"/>
          </a:p>
        </p:txBody>
      </p:sp>
    </p:spTree>
    <p:extLst>
      <p:ext uri="{BB962C8B-B14F-4D97-AF65-F5344CB8AC3E}">
        <p14:creationId xmlns:p14="http://schemas.microsoft.com/office/powerpoint/2010/main" val="3212638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102</a:t>
            </a:fld>
            <a:endParaRPr lang="cs-CZ"/>
          </a:p>
        </p:txBody>
      </p:sp>
    </p:spTree>
    <p:extLst>
      <p:ext uri="{BB962C8B-B14F-4D97-AF65-F5344CB8AC3E}">
        <p14:creationId xmlns:p14="http://schemas.microsoft.com/office/powerpoint/2010/main" val="3994222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103</a:t>
            </a:fld>
            <a:endParaRPr lang="cs-CZ"/>
          </a:p>
        </p:txBody>
      </p:sp>
    </p:spTree>
    <p:extLst>
      <p:ext uri="{BB962C8B-B14F-4D97-AF65-F5344CB8AC3E}">
        <p14:creationId xmlns:p14="http://schemas.microsoft.com/office/powerpoint/2010/main" val="2860994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104</a:t>
            </a:fld>
            <a:endParaRPr lang="cs-CZ"/>
          </a:p>
        </p:txBody>
      </p:sp>
    </p:spTree>
    <p:extLst>
      <p:ext uri="{BB962C8B-B14F-4D97-AF65-F5344CB8AC3E}">
        <p14:creationId xmlns:p14="http://schemas.microsoft.com/office/powerpoint/2010/main" val="3344901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105</a:t>
            </a:fld>
            <a:endParaRPr lang="cs-CZ"/>
          </a:p>
        </p:txBody>
      </p:sp>
    </p:spTree>
    <p:extLst>
      <p:ext uri="{BB962C8B-B14F-4D97-AF65-F5344CB8AC3E}">
        <p14:creationId xmlns:p14="http://schemas.microsoft.com/office/powerpoint/2010/main" val="580789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106</a:t>
            </a:fld>
            <a:endParaRPr lang="cs-CZ"/>
          </a:p>
        </p:txBody>
      </p:sp>
    </p:spTree>
    <p:extLst>
      <p:ext uri="{BB962C8B-B14F-4D97-AF65-F5344CB8AC3E}">
        <p14:creationId xmlns:p14="http://schemas.microsoft.com/office/powerpoint/2010/main" val="258577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21</a:t>
            </a:fld>
            <a:endParaRPr lang="cs-CZ"/>
          </a:p>
        </p:txBody>
      </p:sp>
    </p:spTree>
    <p:extLst>
      <p:ext uri="{BB962C8B-B14F-4D97-AF65-F5344CB8AC3E}">
        <p14:creationId xmlns:p14="http://schemas.microsoft.com/office/powerpoint/2010/main" val="2522355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107</a:t>
            </a:fld>
            <a:endParaRPr lang="cs-CZ"/>
          </a:p>
        </p:txBody>
      </p:sp>
    </p:spTree>
    <p:extLst>
      <p:ext uri="{BB962C8B-B14F-4D97-AF65-F5344CB8AC3E}">
        <p14:creationId xmlns:p14="http://schemas.microsoft.com/office/powerpoint/2010/main" val="2979725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108</a:t>
            </a:fld>
            <a:endParaRPr lang="cs-CZ"/>
          </a:p>
        </p:txBody>
      </p:sp>
    </p:spTree>
    <p:extLst>
      <p:ext uri="{BB962C8B-B14F-4D97-AF65-F5344CB8AC3E}">
        <p14:creationId xmlns:p14="http://schemas.microsoft.com/office/powerpoint/2010/main" val="2369250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109</a:t>
            </a:fld>
            <a:endParaRPr lang="cs-CZ"/>
          </a:p>
        </p:txBody>
      </p:sp>
    </p:spTree>
    <p:extLst>
      <p:ext uri="{BB962C8B-B14F-4D97-AF65-F5344CB8AC3E}">
        <p14:creationId xmlns:p14="http://schemas.microsoft.com/office/powerpoint/2010/main" val="41114233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110</a:t>
            </a:fld>
            <a:endParaRPr lang="cs-CZ"/>
          </a:p>
        </p:txBody>
      </p:sp>
    </p:spTree>
    <p:extLst>
      <p:ext uri="{BB962C8B-B14F-4D97-AF65-F5344CB8AC3E}">
        <p14:creationId xmlns:p14="http://schemas.microsoft.com/office/powerpoint/2010/main" val="2571742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111</a:t>
            </a:fld>
            <a:endParaRPr lang="cs-CZ"/>
          </a:p>
        </p:txBody>
      </p:sp>
    </p:spTree>
    <p:extLst>
      <p:ext uri="{BB962C8B-B14F-4D97-AF65-F5344CB8AC3E}">
        <p14:creationId xmlns:p14="http://schemas.microsoft.com/office/powerpoint/2010/main" val="1926951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112</a:t>
            </a:fld>
            <a:endParaRPr lang="cs-CZ"/>
          </a:p>
        </p:txBody>
      </p:sp>
    </p:spTree>
    <p:extLst>
      <p:ext uri="{BB962C8B-B14F-4D97-AF65-F5344CB8AC3E}">
        <p14:creationId xmlns:p14="http://schemas.microsoft.com/office/powerpoint/2010/main" val="1513746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113</a:t>
            </a:fld>
            <a:endParaRPr lang="cs-CZ"/>
          </a:p>
        </p:txBody>
      </p:sp>
    </p:spTree>
    <p:extLst>
      <p:ext uri="{BB962C8B-B14F-4D97-AF65-F5344CB8AC3E}">
        <p14:creationId xmlns:p14="http://schemas.microsoft.com/office/powerpoint/2010/main" val="1072092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114</a:t>
            </a:fld>
            <a:endParaRPr lang="cs-CZ"/>
          </a:p>
        </p:txBody>
      </p:sp>
    </p:spTree>
    <p:extLst>
      <p:ext uri="{BB962C8B-B14F-4D97-AF65-F5344CB8AC3E}">
        <p14:creationId xmlns:p14="http://schemas.microsoft.com/office/powerpoint/2010/main" val="36237195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115</a:t>
            </a:fld>
            <a:endParaRPr lang="cs-CZ"/>
          </a:p>
        </p:txBody>
      </p:sp>
    </p:spTree>
    <p:extLst>
      <p:ext uri="{BB962C8B-B14F-4D97-AF65-F5344CB8AC3E}">
        <p14:creationId xmlns:p14="http://schemas.microsoft.com/office/powerpoint/2010/main" val="1834004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116</a:t>
            </a:fld>
            <a:endParaRPr lang="cs-CZ"/>
          </a:p>
        </p:txBody>
      </p:sp>
    </p:spTree>
    <p:extLst>
      <p:ext uri="{BB962C8B-B14F-4D97-AF65-F5344CB8AC3E}">
        <p14:creationId xmlns:p14="http://schemas.microsoft.com/office/powerpoint/2010/main" val="130955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případě přerušované výroby je možné výrobu v určitých částech výrobního procesu přerušit a pokračovat jindy. To však většinou probíhá v určitých, předem určených časech. Technologický proces je tedy přerušován řadou netechnologických procesů například: seřízení stroje, upnutí, doprava materiálu a další. Samotný technologický proces je jen částí celkového výrobního procesu. Výrobu je však možné přerušit a znovu spustit bez větších nákladů. V přerušované výrobě je mnohem složitější uplatnění automatizace. Typických příkladem pro přerušovanou výrobu je strojírenství.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22</a:t>
            </a:fld>
            <a:endParaRPr lang="cs-CZ"/>
          </a:p>
        </p:txBody>
      </p:sp>
    </p:spTree>
    <p:extLst>
      <p:ext uri="{BB962C8B-B14F-4D97-AF65-F5344CB8AC3E}">
        <p14:creationId xmlns:p14="http://schemas.microsoft.com/office/powerpoint/2010/main" val="241707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28</a:t>
            </a:fld>
            <a:endParaRPr lang="cs-CZ"/>
          </a:p>
        </p:txBody>
      </p:sp>
    </p:spTree>
    <p:extLst>
      <p:ext uri="{BB962C8B-B14F-4D97-AF65-F5344CB8AC3E}">
        <p14:creationId xmlns:p14="http://schemas.microsoft.com/office/powerpoint/2010/main" val="362971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29</a:t>
            </a:fld>
            <a:endParaRPr lang="cs-CZ"/>
          </a:p>
        </p:txBody>
      </p:sp>
    </p:spTree>
    <p:extLst>
      <p:ext uri="{BB962C8B-B14F-4D97-AF65-F5344CB8AC3E}">
        <p14:creationId xmlns:p14="http://schemas.microsoft.com/office/powerpoint/2010/main" val="77612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06.10.2022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06.10.2022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06.10.2022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84535F25-5EE5-406A-88AB-797CC59C83AC}"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11F7935B-CC26-462F-AE62-EDE42438AC12}" type="datetimeFigureOut">
              <a:rPr lang="cs-CZ" smtClean="0"/>
              <a:t>06.10.2022</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84535F25-5EE5-406A-88AB-797CC59C83AC}"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text 2"/>
          <p:cNvSpPr>
            <a:spLocks noGrp="1"/>
          </p:cNvSpPr>
          <p:nvPr>
            <p:ph type="body" sz="half" idx="1"/>
          </p:nvPr>
        </p:nvSpPr>
        <p:spPr>
          <a:xfrm>
            <a:off x="11826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450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F866A0-AD16-4618-A8B2-36E041BD6AC7}" type="slidenum">
              <a:rPr kumimoji="0" lang="cs-CZ"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49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06.10.2022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1F7935B-CC26-462F-AE62-EDE42438AC12}" type="datetimeFigureOut">
              <a:rPr lang="cs-CZ" smtClean="0"/>
              <a:t>06.10.2022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1F7935B-CC26-462F-AE62-EDE42438AC12}" type="datetimeFigureOut">
              <a:rPr lang="cs-CZ" smtClean="0"/>
              <a:t>06.10.2022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1F7935B-CC26-462F-AE62-EDE42438AC12}" type="datetimeFigureOut">
              <a:rPr lang="cs-CZ" smtClean="0"/>
              <a:t>06.10.2022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1F7935B-CC26-462F-AE62-EDE42438AC12}" type="datetimeFigureOut">
              <a:rPr lang="cs-CZ" smtClean="0"/>
              <a:t>06.10.2022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7935B-CC26-462F-AE62-EDE42438AC12}" type="datetimeFigureOut">
              <a:rPr lang="cs-CZ" smtClean="0"/>
              <a:t>06.10.2022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06.10.2022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06.10.2022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935B-CC26-462F-AE62-EDE42438AC12}" type="datetimeFigureOut">
              <a:rPr lang="cs-CZ" smtClean="0"/>
              <a:t>06.10.2022</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5F25-5EE5-406A-88AB-797CC59C83AC}"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1.wmf"/><Relationship Id="rId4" Type="http://schemas.openxmlformats.org/officeDocument/2006/relationships/oleObject" Target="../embeddings/oleObject7.bin"/></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58.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23.wmf"/><Relationship Id="rId4" Type="http://schemas.openxmlformats.org/officeDocument/2006/relationships/oleObject" Target="../embeddings/oleObject9.bin"/><Relationship Id="rId9" Type="http://schemas.openxmlformats.org/officeDocument/2006/relationships/image" Target="../media/image25.w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3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3.vml"/><Relationship Id="rId1" Type="http://schemas.openxmlformats.org/officeDocument/2006/relationships/themeOverride" Target="../theme/themeOverride34.x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4.vml"/><Relationship Id="rId1" Type="http://schemas.openxmlformats.org/officeDocument/2006/relationships/themeOverride" Target="../theme/themeOverride35.x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vml"/><Relationship Id="rId1" Type="http://schemas.openxmlformats.org/officeDocument/2006/relationships/themeOverride" Target="../theme/themeOverride5.x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5.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7.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Výrobní a provozní management</a:t>
            </a:r>
          </a:p>
        </p:txBody>
      </p:sp>
      <p:sp>
        <p:nvSpPr>
          <p:cNvPr id="4" name="TextovéPole 3">
            <a:extLst>
              <a:ext uri="{FF2B5EF4-FFF2-40B4-BE49-F238E27FC236}">
                <a16:creationId xmlns:a16="http://schemas.microsoft.com/office/drawing/2014/main" id="{C26A9FD7-159B-4649-AA87-515CFB246E7A}"/>
              </a:ext>
            </a:extLst>
          </p:cNvPr>
          <p:cNvSpPr txBox="1"/>
          <p:nvPr/>
        </p:nvSpPr>
        <p:spPr>
          <a:xfrm>
            <a:off x="364961" y="5638800"/>
            <a:ext cx="3096344" cy="369332"/>
          </a:xfrm>
          <a:prstGeom prst="rect">
            <a:avLst/>
          </a:prstGeom>
          <a:noFill/>
        </p:spPr>
        <p:txBody>
          <a:bodyPr wrap="square" rtlCol="0">
            <a:spAutoFit/>
          </a:bodyPr>
          <a:lstStyle/>
          <a:p>
            <a:r>
              <a:rPr lang="cs-CZ" b="1" dirty="0"/>
              <a:t>Ing. Jaroslav Škrabal</a:t>
            </a:r>
          </a:p>
        </p:txBody>
      </p:sp>
      <p:sp>
        <p:nvSpPr>
          <p:cNvPr id="5" name="TextovéPole 4">
            <a:extLst>
              <a:ext uri="{FF2B5EF4-FFF2-40B4-BE49-F238E27FC236}">
                <a16:creationId xmlns:a16="http://schemas.microsoft.com/office/drawing/2014/main" id="{0AC700B7-438C-47A1-AE3C-8F9D238F56F2}"/>
              </a:ext>
            </a:extLst>
          </p:cNvPr>
          <p:cNvSpPr txBox="1"/>
          <p:nvPr/>
        </p:nvSpPr>
        <p:spPr>
          <a:xfrm>
            <a:off x="6660232" y="5638800"/>
            <a:ext cx="3096344" cy="369332"/>
          </a:xfrm>
          <a:prstGeom prst="rect">
            <a:avLst/>
          </a:prstGeom>
          <a:noFill/>
        </p:spPr>
        <p:txBody>
          <a:bodyPr wrap="square" rtlCol="0">
            <a:spAutoFit/>
          </a:bodyPr>
          <a:lstStyle/>
          <a:p>
            <a:r>
              <a:rPr lang="cs-CZ" b="1" dirty="0"/>
              <a:t>Olomouc: 7. 10. 2022</a:t>
            </a:r>
          </a:p>
        </p:txBody>
      </p:sp>
    </p:spTree>
    <p:extLst>
      <p:ext uri="{BB962C8B-B14F-4D97-AF65-F5344CB8AC3E}">
        <p14:creationId xmlns:p14="http://schemas.microsoft.com/office/powerpoint/2010/main" val="26076310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31836"/>
            <a:ext cx="8229600" cy="887835"/>
          </a:xfrm>
        </p:spPr>
        <p:txBody>
          <a:bodyPr>
            <a:normAutofit fontScale="90000"/>
          </a:bodyPr>
          <a:lstStyle/>
          <a:p>
            <a:r>
              <a:rPr lang="cs-CZ" b="1" dirty="0"/>
              <a:t>Výroba produktů schopných konkurence vyžaduje:</a:t>
            </a:r>
          </a:p>
        </p:txBody>
      </p:sp>
      <p:sp>
        <p:nvSpPr>
          <p:cNvPr id="3" name="Zástupný symbol pro obsah 2"/>
          <p:cNvSpPr>
            <a:spLocks noGrp="1"/>
          </p:cNvSpPr>
          <p:nvPr>
            <p:ph idx="1"/>
          </p:nvPr>
        </p:nvSpPr>
        <p:spPr>
          <a:xfrm>
            <a:off x="457200" y="1844824"/>
            <a:ext cx="8229600" cy="4281339"/>
          </a:xfrm>
        </p:spPr>
        <p:txBody>
          <a:bodyPr>
            <a:normAutofit fontScale="55000" lnSpcReduction="20000"/>
          </a:bodyPr>
          <a:lstStyle/>
          <a:p>
            <a:r>
              <a:rPr lang="cs-CZ" dirty="0"/>
              <a:t>Znalost potřeb stávajících a potenciálních zákazníků</a:t>
            </a:r>
          </a:p>
          <a:p>
            <a:r>
              <a:rPr lang="cs-CZ" dirty="0"/>
              <a:t>Zázemí v oblasti výzkumu a vývoje</a:t>
            </a:r>
          </a:p>
          <a:p>
            <a:r>
              <a:rPr lang="cs-CZ" dirty="0"/>
              <a:t>Vybavení výroby vhodnou technologií </a:t>
            </a:r>
          </a:p>
          <a:p>
            <a:r>
              <a:rPr lang="cs-CZ" dirty="0"/>
              <a:t>Schopnost výroby zajistit požadovanou jakost</a:t>
            </a:r>
          </a:p>
          <a:p>
            <a:r>
              <a:rPr lang="cs-CZ" dirty="0"/>
              <a:t>Mít dostatek kapacit, případně zajistit efektivní kooperaci nebo nákup částí a technologických procesů (outsourcing)</a:t>
            </a:r>
          </a:p>
          <a:p>
            <a:r>
              <a:rPr lang="cs-CZ" dirty="0"/>
              <a:t>Snižovaní nákladů</a:t>
            </a:r>
          </a:p>
          <a:p>
            <a:r>
              <a:rPr lang="cs-CZ" dirty="0"/>
              <a:t>Zajištění všech faktorů výroby na požadované úrovni</a:t>
            </a:r>
          </a:p>
          <a:p>
            <a:r>
              <a:rPr lang="cs-CZ" dirty="0"/>
              <a:t>Existence pracovníků vybavených příslušnou kvalifikací</a:t>
            </a:r>
          </a:p>
          <a:p>
            <a:r>
              <a:rPr lang="cs-CZ" dirty="0"/>
              <a:t>Požadovanou úroveň produktivity</a:t>
            </a:r>
          </a:p>
          <a:p>
            <a:r>
              <a:rPr lang="cs-CZ" dirty="0"/>
              <a:t>Schopnost zajistit požadovanou šíři sortimentu</a:t>
            </a:r>
          </a:p>
          <a:p>
            <a:r>
              <a:rPr lang="cs-CZ" dirty="0"/>
              <a:t>Schopnost zajistit požadované prodejní a poprodejní služby (servisní prohlídka)</a:t>
            </a:r>
          </a:p>
          <a:p>
            <a:r>
              <a:rPr lang="cs-CZ" dirty="0"/>
              <a:t>Využívat cenové politiky schopné konkurence</a:t>
            </a:r>
          </a:p>
          <a:p>
            <a:r>
              <a:rPr lang="cs-CZ" dirty="0"/>
              <a:t>Vytvářet trvale inovativní klima ve všech složkách hodnototvorného řetězce firmy</a:t>
            </a:r>
          </a:p>
          <a:p>
            <a:endParaRPr lang="cs-CZ" dirty="0"/>
          </a:p>
        </p:txBody>
      </p:sp>
    </p:spTree>
    <p:extLst>
      <p:ext uri="{BB962C8B-B14F-4D97-AF65-F5344CB8AC3E}">
        <p14:creationId xmlns:p14="http://schemas.microsoft.com/office/powerpoint/2010/main" val="3158735947"/>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altLang="cs-CZ" sz="3600" b="1" dirty="0"/>
              <a:t>Struktura normy spotřeby materiálu</a:t>
            </a:r>
          </a:p>
        </p:txBody>
      </p:sp>
      <p:grpSp>
        <p:nvGrpSpPr>
          <p:cNvPr id="45078" name="Group 22"/>
          <p:cNvGrpSpPr>
            <a:grpSpLocks/>
          </p:cNvGrpSpPr>
          <p:nvPr/>
        </p:nvGrpSpPr>
        <p:grpSpPr bwMode="auto">
          <a:xfrm>
            <a:off x="685800" y="1828800"/>
            <a:ext cx="8153400" cy="3810000"/>
            <a:chOff x="432" y="960"/>
            <a:chExt cx="5136" cy="2848"/>
          </a:xfrm>
        </p:grpSpPr>
        <p:sp>
          <p:nvSpPr>
            <p:cNvPr id="45059" name="Text Box 3"/>
            <p:cNvSpPr txBox="1">
              <a:spLocks noChangeArrowheads="1"/>
            </p:cNvSpPr>
            <p:nvPr/>
          </p:nvSpPr>
          <p:spPr bwMode="auto">
            <a:xfrm>
              <a:off x="1392" y="960"/>
              <a:ext cx="2736" cy="294"/>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b="1">
                  <a:effectLst>
                    <a:outerShdw blurRad="38100" dist="38100" dir="2700000" algn="tl">
                      <a:srgbClr val="000000"/>
                    </a:outerShdw>
                  </a:effectLst>
                </a:rPr>
                <a:t>Norma spotřeby materiálu</a:t>
              </a:r>
            </a:p>
          </p:txBody>
        </p:sp>
        <p:sp>
          <p:nvSpPr>
            <p:cNvPr id="45060" name="Text Box 4"/>
            <p:cNvSpPr txBox="1">
              <a:spLocks noChangeArrowheads="1"/>
            </p:cNvSpPr>
            <p:nvPr/>
          </p:nvSpPr>
          <p:spPr bwMode="auto">
            <a:xfrm>
              <a:off x="432" y="1800"/>
              <a:ext cx="1680"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Čistá spotřeba (užitečná)</a:t>
              </a:r>
            </a:p>
          </p:txBody>
        </p:sp>
        <p:sp>
          <p:nvSpPr>
            <p:cNvPr id="45061" name="Text Box 5"/>
            <p:cNvSpPr txBox="1">
              <a:spLocks noChangeArrowheads="1"/>
            </p:cNvSpPr>
            <p:nvPr/>
          </p:nvSpPr>
          <p:spPr bwMode="auto">
            <a:xfrm>
              <a:off x="3360" y="1800"/>
              <a:ext cx="1776"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Nezbytná neužitečná spotřeba</a:t>
              </a:r>
            </a:p>
          </p:txBody>
        </p:sp>
        <p:sp>
          <p:nvSpPr>
            <p:cNvPr id="45062" name="Line 6"/>
            <p:cNvSpPr>
              <a:spLocks noChangeShapeType="1"/>
            </p:cNvSpPr>
            <p:nvPr/>
          </p:nvSpPr>
          <p:spPr bwMode="auto">
            <a:xfrm>
              <a:off x="1248" y="153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3" name="Line 7"/>
            <p:cNvSpPr>
              <a:spLocks noChangeShapeType="1"/>
            </p:cNvSpPr>
            <p:nvPr/>
          </p:nvSpPr>
          <p:spPr bwMode="auto">
            <a:xfrm>
              <a:off x="1248"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4" name="Line 8"/>
            <p:cNvSpPr>
              <a:spLocks noChangeShapeType="1"/>
            </p:cNvSpPr>
            <p:nvPr/>
          </p:nvSpPr>
          <p:spPr bwMode="auto">
            <a:xfrm>
              <a:off x="4272"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5" name="Line 9"/>
            <p:cNvSpPr>
              <a:spLocks noChangeShapeType="1"/>
            </p:cNvSpPr>
            <p:nvPr/>
          </p:nvSpPr>
          <p:spPr bwMode="auto">
            <a:xfrm>
              <a:off x="2784" y="124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6" name="Text Box 10"/>
            <p:cNvSpPr txBox="1">
              <a:spLocks noChangeArrowheads="1"/>
            </p:cNvSpPr>
            <p:nvPr/>
          </p:nvSpPr>
          <p:spPr bwMode="auto">
            <a:xfrm>
              <a:off x="4272" y="2688"/>
              <a:ext cx="1296"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Nenávratné ztráty</a:t>
              </a:r>
            </a:p>
          </p:txBody>
        </p:sp>
        <p:sp>
          <p:nvSpPr>
            <p:cNvPr id="45067" name="Text Box 11"/>
            <p:cNvSpPr txBox="1">
              <a:spLocks noChangeArrowheads="1"/>
            </p:cNvSpPr>
            <p:nvPr/>
          </p:nvSpPr>
          <p:spPr bwMode="auto">
            <a:xfrm>
              <a:off x="2544" y="2688"/>
              <a:ext cx="1488"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dirty="0"/>
                <a:t>Technologicky nutný odpad</a:t>
              </a:r>
            </a:p>
          </p:txBody>
        </p:sp>
        <p:sp>
          <p:nvSpPr>
            <p:cNvPr id="45068" name="Line 12"/>
            <p:cNvSpPr>
              <a:spLocks noChangeShapeType="1"/>
            </p:cNvSpPr>
            <p:nvPr/>
          </p:nvSpPr>
          <p:spPr bwMode="auto">
            <a:xfrm>
              <a:off x="3312" y="2448"/>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9" name="Line 13"/>
            <p:cNvSpPr>
              <a:spLocks noChangeShapeType="1"/>
            </p:cNvSpPr>
            <p:nvPr/>
          </p:nvSpPr>
          <p:spPr bwMode="auto">
            <a:xfrm>
              <a:off x="3312"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0" name="Line 14"/>
            <p:cNvSpPr>
              <a:spLocks noChangeShapeType="1"/>
            </p:cNvSpPr>
            <p:nvPr/>
          </p:nvSpPr>
          <p:spPr bwMode="auto">
            <a:xfrm>
              <a:off x="4944"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1" name="Line 15"/>
            <p:cNvSpPr>
              <a:spLocks noChangeShapeType="1"/>
            </p:cNvSpPr>
            <p:nvPr/>
          </p:nvSpPr>
          <p:spPr bwMode="auto">
            <a:xfrm>
              <a:off x="4272" y="22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2" name="Text Box 16"/>
            <p:cNvSpPr txBox="1">
              <a:spLocks noChangeArrowheads="1"/>
            </p:cNvSpPr>
            <p:nvPr/>
          </p:nvSpPr>
          <p:spPr bwMode="auto">
            <a:xfrm>
              <a:off x="3360" y="3552"/>
              <a:ext cx="1296"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Vratný</a:t>
              </a:r>
            </a:p>
          </p:txBody>
        </p:sp>
        <p:sp>
          <p:nvSpPr>
            <p:cNvPr id="45073" name="Text Box 17"/>
            <p:cNvSpPr txBox="1">
              <a:spLocks noChangeArrowheads="1"/>
            </p:cNvSpPr>
            <p:nvPr/>
          </p:nvSpPr>
          <p:spPr bwMode="auto">
            <a:xfrm>
              <a:off x="1776" y="3552"/>
              <a:ext cx="1296"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Nevratný</a:t>
              </a:r>
            </a:p>
          </p:txBody>
        </p:sp>
        <p:sp>
          <p:nvSpPr>
            <p:cNvPr id="45074" name="Line 18"/>
            <p:cNvSpPr>
              <a:spLocks noChangeShapeType="1"/>
            </p:cNvSpPr>
            <p:nvPr/>
          </p:nvSpPr>
          <p:spPr bwMode="auto">
            <a:xfrm>
              <a:off x="2400" y="336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5" name="Line 19"/>
            <p:cNvSpPr>
              <a:spLocks noChangeShapeType="1"/>
            </p:cNvSpPr>
            <p:nvPr/>
          </p:nvSpPr>
          <p:spPr bwMode="auto">
            <a:xfrm>
              <a:off x="2400"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6" name="Line 20"/>
            <p:cNvSpPr>
              <a:spLocks noChangeShapeType="1"/>
            </p:cNvSpPr>
            <p:nvPr/>
          </p:nvSpPr>
          <p:spPr bwMode="auto">
            <a:xfrm>
              <a:off x="3984"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7" name="Line 21"/>
            <p:cNvSpPr>
              <a:spLocks noChangeShapeType="1"/>
            </p:cNvSpPr>
            <p:nvPr/>
          </p:nvSpPr>
          <p:spPr bwMode="auto">
            <a:xfrm>
              <a:off x="3312" y="312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Tree>
    <p:extLst>
      <p:ext uri="{BB962C8B-B14F-4D97-AF65-F5344CB8AC3E}">
        <p14:creationId xmlns:p14="http://schemas.microsoft.com/office/powerpoint/2010/main" val="16923622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48680"/>
            <a:ext cx="8229600" cy="868958"/>
          </a:xfrm>
        </p:spPr>
        <p:txBody>
          <a:bodyPr/>
          <a:lstStyle/>
          <a:p>
            <a:r>
              <a:rPr lang="cs-CZ" altLang="cs-CZ" sz="3600" b="1" dirty="0"/>
              <a:t>Stanovení normy spotřeby materiálu</a:t>
            </a:r>
          </a:p>
        </p:txBody>
      </p:sp>
      <p:sp>
        <p:nvSpPr>
          <p:cNvPr id="46083" name="Rectangle 3" descr="Rectangle: Click to edit Master text styles&#10;Second level&#10;Third level&#10;Fourth level&#10;Fifth level"/>
          <p:cNvSpPr>
            <a:spLocks noGrp="1" noChangeArrowheads="1"/>
          </p:cNvSpPr>
          <p:nvPr>
            <p:ph idx="1"/>
          </p:nvPr>
        </p:nvSpPr>
        <p:spPr/>
        <p:txBody>
          <a:bodyPr/>
          <a:lstStyle/>
          <a:p>
            <a:pPr marL="609600" indent="-609600"/>
            <a:r>
              <a:rPr lang="cs-CZ" altLang="cs-CZ" sz="2800" dirty="0"/>
              <a:t>Základní propočtově analytická metoda</a:t>
            </a:r>
          </a:p>
          <a:p>
            <a:pPr marL="800100" lvl="1" indent="-33338">
              <a:buFont typeface="Wingdings" pitchFamily="2" charset="2"/>
              <a:buNone/>
            </a:pPr>
            <a:r>
              <a:rPr lang="cs-CZ" altLang="cs-CZ" dirty="0">
                <a:latin typeface="Times New Roman" pitchFamily="18" charset="0"/>
              </a:rPr>
              <a:t>	</a:t>
            </a:r>
            <a:r>
              <a:rPr lang="cs-CZ" altLang="cs-CZ" sz="2400" dirty="0">
                <a:cs typeface="Times New Roman" pitchFamily="18" charset="0"/>
              </a:rPr>
              <a:t>teoretická výše </a:t>
            </a:r>
            <a:r>
              <a:rPr lang="cs-CZ" altLang="cs-CZ" sz="2400" dirty="0"/>
              <a:t>č</a:t>
            </a:r>
            <a:r>
              <a:rPr lang="cs-CZ" altLang="cs-CZ" sz="2400" dirty="0">
                <a:cs typeface="Times New Roman" pitchFamily="18" charset="0"/>
              </a:rPr>
              <a:t>isté spotřeby se vypočte podle konstruk</a:t>
            </a:r>
            <a:r>
              <a:rPr lang="cs-CZ" altLang="cs-CZ" sz="2400" dirty="0"/>
              <a:t>č</a:t>
            </a:r>
            <a:r>
              <a:rPr lang="cs-CZ" altLang="cs-CZ" sz="2400" dirty="0">
                <a:cs typeface="Times New Roman" pitchFamily="18" charset="0"/>
              </a:rPr>
              <a:t>ní dokumentace. Nezbytná neužite</a:t>
            </a:r>
            <a:r>
              <a:rPr lang="cs-CZ" altLang="cs-CZ" sz="2400" dirty="0"/>
              <a:t>č</a:t>
            </a:r>
            <a:r>
              <a:rPr lang="cs-CZ" altLang="cs-CZ" sz="2400" dirty="0">
                <a:cs typeface="Times New Roman" pitchFamily="18" charset="0"/>
              </a:rPr>
              <a:t>ná spot</a:t>
            </a:r>
            <a:r>
              <a:rPr lang="cs-CZ" altLang="cs-CZ" sz="2400" dirty="0"/>
              <a:t>ř</a:t>
            </a:r>
            <a:r>
              <a:rPr lang="cs-CZ" altLang="cs-CZ" sz="2400" dirty="0">
                <a:cs typeface="Times New Roman" pitchFamily="18" charset="0"/>
              </a:rPr>
              <a:t>eba se určuje podle technologické dokumentace</a:t>
            </a:r>
            <a:endParaRPr lang="cs-CZ" altLang="cs-CZ" sz="2400" dirty="0"/>
          </a:p>
          <a:p>
            <a:pPr marL="609600" indent="-609600"/>
            <a:r>
              <a:rPr lang="cs-CZ" altLang="cs-CZ" sz="2800" dirty="0"/>
              <a:t>Propočtově analytická metoda s optimalizací</a:t>
            </a:r>
          </a:p>
          <a:p>
            <a:pPr marL="800100" lvl="1" indent="-33338">
              <a:buFont typeface="Wingdings" pitchFamily="2" charset="2"/>
              <a:buNone/>
            </a:pPr>
            <a:r>
              <a:rPr lang="cs-CZ" altLang="cs-CZ" sz="2400" dirty="0"/>
              <a:t>č</a:t>
            </a:r>
            <a:r>
              <a:rPr lang="cs-CZ" altLang="cs-CZ" sz="2400" dirty="0">
                <a:cs typeface="Times New Roman" pitchFamily="18" charset="0"/>
              </a:rPr>
              <a:t>istá spot</a:t>
            </a:r>
            <a:r>
              <a:rPr lang="cs-CZ" altLang="cs-CZ" sz="2400" dirty="0"/>
              <a:t>ř</a:t>
            </a:r>
            <a:r>
              <a:rPr lang="cs-CZ" altLang="cs-CZ" sz="2400" dirty="0">
                <a:cs typeface="Times New Roman" pitchFamily="18" charset="0"/>
              </a:rPr>
              <a:t>eba se ur</a:t>
            </a:r>
            <a:r>
              <a:rPr lang="cs-CZ" altLang="cs-CZ" sz="2400" dirty="0"/>
              <a:t>č</a:t>
            </a:r>
            <a:r>
              <a:rPr lang="cs-CZ" altLang="cs-CZ" sz="2400" dirty="0">
                <a:cs typeface="Times New Roman" pitchFamily="18" charset="0"/>
              </a:rPr>
              <a:t>í základní propo</a:t>
            </a:r>
            <a:r>
              <a:rPr lang="cs-CZ" altLang="cs-CZ" sz="2400" dirty="0"/>
              <a:t>č</a:t>
            </a:r>
            <a:r>
              <a:rPr lang="cs-CZ" altLang="cs-CZ" sz="2400" dirty="0">
                <a:cs typeface="Times New Roman" pitchFamily="18" charset="0"/>
              </a:rPr>
              <a:t>tov</a:t>
            </a:r>
            <a:r>
              <a:rPr lang="cs-CZ" altLang="cs-CZ" sz="2400" dirty="0"/>
              <a:t>ě</a:t>
            </a:r>
            <a:r>
              <a:rPr lang="cs-CZ" altLang="cs-CZ" sz="2400" dirty="0">
                <a:cs typeface="Times New Roman" pitchFamily="18" charset="0"/>
              </a:rPr>
              <a:t> analytick</a:t>
            </a:r>
            <a:r>
              <a:rPr lang="cs-CZ" altLang="cs-CZ" sz="2400" dirty="0"/>
              <a:t>o</a:t>
            </a:r>
            <a:r>
              <a:rPr lang="cs-CZ" altLang="cs-CZ" sz="2400" dirty="0">
                <a:cs typeface="Times New Roman" pitchFamily="18" charset="0"/>
              </a:rPr>
              <a:t>u metodou, ztráty a odpad se stanoví metodami lineárního programování</a:t>
            </a:r>
            <a:r>
              <a:rPr lang="cs-CZ" altLang="cs-CZ" sz="2400" dirty="0"/>
              <a:t> </a:t>
            </a:r>
          </a:p>
        </p:txBody>
      </p:sp>
    </p:spTree>
    <p:extLst>
      <p:ext uri="{BB962C8B-B14F-4D97-AF65-F5344CB8AC3E}">
        <p14:creationId xmlns:p14="http://schemas.microsoft.com/office/powerpoint/2010/main" val="12463049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0688"/>
            <a:ext cx="8229600" cy="796950"/>
          </a:xfrm>
        </p:spPr>
        <p:txBody>
          <a:bodyPr/>
          <a:lstStyle/>
          <a:p>
            <a:r>
              <a:rPr lang="cs-CZ" altLang="cs-CZ" sz="3600" b="1" dirty="0"/>
              <a:t>Stanovení normy spotřeby materiálu</a:t>
            </a:r>
          </a:p>
        </p:txBody>
      </p:sp>
      <p:sp>
        <p:nvSpPr>
          <p:cNvPr id="48131" name="Rectangle 3" descr="Rectangle: Click to edit Master text styles&#10;Second level&#10;Third level&#10;Fourth level&#10;Fifth level"/>
          <p:cNvSpPr>
            <a:spLocks noGrp="1" noChangeArrowheads="1"/>
          </p:cNvSpPr>
          <p:nvPr>
            <p:ph idx="1"/>
          </p:nvPr>
        </p:nvSpPr>
        <p:spPr>
          <a:xfrm>
            <a:off x="838200" y="1905000"/>
            <a:ext cx="7772400" cy="4495800"/>
          </a:xfrm>
        </p:spPr>
        <p:txBody>
          <a:bodyPr/>
          <a:lstStyle/>
          <a:p>
            <a:pPr marL="609600" indent="-609600"/>
            <a:r>
              <a:rPr lang="cs-CZ" altLang="cs-CZ" sz="2800" dirty="0"/>
              <a:t>Propočtově analytická metoda grafických (energetických) charakteristik</a:t>
            </a:r>
          </a:p>
          <a:p>
            <a:pPr marL="1223962" lvl="1" indent="-457200"/>
            <a:r>
              <a:rPr lang="cs-CZ" altLang="cs-CZ" sz="2400" dirty="0">
                <a:cs typeface="Times New Roman" pitchFamily="18" charset="0"/>
              </a:rPr>
              <a:t>celková spot</a:t>
            </a:r>
            <a:r>
              <a:rPr lang="cs-CZ" altLang="cs-CZ" sz="2400" dirty="0"/>
              <a:t>ř</a:t>
            </a:r>
            <a:r>
              <a:rPr lang="cs-CZ" altLang="cs-CZ" sz="2400" dirty="0">
                <a:cs typeface="Times New Roman" pitchFamily="18" charset="0"/>
              </a:rPr>
              <a:t>eba energie je z</a:t>
            </a:r>
            <a:r>
              <a:rPr lang="cs-CZ" altLang="cs-CZ" sz="2400" dirty="0"/>
              <a:t>č</a:t>
            </a:r>
            <a:r>
              <a:rPr lang="cs-CZ" altLang="cs-CZ" sz="2400" dirty="0">
                <a:cs typeface="Times New Roman" pitchFamily="18" charset="0"/>
              </a:rPr>
              <a:t>ásti proporcionáln</a:t>
            </a:r>
            <a:r>
              <a:rPr lang="cs-CZ" altLang="cs-CZ" sz="2400" dirty="0"/>
              <a:t>ě</a:t>
            </a:r>
            <a:r>
              <a:rPr lang="cs-CZ" altLang="cs-CZ" sz="2400" dirty="0">
                <a:cs typeface="Times New Roman" pitchFamily="18" charset="0"/>
              </a:rPr>
              <a:t> závislá na výkonu za</a:t>
            </a:r>
            <a:r>
              <a:rPr lang="cs-CZ" altLang="cs-CZ" sz="2400" dirty="0"/>
              <a:t>ř</a:t>
            </a:r>
            <a:r>
              <a:rPr lang="cs-CZ" altLang="cs-CZ" sz="2400" dirty="0">
                <a:cs typeface="Times New Roman" pitchFamily="18" charset="0"/>
              </a:rPr>
              <a:t>ízení a z</a:t>
            </a:r>
            <a:r>
              <a:rPr lang="cs-CZ" altLang="cs-CZ" sz="2400" dirty="0"/>
              <a:t>č</a:t>
            </a:r>
            <a:r>
              <a:rPr lang="cs-CZ" altLang="cs-CZ" sz="2400" dirty="0">
                <a:cs typeface="Times New Roman" pitchFamily="18" charset="0"/>
              </a:rPr>
              <a:t>ásti fixní (chod naprázdno). </a:t>
            </a:r>
          </a:p>
          <a:p>
            <a:pPr marL="1109662" lvl="1" indent="-342900"/>
            <a:r>
              <a:rPr lang="cs-CZ" altLang="cs-CZ" sz="2400" dirty="0">
                <a:cs typeface="Times New Roman" pitchFamily="18" charset="0"/>
              </a:rPr>
              <a:t>Proporcionální spot</a:t>
            </a:r>
            <a:r>
              <a:rPr lang="cs-CZ" altLang="cs-CZ" sz="2400" dirty="0"/>
              <a:t>ř</a:t>
            </a:r>
            <a:r>
              <a:rPr lang="cs-CZ" altLang="cs-CZ" sz="2400" dirty="0">
                <a:cs typeface="Times New Roman" pitchFamily="18" charset="0"/>
              </a:rPr>
              <a:t>eba se stanoví pomocí grafických charakteristik spot</a:t>
            </a:r>
            <a:r>
              <a:rPr lang="cs-CZ" altLang="cs-CZ" sz="2400" dirty="0"/>
              <a:t>ř</a:t>
            </a:r>
            <a:r>
              <a:rPr lang="cs-CZ" altLang="cs-CZ" sz="2400" dirty="0">
                <a:cs typeface="Times New Roman" pitchFamily="18" charset="0"/>
              </a:rPr>
              <a:t>eby p</a:t>
            </a:r>
            <a:r>
              <a:rPr lang="cs-CZ" altLang="cs-CZ" sz="2400" dirty="0"/>
              <a:t>ř</a:t>
            </a:r>
            <a:r>
              <a:rPr lang="cs-CZ" altLang="cs-CZ" sz="2400" dirty="0">
                <a:cs typeface="Times New Roman" pitchFamily="18" charset="0"/>
              </a:rPr>
              <a:t>i r</a:t>
            </a:r>
            <a:r>
              <a:rPr lang="cs-CZ" altLang="cs-CZ" sz="2400" dirty="0"/>
              <a:t>ů</a:t>
            </a:r>
            <a:r>
              <a:rPr lang="cs-CZ" altLang="cs-CZ" sz="2400" dirty="0">
                <a:cs typeface="Times New Roman" pitchFamily="18" charset="0"/>
              </a:rPr>
              <a:t>zném zatí</a:t>
            </a:r>
            <a:r>
              <a:rPr lang="cs-CZ" altLang="cs-CZ" sz="2400" dirty="0"/>
              <a:t>ž</a:t>
            </a:r>
            <a:r>
              <a:rPr lang="cs-CZ" altLang="cs-CZ" sz="2400" dirty="0">
                <a:cs typeface="Times New Roman" pitchFamily="18" charset="0"/>
              </a:rPr>
              <a:t>ení, fixní spot</a:t>
            </a:r>
            <a:r>
              <a:rPr lang="cs-CZ" altLang="cs-CZ" sz="2400" dirty="0"/>
              <a:t>ř</a:t>
            </a:r>
            <a:r>
              <a:rPr lang="cs-CZ" altLang="cs-CZ" sz="2400" dirty="0">
                <a:cs typeface="Times New Roman" pitchFamily="18" charset="0"/>
              </a:rPr>
              <a:t>eba se ur</a:t>
            </a:r>
            <a:r>
              <a:rPr lang="cs-CZ" altLang="cs-CZ" sz="2400" dirty="0"/>
              <a:t>č</a:t>
            </a:r>
            <a:r>
              <a:rPr lang="cs-CZ" altLang="cs-CZ" sz="2400" dirty="0">
                <a:cs typeface="Times New Roman" pitchFamily="18" charset="0"/>
              </a:rPr>
              <a:t>í podle údaj</a:t>
            </a:r>
            <a:r>
              <a:rPr lang="cs-CZ" altLang="cs-CZ" sz="2400" dirty="0"/>
              <a:t>ů</a:t>
            </a:r>
            <a:r>
              <a:rPr lang="cs-CZ" altLang="cs-CZ" sz="2400" dirty="0">
                <a:cs typeface="Times New Roman" pitchFamily="18" charset="0"/>
              </a:rPr>
              <a:t> o minulé spot</a:t>
            </a:r>
            <a:r>
              <a:rPr lang="cs-CZ" altLang="cs-CZ" sz="2400" dirty="0"/>
              <a:t>ř</a:t>
            </a:r>
            <a:r>
              <a:rPr lang="cs-CZ" altLang="cs-CZ" sz="2400" dirty="0">
                <a:cs typeface="Times New Roman" pitchFamily="18" charset="0"/>
              </a:rPr>
              <a:t>eb</a:t>
            </a:r>
            <a:r>
              <a:rPr lang="cs-CZ" altLang="cs-CZ" sz="2400" dirty="0"/>
              <a:t>ě</a:t>
            </a:r>
            <a:endParaRPr lang="cs-CZ" altLang="cs-CZ" sz="2400" dirty="0">
              <a:cs typeface="Times New Roman" pitchFamily="18" charset="0"/>
            </a:endParaRPr>
          </a:p>
        </p:txBody>
      </p:sp>
    </p:spTree>
    <p:extLst>
      <p:ext uri="{BB962C8B-B14F-4D97-AF65-F5344CB8AC3E}">
        <p14:creationId xmlns:p14="http://schemas.microsoft.com/office/powerpoint/2010/main" val="5539495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38200"/>
            <a:ext cx="8229600" cy="579438"/>
          </a:xfrm>
        </p:spPr>
        <p:txBody>
          <a:bodyPr>
            <a:normAutofit fontScale="90000"/>
          </a:bodyPr>
          <a:lstStyle/>
          <a:p>
            <a:r>
              <a:rPr lang="cs-CZ" altLang="cs-CZ" b="1" dirty="0"/>
              <a:t>Porovnávací metody</a:t>
            </a:r>
          </a:p>
        </p:txBody>
      </p:sp>
      <p:sp>
        <p:nvSpPr>
          <p:cNvPr id="49155" name="Rectangle 3" descr="Rectangle: Click to edit Master text styles&#10;Second level&#10;Third level&#10;Fourth level&#10;Fifth level"/>
          <p:cNvSpPr>
            <a:spLocks noGrp="1" noChangeArrowheads="1"/>
          </p:cNvSpPr>
          <p:nvPr>
            <p:ph idx="1"/>
          </p:nvPr>
        </p:nvSpPr>
        <p:spPr>
          <a:xfrm>
            <a:off x="838200" y="1905000"/>
            <a:ext cx="7772400" cy="3581400"/>
          </a:xfrm>
        </p:spPr>
        <p:txBody>
          <a:bodyPr/>
          <a:lstStyle/>
          <a:p>
            <a:pPr>
              <a:lnSpc>
                <a:spcPct val="90000"/>
              </a:lnSpc>
              <a:tabLst>
                <a:tab pos="1243013" algn="l"/>
              </a:tabLst>
            </a:pPr>
            <a:r>
              <a:rPr lang="cs-CZ" altLang="cs-CZ" dirty="0"/>
              <a:t>Metoda typových reprezentantů</a:t>
            </a:r>
          </a:p>
          <a:p>
            <a:pPr marL="533400" lvl="1" indent="0">
              <a:lnSpc>
                <a:spcPct val="90000"/>
              </a:lnSpc>
              <a:buFont typeface="Wingdings" pitchFamily="2" charset="2"/>
              <a:buNone/>
              <a:tabLst>
                <a:tab pos="1243013" algn="l"/>
              </a:tabLst>
            </a:pPr>
            <a:r>
              <a:rPr lang="cs-CZ" altLang="cs-CZ" sz="2400" dirty="0">
                <a:cs typeface="Times New Roman" pitchFamily="18" charset="0"/>
              </a:rPr>
              <a:t>Pou</a:t>
            </a:r>
            <a:r>
              <a:rPr lang="cs-CZ" altLang="cs-CZ" sz="2400" dirty="0"/>
              <a:t>žití: </a:t>
            </a:r>
            <a:r>
              <a:rPr lang="cs-CZ" altLang="cs-CZ" sz="2400" dirty="0">
                <a:cs typeface="Times New Roman" pitchFamily="18" charset="0"/>
              </a:rPr>
              <a:t>p</a:t>
            </a:r>
            <a:r>
              <a:rPr lang="cs-CZ" altLang="cs-CZ" sz="2400" dirty="0"/>
              <a:t>ř</a:t>
            </a:r>
            <a:r>
              <a:rPr lang="cs-CZ" altLang="cs-CZ" sz="2400" dirty="0">
                <a:cs typeface="Times New Roman" pitchFamily="18" charset="0"/>
              </a:rPr>
              <a:t>i normování ve výrobách se širokým sortimentem výrobk</a:t>
            </a:r>
            <a:r>
              <a:rPr lang="cs-CZ" altLang="cs-CZ" sz="2400" dirty="0"/>
              <a:t>ů</a:t>
            </a:r>
          </a:p>
          <a:p>
            <a:pPr marL="533400" lvl="1" indent="0">
              <a:lnSpc>
                <a:spcPct val="90000"/>
              </a:lnSpc>
              <a:buFont typeface="Wingdings" pitchFamily="2" charset="2"/>
              <a:buNone/>
              <a:tabLst>
                <a:tab pos="1243013" algn="l"/>
              </a:tabLst>
            </a:pPr>
            <a:endParaRPr lang="cs-CZ" altLang="cs-CZ" dirty="0"/>
          </a:p>
          <a:p>
            <a:pPr marL="533400" lvl="1" indent="0">
              <a:lnSpc>
                <a:spcPct val="90000"/>
              </a:lnSpc>
              <a:spcBef>
                <a:spcPct val="40000"/>
              </a:spcBef>
              <a:buFont typeface="Wingdings" pitchFamily="2" charset="2"/>
              <a:buNone/>
              <a:tabLst>
                <a:tab pos="1243013" algn="l"/>
              </a:tabLst>
            </a:pPr>
            <a:r>
              <a:rPr lang="cs-CZ" altLang="cs-CZ" sz="2400" dirty="0"/>
              <a:t>kde	</a:t>
            </a:r>
            <a:r>
              <a:rPr lang="cs-CZ" altLang="cs-CZ" sz="2400" dirty="0" err="1"/>
              <a:t>NS</a:t>
            </a:r>
            <a:r>
              <a:rPr lang="cs-CZ" altLang="cs-CZ" sz="2400" baseline="-25000" dirty="0" err="1"/>
              <a:t>i</a:t>
            </a:r>
            <a:r>
              <a:rPr lang="cs-CZ" altLang="cs-CZ" sz="2400" dirty="0"/>
              <a:t> – norma spotřeby výrobku</a:t>
            </a:r>
          </a:p>
          <a:p>
            <a:pPr marL="533400" lvl="1" indent="0">
              <a:lnSpc>
                <a:spcPct val="90000"/>
              </a:lnSpc>
              <a:spcBef>
                <a:spcPct val="0"/>
              </a:spcBef>
              <a:buFont typeface="Wingdings" pitchFamily="2" charset="2"/>
              <a:buNone/>
              <a:tabLst>
                <a:tab pos="1243013" algn="l"/>
              </a:tabLst>
            </a:pPr>
            <a:r>
              <a:rPr lang="cs-CZ" altLang="cs-CZ" sz="2400" dirty="0"/>
              <a:t>	</a:t>
            </a:r>
            <a:r>
              <a:rPr lang="cs-CZ" altLang="cs-CZ" sz="2400" dirty="0" err="1"/>
              <a:t>NS</a:t>
            </a:r>
            <a:r>
              <a:rPr lang="cs-CZ" altLang="cs-CZ" sz="2400" baseline="-25000" dirty="0" err="1"/>
              <a:t>r</a:t>
            </a:r>
            <a:r>
              <a:rPr lang="cs-CZ" altLang="cs-CZ" sz="2400" dirty="0"/>
              <a:t> – norma spotřeby reprezentanta</a:t>
            </a:r>
          </a:p>
          <a:p>
            <a:pPr marL="533400" lvl="1" indent="0">
              <a:lnSpc>
                <a:spcPct val="90000"/>
              </a:lnSpc>
              <a:spcBef>
                <a:spcPct val="0"/>
              </a:spcBef>
              <a:buFont typeface="Wingdings" pitchFamily="2" charset="2"/>
              <a:buNone/>
              <a:tabLst>
                <a:tab pos="1243013" algn="l"/>
              </a:tabLst>
            </a:pPr>
            <a:r>
              <a:rPr lang="cs-CZ" altLang="cs-CZ" sz="2400" dirty="0"/>
              <a:t>	</a:t>
            </a:r>
            <a:r>
              <a:rPr lang="cs-CZ" altLang="cs-CZ" sz="2400" dirty="0" err="1"/>
              <a:t>k</a:t>
            </a:r>
            <a:r>
              <a:rPr lang="cs-CZ" altLang="cs-CZ" sz="2400" baseline="-25000" dirty="0" err="1"/>
              <a:t>p</a:t>
            </a:r>
            <a:r>
              <a:rPr lang="cs-CZ" altLang="cs-CZ" sz="2400" dirty="0"/>
              <a:t>   - převodový součinitel</a:t>
            </a:r>
          </a:p>
          <a:p>
            <a:pPr marL="533400" lvl="1" indent="0">
              <a:lnSpc>
                <a:spcPct val="90000"/>
              </a:lnSpc>
              <a:buFont typeface="Wingdings" pitchFamily="2" charset="2"/>
              <a:buNone/>
              <a:tabLst>
                <a:tab pos="1243013" algn="l"/>
              </a:tabLst>
            </a:pPr>
            <a:r>
              <a:rPr lang="cs-CZ" altLang="cs-CZ" dirty="0"/>
              <a:t>	</a:t>
            </a:r>
          </a:p>
          <a:p>
            <a:pPr marL="533400" lvl="1" indent="0">
              <a:lnSpc>
                <a:spcPct val="90000"/>
              </a:lnSpc>
              <a:buFont typeface="Wingdings" pitchFamily="2" charset="2"/>
              <a:buNone/>
              <a:tabLst>
                <a:tab pos="1243013" algn="l"/>
              </a:tabLst>
            </a:pPr>
            <a:endParaRPr lang="cs-CZ" altLang="cs-CZ" dirty="0"/>
          </a:p>
        </p:txBody>
      </p:sp>
      <p:graphicFrame>
        <p:nvGraphicFramePr>
          <p:cNvPr id="49156" name="Object 4"/>
          <p:cNvGraphicFramePr>
            <a:graphicFrameLocks noChangeAspect="1"/>
          </p:cNvGraphicFramePr>
          <p:nvPr/>
        </p:nvGraphicFramePr>
        <p:xfrm>
          <a:off x="2133600" y="3048000"/>
          <a:ext cx="2895600" cy="784225"/>
        </p:xfrm>
        <a:graphic>
          <a:graphicData uri="http://schemas.openxmlformats.org/presentationml/2006/ole">
            <mc:AlternateContent xmlns:mc="http://schemas.openxmlformats.org/markup-compatibility/2006">
              <mc:Choice xmlns:v="urn:schemas-microsoft-com:vml" Requires="v">
                <p:oleObj spid="_x0000_s5128" name="Rovnice" r:id="rId4" imgW="888840" imgH="241200" progId="Equation.3">
                  <p:embed/>
                </p:oleObj>
              </mc:Choice>
              <mc:Fallback>
                <p:oleObj name="Rovnice" r:id="rId4" imgW="888840" imgH="241200" progId="Equation.3">
                  <p:embed/>
                  <p:pic>
                    <p:nvPicPr>
                      <p:cNvPr id="4915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048000"/>
                        <a:ext cx="289560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133600" y="5029200"/>
          <a:ext cx="1524000" cy="1235075"/>
        </p:xfrm>
        <a:graphic>
          <a:graphicData uri="http://schemas.openxmlformats.org/presentationml/2006/ole">
            <mc:AlternateContent xmlns:mc="http://schemas.openxmlformats.org/markup-compatibility/2006">
              <mc:Choice xmlns:v="urn:schemas-microsoft-com:vml" Requires="v">
                <p:oleObj spid="_x0000_s5129" name="Rovnice" r:id="rId6" imgW="533160" imgH="431640" progId="Equation.3">
                  <p:embed/>
                </p:oleObj>
              </mc:Choice>
              <mc:Fallback>
                <p:oleObj name="Rovnice" r:id="rId6" imgW="533160" imgH="431640" progId="Equation.3">
                  <p:embed/>
                  <p:pic>
                    <p:nvPicPr>
                      <p:cNvPr id="4915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5029200"/>
                        <a:ext cx="1524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0" name="Text Box 8"/>
          <p:cNvSpPr txBox="1">
            <a:spLocks noChangeArrowheads="1"/>
          </p:cNvSpPr>
          <p:nvPr/>
        </p:nvSpPr>
        <p:spPr bwMode="auto">
          <a:xfrm>
            <a:off x="3962400" y="5241925"/>
            <a:ext cx="487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kde </a:t>
            </a:r>
            <a:r>
              <a:rPr lang="cs-CZ" altLang="cs-CZ" sz="2000" dirty="0" err="1"/>
              <a:t>G</a:t>
            </a:r>
            <a:r>
              <a:rPr lang="cs-CZ" altLang="cs-CZ" sz="2000" baseline="-25000" dirty="0" err="1"/>
              <a:t>i</a:t>
            </a:r>
            <a:r>
              <a:rPr lang="cs-CZ" altLang="cs-CZ" sz="2000" dirty="0"/>
              <a:t> - typický parametr výrobku</a:t>
            </a:r>
          </a:p>
          <a:p>
            <a:pPr>
              <a:spcBef>
                <a:spcPct val="50000"/>
              </a:spcBef>
            </a:pPr>
            <a:r>
              <a:rPr lang="cs-CZ" altLang="cs-CZ" sz="2000" dirty="0"/>
              <a:t>      </a:t>
            </a:r>
            <a:r>
              <a:rPr lang="cs-CZ" altLang="cs-CZ" sz="2000" dirty="0" err="1"/>
              <a:t>G</a:t>
            </a:r>
            <a:r>
              <a:rPr lang="cs-CZ" altLang="cs-CZ" sz="2000" baseline="-25000" dirty="0" err="1"/>
              <a:t>r</a:t>
            </a:r>
            <a:r>
              <a:rPr lang="cs-CZ" altLang="cs-CZ" sz="2000" baseline="-25000" dirty="0"/>
              <a:t> </a:t>
            </a:r>
            <a:r>
              <a:rPr lang="cs-CZ" altLang="cs-CZ" sz="2000" dirty="0"/>
              <a:t>- typický parametr reprezentanta</a:t>
            </a:r>
          </a:p>
          <a:p>
            <a:pPr>
              <a:spcBef>
                <a:spcPct val="50000"/>
              </a:spcBef>
            </a:pPr>
            <a:endParaRPr lang="cs-CZ" altLang="cs-CZ" sz="2000" dirty="0"/>
          </a:p>
        </p:txBody>
      </p:sp>
    </p:spTree>
    <p:extLst>
      <p:ext uri="{BB962C8B-B14F-4D97-AF65-F5344CB8AC3E}">
        <p14:creationId xmlns:p14="http://schemas.microsoft.com/office/powerpoint/2010/main" val="36815448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908720"/>
            <a:ext cx="8229600" cy="508918"/>
          </a:xfrm>
        </p:spPr>
        <p:txBody>
          <a:bodyPr>
            <a:normAutofit fontScale="90000"/>
          </a:bodyPr>
          <a:lstStyle/>
          <a:p>
            <a:r>
              <a:rPr lang="cs-CZ" altLang="cs-CZ" b="1" dirty="0"/>
              <a:t>Porovnávací metody</a:t>
            </a:r>
          </a:p>
        </p:txBody>
      </p:sp>
      <p:sp>
        <p:nvSpPr>
          <p:cNvPr id="50179" name="Rectangle 3" descr="Rectangle: Click to edit Master text styles&#10;Second level&#10;Third level&#10;Fourth level&#10;Fifth level"/>
          <p:cNvSpPr>
            <a:spLocks noGrp="1" noChangeArrowheads="1"/>
          </p:cNvSpPr>
          <p:nvPr>
            <p:ph idx="1"/>
          </p:nvPr>
        </p:nvSpPr>
        <p:spPr>
          <a:xfrm>
            <a:off x="838200" y="1905000"/>
            <a:ext cx="7772400" cy="3581400"/>
          </a:xfrm>
        </p:spPr>
        <p:txBody>
          <a:bodyPr/>
          <a:lstStyle/>
          <a:p>
            <a:pPr>
              <a:tabLst>
                <a:tab pos="1243013" algn="l"/>
              </a:tabLst>
            </a:pPr>
            <a:r>
              <a:rPr lang="cs-CZ" altLang="cs-CZ" sz="2800" dirty="0"/>
              <a:t>Metoda součinitele využití</a:t>
            </a:r>
          </a:p>
          <a:p>
            <a:pPr marL="533400" lvl="1" indent="0">
              <a:buFont typeface="Wingdings" pitchFamily="2" charset="2"/>
              <a:buNone/>
              <a:tabLst>
                <a:tab pos="1243013" algn="l"/>
              </a:tabLst>
            </a:pPr>
            <a:r>
              <a:rPr lang="cs-CZ" altLang="cs-CZ" sz="2000" dirty="0">
                <a:cs typeface="Times New Roman" pitchFamily="18" charset="0"/>
              </a:rPr>
              <a:t>Pou</a:t>
            </a:r>
            <a:r>
              <a:rPr lang="cs-CZ" altLang="cs-CZ" sz="2000" dirty="0"/>
              <a:t>žití: různorodý, technologicky podobný sortiment výrobků</a:t>
            </a:r>
          </a:p>
          <a:p>
            <a:pPr marL="533400" lvl="1" indent="0">
              <a:buFont typeface="Wingdings" pitchFamily="2" charset="2"/>
              <a:buNone/>
              <a:tabLst>
                <a:tab pos="1243013" algn="l"/>
              </a:tabLst>
            </a:pPr>
            <a:endParaRPr lang="cs-CZ" altLang="cs-CZ" sz="2400" dirty="0"/>
          </a:p>
          <a:p>
            <a:pPr marL="533400" lvl="1" indent="0">
              <a:spcBef>
                <a:spcPct val="40000"/>
              </a:spcBef>
              <a:buFont typeface="Wingdings" pitchFamily="2" charset="2"/>
              <a:buNone/>
              <a:tabLst>
                <a:tab pos="1243013" algn="l"/>
              </a:tabLst>
            </a:pPr>
            <a:endParaRPr lang="cs-CZ" altLang="cs-CZ" sz="2000" dirty="0"/>
          </a:p>
          <a:p>
            <a:pPr marL="533400" lvl="1" indent="0">
              <a:spcBef>
                <a:spcPct val="50000"/>
              </a:spcBef>
              <a:buFont typeface="Wingdings" pitchFamily="2" charset="2"/>
              <a:buNone/>
              <a:tabLst>
                <a:tab pos="1243013" algn="l"/>
              </a:tabLst>
            </a:pPr>
            <a:r>
              <a:rPr lang="cs-CZ" altLang="cs-CZ" sz="2000" dirty="0"/>
              <a:t> kde	</a:t>
            </a:r>
            <a:r>
              <a:rPr lang="cs-CZ" altLang="cs-CZ" sz="2000" dirty="0" err="1"/>
              <a:t>NS</a:t>
            </a:r>
            <a:r>
              <a:rPr lang="cs-CZ" altLang="cs-CZ" sz="2000" baseline="-25000" dirty="0" err="1"/>
              <a:t>i</a:t>
            </a:r>
            <a:r>
              <a:rPr lang="cs-CZ" altLang="cs-CZ" sz="2000" dirty="0"/>
              <a:t> – norma spotřeby výrobku</a:t>
            </a:r>
          </a:p>
          <a:p>
            <a:pPr marL="533400" lvl="1" indent="0">
              <a:spcBef>
                <a:spcPct val="0"/>
              </a:spcBef>
              <a:buFont typeface="Wingdings" pitchFamily="2" charset="2"/>
              <a:buNone/>
              <a:tabLst>
                <a:tab pos="1243013" algn="l"/>
              </a:tabLst>
            </a:pPr>
            <a:r>
              <a:rPr lang="cs-CZ" altLang="cs-CZ" sz="2000" dirty="0"/>
              <a:t>	</a:t>
            </a:r>
            <a:r>
              <a:rPr lang="cs-CZ" altLang="cs-CZ" sz="2000" dirty="0" err="1"/>
              <a:t>G</a:t>
            </a:r>
            <a:r>
              <a:rPr lang="cs-CZ" altLang="cs-CZ" sz="2000" baseline="-25000" dirty="0" err="1"/>
              <a:t>i</a:t>
            </a:r>
            <a:r>
              <a:rPr lang="cs-CZ" altLang="cs-CZ" sz="2000" baseline="-25000" dirty="0"/>
              <a:t>  </a:t>
            </a:r>
            <a:r>
              <a:rPr lang="cs-CZ" altLang="cs-CZ" sz="2000" dirty="0"/>
              <a:t> – čistá spotřeba výrobku</a:t>
            </a:r>
          </a:p>
          <a:p>
            <a:pPr marL="533400" lvl="1" indent="0">
              <a:spcBef>
                <a:spcPct val="0"/>
              </a:spcBef>
              <a:buFont typeface="Wingdings" pitchFamily="2" charset="2"/>
              <a:buNone/>
              <a:tabLst>
                <a:tab pos="1243013" algn="l"/>
              </a:tabLst>
            </a:pPr>
            <a:r>
              <a:rPr lang="cs-CZ" altLang="cs-CZ" sz="2000" dirty="0"/>
              <a:t>	k</a:t>
            </a:r>
            <a:r>
              <a:rPr lang="cs-CZ" altLang="cs-CZ" sz="2000" baseline="-25000" dirty="0"/>
              <a:t>m</a:t>
            </a:r>
            <a:r>
              <a:rPr lang="cs-CZ" altLang="cs-CZ" sz="2000" dirty="0"/>
              <a:t>   - součinitel využití</a:t>
            </a:r>
          </a:p>
          <a:p>
            <a:pPr marL="533400" lvl="1" indent="0">
              <a:buFont typeface="Wingdings" pitchFamily="2" charset="2"/>
              <a:buNone/>
              <a:tabLst>
                <a:tab pos="1243013" algn="l"/>
              </a:tabLst>
            </a:pPr>
            <a:r>
              <a:rPr lang="cs-CZ" altLang="cs-CZ" sz="2400" dirty="0"/>
              <a:t>	</a:t>
            </a:r>
          </a:p>
          <a:p>
            <a:pPr marL="533400" lvl="1" indent="0">
              <a:buFont typeface="Wingdings" pitchFamily="2" charset="2"/>
              <a:buNone/>
              <a:tabLst>
                <a:tab pos="1243013" algn="l"/>
              </a:tabLst>
            </a:pPr>
            <a:endParaRPr lang="cs-CZ" altLang="cs-CZ" sz="2400" dirty="0"/>
          </a:p>
        </p:txBody>
      </p:sp>
      <p:graphicFrame>
        <p:nvGraphicFramePr>
          <p:cNvPr id="50181" name="Object 5"/>
          <p:cNvGraphicFramePr>
            <a:graphicFrameLocks noChangeAspect="1"/>
          </p:cNvGraphicFramePr>
          <p:nvPr/>
        </p:nvGraphicFramePr>
        <p:xfrm>
          <a:off x="1989138" y="5029200"/>
          <a:ext cx="1814512" cy="1235075"/>
        </p:xfrm>
        <a:graphic>
          <a:graphicData uri="http://schemas.openxmlformats.org/presentationml/2006/ole">
            <mc:AlternateContent xmlns:mc="http://schemas.openxmlformats.org/markup-compatibility/2006">
              <mc:Choice xmlns:v="urn:schemas-microsoft-com:vml" Requires="v">
                <p:oleObj spid="_x0000_s6152" name="Equation" r:id="rId4" imgW="634680" imgH="431640" progId="Equation.3">
                  <p:embed/>
                </p:oleObj>
              </mc:Choice>
              <mc:Fallback>
                <p:oleObj name="Equation" r:id="rId4" imgW="634680" imgH="431640" progId="Equation.3">
                  <p:embed/>
                  <p:pic>
                    <p:nvPicPr>
                      <p:cNvPr id="50181" name="Object 5"/>
                      <p:cNvPicPr>
                        <a:picLocks noChangeAspect="1" noChangeArrowheads="1"/>
                      </p:cNvPicPr>
                      <p:nvPr/>
                    </p:nvPicPr>
                    <p:blipFill>
                      <a:blip r:embed="rId5"/>
                      <a:srcRect/>
                      <a:stretch>
                        <a:fillRect/>
                      </a:stretch>
                    </p:blipFill>
                    <p:spPr bwMode="auto">
                      <a:xfrm>
                        <a:off x="1989138" y="5029200"/>
                        <a:ext cx="1814512"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p:cNvSpPr txBox="1">
            <a:spLocks noChangeArrowheads="1"/>
          </p:cNvSpPr>
          <p:nvPr/>
        </p:nvSpPr>
        <p:spPr bwMode="auto">
          <a:xfrm>
            <a:off x="3962400" y="5241925"/>
            <a:ext cx="487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kde </a:t>
            </a:r>
            <a:r>
              <a:rPr lang="cs-CZ" altLang="cs-CZ" sz="2000" dirty="0" err="1"/>
              <a:t>G</a:t>
            </a:r>
            <a:r>
              <a:rPr lang="cs-CZ" altLang="cs-CZ" sz="2000" baseline="-25000" dirty="0" err="1"/>
              <a:t>r</a:t>
            </a:r>
            <a:r>
              <a:rPr lang="cs-CZ" altLang="cs-CZ" sz="2000" dirty="0"/>
              <a:t>  – čistá spotřeba reprezentanta</a:t>
            </a:r>
          </a:p>
          <a:p>
            <a:pPr>
              <a:spcBef>
                <a:spcPct val="50000"/>
              </a:spcBef>
            </a:pPr>
            <a:r>
              <a:rPr lang="cs-CZ" altLang="cs-CZ" sz="2000" dirty="0"/>
              <a:t>      </a:t>
            </a:r>
            <a:r>
              <a:rPr lang="cs-CZ" altLang="cs-CZ" sz="2000" dirty="0" err="1"/>
              <a:t>NS</a:t>
            </a:r>
            <a:r>
              <a:rPr lang="cs-CZ" altLang="cs-CZ" sz="2000" baseline="-25000" dirty="0" err="1"/>
              <a:t>r</a:t>
            </a:r>
            <a:r>
              <a:rPr lang="cs-CZ" altLang="cs-CZ" sz="2000" baseline="-25000" dirty="0"/>
              <a:t> </a:t>
            </a:r>
            <a:r>
              <a:rPr lang="cs-CZ" altLang="cs-CZ" sz="2000" dirty="0"/>
              <a:t>– norma spotřeby reprezentanta</a:t>
            </a:r>
          </a:p>
          <a:p>
            <a:pPr>
              <a:spcBef>
                <a:spcPct val="50000"/>
              </a:spcBef>
            </a:pPr>
            <a:endParaRPr lang="cs-CZ" altLang="cs-CZ" sz="2000" dirty="0"/>
          </a:p>
        </p:txBody>
      </p:sp>
      <p:graphicFrame>
        <p:nvGraphicFramePr>
          <p:cNvPr id="50183" name="Object 7"/>
          <p:cNvGraphicFramePr>
            <a:graphicFrameLocks noChangeAspect="1"/>
          </p:cNvGraphicFramePr>
          <p:nvPr/>
        </p:nvGraphicFramePr>
        <p:xfrm>
          <a:off x="2616200" y="2667000"/>
          <a:ext cx="1778000" cy="1235075"/>
        </p:xfrm>
        <a:graphic>
          <a:graphicData uri="http://schemas.openxmlformats.org/presentationml/2006/ole">
            <mc:AlternateContent xmlns:mc="http://schemas.openxmlformats.org/markup-compatibility/2006">
              <mc:Choice xmlns:v="urn:schemas-microsoft-com:vml" Requires="v">
                <p:oleObj spid="_x0000_s6153" name="Equation" r:id="rId6" imgW="622080" imgH="431640" progId="Equation.3">
                  <p:embed/>
                </p:oleObj>
              </mc:Choice>
              <mc:Fallback>
                <p:oleObj name="Equation" r:id="rId6" imgW="622080" imgH="431640" progId="Equation.3">
                  <p:embed/>
                  <p:pic>
                    <p:nvPicPr>
                      <p:cNvPr id="50183" name="Object 7"/>
                      <p:cNvPicPr>
                        <a:picLocks noChangeAspect="1" noChangeArrowheads="1"/>
                      </p:cNvPicPr>
                      <p:nvPr/>
                    </p:nvPicPr>
                    <p:blipFill>
                      <a:blip r:embed="rId7"/>
                      <a:srcRect/>
                      <a:stretch>
                        <a:fillRect/>
                      </a:stretch>
                    </p:blipFill>
                    <p:spPr bwMode="auto">
                      <a:xfrm>
                        <a:off x="2616200" y="2667000"/>
                        <a:ext cx="1778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932194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20688"/>
            <a:ext cx="8229600" cy="796950"/>
          </a:xfrm>
        </p:spPr>
        <p:txBody>
          <a:bodyPr/>
          <a:lstStyle/>
          <a:p>
            <a:r>
              <a:rPr lang="cs-CZ" altLang="cs-CZ" b="1" dirty="0"/>
              <a:t>Porovnávací metody</a:t>
            </a:r>
          </a:p>
        </p:txBody>
      </p:sp>
      <p:sp>
        <p:nvSpPr>
          <p:cNvPr id="51203" name="Rectangle 3" descr="Rectangle: Click to edit Master text styles&#10;Second level&#10;Third level&#10;Fourth level&#10;Fifth level"/>
          <p:cNvSpPr>
            <a:spLocks noGrp="1" noChangeArrowheads="1"/>
          </p:cNvSpPr>
          <p:nvPr>
            <p:ph idx="1"/>
          </p:nvPr>
        </p:nvSpPr>
        <p:spPr>
          <a:xfrm>
            <a:off x="760040" y="1268760"/>
            <a:ext cx="7772400" cy="3581400"/>
          </a:xfrm>
        </p:spPr>
        <p:txBody>
          <a:bodyPr/>
          <a:lstStyle/>
          <a:p>
            <a:pPr>
              <a:tabLst>
                <a:tab pos="1243013" algn="l"/>
              </a:tabLst>
            </a:pPr>
            <a:r>
              <a:rPr lang="cs-CZ" altLang="cs-CZ" sz="2800" dirty="0"/>
              <a:t>Metoda konstrukční a technologické analogie</a:t>
            </a:r>
          </a:p>
          <a:p>
            <a:pPr marL="533400" lvl="1" indent="0">
              <a:buFont typeface="Wingdings" pitchFamily="2" charset="2"/>
              <a:buNone/>
              <a:tabLst>
                <a:tab pos="1243013" algn="l"/>
              </a:tabLst>
            </a:pPr>
            <a:r>
              <a:rPr lang="cs-CZ" altLang="cs-CZ" sz="2000" dirty="0">
                <a:cs typeface="Times New Roman" pitchFamily="18" charset="0"/>
              </a:rPr>
              <a:t>Pou</a:t>
            </a:r>
            <a:r>
              <a:rPr lang="cs-CZ" altLang="cs-CZ" sz="2000" dirty="0"/>
              <a:t>žití: předběžné stanovení norem, pokud nejsou k dispozici technické podklady</a:t>
            </a:r>
          </a:p>
          <a:p>
            <a:pPr marL="533400" lvl="1" indent="0">
              <a:buFont typeface="Wingdings" pitchFamily="2" charset="2"/>
              <a:buNone/>
              <a:tabLst>
                <a:tab pos="1243013" algn="l"/>
              </a:tabLst>
            </a:pPr>
            <a:endParaRPr lang="cs-CZ" altLang="cs-CZ" sz="2400" dirty="0"/>
          </a:p>
          <a:p>
            <a:pPr marL="533400" lvl="1" indent="0">
              <a:spcBef>
                <a:spcPct val="40000"/>
              </a:spcBef>
              <a:buFont typeface="Wingdings" pitchFamily="2" charset="2"/>
              <a:buNone/>
              <a:tabLst>
                <a:tab pos="1243013" algn="l"/>
              </a:tabLst>
            </a:pPr>
            <a:endParaRPr lang="cs-CZ" altLang="cs-CZ" sz="2000" dirty="0"/>
          </a:p>
          <a:p>
            <a:pPr marL="533400" lvl="1" indent="0">
              <a:spcBef>
                <a:spcPct val="50000"/>
              </a:spcBef>
              <a:buFont typeface="Wingdings" pitchFamily="2" charset="2"/>
              <a:buNone/>
              <a:tabLst>
                <a:tab pos="1243013" algn="l"/>
              </a:tabLst>
            </a:pPr>
            <a:r>
              <a:rPr lang="cs-CZ" altLang="cs-CZ" sz="2000" dirty="0"/>
              <a:t> kde	</a:t>
            </a:r>
            <a:r>
              <a:rPr lang="cs-CZ" altLang="cs-CZ" sz="2000" dirty="0" err="1"/>
              <a:t>NS</a:t>
            </a:r>
            <a:r>
              <a:rPr lang="cs-CZ" altLang="cs-CZ" sz="2000" baseline="-25000" dirty="0" err="1"/>
              <a:t>i</a:t>
            </a:r>
            <a:r>
              <a:rPr lang="cs-CZ" altLang="cs-CZ" sz="2000" dirty="0"/>
              <a:t> – norma spotřeby výrobku</a:t>
            </a:r>
          </a:p>
          <a:p>
            <a:pPr marL="533400" lvl="1" indent="0">
              <a:spcBef>
                <a:spcPct val="0"/>
              </a:spcBef>
              <a:buFont typeface="Wingdings" pitchFamily="2" charset="2"/>
              <a:buNone/>
              <a:tabLst>
                <a:tab pos="1243013" algn="l"/>
              </a:tabLst>
            </a:pPr>
            <a:r>
              <a:rPr lang="cs-CZ" altLang="cs-CZ" sz="2000" dirty="0"/>
              <a:t>	</a:t>
            </a:r>
            <a:r>
              <a:rPr lang="cs-CZ" altLang="cs-CZ" sz="2000" dirty="0" err="1"/>
              <a:t>N</a:t>
            </a:r>
            <a:r>
              <a:rPr lang="cs-CZ" altLang="cs-CZ" sz="2000" baseline="-25000" dirty="0" err="1"/>
              <a:t>ni</a:t>
            </a:r>
            <a:r>
              <a:rPr lang="cs-CZ" altLang="cs-CZ" sz="2000" baseline="-25000" dirty="0"/>
              <a:t>  </a:t>
            </a:r>
            <a:r>
              <a:rPr lang="cs-CZ" altLang="cs-CZ" sz="2000" dirty="0"/>
              <a:t> – souhrnná norma spotřeby materiálu na výrobek</a:t>
            </a:r>
          </a:p>
          <a:p>
            <a:pPr marL="533400" lvl="1" indent="0">
              <a:spcBef>
                <a:spcPct val="0"/>
              </a:spcBef>
              <a:buFont typeface="Wingdings" pitchFamily="2" charset="2"/>
              <a:buNone/>
              <a:tabLst>
                <a:tab pos="1243013" algn="l"/>
              </a:tabLst>
            </a:pPr>
            <a:r>
              <a:rPr lang="cs-CZ" altLang="cs-CZ" sz="2000" dirty="0"/>
              <a:t>	</a:t>
            </a:r>
            <a:r>
              <a:rPr lang="cs-CZ" altLang="cs-CZ" sz="2000" dirty="0" err="1"/>
              <a:t>k</a:t>
            </a:r>
            <a:r>
              <a:rPr lang="cs-CZ" altLang="cs-CZ" sz="2000" baseline="-25000" dirty="0" err="1"/>
              <a:t>str</a:t>
            </a:r>
            <a:r>
              <a:rPr lang="cs-CZ" altLang="cs-CZ" sz="2000" dirty="0"/>
              <a:t>   - koeficient struktury spotřeby</a:t>
            </a:r>
          </a:p>
          <a:p>
            <a:pPr marL="533400" lvl="1" indent="0">
              <a:buFont typeface="Wingdings" pitchFamily="2" charset="2"/>
              <a:buNone/>
              <a:tabLst>
                <a:tab pos="1243013" algn="l"/>
              </a:tabLst>
            </a:pPr>
            <a:r>
              <a:rPr lang="cs-CZ" altLang="cs-CZ" sz="2400" dirty="0"/>
              <a:t>	</a:t>
            </a:r>
          </a:p>
          <a:p>
            <a:pPr marL="533400" lvl="1" indent="0">
              <a:buFont typeface="Wingdings" pitchFamily="2" charset="2"/>
              <a:buNone/>
              <a:tabLst>
                <a:tab pos="1243013" algn="l"/>
              </a:tabLst>
            </a:pPr>
            <a:endParaRPr lang="cs-CZ" altLang="cs-CZ" sz="2400" dirty="0"/>
          </a:p>
        </p:txBody>
      </p:sp>
      <p:graphicFrame>
        <p:nvGraphicFramePr>
          <p:cNvPr id="51204" name="Object 4"/>
          <p:cNvGraphicFramePr>
            <a:graphicFrameLocks noChangeAspect="1"/>
          </p:cNvGraphicFramePr>
          <p:nvPr/>
        </p:nvGraphicFramePr>
        <p:xfrm>
          <a:off x="1979712" y="4667746"/>
          <a:ext cx="1776413" cy="1235075"/>
        </p:xfrm>
        <a:graphic>
          <a:graphicData uri="http://schemas.openxmlformats.org/presentationml/2006/ole">
            <mc:AlternateContent xmlns:mc="http://schemas.openxmlformats.org/markup-compatibility/2006">
              <mc:Choice xmlns:v="urn:schemas-microsoft-com:vml" Requires="v">
                <p:oleObj spid="_x0000_s7179" name="Equation" r:id="rId4" imgW="622080" imgH="431640" progId="Equation.3">
                  <p:embed/>
                </p:oleObj>
              </mc:Choice>
              <mc:Fallback>
                <p:oleObj name="Equation" r:id="rId4" imgW="622080" imgH="431640" progId="Equation.3">
                  <p:embed/>
                  <p:pic>
                    <p:nvPicPr>
                      <p:cNvPr id="51204" name="Object 4"/>
                      <p:cNvPicPr>
                        <a:picLocks noChangeAspect="1" noChangeArrowheads="1"/>
                      </p:cNvPicPr>
                      <p:nvPr/>
                    </p:nvPicPr>
                    <p:blipFill>
                      <a:blip r:embed="rId5"/>
                      <a:srcRect/>
                      <a:stretch>
                        <a:fillRect/>
                      </a:stretch>
                    </p:blipFill>
                    <p:spPr bwMode="auto">
                      <a:xfrm>
                        <a:off x="1979712" y="4667746"/>
                        <a:ext cx="1776413"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5" name="Text Box 5"/>
          <p:cNvSpPr txBox="1">
            <a:spLocks noChangeArrowheads="1"/>
          </p:cNvSpPr>
          <p:nvPr/>
        </p:nvSpPr>
        <p:spPr bwMode="auto">
          <a:xfrm>
            <a:off x="3962400" y="4933325"/>
            <a:ext cx="487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38238" indent="-1138238">
              <a:defRPr sz="2400">
                <a:solidFill>
                  <a:schemeClr val="tx1"/>
                </a:solidFill>
                <a:latin typeface="Times New Roman" pitchFamily="18" charset="0"/>
              </a:defRPr>
            </a:lvl1pPr>
            <a:lvl2pPr marL="1328738">
              <a:defRPr sz="2400">
                <a:solidFill>
                  <a:schemeClr val="tx1"/>
                </a:solidFill>
                <a:latin typeface="Times New Roman" pitchFamily="18" charset="0"/>
              </a:defRPr>
            </a:lvl2pPr>
            <a:lvl3pPr marL="1519238">
              <a:defRPr sz="2400">
                <a:solidFill>
                  <a:schemeClr val="tx1"/>
                </a:solidFill>
                <a:latin typeface="Times New Roman" pitchFamily="18" charset="0"/>
              </a:defRPr>
            </a:lvl3pPr>
            <a:lvl4pPr marL="1709738">
              <a:defRPr sz="2400">
                <a:solidFill>
                  <a:schemeClr val="tx1"/>
                </a:solidFill>
                <a:latin typeface="Times New Roman" pitchFamily="18" charset="0"/>
              </a:defRPr>
            </a:lvl4pPr>
            <a:lvl5pPr marL="1900238">
              <a:defRPr sz="2400">
                <a:solidFill>
                  <a:schemeClr val="tx1"/>
                </a:solidFill>
                <a:latin typeface="Times New Roman" pitchFamily="18" charset="0"/>
              </a:defRPr>
            </a:lvl5pPr>
            <a:lvl6pPr marL="2357438" fontAlgn="base">
              <a:spcBef>
                <a:spcPct val="0"/>
              </a:spcBef>
              <a:spcAft>
                <a:spcPct val="0"/>
              </a:spcAft>
              <a:defRPr sz="2400">
                <a:solidFill>
                  <a:schemeClr val="tx1"/>
                </a:solidFill>
                <a:latin typeface="Times New Roman" pitchFamily="18" charset="0"/>
              </a:defRPr>
            </a:lvl6pPr>
            <a:lvl7pPr marL="2814638" fontAlgn="base">
              <a:spcBef>
                <a:spcPct val="0"/>
              </a:spcBef>
              <a:spcAft>
                <a:spcPct val="0"/>
              </a:spcAft>
              <a:defRPr sz="2400">
                <a:solidFill>
                  <a:schemeClr val="tx1"/>
                </a:solidFill>
                <a:latin typeface="Times New Roman" pitchFamily="18" charset="0"/>
              </a:defRPr>
            </a:lvl7pPr>
            <a:lvl8pPr marL="3271838" fontAlgn="base">
              <a:spcBef>
                <a:spcPct val="0"/>
              </a:spcBef>
              <a:spcAft>
                <a:spcPct val="0"/>
              </a:spcAft>
              <a:defRPr sz="2400">
                <a:solidFill>
                  <a:schemeClr val="tx1"/>
                </a:solidFill>
                <a:latin typeface="Times New Roman" pitchFamily="18" charset="0"/>
              </a:defRPr>
            </a:lvl8pPr>
            <a:lvl9pPr marL="3729038" fontAlgn="base">
              <a:spcBef>
                <a:spcPct val="0"/>
              </a:spcBef>
              <a:spcAft>
                <a:spcPct val="0"/>
              </a:spcAft>
              <a:defRPr sz="2400">
                <a:solidFill>
                  <a:schemeClr val="tx1"/>
                </a:solidFill>
                <a:latin typeface="Times New Roman" pitchFamily="18" charset="0"/>
              </a:defRPr>
            </a:lvl9pPr>
          </a:lstStyle>
          <a:p>
            <a:pPr>
              <a:spcBef>
                <a:spcPct val="50000"/>
              </a:spcBef>
            </a:pPr>
            <a:r>
              <a:rPr lang="cs-CZ" altLang="cs-CZ" sz="2000" dirty="0">
                <a:latin typeface="Tahoma" pitchFamily="34" charset="0"/>
              </a:rPr>
              <a:t>kde </a:t>
            </a:r>
            <a:r>
              <a:rPr lang="cs-CZ" altLang="cs-CZ" sz="2000" dirty="0" err="1">
                <a:latin typeface="Tahoma" pitchFamily="34" charset="0"/>
              </a:rPr>
              <a:t>G</a:t>
            </a:r>
            <a:r>
              <a:rPr lang="cs-CZ" altLang="cs-CZ" sz="2000" baseline="-25000" dirty="0" err="1">
                <a:latin typeface="Tahoma" pitchFamily="34" charset="0"/>
              </a:rPr>
              <a:t>ri</a:t>
            </a:r>
            <a:r>
              <a:rPr lang="cs-CZ" altLang="cs-CZ" sz="2000" dirty="0">
                <a:latin typeface="Tahoma" pitchFamily="34" charset="0"/>
              </a:rPr>
              <a:t>   – čistá hmotnost jednotlivých položek</a:t>
            </a:r>
          </a:p>
          <a:p>
            <a:pPr>
              <a:spcBef>
                <a:spcPct val="50000"/>
              </a:spcBef>
            </a:pPr>
            <a:r>
              <a:rPr lang="cs-CZ" altLang="cs-CZ" sz="2000" dirty="0">
                <a:latin typeface="Tahoma" pitchFamily="34" charset="0"/>
              </a:rPr>
              <a:t> </a:t>
            </a:r>
            <a:r>
              <a:rPr lang="cs-CZ" altLang="cs-CZ" sz="2000" dirty="0" err="1">
                <a:latin typeface="Tahoma" pitchFamily="34" charset="0"/>
              </a:rPr>
              <a:t>G</a:t>
            </a:r>
            <a:r>
              <a:rPr lang="cs-CZ" altLang="cs-CZ" sz="2000" baseline="-25000" dirty="0" err="1">
                <a:latin typeface="Tahoma" pitchFamily="34" charset="0"/>
              </a:rPr>
              <a:t>rn</a:t>
            </a:r>
            <a:r>
              <a:rPr lang="cs-CZ" altLang="cs-CZ" sz="2000" baseline="-25000" dirty="0">
                <a:latin typeface="Tahoma" pitchFamily="34" charset="0"/>
              </a:rPr>
              <a:t> </a:t>
            </a:r>
            <a:r>
              <a:rPr lang="cs-CZ" altLang="cs-CZ" sz="2000" dirty="0">
                <a:latin typeface="Tahoma" pitchFamily="34" charset="0"/>
              </a:rPr>
              <a:t>– čistá hmotnost dosavadního výrobku</a:t>
            </a:r>
          </a:p>
          <a:p>
            <a:pPr>
              <a:spcBef>
                <a:spcPct val="50000"/>
              </a:spcBef>
            </a:pPr>
            <a:endParaRPr lang="cs-CZ" altLang="cs-CZ" sz="2000" dirty="0">
              <a:latin typeface="Tahoma" pitchFamily="34" charset="0"/>
            </a:endParaRPr>
          </a:p>
        </p:txBody>
      </p:sp>
      <p:graphicFrame>
        <p:nvGraphicFramePr>
          <p:cNvPr id="51206" name="Object 6"/>
          <p:cNvGraphicFramePr>
            <a:graphicFrameLocks noChangeAspect="1"/>
          </p:cNvGraphicFramePr>
          <p:nvPr/>
        </p:nvGraphicFramePr>
        <p:xfrm>
          <a:off x="1691680" y="2420888"/>
          <a:ext cx="2505075" cy="1235075"/>
        </p:xfrm>
        <a:graphic>
          <a:graphicData uri="http://schemas.openxmlformats.org/presentationml/2006/ole">
            <mc:AlternateContent xmlns:mc="http://schemas.openxmlformats.org/markup-compatibility/2006">
              <mc:Choice xmlns:v="urn:schemas-microsoft-com:vml" Requires="v">
                <p:oleObj spid="_x0000_s7180" name="Equation" r:id="rId6" imgW="876240" imgH="431640" progId="Equation.3">
                  <p:embed/>
                </p:oleObj>
              </mc:Choice>
              <mc:Fallback>
                <p:oleObj name="Equation" r:id="rId6" imgW="876240" imgH="431640" progId="Equation.3">
                  <p:embed/>
                  <p:pic>
                    <p:nvPicPr>
                      <p:cNvPr id="51206" name="Object 6"/>
                      <p:cNvPicPr>
                        <a:picLocks noChangeAspect="1" noChangeArrowheads="1"/>
                      </p:cNvPicPr>
                      <p:nvPr/>
                    </p:nvPicPr>
                    <p:blipFill>
                      <a:blip r:embed="rId7"/>
                      <a:srcRect/>
                      <a:stretch>
                        <a:fillRect/>
                      </a:stretch>
                    </p:blipFill>
                    <p:spPr bwMode="auto">
                      <a:xfrm>
                        <a:off x="1691680" y="2420888"/>
                        <a:ext cx="2505075"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508104" y="2564904"/>
          <a:ext cx="1995488" cy="981075"/>
        </p:xfrm>
        <a:graphic>
          <a:graphicData uri="http://schemas.openxmlformats.org/presentationml/2006/ole">
            <mc:AlternateContent xmlns:mc="http://schemas.openxmlformats.org/markup-compatibility/2006">
              <mc:Choice xmlns:v="urn:schemas-microsoft-com:vml" Requires="v">
                <p:oleObj spid="_x0000_s7181" name="Equation" r:id="rId8" imgW="698400" imgH="342720" progId="Equation.3">
                  <p:embed/>
                </p:oleObj>
              </mc:Choice>
              <mc:Fallback>
                <p:oleObj name="Equation" r:id="rId8" imgW="698400" imgH="342720" progId="Equation.3">
                  <p:embed/>
                  <p:pic>
                    <p:nvPicPr>
                      <p:cNvPr id="51207" name="Object 7"/>
                      <p:cNvPicPr>
                        <a:picLocks noChangeAspect="1" noChangeArrowheads="1"/>
                      </p:cNvPicPr>
                      <p:nvPr/>
                    </p:nvPicPr>
                    <p:blipFill>
                      <a:blip r:embed="rId9"/>
                      <a:srcRect/>
                      <a:stretch>
                        <a:fillRect/>
                      </a:stretch>
                    </p:blipFill>
                    <p:spPr bwMode="auto">
                      <a:xfrm>
                        <a:off x="5508104" y="2564904"/>
                        <a:ext cx="1995488"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080147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Normy vázanosti materiálu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864646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09736"/>
            <a:ext cx="8229600" cy="707901"/>
          </a:xfrm>
        </p:spPr>
        <p:txBody>
          <a:bodyPr>
            <a:normAutofit fontScale="90000"/>
          </a:bodyPr>
          <a:lstStyle/>
          <a:p>
            <a:r>
              <a:rPr lang="cs-CZ" altLang="cs-CZ" b="1" dirty="0"/>
              <a:t>Normy vázanosti materiálu</a:t>
            </a:r>
          </a:p>
        </p:txBody>
      </p:sp>
      <p:sp>
        <p:nvSpPr>
          <p:cNvPr id="52227"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b="1" dirty="0"/>
              <a:t>Ekonomicky přiměřené množství materiálu</a:t>
            </a:r>
            <a:r>
              <a:rPr lang="cs-CZ" altLang="cs-CZ" dirty="0"/>
              <a:t>, které je nutné udržovat na skladě za daných výrobních podmínek, doplňování a čerpání zásob ke krytí reálných potřeb mezi dvěma po sobě jdoucími dodávkami při respektování možných odchylek ve spotřebě, v dodávkovém cyklu i ve výši dodávky.</a:t>
            </a:r>
          </a:p>
        </p:txBody>
      </p:sp>
    </p:spTree>
    <p:extLst>
      <p:ext uri="{BB962C8B-B14F-4D97-AF65-F5344CB8AC3E}">
        <p14:creationId xmlns:p14="http://schemas.microsoft.com/office/powerpoint/2010/main" val="13969388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76672"/>
            <a:ext cx="8229600" cy="940966"/>
          </a:xfrm>
        </p:spPr>
        <p:txBody>
          <a:bodyPr/>
          <a:lstStyle/>
          <a:p>
            <a:r>
              <a:rPr lang="cs-CZ" altLang="cs-CZ" sz="4000" b="1" dirty="0"/>
              <a:t>Druhy norem vázanosti materiálu</a:t>
            </a:r>
          </a:p>
        </p:txBody>
      </p:sp>
      <p:sp>
        <p:nvSpPr>
          <p:cNvPr id="5325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Technická zásoba</a:t>
            </a:r>
          </a:p>
          <a:p>
            <a:pPr marL="669925" lvl="1" indent="-3175">
              <a:buFont typeface="Wingdings" pitchFamily="2" charset="2"/>
              <a:buNone/>
            </a:pPr>
            <a:r>
              <a:rPr lang="cs-CZ" altLang="cs-CZ" dirty="0"/>
              <a:t>množství materiálu na skladě, které je nutné k zajištění standardní jakosti celé výrobní dávky nebo technologické úpravy před zahájením procesu výroby</a:t>
            </a:r>
          </a:p>
          <a:p>
            <a:pPr marL="476250" indent="-476250"/>
            <a:r>
              <a:rPr lang="cs-CZ" altLang="cs-CZ" b="1" dirty="0"/>
              <a:t>Pojistná zásoba</a:t>
            </a:r>
          </a:p>
          <a:p>
            <a:pPr marL="669925" lvl="1" indent="-3175">
              <a:buFont typeface="Wingdings" pitchFamily="2" charset="2"/>
              <a:buNone/>
            </a:pPr>
            <a:r>
              <a:rPr lang="cs-CZ" altLang="cs-CZ" dirty="0"/>
              <a:t>množství materiálu na skladě, které jistí plynulý průběh výroby</a:t>
            </a:r>
          </a:p>
        </p:txBody>
      </p:sp>
    </p:spTree>
    <p:extLst>
      <p:ext uri="{BB962C8B-B14F-4D97-AF65-F5344CB8AC3E}">
        <p14:creationId xmlns:p14="http://schemas.microsoft.com/office/powerpoint/2010/main" val="20731045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31836"/>
            <a:ext cx="8229600" cy="685801"/>
          </a:xfrm>
        </p:spPr>
        <p:txBody>
          <a:bodyPr>
            <a:normAutofit fontScale="90000"/>
          </a:bodyPr>
          <a:lstStyle/>
          <a:p>
            <a:r>
              <a:rPr lang="cs-CZ" altLang="cs-CZ" sz="4000" b="1" dirty="0"/>
              <a:t>Druhy norem vázanosti materiálu</a:t>
            </a:r>
          </a:p>
        </p:txBody>
      </p:sp>
      <p:sp>
        <p:nvSpPr>
          <p:cNvPr id="54275"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Minimální zásoba</a:t>
            </a:r>
          </a:p>
          <a:p>
            <a:pPr marL="669925" lvl="1" indent="-3175">
              <a:buFont typeface="Wingdings" pitchFamily="2" charset="2"/>
              <a:buNone/>
            </a:pPr>
            <a:r>
              <a:rPr lang="cs-CZ" altLang="cs-CZ" dirty="0"/>
              <a:t>hranice, jejíž dosažení signalizuje, že může být ohrožena plynulost výrobní spotřeby nedostatkem materiálu</a:t>
            </a:r>
          </a:p>
          <a:p>
            <a:pPr marL="669925" lvl="1" indent="-3175">
              <a:buFont typeface="Wingdings" pitchFamily="2" charset="2"/>
              <a:buNone/>
            </a:pPr>
            <a:r>
              <a:rPr lang="cs-CZ" altLang="cs-CZ" dirty="0">
                <a:solidFill>
                  <a:srgbClr val="000000"/>
                </a:solidFill>
              </a:rPr>
              <a:t>min. zásoba = pojistná + technická zásoba</a:t>
            </a:r>
          </a:p>
          <a:p>
            <a:pPr marL="476250" indent="-476250"/>
            <a:r>
              <a:rPr lang="cs-CZ" altLang="cs-CZ" b="1" dirty="0"/>
              <a:t>Průměrná zásoba</a:t>
            </a:r>
          </a:p>
          <a:p>
            <a:pPr marL="669925" lvl="1" indent="-3175">
              <a:buFont typeface="Wingdings" pitchFamily="2" charset="2"/>
              <a:buNone/>
            </a:pPr>
            <a:r>
              <a:rPr lang="cs-CZ" altLang="cs-CZ" dirty="0"/>
              <a:t>průměrné množství materiálu na skladě mezi dvěma dodávkami</a:t>
            </a:r>
          </a:p>
        </p:txBody>
      </p:sp>
    </p:spTree>
    <p:extLst>
      <p:ext uri="{BB962C8B-B14F-4D97-AF65-F5344CB8AC3E}">
        <p14:creationId xmlns:p14="http://schemas.microsoft.com/office/powerpoint/2010/main" val="227046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1143000"/>
          </a:xfrm>
        </p:spPr>
        <p:txBody>
          <a:bodyPr>
            <a:normAutofit/>
          </a:bodyPr>
          <a:lstStyle/>
          <a:p>
            <a:r>
              <a:rPr lang="cs-CZ" b="1" dirty="0"/>
              <a:t>Vertikální vztahy v ŘV:</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Vertikální vztahy představují běžné hierarchické řízení, které předpokládá:</a:t>
            </a:r>
          </a:p>
          <a:p>
            <a:pPr>
              <a:buFontTx/>
              <a:buChar char="-"/>
            </a:pPr>
            <a:r>
              <a:rPr lang="cs-CZ" dirty="0"/>
              <a:t>Nepřetržitou vzájemnou komunikaci nadřízených i podřízených složek řízení.</a:t>
            </a:r>
          </a:p>
          <a:p>
            <a:pPr>
              <a:buFontTx/>
              <a:buChar char="-"/>
            </a:pPr>
            <a:r>
              <a:rPr lang="cs-CZ" dirty="0"/>
              <a:t>Právo nadřízených stupňů určovat základní směry a základní prostor pro rozhodování podřízeným úrovním,</a:t>
            </a:r>
          </a:p>
          <a:p>
            <a:pPr>
              <a:buFontTx/>
              <a:buChar char="-"/>
            </a:pPr>
            <a:r>
              <a:rPr lang="cs-CZ" dirty="0"/>
              <a:t>Závislost úspěchu vyšších rozhodnutí na splnění úkolů na stupních nižších.</a:t>
            </a:r>
          </a:p>
          <a:p>
            <a:pPr>
              <a:buFontTx/>
              <a:buChar char="-"/>
            </a:pPr>
            <a:endParaRPr lang="cs-CZ" dirty="0"/>
          </a:p>
          <a:p>
            <a:pPr>
              <a:buFontTx/>
              <a:buChar char="-"/>
            </a:pPr>
            <a:r>
              <a:rPr lang="cs-CZ" i="1" dirty="0"/>
              <a:t>Strategická, taktická a operativní úroveň</a:t>
            </a:r>
          </a:p>
        </p:txBody>
      </p:sp>
    </p:spTree>
    <p:extLst>
      <p:ext uri="{BB962C8B-B14F-4D97-AF65-F5344CB8AC3E}">
        <p14:creationId xmlns:p14="http://schemas.microsoft.com/office/powerpoint/2010/main" val="3403499534"/>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48680"/>
            <a:ext cx="8229600" cy="868958"/>
          </a:xfrm>
        </p:spPr>
        <p:txBody>
          <a:bodyPr/>
          <a:lstStyle/>
          <a:p>
            <a:r>
              <a:rPr lang="cs-CZ" altLang="cs-CZ" sz="4000" b="1" dirty="0"/>
              <a:t>Druhy norem vázanosti materiálu</a:t>
            </a:r>
          </a:p>
        </p:txBody>
      </p:sp>
      <p:sp>
        <p:nvSpPr>
          <p:cNvPr id="55299"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dirty="0"/>
              <a:t>Maximální zásoba</a:t>
            </a:r>
          </a:p>
          <a:p>
            <a:pPr marL="669925" lvl="1" indent="-3175">
              <a:buFont typeface="Wingdings" pitchFamily="2" charset="2"/>
              <a:buNone/>
            </a:pPr>
            <a:r>
              <a:rPr lang="cs-CZ" altLang="cs-CZ" dirty="0"/>
              <a:t>nejvyšší úroveň celkové zásoby v době dodání nové dodávky</a:t>
            </a:r>
          </a:p>
          <a:p>
            <a:pPr marL="669925" lvl="1" indent="-3175">
              <a:buFont typeface="Wingdings" pitchFamily="2" charset="2"/>
              <a:buNone/>
            </a:pPr>
            <a:r>
              <a:rPr lang="cs-CZ" altLang="cs-CZ" sz="2400" b="1" dirty="0">
                <a:solidFill>
                  <a:srgbClr val="000000"/>
                </a:solidFill>
              </a:rPr>
              <a:t>max. zásoba = </a:t>
            </a:r>
            <a:r>
              <a:rPr lang="cs-CZ" altLang="cs-CZ" sz="2400" b="1" dirty="0" err="1">
                <a:solidFill>
                  <a:srgbClr val="000000"/>
                </a:solidFill>
              </a:rPr>
              <a:t>min.zásoba</a:t>
            </a:r>
            <a:r>
              <a:rPr lang="cs-CZ" altLang="cs-CZ" sz="2400" b="1" dirty="0">
                <a:solidFill>
                  <a:srgbClr val="000000"/>
                </a:solidFill>
              </a:rPr>
              <a:t> + velikost dodávky</a:t>
            </a:r>
          </a:p>
        </p:txBody>
      </p:sp>
    </p:spTree>
    <p:extLst>
      <p:ext uri="{BB962C8B-B14F-4D97-AF65-F5344CB8AC3E}">
        <p14:creationId xmlns:p14="http://schemas.microsoft.com/office/powerpoint/2010/main" val="3748261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Normy spotřeby práce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47299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ltLang="cs-CZ" b="1" dirty="0"/>
              <a:t>Třídění pracovního času</a:t>
            </a:r>
          </a:p>
        </p:txBody>
      </p:sp>
      <p:graphicFrame>
        <p:nvGraphicFramePr>
          <p:cNvPr id="59597" name="Group 205"/>
          <p:cNvGraphicFramePr>
            <a:graphicFrameLocks noGrp="1"/>
          </p:cNvGraphicFramePr>
          <p:nvPr/>
        </p:nvGraphicFramePr>
        <p:xfrm>
          <a:off x="1115616" y="1268760"/>
          <a:ext cx="6783288" cy="4886627"/>
        </p:xfrm>
        <a:graphic>
          <a:graphicData uri="http://schemas.openxmlformats.org/drawingml/2006/table">
            <a:tbl>
              <a:tblPr/>
              <a:tblGrid>
                <a:gridCol w="1695822">
                  <a:extLst>
                    <a:ext uri="{9D8B030D-6E8A-4147-A177-3AD203B41FA5}">
                      <a16:colId xmlns:a16="http://schemas.microsoft.com/office/drawing/2014/main" val="20000"/>
                    </a:ext>
                  </a:extLst>
                </a:gridCol>
                <a:gridCol w="1857329">
                  <a:extLst>
                    <a:ext uri="{9D8B030D-6E8A-4147-A177-3AD203B41FA5}">
                      <a16:colId xmlns:a16="http://schemas.microsoft.com/office/drawing/2014/main" val="20001"/>
                    </a:ext>
                  </a:extLst>
                </a:gridCol>
                <a:gridCol w="1534315">
                  <a:extLst>
                    <a:ext uri="{9D8B030D-6E8A-4147-A177-3AD203B41FA5}">
                      <a16:colId xmlns:a16="http://schemas.microsoft.com/office/drawing/2014/main" val="20002"/>
                    </a:ext>
                  </a:extLst>
                </a:gridCol>
                <a:gridCol w="1695822">
                  <a:extLst>
                    <a:ext uri="{9D8B030D-6E8A-4147-A177-3AD203B41FA5}">
                      <a16:colId xmlns:a16="http://schemas.microsoft.com/office/drawing/2014/main" val="20003"/>
                    </a:ext>
                  </a:extLst>
                </a:gridCol>
              </a:tblGrid>
              <a:tr h="558467">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34363">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a:ln>
                            <a:noFill/>
                          </a:ln>
                          <a:solidFill>
                            <a:schemeClr val="tx1"/>
                          </a:solidFill>
                          <a:effectLst/>
                          <a:latin typeface="Tahoma" pitchFamily="34" charset="0"/>
                        </a:rPr>
                        <a:t>Čas normovaný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a:ln>
                            <a:noFill/>
                          </a:ln>
                          <a:solidFill>
                            <a:schemeClr val="tx1"/>
                          </a:solidFill>
                          <a:effectLst/>
                          <a:latin typeface="Tahoma" pitchFamily="34" charset="0"/>
                        </a:rPr>
                        <a:t>Čas nenormovaný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918367">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kusový</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přípravy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manipulace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osobní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zaviněné</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nezaviněné</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166575">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čas obecně nutných přestávek</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na oddech</a:t>
                      </a:r>
                    </a:p>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na přirozené potřeby</a:t>
                      </a:r>
                    </a:p>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technicko-organizační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282575" marR="0" lvl="0" indent="-2825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způsobené čekáním</a:t>
                      </a:r>
                    </a:p>
                    <a:p>
                      <a:pPr marL="282575" marR="0" lvl="0" indent="-2825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způsobené víceprací</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819084">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čas podmíněně nutných přestávek</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zaviněné „vyšší mocí“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95541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altLang="cs-CZ" sz="280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jedn.obecně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27208076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20688"/>
            <a:ext cx="8229600" cy="796950"/>
          </a:xfrm>
        </p:spPr>
        <p:txBody>
          <a:bodyPr/>
          <a:lstStyle/>
          <a:p>
            <a:r>
              <a:rPr lang="cs-CZ" altLang="cs-CZ" b="1" dirty="0"/>
              <a:t>Normy spotřeby práce</a:t>
            </a:r>
          </a:p>
        </p:txBody>
      </p:sp>
      <p:sp>
        <p:nvSpPr>
          <p:cNvPr id="56323"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dirty="0"/>
              <a:t>Optimální spotřeba živé práce na určitý pracovní výkon na určitém pracovišti za určitých podmínek.</a:t>
            </a:r>
          </a:p>
          <a:p>
            <a:pPr marL="0" indent="0">
              <a:buFont typeface="Wingdings" pitchFamily="2" charset="2"/>
              <a:buNone/>
            </a:pPr>
            <a:r>
              <a:rPr lang="cs-CZ" altLang="cs-CZ" dirty="0"/>
              <a:t>Pracovní norma:</a:t>
            </a:r>
          </a:p>
          <a:p>
            <a:pPr marL="758825" lvl="1"/>
            <a:r>
              <a:rPr lang="cs-CZ" altLang="cs-CZ" dirty="0"/>
              <a:t>předpis pracovního postupu</a:t>
            </a:r>
          </a:p>
          <a:p>
            <a:pPr marL="758825" lvl="1"/>
            <a:r>
              <a:rPr lang="cs-CZ" altLang="cs-CZ" dirty="0"/>
              <a:t>předpis norem kvalifikace</a:t>
            </a:r>
          </a:p>
          <a:p>
            <a:pPr marL="758825" lvl="1"/>
            <a:r>
              <a:rPr lang="cs-CZ" altLang="cs-CZ" dirty="0"/>
              <a:t>normu spotřeby práce</a:t>
            </a:r>
          </a:p>
        </p:txBody>
      </p:sp>
    </p:spTree>
    <p:extLst>
      <p:ext uri="{BB962C8B-B14F-4D97-AF65-F5344CB8AC3E}">
        <p14:creationId xmlns:p14="http://schemas.microsoft.com/office/powerpoint/2010/main" val="6455346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836712"/>
            <a:ext cx="8229600" cy="580926"/>
          </a:xfrm>
        </p:spPr>
        <p:txBody>
          <a:bodyPr>
            <a:normAutofit fontScale="90000"/>
          </a:bodyPr>
          <a:lstStyle/>
          <a:p>
            <a:r>
              <a:rPr lang="cs-CZ" altLang="cs-CZ" b="1" dirty="0"/>
              <a:t>Druhy norem spotřeby práce</a:t>
            </a:r>
          </a:p>
        </p:txBody>
      </p:sp>
      <p:sp>
        <p:nvSpPr>
          <p:cNvPr id="57347"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dirty="0"/>
              <a:t>normy pracnosti</a:t>
            </a:r>
          </a:p>
          <a:p>
            <a:pPr marL="669925" lvl="1" indent="-3175">
              <a:buFont typeface="Wingdings" pitchFamily="2" charset="2"/>
              <a:buNone/>
            </a:pPr>
            <a:r>
              <a:rPr lang="cs-CZ" altLang="cs-CZ" dirty="0"/>
              <a:t>množství času potřebného ke zhotovení výrobku</a:t>
            </a:r>
          </a:p>
          <a:p>
            <a:pPr marL="476250" indent="-476250"/>
            <a:r>
              <a:rPr lang="cs-CZ" altLang="cs-CZ" dirty="0"/>
              <a:t>normy výkonové</a:t>
            </a:r>
          </a:p>
          <a:p>
            <a:pPr marL="669925" lvl="1" indent="-3175">
              <a:buFont typeface="Wingdings" pitchFamily="2" charset="2"/>
              <a:buNone/>
            </a:pPr>
            <a:r>
              <a:rPr lang="cs-CZ" altLang="cs-CZ" dirty="0"/>
              <a:t>vztahují se k provedení operace</a:t>
            </a:r>
          </a:p>
          <a:p>
            <a:pPr marL="1371600" lvl="2"/>
            <a:r>
              <a:rPr lang="cs-CZ" altLang="cs-CZ" dirty="0"/>
              <a:t>normy času (čas k provedení </a:t>
            </a:r>
            <a:r>
              <a:rPr lang="cs-CZ" altLang="cs-CZ" dirty="0" err="1"/>
              <a:t>prac.operace</a:t>
            </a:r>
            <a:r>
              <a:rPr lang="cs-CZ" altLang="cs-CZ" dirty="0"/>
              <a:t>)</a:t>
            </a:r>
          </a:p>
          <a:p>
            <a:pPr marL="1371600" lvl="2"/>
            <a:r>
              <a:rPr lang="cs-CZ" altLang="cs-CZ" dirty="0"/>
              <a:t>normy množství (jednotky výkonu vyrobené za jednotku času)</a:t>
            </a:r>
          </a:p>
        </p:txBody>
      </p:sp>
    </p:spTree>
    <p:extLst>
      <p:ext uri="{BB962C8B-B14F-4D97-AF65-F5344CB8AC3E}">
        <p14:creationId xmlns:p14="http://schemas.microsoft.com/office/powerpoint/2010/main" val="28032039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620688"/>
            <a:ext cx="8229600" cy="796950"/>
          </a:xfrm>
        </p:spPr>
        <p:txBody>
          <a:bodyPr/>
          <a:lstStyle/>
          <a:p>
            <a:r>
              <a:rPr lang="cs-CZ" altLang="cs-CZ" b="1" dirty="0"/>
              <a:t>Druhy norem spotřeby práce</a:t>
            </a:r>
          </a:p>
        </p:txBody>
      </p:sp>
      <p:sp>
        <p:nvSpPr>
          <p:cNvPr id="5837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a:t>normy obsluhy</a:t>
            </a:r>
          </a:p>
          <a:p>
            <a:pPr marL="1371600" lvl="2"/>
            <a:r>
              <a:rPr lang="cs-CZ" altLang="cs-CZ"/>
              <a:t>individuální obsluha – počet zařízení, které obsluhuje 1 pracovník</a:t>
            </a:r>
          </a:p>
          <a:p>
            <a:pPr marL="1371600" lvl="2"/>
            <a:r>
              <a:rPr lang="cs-CZ" altLang="cs-CZ"/>
              <a:t>kolektivní obsluha – počet pracovníků, kteří obsluhují 1 nebo více zařízení</a:t>
            </a:r>
          </a:p>
          <a:p>
            <a:pPr marL="476250" indent="-476250"/>
            <a:r>
              <a:rPr lang="cs-CZ" altLang="cs-CZ"/>
              <a:t>normy početních stavů</a:t>
            </a:r>
          </a:p>
          <a:p>
            <a:pPr marL="669925" lvl="1" indent="-3175">
              <a:buFont typeface="Wingdings" pitchFamily="2" charset="2"/>
              <a:buNone/>
            </a:pPr>
            <a:r>
              <a:rPr lang="cs-CZ" altLang="cs-CZ"/>
              <a:t>počet pracovníků, potřebných k zajištění činnosti určitého organizačního celku</a:t>
            </a:r>
          </a:p>
        </p:txBody>
      </p:sp>
    </p:spTree>
    <p:extLst>
      <p:ext uri="{BB962C8B-B14F-4D97-AF65-F5344CB8AC3E}">
        <p14:creationId xmlns:p14="http://schemas.microsoft.com/office/powerpoint/2010/main" val="26861499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7C50450-4DD7-4F8A-B6DA-71F344C204BA}"/>
              </a:ext>
            </a:extLst>
          </p:cNvPr>
          <p:cNvSpPr>
            <a:spLocks noGrp="1"/>
          </p:cNvSpPr>
          <p:nvPr>
            <p:ph type="title"/>
          </p:nvPr>
        </p:nvSpPr>
        <p:spPr>
          <a:xfrm>
            <a:off x="467544" y="2636912"/>
            <a:ext cx="7772400" cy="1362075"/>
          </a:xfrm>
        </p:spPr>
        <p:txBody>
          <a:bodyPr/>
          <a:lstStyle/>
          <a:p>
            <a:pPr algn="ctr"/>
            <a:r>
              <a:rPr lang="cs-CZ" dirty="0">
                <a:solidFill>
                  <a:srgbClr val="C00000"/>
                </a:solidFill>
              </a:rPr>
              <a:t>Děkuji za pozornost</a:t>
            </a:r>
          </a:p>
        </p:txBody>
      </p:sp>
    </p:spTree>
    <p:extLst>
      <p:ext uri="{BB962C8B-B14F-4D97-AF65-F5344CB8AC3E}">
        <p14:creationId xmlns:p14="http://schemas.microsoft.com/office/powerpoint/2010/main" val="325222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Úkoly strategického řízení výroby</a:t>
            </a:r>
          </a:p>
        </p:txBody>
      </p:sp>
      <p:sp>
        <p:nvSpPr>
          <p:cNvPr id="3" name="Zástupný symbol pro obsah 2"/>
          <p:cNvSpPr>
            <a:spLocks noGrp="1"/>
          </p:cNvSpPr>
          <p:nvPr>
            <p:ph idx="1"/>
          </p:nvPr>
        </p:nvSpPr>
        <p:spPr/>
        <p:txBody>
          <a:bodyPr/>
          <a:lstStyle/>
          <a:p>
            <a:r>
              <a:rPr lang="cs-CZ" dirty="0"/>
              <a:t>Rozhodnutí o koncepci produktu a jeho zdrojích </a:t>
            </a:r>
          </a:p>
          <a:p>
            <a:r>
              <a:rPr lang="cs-CZ" dirty="0"/>
              <a:t>Rozhodnutí o směru konkurenční výhody</a:t>
            </a:r>
          </a:p>
          <a:p>
            <a:r>
              <a:rPr lang="cs-CZ" dirty="0"/>
              <a:t>Rozhodnutí o základní cenové strategií,</a:t>
            </a:r>
          </a:p>
          <a:p>
            <a:r>
              <a:rPr lang="cs-CZ" dirty="0"/>
              <a:t>Rozhodnutí o ekonomických a sociálních důsledcích přijaté strategie produktu</a:t>
            </a:r>
          </a:p>
        </p:txBody>
      </p:sp>
    </p:spTree>
    <p:extLst>
      <p:ext uri="{BB962C8B-B14F-4D97-AF65-F5344CB8AC3E}">
        <p14:creationId xmlns:p14="http://schemas.microsoft.com/office/powerpoint/2010/main" val="210897236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Úkoly taktického řízení výroby:</a:t>
            </a:r>
          </a:p>
        </p:txBody>
      </p:sp>
      <p:sp>
        <p:nvSpPr>
          <p:cNvPr id="3" name="Zástupný symbol pro obsah 2"/>
          <p:cNvSpPr>
            <a:spLocks noGrp="1"/>
          </p:cNvSpPr>
          <p:nvPr>
            <p:ph idx="1"/>
          </p:nvPr>
        </p:nvSpPr>
        <p:spPr/>
        <p:txBody>
          <a:bodyPr/>
          <a:lstStyle/>
          <a:p>
            <a:r>
              <a:rPr lang="cs-CZ" dirty="0"/>
              <a:t>Rozhodnutí o vlastním výrobním programu</a:t>
            </a:r>
          </a:p>
          <a:p>
            <a:r>
              <a:rPr lang="cs-CZ" dirty="0"/>
              <a:t>Řešení tendencí výzkumu a vývoje</a:t>
            </a:r>
          </a:p>
          <a:p>
            <a:r>
              <a:rPr lang="cs-CZ" dirty="0"/>
              <a:t>Konkretizace zdrojů, vybavení, postupů</a:t>
            </a:r>
          </a:p>
          <a:p>
            <a:r>
              <a:rPr lang="cs-CZ" dirty="0"/>
              <a:t>Rozhodnutí o úzkých místech a řešení vznikajících problémů</a:t>
            </a:r>
          </a:p>
          <a:p>
            <a:r>
              <a:rPr lang="cs-CZ" dirty="0"/>
              <a:t>Řešení ekologických opatření</a:t>
            </a:r>
          </a:p>
          <a:p>
            <a:r>
              <a:rPr lang="cs-CZ" dirty="0"/>
              <a:t>…</a:t>
            </a:r>
          </a:p>
        </p:txBody>
      </p:sp>
    </p:spTree>
    <p:extLst>
      <p:ext uri="{BB962C8B-B14F-4D97-AF65-F5344CB8AC3E}">
        <p14:creationId xmlns:p14="http://schemas.microsoft.com/office/powerpoint/2010/main" val="161192767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Úkoly operativního řízení výroby</a:t>
            </a:r>
          </a:p>
        </p:txBody>
      </p:sp>
      <p:sp>
        <p:nvSpPr>
          <p:cNvPr id="3" name="Zástupný symbol pro obsah 2"/>
          <p:cNvSpPr>
            <a:spLocks noGrp="1"/>
          </p:cNvSpPr>
          <p:nvPr>
            <p:ph idx="1"/>
          </p:nvPr>
        </p:nvSpPr>
        <p:spPr/>
        <p:txBody>
          <a:bodyPr>
            <a:normAutofit fontScale="92500" lnSpcReduction="10000"/>
          </a:bodyPr>
          <a:lstStyle/>
          <a:p>
            <a:r>
              <a:rPr lang="cs-CZ" dirty="0"/>
              <a:t>Vlastní příprava a výroba produktu</a:t>
            </a:r>
          </a:p>
          <a:p>
            <a:r>
              <a:rPr lang="cs-CZ" dirty="0"/>
              <a:t>Rozhodování o vlastní či cizí výrobě</a:t>
            </a:r>
          </a:p>
          <a:p>
            <a:r>
              <a:rPr lang="cs-CZ" dirty="0"/>
              <a:t>Rozhodování o využití kapacit lidí, strojů, zařízení a dalších,</a:t>
            </a:r>
          </a:p>
          <a:p>
            <a:r>
              <a:rPr lang="cs-CZ" dirty="0"/>
              <a:t>Rozhodování o nákupu</a:t>
            </a:r>
          </a:p>
          <a:p>
            <a:r>
              <a:rPr lang="cs-CZ" dirty="0"/>
              <a:t>Rozhodování termínech dodávek od dodavatelů a k odběratelům</a:t>
            </a:r>
          </a:p>
          <a:p>
            <a:r>
              <a:rPr lang="cs-CZ" dirty="0"/>
              <a:t>Zajištění dodací pohotovosti,</a:t>
            </a:r>
          </a:p>
          <a:p>
            <a:r>
              <a:rPr lang="cs-CZ" dirty="0"/>
              <a:t>Realizace servisních výkonů.</a:t>
            </a:r>
          </a:p>
        </p:txBody>
      </p:sp>
    </p:spTree>
    <p:extLst>
      <p:ext uri="{BB962C8B-B14F-4D97-AF65-F5344CB8AC3E}">
        <p14:creationId xmlns:p14="http://schemas.microsoft.com/office/powerpoint/2010/main" val="123083897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Typologie výrobního procesu</a:t>
            </a:r>
          </a:p>
        </p:txBody>
      </p:sp>
      <p:sp>
        <p:nvSpPr>
          <p:cNvPr id="3" name="Zástupný symbol pro obsah 2"/>
          <p:cNvSpPr>
            <a:spLocks noGrp="1"/>
          </p:cNvSpPr>
          <p:nvPr>
            <p:ph idx="1"/>
          </p:nvPr>
        </p:nvSpPr>
        <p:spPr/>
        <p:txBody>
          <a:bodyPr/>
          <a:lstStyle/>
          <a:p>
            <a:r>
              <a:rPr lang="cs-CZ" dirty="0"/>
              <a:t>Z hlediska řízení zakázek</a:t>
            </a:r>
          </a:p>
          <a:p>
            <a:r>
              <a:rPr lang="cs-CZ" dirty="0"/>
              <a:t>Dle využití technických zařízení</a:t>
            </a:r>
          </a:p>
          <a:p>
            <a:r>
              <a:rPr lang="cs-CZ" dirty="0"/>
              <a:t>Z hlediska technicko- výrobního zaměření</a:t>
            </a:r>
          </a:p>
          <a:p>
            <a:r>
              <a:rPr lang="cs-CZ" dirty="0"/>
              <a:t>Z hlediska časové struktury</a:t>
            </a:r>
          </a:p>
          <a:p>
            <a:r>
              <a:rPr lang="cs-CZ" dirty="0"/>
              <a:t>Z hlediska prostorové struktury</a:t>
            </a:r>
          </a:p>
          <a:p>
            <a:r>
              <a:rPr lang="cs-CZ" dirty="0"/>
              <a:t>Podle programu a rozsahu provedených výkonů</a:t>
            </a:r>
          </a:p>
        </p:txBody>
      </p:sp>
    </p:spTree>
    <p:extLst>
      <p:ext uri="{BB962C8B-B14F-4D97-AF65-F5344CB8AC3E}">
        <p14:creationId xmlns:p14="http://schemas.microsoft.com/office/powerpoint/2010/main" val="27245579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476672"/>
            <a:ext cx="8229600" cy="1143000"/>
          </a:xfrm>
        </p:spPr>
        <p:txBody>
          <a:bodyPr>
            <a:normAutofit fontScale="90000"/>
          </a:bodyPr>
          <a:lstStyle/>
          <a:p>
            <a:r>
              <a:rPr lang="cs-CZ" b="1" dirty="0"/>
              <a:t>Typologie výrobního procesu z hlediska řízení zakázek</a:t>
            </a:r>
          </a:p>
        </p:txBody>
      </p:sp>
      <p:sp>
        <p:nvSpPr>
          <p:cNvPr id="3" name="Zástupný symbol pro obsah 2"/>
          <p:cNvSpPr>
            <a:spLocks noGrp="1"/>
          </p:cNvSpPr>
          <p:nvPr>
            <p:ph idx="1"/>
          </p:nvPr>
        </p:nvSpPr>
        <p:spPr>
          <a:xfrm>
            <a:off x="457200" y="1988840"/>
            <a:ext cx="8229600" cy="4137323"/>
          </a:xfrm>
        </p:spPr>
        <p:txBody>
          <a:bodyPr/>
          <a:lstStyle/>
          <a:p>
            <a:r>
              <a:rPr lang="cs-CZ" dirty="0"/>
              <a:t>Řídicí okruh orientovaný na zákaznické zakázky</a:t>
            </a:r>
          </a:p>
          <a:p>
            <a:r>
              <a:rPr lang="cs-CZ" dirty="0"/>
              <a:t>Řídicí okruh orientovaný prognosticky</a:t>
            </a:r>
          </a:p>
        </p:txBody>
      </p:sp>
    </p:spTree>
    <p:extLst>
      <p:ext uri="{BB962C8B-B14F-4D97-AF65-F5344CB8AC3E}">
        <p14:creationId xmlns:p14="http://schemas.microsoft.com/office/powerpoint/2010/main" val="37388404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731836"/>
            <a:ext cx="8229600" cy="887835"/>
          </a:xfrm>
        </p:spPr>
        <p:txBody>
          <a:bodyPr>
            <a:normAutofit fontScale="90000"/>
          </a:bodyPr>
          <a:lstStyle/>
          <a:p>
            <a:r>
              <a:rPr lang="cs-CZ" b="1" dirty="0"/>
              <a:t>Typologie dle využití technických zařízení</a:t>
            </a:r>
          </a:p>
        </p:txBody>
      </p:sp>
      <p:sp>
        <p:nvSpPr>
          <p:cNvPr id="3" name="Zástupný symbol pro obsah 2"/>
          <p:cNvSpPr>
            <a:spLocks noGrp="1"/>
          </p:cNvSpPr>
          <p:nvPr>
            <p:ph idx="1"/>
          </p:nvPr>
        </p:nvSpPr>
        <p:spPr>
          <a:xfrm>
            <a:off x="457200" y="1916832"/>
            <a:ext cx="8229600" cy="4209331"/>
          </a:xfrm>
        </p:spPr>
        <p:txBody>
          <a:bodyPr>
            <a:normAutofit/>
          </a:bodyPr>
          <a:lstStyle/>
          <a:p>
            <a:r>
              <a:rPr lang="cs-CZ" dirty="0"/>
              <a:t>Stupeň vývoje a využití výrobní techniky:</a:t>
            </a:r>
          </a:p>
          <a:p>
            <a:pPr lvl="1"/>
            <a:r>
              <a:rPr lang="cs-CZ" dirty="0"/>
              <a:t>Ruční, strojní, částečně automatizovanou, plně automatizovanou</a:t>
            </a:r>
          </a:p>
          <a:p>
            <a:r>
              <a:rPr lang="cs-CZ" dirty="0"/>
              <a:t>Dominantní procesní technologie:</a:t>
            </a:r>
          </a:p>
          <a:p>
            <a:pPr lvl="1"/>
            <a:r>
              <a:rPr lang="cs-CZ" dirty="0"/>
              <a:t>Fyzikální, chemické, jaderné, biologické</a:t>
            </a:r>
          </a:p>
          <a:p>
            <a:r>
              <a:rPr lang="cs-CZ" dirty="0"/>
              <a:t>Ovladatelnost výrobního procesu:</a:t>
            </a:r>
          </a:p>
          <a:p>
            <a:pPr lvl="1"/>
            <a:r>
              <a:rPr lang="cs-CZ" dirty="0"/>
              <a:t>Plná, neúplná. </a:t>
            </a:r>
          </a:p>
        </p:txBody>
      </p:sp>
    </p:spTree>
    <p:extLst>
      <p:ext uri="{BB962C8B-B14F-4D97-AF65-F5344CB8AC3E}">
        <p14:creationId xmlns:p14="http://schemas.microsoft.com/office/powerpoint/2010/main" val="33234828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23780"/>
            <a:ext cx="8229600" cy="1143000"/>
          </a:xfrm>
        </p:spPr>
        <p:txBody>
          <a:bodyPr>
            <a:normAutofit fontScale="90000"/>
          </a:bodyPr>
          <a:lstStyle/>
          <a:p>
            <a:r>
              <a:rPr lang="cs-CZ" b="1" dirty="0"/>
              <a:t>Typologie z hlediska technicko- výrobního zaměření</a:t>
            </a:r>
          </a:p>
        </p:txBody>
      </p:sp>
      <p:sp>
        <p:nvSpPr>
          <p:cNvPr id="3" name="Zástupný symbol pro obsah 2"/>
          <p:cNvSpPr>
            <a:spLocks noGrp="1"/>
          </p:cNvSpPr>
          <p:nvPr>
            <p:ph idx="1"/>
          </p:nvPr>
        </p:nvSpPr>
        <p:spPr>
          <a:xfrm>
            <a:off x="457200" y="1916832"/>
            <a:ext cx="8229600" cy="4209331"/>
          </a:xfrm>
        </p:spPr>
        <p:txBody>
          <a:bodyPr/>
          <a:lstStyle/>
          <a:p>
            <a:r>
              <a:rPr lang="cs-CZ" dirty="0"/>
              <a:t>Prvovýroba (získávání prvotních surovin),</a:t>
            </a:r>
          </a:p>
          <a:p>
            <a:r>
              <a:rPr lang="cs-CZ" dirty="0"/>
              <a:t>Druhovýroba (zpravidla standardní přetváření prvotních surovin),</a:t>
            </a:r>
          </a:p>
          <a:p>
            <a:r>
              <a:rPr lang="cs-CZ" dirty="0"/>
              <a:t>Dělení,</a:t>
            </a:r>
          </a:p>
          <a:p>
            <a:r>
              <a:rPr lang="cs-CZ" dirty="0"/>
              <a:t>Montáž,</a:t>
            </a:r>
          </a:p>
          <a:p>
            <a:r>
              <a:rPr lang="cs-CZ" dirty="0"/>
              <a:t>Povrchové úpravy,</a:t>
            </a:r>
          </a:p>
          <a:p>
            <a:r>
              <a:rPr lang="cs-CZ" dirty="0"/>
              <a:t>Změny substance.</a:t>
            </a:r>
          </a:p>
        </p:txBody>
      </p:sp>
    </p:spTree>
    <p:extLst>
      <p:ext uri="{BB962C8B-B14F-4D97-AF65-F5344CB8AC3E}">
        <p14:creationId xmlns:p14="http://schemas.microsoft.com/office/powerpoint/2010/main" val="378619491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fontScale="90000"/>
          </a:bodyPr>
          <a:lstStyle/>
          <a:p>
            <a:r>
              <a:rPr lang="cs-CZ" b="1" dirty="0"/>
              <a:t>Typologie z hlediska časové struktury</a:t>
            </a:r>
          </a:p>
        </p:txBody>
      </p:sp>
      <p:sp>
        <p:nvSpPr>
          <p:cNvPr id="3" name="Zástupný symbol pro obsah 2"/>
          <p:cNvSpPr>
            <a:spLocks noGrp="1"/>
          </p:cNvSpPr>
          <p:nvPr>
            <p:ph idx="1"/>
          </p:nvPr>
        </p:nvSpPr>
        <p:spPr/>
        <p:txBody>
          <a:bodyPr>
            <a:normAutofit/>
          </a:bodyPr>
          <a:lstStyle/>
          <a:p>
            <a:r>
              <a:rPr lang="cs-CZ" dirty="0"/>
              <a:t>Časové přiřazení k výrobní jednotce:</a:t>
            </a:r>
          </a:p>
          <a:p>
            <a:pPr lvl="1"/>
            <a:r>
              <a:rPr lang="cs-CZ" dirty="0"/>
              <a:t>Výměnná výroba (kdy na daném pracovišti nemůže najednou probíhat výroba různých častí), Paralelní výroba (vykazující opačnou situaci)</a:t>
            </a:r>
          </a:p>
          <a:p>
            <a:r>
              <a:rPr lang="cs-CZ" dirty="0"/>
              <a:t>Kontinuita materiálového toku:</a:t>
            </a:r>
          </a:p>
          <a:p>
            <a:pPr lvl="1"/>
            <a:r>
              <a:rPr lang="cs-CZ" dirty="0"/>
              <a:t>Diskontinuální, kontinuální</a:t>
            </a:r>
          </a:p>
        </p:txBody>
      </p:sp>
    </p:spTree>
    <p:extLst>
      <p:ext uri="{BB962C8B-B14F-4D97-AF65-F5344CB8AC3E}">
        <p14:creationId xmlns:p14="http://schemas.microsoft.com/office/powerpoint/2010/main" val="199976109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Produkt</a:t>
            </a:r>
          </a:p>
        </p:txBody>
      </p:sp>
      <p:sp>
        <p:nvSpPr>
          <p:cNvPr id="3" name="Zástupný symbol pro obsah 2"/>
          <p:cNvSpPr>
            <a:spLocks noGrp="1"/>
          </p:cNvSpPr>
          <p:nvPr>
            <p:ph idx="1"/>
          </p:nvPr>
        </p:nvSpPr>
        <p:spPr>
          <a:xfrm>
            <a:off x="734888" y="1556792"/>
            <a:ext cx="8229600" cy="4525963"/>
          </a:xfrm>
        </p:spPr>
        <p:txBody>
          <a:bodyPr/>
          <a:lstStyle/>
          <a:p>
            <a:pPr marL="0" indent="0">
              <a:buNone/>
            </a:pPr>
            <a:r>
              <a:rPr lang="cs-CZ" dirty="0"/>
              <a:t>Jednotlivé složky </a:t>
            </a:r>
            <a:r>
              <a:rPr lang="cs-CZ" b="1" dirty="0"/>
              <a:t>produktu</a:t>
            </a:r>
            <a:r>
              <a:rPr lang="cs-CZ" dirty="0"/>
              <a:t>:</a:t>
            </a:r>
          </a:p>
          <a:p>
            <a:r>
              <a:rPr lang="cs-CZ" dirty="0"/>
              <a:t>Fyzická jednota (Fyzický výrobek)</a:t>
            </a:r>
          </a:p>
          <a:p>
            <a:r>
              <a:rPr lang="cs-CZ" dirty="0"/>
              <a:t>Zaměření výkonu (služba)</a:t>
            </a:r>
          </a:p>
          <a:p>
            <a:endParaRPr lang="cs-CZ" dirty="0"/>
          </a:p>
        </p:txBody>
      </p:sp>
    </p:spTree>
    <p:extLst>
      <p:ext uri="{BB962C8B-B14F-4D97-AF65-F5344CB8AC3E}">
        <p14:creationId xmlns:p14="http://schemas.microsoft.com/office/powerpoint/2010/main" val="257565473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fontScale="85000" lnSpcReduction="10000"/>
          </a:bodyPr>
          <a:lstStyle/>
          <a:p>
            <a:r>
              <a:rPr lang="cs-CZ" dirty="0"/>
              <a:t>Jako typický příklad plynulé (nepřerušované) výroby je uváděno zpracování ropy v rafineriích. </a:t>
            </a:r>
          </a:p>
          <a:p>
            <a:r>
              <a:rPr lang="cs-CZ" dirty="0"/>
              <a:t>Výroba probíhá z technologických či jiných důvodů prakticky nepřetržitě 24 hodin denně, 7 dní v týdnu, 52 týdnů v roce. </a:t>
            </a:r>
          </a:p>
          <a:p>
            <a:r>
              <a:rPr lang="cs-CZ" dirty="0"/>
              <a:t>Výjimkou jsou pouze přerušení vyvolaná nutnými opravami patřičného výrobního zařízení. </a:t>
            </a:r>
          </a:p>
          <a:p>
            <a:r>
              <a:rPr lang="cs-CZ" dirty="0"/>
              <a:t>Zastavení výrobního procesu a jeho následné nové spuštění však stojí značné přebytečné náklady. </a:t>
            </a:r>
          </a:p>
          <a:p>
            <a:r>
              <a:rPr lang="cs-CZ" dirty="0"/>
              <a:t>Výrobky plynulé výroby jsou většinou vyráběny hromadně a </a:t>
            </a:r>
            <a:r>
              <a:rPr lang="cs-CZ" b="1" dirty="0"/>
              <a:t>vytváří ideální.</a:t>
            </a:r>
          </a:p>
        </p:txBody>
      </p:sp>
    </p:spTree>
    <p:extLst>
      <p:ext uri="{BB962C8B-B14F-4D97-AF65-F5344CB8AC3E}">
        <p14:creationId xmlns:p14="http://schemas.microsoft.com/office/powerpoint/2010/main" val="183160130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lnSpcReduction="10000"/>
          </a:bodyPr>
          <a:lstStyle/>
          <a:p>
            <a:r>
              <a:rPr lang="cs-CZ" dirty="0"/>
              <a:t>Hlavním rozdílem mezi přerušovanou a plynulou výrobou tedy je, že </a:t>
            </a:r>
            <a:r>
              <a:rPr lang="cs-CZ" b="1" dirty="0"/>
              <a:t>při výrobě plynulé zpracování na jednom pracovišti plynule přechází na navazující pracoviště bez možnosti ovlivnit daný proces. </a:t>
            </a:r>
          </a:p>
          <a:p>
            <a:r>
              <a:rPr lang="cs-CZ" b="1" dirty="0"/>
              <a:t>U přerušované výroby jsme schopni operativně ovlivnit průběh výroby při přechodu mezi pracovišti (měnit pracoviště, termín zpracování).</a:t>
            </a:r>
          </a:p>
        </p:txBody>
      </p:sp>
    </p:spTree>
    <p:extLst>
      <p:ext uri="{BB962C8B-B14F-4D97-AF65-F5344CB8AC3E}">
        <p14:creationId xmlns:p14="http://schemas.microsoft.com/office/powerpoint/2010/main" val="261569652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Diskontinuální (diskrétní výroba)</a:t>
            </a:r>
          </a:p>
        </p:txBody>
      </p:sp>
      <p:sp>
        <p:nvSpPr>
          <p:cNvPr id="3" name="Zástupný symbol pro obsah 2"/>
          <p:cNvSpPr>
            <a:spLocks noGrp="1"/>
          </p:cNvSpPr>
          <p:nvPr>
            <p:ph idx="1"/>
          </p:nvPr>
        </p:nvSpPr>
        <p:spPr/>
        <p:txBody>
          <a:bodyPr>
            <a:normAutofit fontScale="70000" lnSpcReduction="20000"/>
          </a:bodyPr>
          <a:lstStyle/>
          <a:p>
            <a:r>
              <a:rPr lang="cs-CZ" dirty="0"/>
              <a:t>V případě přerušované výroby je možné výrobu v určitých částech výrobního procesu přerušit a pokračovat jindy. </a:t>
            </a:r>
          </a:p>
          <a:p>
            <a:r>
              <a:rPr lang="cs-CZ" dirty="0"/>
              <a:t>To však většinou probíhá v určitých, předem určených časech. </a:t>
            </a:r>
          </a:p>
          <a:p>
            <a:r>
              <a:rPr lang="cs-CZ" b="1" dirty="0"/>
              <a:t>Technologický proces je tedy přerušován řadou netechnologických procesů například: seřízení stroje, upnutí, doprava materiálu a další. </a:t>
            </a:r>
          </a:p>
          <a:p>
            <a:r>
              <a:rPr lang="cs-CZ" dirty="0"/>
              <a:t>Samotný technologický proces je jen částí celkového výrobního procesu. </a:t>
            </a:r>
          </a:p>
          <a:p>
            <a:r>
              <a:rPr lang="cs-CZ" dirty="0"/>
              <a:t>Výrobu je však možné přerušit a znovu spustit bez větších nákladů. </a:t>
            </a:r>
          </a:p>
          <a:p>
            <a:r>
              <a:rPr lang="cs-CZ" dirty="0"/>
              <a:t>V </a:t>
            </a:r>
            <a:r>
              <a:rPr lang="cs-CZ" b="1" dirty="0"/>
              <a:t>přerušované výrobě je mnohem složitější uplatnění automatizace. </a:t>
            </a:r>
          </a:p>
          <a:p>
            <a:r>
              <a:rPr lang="cs-CZ" dirty="0"/>
              <a:t>Typických příkladem pro přerušovanou výrobu je strojírenství.</a:t>
            </a:r>
          </a:p>
        </p:txBody>
      </p:sp>
    </p:spTree>
    <p:extLst>
      <p:ext uri="{BB962C8B-B14F-4D97-AF65-F5344CB8AC3E}">
        <p14:creationId xmlns:p14="http://schemas.microsoft.com/office/powerpoint/2010/main" val="326030245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Kontinuální vs. Diskontinuální výroba</a:t>
            </a:r>
          </a:p>
        </p:txBody>
      </p:sp>
      <p:sp>
        <p:nvSpPr>
          <p:cNvPr id="5" name="Zástupný symbol pro obsah 4"/>
          <p:cNvSpPr>
            <a:spLocks noGrp="1"/>
          </p:cNvSpPr>
          <p:nvPr>
            <p:ph sz="half" idx="1"/>
          </p:nvPr>
        </p:nvSpPr>
        <p:spPr/>
        <p:txBody>
          <a:bodyPr>
            <a:normAutofit/>
          </a:bodyPr>
          <a:lstStyle/>
          <a:p>
            <a:pPr marL="0" indent="0">
              <a:buNone/>
            </a:pPr>
            <a:r>
              <a:rPr lang="cs-CZ" b="1" dirty="0"/>
              <a:t>Kontinuální (nepřerušovaná)</a:t>
            </a:r>
          </a:p>
          <a:p>
            <a:r>
              <a:rPr lang="cs-CZ" sz="1800" dirty="0"/>
              <a:t>Složení lze vyjádřit chemickou formuli nebo receptem</a:t>
            </a:r>
          </a:p>
          <a:p>
            <a:r>
              <a:rPr lang="cs-CZ" sz="1800" dirty="0"/>
              <a:t>Vadné produkty lze znovu použit(po přidaní určitých látek)</a:t>
            </a:r>
          </a:p>
          <a:p>
            <a:r>
              <a:rPr lang="cs-CZ" sz="1800" dirty="0"/>
              <a:t>Výsledný produkt se měří v tunách, metrech, m2, m3</a:t>
            </a:r>
          </a:p>
          <a:p>
            <a:r>
              <a:rPr lang="cs-CZ" sz="1800" dirty="0"/>
              <a:t>Není typická operace montáže</a:t>
            </a:r>
          </a:p>
        </p:txBody>
      </p:sp>
      <p:sp>
        <p:nvSpPr>
          <p:cNvPr id="6" name="Zástupný symbol pro obsah 5"/>
          <p:cNvSpPr>
            <a:spLocks noGrp="1"/>
          </p:cNvSpPr>
          <p:nvPr>
            <p:ph sz="half" idx="2"/>
          </p:nvPr>
        </p:nvSpPr>
        <p:spPr/>
        <p:txBody>
          <a:bodyPr>
            <a:normAutofit/>
          </a:bodyPr>
          <a:lstStyle/>
          <a:p>
            <a:pPr marL="0" indent="0">
              <a:buNone/>
            </a:pPr>
            <a:r>
              <a:rPr lang="cs-CZ" b="1" dirty="0"/>
              <a:t>Diskontinuální (přerušovaná)</a:t>
            </a:r>
          </a:p>
          <a:p>
            <a:r>
              <a:rPr lang="cs-CZ" sz="1900" dirty="0"/>
              <a:t>Složení lze vyjádřit kusovníkem</a:t>
            </a:r>
          </a:p>
          <a:p>
            <a:r>
              <a:rPr lang="cs-CZ" sz="1900" dirty="0"/>
              <a:t>Vadné produkty většinou nelze použit na původní produkt</a:t>
            </a:r>
          </a:p>
          <a:p>
            <a:r>
              <a:rPr lang="cs-CZ" sz="1900" dirty="0"/>
              <a:t>Výsledný produkt se měří v ks</a:t>
            </a:r>
          </a:p>
          <a:p>
            <a:r>
              <a:rPr lang="cs-CZ" sz="1900" dirty="0"/>
              <a:t>Většinou obsahuje operace montáže</a:t>
            </a:r>
          </a:p>
          <a:p>
            <a:endParaRPr lang="cs-CZ" b="1" dirty="0"/>
          </a:p>
        </p:txBody>
      </p:sp>
    </p:spTree>
    <p:extLst>
      <p:ext uri="{BB962C8B-B14F-4D97-AF65-F5344CB8AC3E}">
        <p14:creationId xmlns:p14="http://schemas.microsoft.com/office/powerpoint/2010/main" val="273831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a:t>Kusovník</a:t>
            </a:r>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1447441"/>
            <a:ext cx="3213601" cy="4525963"/>
          </a:xfrm>
        </p:spPr>
      </p:pic>
      <p:sp>
        <p:nvSpPr>
          <p:cNvPr id="8" name="TextovéPole 7"/>
          <p:cNvSpPr txBox="1"/>
          <p:nvPr/>
        </p:nvSpPr>
        <p:spPr>
          <a:xfrm>
            <a:off x="395536" y="2060848"/>
            <a:ext cx="4320480" cy="1477328"/>
          </a:xfrm>
          <a:prstGeom prst="rect">
            <a:avLst/>
          </a:prstGeom>
          <a:noFill/>
        </p:spPr>
        <p:txBody>
          <a:bodyPr wrap="square" rtlCol="0">
            <a:spAutoFit/>
          </a:bodyPr>
          <a:lstStyle/>
          <a:p>
            <a:r>
              <a:rPr lang="cs-CZ" i="1" dirty="0"/>
              <a:t>Kusovník</a:t>
            </a:r>
            <a:r>
              <a:rPr lang="cs-CZ" dirty="0"/>
              <a:t> je seznam všech součástek, dílů a materiálů, ze kterých se vyrábí nějaká nadřazená sestava nebo konečný produkt, včetně množství, která jsou potřeba k výrobě</a:t>
            </a:r>
          </a:p>
        </p:txBody>
      </p:sp>
    </p:spTree>
    <p:extLst>
      <p:ext uri="{BB962C8B-B14F-4D97-AF65-F5344CB8AC3E}">
        <p14:creationId xmlns:p14="http://schemas.microsoft.com/office/powerpoint/2010/main" val="380408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15235" y="548680"/>
            <a:ext cx="8229600" cy="1143000"/>
          </a:xfrm>
        </p:spPr>
        <p:txBody>
          <a:bodyPr>
            <a:normAutofit fontScale="90000"/>
          </a:bodyPr>
          <a:lstStyle/>
          <a:p>
            <a:r>
              <a:rPr lang="cs-CZ" b="1" dirty="0"/>
              <a:t>Typologie z hlediska prostorové struktury</a:t>
            </a:r>
          </a:p>
        </p:txBody>
      </p:sp>
      <p:sp>
        <p:nvSpPr>
          <p:cNvPr id="3" name="Zástupný symbol pro obsah 2"/>
          <p:cNvSpPr>
            <a:spLocks noGrp="1"/>
          </p:cNvSpPr>
          <p:nvPr>
            <p:ph idx="1"/>
          </p:nvPr>
        </p:nvSpPr>
        <p:spPr/>
        <p:txBody>
          <a:bodyPr>
            <a:normAutofit/>
          </a:bodyPr>
          <a:lstStyle/>
          <a:p>
            <a:r>
              <a:rPr lang="cs-CZ" sz="2400" dirty="0"/>
              <a:t>Technologický princip uspořádaní pracovišť (dílenská výroba)</a:t>
            </a:r>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r>
              <a:rPr lang="cs-CZ" sz="2400" dirty="0"/>
              <a:t>Předmětný princip uspořádaní pracovišť (proudová výroba)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195" y="2204864"/>
            <a:ext cx="5503143"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098" y="4797152"/>
            <a:ext cx="522498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93542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548680"/>
            <a:ext cx="8229600" cy="1143000"/>
          </a:xfrm>
        </p:spPr>
        <p:txBody>
          <a:bodyPr>
            <a:normAutofit fontScale="90000"/>
          </a:bodyPr>
          <a:lstStyle/>
          <a:p>
            <a:r>
              <a:rPr lang="cs-CZ" b="1" dirty="0"/>
              <a:t>Typologie z hlediska prostorové struktury, výhody a nevýhody</a:t>
            </a:r>
          </a:p>
        </p:txBody>
      </p:sp>
      <p:graphicFrame>
        <p:nvGraphicFramePr>
          <p:cNvPr id="3" name="Tabulka 2"/>
          <p:cNvGraphicFramePr>
            <a:graphicFrameLocks noGrp="1"/>
          </p:cNvGraphicFramePr>
          <p:nvPr>
            <p:extLst>
              <p:ext uri="{D42A27DB-BD31-4B8C-83A1-F6EECF244321}">
                <p14:modId xmlns:p14="http://schemas.microsoft.com/office/powerpoint/2010/main" val="1495646257"/>
              </p:ext>
            </p:extLst>
          </p:nvPr>
        </p:nvGraphicFramePr>
        <p:xfrm>
          <a:off x="179512" y="2348880"/>
          <a:ext cx="8112224" cy="3451383"/>
        </p:xfrm>
        <a:graphic>
          <a:graphicData uri="http://schemas.openxmlformats.org/drawingml/2006/table">
            <a:tbl>
              <a:tblPr firstRow="1" bandRow="1">
                <a:tableStyleId>{5C22544A-7EE6-4342-B048-85BDC9FD1C3A}</a:tableStyleId>
              </a:tblPr>
              <a:tblGrid>
                <a:gridCol w="4056112">
                  <a:extLst>
                    <a:ext uri="{9D8B030D-6E8A-4147-A177-3AD203B41FA5}">
                      <a16:colId xmlns:a16="http://schemas.microsoft.com/office/drawing/2014/main" val="20000"/>
                    </a:ext>
                  </a:extLst>
                </a:gridCol>
                <a:gridCol w="4056112">
                  <a:extLst>
                    <a:ext uri="{9D8B030D-6E8A-4147-A177-3AD203B41FA5}">
                      <a16:colId xmlns:a16="http://schemas.microsoft.com/office/drawing/2014/main" val="20001"/>
                    </a:ext>
                  </a:extLst>
                </a:gridCol>
              </a:tblGrid>
              <a:tr h="433863">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2777304">
                <a:tc>
                  <a:txBody>
                    <a:bodyPr/>
                    <a:lstStyle/>
                    <a:p>
                      <a:pPr marL="285750" indent="-285750">
                        <a:buFontTx/>
                        <a:buChar char="-"/>
                      </a:pPr>
                      <a:r>
                        <a:rPr lang="cs-CZ" sz="1600" dirty="0"/>
                        <a:t>Výrazné zvýšení flexibility a schopnosti přizpůsobení</a:t>
                      </a:r>
                    </a:p>
                    <a:p>
                      <a:pPr marL="285750" indent="-285750">
                        <a:buFontTx/>
                        <a:buChar char="-"/>
                      </a:pPr>
                      <a:r>
                        <a:rPr lang="cs-CZ" sz="1600" dirty="0"/>
                        <a:t>Zvětšení rozhodovacího prostoru pro všestranněji kvalifikované</a:t>
                      </a:r>
                      <a:r>
                        <a:rPr lang="cs-CZ" sz="1600" baseline="0" dirty="0"/>
                        <a:t> pracovní síly</a:t>
                      </a:r>
                    </a:p>
                    <a:p>
                      <a:pPr marL="285750" indent="-285750">
                        <a:buFontTx/>
                        <a:buChar char="-"/>
                      </a:pPr>
                      <a:r>
                        <a:rPr lang="cs-CZ" sz="1600" baseline="0" dirty="0"/>
                        <a:t>Rychlá a účinná schopnost reakce na poruchy strojů či změny plánu</a:t>
                      </a:r>
                    </a:p>
                    <a:p>
                      <a:pPr marL="285750" indent="-285750">
                        <a:buFontTx/>
                        <a:buChar char="-"/>
                      </a:pPr>
                      <a:r>
                        <a:rPr lang="cs-CZ" sz="1600" baseline="0" dirty="0"/>
                        <a:t>Použití univerzálních strojů umožnuje větší variabilitu druhů vyráběné produkce</a:t>
                      </a:r>
                    </a:p>
                    <a:p>
                      <a:pPr marL="285750" indent="-285750">
                        <a:buFontTx/>
                        <a:buChar char="-"/>
                      </a:pPr>
                      <a:r>
                        <a:rPr lang="cs-CZ" sz="1600" baseline="0" dirty="0"/>
                        <a:t>Možnost přijetí nových zakázek</a:t>
                      </a:r>
                    </a:p>
                    <a:p>
                      <a:pPr marL="285750" indent="-285750">
                        <a:buFontTx/>
                        <a:buChar char="-"/>
                      </a:pPr>
                      <a:r>
                        <a:rPr lang="cs-CZ" sz="1600" baseline="0" dirty="0"/>
                        <a:t>Kusová a sériová výroby</a:t>
                      </a:r>
                    </a:p>
                    <a:p>
                      <a:pPr marL="285750" indent="-285750">
                        <a:buFontTx/>
                        <a:buChar char="-"/>
                      </a:pPr>
                      <a:r>
                        <a:rPr lang="cs-CZ" sz="1600" baseline="0" dirty="0"/>
                        <a:t>Flexibilita k použití nových postupů</a:t>
                      </a:r>
                    </a:p>
                    <a:p>
                      <a:pPr marL="285750" indent="-285750">
                        <a:buFontTx/>
                        <a:buChar char="-"/>
                      </a:pPr>
                      <a:r>
                        <a:rPr lang="cs-CZ" sz="1600" baseline="0" dirty="0"/>
                        <a:t>Komplexní příprava pracovníků</a:t>
                      </a:r>
                      <a:endParaRPr lang="cs-CZ" sz="1600" dirty="0"/>
                    </a:p>
                  </a:txBody>
                  <a:tcPr/>
                </a:tc>
                <a:tc>
                  <a:txBody>
                    <a:bodyPr/>
                    <a:lstStyle/>
                    <a:p>
                      <a:pPr marL="285750" indent="-285750">
                        <a:buFontTx/>
                        <a:buChar char="-"/>
                      </a:pPr>
                      <a:r>
                        <a:rPr lang="cs-CZ" sz="1600" dirty="0"/>
                        <a:t>Časová a prostorová nepřehlednost</a:t>
                      </a:r>
                    </a:p>
                    <a:p>
                      <a:pPr marL="285750" indent="-285750">
                        <a:buFontTx/>
                        <a:buChar char="-"/>
                      </a:pPr>
                      <a:r>
                        <a:rPr lang="cs-CZ" sz="1600" dirty="0"/>
                        <a:t>Dlouhé, nejednotné dopravní cesty</a:t>
                      </a:r>
                    </a:p>
                    <a:p>
                      <a:pPr marL="285750" indent="-285750">
                        <a:buFontTx/>
                        <a:buChar char="-"/>
                      </a:pPr>
                      <a:r>
                        <a:rPr lang="cs-CZ" sz="1600" dirty="0"/>
                        <a:t>Zvýšení počtu meziskladů-vázání obratového kapitálu</a:t>
                      </a:r>
                    </a:p>
                    <a:p>
                      <a:pPr marL="285750" indent="-285750">
                        <a:buFontTx/>
                        <a:buChar char="-"/>
                      </a:pPr>
                      <a:r>
                        <a:rPr lang="cs-CZ" sz="1600" dirty="0"/>
                        <a:t>Dlouhé</a:t>
                      </a:r>
                      <a:r>
                        <a:rPr lang="cs-CZ" sz="1600" baseline="0" dirty="0"/>
                        <a:t> doby přerušení ve vztahu k času práce</a:t>
                      </a:r>
                    </a:p>
                    <a:p>
                      <a:pPr marL="285750" indent="-285750">
                        <a:buFontTx/>
                        <a:buChar char="-"/>
                      </a:pPr>
                      <a:r>
                        <a:rPr lang="cs-CZ" sz="1600" baseline="0" dirty="0"/>
                        <a:t>Trvalá potřeba úprav plánu podle příchodu nových zakázek</a:t>
                      </a:r>
                    </a:p>
                    <a:p>
                      <a:pPr marL="285750" indent="-285750">
                        <a:buFontTx/>
                        <a:buChar char="-"/>
                      </a:pPr>
                      <a:r>
                        <a:rPr lang="cs-CZ" sz="1600" baseline="0" dirty="0"/>
                        <a:t>Střední až vysoká potřeba ploch</a:t>
                      </a:r>
                    </a:p>
                    <a:p>
                      <a:pPr marL="285750" indent="-285750">
                        <a:buFontTx/>
                        <a:buChar char="-"/>
                      </a:pPr>
                      <a:r>
                        <a:rPr lang="cs-CZ" sz="1600" baseline="0" dirty="0"/>
                        <a:t>Složitější řízení výrobního procesu</a:t>
                      </a:r>
                    </a:p>
                    <a:p>
                      <a:pPr marL="285750" indent="-285750">
                        <a:buFontTx/>
                        <a:buChar char="-"/>
                      </a:pPr>
                      <a:r>
                        <a:rPr lang="cs-CZ" sz="1600" baseline="0" dirty="0"/>
                        <a:t>Vyšší požadavky na kvalifikací pracovníků</a:t>
                      </a:r>
                      <a:endParaRPr lang="cs-CZ" sz="1600" dirty="0"/>
                    </a:p>
                  </a:txBody>
                  <a:tcPr/>
                </a:tc>
                <a:extLst>
                  <a:ext uri="{0D108BD9-81ED-4DB2-BD59-A6C34878D82A}">
                    <a16:rowId xmlns:a16="http://schemas.microsoft.com/office/drawing/2014/main" val="10001"/>
                  </a:ext>
                </a:extLst>
              </a:tr>
            </a:tbl>
          </a:graphicData>
        </a:graphic>
      </p:graphicFrame>
      <p:sp>
        <p:nvSpPr>
          <p:cNvPr id="4" name="TextovéPole 3"/>
          <p:cNvSpPr txBox="1"/>
          <p:nvPr/>
        </p:nvSpPr>
        <p:spPr>
          <a:xfrm>
            <a:off x="1259632" y="1628800"/>
            <a:ext cx="5328592" cy="369332"/>
          </a:xfrm>
          <a:prstGeom prst="rect">
            <a:avLst/>
          </a:prstGeom>
          <a:noFill/>
        </p:spPr>
        <p:txBody>
          <a:bodyPr wrap="square" rtlCol="0">
            <a:spAutoFit/>
          </a:bodyPr>
          <a:lstStyle/>
          <a:p>
            <a:r>
              <a:rPr lang="cs-CZ" dirty="0"/>
              <a:t>Výhody a nevýhody dílenské organizace výroby</a:t>
            </a:r>
          </a:p>
        </p:txBody>
      </p:sp>
    </p:spTree>
    <p:extLst>
      <p:ext uri="{BB962C8B-B14F-4D97-AF65-F5344CB8AC3E}">
        <p14:creationId xmlns:p14="http://schemas.microsoft.com/office/powerpoint/2010/main" val="342898718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564478"/>
            <a:ext cx="8229600" cy="1143000"/>
          </a:xfrm>
        </p:spPr>
        <p:txBody>
          <a:bodyPr>
            <a:normAutofit fontScale="90000"/>
          </a:bodyPr>
          <a:lstStyle/>
          <a:p>
            <a:r>
              <a:rPr lang="cs-CZ" b="1" dirty="0"/>
              <a:t>Typologie z hlediska prostorové struktury, výhody a nevýhody</a:t>
            </a:r>
          </a:p>
        </p:txBody>
      </p:sp>
      <p:graphicFrame>
        <p:nvGraphicFramePr>
          <p:cNvPr id="6" name="Tabulka 5"/>
          <p:cNvGraphicFramePr>
            <a:graphicFrameLocks noGrp="1"/>
          </p:cNvGraphicFramePr>
          <p:nvPr>
            <p:extLst>
              <p:ext uri="{D42A27DB-BD31-4B8C-83A1-F6EECF244321}">
                <p14:modId xmlns:p14="http://schemas.microsoft.com/office/powerpoint/2010/main" val="3954229387"/>
              </p:ext>
            </p:extLst>
          </p:nvPr>
        </p:nvGraphicFramePr>
        <p:xfrm>
          <a:off x="35496" y="2031847"/>
          <a:ext cx="9108504" cy="3754120"/>
        </p:xfrm>
        <a:graphic>
          <a:graphicData uri="http://schemas.openxmlformats.org/drawingml/2006/table">
            <a:tbl>
              <a:tblPr firstRow="1" bandRow="1">
                <a:tableStyleId>{5C22544A-7EE6-4342-B048-85BDC9FD1C3A}</a:tableStyleId>
              </a:tblPr>
              <a:tblGrid>
                <a:gridCol w="4554252">
                  <a:extLst>
                    <a:ext uri="{9D8B030D-6E8A-4147-A177-3AD203B41FA5}">
                      <a16:colId xmlns:a16="http://schemas.microsoft.com/office/drawing/2014/main" val="20000"/>
                    </a:ext>
                  </a:extLst>
                </a:gridCol>
                <a:gridCol w="4554252">
                  <a:extLst>
                    <a:ext uri="{9D8B030D-6E8A-4147-A177-3AD203B41FA5}">
                      <a16:colId xmlns:a16="http://schemas.microsoft.com/office/drawing/2014/main" val="20001"/>
                    </a:ext>
                  </a:extLst>
                </a:gridCol>
              </a:tblGrid>
              <a:tr h="370840">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370840">
                <a:tc>
                  <a:txBody>
                    <a:bodyPr/>
                    <a:lstStyle/>
                    <a:p>
                      <a:pPr marL="285750" indent="-285750">
                        <a:buFontTx/>
                        <a:buChar char="-"/>
                      </a:pPr>
                      <a:r>
                        <a:rPr lang="cs-CZ" dirty="0"/>
                        <a:t>Menší požadavky na vlastní řízení výrobního procesu</a:t>
                      </a:r>
                    </a:p>
                    <a:p>
                      <a:pPr marL="285750" indent="-285750">
                        <a:buFontTx/>
                        <a:buChar char="-"/>
                      </a:pPr>
                      <a:r>
                        <a:rPr lang="cs-CZ" dirty="0"/>
                        <a:t>Snižování přepravních</a:t>
                      </a:r>
                      <a:r>
                        <a:rPr lang="cs-CZ" baseline="0" dirty="0"/>
                        <a:t> a jiných manipulačních nákladů</a:t>
                      </a:r>
                    </a:p>
                    <a:p>
                      <a:pPr marL="285750" indent="-285750">
                        <a:buFontTx/>
                        <a:buChar char="-"/>
                      </a:pPr>
                      <a:r>
                        <a:rPr lang="cs-CZ" baseline="0" dirty="0"/>
                        <a:t>Snížení celkové průběžné doby výroby produktu</a:t>
                      </a:r>
                    </a:p>
                    <a:p>
                      <a:pPr marL="285750" indent="-285750">
                        <a:buFontTx/>
                        <a:buChar char="-"/>
                      </a:pPr>
                      <a:r>
                        <a:rPr lang="cs-CZ" baseline="0" dirty="0"/>
                        <a:t>Přehledný materiálový tok</a:t>
                      </a:r>
                    </a:p>
                    <a:p>
                      <a:pPr marL="285750" indent="-285750">
                        <a:buFontTx/>
                        <a:buChar char="-"/>
                      </a:pPr>
                      <a:r>
                        <a:rPr lang="cs-CZ" baseline="0" dirty="0"/>
                        <a:t>Snížení zásob nedokončené výroby</a:t>
                      </a:r>
                    </a:p>
                    <a:p>
                      <a:pPr marL="285750" indent="-285750">
                        <a:buFontTx/>
                        <a:buChar char="-"/>
                      </a:pPr>
                      <a:r>
                        <a:rPr lang="cs-CZ" baseline="0" dirty="0"/>
                        <a:t>Nižší požadavky na kvalifikaci pracovníků</a:t>
                      </a:r>
                    </a:p>
                    <a:p>
                      <a:pPr marL="285750" indent="-285750">
                        <a:buFontTx/>
                        <a:buChar char="-"/>
                      </a:pPr>
                      <a:endParaRPr lang="cs-CZ" baseline="0" dirty="0"/>
                    </a:p>
                    <a:p>
                      <a:pPr marL="285750" indent="-285750">
                        <a:buFontTx/>
                        <a:buChar char="-"/>
                      </a:pPr>
                      <a:endParaRPr lang="cs-CZ" dirty="0"/>
                    </a:p>
                  </a:txBody>
                  <a:tcPr/>
                </a:tc>
                <a:tc>
                  <a:txBody>
                    <a:bodyPr/>
                    <a:lstStyle/>
                    <a:p>
                      <a:pPr marL="285750" indent="-285750">
                        <a:buFontTx/>
                        <a:buChar char="-"/>
                      </a:pPr>
                      <a:r>
                        <a:rPr lang="cs-CZ" dirty="0"/>
                        <a:t>Malá flexibilita výroby, zpravidla vysoké náklady na přípravu linky</a:t>
                      </a:r>
                    </a:p>
                    <a:p>
                      <a:pPr marL="285750" indent="-285750">
                        <a:buFontTx/>
                        <a:buChar char="-"/>
                      </a:pPr>
                      <a:r>
                        <a:rPr lang="cs-CZ" dirty="0"/>
                        <a:t>Je velká vzájemná</a:t>
                      </a:r>
                      <a:r>
                        <a:rPr lang="cs-CZ" baseline="0" dirty="0"/>
                        <a:t> závislost jednotlivých pracovišť</a:t>
                      </a:r>
                    </a:p>
                    <a:p>
                      <a:pPr marL="285750" indent="-285750">
                        <a:buFontTx/>
                        <a:buChar char="-"/>
                      </a:pPr>
                      <a:r>
                        <a:rPr lang="cs-CZ" baseline="0" dirty="0"/>
                        <a:t>Chyby v časovém rozvržení dodávek materiálu mohou vést k zastavení celého chodu výroby</a:t>
                      </a:r>
                    </a:p>
                    <a:p>
                      <a:pPr marL="285750" indent="-285750">
                        <a:buFontTx/>
                        <a:buChar char="-"/>
                      </a:pPr>
                      <a:r>
                        <a:rPr lang="cs-CZ" baseline="0" dirty="0"/>
                        <a:t>Relativní vyšší kapitálová náročnost na pořízení speciálních výrobních zařízení</a:t>
                      </a:r>
                    </a:p>
                    <a:p>
                      <a:pPr marL="285750" indent="-285750">
                        <a:buFontTx/>
                        <a:buChar char="-"/>
                      </a:pPr>
                      <a:r>
                        <a:rPr lang="cs-CZ" baseline="0" dirty="0"/>
                        <a:t>Výpadek pracoviště blokuje ostatní</a:t>
                      </a:r>
                    </a:p>
                    <a:p>
                      <a:pPr marL="285750" indent="-285750">
                        <a:buFontTx/>
                        <a:buChar char="-"/>
                      </a:pPr>
                      <a:r>
                        <a:rPr lang="cs-CZ" baseline="0" dirty="0"/>
                        <a:t>Vyšší nároky na prohlídku a údržbu</a:t>
                      </a:r>
                      <a:endParaRPr lang="cs-CZ" dirty="0"/>
                    </a:p>
                    <a:p>
                      <a:endParaRPr lang="cs-CZ" dirty="0"/>
                    </a:p>
                  </a:txBody>
                  <a:tcPr/>
                </a:tc>
                <a:extLst>
                  <a:ext uri="{0D108BD9-81ED-4DB2-BD59-A6C34878D82A}">
                    <a16:rowId xmlns:a16="http://schemas.microsoft.com/office/drawing/2014/main" val="10001"/>
                  </a:ext>
                </a:extLst>
              </a:tr>
            </a:tbl>
          </a:graphicData>
        </a:graphic>
      </p:graphicFrame>
      <p:sp>
        <p:nvSpPr>
          <p:cNvPr id="7" name="TextovéPole 6"/>
          <p:cNvSpPr txBox="1"/>
          <p:nvPr/>
        </p:nvSpPr>
        <p:spPr>
          <a:xfrm>
            <a:off x="971600" y="1700808"/>
            <a:ext cx="6048672" cy="369332"/>
          </a:xfrm>
          <a:prstGeom prst="rect">
            <a:avLst/>
          </a:prstGeom>
          <a:noFill/>
        </p:spPr>
        <p:txBody>
          <a:bodyPr wrap="square" rtlCol="0">
            <a:spAutoFit/>
          </a:bodyPr>
          <a:lstStyle/>
          <a:p>
            <a:r>
              <a:rPr lang="cs-CZ" dirty="0"/>
              <a:t>Výhody a nevýhody proudové organizace výroby</a:t>
            </a:r>
          </a:p>
        </p:txBody>
      </p:sp>
    </p:spTree>
    <p:extLst>
      <p:ext uri="{BB962C8B-B14F-4D97-AF65-F5344CB8AC3E}">
        <p14:creationId xmlns:p14="http://schemas.microsoft.com/office/powerpoint/2010/main" val="394407884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577006"/>
            <a:ext cx="8229600" cy="1023193"/>
          </a:xfrm>
        </p:spPr>
        <p:txBody>
          <a:bodyPr>
            <a:normAutofit fontScale="90000"/>
          </a:bodyPr>
          <a:lstStyle/>
          <a:p>
            <a:r>
              <a:rPr lang="cs-CZ" b="1" dirty="0"/>
              <a:t>Typologie dle programu a rozsahu provedených výkonů</a:t>
            </a:r>
          </a:p>
        </p:txBody>
      </p:sp>
      <p:sp>
        <p:nvSpPr>
          <p:cNvPr id="3" name="Zástupný symbol pro obsah 2"/>
          <p:cNvSpPr>
            <a:spLocks noGrp="1"/>
          </p:cNvSpPr>
          <p:nvPr>
            <p:ph idx="1"/>
          </p:nvPr>
        </p:nvSpPr>
        <p:spPr/>
        <p:txBody>
          <a:bodyPr>
            <a:normAutofit fontScale="77500" lnSpcReduction="20000"/>
          </a:bodyPr>
          <a:lstStyle/>
          <a:p>
            <a:r>
              <a:rPr lang="cs-CZ" b="1" dirty="0"/>
              <a:t>Dle programu:</a:t>
            </a:r>
          </a:p>
          <a:p>
            <a:pPr lvl="1"/>
            <a:r>
              <a:rPr lang="cs-CZ" dirty="0"/>
              <a:t>Úzký sortiment až po výrobu jednoho produktu,</a:t>
            </a:r>
          </a:p>
          <a:p>
            <a:pPr lvl="1"/>
            <a:r>
              <a:rPr lang="cs-CZ" dirty="0"/>
              <a:t>Výroba více výrobků</a:t>
            </a:r>
          </a:p>
          <a:p>
            <a:r>
              <a:rPr lang="cs-CZ" b="1" dirty="0"/>
              <a:t>Dle realizace programu:</a:t>
            </a:r>
          </a:p>
          <a:p>
            <a:pPr lvl="1"/>
            <a:r>
              <a:rPr lang="cs-CZ" dirty="0"/>
              <a:t>Otevřený sortiment,</a:t>
            </a:r>
          </a:p>
          <a:p>
            <a:pPr lvl="1"/>
            <a:r>
              <a:rPr lang="cs-CZ" dirty="0"/>
              <a:t>Uzavřený sortiment</a:t>
            </a:r>
          </a:p>
          <a:p>
            <a:r>
              <a:rPr lang="cs-CZ" b="1" dirty="0"/>
              <a:t>Podle rozsahu provedených výkonů:</a:t>
            </a:r>
          </a:p>
          <a:p>
            <a:pPr lvl="1"/>
            <a:r>
              <a:rPr lang="cs-CZ" dirty="0"/>
              <a:t>Hromadná,</a:t>
            </a:r>
          </a:p>
          <a:p>
            <a:pPr lvl="1"/>
            <a:r>
              <a:rPr lang="cs-CZ" dirty="0"/>
              <a:t>Druhová,</a:t>
            </a:r>
          </a:p>
          <a:p>
            <a:pPr lvl="1"/>
            <a:r>
              <a:rPr lang="cs-CZ" dirty="0"/>
              <a:t>Sériová,</a:t>
            </a:r>
          </a:p>
          <a:p>
            <a:pPr lvl="1"/>
            <a:r>
              <a:rPr lang="cs-CZ" dirty="0"/>
              <a:t>Kusová,</a:t>
            </a:r>
          </a:p>
          <a:p>
            <a:pPr lvl="1"/>
            <a:r>
              <a:rPr lang="cs-CZ" dirty="0"/>
              <a:t>Výroba šarží, partií.</a:t>
            </a:r>
          </a:p>
          <a:p>
            <a:pPr lvl="1"/>
            <a:endParaRPr lang="cs-CZ" dirty="0"/>
          </a:p>
        </p:txBody>
      </p:sp>
    </p:spTree>
    <p:extLst>
      <p:ext uri="{BB962C8B-B14F-4D97-AF65-F5344CB8AC3E}">
        <p14:creationId xmlns:p14="http://schemas.microsoft.com/office/powerpoint/2010/main" val="418491145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731836"/>
            <a:ext cx="8229600" cy="815827"/>
          </a:xfrm>
        </p:spPr>
        <p:txBody>
          <a:bodyPr>
            <a:normAutofit fontScale="90000"/>
          </a:bodyPr>
          <a:lstStyle/>
          <a:p>
            <a:r>
              <a:rPr lang="cs-CZ" b="1" dirty="0"/>
              <a:t>Typologie dle rozsahu výkonů: hromadná výroba</a:t>
            </a:r>
          </a:p>
        </p:txBody>
      </p:sp>
      <p:sp>
        <p:nvSpPr>
          <p:cNvPr id="3" name="Zástupný symbol pro obsah 2"/>
          <p:cNvSpPr>
            <a:spLocks noGrp="1"/>
          </p:cNvSpPr>
          <p:nvPr>
            <p:ph idx="1"/>
          </p:nvPr>
        </p:nvSpPr>
        <p:spPr>
          <a:xfrm>
            <a:off x="457200" y="1772816"/>
            <a:ext cx="8229600" cy="4353347"/>
          </a:xfrm>
        </p:spPr>
        <p:txBody>
          <a:bodyPr>
            <a:normAutofit fontScale="70000" lnSpcReduction="20000"/>
          </a:bodyPr>
          <a:lstStyle/>
          <a:p>
            <a:r>
              <a:rPr lang="cs-CZ" dirty="0"/>
              <a:t>je </a:t>
            </a:r>
            <a:r>
              <a:rPr lang="cs-CZ" b="1" dirty="0"/>
              <a:t>vyráběn jeden druh produktu dlouhou dobu ve velkém množství</a:t>
            </a:r>
            <a:r>
              <a:rPr lang="cs-CZ" dirty="0"/>
              <a:t>, což znamená </a:t>
            </a:r>
            <a:r>
              <a:rPr lang="cs-CZ" b="1" dirty="0"/>
              <a:t>časově neomezenou výrobu jednoho výrobku v masové míře</a:t>
            </a:r>
            <a:r>
              <a:rPr lang="cs-CZ" dirty="0"/>
              <a:t>. </a:t>
            </a:r>
          </a:p>
          <a:p>
            <a:r>
              <a:rPr lang="cs-CZ" b="1" dirty="0"/>
              <a:t>Stroje jsou pevně přizpůsobeny danému produktu</a:t>
            </a:r>
            <a:r>
              <a:rPr lang="cs-CZ" dirty="0"/>
              <a:t>, plánování je zaměřeno především na objem výroby.</a:t>
            </a:r>
          </a:p>
          <a:p>
            <a:r>
              <a:rPr lang="cs-CZ" b="1" dirty="0"/>
              <a:t>Zpravidla jde o výrobu pro anonymní trh</a:t>
            </a:r>
            <a:r>
              <a:rPr lang="cs-CZ" dirty="0"/>
              <a:t>. Její výhodou je výrazné snižování nákladů na jednotku produkce.</a:t>
            </a:r>
          </a:p>
          <a:p>
            <a:r>
              <a:rPr lang="cs-CZ" dirty="0"/>
              <a:t> Jde zpravidla o výrobu s vysokým stupněm mechanizace a automatizace. Výrobní faktory jsou vysoce specializované. </a:t>
            </a:r>
          </a:p>
          <a:p>
            <a:r>
              <a:rPr lang="cs-CZ" dirty="0"/>
              <a:t>Problémem je udržení chodu výroby, jsou zde ve větší míře akcentovány otázky humánní, jako je odstranění monotónnosti práce, zajištění udržení kvalifikace pracovníků.</a:t>
            </a:r>
          </a:p>
          <a:p>
            <a:endParaRPr lang="cs-CZ" dirty="0"/>
          </a:p>
          <a:p>
            <a:r>
              <a:rPr lang="cs-CZ" i="1" dirty="0"/>
              <a:t>Příklady: nápoje, hutní druhovýroba..</a:t>
            </a:r>
          </a:p>
        </p:txBody>
      </p:sp>
    </p:spTree>
    <p:extLst>
      <p:ext uri="{BB962C8B-B14F-4D97-AF65-F5344CB8AC3E}">
        <p14:creationId xmlns:p14="http://schemas.microsoft.com/office/powerpoint/2010/main" val="157849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Výroba a výrobní faktory</a:t>
            </a:r>
          </a:p>
        </p:txBody>
      </p:sp>
      <p:sp>
        <p:nvSpPr>
          <p:cNvPr id="3" name="Zástupný symbol pro obsah 2"/>
          <p:cNvSpPr>
            <a:spLocks noGrp="1"/>
          </p:cNvSpPr>
          <p:nvPr>
            <p:ph idx="1"/>
          </p:nvPr>
        </p:nvSpPr>
        <p:spPr/>
        <p:txBody>
          <a:bodyPr>
            <a:normAutofit fontScale="92500"/>
          </a:bodyPr>
          <a:lstStyle/>
          <a:p>
            <a:r>
              <a:rPr lang="cs-CZ" b="1" dirty="0"/>
              <a:t>Výroba</a:t>
            </a:r>
            <a:r>
              <a:rPr lang="cs-CZ" dirty="0"/>
              <a:t> transformace výrobních faktorů do ekonomických statků a služeb, které pak procházejí spotřebou.</a:t>
            </a:r>
          </a:p>
          <a:p>
            <a:r>
              <a:rPr lang="cs-CZ" b="1" dirty="0"/>
              <a:t>Statky </a:t>
            </a:r>
            <a:r>
              <a:rPr lang="cs-CZ" dirty="0"/>
              <a:t>- fyzické komodity (věci vyráběné pro spotřebu nebo směnu), které kladně přispívají k ekonomickému blahobytu (uspokojování potřeb).</a:t>
            </a:r>
          </a:p>
          <a:p>
            <a:r>
              <a:rPr lang="cs-CZ" b="1" dirty="0"/>
              <a:t>Výrobní faktory </a:t>
            </a:r>
            <a:r>
              <a:rPr lang="cs-CZ" dirty="0"/>
              <a:t>-   práce; půda; kapitál</a:t>
            </a:r>
          </a:p>
          <a:p>
            <a:pPr lvl="1"/>
            <a:r>
              <a:rPr lang="cs-CZ" dirty="0"/>
              <a:t>K nim se připojují přírodní zdroje a také technologie. </a:t>
            </a:r>
          </a:p>
        </p:txBody>
      </p:sp>
    </p:spTree>
    <p:extLst>
      <p:ext uri="{BB962C8B-B14F-4D97-AF65-F5344CB8AC3E}">
        <p14:creationId xmlns:p14="http://schemas.microsoft.com/office/powerpoint/2010/main" val="28807389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731836"/>
            <a:ext cx="8229600" cy="815827"/>
          </a:xfrm>
        </p:spPr>
        <p:txBody>
          <a:bodyPr>
            <a:normAutofit fontScale="90000"/>
          </a:bodyPr>
          <a:lstStyle/>
          <a:p>
            <a:r>
              <a:rPr lang="cs-CZ" b="1" dirty="0"/>
              <a:t>Typologie dle rozsahu výkonů: druhová výroba</a:t>
            </a:r>
            <a:endParaRPr lang="cs-CZ" dirty="0"/>
          </a:p>
        </p:txBody>
      </p:sp>
      <p:sp>
        <p:nvSpPr>
          <p:cNvPr id="3" name="Zástupný symbol pro obsah 2"/>
          <p:cNvSpPr>
            <a:spLocks noGrp="1"/>
          </p:cNvSpPr>
          <p:nvPr>
            <p:ph idx="1"/>
          </p:nvPr>
        </p:nvSpPr>
        <p:spPr>
          <a:xfrm>
            <a:off x="457200" y="1844824"/>
            <a:ext cx="8229600" cy="4281339"/>
          </a:xfrm>
        </p:spPr>
        <p:txBody>
          <a:bodyPr>
            <a:normAutofit fontScale="70000" lnSpcReduction="20000"/>
          </a:bodyPr>
          <a:lstStyle/>
          <a:p>
            <a:r>
              <a:rPr lang="cs-CZ" dirty="0"/>
              <a:t>Liší</a:t>
            </a:r>
            <a:r>
              <a:rPr lang="cs-CZ" b="1" dirty="0"/>
              <a:t> </a:t>
            </a:r>
            <a:r>
              <a:rPr lang="cs-CZ" dirty="0"/>
              <a:t>se od předchozí tím, že jsou zde </a:t>
            </a:r>
            <a:r>
              <a:rPr lang="cs-CZ" b="1" dirty="0"/>
              <a:t>realizovány různé obměny daného druhu produktu</a:t>
            </a:r>
            <a:r>
              <a:rPr lang="cs-CZ" dirty="0"/>
              <a:t>. </a:t>
            </a:r>
          </a:p>
          <a:p>
            <a:r>
              <a:rPr lang="cs-CZ" b="1" dirty="0"/>
              <a:t>Výroba probíhá bud‘ paralelně na různých, nebo časově za sebou na týchž strojích</a:t>
            </a:r>
            <a:r>
              <a:rPr lang="cs-CZ" dirty="0"/>
              <a:t>, které musí být obvykle nepatrně jinak seřízeny. Jedná se o speciální případ hromadné výroby, kdy se vyrábí více variant jednoho hromadně vyráběného výrobku. </a:t>
            </a:r>
          </a:p>
          <a:p>
            <a:r>
              <a:rPr lang="cs-CZ" b="1" dirty="0"/>
              <a:t>Jednotlivé varianty představují malé odchylky co do tvaru, kvality apod. </a:t>
            </a:r>
            <a:r>
              <a:rPr lang="cs-CZ" dirty="0"/>
              <a:t>Přesto musí být výrobna do určité míry flexibilní, po každém druhu muže docházet ke kompletnímu novému seřízení strojů, záměně výrobního postupu apod. </a:t>
            </a:r>
          </a:p>
          <a:p>
            <a:r>
              <a:rPr lang="cs-CZ" dirty="0"/>
              <a:t>Řízení výroby se především zaměřuje na velikost zakázek a pořadí jednotlivých druhů.</a:t>
            </a:r>
          </a:p>
          <a:p>
            <a:r>
              <a:rPr lang="cs-CZ" i="1" dirty="0"/>
              <a:t>Příklady: polygrafie, oděvy</a:t>
            </a:r>
          </a:p>
        </p:txBody>
      </p:sp>
    </p:spTree>
    <p:extLst>
      <p:ext uri="{BB962C8B-B14F-4D97-AF65-F5344CB8AC3E}">
        <p14:creationId xmlns:p14="http://schemas.microsoft.com/office/powerpoint/2010/main" val="415881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0270" y="731836"/>
            <a:ext cx="8229600" cy="815827"/>
          </a:xfrm>
        </p:spPr>
        <p:txBody>
          <a:bodyPr>
            <a:normAutofit fontScale="90000"/>
          </a:bodyPr>
          <a:lstStyle/>
          <a:p>
            <a:r>
              <a:rPr lang="cs-CZ" b="1" dirty="0"/>
              <a:t>Typologie dle rozsahu výkonů: sériová výroba</a:t>
            </a:r>
            <a:endParaRPr lang="cs-CZ" dirty="0"/>
          </a:p>
        </p:txBody>
      </p:sp>
      <p:sp>
        <p:nvSpPr>
          <p:cNvPr id="3" name="Zástupný symbol pro obsah 2"/>
          <p:cNvSpPr>
            <a:spLocks noGrp="1"/>
          </p:cNvSpPr>
          <p:nvPr>
            <p:ph idx="1"/>
          </p:nvPr>
        </p:nvSpPr>
        <p:spPr>
          <a:xfrm>
            <a:off x="457200" y="2060848"/>
            <a:ext cx="8229600" cy="4065315"/>
          </a:xfrm>
        </p:spPr>
        <p:txBody>
          <a:bodyPr>
            <a:normAutofit fontScale="70000" lnSpcReduction="20000"/>
          </a:bodyPr>
          <a:lstStyle/>
          <a:p>
            <a:r>
              <a:rPr lang="cs-CZ" b="1" dirty="0"/>
              <a:t>jsou vyráběny různé druhy produktů, přičemž produkty určitého množství jsou vždy jednoho druhu. </a:t>
            </a:r>
          </a:p>
          <a:p>
            <a:r>
              <a:rPr lang="cs-CZ" b="1" dirty="0"/>
              <a:t>Produkty různých sérií jsou si natolik navzájem podobné, že mohou být vyráběny na stejných zařízeních, čímž dochází opět ke snižování výrobních nákladů</a:t>
            </a:r>
            <a:r>
              <a:rPr lang="cs-CZ" dirty="0"/>
              <a:t>, jestliže je možno využit jednoho seřízení strojů před začátkem výroby pro celou sérií. </a:t>
            </a:r>
          </a:p>
          <a:p>
            <a:r>
              <a:rPr lang="cs-CZ" dirty="0"/>
              <a:t>Můžeme tedy v podstatě dále rozlišovat sériovou výrobu podle toho, zda je velká či malá obměna vyráběných produktů, případně zda je vyráběn stále jeden produkt. Pak hovoříme o málo, středně- a velkosériové výrobě. </a:t>
            </a:r>
          </a:p>
          <a:p>
            <a:r>
              <a:rPr lang="cs-CZ" dirty="0"/>
              <a:t>Plánování se zaměřuje na velikost zakázky, výrobní dávky, termíny a zásoby na meziskladech.</a:t>
            </a:r>
          </a:p>
          <a:p>
            <a:pPr marL="0" indent="0">
              <a:buNone/>
            </a:pPr>
            <a:r>
              <a:rPr lang="cs-CZ" i="1" dirty="0"/>
              <a:t>Příklady: automobily</a:t>
            </a:r>
          </a:p>
          <a:p>
            <a:endParaRPr lang="cs-CZ" dirty="0"/>
          </a:p>
        </p:txBody>
      </p:sp>
    </p:spTree>
    <p:extLst>
      <p:ext uri="{BB962C8B-B14F-4D97-AF65-F5344CB8AC3E}">
        <p14:creationId xmlns:p14="http://schemas.microsoft.com/office/powerpoint/2010/main" val="3262972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29600" cy="638944"/>
          </a:xfrm>
        </p:spPr>
        <p:txBody>
          <a:bodyPr>
            <a:normAutofit fontScale="90000"/>
          </a:bodyPr>
          <a:lstStyle/>
          <a:p>
            <a:r>
              <a:rPr lang="cs-CZ" b="1" dirty="0"/>
              <a:t>Typologie dle rozsahu výkonů: kusová výroba</a:t>
            </a:r>
          </a:p>
        </p:txBody>
      </p:sp>
      <p:sp>
        <p:nvSpPr>
          <p:cNvPr id="3" name="Zástupný symbol pro obsah 2"/>
          <p:cNvSpPr>
            <a:spLocks noGrp="1"/>
          </p:cNvSpPr>
          <p:nvPr>
            <p:ph idx="1"/>
          </p:nvPr>
        </p:nvSpPr>
        <p:spPr>
          <a:xfrm>
            <a:off x="457200" y="1988840"/>
            <a:ext cx="8229600" cy="4137323"/>
          </a:xfrm>
        </p:spPr>
        <p:txBody>
          <a:bodyPr>
            <a:normAutofit fontScale="70000" lnSpcReduction="20000"/>
          </a:bodyPr>
          <a:lstStyle/>
          <a:p>
            <a:r>
              <a:rPr lang="cs-CZ" b="1" dirty="0"/>
              <a:t>jedná se o výrobu jednotlivého produktu. </a:t>
            </a:r>
            <a:r>
              <a:rPr lang="cs-CZ" dirty="0"/>
              <a:t>Mohou to být komplexní objekty, dále výrobky vyráběné opakovaně v malém množství, nebo výrobky vysloveně individuálního charakteru. Jde tedy zpravidla o </a:t>
            </a:r>
            <a:r>
              <a:rPr lang="cs-CZ" b="1" dirty="0"/>
              <a:t>výrobu na základě individuální zákaznické zakázky, výrobní zařízení musí vykazovat vysoký stupeň flexibility.</a:t>
            </a:r>
            <a:r>
              <a:rPr lang="cs-CZ" dirty="0"/>
              <a:t> </a:t>
            </a:r>
          </a:p>
          <a:p>
            <a:r>
              <a:rPr lang="cs-CZ" dirty="0"/>
              <a:t>Problémem řízení výroby je především malá možnost předpovědi požadavků, dlouhé dodací lhůty, pokud nejsou na skladě k dispozici díly a sestavy jako výsledek </a:t>
            </a:r>
            <a:r>
              <a:rPr lang="cs-CZ" dirty="0" err="1"/>
              <a:t>stavebnicovosti</a:t>
            </a:r>
            <a:r>
              <a:rPr lang="cs-CZ" dirty="0"/>
              <a:t> produktu. </a:t>
            </a:r>
          </a:p>
          <a:p>
            <a:r>
              <a:rPr lang="cs-CZ" i="1" dirty="0"/>
              <a:t>Příklady: linka na výrobu lahvového nápoje, soustrojí pro těžbu uhlí v lomech, výtahy, klimatizace, bezpečnostně vybavený dopravní prostředek pro hlavu státu</a:t>
            </a:r>
          </a:p>
        </p:txBody>
      </p:sp>
    </p:spTree>
    <p:extLst>
      <p:ext uri="{BB962C8B-B14F-4D97-AF65-F5344CB8AC3E}">
        <p14:creationId xmlns:p14="http://schemas.microsoft.com/office/powerpoint/2010/main" val="2764353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Čas práce pracovníka. Pracnost součásti.</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13626678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76672"/>
            <a:ext cx="8229600" cy="940966"/>
          </a:xfrm>
        </p:spPr>
        <p:txBody>
          <a:bodyPr/>
          <a:lstStyle/>
          <a:p>
            <a:r>
              <a:rPr lang="cs-CZ" altLang="cs-CZ" b="1" dirty="0"/>
              <a:t>Třídění pracovního času</a:t>
            </a:r>
          </a:p>
        </p:txBody>
      </p:sp>
      <p:graphicFrame>
        <p:nvGraphicFramePr>
          <p:cNvPr id="59597" name="Group 205"/>
          <p:cNvGraphicFramePr>
            <a:graphicFrameLocks noGrp="1"/>
          </p:cNvGraphicFramePr>
          <p:nvPr>
            <p:extLst>
              <p:ext uri="{D42A27DB-BD31-4B8C-83A1-F6EECF244321}">
                <p14:modId xmlns:p14="http://schemas.microsoft.com/office/powerpoint/2010/main" val="1175171162"/>
              </p:ext>
            </p:extLst>
          </p:nvPr>
        </p:nvGraphicFramePr>
        <p:xfrm>
          <a:off x="1259632" y="1268760"/>
          <a:ext cx="7272808" cy="4952181"/>
        </p:xfrm>
        <a:graphic>
          <a:graphicData uri="http://schemas.openxmlformats.org/drawingml/2006/table">
            <a:tbl>
              <a:tblPr/>
              <a:tblGrid>
                <a:gridCol w="1818202">
                  <a:extLst>
                    <a:ext uri="{9D8B030D-6E8A-4147-A177-3AD203B41FA5}">
                      <a16:colId xmlns:a16="http://schemas.microsoft.com/office/drawing/2014/main" val="20000"/>
                    </a:ext>
                  </a:extLst>
                </a:gridCol>
                <a:gridCol w="1991364">
                  <a:extLst>
                    <a:ext uri="{9D8B030D-6E8A-4147-A177-3AD203B41FA5}">
                      <a16:colId xmlns:a16="http://schemas.microsoft.com/office/drawing/2014/main" val="20001"/>
                    </a:ext>
                  </a:extLst>
                </a:gridCol>
                <a:gridCol w="1645040">
                  <a:extLst>
                    <a:ext uri="{9D8B030D-6E8A-4147-A177-3AD203B41FA5}">
                      <a16:colId xmlns:a16="http://schemas.microsoft.com/office/drawing/2014/main" val="20002"/>
                    </a:ext>
                  </a:extLst>
                </a:gridCol>
                <a:gridCol w="1818202">
                  <a:extLst>
                    <a:ext uri="{9D8B030D-6E8A-4147-A177-3AD203B41FA5}">
                      <a16:colId xmlns:a16="http://schemas.microsoft.com/office/drawing/2014/main" val="20003"/>
                    </a:ext>
                  </a:extLst>
                </a:gridCol>
              </a:tblGrid>
              <a:tr h="608187">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73034">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normovatelný </a:t>
                      </a:r>
                      <a:r>
                        <a:rPr kumimoji="0" lang="cs-CZ" altLang="cs-CZ" sz="2400" b="1" i="0" u="none" strike="noStrike" cap="none" normalizeH="0" baseline="0" dirty="0" err="1">
                          <a:ln>
                            <a:noFill/>
                          </a:ln>
                          <a:solidFill>
                            <a:schemeClr val="tx1"/>
                          </a:solidFill>
                          <a:effectLst/>
                          <a:latin typeface="Tahoma" pitchFamily="34" charset="0"/>
                        </a:rPr>
                        <a:t>Tn</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ztrátový </a:t>
                      </a:r>
                      <a:r>
                        <a:rPr kumimoji="0" lang="cs-CZ" altLang="cs-CZ" sz="2400" b="1" i="0" u="none" strike="noStrike" cap="none" normalizeH="0" baseline="0" dirty="0" err="1">
                          <a:ln>
                            <a:noFill/>
                          </a:ln>
                          <a:solidFill>
                            <a:schemeClr val="tx1"/>
                          </a:solidFill>
                          <a:effectLst/>
                          <a:latin typeface="Tahoma" pitchFamily="34" charset="0"/>
                        </a:rPr>
                        <a:t>Tz</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1000129">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 T</a:t>
                      </a:r>
                      <a:r>
                        <a:rPr kumimoji="0" lang="cs-CZ" altLang="cs-CZ" sz="2000" b="0" i="0" u="none" strike="noStrike" cap="none" normalizeH="0" baseline="-25000" dirty="0">
                          <a:ln>
                            <a:noFill/>
                          </a:ln>
                          <a:solidFill>
                            <a:schemeClr val="tx1"/>
                          </a:solidFill>
                          <a:effectLst/>
                          <a:latin typeface="Tahoma" pitchFamily="34" charset="0"/>
                        </a:rPr>
                        <a:t>1</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Jednotkový t</a:t>
                      </a:r>
                      <a:r>
                        <a:rPr kumimoji="0" lang="cs-CZ" altLang="cs-CZ" sz="2000" b="0" i="0" u="none" strike="noStrike" cap="none" normalizeH="0" baseline="-25000" dirty="0">
                          <a:ln>
                            <a:noFill/>
                          </a:ln>
                          <a:solidFill>
                            <a:schemeClr val="tx1"/>
                          </a:solidFill>
                          <a:effectLst/>
                          <a:latin typeface="Tahoma" pitchFamily="34" charset="0"/>
                        </a:rPr>
                        <a:t>a1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Dávkový t</a:t>
                      </a:r>
                      <a:r>
                        <a:rPr kumimoji="0" lang="cs-CZ" altLang="cs-CZ" sz="2000" b="0" i="0" u="none" strike="noStrike" cap="none" normalizeH="0" baseline="-25000" dirty="0">
                          <a:ln>
                            <a:noFill/>
                          </a:ln>
                          <a:solidFill>
                            <a:schemeClr val="tx1"/>
                          </a:solidFill>
                          <a:effectLst/>
                          <a:latin typeface="Tahoma" pitchFamily="34" charset="0"/>
                        </a:rPr>
                        <a:t>b1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Směnový t</a:t>
                      </a:r>
                      <a:r>
                        <a:rPr kumimoji="0" lang="cs-CZ" altLang="cs-CZ" sz="2000" b="0" i="0" u="none" strike="noStrike" cap="none" normalizeH="0" baseline="-25000" dirty="0">
                          <a:ln>
                            <a:noFill/>
                          </a:ln>
                          <a:solidFill>
                            <a:schemeClr val="tx1"/>
                          </a:solidFill>
                          <a:effectLst/>
                          <a:latin typeface="Tahoma" pitchFamily="34" charset="0"/>
                        </a:rPr>
                        <a:t>c1</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osobní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d</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Zaviněné T</a:t>
                      </a:r>
                      <a:r>
                        <a:rPr kumimoji="0" lang="cs-CZ" altLang="cs-CZ" sz="2000" b="0" i="0" u="none" strike="noStrike" cap="none" normalizeH="0" baseline="-25000" dirty="0">
                          <a:ln>
                            <a:noFill/>
                          </a:ln>
                          <a:solidFill>
                            <a:schemeClr val="tx1"/>
                          </a:solidFill>
                          <a:effectLst/>
                          <a:latin typeface="Tahoma" pitchFamily="34" charset="0"/>
                        </a:rPr>
                        <a:t>d1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Nezaviněné T</a:t>
                      </a:r>
                      <a:r>
                        <a:rPr kumimoji="0" lang="cs-CZ" altLang="cs-CZ" sz="2000" b="0" i="0" u="none" strike="noStrike" cap="none" normalizeH="0" baseline="-25000" dirty="0">
                          <a:ln>
                            <a:noFill/>
                          </a:ln>
                          <a:solidFill>
                            <a:schemeClr val="tx1"/>
                          </a:solidFill>
                          <a:effectLst/>
                          <a:latin typeface="Tahoma" pitchFamily="34" charset="0"/>
                        </a:rPr>
                        <a:t>d2</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270434">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obecně nutných přestávek T</a:t>
                      </a:r>
                      <a:r>
                        <a:rPr kumimoji="0" lang="cs-CZ" altLang="cs-CZ" sz="2000" b="0" i="0" u="none" strike="noStrike" cap="none" normalizeH="0" baseline="-25000" dirty="0">
                          <a:ln>
                            <a:noFill/>
                          </a:ln>
                          <a:solidFill>
                            <a:schemeClr val="tx1"/>
                          </a:solidFill>
                          <a:effectLst/>
                          <a:latin typeface="Tahoma" pitchFamily="34" charset="0"/>
                        </a:rPr>
                        <a:t>2</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oddech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přirozené potřeby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a:t>
                      </a:r>
                      <a:r>
                        <a:rPr kumimoji="0" lang="cs-CZ" altLang="cs-CZ" sz="2000" b="0" i="0" u="none" strike="noStrike" cap="none" normalizeH="0" baseline="0" dirty="0" err="1">
                          <a:ln>
                            <a:noFill/>
                          </a:ln>
                          <a:solidFill>
                            <a:schemeClr val="tx1"/>
                          </a:solidFill>
                          <a:effectLst/>
                          <a:latin typeface="Tahoma" pitchFamily="34" charset="0"/>
                        </a:rPr>
                        <a:t>technicko-organizační</a:t>
                      </a:r>
                      <a:r>
                        <a:rPr kumimoji="0" lang="cs-CZ" altLang="cs-CZ" sz="2000" b="0" i="0" u="none" strike="noStrike" cap="none" normalizeH="0" baseline="0" dirty="0">
                          <a:ln>
                            <a:noFill/>
                          </a:ln>
                          <a:solidFill>
                            <a:schemeClr val="tx1"/>
                          </a:solidFill>
                          <a:effectLst/>
                          <a:latin typeface="Tahoma" pitchFamily="34" charset="0"/>
                        </a:rPr>
                        <a:t> T</a:t>
                      </a:r>
                      <a:r>
                        <a:rPr kumimoji="0" lang="cs-CZ" altLang="cs-CZ" sz="2000" b="0" i="0" u="none" strike="noStrike" cap="none" normalizeH="0" baseline="-25000" dirty="0">
                          <a:ln>
                            <a:noFill/>
                          </a:ln>
                          <a:solidFill>
                            <a:schemeClr val="tx1"/>
                          </a:solidFill>
                          <a:effectLst/>
                          <a:latin typeface="Tahoma" pitchFamily="34" charset="0"/>
                        </a:rPr>
                        <a:t>e</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čekáním T</a:t>
                      </a:r>
                      <a:r>
                        <a:rPr kumimoji="0" lang="cs-CZ" altLang="cs-CZ" sz="2000" b="0" i="0" u="none" strike="noStrike" cap="none" normalizeH="0" baseline="-25000" dirty="0">
                          <a:ln>
                            <a:noFill/>
                          </a:ln>
                          <a:solidFill>
                            <a:schemeClr val="tx1"/>
                          </a:solidFill>
                          <a:effectLst/>
                          <a:latin typeface="Tahoma" pitchFamily="34" charset="0"/>
                        </a:rPr>
                        <a:t>e1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víceprací T</a:t>
                      </a:r>
                      <a:r>
                        <a:rPr kumimoji="0" lang="cs-CZ" altLang="cs-CZ" sz="2000" b="0" i="0" u="none" strike="noStrike" cap="none" normalizeH="0" baseline="-25000" dirty="0">
                          <a:ln>
                            <a:noFill/>
                          </a:ln>
                          <a:solidFill>
                            <a:schemeClr val="tx1"/>
                          </a:solidFill>
                          <a:effectLst/>
                          <a:latin typeface="Tahoma" pitchFamily="34" charset="0"/>
                        </a:rPr>
                        <a:t>e2</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1162312">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podmíněně nutných přestávek T</a:t>
                      </a:r>
                      <a:r>
                        <a:rPr kumimoji="0" lang="cs-CZ" altLang="cs-CZ" sz="2000" b="0" i="0" u="none" strike="noStrike" cap="none" normalizeH="0" baseline="-25000" dirty="0">
                          <a:ln>
                            <a:noFill/>
                          </a:ln>
                          <a:solidFill>
                            <a:schemeClr val="tx1"/>
                          </a:solidFill>
                          <a:effectLst/>
                          <a:latin typeface="Tahoma" pitchFamily="34" charset="0"/>
                        </a:rPr>
                        <a:t>3</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zaviněné „vyšší mocí“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f</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333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558800"/>
            <a:ext cx="8229600" cy="858838"/>
          </a:xfrm>
        </p:spPr>
        <p:txBody>
          <a:bodyPr/>
          <a:lstStyle/>
          <a:p>
            <a:r>
              <a:rPr lang="cs-CZ" altLang="cs-CZ" sz="2800" b="1" dirty="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dirty="0">
                  <a:ln>
                    <a:noFill/>
                  </a:ln>
                  <a:solidFill>
                    <a:prstClr val="black"/>
                  </a:solidFill>
                  <a:effectLst/>
                  <a:uLnTx/>
                  <a:uFillTx/>
                  <a:latin typeface="Calibri"/>
                  <a:ea typeface="+mn-ea"/>
                  <a:cs typeface="+mn-cs"/>
                </a:rPr>
                <a:t>čas </a:t>
              </a:r>
              <a:r>
                <a:rPr kumimoji="0" lang="cs-CZ" altLang="cs-CZ" sz="1800" b="0" i="0" u="none" strike="noStrike" kern="1200" cap="none" spc="0" normalizeH="0" baseline="0" noProof="0" dirty="0" err="1">
                  <a:ln>
                    <a:noFill/>
                  </a:ln>
                  <a:solidFill>
                    <a:prstClr val="black"/>
                  </a:solidFill>
                  <a:effectLst/>
                  <a:uLnTx/>
                  <a:uFillTx/>
                  <a:latin typeface="Calibri"/>
                  <a:ea typeface="+mn-ea"/>
                  <a:cs typeface="+mn-cs"/>
                </a:rPr>
                <a:t>jedn.obecně</a:t>
              </a:r>
              <a:r>
                <a:rPr kumimoji="0" lang="cs-CZ" altLang="cs-CZ" sz="1800" b="0" i="0" u="none" strike="noStrike" kern="1200" cap="none" spc="0" normalizeH="0" baseline="0" noProof="0" dirty="0">
                  <a:ln>
                    <a:noFill/>
                  </a:ln>
                  <a:solidFill>
                    <a:prstClr val="black"/>
                  </a:solidFill>
                  <a:effectLst/>
                  <a:uLnTx/>
                  <a:uFillTx/>
                  <a:latin typeface="Calibri"/>
                  <a:ea typeface="+mn-ea"/>
                  <a:cs typeface="+mn-cs"/>
                </a:rPr>
                <a:t>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77115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580926"/>
          </a:xfrm>
        </p:spPr>
        <p:txBody>
          <a:bodyPr>
            <a:normAutofit fontScale="90000"/>
          </a:bodyPr>
          <a:lstStyle/>
          <a:p>
            <a:r>
              <a:rPr lang="cs-CZ" b="1" dirty="0"/>
              <a:t>Výrobní proces je možno rozčlenit na:</a:t>
            </a:r>
          </a:p>
        </p:txBody>
      </p:sp>
      <p:sp>
        <p:nvSpPr>
          <p:cNvPr id="3" name="Zástupný symbol pro obsah 2"/>
          <p:cNvSpPr>
            <a:spLocks noGrp="1"/>
          </p:cNvSpPr>
          <p:nvPr>
            <p:ph idx="1"/>
          </p:nvPr>
        </p:nvSpPr>
        <p:spPr/>
        <p:txBody>
          <a:bodyPr>
            <a:normAutofit/>
          </a:bodyPr>
          <a:lstStyle/>
          <a:p>
            <a:r>
              <a:rPr lang="cs-CZ" dirty="0"/>
              <a:t>Čas technologický</a:t>
            </a:r>
          </a:p>
          <a:p>
            <a:r>
              <a:rPr lang="cs-CZ" dirty="0"/>
              <a:t>Čas manipulační</a:t>
            </a:r>
          </a:p>
          <a:p>
            <a:r>
              <a:rPr lang="cs-CZ" dirty="0"/>
              <a:t>Časy přerušení</a:t>
            </a:r>
          </a:p>
          <a:p>
            <a:endParaRPr lang="cs-CZ" dirty="0"/>
          </a:p>
        </p:txBody>
      </p:sp>
    </p:spTree>
    <p:extLst>
      <p:ext uri="{BB962C8B-B14F-4D97-AF65-F5344CB8AC3E}">
        <p14:creationId xmlns:p14="http://schemas.microsoft.com/office/powerpoint/2010/main" val="3522584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143000"/>
          </a:xfrm>
        </p:spPr>
        <p:txBody>
          <a:bodyPr>
            <a:normAutofit/>
          </a:bodyPr>
          <a:lstStyle/>
          <a:p>
            <a:r>
              <a:rPr lang="cs-CZ" b="1" dirty="0"/>
              <a:t>Technologické časy</a:t>
            </a:r>
          </a:p>
        </p:txBody>
      </p:sp>
      <p:sp>
        <p:nvSpPr>
          <p:cNvPr id="3" name="Zástupný symbol pro obsah 2"/>
          <p:cNvSpPr>
            <a:spLocks noGrp="1"/>
          </p:cNvSpPr>
          <p:nvPr>
            <p:ph idx="1"/>
          </p:nvPr>
        </p:nvSpPr>
        <p:spPr>
          <a:xfrm>
            <a:off x="457200" y="2132856"/>
            <a:ext cx="8229600" cy="3993307"/>
          </a:xfrm>
        </p:spPr>
        <p:txBody>
          <a:bodyPr/>
          <a:lstStyle/>
          <a:p>
            <a:pPr>
              <a:buNone/>
            </a:pPr>
            <a:r>
              <a:rPr lang="cs-CZ" dirty="0"/>
              <a:t>-	Ruční operace</a:t>
            </a:r>
          </a:p>
          <a:p>
            <a:pPr>
              <a:buNone/>
            </a:pPr>
            <a:r>
              <a:rPr lang="cs-CZ" dirty="0"/>
              <a:t>-	Strojní operace</a:t>
            </a:r>
          </a:p>
          <a:p>
            <a:pPr>
              <a:buNone/>
            </a:pPr>
            <a:r>
              <a:rPr lang="cs-CZ" dirty="0"/>
              <a:t>-	Strojně ruční operace</a:t>
            </a:r>
          </a:p>
          <a:p>
            <a:pPr>
              <a:buNone/>
            </a:pPr>
            <a:r>
              <a:rPr lang="cs-CZ" dirty="0"/>
              <a:t>-	Automatické operace</a:t>
            </a:r>
          </a:p>
          <a:p>
            <a:pPr>
              <a:buNone/>
            </a:pPr>
            <a:r>
              <a:rPr lang="cs-CZ" dirty="0"/>
              <a:t>-	Přírodní (biochemické) operace</a:t>
            </a:r>
          </a:p>
          <a:p>
            <a:endParaRPr lang="cs-CZ" dirty="0"/>
          </a:p>
        </p:txBody>
      </p:sp>
    </p:spTree>
    <p:extLst>
      <p:ext uri="{BB962C8B-B14F-4D97-AF65-F5344CB8AC3E}">
        <p14:creationId xmlns:p14="http://schemas.microsoft.com/office/powerpoint/2010/main" val="374858291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Manipulační  časy</a:t>
            </a:r>
          </a:p>
        </p:txBody>
      </p:sp>
      <p:sp>
        <p:nvSpPr>
          <p:cNvPr id="3" name="Zástupný symbol pro obsah 2"/>
          <p:cNvSpPr>
            <a:spLocks noGrp="1"/>
          </p:cNvSpPr>
          <p:nvPr>
            <p:ph idx="1"/>
          </p:nvPr>
        </p:nvSpPr>
        <p:spPr/>
        <p:txBody>
          <a:bodyPr>
            <a:normAutofit/>
          </a:bodyPr>
          <a:lstStyle/>
          <a:p>
            <a:pPr>
              <a:buNone/>
            </a:pPr>
            <a:endParaRPr lang="cs-CZ" dirty="0"/>
          </a:p>
          <a:p>
            <a:r>
              <a:rPr lang="cs-CZ" dirty="0"/>
              <a:t>Přepravní  operace</a:t>
            </a:r>
          </a:p>
          <a:p>
            <a:r>
              <a:rPr lang="cs-CZ" dirty="0"/>
              <a:t>Technologické manipulace</a:t>
            </a:r>
          </a:p>
          <a:p>
            <a:r>
              <a:rPr lang="cs-CZ" dirty="0"/>
              <a:t>Nakládaní</a:t>
            </a:r>
          </a:p>
          <a:p>
            <a:r>
              <a:rPr lang="cs-CZ" dirty="0"/>
              <a:t>Skladování</a:t>
            </a:r>
          </a:p>
          <a:p>
            <a:r>
              <a:rPr lang="cs-CZ" dirty="0"/>
              <a:t>Kontrola jakosti </a:t>
            </a:r>
          </a:p>
        </p:txBody>
      </p:sp>
    </p:spTree>
    <p:extLst>
      <p:ext uri="{BB962C8B-B14F-4D97-AF65-F5344CB8AC3E}">
        <p14:creationId xmlns:p14="http://schemas.microsoft.com/office/powerpoint/2010/main" val="171918980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724942"/>
          </a:xfrm>
        </p:spPr>
        <p:txBody>
          <a:bodyPr>
            <a:normAutofit fontScale="90000"/>
          </a:bodyPr>
          <a:lstStyle/>
          <a:p>
            <a:r>
              <a:rPr lang="cs-CZ" b="1" dirty="0"/>
              <a:t>Časy přerušení</a:t>
            </a:r>
          </a:p>
        </p:txBody>
      </p:sp>
      <p:sp>
        <p:nvSpPr>
          <p:cNvPr id="3" name="Zástupný symbol pro obsah 2"/>
          <p:cNvSpPr>
            <a:spLocks noGrp="1"/>
          </p:cNvSpPr>
          <p:nvPr>
            <p:ph idx="1"/>
          </p:nvPr>
        </p:nvSpPr>
        <p:spPr/>
        <p:txBody>
          <a:bodyPr>
            <a:normAutofit fontScale="77500" lnSpcReduction="20000"/>
          </a:bodyPr>
          <a:lstStyle/>
          <a:p>
            <a:pPr>
              <a:buNone/>
            </a:pPr>
            <a:r>
              <a:rPr lang="cs-CZ" dirty="0"/>
              <a:t>-</a:t>
            </a:r>
            <a:r>
              <a:rPr lang="cs-CZ" b="1" dirty="0"/>
              <a:t>	Vyvolané organizací</a:t>
            </a:r>
            <a:r>
              <a:rPr lang="cs-CZ" dirty="0"/>
              <a:t>: režim dne, dávky materiálu, synchronizace, režim obsluhy, kompletace,</a:t>
            </a:r>
          </a:p>
          <a:p>
            <a:pPr>
              <a:buNone/>
            </a:pPr>
            <a:endParaRPr lang="cs-CZ" dirty="0"/>
          </a:p>
          <a:p>
            <a:pPr>
              <a:buNone/>
            </a:pPr>
            <a:r>
              <a:rPr lang="cs-CZ" dirty="0"/>
              <a:t>-</a:t>
            </a:r>
            <a:r>
              <a:rPr lang="cs-CZ" b="1" dirty="0"/>
              <a:t>	Vyvolané stavem technického zařízení</a:t>
            </a:r>
            <a:r>
              <a:rPr lang="cs-CZ" dirty="0"/>
              <a:t>: technologická synchronizace, poruchy strojů, údržba</a:t>
            </a:r>
          </a:p>
          <a:p>
            <a:pPr>
              <a:buNone/>
            </a:pPr>
            <a:endParaRPr lang="cs-CZ" dirty="0"/>
          </a:p>
          <a:p>
            <a:pPr>
              <a:buNone/>
            </a:pPr>
            <a:r>
              <a:rPr lang="cs-CZ" dirty="0"/>
              <a:t>-	</a:t>
            </a:r>
            <a:r>
              <a:rPr lang="cs-CZ" b="1" dirty="0"/>
              <a:t>Vyvolané technickoorganizačními nedostatky</a:t>
            </a:r>
            <a:r>
              <a:rPr lang="cs-CZ" dirty="0"/>
              <a:t>: nedostatky manipulace, nedostatek energie a materiálu,</a:t>
            </a:r>
          </a:p>
          <a:p>
            <a:pPr>
              <a:buNone/>
            </a:pPr>
            <a:endParaRPr lang="cs-CZ" dirty="0"/>
          </a:p>
          <a:p>
            <a:pPr>
              <a:buNone/>
            </a:pPr>
            <a:r>
              <a:rPr lang="cs-CZ" dirty="0"/>
              <a:t>-	</a:t>
            </a:r>
            <a:r>
              <a:rPr lang="cs-CZ" b="1" dirty="0"/>
              <a:t>Vyvolané subjektivními příčinami ze strany obsluhy</a:t>
            </a:r>
            <a:r>
              <a:rPr lang="cs-CZ" dirty="0"/>
              <a:t>: osobní ztráty, zbytečná práce v důsledku nedostatečné přípravy.</a:t>
            </a:r>
          </a:p>
          <a:p>
            <a:endParaRPr lang="cs-CZ" dirty="0"/>
          </a:p>
        </p:txBody>
      </p:sp>
    </p:spTree>
    <p:extLst>
      <p:ext uri="{BB962C8B-B14F-4D97-AF65-F5344CB8AC3E}">
        <p14:creationId xmlns:p14="http://schemas.microsoft.com/office/powerpoint/2010/main" val="34732546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854968"/>
          </a:xfrm>
        </p:spPr>
        <p:txBody>
          <a:bodyPr>
            <a:normAutofit fontScale="90000"/>
          </a:bodyPr>
          <a:lstStyle/>
          <a:p>
            <a:r>
              <a:rPr lang="cs-CZ" b="1" dirty="0"/>
              <a:t>Transformované a transformující výrobní zdroje</a:t>
            </a:r>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187624" y="1600200"/>
            <a:ext cx="61206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4674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b="1" dirty="0"/>
              <a:t>Pracnost výrobku a výrobní dávka</a:t>
            </a:r>
          </a:p>
        </p:txBody>
      </p:sp>
      <p:sp>
        <p:nvSpPr>
          <p:cNvPr id="54275" name="Rectangle 3"/>
          <p:cNvSpPr>
            <a:spLocks noGrp="1" noChangeArrowheads="1"/>
          </p:cNvSpPr>
          <p:nvPr>
            <p:ph idx="1"/>
          </p:nvPr>
        </p:nvSpPr>
        <p:spPr/>
        <p:txBody>
          <a:bodyPr/>
          <a:lstStyle/>
          <a:p>
            <a:r>
              <a:rPr lang="cs-CZ" sz="2800" b="1" dirty="0"/>
              <a:t>Pracnost výrobku -</a:t>
            </a:r>
            <a:r>
              <a:rPr lang="cs-CZ" sz="2800" dirty="0"/>
              <a:t> ekonomický ukazatel, který charakterizuje výši produktivity práce a měří se celkovým vynaložením pracovní doby na jednotku výroby či práce. </a:t>
            </a:r>
          </a:p>
          <a:p>
            <a:r>
              <a:rPr lang="cs-CZ" sz="2800" b="1" dirty="0"/>
              <a:t>Výrobní dávka -</a:t>
            </a:r>
            <a:r>
              <a:rPr lang="cs-CZ" sz="2800" dirty="0"/>
              <a:t> soubor produktů vyrobených nebo obchodovaných ve specifikovaných procesech v průběhu stanovené doby</a:t>
            </a:r>
          </a:p>
          <a:p>
            <a:endParaRPr lang="cs-CZ" sz="2800" dirty="0"/>
          </a:p>
        </p:txBody>
      </p:sp>
    </p:spTree>
    <p:extLst>
      <p:ext uri="{BB962C8B-B14F-4D97-AF65-F5344CB8AC3E}">
        <p14:creationId xmlns:p14="http://schemas.microsoft.com/office/powerpoint/2010/main" val="397784838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31837"/>
            <a:ext cx="8229600" cy="868364"/>
          </a:xfrm>
        </p:spPr>
        <p:txBody>
          <a:bodyPr>
            <a:normAutofit fontScale="90000"/>
          </a:bodyPr>
          <a:lstStyle/>
          <a:p>
            <a:r>
              <a:rPr lang="cs-CZ" b="1" dirty="0"/>
              <a:t>Čas práce pracovníka. Pracnost výrobku</a:t>
            </a:r>
          </a:p>
        </p:txBody>
      </p:sp>
      <p:sp>
        <p:nvSpPr>
          <p:cNvPr id="3" name="Zástupný symbol pro obsah 2"/>
          <p:cNvSpPr>
            <a:spLocks noGrp="1"/>
          </p:cNvSpPr>
          <p:nvPr>
            <p:ph idx="1"/>
          </p:nvPr>
        </p:nvSpPr>
        <p:spPr/>
        <p:txBody>
          <a:bodyPr>
            <a:normAutofit fontScale="92500" lnSpcReduction="10000"/>
          </a:bodyPr>
          <a:lstStyle/>
          <a:p>
            <a:r>
              <a:rPr lang="cs-CZ" b="1" u="sng" dirty="0"/>
              <a:t>Dávkový čas (</a:t>
            </a:r>
            <a:r>
              <a:rPr lang="cs-CZ" b="1" u="sng" dirty="0" err="1"/>
              <a:t>tb</a:t>
            </a:r>
            <a:r>
              <a:rPr lang="cs-CZ" b="1" u="sng" dirty="0"/>
              <a:t>, </a:t>
            </a:r>
            <a:r>
              <a:rPr lang="cs-CZ" b="1" u="sng" dirty="0" err="1"/>
              <a:t>připravy</a:t>
            </a:r>
            <a:r>
              <a:rPr lang="cs-CZ" b="1" u="sng" dirty="0"/>
              <a:t>)</a:t>
            </a:r>
            <a:r>
              <a:rPr lang="cs-CZ" dirty="0"/>
              <a:t> - seřízení pracoviště, které je prováděno v okamžiku, kdy dávka výrobní </a:t>
            </a:r>
            <a:r>
              <a:rPr lang="cs-CZ" dirty="0" err="1"/>
              <a:t>ja</a:t>
            </a:r>
            <a:r>
              <a:rPr lang="cs-CZ" dirty="0"/>
              <a:t> na pracoviště a čeká na zpracování </a:t>
            </a:r>
          </a:p>
          <a:p>
            <a:r>
              <a:rPr lang="cs-CZ" b="1" u="sng" dirty="0"/>
              <a:t>Jednotkový čas (ta)</a:t>
            </a:r>
            <a:r>
              <a:rPr lang="en-US" dirty="0"/>
              <a:t>- </a:t>
            </a:r>
            <a:r>
              <a:rPr lang="cs-CZ" dirty="0"/>
              <a:t>vyjadřuje  spotřebu  času  v jednotlivých  operacích,  tj.  přímá  spotřeba </a:t>
            </a:r>
          </a:p>
          <a:p>
            <a:pPr marL="0" indent="0">
              <a:buNone/>
            </a:pPr>
            <a:r>
              <a:rPr lang="cs-CZ" dirty="0"/>
              <a:t>času na jednotlivý výkon</a:t>
            </a:r>
            <a:r>
              <a:rPr lang="en-US" u="sng" dirty="0"/>
              <a:t>. </a:t>
            </a:r>
            <a:endParaRPr lang="cs-CZ" dirty="0"/>
          </a:p>
          <a:p>
            <a:r>
              <a:rPr lang="cs-CZ" b="1" u="sng" dirty="0"/>
              <a:t>Výrobní dávka</a:t>
            </a:r>
            <a:r>
              <a:rPr lang="cs-CZ" b="1" dirty="0"/>
              <a:t> </a:t>
            </a:r>
            <a:r>
              <a:rPr lang="cs-CZ" dirty="0"/>
              <a:t>- je určitý počet kusů zpravidla stejných dílů, který se nepřetržitě zpracovává na jednom pracovišti, s jednorázovým vynaložením času na přípravu a seřízení.</a:t>
            </a:r>
          </a:p>
          <a:p>
            <a:endParaRPr lang="cs-CZ" dirty="0"/>
          </a:p>
          <a:p>
            <a:pPr>
              <a:buNone/>
            </a:pPr>
            <a:endParaRPr lang="cs-CZ" dirty="0"/>
          </a:p>
        </p:txBody>
      </p:sp>
    </p:spTree>
    <p:extLst>
      <p:ext uri="{BB962C8B-B14F-4D97-AF65-F5344CB8AC3E}">
        <p14:creationId xmlns:p14="http://schemas.microsoft.com/office/powerpoint/2010/main" val="262185807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0688"/>
            <a:ext cx="8229600" cy="796950"/>
          </a:xfrm>
        </p:spPr>
        <p:txBody>
          <a:bodyPr/>
          <a:lstStyle/>
          <a:p>
            <a:r>
              <a:rPr lang="cs-CZ" b="1" dirty="0"/>
              <a:t>Pracnost </a:t>
            </a:r>
          </a:p>
        </p:txBody>
      </p:sp>
      <p:sp>
        <p:nvSpPr>
          <p:cNvPr id="48131" name="Rectangle 3"/>
          <p:cNvSpPr>
            <a:spLocks noGrp="1" noChangeArrowheads="1"/>
          </p:cNvSpPr>
          <p:nvPr>
            <p:ph idx="1"/>
          </p:nvPr>
        </p:nvSpPr>
        <p:spPr/>
        <p:txBody>
          <a:bodyPr/>
          <a:lstStyle/>
          <a:p>
            <a:pPr marL="0" indent="0">
              <a:buNone/>
            </a:pPr>
            <a:r>
              <a:rPr lang="cs-CZ" dirty="0"/>
              <a:t>t</a:t>
            </a:r>
            <a:r>
              <a:rPr lang="cs-CZ" baseline="-25000" dirty="0"/>
              <a:t>i </a:t>
            </a:r>
            <a:r>
              <a:rPr lang="cs-CZ" dirty="0"/>
              <a:t>= </a:t>
            </a:r>
            <a:r>
              <a:rPr lang="cs-CZ" dirty="0" err="1"/>
              <a:t>t</a:t>
            </a:r>
            <a:r>
              <a:rPr lang="cs-CZ" baseline="-25000" dirty="0" err="1"/>
              <a:t>B</a:t>
            </a:r>
            <a:r>
              <a:rPr lang="cs-CZ" baseline="-25000" dirty="0"/>
              <a:t> </a:t>
            </a:r>
            <a:r>
              <a:rPr lang="cs-CZ" dirty="0"/>
              <a:t>+ </a:t>
            </a:r>
            <a:r>
              <a:rPr lang="cs-CZ" dirty="0" err="1"/>
              <a:t>t</a:t>
            </a:r>
            <a:r>
              <a:rPr lang="cs-CZ" baseline="-25000" dirty="0" err="1"/>
              <a:t>A</a:t>
            </a:r>
            <a:r>
              <a:rPr lang="cs-CZ" dirty="0"/>
              <a:t>* </a:t>
            </a:r>
            <a:r>
              <a:rPr lang="cs-CZ" dirty="0" err="1"/>
              <a:t>d</a:t>
            </a:r>
            <a:r>
              <a:rPr lang="cs-CZ" baseline="-25000" dirty="0" err="1"/>
              <a:t>V</a:t>
            </a:r>
            <a:endParaRPr lang="cs-CZ" baseline="-25000" dirty="0"/>
          </a:p>
          <a:p>
            <a:pPr>
              <a:buFont typeface="Wingdings" pitchFamily="2" charset="2"/>
              <a:buNone/>
            </a:pPr>
            <a:endParaRPr lang="cs-CZ" baseline="-25000" dirty="0"/>
          </a:p>
          <a:p>
            <a:pPr>
              <a:buFont typeface="Wingdings" pitchFamily="2" charset="2"/>
              <a:buNone/>
            </a:pPr>
            <a:r>
              <a:rPr lang="cs-CZ" dirty="0" err="1"/>
              <a:t>d</a:t>
            </a:r>
            <a:r>
              <a:rPr lang="cs-CZ" baseline="-25000" dirty="0" err="1"/>
              <a:t>V</a:t>
            </a:r>
            <a:r>
              <a:rPr lang="cs-CZ" dirty="0"/>
              <a:t>- dávka výroby</a:t>
            </a:r>
            <a:endParaRPr lang="cs-CZ" baseline="-25000" dirty="0"/>
          </a:p>
          <a:p>
            <a:pPr eaLnBrk="1" hangingPunct="1">
              <a:buFont typeface="Wingdings" pitchFamily="2" charset="2"/>
              <a:buNone/>
            </a:pPr>
            <a:r>
              <a:rPr lang="cs-CZ" dirty="0" err="1"/>
              <a:t>t</a:t>
            </a:r>
            <a:r>
              <a:rPr lang="cs-CZ" baseline="-25000" dirty="0" err="1"/>
              <a:t>A</a:t>
            </a:r>
            <a:r>
              <a:rPr lang="cs-CZ" baseline="-25000" dirty="0"/>
              <a:t> - </a:t>
            </a:r>
            <a:r>
              <a:rPr lang="cs-CZ" dirty="0"/>
              <a:t>čas jednotkové práce (jednotkový čas)</a:t>
            </a:r>
          </a:p>
          <a:p>
            <a:pPr eaLnBrk="1" hangingPunct="1">
              <a:buFont typeface="Wingdings" pitchFamily="2" charset="2"/>
              <a:buNone/>
            </a:pPr>
            <a:r>
              <a:rPr lang="cs-CZ" dirty="0" err="1"/>
              <a:t>t</a:t>
            </a:r>
            <a:r>
              <a:rPr lang="cs-CZ" baseline="-25000" dirty="0" err="1"/>
              <a:t>B</a:t>
            </a:r>
            <a:r>
              <a:rPr lang="cs-CZ" baseline="-25000" dirty="0"/>
              <a:t> – </a:t>
            </a:r>
            <a:r>
              <a:rPr lang="cs-CZ" dirty="0"/>
              <a:t>dávkový čas</a:t>
            </a:r>
          </a:p>
        </p:txBody>
      </p:sp>
    </p:spTree>
    <p:extLst>
      <p:ext uri="{BB962C8B-B14F-4D97-AF65-F5344CB8AC3E}">
        <p14:creationId xmlns:p14="http://schemas.microsoft.com/office/powerpoint/2010/main" val="376522554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b="1" dirty="0"/>
              <a:t>Normy času zpracování</a:t>
            </a:r>
          </a:p>
        </p:txBody>
      </p:sp>
      <p:sp>
        <p:nvSpPr>
          <p:cNvPr id="55299" name="Rectangle 3"/>
          <p:cNvSpPr>
            <a:spLocks noGrp="1" noChangeArrowheads="1"/>
          </p:cNvSpPr>
          <p:nvPr>
            <p:ph type="body" sz="half" idx="1"/>
          </p:nvPr>
        </p:nvSpPr>
        <p:spPr>
          <a:xfrm>
            <a:off x="1182688" y="2017713"/>
            <a:ext cx="6989762" cy="4114800"/>
          </a:xfrm>
        </p:spPr>
        <p:txBody>
          <a:bodyPr>
            <a:normAutofit/>
          </a:bodyPr>
          <a:lstStyle/>
          <a:p>
            <a:pPr marL="0" indent="0">
              <a:lnSpc>
                <a:spcPct val="80000"/>
              </a:lnSpc>
              <a:buClr>
                <a:schemeClr val="tx2"/>
              </a:buClr>
              <a:buNone/>
            </a:pPr>
            <a:r>
              <a:rPr lang="cs-CZ" sz="2400" dirty="0"/>
              <a:t>pracnost i-té operace stanovená na základě norem času</a:t>
            </a:r>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None/>
            </a:pPr>
            <a:r>
              <a:rPr lang="cs-CZ" sz="2800" dirty="0"/>
              <a:t>	</a:t>
            </a:r>
          </a:p>
          <a:p>
            <a:pPr>
              <a:lnSpc>
                <a:spcPct val="80000"/>
              </a:lnSpc>
              <a:buClr>
                <a:schemeClr val="tx2"/>
              </a:buClr>
              <a:buFont typeface="Wingdings" pitchFamily="2" charset="2"/>
              <a:buNone/>
            </a:pPr>
            <a:r>
              <a:rPr lang="cs-CZ" sz="1800" dirty="0"/>
              <a:t>kde	t</a:t>
            </a:r>
            <a:r>
              <a:rPr lang="cs-CZ" sz="1800" baseline="-25000" dirty="0"/>
              <a:t>i</a:t>
            </a:r>
            <a:r>
              <a:rPr lang="cs-CZ" sz="1800" baseline="30000" dirty="0"/>
              <a:t>’	</a:t>
            </a:r>
            <a:r>
              <a:rPr lang="cs-CZ" sz="1800" dirty="0"/>
              <a:t>-	pracnost i-té operace [</a:t>
            </a:r>
            <a:r>
              <a:rPr lang="cs-CZ" sz="1800" dirty="0" err="1"/>
              <a:t>Nhod</a:t>
            </a:r>
            <a:r>
              <a:rPr lang="cs-CZ" sz="1800" dirty="0"/>
              <a:t>/ks]</a:t>
            </a:r>
          </a:p>
          <a:p>
            <a:pPr>
              <a:lnSpc>
                <a:spcPct val="80000"/>
              </a:lnSpc>
              <a:buClr>
                <a:schemeClr val="tx2"/>
              </a:buClr>
              <a:buFont typeface="Wingdings" pitchFamily="2" charset="2"/>
              <a:buNone/>
            </a:pPr>
            <a:r>
              <a:rPr lang="cs-CZ" sz="1800" dirty="0"/>
              <a:t>		</a:t>
            </a:r>
            <a:r>
              <a:rPr lang="cs-CZ" sz="1800" dirty="0" err="1"/>
              <a:t>t</a:t>
            </a:r>
            <a:r>
              <a:rPr lang="cs-CZ" sz="1800" baseline="-25000" dirty="0" err="1"/>
              <a:t>ACi</a:t>
            </a:r>
            <a:r>
              <a:rPr lang="cs-CZ" sz="1800" baseline="-25000" dirty="0"/>
              <a:t>	</a:t>
            </a:r>
            <a:r>
              <a:rPr lang="cs-CZ" sz="1800" dirty="0"/>
              <a:t>-	čas jednotkové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1800" dirty="0"/>
              <a:t>		</a:t>
            </a:r>
            <a:r>
              <a:rPr lang="cs-CZ" sz="1800" dirty="0" err="1"/>
              <a:t>t</a:t>
            </a:r>
            <a:r>
              <a:rPr lang="cs-CZ" sz="1800" baseline="-25000" dirty="0" err="1"/>
              <a:t>BCi</a:t>
            </a:r>
            <a:r>
              <a:rPr lang="cs-CZ" sz="1800" baseline="-25000" dirty="0"/>
              <a:t>	</a:t>
            </a:r>
            <a:r>
              <a:rPr lang="cs-CZ" sz="1800" dirty="0"/>
              <a:t>-	čas dávkové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80000"/>
              </a:lnSpc>
              <a:buClr>
                <a:schemeClr val="tx2"/>
              </a:buClr>
              <a:buFont typeface="Wingdings" pitchFamily="2" charset="2"/>
              <a:buChar char="v"/>
            </a:pPr>
            <a:endParaRPr lang="cs-CZ" sz="2400" dirty="0"/>
          </a:p>
          <a:p>
            <a:pPr>
              <a:lnSpc>
                <a:spcPct val="80000"/>
              </a:lnSpc>
            </a:pPr>
            <a:endParaRPr lang="cs-CZ" sz="1800" dirty="0"/>
          </a:p>
        </p:txBody>
      </p:sp>
      <mc:AlternateContent xmlns:mc="http://schemas.openxmlformats.org/markup-compatibility/2006" xmlns:a14="http://schemas.microsoft.com/office/drawing/2010/main">
        <mc:Choice Requires="a14">
          <p:sp>
            <p:nvSpPr>
              <p:cNvPr id="55300" name="Object 4"/>
              <p:cNvSpPr txBox="1">
                <a:spLocks noGrp="1"/>
              </p:cNvSpPr>
              <p:nvPr>
                <p:ph sz="half" idx="2"/>
              </p:nvPr>
            </p:nvSpPr>
            <p:spPr bwMode="auto">
              <a:xfrm>
                <a:off x="2728913" y="2708275"/>
                <a:ext cx="2606675" cy="1081088"/>
              </a:xfrm>
              <a:prstGeom prst="rect">
                <a:avLst/>
              </a:prstGeom>
              <a:noFill/>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Sup>
                        <m:sSubSupPr>
                          <m:ctrlPr>
                            <a:rPr lang="cs-CZ" i="1">
                              <a:solidFill>
                                <a:srgbClr val="000000"/>
                              </a:solidFill>
                              <a:latin typeface="Cambria Math" panose="02040503050406030204" pitchFamily="18" charset="0"/>
                            </a:rPr>
                          </m:ctrlPr>
                        </m:sSubSup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𝑖</m:t>
                          </m:r>
                        </m:sub>
                        <m:sup/>
                      </m:sSubSup>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𝐴𝐶𝑖</m:t>
                              </m:r>
                            </m:sub>
                          </m:sSub>
                        </m:num>
                        <m:den>
                          <m:r>
                            <a:rPr lang="cs-CZ" i="1">
                              <a:solidFill>
                                <a:srgbClr val="000000"/>
                              </a:solidFill>
                              <a:latin typeface="Cambria Math" panose="02040503050406030204" pitchFamily="18" charset="0"/>
                            </a:rPr>
                            <m:t>60</m:t>
                          </m:r>
                        </m:den>
                      </m:f>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𝐵𝐶𝑖</m:t>
                              </m:r>
                            </m:sub>
                          </m:sSub>
                        </m:num>
                        <m:den>
                          <m:r>
                            <a:rPr lang="cs-CZ" i="1">
                              <a:solidFill>
                                <a:srgbClr val="000000"/>
                              </a:solidFill>
                              <a:latin typeface="Cambria Math" panose="02040503050406030204" pitchFamily="18" charset="0"/>
                            </a:rPr>
                            <m:t>60⋅</m:t>
                          </m:r>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𝑑</m:t>
                              </m:r>
                            </m:e>
                            <m:sub>
                              <m:r>
                                <a:rPr lang="cs-CZ" i="1">
                                  <a:solidFill>
                                    <a:srgbClr val="000000"/>
                                  </a:solidFill>
                                  <a:latin typeface="Cambria Math" panose="02040503050406030204" pitchFamily="18" charset="0"/>
                                </a:rPr>
                                <m:t>𝑣</m:t>
                              </m:r>
                            </m:sub>
                          </m:sSub>
                        </m:den>
                      </m:f>
                    </m:oMath>
                  </m:oMathPara>
                </a14:m>
                <a:endParaRPr lang="cs-CZ" dirty="0"/>
              </a:p>
            </p:txBody>
          </p:sp>
        </mc:Choice>
        <mc:Fallback xmlns="">
          <p:sp>
            <p:nvSpPr>
              <p:cNvPr id="55300" name="Object 4"/>
              <p:cNvSpPr txBox="1">
                <a:spLocks noGrp="1" noRot="1" noChangeAspect="1" noMove="1" noResize="1" noEditPoints="1" noAdjustHandles="1" noChangeArrowheads="1" noChangeShapeType="1" noTextEdit="1"/>
              </p:cNvSpPr>
              <p:nvPr>
                <p:ph sz="half" idx="2"/>
              </p:nvPr>
            </p:nvSpPr>
            <p:spPr bwMode="auto">
              <a:xfrm>
                <a:off x="2728913" y="2708275"/>
                <a:ext cx="2606675" cy="1081088"/>
              </a:xfrm>
              <a:prstGeom prst="rect">
                <a:avLst/>
              </a:prstGeom>
              <a:blipFill>
                <a:blip r:embed="rId4"/>
                <a:stretch>
                  <a:fillRect/>
                </a:stretch>
              </a:blipFill>
              <a:extLst/>
            </p:spPr>
            <p:txBody>
              <a:bodyPr/>
              <a:lstStyle/>
              <a:p>
                <a:r>
                  <a:rPr lang="cs-CZ">
                    <a:noFill/>
                  </a:rPr>
                  <a:t> </a:t>
                </a:r>
              </a:p>
            </p:txBody>
          </p:sp>
        </mc:Fallback>
      </mc:AlternateContent>
    </p:spTree>
    <p:extLst>
      <p:ext uri="{BB962C8B-B14F-4D97-AF65-F5344CB8AC3E}">
        <p14:creationId xmlns:p14="http://schemas.microsoft.com/office/powerpoint/2010/main" val="192753086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71538" y="922338"/>
            <a:ext cx="8162925" cy="701675"/>
          </a:xfrm>
        </p:spPr>
        <p:txBody>
          <a:bodyPr/>
          <a:lstStyle/>
          <a:p>
            <a:r>
              <a:rPr lang="cs-CZ" sz="4000" b="1" dirty="0"/>
              <a:t>Normy času zpracování</a:t>
            </a:r>
          </a:p>
        </p:txBody>
      </p:sp>
      <p:sp>
        <p:nvSpPr>
          <p:cNvPr id="36867" name="Rectangle 3"/>
          <p:cNvSpPr>
            <a:spLocks noGrp="1" noChangeArrowheads="1"/>
          </p:cNvSpPr>
          <p:nvPr>
            <p:ph idx="1"/>
          </p:nvPr>
        </p:nvSpPr>
        <p:spPr/>
        <p:txBody>
          <a:bodyPr/>
          <a:lstStyle/>
          <a:p>
            <a:pPr marL="0" indent="0">
              <a:lnSpc>
                <a:spcPct val="90000"/>
              </a:lnSpc>
              <a:buClr>
                <a:schemeClr val="tx2"/>
              </a:buClr>
              <a:buNone/>
              <a:tabLst>
                <a:tab pos="1138238" algn="l"/>
                <a:tab pos="1614488" algn="l"/>
              </a:tabLst>
            </a:pPr>
            <a:r>
              <a:rPr lang="cs-CZ" sz="2400" dirty="0"/>
              <a:t>pracnost i-té operace v odpracovaných hodinách</a:t>
            </a:r>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None/>
              <a:tabLst>
                <a:tab pos="1138238" algn="l"/>
                <a:tab pos="1614488" algn="l"/>
              </a:tabLst>
            </a:pPr>
            <a:r>
              <a:rPr lang="cs-CZ" sz="2800" dirty="0"/>
              <a:t>	</a:t>
            </a:r>
            <a:r>
              <a:rPr lang="cs-CZ" sz="1800" dirty="0"/>
              <a:t>kde	t</a:t>
            </a:r>
            <a:r>
              <a:rPr lang="cs-CZ" sz="1800" baseline="-25000" dirty="0"/>
              <a:t>i</a:t>
            </a:r>
            <a:r>
              <a:rPr lang="cs-CZ" sz="1800" baseline="30000" dirty="0"/>
              <a:t>	</a:t>
            </a:r>
            <a:r>
              <a:rPr lang="cs-CZ" sz="1800" dirty="0"/>
              <a:t>-	skutečná pracnost i-té operace [hod/ks]</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ACi</a:t>
            </a:r>
            <a:r>
              <a:rPr lang="cs-CZ" sz="1800" baseline="-25000" dirty="0"/>
              <a:t>	</a:t>
            </a:r>
            <a:r>
              <a:rPr lang="cs-CZ" sz="1800" dirty="0"/>
              <a:t>-	čas jednotkové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BCi</a:t>
            </a:r>
            <a:r>
              <a:rPr lang="cs-CZ" sz="1800" baseline="-25000" dirty="0"/>
              <a:t>	</a:t>
            </a:r>
            <a:r>
              <a:rPr lang="cs-CZ" sz="1800" dirty="0"/>
              <a:t>-	čas dávkové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2400" dirty="0"/>
              <a:t>		</a:t>
            </a:r>
            <a:r>
              <a:rPr lang="cs-CZ" sz="1800" dirty="0">
                <a:sym typeface="Symbol" pitchFamily="18" charset="2"/>
              </a:rPr>
              <a:t></a:t>
            </a:r>
            <a:r>
              <a:rPr lang="cs-CZ" sz="1800" baseline="-25000" dirty="0">
                <a:sym typeface="Symbol" pitchFamily="18" charset="2"/>
              </a:rPr>
              <a:t>i</a:t>
            </a:r>
            <a:r>
              <a:rPr lang="cs-CZ" sz="1800" dirty="0">
                <a:sym typeface="Symbol" pitchFamily="18" charset="2"/>
              </a:rPr>
              <a:t>	-	ukazatel práce dělníka na i-té operaci</a:t>
            </a:r>
            <a:endParaRPr lang="cs-CZ" sz="2400" dirty="0"/>
          </a:p>
          <a:p>
            <a:pPr>
              <a:lnSpc>
                <a:spcPct val="90000"/>
              </a:lnSpc>
              <a:buClr>
                <a:schemeClr val="tx2"/>
              </a:buClr>
              <a:buFont typeface="Wingdings" pitchFamily="2" charset="2"/>
              <a:buNone/>
              <a:tabLst>
                <a:tab pos="1138238" algn="l"/>
                <a:tab pos="1614488" algn="l"/>
              </a:tabLst>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90000"/>
              </a:lnSpc>
              <a:buClr>
                <a:schemeClr val="tx2"/>
              </a:buClr>
              <a:buFont typeface="Wingdings" pitchFamily="2" charset="2"/>
              <a:buChar char="v"/>
              <a:tabLst>
                <a:tab pos="1138238" algn="l"/>
                <a:tab pos="1614488" algn="l"/>
              </a:tabLst>
            </a:pPr>
            <a:endParaRPr lang="cs-CZ" sz="2400" dirty="0"/>
          </a:p>
        </p:txBody>
      </p:sp>
      <p:graphicFrame>
        <p:nvGraphicFramePr>
          <p:cNvPr id="36868" name="Object 4"/>
          <p:cNvGraphicFramePr>
            <a:graphicFrameLocks noChangeAspect="1"/>
          </p:cNvGraphicFramePr>
          <p:nvPr/>
        </p:nvGraphicFramePr>
        <p:xfrm>
          <a:off x="1979712" y="1916832"/>
          <a:ext cx="3711575" cy="1138238"/>
        </p:xfrm>
        <a:graphic>
          <a:graphicData uri="http://schemas.openxmlformats.org/presentationml/2006/ole">
            <mc:AlternateContent xmlns:mc="http://schemas.openxmlformats.org/markup-compatibility/2006">
              <mc:Choice xmlns:v="urn:schemas-microsoft-com:vml" Requires="v">
                <p:oleObj spid="_x0000_s3077" name="Rovnice" r:id="rId5" imgW="1409400" imgH="431640" progId="Equation.3">
                  <p:embed/>
                </p:oleObj>
              </mc:Choice>
              <mc:Fallback>
                <p:oleObj name="Rovnice" r:id="rId5" imgW="1409400" imgH="431640" progId="Equation.3">
                  <p:embed/>
                  <p:pic>
                    <p:nvPicPr>
                      <p:cNvPr id="3686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1916832"/>
                        <a:ext cx="3711575"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9" name="Text Box 5"/>
          <p:cNvSpPr txBox="1">
            <a:spLocks noChangeArrowheads="1"/>
          </p:cNvSpPr>
          <p:nvPr/>
        </p:nvSpPr>
        <p:spPr bwMode="auto">
          <a:xfrm>
            <a:off x="6019800" y="2590800"/>
            <a:ext cx="2057400" cy="4572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a:ln>
                  <a:noFill/>
                </a:ln>
                <a:solidFill>
                  <a:prstClr val="black"/>
                </a:solidFill>
                <a:effectLst/>
                <a:uLnTx/>
                <a:uFillTx/>
                <a:latin typeface="Calibri"/>
                <a:ea typeface="+mn-ea"/>
                <a:cs typeface="+mn-cs"/>
              </a:rPr>
              <a:t>[hod/ks]</a:t>
            </a:r>
          </a:p>
        </p:txBody>
      </p:sp>
    </p:spTree>
    <p:extLst>
      <p:ext uri="{BB962C8B-B14F-4D97-AF65-F5344CB8AC3E}">
        <p14:creationId xmlns:p14="http://schemas.microsoft.com/office/powerpoint/2010/main" val="380691737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1538" y="922338"/>
            <a:ext cx="8162925" cy="701675"/>
          </a:xfrm>
        </p:spPr>
        <p:txBody>
          <a:bodyPr/>
          <a:lstStyle/>
          <a:p>
            <a:r>
              <a:rPr lang="cs-CZ" sz="4000" b="1" dirty="0"/>
              <a:t>Ukazatel práce pracovníka</a:t>
            </a:r>
          </a:p>
        </p:txBody>
      </p:sp>
      <p:sp>
        <p:nvSpPr>
          <p:cNvPr id="37891" name="Rectangle 3"/>
          <p:cNvSpPr>
            <a:spLocks noGrp="1" noChangeArrowheads="1"/>
          </p:cNvSpPr>
          <p:nvPr>
            <p:ph idx="1"/>
          </p:nvPr>
        </p:nvSpPr>
        <p:spPr/>
        <p:txBody>
          <a:bodyPr/>
          <a:lstStyle/>
          <a:p>
            <a:pPr>
              <a:buFont typeface="Wingdings" pitchFamily="2" charset="2"/>
              <a:buNone/>
              <a:tabLst>
                <a:tab pos="661988" algn="l"/>
                <a:tab pos="1055688" algn="l"/>
                <a:tab pos="1243013" algn="l"/>
              </a:tabLst>
            </a:pPr>
            <a:endParaRPr lang="cs-CZ" dirty="0"/>
          </a:p>
          <a:p>
            <a:pPr>
              <a:buFont typeface="Wingdings" pitchFamily="2" charset="2"/>
              <a:buNone/>
              <a:tabLst>
                <a:tab pos="661988" algn="l"/>
                <a:tab pos="1055688" algn="l"/>
                <a:tab pos="1243013" algn="l"/>
              </a:tabLst>
            </a:pPr>
            <a:r>
              <a:rPr lang="cs-CZ" sz="2000" dirty="0"/>
              <a:t>kde	</a:t>
            </a:r>
            <a:r>
              <a:rPr lang="cs-CZ" sz="2000" dirty="0">
                <a:sym typeface="Symbol" pitchFamily="18" charset="2"/>
              </a:rPr>
              <a:t></a:t>
            </a:r>
            <a:r>
              <a:rPr lang="cs-CZ" sz="2000" baseline="-25000" dirty="0">
                <a:sym typeface="Symbol" pitchFamily="18" charset="2"/>
              </a:rPr>
              <a:t>	</a:t>
            </a:r>
            <a:r>
              <a:rPr lang="cs-CZ" sz="2000" dirty="0">
                <a:sym typeface="Symbol" pitchFamily="18" charset="2"/>
              </a:rPr>
              <a:t>-	ukazatel práce pracovníka</a:t>
            </a:r>
          </a:p>
          <a:p>
            <a:pPr>
              <a:buFont typeface="Wingdings" pitchFamily="2" charset="2"/>
              <a:buNone/>
              <a:tabLst>
                <a:tab pos="661988" algn="l"/>
                <a:tab pos="1055688" algn="l"/>
                <a:tab pos="1243013" algn="l"/>
              </a:tabLst>
            </a:pPr>
            <a:r>
              <a:rPr lang="cs-CZ" sz="2000" dirty="0">
                <a:sym typeface="Symbol" pitchFamily="18" charset="2"/>
              </a:rPr>
              <a:t>			-	koeficient plnění výkonových norem</a:t>
            </a:r>
          </a:p>
          <a:p>
            <a:pPr>
              <a:buNone/>
              <a:tabLst>
                <a:tab pos="661988" algn="l"/>
                <a:tab pos="1055688" algn="l"/>
                <a:tab pos="1243013" algn="l"/>
              </a:tabLst>
            </a:pPr>
            <a:r>
              <a:rPr lang="cs-CZ" sz="2000" dirty="0">
                <a:sym typeface="Symbol" pitchFamily="18" charset="2"/>
              </a:rPr>
              <a:t>	</a:t>
            </a:r>
            <a:r>
              <a:rPr lang="cs-CZ" sz="2000" baseline="-25000" dirty="0">
                <a:sym typeface="Symbol" pitchFamily="18" charset="2"/>
              </a:rPr>
              <a:t>l</a:t>
            </a:r>
            <a:r>
              <a:rPr lang="cs-CZ" sz="2000" dirty="0">
                <a:sym typeface="Symbol" pitchFamily="18" charset="2"/>
              </a:rPr>
              <a:t>	-	koeficient využití pracovní doby</a:t>
            </a: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r>
              <a:rPr lang="cs-CZ" sz="2000" dirty="0">
                <a:sym typeface="Symbol" pitchFamily="18" charset="2"/>
              </a:rPr>
              <a:t>	</a:t>
            </a:r>
          </a:p>
        </p:txBody>
      </p:sp>
      <p:graphicFrame>
        <p:nvGraphicFramePr>
          <p:cNvPr id="37892" name="Object 4"/>
          <p:cNvGraphicFramePr>
            <a:graphicFrameLocks noChangeAspect="1"/>
          </p:cNvGraphicFramePr>
          <p:nvPr/>
        </p:nvGraphicFramePr>
        <p:xfrm>
          <a:off x="2843808" y="1556792"/>
          <a:ext cx="1733550" cy="693738"/>
        </p:xfrm>
        <a:graphic>
          <a:graphicData uri="http://schemas.openxmlformats.org/presentationml/2006/ole">
            <mc:AlternateContent xmlns:mc="http://schemas.openxmlformats.org/markup-compatibility/2006">
              <mc:Choice xmlns:v="urn:schemas-microsoft-com:vml" Requires="v">
                <p:oleObj spid="_x0000_s4101" name="Rovnice" r:id="rId5" imgW="571320" imgH="228600" progId="Equation.3">
                  <p:embed/>
                </p:oleObj>
              </mc:Choice>
              <mc:Fallback>
                <p:oleObj name="Rovnice" r:id="rId5" imgW="571320" imgH="228600" progId="Equation.3">
                  <p:embed/>
                  <p:pic>
                    <p:nvPicPr>
                      <p:cNvPr id="3789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1556792"/>
                        <a:ext cx="1733550"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29069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Produktivita</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36579547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31836"/>
            <a:ext cx="8229600" cy="685801"/>
          </a:xfrm>
        </p:spPr>
        <p:txBody>
          <a:bodyPr>
            <a:normAutofit fontScale="90000"/>
          </a:bodyPr>
          <a:lstStyle/>
          <a:p>
            <a:r>
              <a:rPr lang="cs-CZ" b="1" dirty="0"/>
              <a:t>Definice produktivity</a:t>
            </a:r>
          </a:p>
        </p:txBody>
      </p:sp>
      <p:sp>
        <p:nvSpPr>
          <p:cNvPr id="3" name="Zástupný symbol pro obsah 2"/>
          <p:cNvSpPr>
            <a:spLocks noGrp="1"/>
          </p:cNvSpPr>
          <p:nvPr>
            <p:ph idx="1"/>
          </p:nvPr>
        </p:nvSpPr>
        <p:spPr/>
        <p:txBody>
          <a:bodyPr>
            <a:normAutofit/>
          </a:bodyPr>
          <a:lstStyle/>
          <a:p>
            <a:r>
              <a:rPr lang="cs-CZ" i="1" dirty="0"/>
              <a:t>Produktivita je účinnost (efektivnost), s jakou jsou výrobní faktory využívány ve výrobě. </a:t>
            </a:r>
          </a:p>
          <a:p>
            <a:r>
              <a:rPr lang="cs-CZ" i="1" dirty="0"/>
              <a:t>Produktivita se týká všech podniků, výrobních i nevýrobních, neboť výrobou v širším slova smyslu se rozumí transformace vstupů v užitečné výstupy – výrobky či služby.“</a:t>
            </a:r>
            <a:endParaRPr lang="cs-CZ" dirty="0"/>
          </a:p>
        </p:txBody>
      </p:sp>
    </p:spTree>
    <p:extLst>
      <p:ext uri="{BB962C8B-B14F-4D97-AF65-F5344CB8AC3E}">
        <p14:creationId xmlns:p14="http://schemas.microsoft.com/office/powerpoint/2010/main" val="899760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a:bodyPr>
          <a:lstStyle/>
          <a:p>
            <a:r>
              <a:rPr lang="cs-CZ" b="1" i="1" dirty="0"/>
              <a:t>Druhy produktivity:</a:t>
            </a:r>
            <a:endParaRPr lang="cs-CZ" b="1" dirty="0"/>
          </a:p>
        </p:txBody>
      </p:sp>
      <p:sp>
        <p:nvSpPr>
          <p:cNvPr id="3" name="Zástupný symbol pro obsah 2"/>
          <p:cNvSpPr>
            <a:spLocks noGrp="1"/>
          </p:cNvSpPr>
          <p:nvPr>
            <p:ph idx="1"/>
          </p:nvPr>
        </p:nvSpPr>
        <p:spPr/>
        <p:txBody>
          <a:bodyPr/>
          <a:lstStyle/>
          <a:p>
            <a:pPr lvl="0"/>
            <a:r>
              <a:rPr lang="cs-CZ" b="1" dirty="0"/>
              <a:t>parciální </a:t>
            </a:r>
            <a:r>
              <a:rPr lang="cs-CZ" dirty="0"/>
              <a:t>produktivita (neboli produktivita určitého výrobního faktoru – práce, kapitálu, energie, materiálu, strojů);</a:t>
            </a:r>
          </a:p>
          <a:p>
            <a:pPr lvl="0"/>
            <a:r>
              <a:rPr lang="cs-CZ" b="1" dirty="0"/>
              <a:t>celková </a:t>
            </a:r>
            <a:r>
              <a:rPr lang="cs-CZ" dirty="0"/>
              <a:t>produktivita (neboli produktivita souhrnná, kombinující různé vstupy pro dosažení výstupu).</a:t>
            </a:r>
          </a:p>
        </p:txBody>
      </p:sp>
    </p:spTree>
    <p:extLst>
      <p:ext uri="{BB962C8B-B14F-4D97-AF65-F5344CB8AC3E}">
        <p14:creationId xmlns:p14="http://schemas.microsoft.com/office/powerpoint/2010/main" val="2798913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endParaRPr lang="cs-CZ" b="0" i="1" dirty="0">
                  <a:latin typeface="Cambria Math"/>
                </a:endParaRPr>
              </a:p>
              <a:p>
                <a:pPr marL="0" indent="0">
                  <a:buNone/>
                </a:pPr>
                <a14:m>
                  <m:oMathPara xmlns:m="http://schemas.openxmlformats.org/officeDocument/2006/math">
                    <m:oMathParaPr>
                      <m:jc m:val="center"/>
                    </m:oMathParaPr>
                    <m:oMath xmlns:m="http://schemas.openxmlformats.org/officeDocument/2006/math">
                      <m:r>
                        <a:rPr lang="cs-CZ" b="0" i="1" smtClean="0">
                          <a:latin typeface="Cambria Math"/>
                        </a:rPr>
                        <m:t>𝑝𝑟𝑜𝑑𝑢𝑘𝑡𝑖𝑣𝑖𝑡𝑎</m:t>
                      </m:r>
                      <m:r>
                        <a:rPr lang="cs-CZ" b="0" i="1" smtClean="0">
                          <a:latin typeface="Cambria Math"/>
                        </a:rPr>
                        <m:t>=</m:t>
                      </m:r>
                      <m:f>
                        <m:fPr>
                          <m:ctrlPr>
                            <a:rPr lang="cs-CZ" i="1">
                              <a:latin typeface="Cambria Math" panose="02040503050406030204" pitchFamily="18" charset="0"/>
                            </a:rPr>
                          </m:ctrlPr>
                        </m:fPr>
                        <m:num>
                          <m:r>
                            <a:rPr lang="cs-CZ" i="1">
                              <a:latin typeface="Cambria Math"/>
                            </a:rPr>
                            <m:t>𝑣</m:t>
                          </m:r>
                          <m:r>
                            <a:rPr lang="cs-CZ" i="1">
                              <a:latin typeface="Cambria Math"/>
                            </a:rPr>
                            <m:t>ý</m:t>
                          </m:r>
                          <m:r>
                            <a:rPr lang="cs-CZ" i="1">
                              <a:latin typeface="Cambria Math"/>
                            </a:rPr>
                            <m:t>𝑠𝑡𝑢𝑝𝑦</m:t>
                          </m:r>
                        </m:num>
                        <m:den>
                          <m:r>
                            <a:rPr lang="cs-CZ" i="1">
                              <a:latin typeface="Cambria Math"/>
                            </a:rPr>
                            <m:t>𝑣𝑠𝑡𝑢𝑝𝑦</m:t>
                          </m:r>
                        </m:den>
                      </m:f>
                    </m:oMath>
                  </m:oMathPara>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1456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764704"/>
            <a:ext cx="7724775" cy="995834"/>
          </a:xfrm>
        </p:spPr>
        <p:txBody>
          <a:bodyPr>
            <a:normAutofit fontScale="90000"/>
          </a:bodyPr>
          <a:lstStyle/>
          <a:p>
            <a:pPr algn="ctr"/>
            <a:r>
              <a:rPr lang="cs-CZ" b="1" dirty="0"/>
              <a:t>HODNOTOVÝ ŘETĚZEC</a:t>
            </a:r>
            <a:br>
              <a:rPr lang="cs-CZ" b="1" dirty="0"/>
            </a:br>
            <a:r>
              <a:rPr lang="cs-CZ" b="1" dirty="0"/>
              <a:t>(M. Porter)</a:t>
            </a:r>
          </a:p>
        </p:txBody>
      </p:sp>
      <p:graphicFrame>
        <p:nvGraphicFramePr>
          <p:cNvPr id="104451" name="Object 3"/>
          <p:cNvGraphicFramePr>
            <a:graphicFrameLocks noChangeAspect="1"/>
          </p:cNvGraphicFramePr>
          <p:nvPr>
            <p:extLst>
              <p:ext uri="{D42A27DB-BD31-4B8C-83A1-F6EECF244321}">
                <p14:modId xmlns:p14="http://schemas.microsoft.com/office/powerpoint/2010/main" val="1262370018"/>
              </p:ext>
            </p:extLst>
          </p:nvPr>
        </p:nvGraphicFramePr>
        <p:xfrm>
          <a:off x="1043608" y="1916832"/>
          <a:ext cx="7169597" cy="4176464"/>
        </p:xfrm>
        <a:graphic>
          <a:graphicData uri="http://schemas.openxmlformats.org/presentationml/2006/ole">
            <mc:AlternateContent xmlns:mc="http://schemas.openxmlformats.org/markup-compatibility/2006">
              <mc:Choice xmlns:v="urn:schemas-microsoft-com:vml" Requires="v">
                <p:oleObj spid="_x0000_s1029" name="Rastrový obrázek" r:id="rId5" imgW="6897063" imgH="5571429" progId="Paint.Picture">
                  <p:embed/>
                </p:oleObj>
              </mc:Choice>
              <mc:Fallback>
                <p:oleObj name="Rastrový obrázek" r:id="rId5" imgW="6897063" imgH="55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916832"/>
                        <a:ext cx="7169597" cy="41764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285193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73440" y="731836"/>
            <a:ext cx="8229600" cy="671811"/>
          </a:xfrm>
        </p:spPr>
        <p:txBody>
          <a:bodyPr>
            <a:normAutofit fontScale="90000"/>
          </a:bodyPr>
          <a:lstStyle/>
          <a:p>
            <a:r>
              <a:rPr lang="cs-CZ" b="1" dirty="0"/>
              <a:t>Index produktivity</a:t>
            </a:r>
          </a:p>
        </p:txBody>
      </p:sp>
      <p:sp>
        <p:nvSpPr>
          <p:cNvPr id="3" name="Zástupný symbol pro obsah 2"/>
          <p:cNvSpPr>
            <a:spLocks noGrp="1"/>
          </p:cNvSpPr>
          <p:nvPr>
            <p:ph idx="1"/>
          </p:nvPr>
        </p:nvSpPr>
        <p:spPr/>
        <p:txBody>
          <a:bodyPr>
            <a:normAutofit/>
          </a:bodyPr>
          <a:lstStyle/>
          <a:p>
            <a:r>
              <a:rPr lang="cs-CZ" dirty="0"/>
              <a:t>Při sestavování </a:t>
            </a:r>
            <a:r>
              <a:rPr lang="cs-CZ" b="1" dirty="0"/>
              <a:t>analýzy produktivity podniku </a:t>
            </a:r>
            <a:r>
              <a:rPr lang="cs-CZ" dirty="0"/>
              <a:t>je zpravidla sledováno několik různých </a:t>
            </a:r>
            <a:r>
              <a:rPr lang="cs-CZ" b="1" dirty="0"/>
              <a:t>indexů produktivity</a:t>
            </a:r>
            <a:r>
              <a:rPr lang="cs-CZ" dirty="0"/>
              <a:t>, jejichž </a:t>
            </a:r>
            <a:r>
              <a:rPr lang="cs-CZ" b="1" dirty="0"/>
              <a:t>kalkulace umožňuje sledovat vývoj produktivity v čase</a:t>
            </a:r>
            <a:r>
              <a:rPr lang="cs-CZ" dirty="0"/>
              <a:t>, případně ve vztahu k určitým standardům. </a:t>
            </a:r>
          </a:p>
          <a:p>
            <a:r>
              <a:rPr lang="cs-CZ" dirty="0"/>
              <a:t>Index je obecně </a:t>
            </a:r>
            <a:r>
              <a:rPr lang="cs-CZ" b="1" dirty="0"/>
              <a:t>ukazatel vyjadřující poměr dvou hodnot téhož ukazatele</a:t>
            </a:r>
            <a:r>
              <a:rPr lang="cs-CZ" dirty="0"/>
              <a:t>. </a:t>
            </a:r>
          </a:p>
        </p:txBody>
      </p:sp>
    </p:spTree>
    <p:extLst>
      <p:ext uri="{BB962C8B-B14F-4D97-AF65-F5344CB8AC3E}">
        <p14:creationId xmlns:p14="http://schemas.microsoft.com/office/powerpoint/2010/main" val="376274025"/>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Indexy produktivity</a:t>
            </a:r>
          </a:p>
        </p:txBody>
      </p:sp>
      <p:sp>
        <p:nvSpPr>
          <p:cNvPr id="3" name="Zástupný symbol pro obsah 2"/>
          <p:cNvSpPr>
            <a:spLocks noGrp="1"/>
          </p:cNvSpPr>
          <p:nvPr>
            <p:ph idx="1"/>
          </p:nvPr>
        </p:nvSpPr>
        <p:spPr/>
        <p:txBody>
          <a:bodyPr/>
          <a:lstStyle/>
          <a:p>
            <a:pPr lvl="0"/>
            <a:r>
              <a:rPr lang="cs-CZ" b="1" dirty="0"/>
              <a:t>indexy celkové produktivity</a:t>
            </a:r>
            <a:r>
              <a:rPr lang="cs-CZ" dirty="0"/>
              <a:t> – vyjadřují změnu souhrnné produktivity;</a:t>
            </a:r>
          </a:p>
          <a:p>
            <a:pPr lvl="0"/>
            <a:r>
              <a:rPr lang="cs-CZ" b="1" dirty="0"/>
              <a:t>indexy parciální produktivity</a:t>
            </a:r>
            <a:r>
              <a:rPr lang="cs-CZ" dirty="0"/>
              <a:t> – umožňují určit, jak se jednotlivé výrobní faktory podílely na změně celkové produktivity.</a:t>
            </a:r>
          </a:p>
          <a:p>
            <a:endParaRPr lang="cs-CZ" dirty="0"/>
          </a:p>
        </p:txBody>
      </p:sp>
    </p:spTree>
    <p:extLst>
      <p:ext uri="{BB962C8B-B14F-4D97-AF65-F5344CB8AC3E}">
        <p14:creationId xmlns:p14="http://schemas.microsoft.com/office/powerpoint/2010/main" val="3040910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Způsoby navýšení produktivity</a:t>
            </a:r>
          </a:p>
        </p:txBody>
      </p:sp>
      <p:sp>
        <p:nvSpPr>
          <p:cNvPr id="3" name="Zástupný symbol pro obsah 2"/>
          <p:cNvSpPr>
            <a:spLocks noGrp="1"/>
          </p:cNvSpPr>
          <p:nvPr>
            <p:ph idx="1"/>
          </p:nvPr>
        </p:nvSpPr>
        <p:spPr/>
        <p:txBody>
          <a:bodyPr/>
          <a:lstStyle/>
          <a:p>
            <a:r>
              <a:rPr lang="cs-CZ" dirty="0"/>
              <a:t>Použití moderní technologie</a:t>
            </a:r>
          </a:p>
          <a:p>
            <a:r>
              <a:rPr lang="cs-CZ" dirty="0"/>
              <a:t>Použití kvalifikovanější pracovní síly</a:t>
            </a:r>
          </a:p>
          <a:p>
            <a:r>
              <a:rPr lang="cs-CZ" dirty="0"/>
              <a:t>Optimalizace spotřeby materiálu</a:t>
            </a:r>
          </a:p>
          <a:p>
            <a:r>
              <a:rPr lang="cs-CZ" dirty="0"/>
              <a:t>Motivace a odměňování….</a:t>
            </a:r>
          </a:p>
          <a:p>
            <a:endParaRPr lang="cs-CZ" dirty="0"/>
          </a:p>
        </p:txBody>
      </p:sp>
    </p:spTree>
    <p:extLst>
      <p:ext uri="{BB962C8B-B14F-4D97-AF65-F5344CB8AC3E}">
        <p14:creationId xmlns:p14="http://schemas.microsoft.com/office/powerpoint/2010/main" val="446153436"/>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731836"/>
            <a:ext cx="8229600" cy="685801"/>
          </a:xfrm>
        </p:spPr>
        <p:txBody>
          <a:bodyPr>
            <a:normAutofit fontScale="90000"/>
          </a:bodyPr>
          <a:lstStyle/>
          <a:p>
            <a:r>
              <a:rPr lang="cs-CZ" b="1" dirty="0"/>
              <a:t>Parciální produktivita</a:t>
            </a:r>
          </a:p>
        </p:txBody>
      </p:sp>
      <p:sp>
        <p:nvSpPr>
          <p:cNvPr id="3" name="Zástupný symbol pro obsah 2"/>
          <p:cNvSpPr>
            <a:spLocks noGrp="1"/>
          </p:cNvSpPr>
          <p:nvPr>
            <p:ph idx="1"/>
          </p:nvPr>
        </p:nvSpPr>
        <p:spPr/>
        <p:txBody>
          <a:bodyPr/>
          <a:lstStyle/>
          <a:p>
            <a:r>
              <a:rPr lang="cs-CZ" dirty="0"/>
              <a:t>Jednotlivých výrobních faktorů (pracovníka, stroje, materiálu)</a:t>
            </a:r>
          </a:p>
          <a:p>
            <a:endParaRPr lang="cs-CZ" dirty="0"/>
          </a:p>
          <a:p>
            <a:pPr marL="0" indent="0" algn="ctr">
              <a:buNone/>
            </a:pPr>
            <a:r>
              <a:rPr lang="cs-CZ" i="1" dirty="0"/>
              <a:t>PP = vystup (Kč, ks)/vstup (m, hod., kg, l)</a:t>
            </a:r>
          </a:p>
        </p:txBody>
      </p:sp>
    </p:spTree>
    <p:extLst>
      <p:ext uri="{BB962C8B-B14F-4D97-AF65-F5344CB8AC3E}">
        <p14:creationId xmlns:p14="http://schemas.microsoft.com/office/powerpoint/2010/main" val="3667663881"/>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Totální produktivita</a:t>
            </a:r>
          </a:p>
        </p:txBody>
      </p:sp>
      <p:sp>
        <p:nvSpPr>
          <p:cNvPr id="3" name="Zástupný symbol pro obsah 2"/>
          <p:cNvSpPr>
            <a:spLocks noGrp="1"/>
          </p:cNvSpPr>
          <p:nvPr>
            <p:ph idx="1"/>
          </p:nvPr>
        </p:nvSpPr>
        <p:spPr/>
        <p:txBody>
          <a:bodyPr/>
          <a:lstStyle/>
          <a:p>
            <a:r>
              <a:rPr lang="cs-CZ" dirty="0"/>
              <a:t>Porovnává všechny vstupy s výstupem</a:t>
            </a:r>
          </a:p>
          <a:p>
            <a:endParaRPr lang="cs-CZ" dirty="0"/>
          </a:p>
          <a:p>
            <a:pPr marL="0" indent="0" algn="ctr">
              <a:buNone/>
            </a:pPr>
            <a:r>
              <a:rPr lang="cs-CZ" i="1" dirty="0"/>
              <a:t>TP=vystup (ks, Kč)/ vstup (Kč)</a:t>
            </a:r>
          </a:p>
        </p:txBody>
      </p:sp>
    </p:spTree>
    <p:extLst>
      <p:ext uri="{BB962C8B-B14F-4D97-AF65-F5344CB8AC3E}">
        <p14:creationId xmlns:p14="http://schemas.microsoft.com/office/powerpoint/2010/main" val="161926015"/>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Index produktivity</a:t>
            </a:r>
          </a:p>
        </p:txBody>
      </p:sp>
      <p:sp>
        <p:nvSpPr>
          <p:cNvPr id="3" name="Zástupný symbol pro obsah 2"/>
          <p:cNvSpPr>
            <a:spLocks noGrp="1"/>
          </p:cNvSpPr>
          <p:nvPr>
            <p:ph idx="1"/>
          </p:nvPr>
        </p:nvSpPr>
        <p:spPr/>
        <p:txBody>
          <a:bodyPr/>
          <a:lstStyle/>
          <a:p>
            <a:r>
              <a:rPr lang="cs-CZ" dirty="0"/>
              <a:t>Porovnaní plánované a skutečné produktivity (parciální a totální)</a:t>
            </a:r>
          </a:p>
          <a:p>
            <a:endParaRPr lang="cs-CZ" dirty="0"/>
          </a:p>
          <a:p>
            <a:pPr marL="0" indent="0" algn="ctr">
              <a:buNone/>
            </a:pPr>
            <a:r>
              <a:rPr lang="cs-CZ" dirty="0"/>
              <a:t>IP=</a:t>
            </a:r>
            <a:r>
              <a:rPr lang="cs-CZ" dirty="0" err="1"/>
              <a:t>PPsk</a:t>
            </a:r>
            <a:r>
              <a:rPr lang="cs-CZ" dirty="0"/>
              <a:t>/</a:t>
            </a:r>
            <a:r>
              <a:rPr lang="cs-CZ" dirty="0" err="1"/>
              <a:t>PPpl</a:t>
            </a:r>
            <a:endParaRPr lang="cs-CZ" dirty="0"/>
          </a:p>
        </p:txBody>
      </p:sp>
    </p:spTree>
    <p:extLst>
      <p:ext uri="{BB962C8B-B14F-4D97-AF65-F5344CB8AC3E}">
        <p14:creationId xmlns:p14="http://schemas.microsoft.com/office/powerpoint/2010/main" val="2092812639"/>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Technická příprava výroby </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570979837"/>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Technická příprava výroby</a:t>
            </a:r>
          </a:p>
        </p:txBody>
      </p:sp>
      <p:sp>
        <p:nvSpPr>
          <p:cNvPr id="3" name="Zástupný symbol pro obsah 2"/>
          <p:cNvSpPr>
            <a:spLocks noGrp="1"/>
          </p:cNvSpPr>
          <p:nvPr>
            <p:ph idx="1"/>
          </p:nvPr>
        </p:nvSpPr>
        <p:spPr/>
        <p:txBody>
          <a:bodyPr/>
          <a:lstStyle/>
          <a:p>
            <a:r>
              <a:rPr lang="cs-CZ" dirty="0"/>
              <a:t>Základy technické přípravy výroby</a:t>
            </a:r>
          </a:p>
          <a:p>
            <a:r>
              <a:rPr lang="cs-CZ" dirty="0"/>
              <a:t>Standardizace</a:t>
            </a:r>
          </a:p>
          <a:p>
            <a:r>
              <a:rPr lang="cs-CZ" dirty="0"/>
              <a:t>Normativní základna</a:t>
            </a:r>
          </a:p>
          <a:p>
            <a:pPr lvl="1"/>
            <a:r>
              <a:rPr lang="cs-CZ" dirty="0"/>
              <a:t>Stanovení výrobní dávky</a:t>
            </a:r>
          </a:p>
          <a:p>
            <a:pPr lvl="1"/>
            <a:r>
              <a:rPr lang="cs-CZ" dirty="0"/>
              <a:t>Normy spotřeby materiálu</a:t>
            </a:r>
          </a:p>
          <a:p>
            <a:pPr lvl="1"/>
            <a:r>
              <a:rPr lang="cs-CZ" dirty="0"/>
              <a:t>Normy vázanosti materiálu</a:t>
            </a:r>
          </a:p>
          <a:p>
            <a:pPr lvl="1"/>
            <a:r>
              <a:rPr lang="cs-CZ" dirty="0"/>
              <a:t>Normy spotřeby práce</a:t>
            </a:r>
          </a:p>
          <a:p>
            <a:endParaRPr lang="cs-CZ" dirty="0"/>
          </a:p>
        </p:txBody>
      </p:sp>
    </p:spTree>
    <p:extLst>
      <p:ext uri="{BB962C8B-B14F-4D97-AF65-F5344CB8AC3E}">
        <p14:creationId xmlns:p14="http://schemas.microsoft.com/office/powerpoint/2010/main" val="65218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technické přípravy výroby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933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Typy TPV</a:t>
            </a:r>
          </a:p>
        </p:txBody>
      </p:sp>
      <p:sp>
        <p:nvSpPr>
          <p:cNvPr id="3" name="Zástupný symbol pro obsah 2"/>
          <p:cNvSpPr>
            <a:spLocks noGrp="1"/>
          </p:cNvSpPr>
          <p:nvPr>
            <p:ph idx="1"/>
          </p:nvPr>
        </p:nvSpPr>
        <p:spPr/>
        <p:txBody>
          <a:bodyPr/>
          <a:lstStyle/>
          <a:p>
            <a:r>
              <a:rPr lang="cs-CZ" b="1" dirty="0"/>
              <a:t>Vývojová </a:t>
            </a:r>
            <a:r>
              <a:rPr lang="cs-CZ" dirty="0"/>
              <a:t>(spojená s vznikem nových výrobků)</a:t>
            </a:r>
          </a:p>
          <a:p>
            <a:r>
              <a:rPr lang="cs-CZ" b="1" dirty="0"/>
              <a:t>Provozní</a:t>
            </a:r>
            <a:r>
              <a:rPr lang="cs-CZ" dirty="0"/>
              <a:t> (spojená se změnami, eventuálně s různými úpravami výrobku stávajícího)</a:t>
            </a:r>
          </a:p>
        </p:txBody>
      </p:sp>
    </p:spTree>
    <p:extLst>
      <p:ext uri="{BB962C8B-B14F-4D97-AF65-F5344CB8AC3E}">
        <p14:creationId xmlns:p14="http://schemas.microsoft.com/office/powerpoint/2010/main" val="423107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Tvorba hodnoty</a:t>
            </a:r>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772816"/>
            <a:ext cx="781159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82198"/>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1268760"/>
            <a:ext cx="6172200" cy="857250"/>
          </a:xfrm>
        </p:spPr>
        <p:txBody>
          <a:bodyPr>
            <a:normAutofit fontScale="90000"/>
          </a:bodyPr>
          <a:lstStyle/>
          <a:p>
            <a:r>
              <a:rPr lang="cs-CZ" b="1" dirty="0"/>
              <a:t>Na složitost, náročnost, časový rozsah TPV mají především vliv:</a:t>
            </a:r>
          </a:p>
        </p:txBody>
      </p:sp>
      <p:sp>
        <p:nvSpPr>
          <p:cNvPr id="3" name="Zástupný symbol pro obsah 2"/>
          <p:cNvSpPr>
            <a:spLocks noGrp="1"/>
          </p:cNvSpPr>
          <p:nvPr>
            <p:ph idx="1"/>
          </p:nvPr>
        </p:nvSpPr>
        <p:spPr>
          <a:xfrm>
            <a:off x="457200" y="2636912"/>
            <a:ext cx="8229600" cy="3489251"/>
          </a:xfrm>
        </p:spPr>
        <p:txBody>
          <a:bodyPr>
            <a:normAutofit lnSpcReduction="10000"/>
          </a:bodyPr>
          <a:lstStyle/>
          <a:p>
            <a:r>
              <a:rPr lang="cs-CZ" dirty="0"/>
              <a:t>Technické vlastnosti a složitost výrobku, provozní podmínky, materiálová náročnost a stupeň inovace</a:t>
            </a:r>
          </a:p>
          <a:p>
            <a:r>
              <a:rPr lang="cs-CZ" dirty="0"/>
              <a:t>Povaha technologických přeměn</a:t>
            </a:r>
          </a:p>
          <a:p>
            <a:r>
              <a:rPr lang="cs-CZ" dirty="0"/>
              <a:t>Ekonomické a organizační podmínky firmy, včetně schopnosti příslušných pracovníků,</a:t>
            </a:r>
          </a:p>
          <a:p>
            <a:r>
              <a:rPr lang="cs-CZ" dirty="0"/>
              <a:t>Úroveň a výsledky vlastního výzkumu či vývoje</a:t>
            </a:r>
          </a:p>
        </p:txBody>
      </p:sp>
    </p:spTree>
    <p:extLst>
      <p:ext uri="{BB962C8B-B14F-4D97-AF65-F5344CB8AC3E}">
        <p14:creationId xmlns:p14="http://schemas.microsoft.com/office/powerpoint/2010/main" val="84013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Úkoly TPV</a:t>
            </a:r>
          </a:p>
        </p:txBody>
      </p:sp>
      <p:sp>
        <p:nvSpPr>
          <p:cNvPr id="3" name="Zástupný symbol pro obsah 2"/>
          <p:cNvSpPr>
            <a:spLocks noGrp="1"/>
          </p:cNvSpPr>
          <p:nvPr>
            <p:ph idx="1"/>
          </p:nvPr>
        </p:nvSpPr>
        <p:spPr>
          <a:xfrm>
            <a:off x="457200" y="1417638"/>
            <a:ext cx="8229600" cy="4708525"/>
          </a:xfrm>
        </p:spPr>
        <p:txBody>
          <a:bodyPr>
            <a:normAutofit fontScale="85000" lnSpcReduction="10000"/>
          </a:bodyPr>
          <a:lstStyle/>
          <a:p>
            <a:r>
              <a:rPr lang="cs-CZ" b="1" dirty="0"/>
              <a:t>Vyřešit a připravit výrobek </a:t>
            </a:r>
            <a:r>
              <a:rPr lang="cs-CZ" dirty="0"/>
              <a:t>s ohledem na </a:t>
            </a:r>
            <a:r>
              <a:rPr lang="cs-CZ" b="1" dirty="0"/>
              <a:t>požadavky trhu a vlastní efektivnost firmy</a:t>
            </a:r>
            <a:r>
              <a:rPr lang="cs-CZ" dirty="0"/>
              <a:t>, zajistit jeho vývoj a vypracovat dokumentaci produktu a jeho častí.</a:t>
            </a:r>
          </a:p>
          <a:p>
            <a:r>
              <a:rPr lang="cs-CZ" dirty="0"/>
              <a:t>Určit v rámci jakých procesních zásad, </a:t>
            </a:r>
            <a:r>
              <a:rPr lang="cs-CZ" b="1" dirty="0"/>
              <a:t>jakými postupy, na jakém zařízení, s jakým nářadím a přípravky, při použití jakého materiálu a s nasazením kterých profesí bude výrobek vyráběn, kontrolován a zkoušen</a:t>
            </a:r>
            <a:r>
              <a:rPr lang="cs-CZ" dirty="0"/>
              <a:t>. K tomu je třeba vypracovat příslušnou dokumentaci. </a:t>
            </a:r>
          </a:p>
          <a:p>
            <a:r>
              <a:rPr lang="cs-CZ" dirty="0"/>
              <a:t>Vyřešit </a:t>
            </a:r>
            <a:r>
              <a:rPr lang="cs-CZ" b="1" dirty="0"/>
              <a:t>optimální organizační uspořádaní výrobního procesu</a:t>
            </a:r>
            <a:r>
              <a:rPr lang="cs-CZ" dirty="0"/>
              <a:t>, a to jak po stránce věcné, tak prostorové a časové.</a:t>
            </a:r>
          </a:p>
        </p:txBody>
      </p:sp>
    </p:spTree>
    <p:extLst>
      <p:ext uri="{BB962C8B-B14F-4D97-AF65-F5344CB8AC3E}">
        <p14:creationId xmlns:p14="http://schemas.microsoft.com/office/powerpoint/2010/main" val="2897902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724942"/>
          </a:xfrm>
        </p:spPr>
        <p:txBody>
          <a:bodyPr>
            <a:normAutofit fontScale="90000"/>
          </a:bodyPr>
          <a:lstStyle/>
          <a:p>
            <a:r>
              <a:rPr lang="cs-CZ" b="1" dirty="0"/>
              <a:t>Členění TPV:</a:t>
            </a:r>
          </a:p>
        </p:txBody>
      </p:sp>
      <p:sp>
        <p:nvSpPr>
          <p:cNvPr id="3" name="Zástupný symbol pro obsah 2"/>
          <p:cNvSpPr>
            <a:spLocks noGrp="1"/>
          </p:cNvSpPr>
          <p:nvPr>
            <p:ph idx="1"/>
          </p:nvPr>
        </p:nvSpPr>
        <p:spPr/>
        <p:txBody>
          <a:bodyPr/>
          <a:lstStyle/>
          <a:p>
            <a:r>
              <a:rPr lang="cs-CZ" dirty="0"/>
              <a:t>Konstrukční příprava výroby</a:t>
            </a:r>
          </a:p>
          <a:p>
            <a:r>
              <a:rPr lang="cs-CZ" dirty="0"/>
              <a:t>Technologická příprava výroby</a:t>
            </a:r>
          </a:p>
          <a:p>
            <a:r>
              <a:rPr lang="cs-CZ" dirty="0"/>
              <a:t>Organizační příprava výroby</a:t>
            </a:r>
          </a:p>
        </p:txBody>
      </p:sp>
    </p:spTree>
    <p:extLst>
      <p:ext uri="{BB962C8B-B14F-4D97-AF65-F5344CB8AC3E}">
        <p14:creationId xmlns:p14="http://schemas.microsoft.com/office/powerpoint/2010/main" val="2384435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Konstrukční příprava výroby</a:t>
            </a:r>
          </a:p>
        </p:txBody>
      </p:sp>
      <p:sp>
        <p:nvSpPr>
          <p:cNvPr id="3" name="Zástupný symbol pro obsah 2"/>
          <p:cNvSpPr>
            <a:spLocks noGrp="1"/>
          </p:cNvSpPr>
          <p:nvPr>
            <p:ph idx="1"/>
          </p:nvPr>
        </p:nvSpPr>
        <p:spPr/>
        <p:txBody>
          <a:bodyPr/>
          <a:lstStyle/>
          <a:p>
            <a:r>
              <a:rPr lang="cs-CZ" dirty="0"/>
              <a:t>Zpracování návrhu výrobku</a:t>
            </a:r>
          </a:p>
          <a:p>
            <a:r>
              <a:rPr lang="cs-CZ" dirty="0"/>
              <a:t>Konstrukční řešení výrobku, případně výroba a ověření prototypu,</a:t>
            </a:r>
          </a:p>
          <a:p>
            <a:r>
              <a:rPr lang="cs-CZ" dirty="0"/>
              <a:t>Spolupráce konstruktérů při technologické části TPV a při rozběhu výroby.</a:t>
            </a:r>
          </a:p>
        </p:txBody>
      </p:sp>
    </p:spTree>
    <p:extLst>
      <p:ext uri="{BB962C8B-B14F-4D97-AF65-F5344CB8AC3E}">
        <p14:creationId xmlns:p14="http://schemas.microsoft.com/office/powerpoint/2010/main" val="2749589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2700" b="1" dirty="0"/>
              <a:t>Konstrukční a materiálová příprava</a:t>
            </a:r>
          </a:p>
        </p:txBody>
      </p:sp>
      <p:sp>
        <p:nvSpPr>
          <p:cNvPr id="16387" name="Rectangle 3" descr="Rectangle: Click to edit Master text styles&#10;Second level&#10;Third level&#10;Fourth level&#10;Fifth level"/>
          <p:cNvSpPr>
            <a:spLocks noGrp="1" noChangeArrowheads="1"/>
          </p:cNvSpPr>
          <p:nvPr>
            <p:ph idx="1"/>
          </p:nvPr>
        </p:nvSpPr>
        <p:spPr>
          <a:xfrm>
            <a:off x="1771650" y="2286000"/>
            <a:ext cx="5829300" cy="971550"/>
          </a:xfrm>
        </p:spPr>
        <p:txBody>
          <a:bodyPr>
            <a:normAutofit lnSpcReduction="10000"/>
          </a:bodyPr>
          <a:lstStyle/>
          <a:p>
            <a:pPr marL="0" indent="0">
              <a:buNone/>
            </a:pPr>
            <a:r>
              <a:rPr lang="cs-CZ" altLang="cs-CZ" dirty="0"/>
              <a:t>Řešení a konstrukce výrobku (vzhled a technické parametry)</a:t>
            </a:r>
          </a:p>
        </p:txBody>
      </p:sp>
      <p:sp>
        <p:nvSpPr>
          <p:cNvPr id="16388" name="AutoShape 4"/>
          <p:cNvSpPr>
            <a:spLocks noChangeArrowheads="1"/>
          </p:cNvSpPr>
          <p:nvPr/>
        </p:nvSpPr>
        <p:spPr bwMode="auto">
          <a:xfrm>
            <a:off x="4286250" y="3143250"/>
            <a:ext cx="571500" cy="62865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16389" name="Rectangle 5" descr="Rectangle: Click to edit Master text styles&#10;Second level&#10;Third level&#10;Fourth level&#10;Fifth level"/>
          <p:cNvSpPr>
            <a:spLocks noChangeArrowheads="1"/>
          </p:cNvSpPr>
          <p:nvPr/>
        </p:nvSpPr>
        <p:spPr bwMode="auto">
          <a:xfrm>
            <a:off x="1828800" y="3886200"/>
            <a:ext cx="5829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dirty="0">
                <a:latin typeface="Tahoma" pitchFamily="34" charset="0"/>
              </a:rPr>
              <a:t>Konstrukční dokumentace</a:t>
            </a:r>
          </a:p>
          <a:p>
            <a:pPr algn="ctr">
              <a:spcBef>
                <a:spcPct val="20000"/>
              </a:spcBef>
              <a:buClr>
                <a:schemeClr val="hlink"/>
              </a:buClr>
              <a:buSzPct val="110000"/>
              <a:buFont typeface="Wingdings" pitchFamily="2" charset="2"/>
              <a:buNone/>
            </a:pPr>
            <a:r>
              <a:rPr lang="cs-CZ" altLang="cs-CZ" i="1" dirty="0">
                <a:solidFill>
                  <a:srgbClr val="0099FF"/>
                </a:solidFill>
                <a:latin typeface="Tahoma" pitchFamily="34" charset="0"/>
              </a:rPr>
              <a:t>Výroba a zkoušení funkčního vzorku a prototypu</a:t>
            </a:r>
          </a:p>
        </p:txBody>
      </p:sp>
    </p:spTree>
    <p:extLst>
      <p:ext uri="{BB962C8B-B14F-4D97-AF65-F5344CB8AC3E}">
        <p14:creationId xmlns:p14="http://schemas.microsoft.com/office/powerpoint/2010/main" val="16994094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Technologická příprava výroby</a:t>
            </a:r>
          </a:p>
        </p:txBody>
      </p:sp>
      <p:sp>
        <p:nvSpPr>
          <p:cNvPr id="3" name="Zástupný symbol pro obsah 2"/>
          <p:cNvSpPr>
            <a:spLocks noGrp="1"/>
          </p:cNvSpPr>
          <p:nvPr>
            <p:ph idx="1"/>
          </p:nvPr>
        </p:nvSpPr>
        <p:spPr/>
        <p:txBody>
          <a:bodyPr>
            <a:normAutofit/>
          </a:bodyPr>
          <a:lstStyle/>
          <a:p>
            <a:r>
              <a:rPr lang="cs-CZ" dirty="0"/>
              <a:t>Etapy: </a:t>
            </a:r>
          </a:p>
          <a:p>
            <a:pPr lvl="1"/>
            <a:r>
              <a:rPr lang="cs-CZ" dirty="0"/>
              <a:t>Technologická příprava výroby prototypu</a:t>
            </a:r>
          </a:p>
          <a:p>
            <a:pPr lvl="1"/>
            <a:r>
              <a:rPr lang="cs-CZ" dirty="0"/>
              <a:t>Technologická příprava sériové výroby</a:t>
            </a:r>
          </a:p>
          <a:p>
            <a:pPr lvl="1"/>
            <a:r>
              <a:rPr lang="cs-CZ" dirty="0"/>
              <a:t>Spolupráce při seřízení a rozběhu výroby</a:t>
            </a:r>
          </a:p>
          <a:p>
            <a:endParaRPr lang="cs-CZ" dirty="0"/>
          </a:p>
          <a:p>
            <a:r>
              <a:rPr lang="cs-CZ" dirty="0"/>
              <a:t>Části technologického postupu</a:t>
            </a:r>
          </a:p>
          <a:p>
            <a:pPr lvl="1"/>
            <a:r>
              <a:rPr lang="cs-CZ" dirty="0"/>
              <a:t>výkonová,</a:t>
            </a:r>
          </a:p>
          <a:p>
            <a:pPr lvl="1"/>
            <a:r>
              <a:rPr lang="cs-CZ" dirty="0"/>
              <a:t>materiálová</a:t>
            </a:r>
          </a:p>
        </p:txBody>
      </p:sp>
    </p:spTree>
    <p:extLst>
      <p:ext uri="{BB962C8B-B14F-4D97-AF65-F5344CB8AC3E}">
        <p14:creationId xmlns:p14="http://schemas.microsoft.com/office/powerpoint/2010/main" val="3834561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4704"/>
            <a:ext cx="8229600" cy="1080120"/>
          </a:xfrm>
        </p:spPr>
        <p:txBody>
          <a:bodyPr>
            <a:normAutofit/>
          </a:bodyPr>
          <a:lstStyle/>
          <a:p>
            <a:r>
              <a:rPr lang="cs-CZ" altLang="cs-CZ" sz="2700" b="1" dirty="0"/>
              <a:t>Technologická, materiálová a metalurgická příprava výroby</a:t>
            </a:r>
          </a:p>
        </p:txBody>
      </p:sp>
      <p:sp>
        <p:nvSpPr>
          <p:cNvPr id="17411" name="Rectangle 3" descr="Rectangle: Click to edit Master text styles&#10;Second level&#10;Third level&#10;Fourth level&#10;Fifth level"/>
          <p:cNvSpPr>
            <a:spLocks noGrp="1" noChangeArrowheads="1"/>
          </p:cNvSpPr>
          <p:nvPr>
            <p:ph idx="1"/>
          </p:nvPr>
        </p:nvSpPr>
        <p:spPr>
          <a:xfrm>
            <a:off x="1714500" y="2286000"/>
            <a:ext cx="5886450" cy="1428750"/>
          </a:xfrm>
        </p:spPr>
        <p:txBody>
          <a:bodyPr>
            <a:normAutofit fontScale="70000" lnSpcReduction="20000"/>
          </a:bodyPr>
          <a:lstStyle/>
          <a:p>
            <a:pPr marL="279797" indent="-279797"/>
            <a:r>
              <a:rPr lang="cs-CZ" altLang="cs-CZ" dirty="0"/>
              <a:t>Technologie (způsob výroby, montáže, zkoušení, kontroly a balení)</a:t>
            </a:r>
          </a:p>
          <a:p>
            <a:pPr marL="279797" indent="-279797"/>
            <a:r>
              <a:rPr lang="cs-CZ" altLang="cs-CZ" dirty="0"/>
              <a:t>Výroba jednoúčelových strojů a </a:t>
            </a:r>
            <a:r>
              <a:rPr lang="cs-CZ" altLang="cs-CZ" dirty="0" err="1"/>
              <a:t>spec</a:t>
            </a:r>
            <a:r>
              <a:rPr lang="cs-CZ" altLang="cs-CZ" dirty="0"/>
              <a:t>. nářadí</a:t>
            </a:r>
          </a:p>
          <a:p>
            <a:pPr marL="279797" indent="-279797"/>
            <a:r>
              <a:rPr lang="cs-CZ" altLang="cs-CZ" dirty="0"/>
              <a:t>Vytvoření programů pro NC stroje</a:t>
            </a:r>
          </a:p>
        </p:txBody>
      </p:sp>
      <p:sp>
        <p:nvSpPr>
          <p:cNvPr id="17412" name="AutoShape 4"/>
          <p:cNvSpPr>
            <a:spLocks noChangeArrowheads="1"/>
          </p:cNvSpPr>
          <p:nvPr/>
        </p:nvSpPr>
        <p:spPr bwMode="auto">
          <a:xfrm>
            <a:off x="4343400" y="3771900"/>
            <a:ext cx="571500" cy="62865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17413" name="Rectangle 5" descr="Rectangle: Click to edit Master text styles&#10;Second level&#10;Third level&#10;Fourth level&#10;Fifth level"/>
          <p:cNvSpPr>
            <a:spLocks noChangeArrowheads="1"/>
          </p:cNvSpPr>
          <p:nvPr/>
        </p:nvSpPr>
        <p:spPr bwMode="auto">
          <a:xfrm>
            <a:off x="1828800" y="4514850"/>
            <a:ext cx="58293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dirty="0">
                <a:latin typeface="Tahoma" pitchFamily="34" charset="0"/>
              </a:rPr>
              <a:t>Technologická dokumentace</a:t>
            </a:r>
          </a:p>
          <a:p>
            <a:pPr algn="ctr">
              <a:spcBef>
                <a:spcPct val="20000"/>
              </a:spcBef>
              <a:buClr>
                <a:schemeClr val="hlink"/>
              </a:buClr>
              <a:buSzPct val="110000"/>
              <a:buFont typeface="Wingdings" pitchFamily="2" charset="2"/>
              <a:buNone/>
            </a:pPr>
            <a:r>
              <a:rPr lang="cs-CZ" altLang="cs-CZ" i="1" dirty="0">
                <a:solidFill>
                  <a:srgbClr val="0099FF"/>
                </a:solidFill>
                <a:latin typeface="Tahoma" pitchFamily="34" charset="0"/>
              </a:rPr>
              <a:t>Výroba a zkoušení ověřovací série</a:t>
            </a:r>
          </a:p>
        </p:txBody>
      </p:sp>
    </p:spTree>
    <p:extLst>
      <p:ext uri="{BB962C8B-B14F-4D97-AF65-F5344CB8AC3E}">
        <p14:creationId xmlns:p14="http://schemas.microsoft.com/office/powerpoint/2010/main" val="875227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72100" y="2057400"/>
            <a:ext cx="2114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100"/>
              <a:t>Konstrukční dokumentace</a:t>
            </a:r>
          </a:p>
        </p:txBody>
      </p:sp>
      <p:sp>
        <p:nvSpPr>
          <p:cNvPr id="20483" name="Text Box 3"/>
          <p:cNvSpPr txBox="1">
            <a:spLocks noChangeArrowheads="1"/>
          </p:cNvSpPr>
          <p:nvPr/>
        </p:nvSpPr>
        <p:spPr bwMode="auto">
          <a:xfrm>
            <a:off x="2000250" y="2057400"/>
            <a:ext cx="2114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100"/>
              <a:t>Technologická dokumentace</a:t>
            </a:r>
          </a:p>
        </p:txBody>
      </p:sp>
      <p:grpSp>
        <p:nvGrpSpPr>
          <p:cNvPr id="20502" name="Group 22"/>
          <p:cNvGrpSpPr>
            <a:grpSpLocks/>
          </p:cNvGrpSpPr>
          <p:nvPr/>
        </p:nvGrpSpPr>
        <p:grpSpPr bwMode="auto">
          <a:xfrm>
            <a:off x="3258741" y="2800351"/>
            <a:ext cx="2576513" cy="1483519"/>
            <a:chOff x="1777" y="1632"/>
            <a:chExt cx="2164" cy="1246"/>
          </a:xfrm>
        </p:grpSpPr>
        <p:grpSp>
          <p:nvGrpSpPr>
            <p:cNvPr id="20499" name="Group 19"/>
            <p:cNvGrpSpPr>
              <a:grpSpLocks/>
            </p:cNvGrpSpPr>
            <p:nvPr/>
          </p:nvGrpSpPr>
          <p:grpSpPr bwMode="auto">
            <a:xfrm>
              <a:off x="1874" y="1632"/>
              <a:ext cx="2067" cy="1246"/>
              <a:chOff x="1874" y="1632"/>
              <a:chExt cx="2067" cy="1246"/>
            </a:xfrm>
          </p:grpSpPr>
          <p:sp>
            <p:nvSpPr>
              <p:cNvPr id="20495" name="Freeform 15"/>
              <p:cNvSpPr>
                <a:spLocks/>
              </p:cNvSpPr>
              <p:nvPr/>
            </p:nvSpPr>
            <p:spPr bwMode="auto">
              <a:xfrm>
                <a:off x="1874" y="1632"/>
                <a:ext cx="2067" cy="1225"/>
              </a:xfrm>
              <a:custGeom>
                <a:avLst/>
                <a:gdLst>
                  <a:gd name="T0" fmla="*/ 528 w 4135"/>
                  <a:gd name="T1" fmla="*/ 0 h 3676"/>
                  <a:gd name="T2" fmla="*/ 758 w 4135"/>
                  <a:gd name="T3" fmla="*/ 359 h 3676"/>
                  <a:gd name="T4" fmla="*/ 1025 w 4135"/>
                  <a:gd name="T5" fmla="*/ 764 h 3676"/>
                  <a:gd name="T6" fmla="*/ 1280 w 4135"/>
                  <a:gd name="T7" fmla="*/ 1155 h 3676"/>
                  <a:gd name="T8" fmla="*/ 1483 w 4135"/>
                  <a:gd name="T9" fmla="*/ 1486 h 3676"/>
                  <a:gd name="T10" fmla="*/ 1682 w 4135"/>
                  <a:gd name="T11" fmla="*/ 1846 h 3676"/>
                  <a:gd name="T12" fmla="*/ 1870 w 4135"/>
                  <a:gd name="T13" fmla="*/ 2236 h 3676"/>
                  <a:gd name="T14" fmla="*/ 2018 w 4135"/>
                  <a:gd name="T15" fmla="*/ 2623 h 3676"/>
                  <a:gd name="T16" fmla="*/ 2142 w 4135"/>
                  <a:gd name="T17" fmla="*/ 2230 h 3676"/>
                  <a:gd name="T18" fmla="*/ 2305 w 4135"/>
                  <a:gd name="T19" fmla="*/ 1773 h 3676"/>
                  <a:gd name="T20" fmla="*/ 2503 w 4135"/>
                  <a:gd name="T21" fmla="*/ 1332 h 3676"/>
                  <a:gd name="T22" fmla="*/ 2814 w 4135"/>
                  <a:gd name="T23" fmla="*/ 816 h 3676"/>
                  <a:gd name="T24" fmla="*/ 3114 w 4135"/>
                  <a:gd name="T25" fmla="*/ 414 h 3676"/>
                  <a:gd name="T26" fmla="*/ 3555 w 4135"/>
                  <a:gd name="T27" fmla="*/ 0 h 3676"/>
                  <a:gd name="T28" fmla="*/ 3931 w 4135"/>
                  <a:gd name="T29" fmla="*/ 194 h 3676"/>
                  <a:gd name="T30" fmla="*/ 3542 w 4135"/>
                  <a:gd name="T31" fmla="*/ 645 h 3676"/>
                  <a:gd name="T32" fmla="*/ 3186 w 4135"/>
                  <a:gd name="T33" fmla="*/ 1121 h 3676"/>
                  <a:gd name="T34" fmla="*/ 2911 w 4135"/>
                  <a:gd name="T35" fmla="*/ 1563 h 3676"/>
                  <a:gd name="T36" fmla="*/ 2689 w 4135"/>
                  <a:gd name="T37" fmla="*/ 2026 h 3676"/>
                  <a:gd name="T38" fmla="*/ 2529 w 4135"/>
                  <a:gd name="T39" fmla="*/ 2438 h 3676"/>
                  <a:gd name="T40" fmla="*/ 2425 w 4135"/>
                  <a:gd name="T41" fmla="*/ 2747 h 3676"/>
                  <a:gd name="T42" fmla="*/ 2346 w 4135"/>
                  <a:gd name="T43" fmla="*/ 3052 h 3676"/>
                  <a:gd name="T44" fmla="*/ 2097 w 4135"/>
                  <a:gd name="T45" fmla="*/ 3676 h 3676"/>
                  <a:gd name="T46" fmla="*/ 1803 w 4135"/>
                  <a:gd name="T47" fmla="*/ 3052 h 3676"/>
                  <a:gd name="T48" fmla="*/ 1738 w 4135"/>
                  <a:gd name="T49" fmla="*/ 2815 h 3676"/>
                  <a:gd name="T50" fmla="*/ 1599 w 4135"/>
                  <a:gd name="T51" fmla="*/ 2514 h 3676"/>
                  <a:gd name="T52" fmla="*/ 1432 w 4135"/>
                  <a:gd name="T53" fmla="*/ 2203 h 3676"/>
                  <a:gd name="T54" fmla="*/ 1257 w 4135"/>
                  <a:gd name="T55" fmla="*/ 1895 h 3676"/>
                  <a:gd name="T56" fmla="*/ 1088 w 4135"/>
                  <a:gd name="T57" fmla="*/ 1600 h 3676"/>
                  <a:gd name="T58" fmla="*/ 778 w 4135"/>
                  <a:gd name="T59" fmla="*/ 1112 h 3676"/>
                  <a:gd name="T60" fmla="*/ 570 w 4135"/>
                  <a:gd name="T61" fmla="*/ 801 h 3676"/>
                  <a:gd name="T62" fmla="*/ 288 w 4135"/>
                  <a:gd name="T63" fmla="*/ 396 h 3676"/>
                  <a:gd name="T64" fmla="*/ 0 w 4135"/>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5" h="3676">
                    <a:moveTo>
                      <a:pt x="0" y="0"/>
                    </a:moveTo>
                    <a:lnTo>
                      <a:pt x="528" y="0"/>
                    </a:lnTo>
                    <a:lnTo>
                      <a:pt x="645" y="183"/>
                    </a:lnTo>
                    <a:lnTo>
                      <a:pt x="758" y="359"/>
                    </a:lnTo>
                    <a:lnTo>
                      <a:pt x="881" y="548"/>
                    </a:lnTo>
                    <a:lnTo>
                      <a:pt x="1025" y="764"/>
                    </a:lnTo>
                    <a:lnTo>
                      <a:pt x="1158" y="971"/>
                    </a:lnTo>
                    <a:lnTo>
                      <a:pt x="1280" y="1155"/>
                    </a:lnTo>
                    <a:lnTo>
                      <a:pt x="1386" y="1325"/>
                    </a:lnTo>
                    <a:lnTo>
                      <a:pt x="1483" y="1486"/>
                    </a:lnTo>
                    <a:lnTo>
                      <a:pt x="1594" y="1679"/>
                    </a:lnTo>
                    <a:lnTo>
                      <a:pt x="1682" y="1846"/>
                    </a:lnTo>
                    <a:lnTo>
                      <a:pt x="1775" y="2029"/>
                    </a:lnTo>
                    <a:lnTo>
                      <a:pt x="1870" y="2236"/>
                    </a:lnTo>
                    <a:lnTo>
                      <a:pt x="1947" y="2422"/>
                    </a:lnTo>
                    <a:lnTo>
                      <a:pt x="2018" y="2623"/>
                    </a:lnTo>
                    <a:lnTo>
                      <a:pt x="2077" y="2443"/>
                    </a:lnTo>
                    <a:lnTo>
                      <a:pt x="2142" y="2230"/>
                    </a:lnTo>
                    <a:lnTo>
                      <a:pt x="2220" y="2002"/>
                    </a:lnTo>
                    <a:lnTo>
                      <a:pt x="2305" y="1773"/>
                    </a:lnTo>
                    <a:lnTo>
                      <a:pt x="2398" y="1551"/>
                    </a:lnTo>
                    <a:lnTo>
                      <a:pt x="2503" y="1332"/>
                    </a:lnTo>
                    <a:lnTo>
                      <a:pt x="2630" y="1096"/>
                    </a:lnTo>
                    <a:lnTo>
                      <a:pt x="2814" y="816"/>
                    </a:lnTo>
                    <a:lnTo>
                      <a:pt x="2958" y="607"/>
                    </a:lnTo>
                    <a:lnTo>
                      <a:pt x="3114" y="414"/>
                    </a:lnTo>
                    <a:lnTo>
                      <a:pt x="3277" y="247"/>
                    </a:lnTo>
                    <a:lnTo>
                      <a:pt x="3555" y="0"/>
                    </a:lnTo>
                    <a:lnTo>
                      <a:pt x="4135" y="0"/>
                    </a:lnTo>
                    <a:lnTo>
                      <a:pt x="3931" y="194"/>
                    </a:lnTo>
                    <a:lnTo>
                      <a:pt x="3722" y="430"/>
                    </a:lnTo>
                    <a:lnTo>
                      <a:pt x="3542" y="645"/>
                    </a:lnTo>
                    <a:lnTo>
                      <a:pt x="3370" y="860"/>
                    </a:lnTo>
                    <a:lnTo>
                      <a:pt x="3186" y="1121"/>
                    </a:lnTo>
                    <a:lnTo>
                      <a:pt x="3023" y="1376"/>
                    </a:lnTo>
                    <a:lnTo>
                      <a:pt x="2911" y="1563"/>
                    </a:lnTo>
                    <a:lnTo>
                      <a:pt x="2793" y="1809"/>
                    </a:lnTo>
                    <a:lnTo>
                      <a:pt x="2689" y="2026"/>
                    </a:lnTo>
                    <a:lnTo>
                      <a:pt x="2615" y="2206"/>
                    </a:lnTo>
                    <a:lnTo>
                      <a:pt x="2529" y="2438"/>
                    </a:lnTo>
                    <a:lnTo>
                      <a:pt x="2466" y="2620"/>
                    </a:lnTo>
                    <a:lnTo>
                      <a:pt x="2425" y="2747"/>
                    </a:lnTo>
                    <a:lnTo>
                      <a:pt x="2380" y="2912"/>
                    </a:lnTo>
                    <a:lnTo>
                      <a:pt x="2346" y="3052"/>
                    </a:lnTo>
                    <a:lnTo>
                      <a:pt x="2638" y="3052"/>
                    </a:lnTo>
                    <a:lnTo>
                      <a:pt x="2097" y="3676"/>
                    </a:lnTo>
                    <a:lnTo>
                      <a:pt x="1512" y="3052"/>
                    </a:lnTo>
                    <a:lnTo>
                      <a:pt x="1803" y="3052"/>
                    </a:lnTo>
                    <a:lnTo>
                      <a:pt x="1780" y="2943"/>
                    </a:lnTo>
                    <a:lnTo>
                      <a:pt x="1738" y="2815"/>
                    </a:lnTo>
                    <a:lnTo>
                      <a:pt x="1677" y="2680"/>
                    </a:lnTo>
                    <a:lnTo>
                      <a:pt x="1599" y="2514"/>
                    </a:lnTo>
                    <a:lnTo>
                      <a:pt x="1510" y="2346"/>
                    </a:lnTo>
                    <a:lnTo>
                      <a:pt x="1432" y="2203"/>
                    </a:lnTo>
                    <a:lnTo>
                      <a:pt x="1350" y="2056"/>
                    </a:lnTo>
                    <a:lnTo>
                      <a:pt x="1257" y="1895"/>
                    </a:lnTo>
                    <a:lnTo>
                      <a:pt x="1178" y="1761"/>
                    </a:lnTo>
                    <a:lnTo>
                      <a:pt x="1088" y="1600"/>
                    </a:lnTo>
                    <a:lnTo>
                      <a:pt x="913" y="1322"/>
                    </a:lnTo>
                    <a:lnTo>
                      <a:pt x="778" y="1112"/>
                    </a:lnTo>
                    <a:lnTo>
                      <a:pt x="668" y="944"/>
                    </a:lnTo>
                    <a:lnTo>
                      <a:pt x="570" y="801"/>
                    </a:lnTo>
                    <a:lnTo>
                      <a:pt x="423" y="591"/>
                    </a:lnTo>
                    <a:lnTo>
                      <a:pt x="288" y="396"/>
                    </a:lnTo>
                    <a:lnTo>
                      <a:pt x="148" y="204"/>
                    </a:lnTo>
                    <a:lnTo>
                      <a:pt x="0" y="0"/>
                    </a:lnTo>
                    <a:close/>
                  </a:path>
                </a:pathLst>
              </a:custGeom>
              <a:solidFill>
                <a:srgbClr val="0099FF"/>
              </a:solidFill>
              <a:ln w="9525">
                <a:solidFill>
                  <a:srgbClr val="000080"/>
                </a:solidFill>
                <a:round/>
                <a:headEnd/>
                <a:tailEnd/>
              </a:ln>
            </p:spPr>
            <p:txBody>
              <a:bodyPr/>
              <a:lstStyle/>
              <a:p>
                <a:endParaRPr lang="cs-CZ" sz="1350"/>
              </a:p>
            </p:txBody>
          </p:sp>
          <p:sp>
            <p:nvSpPr>
              <p:cNvPr id="20496" name="Freeform 16"/>
              <p:cNvSpPr>
                <a:spLocks/>
              </p:cNvSpPr>
              <p:nvPr/>
            </p:nvSpPr>
            <p:spPr bwMode="auto">
              <a:xfrm>
                <a:off x="2951" y="2650"/>
                <a:ext cx="245" cy="21"/>
              </a:xfrm>
              <a:custGeom>
                <a:avLst/>
                <a:gdLst>
                  <a:gd name="T0" fmla="*/ 0 w 489"/>
                  <a:gd name="T1" fmla="*/ 61 h 61"/>
                  <a:gd name="T2" fmla="*/ 191 w 489"/>
                  <a:gd name="T3" fmla="*/ 0 h 61"/>
                  <a:gd name="T4" fmla="*/ 489 w 489"/>
                  <a:gd name="T5" fmla="*/ 0 h 61"/>
                  <a:gd name="T6" fmla="*/ 286 w 489"/>
                  <a:gd name="T7" fmla="*/ 61 h 61"/>
                  <a:gd name="T8" fmla="*/ 0 w 489"/>
                  <a:gd name="T9" fmla="*/ 61 h 61"/>
                </a:gdLst>
                <a:ahLst/>
                <a:cxnLst>
                  <a:cxn ang="0">
                    <a:pos x="T0" y="T1"/>
                  </a:cxn>
                  <a:cxn ang="0">
                    <a:pos x="T2" y="T3"/>
                  </a:cxn>
                  <a:cxn ang="0">
                    <a:pos x="T4" y="T5"/>
                  </a:cxn>
                  <a:cxn ang="0">
                    <a:pos x="T6" y="T7"/>
                  </a:cxn>
                  <a:cxn ang="0">
                    <a:pos x="T8" y="T9"/>
                  </a:cxn>
                </a:cxnLst>
                <a:rect l="0" t="0" r="r" b="b"/>
                <a:pathLst>
                  <a:path w="489" h="61">
                    <a:moveTo>
                      <a:pt x="0" y="61"/>
                    </a:moveTo>
                    <a:lnTo>
                      <a:pt x="191" y="0"/>
                    </a:lnTo>
                    <a:lnTo>
                      <a:pt x="489" y="0"/>
                    </a:lnTo>
                    <a:lnTo>
                      <a:pt x="286" y="61"/>
                    </a:lnTo>
                    <a:lnTo>
                      <a:pt x="0" y="61"/>
                    </a:lnTo>
                    <a:close/>
                  </a:path>
                </a:pathLst>
              </a:custGeom>
              <a:solidFill>
                <a:srgbClr val="0099FF"/>
              </a:solidFill>
              <a:ln w="9525">
                <a:solidFill>
                  <a:srgbClr val="000080"/>
                </a:solidFill>
                <a:round/>
                <a:headEnd/>
                <a:tailEnd/>
              </a:ln>
            </p:spPr>
            <p:txBody>
              <a:bodyPr/>
              <a:lstStyle/>
              <a:p>
                <a:endParaRPr lang="cs-CZ" sz="1350"/>
              </a:p>
            </p:txBody>
          </p:sp>
          <p:sp>
            <p:nvSpPr>
              <p:cNvPr id="20497" name="Freeform 17"/>
              <p:cNvSpPr>
                <a:spLocks/>
              </p:cNvSpPr>
              <p:nvPr/>
            </p:nvSpPr>
            <p:spPr bwMode="auto">
              <a:xfrm>
                <a:off x="2826" y="2650"/>
                <a:ext cx="368" cy="228"/>
              </a:xfrm>
              <a:custGeom>
                <a:avLst/>
                <a:gdLst>
                  <a:gd name="T0" fmla="*/ 0 w 734"/>
                  <a:gd name="T1" fmla="*/ 682 h 682"/>
                  <a:gd name="T2" fmla="*/ 192 w 734"/>
                  <a:gd name="T3" fmla="*/ 621 h 682"/>
                  <a:gd name="T4" fmla="*/ 734 w 734"/>
                  <a:gd name="T5" fmla="*/ 0 h 682"/>
                  <a:gd name="T6" fmla="*/ 537 w 734"/>
                  <a:gd name="T7" fmla="*/ 61 h 682"/>
                  <a:gd name="T8" fmla="*/ 0 w 734"/>
                  <a:gd name="T9" fmla="*/ 682 h 682"/>
                </a:gdLst>
                <a:ahLst/>
                <a:cxnLst>
                  <a:cxn ang="0">
                    <a:pos x="T0" y="T1"/>
                  </a:cxn>
                  <a:cxn ang="0">
                    <a:pos x="T2" y="T3"/>
                  </a:cxn>
                  <a:cxn ang="0">
                    <a:pos x="T4" y="T5"/>
                  </a:cxn>
                  <a:cxn ang="0">
                    <a:pos x="T6" y="T7"/>
                  </a:cxn>
                  <a:cxn ang="0">
                    <a:pos x="T8" y="T9"/>
                  </a:cxn>
                </a:cxnLst>
                <a:rect l="0" t="0" r="r" b="b"/>
                <a:pathLst>
                  <a:path w="734" h="682">
                    <a:moveTo>
                      <a:pt x="0" y="682"/>
                    </a:moveTo>
                    <a:lnTo>
                      <a:pt x="192" y="621"/>
                    </a:lnTo>
                    <a:lnTo>
                      <a:pt x="734" y="0"/>
                    </a:lnTo>
                    <a:lnTo>
                      <a:pt x="537" y="61"/>
                    </a:lnTo>
                    <a:lnTo>
                      <a:pt x="0" y="682"/>
                    </a:lnTo>
                    <a:close/>
                  </a:path>
                </a:pathLst>
              </a:custGeom>
              <a:solidFill>
                <a:srgbClr val="0099FF"/>
              </a:solidFill>
              <a:ln w="9525">
                <a:solidFill>
                  <a:srgbClr val="000080"/>
                </a:solidFill>
                <a:round/>
                <a:headEnd/>
                <a:tailEnd/>
              </a:ln>
            </p:spPr>
            <p:txBody>
              <a:bodyPr/>
              <a:lstStyle/>
              <a:p>
                <a:endParaRPr lang="cs-CZ" sz="1350"/>
              </a:p>
            </p:txBody>
          </p:sp>
          <p:sp>
            <p:nvSpPr>
              <p:cNvPr id="20498" name="Freeform 18"/>
              <p:cNvSpPr>
                <a:spLocks/>
              </p:cNvSpPr>
              <p:nvPr/>
            </p:nvSpPr>
            <p:spPr bwMode="auto">
              <a:xfrm>
                <a:off x="2534" y="2650"/>
                <a:ext cx="181" cy="21"/>
              </a:xfrm>
              <a:custGeom>
                <a:avLst/>
                <a:gdLst>
                  <a:gd name="T0" fmla="*/ 0 w 362"/>
                  <a:gd name="T1" fmla="*/ 61 h 61"/>
                  <a:gd name="T2" fmla="*/ 301 w 362"/>
                  <a:gd name="T3" fmla="*/ 61 h 61"/>
                  <a:gd name="T4" fmla="*/ 362 w 362"/>
                  <a:gd name="T5" fmla="*/ 0 h 61"/>
                  <a:gd name="T6" fmla="*/ 184 w 362"/>
                  <a:gd name="T7" fmla="*/ 0 h 61"/>
                  <a:gd name="T8" fmla="*/ 0 w 362"/>
                  <a:gd name="T9" fmla="*/ 61 h 61"/>
                </a:gdLst>
                <a:ahLst/>
                <a:cxnLst>
                  <a:cxn ang="0">
                    <a:pos x="T0" y="T1"/>
                  </a:cxn>
                  <a:cxn ang="0">
                    <a:pos x="T2" y="T3"/>
                  </a:cxn>
                  <a:cxn ang="0">
                    <a:pos x="T4" y="T5"/>
                  </a:cxn>
                  <a:cxn ang="0">
                    <a:pos x="T6" y="T7"/>
                  </a:cxn>
                  <a:cxn ang="0">
                    <a:pos x="T8" y="T9"/>
                  </a:cxn>
                </a:cxnLst>
                <a:rect l="0" t="0" r="r" b="b"/>
                <a:pathLst>
                  <a:path w="362" h="61">
                    <a:moveTo>
                      <a:pt x="0" y="61"/>
                    </a:moveTo>
                    <a:lnTo>
                      <a:pt x="301" y="61"/>
                    </a:lnTo>
                    <a:lnTo>
                      <a:pt x="362" y="0"/>
                    </a:lnTo>
                    <a:lnTo>
                      <a:pt x="184" y="0"/>
                    </a:lnTo>
                    <a:lnTo>
                      <a:pt x="0" y="61"/>
                    </a:lnTo>
                    <a:close/>
                  </a:path>
                </a:pathLst>
              </a:custGeom>
              <a:solidFill>
                <a:srgbClr val="0099FF"/>
              </a:solidFill>
              <a:ln w="9525">
                <a:solidFill>
                  <a:srgbClr val="000080"/>
                </a:solidFill>
                <a:round/>
                <a:headEnd/>
                <a:tailEnd/>
              </a:ln>
            </p:spPr>
            <p:txBody>
              <a:bodyPr/>
              <a:lstStyle/>
              <a:p>
                <a:endParaRPr lang="cs-CZ" sz="1350"/>
              </a:p>
            </p:txBody>
          </p:sp>
        </p:grpSp>
        <p:sp>
          <p:nvSpPr>
            <p:cNvPr id="20500" name="Freeform 20"/>
            <p:cNvSpPr>
              <a:spLocks/>
            </p:cNvSpPr>
            <p:nvPr/>
          </p:nvSpPr>
          <p:spPr bwMode="auto">
            <a:xfrm>
              <a:off x="3557" y="1632"/>
              <a:ext cx="382" cy="20"/>
            </a:xfrm>
            <a:custGeom>
              <a:avLst/>
              <a:gdLst>
                <a:gd name="T0" fmla="*/ 0 w 763"/>
                <a:gd name="T1" fmla="*/ 61 h 61"/>
                <a:gd name="T2" fmla="*/ 190 w 763"/>
                <a:gd name="T3" fmla="*/ 0 h 61"/>
                <a:gd name="T4" fmla="*/ 763 w 763"/>
                <a:gd name="T5" fmla="*/ 0 h 61"/>
                <a:gd name="T6" fmla="*/ 573 w 763"/>
                <a:gd name="T7" fmla="*/ 61 h 61"/>
                <a:gd name="T8" fmla="*/ 0 w 763"/>
                <a:gd name="T9" fmla="*/ 61 h 61"/>
              </a:gdLst>
              <a:ahLst/>
              <a:cxnLst>
                <a:cxn ang="0">
                  <a:pos x="T0" y="T1"/>
                </a:cxn>
                <a:cxn ang="0">
                  <a:pos x="T2" y="T3"/>
                </a:cxn>
                <a:cxn ang="0">
                  <a:pos x="T4" y="T5"/>
                </a:cxn>
                <a:cxn ang="0">
                  <a:pos x="T6" y="T7"/>
                </a:cxn>
                <a:cxn ang="0">
                  <a:pos x="T8" y="T9"/>
                </a:cxn>
              </a:cxnLst>
              <a:rect l="0" t="0" r="r" b="b"/>
              <a:pathLst>
                <a:path w="763" h="61">
                  <a:moveTo>
                    <a:pt x="0" y="61"/>
                  </a:moveTo>
                  <a:lnTo>
                    <a:pt x="190" y="0"/>
                  </a:lnTo>
                  <a:lnTo>
                    <a:pt x="763" y="0"/>
                  </a:lnTo>
                  <a:lnTo>
                    <a:pt x="573" y="61"/>
                  </a:lnTo>
                  <a:lnTo>
                    <a:pt x="0" y="61"/>
                  </a:lnTo>
                  <a:close/>
                </a:path>
              </a:pathLst>
            </a:custGeom>
            <a:solidFill>
              <a:srgbClr val="0099FF"/>
            </a:solidFill>
            <a:ln w="9525">
              <a:solidFill>
                <a:srgbClr val="000080"/>
              </a:solidFill>
              <a:round/>
              <a:headEnd/>
              <a:tailEnd/>
            </a:ln>
          </p:spPr>
          <p:txBody>
            <a:bodyPr/>
            <a:lstStyle/>
            <a:p>
              <a:endParaRPr lang="cs-CZ" sz="1350"/>
            </a:p>
          </p:txBody>
        </p:sp>
        <p:sp>
          <p:nvSpPr>
            <p:cNvPr id="20501" name="Freeform 21"/>
            <p:cNvSpPr>
              <a:spLocks/>
            </p:cNvSpPr>
            <p:nvPr/>
          </p:nvSpPr>
          <p:spPr bwMode="auto">
            <a:xfrm>
              <a:off x="1777" y="1632"/>
              <a:ext cx="358" cy="22"/>
            </a:xfrm>
            <a:custGeom>
              <a:avLst/>
              <a:gdLst>
                <a:gd name="T0" fmla="*/ 0 w 717"/>
                <a:gd name="T1" fmla="*/ 61 h 66"/>
                <a:gd name="T2" fmla="*/ 197 w 717"/>
                <a:gd name="T3" fmla="*/ 0 h 66"/>
                <a:gd name="T4" fmla="*/ 717 w 717"/>
                <a:gd name="T5" fmla="*/ 0 h 66"/>
                <a:gd name="T6" fmla="*/ 522 w 717"/>
                <a:gd name="T7" fmla="*/ 66 h 66"/>
                <a:gd name="T8" fmla="*/ 0 w 717"/>
                <a:gd name="T9" fmla="*/ 61 h 66"/>
              </a:gdLst>
              <a:ahLst/>
              <a:cxnLst>
                <a:cxn ang="0">
                  <a:pos x="T0" y="T1"/>
                </a:cxn>
                <a:cxn ang="0">
                  <a:pos x="T2" y="T3"/>
                </a:cxn>
                <a:cxn ang="0">
                  <a:pos x="T4" y="T5"/>
                </a:cxn>
                <a:cxn ang="0">
                  <a:pos x="T6" y="T7"/>
                </a:cxn>
                <a:cxn ang="0">
                  <a:pos x="T8" y="T9"/>
                </a:cxn>
              </a:cxnLst>
              <a:rect l="0" t="0" r="r" b="b"/>
              <a:pathLst>
                <a:path w="717" h="66">
                  <a:moveTo>
                    <a:pt x="0" y="61"/>
                  </a:moveTo>
                  <a:lnTo>
                    <a:pt x="197" y="0"/>
                  </a:lnTo>
                  <a:lnTo>
                    <a:pt x="717" y="0"/>
                  </a:lnTo>
                  <a:lnTo>
                    <a:pt x="522" y="66"/>
                  </a:lnTo>
                  <a:lnTo>
                    <a:pt x="0" y="61"/>
                  </a:lnTo>
                  <a:close/>
                </a:path>
              </a:pathLst>
            </a:custGeom>
            <a:solidFill>
              <a:srgbClr val="0099FF"/>
            </a:solidFill>
            <a:ln w="9525">
              <a:solidFill>
                <a:srgbClr val="000080"/>
              </a:solidFill>
              <a:round/>
              <a:headEnd/>
              <a:tailEnd/>
            </a:ln>
          </p:spPr>
          <p:txBody>
            <a:bodyPr/>
            <a:lstStyle/>
            <a:p>
              <a:endParaRPr lang="cs-CZ" sz="1350"/>
            </a:p>
          </p:txBody>
        </p:sp>
      </p:grpSp>
      <p:sp>
        <p:nvSpPr>
          <p:cNvPr id="20503" name="Freeform 23"/>
          <p:cNvSpPr>
            <a:spLocks/>
          </p:cNvSpPr>
          <p:nvPr/>
        </p:nvSpPr>
        <p:spPr bwMode="auto">
          <a:xfrm>
            <a:off x="3258741" y="2825355"/>
            <a:ext cx="2462213" cy="1459706"/>
          </a:xfrm>
          <a:custGeom>
            <a:avLst/>
            <a:gdLst>
              <a:gd name="T0" fmla="*/ 529 w 4136"/>
              <a:gd name="T1" fmla="*/ 0 h 3676"/>
              <a:gd name="T2" fmla="*/ 757 w 4136"/>
              <a:gd name="T3" fmla="*/ 359 h 3676"/>
              <a:gd name="T4" fmla="*/ 1026 w 4136"/>
              <a:gd name="T5" fmla="*/ 764 h 3676"/>
              <a:gd name="T6" fmla="*/ 1280 w 4136"/>
              <a:gd name="T7" fmla="*/ 1155 h 3676"/>
              <a:gd name="T8" fmla="*/ 1483 w 4136"/>
              <a:gd name="T9" fmla="*/ 1487 h 3676"/>
              <a:gd name="T10" fmla="*/ 1683 w 4136"/>
              <a:gd name="T11" fmla="*/ 1847 h 3676"/>
              <a:gd name="T12" fmla="*/ 1869 w 4136"/>
              <a:gd name="T13" fmla="*/ 2236 h 3676"/>
              <a:gd name="T14" fmla="*/ 2018 w 4136"/>
              <a:gd name="T15" fmla="*/ 2623 h 3676"/>
              <a:gd name="T16" fmla="*/ 2142 w 4136"/>
              <a:gd name="T17" fmla="*/ 2230 h 3676"/>
              <a:gd name="T18" fmla="*/ 2306 w 4136"/>
              <a:gd name="T19" fmla="*/ 1773 h 3676"/>
              <a:gd name="T20" fmla="*/ 2504 w 4136"/>
              <a:gd name="T21" fmla="*/ 1332 h 3676"/>
              <a:gd name="T22" fmla="*/ 2814 w 4136"/>
              <a:gd name="T23" fmla="*/ 816 h 3676"/>
              <a:gd name="T24" fmla="*/ 3115 w 4136"/>
              <a:gd name="T25" fmla="*/ 414 h 3676"/>
              <a:gd name="T26" fmla="*/ 3555 w 4136"/>
              <a:gd name="T27" fmla="*/ 0 h 3676"/>
              <a:gd name="T28" fmla="*/ 3932 w 4136"/>
              <a:gd name="T29" fmla="*/ 194 h 3676"/>
              <a:gd name="T30" fmla="*/ 3541 w 4136"/>
              <a:gd name="T31" fmla="*/ 646 h 3676"/>
              <a:gd name="T32" fmla="*/ 3186 w 4136"/>
              <a:gd name="T33" fmla="*/ 1121 h 3676"/>
              <a:gd name="T34" fmla="*/ 2912 w 4136"/>
              <a:gd name="T35" fmla="*/ 1563 h 3676"/>
              <a:gd name="T36" fmla="*/ 2690 w 4136"/>
              <a:gd name="T37" fmla="*/ 2026 h 3676"/>
              <a:gd name="T38" fmla="*/ 2528 w 4136"/>
              <a:gd name="T39" fmla="*/ 2438 h 3676"/>
              <a:gd name="T40" fmla="*/ 2425 w 4136"/>
              <a:gd name="T41" fmla="*/ 2747 h 3676"/>
              <a:gd name="T42" fmla="*/ 2346 w 4136"/>
              <a:gd name="T43" fmla="*/ 3052 h 3676"/>
              <a:gd name="T44" fmla="*/ 2097 w 4136"/>
              <a:gd name="T45" fmla="*/ 3676 h 3676"/>
              <a:gd name="T46" fmla="*/ 1804 w 4136"/>
              <a:gd name="T47" fmla="*/ 3052 h 3676"/>
              <a:gd name="T48" fmla="*/ 1738 w 4136"/>
              <a:gd name="T49" fmla="*/ 2815 h 3676"/>
              <a:gd name="T50" fmla="*/ 1600 w 4136"/>
              <a:gd name="T51" fmla="*/ 2516 h 3676"/>
              <a:gd name="T52" fmla="*/ 1433 w 4136"/>
              <a:gd name="T53" fmla="*/ 2203 h 3676"/>
              <a:gd name="T54" fmla="*/ 1257 w 4136"/>
              <a:gd name="T55" fmla="*/ 1895 h 3676"/>
              <a:gd name="T56" fmla="*/ 1089 w 4136"/>
              <a:gd name="T57" fmla="*/ 1602 h 3676"/>
              <a:gd name="T58" fmla="*/ 779 w 4136"/>
              <a:gd name="T59" fmla="*/ 1112 h 3676"/>
              <a:gd name="T60" fmla="*/ 571 w 4136"/>
              <a:gd name="T61" fmla="*/ 802 h 3676"/>
              <a:gd name="T62" fmla="*/ 287 w 4136"/>
              <a:gd name="T63" fmla="*/ 396 h 3676"/>
              <a:gd name="T64" fmla="*/ 0 w 4136"/>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6" h="3676">
                <a:moveTo>
                  <a:pt x="0" y="0"/>
                </a:moveTo>
                <a:lnTo>
                  <a:pt x="529" y="0"/>
                </a:lnTo>
                <a:lnTo>
                  <a:pt x="644" y="183"/>
                </a:lnTo>
                <a:lnTo>
                  <a:pt x="757" y="359"/>
                </a:lnTo>
                <a:lnTo>
                  <a:pt x="882" y="549"/>
                </a:lnTo>
                <a:lnTo>
                  <a:pt x="1026" y="764"/>
                </a:lnTo>
                <a:lnTo>
                  <a:pt x="1158" y="971"/>
                </a:lnTo>
                <a:lnTo>
                  <a:pt x="1280" y="1155"/>
                </a:lnTo>
                <a:lnTo>
                  <a:pt x="1385" y="1325"/>
                </a:lnTo>
                <a:lnTo>
                  <a:pt x="1483" y="1487"/>
                </a:lnTo>
                <a:lnTo>
                  <a:pt x="1594" y="1681"/>
                </a:lnTo>
                <a:lnTo>
                  <a:pt x="1683" y="1847"/>
                </a:lnTo>
                <a:lnTo>
                  <a:pt x="1776" y="2031"/>
                </a:lnTo>
                <a:lnTo>
                  <a:pt x="1869" y="2236"/>
                </a:lnTo>
                <a:lnTo>
                  <a:pt x="1948" y="2422"/>
                </a:lnTo>
                <a:lnTo>
                  <a:pt x="2018" y="2623"/>
                </a:lnTo>
                <a:lnTo>
                  <a:pt x="2077" y="2444"/>
                </a:lnTo>
                <a:lnTo>
                  <a:pt x="2142" y="2230"/>
                </a:lnTo>
                <a:lnTo>
                  <a:pt x="2221" y="2002"/>
                </a:lnTo>
                <a:lnTo>
                  <a:pt x="2306" y="1773"/>
                </a:lnTo>
                <a:lnTo>
                  <a:pt x="2398" y="1551"/>
                </a:lnTo>
                <a:lnTo>
                  <a:pt x="2504" y="1332"/>
                </a:lnTo>
                <a:lnTo>
                  <a:pt x="2631" y="1096"/>
                </a:lnTo>
                <a:lnTo>
                  <a:pt x="2814" y="816"/>
                </a:lnTo>
                <a:lnTo>
                  <a:pt x="2958" y="609"/>
                </a:lnTo>
                <a:lnTo>
                  <a:pt x="3115" y="414"/>
                </a:lnTo>
                <a:lnTo>
                  <a:pt x="3277" y="249"/>
                </a:lnTo>
                <a:lnTo>
                  <a:pt x="3555" y="0"/>
                </a:lnTo>
                <a:lnTo>
                  <a:pt x="4136" y="0"/>
                </a:lnTo>
                <a:lnTo>
                  <a:pt x="3932" y="194"/>
                </a:lnTo>
                <a:lnTo>
                  <a:pt x="3722" y="430"/>
                </a:lnTo>
                <a:lnTo>
                  <a:pt x="3541" y="646"/>
                </a:lnTo>
                <a:lnTo>
                  <a:pt x="3370" y="860"/>
                </a:lnTo>
                <a:lnTo>
                  <a:pt x="3186" y="1121"/>
                </a:lnTo>
                <a:lnTo>
                  <a:pt x="3024" y="1376"/>
                </a:lnTo>
                <a:lnTo>
                  <a:pt x="2912" y="1563"/>
                </a:lnTo>
                <a:lnTo>
                  <a:pt x="2793" y="1809"/>
                </a:lnTo>
                <a:lnTo>
                  <a:pt x="2690" y="2026"/>
                </a:lnTo>
                <a:lnTo>
                  <a:pt x="2615" y="2208"/>
                </a:lnTo>
                <a:lnTo>
                  <a:pt x="2528" y="2438"/>
                </a:lnTo>
                <a:lnTo>
                  <a:pt x="2466" y="2622"/>
                </a:lnTo>
                <a:lnTo>
                  <a:pt x="2425" y="2747"/>
                </a:lnTo>
                <a:lnTo>
                  <a:pt x="2380" y="2912"/>
                </a:lnTo>
                <a:lnTo>
                  <a:pt x="2346" y="3052"/>
                </a:lnTo>
                <a:lnTo>
                  <a:pt x="2638" y="3052"/>
                </a:lnTo>
                <a:lnTo>
                  <a:pt x="2097" y="3676"/>
                </a:lnTo>
                <a:lnTo>
                  <a:pt x="1512" y="3052"/>
                </a:lnTo>
                <a:lnTo>
                  <a:pt x="1804" y="3052"/>
                </a:lnTo>
                <a:lnTo>
                  <a:pt x="1779" y="2945"/>
                </a:lnTo>
                <a:lnTo>
                  <a:pt x="1738" y="2815"/>
                </a:lnTo>
                <a:lnTo>
                  <a:pt x="1678" y="2681"/>
                </a:lnTo>
                <a:lnTo>
                  <a:pt x="1600" y="2516"/>
                </a:lnTo>
                <a:lnTo>
                  <a:pt x="1511" y="2348"/>
                </a:lnTo>
                <a:lnTo>
                  <a:pt x="1433" y="2203"/>
                </a:lnTo>
                <a:lnTo>
                  <a:pt x="1350" y="2057"/>
                </a:lnTo>
                <a:lnTo>
                  <a:pt x="1257" y="1895"/>
                </a:lnTo>
                <a:lnTo>
                  <a:pt x="1178" y="1761"/>
                </a:lnTo>
                <a:lnTo>
                  <a:pt x="1089" y="1602"/>
                </a:lnTo>
                <a:lnTo>
                  <a:pt x="914" y="1322"/>
                </a:lnTo>
                <a:lnTo>
                  <a:pt x="779" y="1112"/>
                </a:lnTo>
                <a:lnTo>
                  <a:pt x="667" y="944"/>
                </a:lnTo>
                <a:lnTo>
                  <a:pt x="571" y="802"/>
                </a:lnTo>
                <a:lnTo>
                  <a:pt x="423" y="593"/>
                </a:lnTo>
                <a:lnTo>
                  <a:pt x="287" y="396"/>
                </a:lnTo>
                <a:lnTo>
                  <a:pt x="149" y="205"/>
                </a:lnTo>
                <a:lnTo>
                  <a:pt x="0" y="0"/>
                </a:lnTo>
                <a:close/>
              </a:path>
            </a:pathLst>
          </a:custGeom>
          <a:solidFill>
            <a:srgbClr val="0099FF"/>
          </a:solidFill>
          <a:ln w="9525">
            <a:solidFill>
              <a:srgbClr val="000080"/>
            </a:solidFill>
            <a:round/>
            <a:headEnd/>
            <a:tailEnd/>
          </a:ln>
        </p:spPr>
        <p:txBody>
          <a:bodyPr/>
          <a:lstStyle/>
          <a:p>
            <a:endParaRPr lang="cs-CZ" sz="1350"/>
          </a:p>
        </p:txBody>
      </p:sp>
      <p:sp>
        <p:nvSpPr>
          <p:cNvPr id="20504" name="Text Box 24"/>
          <p:cNvSpPr txBox="1">
            <a:spLocks noChangeArrowheads="1"/>
          </p:cNvSpPr>
          <p:nvPr/>
        </p:nvSpPr>
        <p:spPr bwMode="auto">
          <a:xfrm>
            <a:off x="2743200" y="451485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a:t>Technická dokumentace</a:t>
            </a:r>
          </a:p>
        </p:txBody>
      </p:sp>
    </p:spTree>
    <p:extLst>
      <p:ext uri="{BB962C8B-B14F-4D97-AF65-F5344CB8AC3E}">
        <p14:creationId xmlns:p14="http://schemas.microsoft.com/office/powerpoint/2010/main" val="1799574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Organizační příprava výroby</a:t>
            </a:r>
          </a:p>
        </p:txBody>
      </p:sp>
      <p:sp>
        <p:nvSpPr>
          <p:cNvPr id="3" name="Zástupný symbol pro obsah 2"/>
          <p:cNvSpPr>
            <a:spLocks noGrp="1"/>
          </p:cNvSpPr>
          <p:nvPr>
            <p:ph idx="1"/>
          </p:nvPr>
        </p:nvSpPr>
        <p:spPr/>
        <p:txBody>
          <a:bodyPr/>
          <a:lstStyle/>
          <a:p>
            <a:r>
              <a:rPr lang="cs-CZ" dirty="0"/>
              <a:t>Uspořádaní výrobního procesu,</a:t>
            </a:r>
          </a:p>
          <a:p>
            <a:r>
              <a:rPr lang="cs-CZ" dirty="0"/>
              <a:t>Uspořádaní materiálového toku,</a:t>
            </a:r>
          </a:p>
          <a:p>
            <a:r>
              <a:rPr lang="cs-CZ" dirty="0"/>
              <a:t>Rozhodnutí o použití pomocných a dopravních zařízení,</a:t>
            </a:r>
          </a:p>
          <a:p>
            <a:r>
              <a:rPr lang="cs-CZ" dirty="0"/>
              <a:t>Iniciační jednaní s dodavateli a zajištění materiálu,</a:t>
            </a:r>
          </a:p>
          <a:p>
            <a:r>
              <a:rPr lang="cs-CZ" dirty="0"/>
              <a:t>Zajištění kooperačních vztahů,</a:t>
            </a:r>
          </a:p>
          <a:p>
            <a:r>
              <a:rPr lang="cs-CZ" dirty="0"/>
              <a:t>Zácvik pracovníků</a:t>
            </a:r>
          </a:p>
        </p:txBody>
      </p:sp>
    </p:spTree>
    <p:extLst>
      <p:ext uri="{BB962C8B-B14F-4D97-AF65-F5344CB8AC3E}">
        <p14:creationId xmlns:p14="http://schemas.microsoft.com/office/powerpoint/2010/main" val="2280869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48680"/>
            <a:ext cx="8229600" cy="868958"/>
          </a:xfrm>
        </p:spPr>
        <p:txBody>
          <a:bodyPr/>
          <a:lstStyle/>
          <a:p>
            <a:r>
              <a:rPr lang="cs-CZ" altLang="cs-CZ" b="1" dirty="0"/>
              <a:t>Úkoly přípravy výroby</a:t>
            </a:r>
          </a:p>
        </p:txBody>
      </p:sp>
      <p:sp>
        <p:nvSpPr>
          <p:cNvPr id="12291" name="Rectangle 3" descr="Rectangle: Click to edit Master text styles&#10;Second level&#10;Third level&#10;Fourth level&#10;Fifth level"/>
          <p:cNvSpPr>
            <a:spLocks noGrp="1" noChangeArrowheads="1"/>
          </p:cNvSpPr>
          <p:nvPr>
            <p:ph idx="1"/>
          </p:nvPr>
        </p:nvSpPr>
        <p:spPr/>
        <p:txBody>
          <a:bodyPr/>
          <a:lstStyle/>
          <a:p>
            <a:r>
              <a:rPr lang="cs-CZ" altLang="cs-CZ"/>
              <a:t>vyřešit a zkonstruovat výrobek (vzhled a technické parametry)</a:t>
            </a:r>
          </a:p>
          <a:p>
            <a:r>
              <a:rPr lang="cs-CZ" altLang="cs-CZ"/>
              <a:t>stanovení způsobu výroby (technologie), montáže, zkoušení, kontroly, balení</a:t>
            </a:r>
          </a:p>
          <a:p>
            <a:r>
              <a:rPr lang="cs-CZ" altLang="cs-CZ"/>
              <a:t>zajistit výrobu jednoúčelových strojů a speciálního nářadí</a:t>
            </a:r>
          </a:p>
          <a:p>
            <a:pPr>
              <a:buFont typeface="Wingdings" pitchFamily="2" charset="2"/>
              <a:buNone/>
            </a:pPr>
            <a:endParaRPr lang="cs-CZ" altLang="cs-CZ"/>
          </a:p>
        </p:txBody>
      </p:sp>
    </p:spTree>
    <p:extLst>
      <p:ext uri="{BB962C8B-B14F-4D97-AF65-F5344CB8AC3E}">
        <p14:creationId xmlns:p14="http://schemas.microsoft.com/office/powerpoint/2010/main" val="12603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48574" y="731837"/>
            <a:ext cx="8229600" cy="858330"/>
          </a:xfrm>
        </p:spPr>
        <p:txBody>
          <a:bodyPr>
            <a:normAutofit fontScale="90000"/>
          </a:bodyPr>
          <a:lstStyle/>
          <a:p>
            <a:r>
              <a:rPr lang="cs-CZ" b="1" dirty="0"/>
              <a:t>Efektivnost výroby- výnosnost výrobních faktorů</a:t>
            </a:r>
          </a:p>
        </p:txBody>
      </p:sp>
      <p:sp>
        <p:nvSpPr>
          <p:cNvPr id="3" name="Zástupný symbol pro obsah 2"/>
          <p:cNvSpPr>
            <a:spLocks noGrp="1"/>
          </p:cNvSpPr>
          <p:nvPr>
            <p:ph idx="1"/>
          </p:nvPr>
        </p:nvSpPr>
        <p:spPr/>
        <p:txBody>
          <a:bodyPr/>
          <a:lstStyle/>
          <a:p>
            <a:endParaRPr lang="cs-CZ" dirty="0"/>
          </a:p>
          <a:p>
            <a:endParaRPr lang="cs-CZ" dirty="0"/>
          </a:p>
          <a:p>
            <a:r>
              <a:rPr lang="cs-CZ" b="1" dirty="0"/>
              <a:t>V</a:t>
            </a:r>
            <a:r>
              <a:rPr lang="cs-CZ" dirty="0"/>
              <a:t> -výnosnost výrobních faktorů</a:t>
            </a:r>
          </a:p>
          <a:p>
            <a:r>
              <a:rPr lang="cs-CZ" b="1" dirty="0"/>
              <a:t>O</a:t>
            </a:r>
            <a:r>
              <a:rPr lang="cs-CZ" dirty="0"/>
              <a:t> - objem výstupů (vyrobených statků)</a:t>
            </a:r>
          </a:p>
          <a:p>
            <a:r>
              <a:rPr lang="cs-CZ" b="1" dirty="0"/>
              <a:t>I</a:t>
            </a:r>
            <a:r>
              <a:rPr lang="cs-CZ" dirty="0"/>
              <a:t> - objem vstupů (spotřebovaných výrobních faktorů)</a:t>
            </a:r>
          </a:p>
        </p:txBody>
      </p:sp>
      <p:graphicFrame>
        <p:nvGraphicFramePr>
          <p:cNvPr id="4" name="Objekt 3"/>
          <p:cNvGraphicFramePr>
            <a:graphicFrameLocks noChangeAspect="1"/>
          </p:cNvGraphicFramePr>
          <p:nvPr>
            <p:extLst>
              <p:ext uri="{D42A27DB-BD31-4B8C-83A1-F6EECF244321}">
                <p14:modId xmlns:p14="http://schemas.microsoft.com/office/powerpoint/2010/main" val="2146139506"/>
              </p:ext>
            </p:extLst>
          </p:nvPr>
        </p:nvGraphicFramePr>
        <p:xfrm>
          <a:off x="457200" y="1590675"/>
          <a:ext cx="1152525" cy="1049338"/>
        </p:xfrm>
        <a:graphic>
          <a:graphicData uri="http://schemas.openxmlformats.org/presentationml/2006/ole">
            <mc:AlternateContent xmlns:mc="http://schemas.openxmlformats.org/markup-compatibility/2006">
              <mc:Choice xmlns:v="urn:schemas-microsoft-com:vml" Requires="v">
                <p:oleObj spid="_x0000_s2053" name="Equation" r:id="rId5" imgW="431640" imgH="393480" progId="Equation.3">
                  <p:embed/>
                </p:oleObj>
              </mc:Choice>
              <mc:Fallback>
                <p:oleObj name="Equation" r:id="rId5" imgW="431640" imgH="393480" progId="Equation.3">
                  <p:embed/>
                  <p:pic>
                    <p:nvPicPr>
                      <p:cNvPr id="0" name=""/>
                      <p:cNvPicPr/>
                      <p:nvPr/>
                    </p:nvPicPr>
                    <p:blipFill>
                      <a:blip r:embed="rId6"/>
                      <a:stretch>
                        <a:fillRect/>
                      </a:stretch>
                    </p:blipFill>
                    <p:spPr>
                      <a:xfrm>
                        <a:off x="457200" y="1590675"/>
                        <a:ext cx="1152525" cy="1049338"/>
                      </a:xfrm>
                      <a:prstGeom prst="rect">
                        <a:avLst/>
                      </a:prstGeom>
                    </p:spPr>
                  </p:pic>
                </p:oleObj>
              </mc:Fallback>
            </mc:AlternateContent>
          </a:graphicData>
        </a:graphic>
      </p:graphicFrame>
    </p:spTree>
    <p:extLst>
      <p:ext uri="{BB962C8B-B14F-4D97-AF65-F5344CB8AC3E}">
        <p14:creationId xmlns:p14="http://schemas.microsoft.com/office/powerpoint/2010/main" val="4044551149"/>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48680"/>
            <a:ext cx="8229600" cy="868958"/>
          </a:xfrm>
        </p:spPr>
        <p:txBody>
          <a:bodyPr/>
          <a:lstStyle/>
          <a:p>
            <a:r>
              <a:rPr lang="cs-CZ" altLang="cs-CZ" b="1" dirty="0"/>
              <a:t>Úkoly přípravy výroby</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r>
              <a:rPr lang="cs-CZ" altLang="cs-CZ"/>
              <a:t>zajistit vytvoření programů pro NC stroje</a:t>
            </a:r>
          </a:p>
          <a:p>
            <a:r>
              <a:rPr lang="cs-CZ" altLang="cs-CZ"/>
              <a:t>vyřešit optimální organizační uspořádání výrobního procesu po stránce</a:t>
            </a:r>
          </a:p>
          <a:p>
            <a:pPr lvl="1"/>
            <a:r>
              <a:rPr lang="cs-CZ" altLang="cs-CZ"/>
              <a:t>věcné</a:t>
            </a:r>
          </a:p>
          <a:p>
            <a:pPr lvl="1"/>
            <a:r>
              <a:rPr lang="cs-CZ" altLang="cs-CZ"/>
              <a:t>prostorové </a:t>
            </a:r>
          </a:p>
          <a:p>
            <a:pPr lvl="1"/>
            <a:r>
              <a:rPr lang="cs-CZ" altLang="cs-CZ"/>
              <a:t>časové</a:t>
            </a:r>
          </a:p>
          <a:p>
            <a:pPr>
              <a:buFont typeface="Wingdings" pitchFamily="2" charset="2"/>
              <a:buNone/>
            </a:pPr>
            <a:endParaRPr lang="cs-CZ" altLang="cs-CZ"/>
          </a:p>
        </p:txBody>
      </p:sp>
    </p:spTree>
    <p:extLst>
      <p:ext uri="{BB962C8B-B14F-4D97-AF65-F5344CB8AC3E}">
        <p14:creationId xmlns:p14="http://schemas.microsoft.com/office/powerpoint/2010/main" val="1109780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Standardizace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16069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lstStyle/>
          <a:p>
            <a:r>
              <a:rPr lang="cs-CZ" b="1" dirty="0"/>
              <a:t>Standardizace</a:t>
            </a:r>
          </a:p>
        </p:txBody>
      </p:sp>
      <p:sp>
        <p:nvSpPr>
          <p:cNvPr id="3" name="Zástupný symbol pro obsah 2"/>
          <p:cNvSpPr>
            <a:spLocks noGrp="1"/>
          </p:cNvSpPr>
          <p:nvPr>
            <p:ph idx="1"/>
          </p:nvPr>
        </p:nvSpPr>
        <p:spPr/>
        <p:txBody>
          <a:bodyPr/>
          <a:lstStyle/>
          <a:p>
            <a:r>
              <a:rPr lang="cs-CZ" dirty="0"/>
              <a:t>Standardizace je proces, při kterém </a:t>
            </a:r>
            <a:r>
              <a:rPr lang="cs-CZ" b="1" dirty="0"/>
              <a:t>dochází k výběru, sjednocování a ustálení jednotlivých variant postupů, procesů, vstupů a jejich kombinací</a:t>
            </a:r>
            <a:r>
              <a:rPr lang="cs-CZ" dirty="0"/>
              <a:t>, ale stejně tak i výstupů, činností a informací v procesu řízení firmy nebo v jeho dílčích částech.</a:t>
            </a:r>
          </a:p>
        </p:txBody>
      </p:sp>
    </p:spTree>
    <p:extLst>
      <p:ext uri="{BB962C8B-B14F-4D97-AF65-F5344CB8AC3E}">
        <p14:creationId xmlns:p14="http://schemas.microsoft.com/office/powerpoint/2010/main" val="1426591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Požadavky ke standardizaci:</a:t>
            </a:r>
          </a:p>
        </p:txBody>
      </p:sp>
      <p:sp>
        <p:nvSpPr>
          <p:cNvPr id="3" name="Zástupný symbol pro obsah 2"/>
          <p:cNvSpPr>
            <a:spLocks noGrp="1"/>
          </p:cNvSpPr>
          <p:nvPr>
            <p:ph idx="1"/>
          </p:nvPr>
        </p:nvSpPr>
        <p:spPr/>
        <p:txBody>
          <a:bodyPr/>
          <a:lstStyle/>
          <a:p>
            <a:r>
              <a:rPr lang="cs-CZ" dirty="0"/>
              <a:t>Exaktnost</a:t>
            </a:r>
          </a:p>
          <a:p>
            <a:r>
              <a:rPr lang="cs-CZ" dirty="0"/>
              <a:t>Závaznost</a:t>
            </a:r>
          </a:p>
          <a:p>
            <a:r>
              <a:rPr lang="cs-CZ" dirty="0"/>
              <a:t>Pružnost</a:t>
            </a:r>
          </a:p>
          <a:p>
            <a:r>
              <a:rPr lang="cs-CZ" dirty="0"/>
              <a:t>Plánovitost</a:t>
            </a:r>
          </a:p>
          <a:p>
            <a:r>
              <a:rPr lang="cs-CZ" dirty="0"/>
              <a:t>Ekonomická efektivnost</a:t>
            </a:r>
          </a:p>
        </p:txBody>
      </p:sp>
    </p:spTree>
    <p:extLst>
      <p:ext uri="{BB962C8B-B14F-4D97-AF65-F5344CB8AC3E}">
        <p14:creationId xmlns:p14="http://schemas.microsoft.com/office/powerpoint/2010/main" val="939679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794" y="403352"/>
            <a:ext cx="8229600" cy="1143000"/>
          </a:xfrm>
        </p:spPr>
        <p:txBody>
          <a:bodyPr/>
          <a:lstStyle/>
          <a:p>
            <a:r>
              <a:rPr lang="cs-CZ" b="1" dirty="0"/>
              <a:t>Směry standardizace</a:t>
            </a:r>
          </a:p>
        </p:txBody>
      </p:sp>
      <p:sp>
        <p:nvSpPr>
          <p:cNvPr id="3" name="Zástupný symbol pro obsah 2"/>
          <p:cNvSpPr>
            <a:spLocks noGrp="1"/>
          </p:cNvSpPr>
          <p:nvPr>
            <p:ph idx="1"/>
          </p:nvPr>
        </p:nvSpPr>
        <p:spPr/>
        <p:txBody>
          <a:bodyPr>
            <a:normAutofit fontScale="92500"/>
          </a:bodyPr>
          <a:lstStyle/>
          <a:p>
            <a:r>
              <a:rPr lang="cs-CZ" dirty="0"/>
              <a:t>Standardizace vstupních prvků výrobního procesu</a:t>
            </a:r>
          </a:p>
          <a:p>
            <a:r>
              <a:rPr lang="cs-CZ" dirty="0"/>
              <a:t>Standardizace věcných vstupných prvků</a:t>
            </a:r>
          </a:p>
          <a:p>
            <a:r>
              <a:rPr lang="cs-CZ" dirty="0"/>
              <a:t>Standardizace řídicího procesu</a:t>
            </a:r>
          </a:p>
          <a:p>
            <a:r>
              <a:rPr lang="cs-CZ" dirty="0"/>
              <a:t>Standardizace činností a způsobů přeměn ve výrobním procesu</a:t>
            </a:r>
          </a:p>
          <a:p>
            <a:r>
              <a:rPr lang="cs-CZ" dirty="0"/>
              <a:t>Standardizace vztahů ve spotřebě a využití výrobních činitelů</a:t>
            </a:r>
          </a:p>
          <a:p>
            <a:r>
              <a:rPr lang="cs-CZ" dirty="0"/>
              <a:t>Standardy operativního řízení výroby</a:t>
            </a:r>
          </a:p>
        </p:txBody>
      </p:sp>
    </p:spTree>
    <p:extLst>
      <p:ext uri="{BB962C8B-B14F-4D97-AF65-F5344CB8AC3E}">
        <p14:creationId xmlns:p14="http://schemas.microsoft.com/office/powerpoint/2010/main" val="1875160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altLang="cs-CZ" b="1" dirty="0"/>
              <a:t>Funkce standardů</a:t>
            </a:r>
          </a:p>
        </p:txBody>
      </p:sp>
      <p:sp>
        <p:nvSpPr>
          <p:cNvPr id="24579" name="Rectangle 3" descr="Rectangle: Click to edit Master text styles&#10;Second level&#10;Third level&#10;Fourth level&#10;Fifth level"/>
          <p:cNvSpPr>
            <a:spLocks noGrp="1" noChangeArrowheads="1"/>
          </p:cNvSpPr>
          <p:nvPr>
            <p:ph idx="1"/>
          </p:nvPr>
        </p:nvSpPr>
        <p:spPr/>
        <p:txBody>
          <a:bodyPr/>
          <a:lstStyle/>
          <a:p>
            <a:r>
              <a:rPr lang="cs-CZ" altLang="cs-CZ" dirty="0"/>
              <a:t>informační</a:t>
            </a:r>
          </a:p>
          <a:p>
            <a:pPr lvl="1"/>
            <a:r>
              <a:rPr lang="cs-CZ" altLang="cs-CZ" dirty="0"/>
              <a:t>shromažďovat, poskytovat a ukládat údaje o stavu a průběhu procesu</a:t>
            </a:r>
          </a:p>
          <a:p>
            <a:pPr>
              <a:spcBef>
                <a:spcPct val="40000"/>
              </a:spcBef>
            </a:pPr>
            <a:r>
              <a:rPr lang="cs-CZ" altLang="cs-CZ" dirty="0"/>
              <a:t>míry spotřeby a měřítka proporcionality</a:t>
            </a:r>
          </a:p>
          <a:p>
            <a:pPr lvl="1"/>
            <a:r>
              <a:rPr lang="cs-CZ" altLang="cs-CZ" dirty="0"/>
              <a:t>výše spotřeby předmětu standardizace i ve vztahu k dalším předmětům, činitelům a procesům</a:t>
            </a:r>
          </a:p>
          <a:p>
            <a:pPr>
              <a:spcBef>
                <a:spcPct val="40000"/>
              </a:spcBef>
            </a:pPr>
            <a:r>
              <a:rPr lang="cs-CZ" altLang="cs-CZ" dirty="0"/>
              <a:t>plánovací</a:t>
            </a:r>
          </a:p>
          <a:p>
            <a:pPr lvl="1"/>
            <a:r>
              <a:rPr lang="cs-CZ" altLang="cs-CZ" dirty="0"/>
              <a:t>požadavky na činitele a proces standardizace</a:t>
            </a:r>
          </a:p>
        </p:txBody>
      </p:sp>
    </p:spTree>
    <p:extLst>
      <p:ext uri="{BB962C8B-B14F-4D97-AF65-F5344CB8AC3E}">
        <p14:creationId xmlns:p14="http://schemas.microsoft.com/office/powerpoint/2010/main" val="3165016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ltLang="cs-CZ" b="1" dirty="0"/>
              <a:t>Funkce standardů</a:t>
            </a:r>
          </a:p>
        </p:txBody>
      </p:sp>
      <p:sp>
        <p:nvSpPr>
          <p:cNvPr id="25603"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cs-CZ" altLang="cs-CZ"/>
              <a:t>operativně řídicí</a:t>
            </a:r>
          </a:p>
          <a:p>
            <a:pPr lvl="1">
              <a:lnSpc>
                <a:spcPct val="90000"/>
              </a:lnSpc>
            </a:pPr>
            <a:r>
              <a:rPr lang="cs-CZ" altLang="cs-CZ"/>
              <a:t>prostřednictvím jí dochází k vlastní realizaci výrobního procesu jako procesu standardizace</a:t>
            </a:r>
          </a:p>
          <a:p>
            <a:pPr>
              <a:lnSpc>
                <a:spcPct val="90000"/>
              </a:lnSpc>
              <a:spcBef>
                <a:spcPct val="40000"/>
              </a:spcBef>
            </a:pPr>
            <a:r>
              <a:rPr lang="cs-CZ" altLang="cs-CZ"/>
              <a:t>kontrolní</a:t>
            </a:r>
          </a:p>
          <a:p>
            <a:pPr lvl="1">
              <a:lnSpc>
                <a:spcPct val="90000"/>
              </a:lnSpc>
            </a:pPr>
            <a:r>
              <a:rPr lang="cs-CZ" altLang="cs-CZ"/>
              <a:t>umožňuje průběžně vyhodnocovat skutečný průběh procesu, plnění standardů a hodnocení jejich kvality</a:t>
            </a:r>
          </a:p>
          <a:p>
            <a:pPr>
              <a:lnSpc>
                <a:spcPct val="90000"/>
              </a:lnSpc>
              <a:spcBef>
                <a:spcPct val="40000"/>
              </a:spcBef>
            </a:pPr>
            <a:r>
              <a:rPr lang="cs-CZ" altLang="cs-CZ"/>
              <a:t>motivační</a:t>
            </a:r>
          </a:p>
          <a:p>
            <a:pPr lvl="1">
              <a:lnSpc>
                <a:spcPct val="90000"/>
              </a:lnSpc>
            </a:pPr>
            <a:r>
              <a:rPr lang="cs-CZ" altLang="cs-CZ"/>
              <a:t>optimálně usměrňuje spotřebu činitelů a přípravu a průběh procesů</a:t>
            </a:r>
          </a:p>
        </p:txBody>
      </p:sp>
    </p:spTree>
    <p:extLst>
      <p:ext uri="{BB962C8B-B14F-4D97-AF65-F5344CB8AC3E}">
        <p14:creationId xmlns:p14="http://schemas.microsoft.com/office/powerpoint/2010/main" val="2770192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20688"/>
            <a:ext cx="8229600" cy="796950"/>
          </a:xfrm>
        </p:spPr>
        <p:txBody>
          <a:bodyPr/>
          <a:lstStyle/>
          <a:p>
            <a:r>
              <a:rPr lang="cs-CZ" altLang="cs-CZ" b="1" dirty="0"/>
              <a:t>Funkce standardů</a:t>
            </a:r>
          </a:p>
        </p:txBody>
      </p:sp>
      <p:sp>
        <p:nvSpPr>
          <p:cNvPr id="26627" name="Rectangle 3" descr="Rectangle: Click to edit Master text styles&#10;Second level&#10;Third level&#10;Fourth level&#10;Fifth level"/>
          <p:cNvSpPr>
            <a:spLocks noGrp="1" noChangeArrowheads="1"/>
          </p:cNvSpPr>
          <p:nvPr>
            <p:ph idx="1"/>
          </p:nvPr>
        </p:nvSpPr>
        <p:spPr>
          <a:xfrm>
            <a:off x="1771650" y="2286000"/>
            <a:ext cx="5829300" cy="2171700"/>
          </a:xfrm>
        </p:spPr>
        <p:txBody>
          <a:bodyPr>
            <a:normAutofit fontScale="77500" lnSpcReduction="20000"/>
          </a:bodyPr>
          <a:lstStyle/>
          <a:p>
            <a:r>
              <a:rPr lang="cs-CZ" altLang="cs-CZ"/>
              <a:t>racionalizační</a:t>
            </a:r>
          </a:p>
          <a:p>
            <a:pPr lvl="1"/>
            <a:r>
              <a:rPr lang="cs-CZ" altLang="cs-CZ"/>
              <a:t>na základě kontrolní a motivační dochází ke zdokonalování normativní základny, aktualizace standardů prostřednictvím odchylkového a změnového řízení – zdokonalování metodologie tvorby standardů</a:t>
            </a:r>
          </a:p>
        </p:txBody>
      </p:sp>
    </p:spTree>
    <p:extLst>
      <p:ext uri="{BB962C8B-B14F-4D97-AF65-F5344CB8AC3E}">
        <p14:creationId xmlns:p14="http://schemas.microsoft.com/office/powerpoint/2010/main" val="3763914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Normativní základna</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34284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92696"/>
            <a:ext cx="8229600" cy="724942"/>
          </a:xfrm>
        </p:spPr>
        <p:txBody>
          <a:bodyPr>
            <a:normAutofit fontScale="90000"/>
          </a:bodyPr>
          <a:lstStyle/>
          <a:p>
            <a:r>
              <a:rPr lang="cs-CZ" altLang="cs-CZ" b="1" dirty="0"/>
              <a:t>Norma</a:t>
            </a:r>
          </a:p>
        </p:txBody>
      </p:sp>
      <p:sp>
        <p:nvSpPr>
          <p:cNvPr id="28675"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dirty="0"/>
              <a:t>Jednotný, časově relativně neměnný a závazný znak, nařízení nebo předpis vlastností, činitelů a činností ve výrobě a jejich kombinací</a:t>
            </a:r>
          </a:p>
        </p:txBody>
      </p:sp>
    </p:spTree>
    <p:extLst>
      <p:ext uri="{BB962C8B-B14F-4D97-AF65-F5344CB8AC3E}">
        <p14:creationId xmlns:p14="http://schemas.microsoft.com/office/powerpoint/2010/main" val="296762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lstStyle/>
          <a:p>
            <a:r>
              <a:rPr lang="cs-CZ" b="1" dirty="0"/>
              <a:t>Členění výrobního procesu</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284128"/>
            <a:ext cx="5364088" cy="494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a:xfrm>
            <a:off x="457200" y="1600200"/>
            <a:ext cx="3610744" cy="4525963"/>
          </a:xfrm>
        </p:spPr>
        <p:txBody>
          <a:bodyPr/>
          <a:lstStyle/>
          <a:p>
            <a:r>
              <a:rPr lang="cs-CZ" dirty="0"/>
              <a:t>Fáze </a:t>
            </a:r>
            <a:r>
              <a:rPr lang="cs-CZ" dirty="0" err="1"/>
              <a:t>předzhotovujicí</a:t>
            </a:r>
            <a:endParaRPr lang="cs-CZ" dirty="0"/>
          </a:p>
          <a:p>
            <a:r>
              <a:rPr lang="cs-CZ" dirty="0"/>
              <a:t>Fáze zhotovující</a:t>
            </a:r>
          </a:p>
          <a:p>
            <a:r>
              <a:rPr lang="cs-CZ" dirty="0"/>
              <a:t>Fáze dohotovující</a:t>
            </a:r>
          </a:p>
        </p:txBody>
      </p:sp>
    </p:spTree>
    <p:extLst>
      <p:ext uri="{BB962C8B-B14F-4D97-AF65-F5344CB8AC3E}">
        <p14:creationId xmlns:p14="http://schemas.microsoft.com/office/powerpoint/2010/main" val="2583455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48680"/>
            <a:ext cx="8229600" cy="868958"/>
          </a:xfrm>
        </p:spPr>
        <p:txBody>
          <a:bodyPr/>
          <a:lstStyle/>
          <a:p>
            <a:r>
              <a:rPr lang="cs-CZ" altLang="cs-CZ" b="1" dirty="0"/>
              <a:t>Metody tvorby norem</a:t>
            </a:r>
          </a:p>
        </p:txBody>
      </p:sp>
      <p:sp>
        <p:nvSpPr>
          <p:cNvPr id="29699"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cs-CZ" altLang="cs-CZ"/>
              <a:t>propočtově analytické (vč. optimalizačních)</a:t>
            </a:r>
          </a:p>
          <a:p>
            <a:pPr lvl="1">
              <a:lnSpc>
                <a:spcPct val="90000"/>
              </a:lnSpc>
            </a:pPr>
            <a:r>
              <a:rPr lang="cs-CZ" altLang="cs-CZ"/>
              <a:t>teoretický propočet normy podle úplné a podrobné dokumentace</a:t>
            </a:r>
          </a:p>
          <a:p>
            <a:pPr>
              <a:lnSpc>
                <a:spcPct val="90000"/>
              </a:lnSpc>
            </a:pPr>
            <a:r>
              <a:rPr lang="cs-CZ" altLang="cs-CZ"/>
              <a:t>zkušební</a:t>
            </a:r>
          </a:p>
          <a:p>
            <a:pPr lvl="1">
              <a:lnSpc>
                <a:spcPct val="90000"/>
              </a:lnSpc>
            </a:pPr>
            <a:r>
              <a:rPr lang="cs-CZ" altLang="cs-CZ"/>
              <a:t>stanovení na základě konkrétního měření spotřeby nebo vázanosti činitele v průběhu příslušného procesu</a:t>
            </a:r>
          </a:p>
          <a:p>
            <a:pPr>
              <a:lnSpc>
                <a:spcPct val="90000"/>
              </a:lnSpc>
            </a:pPr>
            <a:r>
              <a:rPr lang="cs-CZ" altLang="cs-CZ"/>
              <a:t>porovnávací</a:t>
            </a:r>
          </a:p>
          <a:p>
            <a:pPr lvl="1">
              <a:lnSpc>
                <a:spcPct val="90000"/>
              </a:lnSpc>
            </a:pPr>
            <a:r>
              <a:rPr lang="cs-CZ" altLang="cs-CZ"/>
              <a:t>transformace normy typického předmětu do normy analogického předmětu</a:t>
            </a:r>
          </a:p>
        </p:txBody>
      </p:sp>
    </p:spTree>
    <p:extLst>
      <p:ext uri="{BB962C8B-B14F-4D97-AF65-F5344CB8AC3E}">
        <p14:creationId xmlns:p14="http://schemas.microsoft.com/office/powerpoint/2010/main" val="4622163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20688"/>
            <a:ext cx="8229600" cy="796950"/>
          </a:xfrm>
        </p:spPr>
        <p:txBody>
          <a:bodyPr/>
          <a:lstStyle/>
          <a:p>
            <a:r>
              <a:rPr lang="cs-CZ" altLang="cs-CZ" b="1" dirty="0"/>
              <a:t>Metody tvorby norem</a:t>
            </a:r>
          </a:p>
        </p:txBody>
      </p:sp>
      <p:sp>
        <p:nvSpPr>
          <p:cNvPr id="30723" name="Rectangle 3" descr="Rectangle: Click to edit Master text styles&#10;Second level&#10;Third level&#10;Fourth level&#10;Fifth level"/>
          <p:cNvSpPr>
            <a:spLocks noGrp="1" noChangeArrowheads="1"/>
          </p:cNvSpPr>
          <p:nvPr>
            <p:ph idx="1"/>
          </p:nvPr>
        </p:nvSpPr>
        <p:spPr>
          <a:xfrm>
            <a:off x="1771650" y="2286000"/>
            <a:ext cx="5829300" cy="1885950"/>
          </a:xfrm>
        </p:spPr>
        <p:txBody>
          <a:bodyPr>
            <a:normAutofit fontScale="77500" lnSpcReduction="20000"/>
          </a:bodyPr>
          <a:lstStyle/>
          <a:p>
            <a:pPr>
              <a:lnSpc>
                <a:spcPct val="90000"/>
              </a:lnSpc>
            </a:pPr>
            <a:r>
              <a:rPr lang="cs-CZ" altLang="cs-CZ"/>
              <a:t>statistické</a:t>
            </a:r>
          </a:p>
          <a:p>
            <a:pPr lvl="1">
              <a:lnSpc>
                <a:spcPct val="90000"/>
              </a:lnSpc>
            </a:pPr>
            <a:r>
              <a:rPr lang="cs-CZ" altLang="cs-CZ"/>
              <a:t>vyrovnávání řady údajů o minulé nebo známé a zjištěné skutečnosti</a:t>
            </a:r>
          </a:p>
          <a:p>
            <a:pPr>
              <a:lnSpc>
                <a:spcPct val="90000"/>
              </a:lnSpc>
            </a:pPr>
            <a:r>
              <a:rPr lang="cs-CZ" altLang="cs-CZ"/>
              <a:t>odhadové a expertizní</a:t>
            </a:r>
          </a:p>
          <a:p>
            <a:pPr lvl="1">
              <a:lnSpc>
                <a:spcPct val="90000"/>
              </a:lnSpc>
            </a:pPr>
            <a:r>
              <a:rPr lang="cs-CZ" altLang="cs-CZ"/>
              <a:t>více či méně přesné, subjektivní kvalifikované nebo expertizní odhady</a:t>
            </a:r>
          </a:p>
        </p:txBody>
      </p:sp>
    </p:spTree>
    <p:extLst>
      <p:ext uri="{BB962C8B-B14F-4D97-AF65-F5344CB8AC3E}">
        <p14:creationId xmlns:p14="http://schemas.microsoft.com/office/powerpoint/2010/main" val="1750969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31836"/>
            <a:ext cx="8229600" cy="685801"/>
          </a:xfrm>
        </p:spPr>
        <p:txBody>
          <a:bodyPr>
            <a:normAutofit fontScale="90000"/>
          </a:bodyPr>
          <a:lstStyle/>
          <a:p>
            <a:r>
              <a:rPr lang="cs-CZ" altLang="cs-CZ" b="1" dirty="0"/>
              <a:t>Členění normativů</a:t>
            </a:r>
          </a:p>
        </p:txBody>
      </p:sp>
      <p:sp>
        <p:nvSpPr>
          <p:cNvPr id="35843"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a:t>dle věcného hlediska</a:t>
            </a:r>
          </a:p>
          <a:p>
            <a:pPr marL="714375" lvl="1"/>
            <a:r>
              <a:rPr lang="cs-CZ" altLang="cs-CZ"/>
              <a:t>normativy množství</a:t>
            </a:r>
          </a:p>
          <a:p>
            <a:pPr lvl="2" indent="0">
              <a:buNone/>
            </a:pPr>
            <a:r>
              <a:rPr lang="cs-CZ" altLang="cs-CZ"/>
              <a:t>kvantitativní parametry nového výrobku</a:t>
            </a:r>
          </a:p>
          <a:p>
            <a:pPr marL="714375" lvl="1"/>
            <a:r>
              <a:rPr lang="cs-CZ" altLang="cs-CZ"/>
              <a:t>normativy pracnosti</a:t>
            </a:r>
          </a:p>
          <a:p>
            <a:pPr lvl="2" indent="0">
              <a:buNone/>
            </a:pPr>
            <a:r>
              <a:rPr lang="cs-CZ" altLang="cs-CZ"/>
              <a:t>množství času potřebné k provedení činností</a:t>
            </a:r>
          </a:p>
          <a:p>
            <a:pPr marL="714375" lvl="1"/>
            <a:r>
              <a:rPr lang="cs-CZ" altLang="cs-CZ"/>
              <a:t>normativy nákladů</a:t>
            </a:r>
          </a:p>
          <a:p>
            <a:pPr lvl="2" indent="0">
              <a:buNone/>
            </a:pPr>
            <a:r>
              <a:rPr lang="cs-CZ" altLang="cs-CZ"/>
              <a:t>slouží k výpočtu nákladů na činnost přípravy výroby (např. zpracování technicko-organizačního projektu)</a:t>
            </a:r>
          </a:p>
          <a:p>
            <a:pPr marL="714375" lvl="1">
              <a:buNone/>
            </a:pPr>
            <a:endParaRPr lang="cs-CZ" altLang="cs-CZ"/>
          </a:p>
        </p:txBody>
      </p:sp>
    </p:spTree>
    <p:extLst>
      <p:ext uri="{BB962C8B-B14F-4D97-AF65-F5344CB8AC3E}">
        <p14:creationId xmlns:p14="http://schemas.microsoft.com/office/powerpoint/2010/main" val="27475765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b="1" dirty="0"/>
              <a:t>Normativní základna</a:t>
            </a:r>
          </a:p>
        </p:txBody>
      </p:sp>
      <p:sp>
        <p:nvSpPr>
          <p:cNvPr id="27651" name="Rectangle 3" descr="Rectangle: Click to edit Master text styles&#10;Second level&#10;Third level&#10;Fourth level&#10;Fifth level"/>
          <p:cNvSpPr>
            <a:spLocks noGrp="1" noChangeArrowheads="1"/>
          </p:cNvSpPr>
          <p:nvPr>
            <p:ph idx="1"/>
          </p:nvPr>
        </p:nvSpPr>
        <p:spPr>
          <a:xfrm>
            <a:off x="1713030" y="1456188"/>
            <a:ext cx="5829300" cy="514350"/>
          </a:xfrm>
        </p:spPr>
        <p:txBody>
          <a:bodyPr>
            <a:normAutofit fontScale="92500" lnSpcReduction="10000"/>
          </a:bodyPr>
          <a:lstStyle/>
          <a:p>
            <a:pPr>
              <a:buFont typeface="Wingdings" pitchFamily="2" charset="2"/>
              <a:buNone/>
            </a:pPr>
            <a:r>
              <a:rPr lang="cs-CZ" altLang="cs-CZ" dirty="0"/>
              <a:t>Soubor standardů v podniku</a:t>
            </a:r>
          </a:p>
        </p:txBody>
      </p:sp>
      <p:grpSp>
        <p:nvGrpSpPr>
          <p:cNvPr id="27668" name="Group 20"/>
          <p:cNvGrpSpPr>
            <a:grpSpLocks/>
          </p:cNvGrpSpPr>
          <p:nvPr/>
        </p:nvGrpSpPr>
        <p:grpSpPr bwMode="auto">
          <a:xfrm>
            <a:off x="1914525" y="2124670"/>
            <a:ext cx="5314950" cy="2608660"/>
            <a:chOff x="576" y="1632"/>
            <a:chExt cx="4464" cy="2191"/>
          </a:xfrm>
        </p:grpSpPr>
        <p:sp>
          <p:nvSpPr>
            <p:cNvPr id="27652" name="Text Box 4"/>
            <p:cNvSpPr txBox="1">
              <a:spLocks noChangeArrowheads="1"/>
            </p:cNvSpPr>
            <p:nvPr/>
          </p:nvSpPr>
          <p:spPr bwMode="auto">
            <a:xfrm>
              <a:off x="576" y="2448"/>
              <a:ext cx="1296" cy="46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350" b="1">
                  <a:effectLst>
                    <a:outerShdw blurRad="38100" dist="38100" dir="2700000" algn="tl">
                      <a:srgbClr val="000000"/>
                    </a:outerShdw>
                  </a:effectLst>
                </a:rPr>
                <a:t>Normativní </a:t>
              </a:r>
            </a:p>
            <a:p>
              <a:pPr algn="ctr">
                <a:spcBef>
                  <a:spcPct val="20000"/>
                </a:spcBef>
              </a:pPr>
              <a:r>
                <a:rPr lang="cs-CZ" altLang="cs-CZ" sz="1350" b="1">
                  <a:effectLst>
                    <a:outerShdw blurRad="38100" dist="38100" dir="2700000" algn="tl">
                      <a:srgbClr val="000000"/>
                    </a:outerShdw>
                  </a:effectLst>
                </a:rPr>
                <a:t>základna</a:t>
              </a:r>
            </a:p>
          </p:txBody>
        </p:sp>
        <p:sp>
          <p:nvSpPr>
            <p:cNvPr id="27653" name="Text Box 5"/>
            <p:cNvSpPr txBox="1">
              <a:spLocks noChangeArrowheads="1"/>
            </p:cNvSpPr>
            <p:nvPr/>
          </p:nvSpPr>
          <p:spPr bwMode="auto">
            <a:xfrm>
              <a:off x="2496" y="1632"/>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Organizační normy</a:t>
              </a:r>
            </a:p>
          </p:txBody>
        </p:sp>
        <p:sp>
          <p:nvSpPr>
            <p:cNvPr id="27655" name="Text Box 7"/>
            <p:cNvSpPr txBox="1">
              <a:spLocks noChangeArrowheads="1"/>
            </p:cNvSpPr>
            <p:nvPr/>
          </p:nvSpPr>
          <p:spPr bwMode="auto">
            <a:xfrm>
              <a:off x="2496" y="3552"/>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Plánovací normativy ŘV</a:t>
              </a:r>
            </a:p>
          </p:txBody>
        </p:sp>
        <p:sp>
          <p:nvSpPr>
            <p:cNvPr id="27656" name="Text Box 8"/>
            <p:cNvSpPr txBox="1">
              <a:spLocks noChangeArrowheads="1"/>
            </p:cNvSpPr>
            <p:nvPr/>
          </p:nvSpPr>
          <p:spPr bwMode="auto">
            <a:xfrm>
              <a:off x="2496" y="2016"/>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Informační normy</a:t>
              </a:r>
            </a:p>
          </p:txBody>
        </p:sp>
        <p:sp>
          <p:nvSpPr>
            <p:cNvPr id="27657" name="Text Box 9"/>
            <p:cNvSpPr txBox="1">
              <a:spLocks noChangeArrowheads="1"/>
            </p:cNvSpPr>
            <p:nvPr/>
          </p:nvSpPr>
          <p:spPr bwMode="auto">
            <a:xfrm>
              <a:off x="2496" y="2400"/>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Normativy přípravy výroby</a:t>
              </a:r>
            </a:p>
          </p:txBody>
        </p:sp>
        <p:sp>
          <p:nvSpPr>
            <p:cNvPr id="27658" name="Text Box 10"/>
            <p:cNvSpPr txBox="1">
              <a:spLocks noChangeArrowheads="1"/>
            </p:cNvSpPr>
            <p:nvPr/>
          </p:nvSpPr>
          <p:spPr bwMode="auto">
            <a:xfrm>
              <a:off x="2496" y="2784"/>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Technické normy</a:t>
              </a:r>
            </a:p>
          </p:txBody>
        </p:sp>
        <p:sp>
          <p:nvSpPr>
            <p:cNvPr id="27659" name="Text Box 11"/>
            <p:cNvSpPr txBox="1">
              <a:spLocks noChangeArrowheads="1"/>
            </p:cNvSpPr>
            <p:nvPr/>
          </p:nvSpPr>
          <p:spPr bwMode="auto">
            <a:xfrm>
              <a:off x="2496" y="3168"/>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Technickohospodářské normy</a:t>
              </a:r>
            </a:p>
          </p:txBody>
        </p:sp>
        <p:sp>
          <p:nvSpPr>
            <p:cNvPr id="27660" name="Line 12"/>
            <p:cNvSpPr>
              <a:spLocks noChangeShapeType="1"/>
            </p:cNvSpPr>
            <p:nvPr/>
          </p:nvSpPr>
          <p:spPr bwMode="auto">
            <a:xfrm>
              <a:off x="2160" y="1776"/>
              <a:ext cx="0" cy="19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1" name="Line 13"/>
            <p:cNvSpPr>
              <a:spLocks noChangeShapeType="1"/>
            </p:cNvSpPr>
            <p:nvPr/>
          </p:nvSpPr>
          <p:spPr bwMode="auto">
            <a:xfrm>
              <a:off x="216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2" name="Line 14"/>
            <p:cNvSpPr>
              <a:spLocks noChangeShapeType="1"/>
            </p:cNvSpPr>
            <p:nvPr/>
          </p:nvSpPr>
          <p:spPr bwMode="auto">
            <a:xfrm>
              <a:off x="2160" y="216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3" name="Line 15"/>
            <p:cNvSpPr>
              <a:spLocks noChangeShapeType="1"/>
            </p:cNvSpPr>
            <p:nvPr/>
          </p:nvSpPr>
          <p:spPr bwMode="auto">
            <a:xfrm>
              <a:off x="2160"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4" name="Line 16"/>
            <p:cNvSpPr>
              <a:spLocks noChangeShapeType="1"/>
            </p:cNvSpPr>
            <p:nvPr/>
          </p:nvSpPr>
          <p:spPr bwMode="auto">
            <a:xfrm>
              <a:off x="2160" y="254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5" name="Line 17"/>
            <p:cNvSpPr>
              <a:spLocks noChangeShapeType="1"/>
            </p:cNvSpPr>
            <p:nvPr/>
          </p:nvSpPr>
          <p:spPr bwMode="auto">
            <a:xfrm>
              <a:off x="2160" y="29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6" name="Line 18"/>
            <p:cNvSpPr>
              <a:spLocks noChangeShapeType="1"/>
            </p:cNvSpPr>
            <p:nvPr/>
          </p:nvSpPr>
          <p:spPr bwMode="auto">
            <a:xfrm>
              <a:off x="2160" y="331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7" name="Line 19"/>
            <p:cNvSpPr>
              <a:spLocks noChangeShapeType="1"/>
            </p:cNvSpPr>
            <p:nvPr/>
          </p:nvSpPr>
          <p:spPr bwMode="auto">
            <a:xfrm>
              <a:off x="1872" y="273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grpSp>
    </p:spTree>
    <p:extLst>
      <p:ext uri="{BB962C8B-B14F-4D97-AF65-F5344CB8AC3E}">
        <p14:creationId xmlns:p14="http://schemas.microsoft.com/office/powerpoint/2010/main" val="3803147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48680"/>
            <a:ext cx="8229600" cy="868958"/>
          </a:xfrm>
        </p:spPr>
        <p:txBody>
          <a:bodyPr/>
          <a:lstStyle/>
          <a:p>
            <a:r>
              <a:rPr lang="cs-CZ" altLang="cs-CZ" b="1" dirty="0"/>
              <a:t>Normativy přípravy výroby</a:t>
            </a:r>
          </a:p>
        </p:txBody>
      </p:sp>
      <p:sp>
        <p:nvSpPr>
          <p:cNvPr id="31747" name="Rectangle 3" descr="Rectangle: Click to edit Master text styles&#10;Second level&#10;Third level&#10;Fourth level&#10;Fifth level"/>
          <p:cNvSpPr>
            <a:spLocks noGrp="1" noChangeArrowheads="1"/>
          </p:cNvSpPr>
          <p:nvPr>
            <p:ph idx="1"/>
          </p:nvPr>
        </p:nvSpPr>
        <p:spPr>
          <a:xfrm>
            <a:off x="1771650" y="2286000"/>
            <a:ext cx="5829300" cy="1085850"/>
          </a:xfrm>
        </p:spPr>
        <p:txBody>
          <a:bodyPr>
            <a:normAutofit fontScale="70000" lnSpcReduction="20000"/>
          </a:bodyPr>
          <a:lstStyle/>
          <a:p>
            <a:pPr marL="0" indent="0">
              <a:buNone/>
            </a:pPr>
            <a:r>
              <a:rPr lang="cs-CZ" altLang="cs-CZ" dirty="0"/>
              <a:t>Vyjadřují kvantitativní veličiny na zvolenou plánovací jednici za určitých </a:t>
            </a:r>
            <a:r>
              <a:rPr lang="cs-CZ" altLang="cs-CZ" dirty="0" err="1"/>
              <a:t>technicko-organizačních</a:t>
            </a:r>
            <a:r>
              <a:rPr lang="cs-CZ" altLang="cs-CZ" dirty="0"/>
              <a:t> podmínek tvorby přípravy výroby</a:t>
            </a:r>
          </a:p>
        </p:txBody>
      </p:sp>
      <p:sp>
        <p:nvSpPr>
          <p:cNvPr id="31748" name="AutoShape 4"/>
          <p:cNvSpPr>
            <a:spLocks noChangeArrowheads="1"/>
          </p:cNvSpPr>
          <p:nvPr/>
        </p:nvSpPr>
        <p:spPr bwMode="auto">
          <a:xfrm>
            <a:off x="4171950" y="3371850"/>
            <a:ext cx="342900" cy="514350"/>
          </a:xfrm>
          <a:prstGeom prst="down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31749" name="Rectangle 5" descr="Rectangle: Click to edit Master text styles&#10;Second level&#10;Third level&#10;Fourth level&#10;Fifth level"/>
          <p:cNvSpPr>
            <a:spLocks noChangeArrowheads="1"/>
          </p:cNvSpPr>
          <p:nvPr/>
        </p:nvSpPr>
        <p:spPr bwMode="auto">
          <a:xfrm>
            <a:off x="1828800" y="4000500"/>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hlink"/>
              </a:buClr>
              <a:buSzPct val="110000"/>
              <a:buFont typeface="Wingdings" pitchFamily="2" charset="2"/>
              <a:buNone/>
            </a:pPr>
            <a:r>
              <a:rPr lang="cs-CZ" altLang="cs-CZ" sz="2100" dirty="0">
                <a:latin typeface="Tahoma" pitchFamily="34" charset="0"/>
              </a:rPr>
              <a:t>Jejich prostřednictvím se přenášejí údaje o přípravě podobného výrobku na výrobek nový</a:t>
            </a:r>
          </a:p>
        </p:txBody>
      </p:sp>
      <p:sp>
        <p:nvSpPr>
          <p:cNvPr id="31750" name="Rectangle 6" descr="Rectangle: Click to edit Master text styles&#10;Second level&#10;Third level&#10;Fourth level&#10;Fifth level"/>
          <p:cNvSpPr>
            <a:spLocks noChangeArrowheads="1"/>
          </p:cNvSpPr>
          <p:nvPr/>
        </p:nvSpPr>
        <p:spPr bwMode="auto">
          <a:xfrm>
            <a:off x="1830023" y="4757142"/>
            <a:ext cx="5829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43013" indent="-1243013">
              <a:defRPr sz="2400">
                <a:solidFill>
                  <a:schemeClr val="tx1"/>
                </a:solidFill>
                <a:latin typeface="Times New Roman" pitchFamily="18" charset="0"/>
              </a:defRPr>
            </a:lvl1pPr>
            <a:lvl2pPr marL="1801813" indent="-285750">
              <a:defRPr sz="2400">
                <a:solidFill>
                  <a:schemeClr val="tx1"/>
                </a:solidFill>
                <a:latin typeface="Times New Roman" pitchFamily="18" charset="0"/>
              </a:defRPr>
            </a:lvl2pPr>
            <a:lvl3pPr marL="2220913" indent="-228600">
              <a:defRPr sz="2400">
                <a:solidFill>
                  <a:schemeClr val="tx1"/>
                </a:solidFill>
                <a:latin typeface="Times New Roman" pitchFamily="18" charset="0"/>
              </a:defRPr>
            </a:lvl3pPr>
            <a:lvl4pPr marL="2640013" indent="-228600">
              <a:defRPr sz="2400">
                <a:solidFill>
                  <a:schemeClr val="tx1"/>
                </a:solidFill>
                <a:latin typeface="Times New Roman" pitchFamily="18" charset="0"/>
              </a:defRPr>
            </a:lvl4pPr>
            <a:lvl5pPr marL="3059113" indent="-228600">
              <a:defRPr sz="2400">
                <a:solidFill>
                  <a:schemeClr val="tx1"/>
                </a:solidFill>
                <a:latin typeface="Times New Roman" pitchFamily="18" charset="0"/>
              </a:defRPr>
            </a:lvl5pPr>
            <a:lvl6pPr marL="3516313" indent="-228600" fontAlgn="base">
              <a:spcBef>
                <a:spcPct val="0"/>
              </a:spcBef>
              <a:spcAft>
                <a:spcPct val="0"/>
              </a:spcAft>
              <a:defRPr sz="2400">
                <a:solidFill>
                  <a:schemeClr val="tx1"/>
                </a:solidFill>
                <a:latin typeface="Times New Roman" pitchFamily="18" charset="0"/>
              </a:defRPr>
            </a:lvl6pPr>
            <a:lvl7pPr marL="3973513" indent="-228600" fontAlgn="base">
              <a:spcBef>
                <a:spcPct val="0"/>
              </a:spcBef>
              <a:spcAft>
                <a:spcPct val="0"/>
              </a:spcAft>
              <a:defRPr sz="2400">
                <a:solidFill>
                  <a:schemeClr val="tx1"/>
                </a:solidFill>
                <a:latin typeface="Times New Roman" pitchFamily="18" charset="0"/>
              </a:defRPr>
            </a:lvl7pPr>
            <a:lvl8pPr marL="4430713" indent="-228600" fontAlgn="base">
              <a:spcBef>
                <a:spcPct val="0"/>
              </a:spcBef>
              <a:spcAft>
                <a:spcPct val="0"/>
              </a:spcAft>
              <a:defRPr sz="2400">
                <a:solidFill>
                  <a:schemeClr val="tx1"/>
                </a:solidFill>
                <a:latin typeface="Times New Roman" pitchFamily="18" charset="0"/>
              </a:defRPr>
            </a:lvl8pPr>
            <a:lvl9pPr marL="4887913" indent="-228600" fontAlgn="base">
              <a:spcBef>
                <a:spcPct val="0"/>
              </a:spcBef>
              <a:spcAft>
                <a:spcPct val="0"/>
              </a:spcAft>
              <a:defRPr sz="2400">
                <a:solidFill>
                  <a:schemeClr val="tx1"/>
                </a:solidFill>
                <a:latin typeface="Times New Roman" pitchFamily="18" charset="0"/>
              </a:defRPr>
            </a:lvl9pPr>
          </a:lstStyle>
          <a:p>
            <a:pPr lvl="1">
              <a:spcBef>
                <a:spcPct val="20000"/>
              </a:spcBef>
              <a:buClr>
                <a:schemeClr val="hlink"/>
              </a:buClr>
              <a:buSzPct val="110000"/>
              <a:buFont typeface="Wingdings" pitchFamily="2" charset="2"/>
              <a:buNone/>
            </a:pPr>
            <a:r>
              <a:rPr lang="cs-CZ" altLang="cs-CZ" sz="2100" dirty="0">
                <a:solidFill>
                  <a:srgbClr val="0000FF"/>
                </a:solidFill>
                <a:latin typeface="Tahoma" pitchFamily="34" charset="0"/>
              </a:rPr>
              <a:t>Použití: plánování, řízení a kontrola průběhu výroby</a:t>
            </a:r>
          </a:p>
        </p:txBody>
      </p:sp>
    </p:spTree>
    <p:extLst>
      <p:ext uri="{BB962C8B-B14F-4D97-AF65-F5344CB8AC3E}">
        <p14:creationId xmlns:p14="http://schemas.microsoft.com/office/powerpoint/2010/main" val="13142871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76672"/>
            <a:ext cx="8229600" cy="940966"/>
          </a:xfrm>
        </p:spPr>
        <p:txBody>
          <a:bodyPr/>
          <a:lstStyle/>
          <a:p>
            <a:r>
              <a:rPr lang="cs-CZ" altLang="cs-CZ" b="1" dirty="0"/>
              <a:t>Předmětové technické normy</a:t>
            </a:r>
          </a:p>
        </p:txBody>
      </p:sp>
      <p:sp>
        <p:nvSpPr>
          <p:cNvPr id="37891"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b="1" dirty="0"/>
              <a:t>materiálů a jiných předmětů</a:t>
            </a:r>
          </a:p>
          <a:p>
            <a:pPr marL="500063" lvl="1" indent="0">
              <a:buNone/>
            </a:pPr>
            <a:r>
              <a:rPr lang="cs-CZ" altLang="cs-CZ" dirty="0"/>
              <a:t>seznam standardizovaných materiálových druhů v podniku</a:t>
            </a:r>
          </a:p>
          <a:p>
            <a:pPr marL="357188" indent="-357188"/>
            <a:r>
              <a:rPr lang="cs-CZ" altLang="cs-CZ" b="1" dirty="0"/>
              <a:t>strojů, zařízení, nářadí, pomůcek aj. prostředků</a:t>
            </a:r>
          </a:p>
          <a:p>
            <a:pPr marL="500063" lvl="1" indent="0">
              <a:buNone/>
            </a:pPr>
            <a:r>
              <a:rPr lang="cs-CZ" altLang="cs-CZ" dirty="0"/>
              <a:t>normy stavebnicového nářadí, standardizované soustavy strojů</a:t>
            </a:r>
          </a:p>
        </p:txBody>
      </p:sp>
    </p:spTree>
    <p:extLst>
      <p:ext uri="{BB962C8B-B14F-4D97-AF65-F5344CB8AC3E}">
        <p14:creationId xmlns:p14="http://schemas.microsoft.com/office/powerpoint/2010/main" val="37927052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03238"/>
            <a:ext cx="8229600" cy="914400"/>
          </a:xfrm>
        </p:spPr>
        <p:txBody>
          <a:bodyPr/>
          <a:lstStyle/>
          <a:p>
            <a:r>
              <a:rPr lang="cs-CZ" altLang="cs-CZ" b="1" dirty="0"/>
              <a:t>Technické normy činností</a:t>
            </a:r>
          </a:p>
        </p:txBody>
      </p:sp>
      <p:sp>
        <p:nvSpPr>
          <p:cNvPr id="38915" name="Rectangle 3" descr="Rectangle: Click to edit Master text styles&#10;Second level&#10;Third level&#10;Fourth level&#10;Fifth level"/>
          <p:cNvSpPr>
            <a:spLocks noGrp="1" noChangeArrowheads="1"/>
          </p:cNvSpPr>
          <p:nvPr>
            <p:ph idx="1"/>
          </p:nvPr>
        </p:nvSpPr>
        <p:spPr>
          <a:xfrm>
            <a:off x="1771650" y="3158970"/>
            <a:ext cx="5829300" cy="2106234"/>
          </a:xfrm>
        </p:spPr>
        <p:txBody>
          <a:bodyPr>
            <a:normAutofit fontScale="55000" lnSpcReduction="20000"/>
          </a:bodyPr>
          <a:lstStyle/>
          <a:p>
            <a:pPr marL="357188" indent="-357188"/>
            <a:r>
              <a:rPr lang="cs-CZ" altLang="cs-CZ" b="1" dirty="0"/>
              <a:t>Typový technologický postup</a:t>
            </a:r>
          </a:p>
          <a:p>
            <a:pPr marL="500063" lvl="1" indent="0">
              <a:buNone/>
            </a:pPr>
            <a:r>
              <a:rPr lang="cs-CZ" altLang="cs-CZ" dirty="0"/>
              <a:t>sestaven pro výrobu konstrukčně a technologicky shodných nebo podobných součástí – typová řada (stejný sled operací a vybavení pracovišť).</a:t>
            </a:r>
          </a:p>
          <a:p>
            <a:pPr marL="500063" lvl="1" indent="0">
              <a:buNone/>
            </a:pPr>
            <a:r>
              <a:rPr lang="cs-CZ" altLang="cs-CZ" i="1" dirty="0"/>
              <a:t>Hromadná a velkosériová výroba</a:t>
            </a:r>
          </a:p>
          <a:p>
            <a:pPr marL="357188" indent="-357188"/>
            <a:r>
              <a:rPr lang="cs-CZ" altLang="cs-CZ" b="1" dirty="0"/>
              <a:t>Skupinový technologický postup</a:t>
            </a:r>
          </a:p>
          <a:p>
            <a:pPr marL="500063" lvl="1" indent="0">
              <a:buNone/>
            </a:pPr>
            <a:r>
              <a:rPr lang="cs-CZ" altLang="cs-CZ" dirty="0"/>
              <a:t>výroba tvarově odlišných součástí, na nichž se provádí jedna nebo více shodných nebo podobných operací</a:t>
            </a:r>
          </a:p>
          <a:p>
            <a:pPr marL="500063" lvl="1" indent="0">
              <a:buNone/>
            </a:pPr>
            <a:r>
              <a:rPr lang="cs-CZ" altLang="cs-CZ" i="1" dirty="0"/>
              <a:t>Kusová nebo malosériová výroba</a:t>
            </a:r>
          </a:p>
        </p:txBody>
      </p:sp>
      <p:sp>
        <p:nvSpPr>
          <p:cNvPr id="38918" name="Rectangle 6" descr="Rectangle: Click to edit Master text styles&#10;Second level&#10;Third level&#10;Fourth level&#10;Fifth level"/>
          <p:cNvSpPr>
            <a:spLocks noChangeArrowheads="1"/>
          </p:cNvSpPr>
          <p:nvPr/>
        </p:nvSpPr>
        <p:spPr bwMode="auto">
          <a:xfrm>
            <a:off x="1828800" y="2114550"/>
            <a:ext cx="5772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666750">
              <a:defRPr sz="2400">
                <a:solidFill>
                  <a:schemeClr val="tx1"/>
                </a:solidFill>
                <a:latin typeface="Times New Roman" pitchFamily="18" charset="0"/>
              </a:defRPr>
            </a:lvl2pPr>
            <a:lvl3pPr marL="1371600" indent="-228600">
              <a:defRPr sz="2400">
                <a:solidFill>
                  <a:schemeClr val="tx1"/>
                </a:solidFill>
                <a:latin typeface="Times New Roman" pitchFamily="18" charset="0"/>
              </a:defRPr>
            </a:lvl3pPr>
            <a:lvl4pPr marL="1790700" indent="-228600">
              <a:defRPr sz="2400">
                <a:solidFill>
                  <a:schemeClr val="tx1"/>
                </a:solidFill>
                <a:latin typeface="Times New Roman" pitchFamily="18" charset="0"/>
              </a:defRPr>
            </a:lvl4pPr>
            <a:lvl5pPr marL="2209800" indent="-228600">
              <a:defRPr sz="2400">
                <a:solidFill>
                  <a:schemeClr val="tx1"/>
                </a:solidFill>
                <a:latin typeface="Times New Roman" pitchFamily="18" charset="0"/>
              </a:defRPr>
            </a:lvl5pPr>
            <a:lvl6pPr marL="2667000" indent="-228600" fontAlgn="base">
              <a:spcBef>
                <a:spcPct val="0"/>
              </a:spcBef>
              <a:spcAft>
                <a:spcPct val="0"/>
              </a:spcAft>
              <a:defRPr sz="2400">
                <a:solidFill>
                  <a:schemeClr val="tx1"/>
                </a:solidFill>
                <a:latin typeface="Times New Roman" pitchFamily="18" charset="0"/>
              </a:defRPr>
            </a:lvl6pPr>
            <a:lvl7pPr marL="3124200" indent="-228600" fontAlgn="base">
              <a:spcBef>
                <a:spcPct val="0"/>
              </a:spcBef>
              <a:spcAft>
                <a:spcPct val="0"/>
              </a:spcAft>
              <a:defRPr sz="2400">
                <a:solidFill>
                  <a:schemeClr val="tx1"/>
                </a:solidFill>
                <a:latin typeface="Times New Roman" pitchFamily="18" charset="0"/>
              </a:defRPr>
            </a:lvl7pPr>
            <a:lvl8pPr marL="3581400" indent="-228600" fontAlgn="base">
              <a:spcBef>
                <a:spcPct val="0"/>
              </a:spcBef>
              <a:spcAft>
                <a:spcPct val="0"/>
              </a:spcAft>
              <a:defRPr sz="2400">
                <a:solidFill>
                  <a:schemeClr val="tx1"/>
                </a:solidFill>
                <a:latin typeface="Times New Roman" pitchFamily="18" charset="0"/>
              </a:defRPr>
            </a:lvl8pPr>
            <a:lvl9pPr marL="40386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hlink"/>
              </a:buClr>
              <a:buSzPct val="110000"/>
              <a:buFont typeface="Wingdings" pitchFamily="2" charset="2"/>
              <a:buNone/>
            </a:pPr>
            <a:r>
              <a:rPr lang="cs-CZ" altLang="cs-CZ" sz="2100" dirty="0">
                <a:latin typeface="Tahoma" pitchFamily="34" charset="0"/>
              </a:rPr>
              <a:t>Pracovní metody technologických, montážních, zkušebních, manipulačních, bezpečnostních aj. postupů</a:t>
            </a:r>
          </a:p>
        </p:txBody>
      </p:sp>
    </p:spTree>
    <p:extLst>
      <p:ext uri="{BB962C8B-B14F-4D97-AF65-F5344CB8AC3E}">
        <p14:creationId xmlns:p14="http://schemas.microsoft.com/office/powerpoint/2010/main" val="2622057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76672"/>
            <a:ext cx="8229600" cy="940966"/>
          </a:xfrm>
        </p:spPr>
        <p:txBody>
          <a:bodyPr/>
          <a:lstStyle/>
          <a:p>
            <a:r>
              <a:rPr lang="cs-CZ" altLang="cs-CZ" b="1" dirty="0"/>
              <a:t>Technickohospodářské normy</a:t>
            </a:r>
          </a:p>
        </p:txBody>
      </p:sp>
      <p:sp>
        <p:nvSpPr>
          <p:cNvPr id="43011"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dirty="0"/>
              <a:t>Nezbytně nutná spotřeba výrobních zdrojů na jednoznačně definovanou jednici výroby nebo vázanost zdrojů</a:t>
            </a:r>
          </a:p>
          <a:p>
            <a:pPr marL="434579" lvl="1" indent="-291704">
              <a:spcBef>
                <a:spcPct val="50000"/>
              </a:spcBef>
              <a:buSzPct val="90000"/>
              <a:buFont typeface="Wingdings" pitchFamily="2" charset="2"/>
              <a:buChar char="v"/>
            </a:pPr>
            <a:r>
              <a:rPr lang="cs-CZ" altLang="cs-CZ" sz="2400" dirty="0"/>
              <a:t>normy spotřeby a vázanosti materiálu</a:t>
            </a:r>
          </a:p>
          <a:p>
            <a:pPr marL="434579" lvl="1" indent="-291704">
              <a:spcBef>
                <a:spcPct val="30000"/>
              </a:spcBef>
              <a:buSzPct val="90000"/>
              <a:buFont typeface="Wingdings" pitchFamily="2" charset="2"/>
              <a:buChar char="v"/>
            </a:pPr>
            <a:r>
              <a:rPr lang="cs-CZ" altLang="cs-CZ" sz="2400" dirty="0"/>
              <a:t>normy spotřeby práce a normy kapacitní</a:t>
            </a:r>
          </a:p>
        </p:txBody>
      </p:sp>
    </p:spTree>
    <p:extLst>
      <p:ext uri="{BB962C8B-B14F-4D97-AF65-F5344CB8AC3E}">
        <p14:creationId xmlns:p14="http://schemas.microsoft.com/office/powerpoint/2010/main" val="24699310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fontScale="90000"/>
          </a:bodyPr>
          <a:lstStyle/>
          <a:p>
            <a:r>
              <a:rPr lang="cs-CZ" b="1" dirty="0"/>
              <a:t>Standardní normativy řízení výroby</a:t>
            </a:r>
          </a:p>
        </p:txBody>
      </p:sp>
      <p:sp>
        <p:nvSpPr>
          <p:cNvPr id="3" name="Zástupný symbol pro obsah 2"/>
          <p:cNvSpPr>
            <a:spLocks noGrp="1"/>
          </p:cNvSpPr>
          <p:nvPr>
            <p:ph idx="1"/>
          </p:nvPr>
        </p:nvSpPr>
        <p:spPr/>
        <p:txBody>
          <a:bodyPr>
            <a:normAutofit fontScale="92500" lnSpcReduction="20000"/>
          </a:bodyPr>
          <a:lstStyle/>
          <a:p>
            <a:r>
              <a:rPr lang="cs-CZ" dirty="0"/>
              <a:t>Jejich cílem je stanovit optimální kombinaci průběhu výrobního procesu, sjednotit průběh výrobního procesu při daných technickoekonomických podmínkách a stabilizovat jej po určité období.</a:t>
            </a:r>
          </a:p>
          <a:p>
            <a:endParaRPr lang="cs-CZ" dirty="0"/>
          </a:p>
          <a:p>
            <a:r>
              <a:rPr lang="cs-CZ" dirty="0"/>
              <a:t>Jednotlivé normativy zajištují optimální splnění úkolů operativního řízení tím, že poskytují informace pro zajištění plánovacích a řídicích úkolů z věcného, časového a prostorového hlediska. </a:t>
            </a:r>
          </a:p>
        </p:txBody>
      </p:sp>
    </p:spTree>
    <p:extLst>
      <p:ext uri="{BB962C8B-B14F-4D97-AF65-F5344CB8AC3E}">
        <p14:creationId xmlns:p14="http://schemas.microsoft.com/office/powerpoint/2010/main" val="1794816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Stanovení výrobní dávky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9562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Příklady aplikace fázové výroby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94675" cy="492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3664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lstStyle/>
          <a:p>
            <a:r>
              <a:rPr lang="cs-CZ" b="1" dirty="0"/>
              <a:t>Stanovení velikosti výrobní dávky</a:t>
            </a:r>
          </a:p>
        </p:txBody>
      </p:sp>
      <p:sp>
        <p:nvSpPr>
          <p:cNvPr id="3" name="Zástupný symbol pro obsah 2"/>
          <p:cNvSpPr>
            <a:spLocks noGrp="1"/>
          </p:cNvSpPr>
          <p:nvPr>
            <p:ph idx="1"/>
          </p:nvPr>
        </p:nvSpPr>
        <p:spPr/>
        <p:txBody>
          <a:bodyPr>
            <a:normAutofit/>
          </a:bodyPr>
          <a:lstStyle/>
          <a:p>
            <a:pPr marL="0" indent="0">
              <a:buNone/>
            </a:pPr>
            <a:r>
              <a:rPr lang="cs-CZ" b="1" dirty="0"/>
              <a:t>Výrobní dávka je jednotkou evidence v rámci operativní evidence výroby. </a:t>
            </a:r>
          </a:p>
          <a:p>
            <a:r>
              <a:rPr lang="cs-CZ" dirty="0"/>
              <a:t>Znamená to, že je na dávku vydáván společně výchozí materiálový prvek a že jako celek je evidována v průběhu výroby i při odvádění na mezisklad či na sklad hotových produktů. </a:t>
            </a:r>
          </a:p>
          <a:p>
            <a:endParaRPr lang="cs-CZ" dirty="0"/>
          </a:p>
        </p:txBody>
      </p:sp>
    </p:spTree>
    <p:extLst>
      <p:ext uri="{BB962C8B-B14F-4D97-AF65-F5344CB8AC3E}">
        <p14:creationId xmlns:p14="http://schemas.microsoft.com/office/powerpoint/2010/main" val="34780839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Stanovení velikosti výrobní dávky II</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Snahu pro zvyšování velikosti výrobní dávky motivuje řada činitelů:</a:t>
            </a:r>
          </a:p>
          <a:p>
            <a:pPr>
              <a:buFontTx/>
              <a:buChar char="-"/>
            </a:pPr>
            <a:r>
              <a:rPr lang="cs-CZ" dirty="0"/>
              <a:t>Snižování fixních nákladů na přípravu a zakončení výroby,</a:t>
            </a:r>
          </a:p>
          <a:p>
            <a:pPr>
              <a:buFontTx/>
              <a:buChar char="-"/>
            </a:pPr>
            <a:r>
              <a:rPr lang="cs-CZ" dirty="0"/>
              <a:t>Zvyšování produktivity práce,</a:t>
            </a:r>
          </a:p>
          <a:p>
            <a:pPr>
              <a:buFontTx/>
              <a:buChar char="-"/>
            </a:pPr>
            <a:r>
              <a:rPr lang="cs-CZ" dirty="0"/>
              <a:t>Zjednodušení operativního řízení výroby.</a:t>
            </a:r>
          </a:p>
          <a:p>
            <a:pPr marL="0" indent="0">
              <a:buNone/>
            </a:pPr>
            <a:r>
              <a:rPr lang="cs-CZ" dirty="0"/>
              <a:t>Naopak vyšší dávka se negativně projevuje v:</a:t>
            </a:r>
          </a:p>
          <a:p>
            <a:pPr>
              <a:buFontTx/>
              <a:buChar char="-"/>
            </a:pPr>
            <a:r>
              <a:rPr lang="cs-CZ" dirty="0"/>
              <a:t>Zvyšování nákladů na skladování součástí a dílů,</a:t>
            </a:r>
          </a:p>
          <a:p>
            <a:pPr>
              <a:buFontTx/>
              <a:buChar char="-"/>
            </a:pPr>
            <a:r>
              <a:rPr lang="cs-CZ" dirty="0"/>
              <a:t>Zvyšování vázanosti obratového kapitálu,</a:t>
            </a:r>
          </a:p>
          <a:p>
            <a:pPr>
              <a:buFontTx/>
              <a:buChar char="-"/>
            </a:pPr>
            <a:r>
              <a:rPr lang="cs-CZ" dirty="0"/>
              <a:t>Zvyšování vázanosti výrobních a manipulačních ploch,</a:t>
            </a:r>
          </a:p>
          <a:p>
            <a:pPr>
              <a:buFontTx/>
              <a:buChar char="-"/>
            </a:pPr>
            <a:r>
              <a:rPr lang="cs-CZ" dirty="0"/>
              <a:t>Prodlužování průběžné doby výroby,</a:t>
            </a:r>
          </a:p>
          <a:p>
            <a:pPr>
              <a:buFontTx/>
              <a:buChar char="-"/>
            </a:pPr>
            <a:r>
              <a:rPr lang="cs-CZ" dirty="0"/>
              <a:t>Snižování odolnosti výroby proti změnám a poruchám.</a:t>
            </a:r>
          </a:p>
        </p:txBody>
      </p:sp>
    </p:spTree>
    <p:extLst>
      <p:ext uri="{BB962C8B-B14F-4D97-AF65-F5344CB8AC3E}">
        <p14:creationId xmlns:p14="http://schemas.microsoft.com/office/powerpoint/2010/main" val="28233895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268760"/>
            <a:ext cx="6172200" cy="857250"/>
          </a:xfrm>
        </p:spPr>
        <p:txBody>
          <a:bodyPr>
            <a:normAutofit fontScale="90000"/>
          </a:bodyPr>
          <a:lstStyle/>
          <a:p>
            <a:r>
              <a:rPr lang="cs-CZ" b="1" dirty="0"/>
              <a:t>Základní plánovací požadavky na velikost výrobní dávky</a:t>
            </a:r>
          </a:p>
        </p:txBody>
      </p:sp>
      <p:sp>
        <p:nvSpPr>
          <p:cNvPr id="3" name="Zástupný symbol pro obsah 2"/>
          <p:cNvSpPr>
            <a:spLocks noGrp="1"/>
          </p:cNvSpPr>
          <p:nvPr>
            <p:ph idx="1"/>
          </p:nvPr>
        </p:nvSpPr>
        <p:spPr>
          <a:xfrm>
            <a:off x="457200" y="2564904"/>
            <a:ext cx="8229600" cy="3561259"/>
          </a:xfrm>
        </p:spPr>
        <p:txBody>
          <a:bodyPr>
            <a:normAutofit fontScale="85000" lnSpcReduction="20000"/>
          </a:bodyPr>
          <a:lstStyle/>
          <a:p>
            <a:r>
              <a:rPr lang="cs-CZ" dirty="0"/>
              <a:t>Počet kusů ve výrobní dávce má být zaokrouhlený, aby byl vhodný k evidenci, sčítání a kalkulaci.</a:t>
            </a:r>
          </a:p>
          <a:p>
            <a:endParaRPr lang="cs-CZ" dirty="0"/>
          </a:p>
          <a:p>
            <a:r>
              <a:rPr lang="cs-CZ" dirty="0"/>
              <a:t>Prakticky upotřebitelná velikost výrobní dávky je taková, kde se období opakování rovná základní plánovací jednotce a jejím násobkům. </a:t>
            </a:r>
          </a:p>
          <a:p>
            <a:endParaRPr lang="cs-CZ" dirty="0"/>
          </a:p>
          <a:p>
            <a:r>
              <a:rPr lang="cs-CZ" dirty="0"/>
              <a:t>Počet kusů ve výrobní dávce se má rozdělit beze zbytků do stejně velkých dopravních dávek.</a:t>
            </a:r>
          </a:p>
          <a:p>
            <a:pPr marL="0" indent="0">
              <a:buNone/>
            </a:pPr>
            <a:endParaRPr lang="cs-CZ" dirty="0"/>
          </a:p>
        </p:txBody>
      </p:sp>
    </p:spTree>
    <p:extLst>
      <p:ext uri="{BB962C8B-B14F-4D97-AF65-F5344CB8AC3E}">
        <p14:creationId xmlns:p14="http://schemas.microsoft.com/office/powerpoint/2010/main" val="37736547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160748"/>
            <a:ext cx="6172200" cy="857250"/>
          </a:xfrm>
        </p:spPr>
        <p:txBody>
          <a:bodyPr>
            <a:normAutofit fontScale="90000"/>
          </a:bodyPr>
          <a:lstStyle/>
          <a:p>
            <a:r>
              <a:rPr lang="cs-CZ" b="1" dirty="0"/>
              <a:t>Způsoby určení velikosti výrobní dávky:</a:t>
            </a:r>
          </a:p>
        </p:txBody>
      </p:sp>
      <p:sp>
        <p:nvSpPr>
          <p:cNvPr id="3" name="Zástupný symbol pro obsah 2"/>
          <p:cNvSpPr>
            <a:spLocks noGrp="1"/>
          </p:cNvSpPr>
          <p:nvPr>
            <p:ph idx="1"/>
          </p:nvPr>
        </p:nvSpPr>
        <p:spPr>
          <a:xfrm>
            <a:off x="457200" y="2276872"/>
            <a:ext cx="8229600" cy="3849291"/>
          </a:xfrm>
        </p:spPr>
        <p:txBody>
          <a:bodyPr/>
          <a:lstStyle/>
          <a:p>
            <a:r>
              <a:rPr lang="cs-CZ" dirty="0"/>
              <a:t>Výpočet na základě hospodářských úvah, kdy se vypočítá </a:t>
            </a:r>
            <a:r>
              <a:rPr lang="cs-CZ" b="1" dirty="0"/>
              <a:t>optimální velikost výrobní dávky</a:t>
            </a:r>
            <a:r>
              <a:rPr lang="cs-CZ" dirty="0"/>
              <a:t>,</a:t>
            </a:r>
          </a:p>
          <a:p>
            <a:endParaRPr lang="cs-CZ" dirty="0"/>
          </a:p>
          <a:p>
            <a:r>
              <a:rPr lang="cs-CZ" dirty="0"/>
              <a:t>Výpočet na základě technickohospodářských úvah, kdy se vypočítá </a:t>
            </a:r>
            <a:r>
              <a:rPr lang="cs-CZ" b="1" dirty="0"/>
              <a:t>minimální velikost výrobní dávky</a:t>
            </a:r>
            <a:r>
              <a:rPr lang="cs-CZ" dirty="0"/>
              <a:t>,</a:t>
            </a:r>
          </a:p>
          <a:p>
            <a:r>
              <a:rPr lang="cs-CZ" dirty="0"/>
              <a:t>Určení dávky </a:t>
            </a:r>
            <a:r>
              <a:rPr lang="cs-CZ" b="1" dirty="0"/>
              <a:t>na základě odborného odhadu</a:t>
            </a:r>
            <a:r>
              <a:rPr lang="cs-CZ" dirty="0"/>
              <a:t>.</a:t>
            </a:r>
          </a:p>
        </p:txBody>
      </p:sp>
    </p:spTree>
    <p:extLst>
      <p:ext uri="{BB962C8B-B14F-4D97-AF65-F5344CB8AC3E}">
        <p14:creationId xmlns:p14="http://schemas.microsoft.com/office/powerpoint/2010/main" val="1255156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656245"/>
            <a:ext cx="3168352" cy="14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780928"/>
            <a:ext cx="2360414" cy="95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485900" y="846981"/>
            <a:ext cx="6172200" cy="857250"/>
          </a:xfrm>
        </p:spPr>
        <p:txBody>
          <a:bodyPr>
            <a:noAutofit/>
          </a:bodyPr>
          <a:lstStyle/>
          <a:p>
            <a:r>
              <a:rPr lang="cs-CZ" sz="3200" b="1" dirty="0"/>
              <a:t>Stanovení optimální velikosti výrobní dávky- </a:t>
            </a:r>
            <a:r>
              <a:rPr lang="cs-CZ" sz="3200" b="1" dirty="0" err="1"/>
              <a:t>Harrisův</a:t>
            </a:r>
            <a:r>
              <a:rPr lang="cs-CZ" sz="3200" b="1" dirty="0"/>
              <a:t>-Wilsonův vzorec</a:t>
            </a:r>
          </a:p>
        </p:txBody>
      </p:sp>
      <p:sp>
        <p:nvSpPr>
          <p:cNvPr id="3" name="Zástupný symbol pro obsah 2"/>
          <p:cNvSpPr>
            <a:spLocks noGrp="1"/>
          </p:cNvSpPr>
          <p:nvPr>
            <p:ph idx="1"/>
          </p:nvPr>
        </p:nvSpPr>
        <p:spPr>
          <a:xfrm>
            <a:off x="395536" y="2201755"/>
            <a:ext cx="8617588" cy="2910979"/>
          </a:xfrm>
        </p:spPr>
        <p:txBody>
          <a:bodyPr>
            <a:normAutofit fontScale="92500" lnSpcReduction="10000"/>
          </a:bodyPr>
          <a:lstStyle/>
          <a:p>
            <a:r>
              <a:rPr lang="cs-CZ" dirty="0"/>
              <a:t>Takové množství, při kterém budou náklady připadající na jednotku produkce minimální.</a:t>
            </a:r>
          </a:p>
          <a:p>
            <a:endParaRPr lang="cs-CZ" dirty="0"/>
          </a:p>
          <a:p>
            <a:r>
              <a:rPr lang="cs-CZ" dirty="0"/>
              <a:t>kde </a:t>
            </a:r>
            <a:r>
              <a:rPr lang="cs-CZ" dirty="0" err="1"/>
              <a:t>Qp</a:t>
            </a:r>
            <a:r>
              <a:rPr lang="cs-CZ" dirty="0"/>
              <a:t>- plánovaný počet kusů výrobků, </a:t>
            </a:r>
            <a:r>
              <a:rPr lang="cs-CZ" dirty="0" err="1"/>
              <a:t>Npz</a:t>
            </a:r>
            <a:r>
              <a:rPr lang="cs-CZ" dirty="0"/>
              <a:t>- náklady na přípravu, seřízení a zakončení, </a:t>
            </a:r>
            <a:r>
              <a:rPr lang="cs-CZ" dirty="0" err="1"/>
              <a:t>ns</a:t>
            </a:r>
            <a:r>
              <a:rPr lang="cs-CZ" dirty="0"/>
              <a:t>- náklady na skladování</a:t>
            </a:r>
          </a:p>
        </p:txBody>
      </p:sp>
    </p:spTree>
    <p:extLst>
      <p:ext uri="{BB962C8B-B14F-4D97-AF65-F5344CB8AC3E}">
        <p14:creationId xmlns:p14="http://schemas.microsoft.com/office/powerpoint/2010/main" val="3913356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3658" y="1214754"/>
            <a:ext cx="6172200" cy="857250"/>
          </a:xfrm>
        </p:spPr>
        <p:txBody>
          <a:bodyPr>
            <a:noAutofit/>
          </a:bodyPr>
          <a:lstStyle/>
          <a:p>
            <a:r>
              <a:rPr lang="cs-CZ" sz="3200" b="1" dirty="0"/>
              <a:t>Stanovení minimální velikosti výrobní dávky</a:t>
            </a:r>
          </a:p>
        </p:txBody>
      </p:sp>
      <p:sp>
        <p:nvSpPr>
          <p:cNvPr id="3" name="Zástupný symbol pro obsah 2"/>
          <p:cNvSpPr>
            <a:spLocks noGrp="1"/>
          </p:cNvSpPr>
          <p:nvPr>
            <p:ph idx="1"/>
          </p:nvPr>
        </p:nvSpPr>
        <p:spPr>
          <a:xfrm>
            <a:off x="457200" y="2204864"/>
            <a:ext cx="8229600" cy="3921299"/>
          </a:xfrm>
        </p:spPr>
        <p:txBody>
          <a:bodyPr/>
          <a:lstStyle/>
          <a:p>
            <a:r>
              <a:rPr lang="cs-CZ" dirty="0"/>
              <a:t>Při tomto způsobu určování velikosti výrobní dávky se vychází z požadavku využití časového fondu výrobního zařízení a ze skutečnosti, že výrobní zařízení působí ve výrobním procesu aktivně jen po určitou část průběhu dávky na dané operaci. </a:t>
            </a:r>
          </a:p>
        </p:txBody>
      </p:sp>
    </p:spTree>
    <p:extLst>
      <p:ext uri="{BB962C8B-B14F-4D97-AF65-F5344CB8AC3E}">
        <p14:creationId xmlns:p14="http://schemas.microsoft.com/office/powerpoint/2010/main" val="14035400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139109"/>
            <a:ext cx="1507331" cy="100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485900" y="620689"/>
            <a:ext cx="6172200" cy="857250"/>
          </a:xfrm>
        </p:spPr>
        <p:txBody>
          <a:bodyPr>
            <a:noAutofit/>
          </a:bodyPr>
          <a:lstStyle/>
          <a:p>
            <a:r>
              <a:rPr lang="cs-CZ" sz="2800" b="1" dirty="0"/>
              <a:t>Stanovení minimální výrobní dávky II</a:t>
            </a:r>
          </a:p>
        </p:txBody>
      </p:sp>
      <p:sp>
        <p:nvSpPr>
          <p:cNvPr id="3" name="Zástupný symbol pro obsah 2"/>
          <p:cNvSpPr>
            <a:spLocks noGrp="1"/>
          </p:cNvSpPr>
          <p:nvPr>
            <p:ph idx="1"/>
          </p:nvPr>
        </p:nvSpPr>
        <p:spPr>
          <a:xfrm>
            <a:off x="457200" y="1600200"/>
            <a:ext cx="8229600" cy="4637111"/>
          </a:xfrm>
        </p:spPr>
        <p:txBody>
          <a:bodyPr>
            <a:normAutofit/>
          </a:bodyPr>
          <a:lstStyle/>
          <a:p>
            <a:r>
              <a:rPr lang="cs-CZ" sz="2800" dirty="0"/>
              <a:t>Aby bylo dosaženo vyhovujících ekonomických ukazatelů využití strojů a výrobního zařízení, je třeba zajistit, aby </a:t>
            </a:r>
            <a:r>
              <a:rPr lang="cs-CZ" sz="2800" b="1" dirty="0"/>
              <a:t>čas dávkové práce nezabral větší než maximálně přípustný podíl z času aktivního působení stroje na materiálový prvek</a:t>
            </a:r>
            <a:r>
              <a:rPr lang="cs-CZ" sz="2800" dirty="0"/>
              <a:t>. </a:t>
            </a:r>
          </a:p>
          <a:p>
            <a:r>
              <a:rPr lang="cs-CZ" sz="2800" dirty="0"/>
              <a:t>Označí-li se tento přípustný podíl písmenem k, lze tuto závislost vyjádřit takto:</a:t>
            </a:r>
          </a:p>
          <a:p>
            <a:endParaRPr lang="cs-CZ" dirty="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392015"/>
            <a:ext cx="723230" cy="57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588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784404"/>
            <a:ext cx="7086693" cy="857250"/>
          </a:xfrm>
        </p:spPr>
        <p:txBody>
          <a:bodyPr>
            <a:noAutofit/>
          </a:bodyPr>
          <a:lstStyle/>
          <a:p>
            <a:r>
              <a:rPr lang="cs-CZ" sz="2800" b="1" dirty="0"/>
              <a:t>Stanovení minimální velikosti výrobní dávky III</a:t>
            </a:r>
          </a:p>
        </p:txBody>
      </p:sp>
      <p:sp>
        <p:nvSpPr>
          <p:cNvPr id="3" name="Zástupný symbol pro obsah 2"/>
          <p:cNvSpPr>
            <a:spLocks noGrp="1"/>
          </p:cNvSpPr>
          <p:nvPr>
            <p:ph idx="1"/>
          </p:nvPr>
        </p:nvSpPr>
        <p:spPr/>
        <p:txBody>
          <a:bodyPr/>
          <a:lstStyle/>
          <a:p>
            <a:r>
              <a:rPr lang="cs-CZ" dirty="0"/>
              <a:t>Je-li potřeba splnit předpoklad, aby velikost dávky jednoho druhu součástí byla na všech operacích stejná, musíme předcházející vztah upravit o hodnoty, které se budou vztahovat na všechny operace součásti. Pak se vztah změní takto:</a:t>
            </a:r>
          </a:p>
          <a:p>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144354"/>
            <a:ext cx="5584769" cy="180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9566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Norma spotřeby </a:t>
            </a:r>
            <a:r>
              <a:rPr lang="cs-CZ" b="1" dirty="0" err="1"/>
              <a:t>mateirálu</a:t>
            </a:r>
            <a:endParaRPr lang="cs-CZ" b="1"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4525837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b="1" dirty="0"/>
              <a:t>Normy spotřeby materiálu</a:t>
            </a:r>
          </a:p>
        </p:txBody>
      </p:sp>
      <p:sp>
        <p:nvSpPr>
          <p:cNvPr id="44035"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b="1" dirty="0"/>
              <a:t>Optimální množství konkrétního druhu materiálu</a:t>
            </a:r>
            <a:r>
              <a:rPr lang="cs-CZ" altLang="cs-CZ" dirty="0"/>
              <a:t>, potřebného k výrobě určité jednice výroby za konkrétních technických a organizačních podmínek</a:t>
            </a:r>
          </a:p>
        </p:txBody>
      </p:sp>
    </p:spTree>
    <p:extLst>
      <p:ext uri="{BB962C8B-B14F-4D97-AF65-F5344CB8AC3E}">
        <p14:creationId xmlns:p14="http://schemas.microsoft.com/office/powerpoint/2010/main" val="27170925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2976</TotalTime>
  <Words>5928</Words>
  <Application>Microsoft Office PowerPoint</Application>
  <PresentationFormat>Předvádění na obrazovce (4:3)</PresentationFormat>
  <Paragraphs>785</Paragraphs>
  <Slides>117</Slides>
  <Notes>69</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117</vt:i4>
      </vt:variant>
    </vt:vector>
  </HeadingPairs>
  <TitlesOfParts>
    <vt:vector size="127" baseType="lpstr">
      <vt:lpstr>Arial</vt:lpstr>
      <vt:lpstr>Calibri</vt:lpstr>
      <vt:lpstr>Cambria Math</vt:lpstr>
      <vt:lpstr>Tahoma</vt:lpstr>
      <vt:lpstr>Times New Roman</vt:lpstr>
      <vt:lpstr>Wingdings</vt:lpstr>
      <vt:lpstr>1_Office Theme</vt:lpstr>
      <vt:lpstr>Rastrový obrázek</vt:lpstr>
      <vt:lpstr>Equation</vt:lpstr>
      <vt:lpstr>Rovnice</vt:lpstr>
      <vt:lpstr>Výrobní a provozní management</vt:lpstr>
      <vt:lpstr>Produkt</vt:lpstr>
      <vt:lpstr>Výroba a výrobní faktory</vt:lpstr>
      <vt:lpstr>Transformované a transformující výrobní zdroje</vt:lpstr>
      <vt:lpstr>HODNOTOVÝ ŘETĚZEC (M. Porter)</vt:lpstr>
      <vt:lpstr>Tvorba hodnoty</vt:lpstr>
      <vt:lpstr>Efektivnost výroby- výnosnost výrobních faktorů</vt:lpstr>
      <vt:lpstr>Členění výrobního procesu</vt:lpstr>
      <vt:lpstr>Příklady aplikace fázové výroby</vt:lpstr>
      <vt:lpstr>Výroba produktů schopných konkurence vyžaduje:</vt:lpstr>
      <vt:lpstr>Vertikální vztahy v ŘV:</vt:lpstr>
      <vt:lpstr>Úkoly strategického řízení výroby</vt:lpstr>
      <vt:lpstr>Úkoly taktického řízení výroby:</vt:lpstr>
      <vt:lpstr>Úkoly operativního řízení výroby</vt:lpstr>
      <vt:lpstr>Typologie výrobního procesu</vt:lpstr>
      <vt:lpstr>Typologie výrobního procesu z hlediska řízení zakázek</vt:lpstr>
      <vt:lpstr>Typologie dle využití technických zařízení</vt:lpstr>
      <vt:lpstr>Typologie z hlediska technicko- výrobního zaměření</vt:lpstr>
      <vt:lpstr>Typologie z hlediska časové struktury</vt:lpstr>
      <vt:lpstr>Kontinuální výroba</vt:lpstr>
      <vt:lpstr>Kontinuální výroba</vt:lpstr>
      <vt:lpstr>Diskontinuální (diskrétní výroba)</vt:lpstr>
      <vt:lpstr>Kontinuální vs. Diskontinuální výroba</vt:lpstr>
      <vt:lpstr>Kusovník</vt:lpstr>
      <vt:lpstr>Typologie z hlediska prostorové struktury</vt:lpstr>
      <vt:lpstr>Typologie z hlediska prostorové struktury, výhody a nevýhody</vt:lpstr>
      <vt:lpstr>Typologie z hlediska prostorové struktury, výhody a nevýhody</vt:lpstr>
      <vt:lpstr>Typologie dle programu a rozsahu provedených výkonů</vt:lpstr>
      <vt:lpstr>Typologie dle rozsahu výkonů: hromadná výroba</vt:lpstr>
      <vt:lpstr>Typologie dle rozsahu výkonů: druhová výroba</vt:lpstr>
      <vt:lpstr>Typologie dle rozsahu výkonů: sériová výroba</vt:lpstr>
      <vt:lpstr>Typologie dle rozsahu výkonů: kusová výroba</vt:lpstr>
      <vt:lpstr>Čas práce pracovníka. Pracnost součásti.</vt:lpstr>
      <vt:lpstr>Třídění pracovního času</vt:lpstr>
      <vt:lpstr>Struktura spotřeby času pracovníka na operaci</vt:lpstr>
      <vt:lpstr>Výrobní proces je možno rozčlenit na:</vt:lpstr>
      <vt:lpstr>Technologické časy</vt:lpstr>
      <vt:lpstr>Manipulační  časy</vt:lpstr>
      <vt:lpstr>Časy přerušení</vt:lpstr>
      <vt:lpstr>Pracnost výrobku a výrobní dávka</vt:lpstr>
      <vt:lpstr>Čas práce pracovníka. Pracnost výrobku</vt:lpstr>
      <vt:lpstr>Pracnost </vt:lpstr>
      <vt:lpstr>Normy času zpracování</vt:lpstr>
      <vt:lpstr>Normy času zpracování</vt:lpstr>
      <vt:lpstr>Ukazatel práce pracovníka</vt:lpstr>
      <vt:lpstr>Produktivita</vt:lpstr>
      <vt:lpstr>Definice produktivity</vt:lpstr>
      <vt:lpstr>Druhy produktivity:</vt:lpstr>
      <vt:lpstr>Prezentace aplikace PowerPoint</vt:lpstr>
      <vt:lpstr>Index produktivity</vt:lpstr>
      <vt:lpstr>Indexy produktivity</vt:lpstr>
      <vt:lpstr>Způsoby navýšení produktivity</vt:lpstr>
      <vt:lpstr>Parciální produktivita</vt:lpstr>
      <vt:lpstr>Totální produktivita</vt:lpstr>
      <vt:lpstr>Index produktivity</vt:lpstr>
      <vt:lpstr>Technická příprava výroby </vt:lpstr>
      <vt:lpstr>Technická příprava výroby</vt:lpstr>
      <vt:lpstr>Základy technické přípravy výroby</vt:lpstr>
      <vt:lpstr>Typy TPV</vt:lpstr>
      <vt:lpstr>Na složitost, náročnost, časový rozsah TPV mají především vliv:</vt:lpstr>
      <vt:lpstr>Úkoly TPV</vt:lpstr>
      <vt:lpstr>Členění TPV:</vt:lpstr>
      <vt:lpstr>Konstrukční příprava výroby</vt:lpstr>
      <vt:lpstr>Konstrukční a materiálová příprava</vt:lpstr>
      <vt:lpstr>Technologická příprava výroby</vt:lpstr>
      <vt:lpstr>Technologická, materiálová a metalurgická příprava výroby</vt:lpstr>
      <vt:lpstr>Prezentace aplikace PowerPoint</vt:lpstr>
      <vt:lpstr>Organizační příprava výroby</vt:lpstr>
      <vt:lpstr>Úkoly přípravy výroby</vt:lpstr>
      <vt:lpstr>Úkoly přípravy výroby</vt:lpstr>
      <vt:lpstr>Standardizace</vt:lpstr>
      <vt:lpstr>Standardizace</vt:lpstr>
      <vt:lpstr>Požadavky ke standardizaci:</vt:lpstr>
      <vt:lpstr>Směry standardizace</vt:lpstr>
      <vt:lpstr>Funkce standardů</vt:lpstr>
      <vt:lpstr>Funkce standardů</vt:lpstr>
      <vt:lpstr>Funkce standardů</vt:lpstr>
      <vt:lpstr>Normativní základna</vt:lpstr>
      <vt:lpstr>Norma</vt:lpstr>
      <vt:lpstr>Metody tvorby norem</vt:lpstr>
      <vt:lpstr>Metody tvorby norem</vt:lpstr>
      <vt:lpstr>Členění normativů</vt:lpstr>
      <vt:lpstr>Normativní základna</vt:lpstr>
      <vt:lpstr>Normativy přípravy výroby</vt:lpstr>
      <vt:lpstr>Předmětové technické normy</vt:lpstr>
      <vt:lpstr>Technické normy činností</vt:lpstr>
      <vt:lpstr>Technickohospodářské normy</vt:lpstr>
      <vt:lpstr>Standardní normativy řízení výroby</vt:lpstr>
      <vt:lpstr>Stanovení výrobní dávky</vt:lpstr>
      <vt:lpstr>Stanovení velikosti výrobní dávky</vt:lpstr>
      <vt:lpstr>Stanovení velikosti výrobní dávky II</vt:lpstr>
      <vt:lpstr>Základní plánovací požadavky na velikost výrobní dávky</vt:lpstr>
      <vt:lpstr>Způsoby určení velikosti výrobní dávky:</vt:lpstr>
      <vt:lpstr>Stanovení optimální velikosti výrobní dávky- Harrisův-Wilsonův vzorec</vt:lpstr>
      <vt:lpstr>Stanovení minimální velikosti výrobní dávky</vt:lpstr>
      <vt:lpstr>Stanovení minimální výrobní dávky II</vt:lpstr>
      <vt:lpstr>Stanovení minimální velikosti výrobní dávky III</vt:lpstr>
      <vt:lpstr>Norma spotřeby mateirálu</vt:lpstr>
      <vt:lpstr>Normy spotřeby materiálu</vt:lpstr>
      <vt:lpstr>Struktura normy spotřeby materiálu</vt:lpstr>
      <vt:lpstr>Stanovení normy spotřeby materiálu</vt:lpstr>
      <vt:lpstr>Stanovení normy spotřeby materiálu</vt:lpstr>
      <vt:lpstr>Porovnávací metody</vt:lpstr>
      <vt:lpstr>Porovnávací metody</vt:lpstr>
      <vt:lpstr>Porovnávací metody</vt:lpstr>
      <vt:lpstr>Normy vázanosti materiálu</vt:lpstr>
      <vt:lpstr>Normy vázanosti materiálu</vt:lpstr>
      <vt:lpstr>Druhy norem vázanosti materiálu</vt:lpstr>
      <vt:lpstr>Druhy norem vázanosti materiálu</vt:lpstr>
      <vt:lpstr>Druhy norem vázanosti materiálu</vt:lpstr>
      <vt:lpstr>Normy spotřeby práce</vt:lpstr>
      <vt:lpstr>Třídění pracovního času</vt:lpstr>
      <vt:lpstr>Struktura spotřeby času pracovníka na operaci</vt:lpstr>
      <vt:lpstr>Normy spotřeby práce</vt:lpstr>
      <vt:lpstr>Druhy norem spotřeby práce</vt:lpstr>
      <vt:lpstr>Druhy norem spotřeby práce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ChytilovaE</dc:creator>
  <cp:lastModifiedBy>Škrabal Jaroslav</cp:lastModifiedBy>
  <cp:revision>104</cp:revision>
  <cp:lastPrinted>2019-09-18T10:31:58Z</cp:lastPrinted>
  <dcterms:created xsi:type="dcterms:W3CDTF">2016-09-20T11:02:43Z</dcterms:created>
  <dcterms:modified xsi:type="dcterms:W3CDTF">2022-10-06T11:33:48Z</dcterms:modified>
</cp:coreProperties>
</file>