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5"/>
  </p:notesMasterIdLst>
  <p:sldIdLst>
    <p:sldId id="258" r:id="rId2"/>
    <p:sldId id="268" r:id="rId3"/>
    <p:sldId id="270" r:id="rId4"/>
    <p:sldId id="271" r:id="rId5"/>
    <p:sldId id="272" r:id="rId6"/>
    <p:sldId id="269" r:id="rId7"/>
    <p:sldId id="273" r:id="rId8"/>
    <p:sldId id="275" r:id="rId9"/>
    <p:sldId id="274" r:id="rId10"/>
    <p:sldId id="276" r:id="rId11"/>
    <p:sldId id="277" r:id="rId12"/>
    <p:sldId id="278" r:id="rId13"/>
    <p:sldId id="279" r:id="rId14"/>
    <p:sldId id="280" r:id="rId15"/>
    <p:sldId id="281" r:id="rId16"/>
    <p:sldId id="282" r:id="rId17"/>
    <p:sldId id="283" r:id="rId18"/>
    <p:sldId id="284" r:id="rId19"/>
    <p:sldId id="285" r:id="rId20"/>
    <p:sldId id="286" r:id="rId21"/>
    <p:sldId id="287" r:id="rId22"/>
    <p:sldId id="290" r:id="rId23"/>
    <p:sldId id="288" r:id="rId24"/>
    <p:sldId id="289" r:id="rId25"/>
    <p:sldId id="291" r:id="rId26"/>
    <p:sldId id="292" r:id="rId27"/>
    <p:sldId id="293" r:id="rId28"/>
    <p:sldId id="294" r:id="rId29"/>
    <p:sldId id="295" r:id="rId30"/>
    <p:sldId id="296" r:id="rId31"/>
    <p:sldId id="298" r:id="rId32"/>
    <p:sldId id="297" r:id="rId33"/>
    <p:sldId id="299" r:id="rId34"/>
    <p:sldId id="300" r:id="rId35"/>
    <p:sldId id="301" r:id="rId36"/>
    <p:sldId id="302" r:id="rId37"/>
    <p:sldId id="303" r:id="rId38"/>
    <p:sldId id="305" r:id="rId39"/>
    <p:sldId id="306" r:id="rId40"/>
    <p:sldId id="307" r:id="rId41"/>
    <p:sldId id="308" r:id="rId42"/>
    <p:sldId id="309" r:id="rId43"/>
    <p:sldId id="310" r:id="rId44"/>
    <p:sldId id="311" r:id="rId45"/>
    <p:sldId id="312" r:id="rId46"/>
    <p:sldId id="304" r:id="rId47"/>
    <p:sldId id="313" r:id="rId48"/>
    <p:sldId id="314" r:id="rId49"/>
    <p:sldId id="315" r:id="rId50"/>
    <p:sldId id="317" r:id="rId51"/>
    <p:sldId id="316" r:id="rId52"/>
    <p:sldId id="318" r:id="rId53"/>
    <p:sldId id="319" r:id="rId54"/>
    <p:sldId id="320" r:id="rId55"/>
    <p:sldId id="321" r:id="rId56"/>
    <p:sldId id="322" r:id="rId57"/>
    <p:sldId id="323" r:id="rId58"/>
    <p:sldId id="324" r:id="rId59"/>
    <p:sldId id="325" r:id="rId60"/>
    <p:sldId id="326" r:id="rId61"/>
    <p:sldId id="327" r:id="rId62"/>
    <p:sldId id="329" r:id="rId63"/>
    <p:sldId id="328" r:id="rId64"/>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Světlý styl 1 – zvýraznění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189" autoAdjust="0"/>
    <p:restoredTop sz="94660"/>
  </p:normalViewPr>
  <p:slideViewPr>
    <p:cSldViewPr snapToGrid="0">
      <p:cViewPr varScale="1">
        <p:scale>
          <a:sx n="64" d="100"/>
          <a:sy n="64" d="100"/>
        </p:scale>
        <p:origin x="664"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A9FD8A-2264-403A-959C-F8E748A10CBA}" type="datetimeFigureOut">
              <a:rPr lang="cs-CZ" smtClean="0"/>
              <a:t>06.12.2022</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6C3520-4FEA-4A64-98A3-B280C0B13606}" type="slidenum">
              <a:rPr lang="cs-CZ" smtClean="0"/>
              <a:t>‹#›</a:t>
            </a:fld>
            <a:endParaRPr lang="cs-CZ"/>
          </a:p>
        </p:txBody>
      </p:sp>
    </p:spTree>
    <p:extLst>
      <p:ext uri="{BB962C8B-B14F-4D97-AF65-F5344CB8AC3E}">
        <p14:creationId xmlns:p14="http://schemas.microsoft.com/office/powerpoint/2010/main" val="25444804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D0D6D4B-B1FF-1294-1EDC-97D6883A39C9}"/>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F61D3902-457C-2992-9CCB-6C7182D1A43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7EC7222A-1B88-C766-0B2E-E692FB06E834}"/>
              </a:ext>
            </a:extLst>
          </p:cNvPr>
          <p:cNvSpPr>
            <a:spLocks noGrp="1"/>
          </p:cNvSpPr>
          <p:nvPr>
            <p:ph type="dt" sz="half" idx="10"/>
          </p:nvPr>
        </p:nvSpPr>
        <p:spPr/>
        <p:txBody>
          <a:bodyPr/>
          <a:lstStyle/>
          <a:p>
            <a:fld id="{FE384C55-8357-4BE9-B670-53753D3A1479}" type="datetimeFigureOut">
              <a:rPr lang="cs-CZ" smtClean="0"/>
              <a:t>06.12.2022</a:t>
            </a:fld>
            <a:endParaRPr lang="cs-CZ"/>
          </a:p>
        </p:txBody>
      </p:sp>
      <p:sp>
        <p:nvSpPr>
          <p:cNvPr id="5" name="Zástupný symbol pro zápatí 4">
            <a:extLst>
              <a:ext uri="{FF2B5EF4-FFF2-40B4-BE49-F238E27FC236}">
                <a16:creationId xmlns:a16="http://schemas.microsoft.com/office/drawing/2014/main" id="{BAB1D9A8-AFBB-E7BB-1C9C-E1031FCFC2EA}"/>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68423923-24C4-1BFD-7C59-C915D0DA69E5}"/>
              </a:ext>
            </a:extLst>
          </p:cNvPr>
          <p:cNvSpPr>
            <a:spLocks noGrp="1"/>
          </p:cNvSpPr>
          <p:nvPr>
            <p:ph type="sldNum" sz="quarter" idx="12"/>
          </p:nvPr>
        </p:nvSpPr>
        <p:spPr/>
        <p:txBody>
          <a:bodyPr/>
          <a:lstStyle/>
          <a:p>
            <a:fld id="{4BBF78DA-20E1-43DC-81BC-E19AEF3FFD6B}" type="slidenum">
              <a:rPr lang="cs-CZ" smtClean="0"/>
              <a:t>‹#›</a:t>
            </a:fld>
            <a:endParaRPr lang="cs-CZ"/>
          </a:p>
        </p:txBody>
      </p:sp>
    </p:spTree>
    <p:extLst>
      <p:ext uri="{BB962C8B-B14F-4D97-AF65-F5344CB8AC3E}">
        <p14:creationId xmlns:p14="http://schemas.microsoft.com/office/powerpoint/2010/main" val="3984901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43D55FC-7023-33A2-5EDB-1C38A5B8805F}"/>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C7FA23F4-6CFB-1E61-A46D-4DC2942A9470}"/>
              </a:ext>
            </a:extLst>
          </p:cNvPr>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4853BDF4-1979-9847-3684-D9E2D709C317}"/>
              </a:ext>
            </a:extLst>
          </p:cNvPr>
          <p:cNvSpPr>
            <a:spLocks noGrp="1"/>
          </p:cNvSpPr>
          <p:nvPr>
            <p:ph type="dt" sz="half" idx="10"/>
          </p:nvPr>
        </p:nvSpPr>
        <p:spPr/>
        <p:txBody>
          <a:bodyPr/>
          <a:lstStyle/>
          <a:p>
            <a:fld id="{FE384C55-8357-4BE9-B670-53753D3A1479}" type="datetimeFigureOut">
              <a:rPr lang="cs-CZ" smtClean="0"/>
              <a:t>06.12.2022</a:t>
            </a:fld>
            <a:endParaRPr lang="cs-CZ"/>
          </a:p>
        </p:txBody>
      </p:sp>
      <p:sp>
        <p:nvSpPr>
          <p:cNvPr id="5" name="Zástupný symbol pro zápatí 4">
            <a:extLst>
              <a:ext uri="{FF2B5EF4-FFF2-40B4-BE49-F238E27FC236}">
                <a16:creationId xmlns:a16="http://schemas.microsoft.com/office/drawing/2014/main" id="{6E717990-C2B8-5424-1DE3-17AFF7A6F00A}"/>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1D076687-7580-BA89-3D60-CA870B1CA534}"/>
              </a:ext>
            </a:extLst>
          </p:cNvPr>
          <p:cNvSpPr>
            <a:spLocks noGrp="1"/>
          </p:cNvSpPr>
          <p:nvPr>
            <p:ph type="sldNum" sz="quarter" idx="12"/>
          </p:nvPr>
        </p:nvSpPr>
        <p:spPr/>
        <p:txBody>
          <a:bodyPr/>
          <a:lstStyle/>
          <a:p>
            <a:fld id="{4BBF78DA-20E1-43DC-81BC-E19AEF3FFD6B}" type="slidenum">
              <a:rPr lang="cs-CZ" smtClean="0"/>
              <a:t>‹#›</a:t>
            </a:fld>
            <a:endParaRPr lang="cs-CZ"/>
          </a:p>
        </p:txBody>
      </p:sp>
    </p:spTree>
    <p:extLst>
      <p:ext uri="{BB962C8B-B14F-4D97-AF65-F5344CB8AC3E}">
        <p14:creationId xmlns:p14="http://schemas.microsoft.com/office/powerpoint/2010/main" val="35858971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CF3E7A2B-D66E-5339-049F-221AD65E4499}"/>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404B914A-FD9E-17EF-C5C8-F3DC7DAC5349}"/>
              </a:ext>
            </a:extLst>
          </p:cNvPr>
          <p:cNvSpPr>
            <a:spLocks noGrp="1"/>
          </p:cNvSpPr>
          <p:nvPr>
            <p:ph type="body" orient="vert" idx="1"/>
          </p:nvPr>
        </p:nvSpPr>
        <p:spPr>
          <a:xfrm>
            <a:off x="838200" y="365125"/>
            <a:ext cx="7734300"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F106104A-16DA-E58C-67F9-21D57B4B95D6}"/>
              </a:ext>
            </a:extLst>
          </p:cNvPr>
          <p:cNvSpPr>
            <a:spLocks noGrp="1"/>
          </p:cNvSpPr>
          <p:nvPr>
            <p:ph type="dt" sz="half" idx="10"/>
          </p:nvPr>
        </p:nvSpPr>
        <p:spPr/>
        <p:txBody>
          <a:bodyPr/>
          <a:lstStyle/>
          <a:p>
            <a:fld id="{FE384C55-8357-4BE9-B670-53753D3A1479}" type="datetimeFigureOut">
              <a:rPr lang="cs-CZ" smtClean="0"/>
              <a:t>06.12.2022</a:t>
            </a:fld>
            <a:endParaRPr lang="cs-CZ"/>
          </a:p>
        </p:txBody>
      </p:sp>
      <p:sp>
        <p:nvSpPr>
          <p:cNvPr id="5" name="Zástupný symbol pro zápatí 4">
            <a:extLst>
              <a:ext uri="{FF2B5EF4-FFF2-40B4-BE49-F238E27FC236}">
                <a16:creationId xmlns:a16="http://schemas.microsoft.com/office/drawing/2014/main" id="{24208DDF-7717-6E3B-1104-95BE7D45750B}"/>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E4E344AA-FB5A-BB9B-66CA-CD6591ED5D09}"/>
              </a:ext>
            </a:extLst>
          </p:cNvPr>
          <p:cNvSpPr>
            <a:spLocks noGrp="1"/>
          </p:cNvSpPr>
          <p:nvPr>
            <p:ph type="sldNum" sz="quarter" idx="12"/>
          </p:nvPr>
        </p:nvSpPr>
        <p:spPr/>
        <p:txBody>
          <a:bodyPr/>
          <a:lstStyle/>
          <a:p>
            <a:fld id="{4BBF78DA-20E1-43DC-81BC-E19AEF3FFD6B}" type="slidenum">
              <a:rPr lang="cs-CZ" smtClean="0"/>
              <a:t>‹#›</a:t>
            </a:fld>
            <a:endParaRPr lang="cs-CZ"/>
          </a:p>
        </p:txBody>
      </p:sp>
    </p:spTree>
    <p:extLst>
      <p:ext uri="{BB962C8B-B14F-4D97-AF65-F5344CB8AC3E}">
        <p14:creationId xmlns:p14="http://schemas.microsoft.com/office/powerpoint/2010/main" val="14354565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9D1E685-C92C-B718-E5F8-49304F9E22D2}"/>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9FD6EBA9-5289-25EC-491E-BEC12AE389A6}"/>
              </a:ext>
            </a:extLst>
          </p:cNvPr>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19205615-1BDD-5DD3-65D7-347B1E482EF5}"/>
              </a:ext>
            </a:extLst>
          </p:cNvPr>
          <p:cNvSpPr>
            <a:spLocks noGrp="1"/>
          </p:cNvSpPr>
          <p:nvPr>
            <p:ph type="dt" sz="half" idx="10"/>
          </p:nvPr>
        </p:nvSpPr>
        <p:spPr/>
        <p:txBody>
          <a:bodyPr/>
          <a:lstStyle/>
          <a:p>
            <a:fld id="{FE384C55-8357-4BE9-B670-53753D3A1479}" type="datetimeFigureOut">
              <a:rPr lang="cs-CZ" smtClean="0"/>
              <a:t>06.12.2022</a:t>
            </a:fld>
            <a:endParaRPr lang="cs-CZ"/>
          </a:p>
        </p:txBody>
      </p:sp>
      <p:sp>
        <p:nvSpPr>
          <p:cNvPr id="5" name="Zástupný symbol pro zápatí 4">
            <a:extLst>
              <a:ext uri="{FF2B5EF4-FFF2-40B4-BE49-F238E27FC236}">
                <a16:creationId xmlns:a16="http://schemas.microsoft.com/office/drawing/2014/main" id="{8EADD590-46A0-5838-16D9-2E0D458315D1}"/>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B4A1AEE6-07CA-7C92-5537-EE13F8E11A52}"/>
              </a:ext>
            </a:extLst>
          </p:cNvPr>
          <p:cNvSpPr>
            <a:spLocks noGrp="1"/>
          </p:cNvSpPr>
          <p:nvPr>
            <p:ph type="sldNum" sz="quarter" idx="12"/>
          </p:nvPr>
        </p:nvSpPr>
        <p:spPr/>
        <p:txBody>
          <a:bodyPr/>
          <a:lstStyle/>
          <a:p>
            <a:fld id="{4BBF78DA-20E1-43DC-81BC-E19AEF3FFD6B}" type="slidenum">
              <a:rPr lang="cs-CZ" smtClean="0"/>
              <a:t>‹#›</a:t>
            </a:fld>
            <a:endParaRPr lang="cs-CZ"/>
          </a:p>
        </p:txBody>
      </p:sp>
    </p:spTree>
    <p:extLst>
      <p:ext uri="{BB962C8B-B14F-4D97-AF65-F5344CB8AC3E}">
        <p14:creationId xmlns:p14="http://schemas.microsoft.com/office/powerpoint/2010/main" val="36278537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AA9E416-6A7D-8055-4AAC-DC8614BA63AB}"/>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text 2">
            <a:extLst>
              <a:ext uri="{FF2B5EF4-FFF2-40B4-BE49-F238E27FC236}">
                <a16:creationId xmlns:a16="http://schemas.microsoft.com/office/drawing/2014/main" id="{397FA068-DC93-693D-697E-259CA81B86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Zástupný symbol pro datum 3">
            <a:extLst>
              <a:ext uri="{FF2B5EF4-FFF2-40B4-BE49-F238E27FC236}">
                <a16:creationId xmlns:a16="http://schemas.microsoft.com/office/drawing/2014/main" id="{6B51D63E-6B40-4B28-EEB6-D2C4B147476C}"/>
              </a:ext>
            </a:extLst>
          </p:cNvPr>
          <p:cNvSpPr>
            <a:spLocks noGrp="1"/>
          </p:cNvSpPr>
          <p:nvPr>
            <p:ph type="dt" sz="half" idx="10"/>
          </p:nvPr>
        </p:nvSpPr>
        <p:spPr/>
        <p:txBody>
          <a:bodyPr/>
          <a:lstStyle/>
          <a:p>
            <a:fld id="{FE384C55-8357-4BE9-B670-53753D3A1479}" type="datetimeFigureOut">
              <a:rPr lang="cs-CZ" smtClean="0"/>
              <a:t>06.12.2022</a:t>
            </a:fld>
            <a:endParaRPr lang="cs-CZ"/>
          </a:p>
        </p:txBody>
      </p:sp>
      <p:sp>
        <p:nvSpPr>
          <p:cNvPr id="5" name="Zástupný symbol pro zápatí 4">
            <a:extLst>
              <a:ext uri="{FF2B5EF4-FFF2-40B4-BE49-F238E27FC236}">
                <a16:creationId xmlns:a16="http://schemas.microsoft.com/office/drawing/2014/main" id="{3CD1E28A-662E-CBF5-94E4-4160CE772A69}"/>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DBB22BEB-AF87-7B5C-2A9C-F1D840033B70}"/>
              </a:ext>
            </a:extLst>
          </p:cNvPr>
          <p:cNvSpPr>
            <a:spLocks noGrp="1"/>
          </p:cNvSpPr>
          <p:nvPr>
            <p:ph type="sldNum" sz="quarter" idx="12"/>
          </p:nvPr>
        </p:nvSpPr>
        <p:spPr/>
        <p:txBody>
          <a:bodyPr/>
          <a:lstStyle/>
          <a:p>
            <a:fld id="{4BBF78DA-20E1-43DC-81BC-E19AEF3FFD6B}" type="slidenum">
              <a:rPr lang="cs-CZ" smtClean="0"/>
              <a:t>‹#›</a:t>
            </a:fld>
            <a:endParaRPr lang="cs-CZ"/>
          </a:p>
        </p:txBody>
      </p:sp>
    </p:spTree>
    <p:extLst>
      <p:ext uri="{BB962C8B-B14F-4D97-AF65-F5344CB8AC3E}">
        <p14:creationId xmlns:p14="http://schemas.microsoft.com/office/powerpoint/2010/main" val="33525273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19F5965-3827-F5E6-3814-2F0DAB47DDF2}"/>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74F44609-5ADB-6367-C61C-775520862C84}"/>
              </a:ext>
            </a:extLst>
          </p:cNvPr>
          <p:cNvSpPr>
            <a:spLocks noGrp="1"/>
          </p:cNvSpPr>
          <p:nvPr>
            <p:ph sz="half" idx="1"/>
          </p:nvPr>
        </p:nvSpPr>
        <p:spPr>
          <a:xfrm>
            <a:off x="838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id="{A4C05946-41DC-159B-0EF1-6C8C2F72DC67}"/>
              </a:ext>
            </a:extLst>
          </p:cNvPr>
          <p:cNvSpPr>
            <a:spLocks noGrp="1"/>
          </p:cNvSpPr>
          <p:nvPr>
            <p:ph sz="half" idx="2"/>
          </p:nvPr>
        </p:nvSpPr>
        <p:spPr>
          <a:xfrm>
            <a:off x="6172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B0627B1E-F54A-0122-AFAE-5CAB12445BB9}"/>
              </a:ext>
            </a:extLst>
          </p:cNvPr>
          <p:cNvSpPr>
            <a:spLocks noGrp="1"/>
          </p:cNvSpPr>
          <p:nvPr>
            <p:ph type="dt" sz="half" idx="10"/>
          </p:nvPr>
        </p:nvSpPr>
        <p:spPr/>
        <p:txBody>
          <a:bodyPr/>
          <a:lstStyle/>
          <a:p>
            <a:fld id="{FE384C55-8357-4BE9-B670-53753D3A1479}" type="datetimeFigureOut">
              <a:rPr lang="cs-CZ" smtClean="0"/>
              <a:t>06.12.2022</a:t>
            </a:fld>
            <a:endParaRPr lang="cs-CZ"/>
          </a:p>
        </p:txBody>
      </p:sp>
      <p:sp>
        <p:nvSpPr>
          <p:cNvPr id="6" name="Zástupný symbol pro zápatí 5">
            <a:extLst>
              <a:ext uri="{FF2B5EF4-FFF2-40B4-BE49-F238E27FC236}">
                <a16:creationId xmlns:a16="http://schemas.microsoft.com/office/drawing/2014/main" id="{BF41DCDA-5E12-5058-4A1B-04BF018909AE}"/>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E550462C-C4A1-8676-12E8-1D2328282859}"/>
              </a:ext>
            </a:extLst>
          </p:cNvPr>
          <p:cNvSpPr>
            <a:spLocks noGrp="1"/>
          </p:cNvSpPr>
          <p:nvPr>
            <p:ph type="sldNum" sz="quarter" idx="12"/>
          </p:nvPr>
        </p:nvSpPr>
        <p:spPr/>
        <p:txBody>
          <a:bodyPr/>
          <a:lstStyle/>
          <a:p>
            <a:fld id="{4BBF78DA-20E1-43DC-81BC-E19AEF3FFD6B}" type="slidenum">
              <a:rPr lang="cs-CZ" smtClean="0"/>
              <a:t>‹#›</a:t>
            </a:fld>
            <a:endParaRPr lang="cs-CZ"/>
          </a:p>
        </p:txBody>
      </p:sp>
    </p:spTree>
    <p:extLst>
      <p:ext uri="{BB962C8B-B14F-4D97-AF65-F5344CB8AC3E}">
        <p14:creationId xmlns:p14="http://schemas.microsoft.com/office/powerpoint/2010/main" val="13354995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2524E6B-2D6A-F11D-DCF3-F1F598F263B5}"/>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text 2">
            <a:extLst>
              <a:ext uri="{FF2B5EF4-FFF2-40B4-BE49-F238E27FC236}">
                <a16:creationId xmlns:a16="http://schemas.microsoft.com/office/drawing/2014/main" id="{4E3680E3-3263-3F32-E991-1EF9F0244A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BCD07C58-CD35-5CCC-BA1F-89BF4FB4D1F5}"/>
              </a:ext>
            </a:extLst>
          </p:cNvPr>
          <p:cNvSpPr>
            <a:spLocks noGrp="1"/>
          </p:cNvSpPr>
          <p:nvPr>
            <p:ph sz="half" idx="2"/>
          </p:nvPr>
        </p:nvSpPr>
        <p:spPr>
          <a:xfrm>
            <a:off x="839788" y="2505075"/>
            <a:ext cx="5157787"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text 4">
            <a:extLst>
              <a:ext uri="{FF2B5EF4-FFF2-40B4-BE49-F238E27FC236}">
                <a16:creationId xmlns:a16="http://schemas.microsoft.com/office/drawing/2014/main" id="{F31F3877-36F4-B09D-BC7B-13DC90264E4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96BFAB85-9100-634E-CEEE-EE03401D6A92}"/>
              </a:ext>
            </a:extLst>
          </p:cNvPr>
          <p:cNvSpPr>
            <a:spLocks noGrp="1"/>
          </p:cNvSpPr>
          <p:nvPr>
            <p:ph sz="quarter" idx="4"/>
          </p:nvPr>
        </p:nvSpPr>
        <p:spPr>
          <a:xfrm>
            <a:off x="6172200" y="2505075"/>
            <a:ext cx="5183188"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17308676-857F-22D5-FD9D-018DCBC30646}"/>
              </a:ext>
            </a:extLst>
          </p:cNvPr>
          <p:cNvSpPr>
            <a:spLocks noGrp="1"/>
          </p:cNvSpPr>
          <p:nvPr>
            <p:ph type="dt" sz="half" idx="10"/>
          </p:nvPr>
        </p:nvSpPr>
        <p:spPr/>
        <p:txBody>
          <a:bodyPr/>
          <a:lstStyle/>
          <a:p>
            <a:fld id="{FE384C55-8357-4BE9-B670-53753D3A1479}" type="datetimeFigureOut">
              <a:rPr lang="cs-CZ" smtClean="0"/>
              <a:t>06.12.2022</a:t>
            </a:fld>
            <a:endParaRPr lang="cs-CZ"/>
          </a:p>
        </p:txBody>
      </p:sp>
      <p:sp>
        <p:nvSpPr>
          <p:cNvPr id="8" name="Zástupný symbol pro zápatí 7">
            <a:extLst>
              <a:ext uri="{FF2B5EF4-FFF2-40B4-BE49-F238E27FC236}">
                <a16:creationId xmlns:a16="http://schemas.microsoft.com/office/drawing/2014/main" id="{7F42E4F6-565F-C808-F49E-40372773D668}"/>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39A44741-FA61-DF2B-7795-E98465BD5910}"/>
              </a:ext>
            </a:extLst>
          </p:cNvPr>
          <p:cNvSpPr>
            <a:spLocks noGrp="1"/>
          </p:cNvSpPr>
          <p:nvPr>
            <p:ph type="sldNum" sz="quarter" idx="12"/>
          </p:nvPr>
        </p:nvSpPr>
        <p:spPr/>
        <p:txBody>
          <a:bodyPr/>
          <a:lstStyle/>
          <a:p>
            <a:fld id="{4BBF78DA-20E1-43DC-81BC-E19AEF3FFD6B}" type="slidenum">
              <a:rPr lang="cs-CZ" smtClean="0"/>
              <a:t>‹#›</a:t>
            </a:fld>
            <a:endParaRPr lang="cs-CZ"/>
          </a:p>
        </p:txBody>
      </p:sp>
    </p:spTree>
    <p:extLst>
      <p:ext uri="{BB962C8B-B14F-4D97-AF65-F5344CB8AC3E}">
        <p14:creationId xmlns:p14="http://schemas.microsoft.com/office/powerpoint/2010/main" val="38015368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EC8D783-A473-7DB2-9E6C-2E0136810899}"/>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9395DD76-36CA-8263-4EB7-5C73378C183F}"/>
              </a:ext>
            </a:extLst>
          </p:cNvPr>
          <p:cNvSpPr>
            <a:spLocks noGrp="1"/>
          </p:cNvSpPr>
          <p:nvPr>
            <p:ph type="dt" sz="half" idx="10"/>
          </p:nvPr>
        </p:nvSpPr>
        <p:spPr/>
        <p:txBody>
          <a:bodyPr/>
          <a:lstStyle/>
          <a:p>
            <a:fld id="{FE384C55-8357-4BE9-B670-53753D3A1479}" type="datetimeFigureOut">
              <a:rPr lang="cs-CZ" smtClean="0"/>
              <a:t>06.12.2022</a:t>
            </a:fld>
            <a:endParaRPr lang="cs-CZ"/>
          </a:p>
        </p:txBody>
      </p:sp>
      <p:sp>
        <p:nvSpPr>
          <p:cNvPr id="4" name="Zástupný symbol pro zápatí 3">
            <a:extLst>
              <a:ext uri="{FF2B5EF4-FFF2-40B4-BE49-F238E27FC236}">
                <a16:creationId xmlns:a16="http://schemas.microsoft.com/office/drawing/2014/main" id="{0CAD03F7-3241-58FD-519F-E9EA65EBE0A7}"/>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B6F91D29-5306-CB9B-F976-D25D0B86FF86}"/>
              </a:ext>
            </a:extLst>
          </p:cNvPr>
          <p:cNvSpPr>
            <a:spLocks noGrp="1"/>
          </p:cNvSpPr>
          <p:nvPr>
            <p:ph type="sldNum" sz="quarter" idx="12"/>
          </p:nvPr>
        </p:nvSpPr>
        <p:spPr/>
        <p:txBody>
          <a:bodyPr/>
          <a:lstStyle/>
          <a:p>
            <a:fld id="{4BBF78DA-20E1-43DC-81BC-E19AEF3FFD6B}" type="slidenum">
              <a:rPr lang="cs-CZ" smtClean="0"/>
              <a:t>‹#›</a:t>
            </a:fld>
            <a:endParaRPr lang="cs-CZ"/>
          </a:p>
        </p:txBody>
      </p:sp>
    </p:spTree>
    <p:extLst>
      <p:ext uri="{BB962C8B-B14F-4D97-AF65-F5344CB8AC3E}">
        <p14:creationId xmlns:p14="http://schemas.microsoft.com/office/powerpoint/2010/main" val="6167098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ED17C694-3030-4AC6-DC40-D2C2A0990107}"/>
              </a:ext>
            </a:extLst>
          </p:cNvPr>
          <p:cNvSpPr>
            <a:spLocks noGrp="1"/>
          </p:cNvSpPr>
          <p:nvPr>
            <p:ph type="dt" sz="half" idx="10"/>
          </p:nvPr>
        </p:nvSpPr>
        <p:spPr/>
        <p:txBody>
          <a:bodyPr/>
          <a:lstStyle/>
          <a:p>
            <a:fld id="{FE384C55-8357-4BE9-B670-53753D3A1479}" type="datetimeFigureOut">
              <a:rPr lang="cs-CZ" smtClean="0"/>
              <a:t>06.12.2022</a:t>
            </a:fld>
            <a:endParaRPr lang="cs-CZ"/>
          </a:p>
        </p:txBody>
      </p:sp>
      <p:sp>
        <p:nvSpPr>
          <p:cNvPr id="3" name="Zástupný symbol pro zápatí 2">
            <a:extLst>
              <a:ext uri="{FF2B5EF4-FFF2-40B4-BE49-F238E27FC236}">
                <a16:creationId xmlns:a16="http://schemas.microsoft.com/office/drawing/2014/main" id="{4C4D5E0A-3592-7226-23CF-42B8B70E809A}"/>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D7206539-A2DD-AB74-DED4-29A4D427584B}"/>
              </a:ext>
            </a:extLst>
          </p:cNvPr>
          <p:cNvSpPr>
            <a:spLocks noGrp="1"/>
          </p:cNvSpPr>
          <p:nvPr>
            <p:ph type="sldNum" sz="quarter" idx="12"/>
          </p:nvPr>
        </p:nvSpPr>
        <p:spPr/>
        <p:txBody>
          <a:bodyPr/>
          <a:lstStyle/>
          <a:p>
            <a:fld id="{4BBF78DA-20E1-43DC-81BC-E19AEF3FFD6B}" type="slidenum">
              <a:rPr lang="cs-CZ" smtClean="0"/>
              <a:t>‹#›</a:t>
            </a:fld>
            <a:endParaRPr lang="cs-CZ"/>
          </a:p>
        </p:txBody>
      </p:sp>
    </p:spTree>
    <p:extLst>
      <p:ext uri="{BB962C8B-B14F-4D97-AF65-F5344CB8AC3E}">
        <p14:creationId xmlns:p14="http://schemas.microsoft.com/office/powerpoint/2010/main" val="1050498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BAF6C4F-6C4E-89E7-B2A1-18E184635112}"/>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obsah 2">
            <a:extLst>
              <a:ext uri="{FF2B5EF4-FFF2-40B4-BE49-F238E27FC236}">
                <a16:creationId xmlns:a16="http://schemas.microsoft.com/office/drawing/2014/main" id="{0AB4045F-D307-A0D0-96B1-04D79038868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text 3">
            <a:extLst>
              <a:ext uri="{FF2B5EF4-FFF2-40B4-BE49-F238E27FC236}">
                <a16:creationId xmlns:a16="http://schemas.microsoft.com/office/drawing/2014/main" id="{356479DB-1D3C-DCB3-6302-E2E4E81988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40E1577D-08C8-C660-8D05-DC4CBA1ED9FA}"/>
              </a:ext>
            </a:extLst>
          </p:cNvPr>
          <p:cNvSpPr>
            <a:spLocks noGrp="1"/>
          </p:cNvSpPr>
          <p:nvPr>
            <p:ph type="dt" sz="half" idx="10"/>
          </p:nvPr>
        </p:nvSpPr>
        <p:spPr/>
        <p:txBody>
          <a:bodyPr/>
          <a:lstStyle/>
          <a:p>
            <a:fld id="{FE384C55-8357-4BE9-B670-53753D3A1479}" type="datetimeFigureOut">
              <a:rPr lang="cs-CZ" smtClean="0"/>
              <a:t>06.12.2022</a:t>
            </a:fld>
            <a:endParaRPr lang="cs-CZ"/>
          </a:p>
        </p:txBody>
      </p:sp>
      <p:sp>
        <p:nvSpPr>
          <p:cNvPr id="6" name="Zástupný symbol pro zápatí 5">
            <a:extLst>
              <a:ext uri="{FF2B5EF4-FFF2-40B4-BE49-F238E27FC236}">
                <a16:creationId xmlns:a16="http://schemas.microsoft.com/office/drawing/2014/main" id="{3E4EEB53-8337-6B45-F84C-CB49594060EA}"/>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C14A2011-96EE-6020-026E-50A03ED4E03B}"/>
              </a:ext>
            </a:extLst>
          </p:cNvPr>
          <p:cNvSpPr>
            <a:spLocks noGrp="1"/>
          </p:cNvSpPr>
          <p:nvPr>
            <p:ph type="sldNum" sz="quarter" idx="12"/>
          </p:nvPr>
        </p:nvSpPr>
        <p:spPr/>
        <p:txBody>
          <a:bodyPr/>
          <a:lstStyle/>
          <a:p>
            <a:fld id="{4BBF78DA-20E1-43DC-81BC-E19AEF3FFD6B}" type="slidenum">
              <a:rPr lang="cs-CZ" smtClean="0"/>
              <a:t>‹#›</a:t>
            </a:fld>
            <a:endParaRPr lang="cs-CZ"/>
          </a:p>
        </p:txBody>
      </p:sp>
    </p:spTree>
    <p:extLst>
      <p:ext uri="{BB962C8B-B14F-4D97-AF65-F5344CB8AC3E}">
        <p14:creationId xmlns:p14="http://schemas.microsoft.com/office/powerpoint/2010/main" val="12893974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9FAB537-F582-550F-23FE-D5DF0F45265C}"/>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B0E30666-E038-5D84-8C55-65A0098C237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text 3">
            <a:extLst>
              <a:ext uri="{FF2B5EF4-FFF2-40B4-BE49-F238E27FC236}">
                <a16:creationId xmlns:a16="http://schemas.microsoft.com/office/drawing/2014/main" id="{86F30877-0AEA-F028-DE7D-12A2908082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2BEEF855-F564-10C7-CC64-9407D2AF7988}"/>
              </a:ext>
            </a:extLst>
          </p:cNvPr>
          <p:cNvSpPr>
            <a:spLocks noGrp="1"/>
          </p:cNvSpPr>
          <p:nvPr>
            <p:ph type="dt" sz="half" idx="10"/>
          </p:nvPr>
        </p:nvSpPr>
        <p:spPr/>
        <p:txBody>
          <a:bodyPr/>
          <a:lstStyle/>
          <a:p>
            <a:fld id="{FE384C55-8357-4BE9-B670-53753D3A1479}" type="datetimeFigureOut">
              <a:rPr lang="cs-CZ" smtClean="0"/>
              <a:t>06.12.2022</a:t>
            </a:fld>
            <a:endParaRPr lang="cs-CZ"/>
          </a:p>
        </p:txBody>
      </p:sp>
      <p:sp>
        <p:nvSpPr>
          <p:cNvPr id="6" name="Zástupný symbol pro zápatí 5">
            <a:extLst>
              <a:ext uri="{FF2B5EF4-FFF2-40B4-BE49-F238E27FC236}">
                <a16:creationId xmlns:a16="http://schemas.microsoft.com/office/drawing/2014/main" id="{2E0EFB47-C598-F7AE-890A-45105F778CA2}"/>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23241B11-1BB0-091C-4AA1-C3E2C86B2472}"/>
              </a:ext>
            </a:extLst>
          </p:cNvPr>
          <p:cNvSpPr>
            <a:spLocks noGrp="1"/>
          </p:cNvSpPr>
          <p:nvPr>
            <p:ph type="sldNum" sz="quarter" idx="12"/>
          </p:nvPr>
        </p:nvSpPr>
        <p:spPr/>
        <p:txBody>
          <a:bodyPr/>
          <a:lstStyle/>
          <a:p>
            <a:fld id="{4BBF78DA-20E1-43DC-81BC-E19AEF3FFD6B}" type="slidenum">
              <a:rPr lang="cs-CZ" smtClean="0"/>
              <a:t>‹#›</a:t>
            </a:fld>
            <a:endParaRPr lang="cs-CZ"/>
          </a:p>
        </p:txBody>
      </p:sp>
    </p:spTree>
    <p:extLst>
      <p:ext uri="{BB962C8B-B14F-4D97-AF65-F5344CB8AC3E}">
        <p14:creationId xmlns:p14="http://schemas.microsoft.com/office/powerpoint/2010/main" val="26759903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0D2C69DF-9B74-F01D-CC72-DAE19C51202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text 2">
            <a:extLst>
              <a:ext uri="{FF2B5EF4-FFF2-40B4-BE49-F238E27FC236}">
                <a16:creationId xmlns:a16="http://schemas.microsoft.com/office/drawing/2014/main" id="{0309E621-BC99-CC33-2412-A82FEDFC267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375FCB55-E801-7B1C-C9C9-73A3CB2C3F7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384C55-8357-4BE9-B670-53753D3A1479}" type="datetimeFigureOut">
              <a:rPr lang="cs-CZ" smtClean="0"/>
              <a:t>06.12.2022</a:t>
            </a:fld>
            <a:endParaRPr lang="cs-CZ"/>
          </a:p>
        </p:txBody>
      </p:sp>
      <p:sp>
        <p:nvSpPr>
          <p:cNvPr id="5" name="Zástupný symbol pro zápatí 4">
            <a:extLst>
              <a:ext uri="{FF2B5EF4-FFF2-40B4-BE49-F238E27FC236}">
                <a16:creationId xmlns:a16="http://schemas.microsoft.com/office/drawing/2014/main" id="{635CDED4-6283-0E6A-B098-35D0C8041A4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a:extLst>
              <a:ext uri="{FF2B5EF4-FFF2-40B4-BE49-F238E27FC236}">
                <a16:creationId xmlns:a16="http://schemas.microsoft.com/office/drawing/2014/main" id="{C41144A8-13DD-B538-F05D-678E7D789B8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BF78DA-20E1-43DC-81BC-E19AEF3FFD6B}" type="slidenum">
              <a:rPr lang="cs-CZ" smtClean="0"/>
              <a:t>‹#›</a:t>
            </a:fld>
            <a:endParaRPr lang="cs-CZ"/>
          </a:p>
        </p:txBody>
      </p:sp>
    </p:spTree>
    <p:extLst>
      <p:ext uri="{BB962C8B-B14F-4D97-AF65-F5344CB8AC3E}">
        <p14:creationId xmlns:p14="http://schemas.microsoft.com/office/powerpoint/2010/main" val="13933106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jpg"/><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image" Target="../media/image9.jfif"/><Relationship Id="rId5" Type="http://schemas.openxmlformats.org/officeDocument/2006/relationships/image" Target="../media/image8.jfif"/><Relationship Id="rId4" Type="http://schemas.openxmlformats.org/officeDocument/2006/relationships/image" Target="../media/image7.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a:extLst>
              <a:ext uri="{FF2B5EF4-FFF2-40B4-BE49-F238E27FC236}">
                <a16:creationId xmlns:a16="http://schemas.microsoft.com/office/drawing/2014/main" id="{AE170A21-5E56-173F-85F5-6A295FF35599}"/>
              </a:ext>
            </a:extLst>
          </p:cNvPr>
          <p:cNvPicPr>
            <a:picLocks noChangeAspect="1"/>
          </p:cNvPicPr>
          <p:nvPr/>
        </p:nvPicPr>
        <p:blipFill rotWithShape="1">
          <a:blip r:embed="rId2">
            <a:alphaModFix amt="20000"/>
          </a:blip>
          <a:srcRect l="36823" t="23740" r="40456" b="56696"/>
          <a:stretch/>
        </p:blipFill>
        <p:spPr>
          <a:xfrm>
            <a:off x="0" y="66431"/>
            <a:ext cx="12227647" cy="6791569"/>
          </a:xfrm>
          <a:prstGeom prst="rect">
            <a:avLst/>
          </a:prstGeom>
          <a:ln>
            <a:noFill/>
          </a:ln>
          <a:effectLst>
            <a:softEdge rad="112500"/>
          </a:effectLst>
        </p:spPr>
      </p:pic>
      <p:sp>
        <p:nvSpPr>
          <p:cNvPr id="2" name="TextovéPole 1">
            <a:extLst>
              <a:ext uri="{FF2B5EF4-FFF2-40B4-BE49-F238E27FC236}">
                <a16:creationId xmlns:a16="http://schemas.microsoft.com/office/drawing/2014/main" id="{E1E31EA7-499E-8C84-6561-6D15F409096D}"/>
              </a:ext>
            </a:extLst>
          </p:cNvPr>
          <p:cNvSpPr txBox="1"/>
          <p:nvPr/>
        </p:nvSpPr>
        <p:spPr>
          <a:xfrm>
            <a:off x="150769" y="1897442"/>
            <a:ext cx="11707446" cy="2169825"/>
          </a:xfrm>
          <a:prstGeom prst="rect">
            <a:avLst/>
          </a:prstGeom>
          <a:noFill/>
        </p:spPr>
        <p:txBody>
          <a:bodyPr wrap="square" rtlCol="0">
            <a:spAutoFit/>
          </a:bodyPr>
          <a:lstStyle/>
          <a:p>
            <a:pPr algn="ctr"/>
            <a:r>
              <a:rPr lang="cs-CZ" sz="4500" b="1" dirty="0">
                <a:latin typeface="Times New Roman" panose="02020603050405020304" pitchFamily="18" charset="0"/>
                <a:cs typeface="Times New Roman" panose="02020603050405020304" pitchFamily="18" charset="0"/>
              </a:rPr>
              <a:t>9. </a:t>
            </a:r>
          </a:p>
          <a:p>
            <a:pPr algn="ctr"/>
            <a:r>
              <a:rPr lang="cs-CZ" sz="4500" b="1" dirty="0">
                <a:latin typeface="Times New Roman" panose="02020603050405020304" pitchFamily="18" charset="0"/>
                <a:cs typeface="Times New Roman" panose="02020603050405020304" pitchFamily="18" charset="0"/>
              </a:rPr>
              <a:t>ČLENSTVÍ V PROFESNÍCH ORGANIZACÍCH</a:t>
            </a:r>
          </a:p>
        </p:txBody>
      </p:sp>
      <p:cxnSp>
        <p:nvCxnSpPr>
          <p:cNvPr id="5" name="Přímá spojnice 4">
            <a:extLst>
              <a:ext uri="{FF2B5EF4-FFF2-40B4-BE49-F238E27FC236}">
                <a16:creationId xmlns:a16="http://schemas.microsoft.com/office/drawing/2014/main" id="{143FEFB4-2C58-9F5A-2339-3B5881D6635C}"/>
              </a:ext>
            </a:extLst>
          </p:cNvPr>
          <p:cNvCxnSpPr>
            <a:cxnSpLocks/>
          </p:cNvCxnSpPr>
          <p:nvPr/>
        </p:nvCxnSpPr>
        <p:spPr>
          <a:xfrm>
            <a:off x="887150" y="4175366"/>
            <a:ext cx="10636361" cy="0"/>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8830432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ovéPole 5">
            <a:extLst>
              <a:ext uri="{FF2B5EF4-FFF2-40B4-BE49-F238E27FC236}">
                <a16:creationId xmlns:a16="http://schemas.microsoft.com/office/drawing/2014/main" id="{770B61EC-FD44-E2A3-7EDE-9B8E0C9711ED}"/>
              </a:ext>
            </a:extLst>
          </p:cNvPr>
          <p:cNvSpPr txBox="1"/>
          <p:nvPr/>
        </p:nvSpPr>
        <p:spPr>
          <a:xfrm>
            <a:off x="5219700" y="5715000"/>
            <a:ext cx="6399142" cy="630942"/>
          </a:xfrm>
          <a:prstGeom prst="rect">
            <a:avLst/>
          </a:prstGeom>
          <a:noFill/>
        </p:spPr>
        <p:txBody>
          <a:bodyPr wrap="square" rtlCol="0">
            <a:spAutoFit/>
          </a:bodyPr>
          <a:lstStyle/>
          <a:p>
            <a:pPr algn="r"/>
            <a:r>
              <a:rPr lang="cs-CZ" sz="3500" dirty="0">
                <a:solidFill>
                  <a:schemeClr val="bg1"/>
                </a:solidFill>
                <a:latin typeface="Times New Roman" panose="02020603050405020304" pitchFamily="18" charset="0"/>
                <a:cs typeface="Times New Roman" panose="02020603050405020304" pitchFamily="18" charset="0"/>
              </a:rPr>
              <a:t>Ing. Lenka Prachařová, Ph.D.</a:t>
            </a:r>
          </a:p>
        </p:txBody>
      </p:sp>
      <p:pic>
        <p:nvPicPr>
          <p:cNvPr id="4" name="Obrázek 3">
            <a:extLst>
              <a:ext uri="{FF2B5EF4-FFF2-40B4-BE49-F238E27FC236}">
                <a16:creationId xmlns:a16="http://schemas.microsoft.com/office/drawing/2014/main" id="{90A308DD-C5DA-4625-E531-7EC66697E4A8}"/>
              </a:ext>
            </a:extLst>
          </p:cNvPr>
          <p:cNvPicPr>
            <a:picLocks noChangeAspect="1"/>
          </p:cNvPicPr>
          <p:nvPr/>
        </p:nvPicPr>
        <p:blipFill rotWithShape="1">
          <a:blip r:embed="rId2"/>
          <a:srcRect l="4702" t="25797" r="28831" b="14058"/>
          <a:stretch/>
        </p:blipFill>
        <p:spPr>
          <a:xfrm>
            <a:off x="315568" y="327990"/>
            <a:ext cx="11823215" cy="6017951"/>
          </a:xfrm>
          <a:prstGeom prst="rect">
            <a:avLst/>
          </a:prstGeom>
        </p:spPr>
      </p:pic>
    </p:spTree>
    <p:extLst>
      <p:ext uri="{BB962C8B-B14F-4D97-AF65-F5344CB8AC3E}">
        <p14:creationId xmlns:p14="http://schemas.microsoft.com/office/powerpoint/2010/main" val="17735699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ovéPole 5">
            <a:extLst>
              <a:ext uri="{FF2B5EF4-FFF2-40B4-BE49-F238E27FC236}">
                <a16:creationId xmlns:a16="http://schemas.microsoft.com/office/drawing/2014/main" id="{770B61EC-FD44-E2A3-7EDE-9B8E0C9711ED}"/>
              </a:ext>
            </a:extLst>
          </p:cNvPr>
          <p:cNvSpPr txBox="1"/>
          <p:nvPr/>
        </p:nvSpPr>
        <p:spPr>
          <a:xfrm>
            <a:off x="5219700" y="5715000"/>
            <a:ext cx="6399142" cy="630942"/>
          </a:xfrm>
          <a:prstGeom prst="rect">
            <a:avLst/>
          </a:prstGeom>
          <a:noFill/>
        </p:spPr>
        <p:txBody>
          <a:bodyPr wrap="square" rtlCol="0">
            <a:spAutoFit/>
          </a:bodyPr>
          <a:lstStyle/>
          <a:p>
            <a:pPr algn="r"/>
            <a:r>
              <a:rPr lang="cs-CZ" sz="3500" dirty="0">
                <a:solidFill>
                  <a:schemeClr val="bg1"/>
                </a:solidFill>
                <a:latin typeface="Times New Roman" panose="02020603050405020304" pitchFamily="18" charset="0"/>
                <a:cs typeface="Times New Roman" panose="02020603050405020304" pitchFamily="18" charset="0"/>
              </a:rPr>
              <a:t>Ing. Lenka Prachařová, Ph.D.</a:t>
            </a:r>
          </a:p>
        </p:txBody>
      </p:sp>
      <p:sp>
        <p:nvSpPr>
          <p:cNvPr id="3" name="TextovéPole 2">
            <a:extLst>
              <a:ext uri="{FF2B5EF4-FFF2-40B4-BE49-F238E27FC236}">
                <a16:creationId xmlns:a16="http://schemas.microsoft.com/office/drawing/2014/main" id="{7126A3BE-7C30-18DF-99E1-4264AF5F37E8}"/>
              </a:ext>
            </a:extLst>
          </p:cNvPr>
          <p:cNvSpPr txBox="1"/>
          <p:nvPr/>
        </p:nvSpPr>
        <p:spPr>
          <a:xfrm>
            <a:off x="367644" y="1066266"/>
            <a:ext cx="11579903" cy="5170646"/>
          </a:xfrm>
          <a:prstGeom prst="rect">
            <a:avLst/>
          </a:prstGeom>
          <a:noFill/>
        </p:spPr>
        <p:txBody>
          <a:bodyPr wrap="square" rtlCol="0">
            <a:spAutoFit/>
          </a:bodyPr>
          <a:lstStyle/>
          <a:p>
            <a:pPr marL="457200" indent="-457200">
              <a:buFontTx/>
              <a:buChar char="-"/>
            </a:pPr>
            <a:r>
              <a:rPr lang="cs-CZ" sz="3000" b="0" i="0" u="none" strike="noStrike" baseline="0" dirty="0">
                <a:solidFill>
                  <a:srgbClr val="000000"/>
                </a:solidFill>
                <a:latin typeface="Times New Roman" panose="02020603050405020304" pitchFamily="18" charset="0"/>
                <a:cs typeface="Times New Roman" panose="02020603050405020304" pitchFamily="18" charset="0"/>
              </a:rPr>
              <a:t>Profesních komor je v České republice mnoho.</a:t>
            </a:r>
          </a:p>
          <a:p>
            <a:pPr marL="457200" indent="-457200">
              <a:buFontTx/>
              <a:buChar char="-"/>
            </a:pPr>
            <a:r>
              <a:rPr lang="cs-CZ" sz="3000" b="0" i="0" u="none" strike="noStrike" baseline="0" dirty="0">
                <a:solidFill>
                  <a:srgbClr val="000000"/>
                </a:solidFill>
                <a:latin typeface="Times New Roman" panose="02020603050405020304" pitchFamily="18" charset="0"/>
                <a:cs typeface="Times New Roman" panose="02020603050405020304" pitchFamily="18" charset="0"/>
              </a:rPr>
              <a:t>Jejich postavení je upraveno zvláštními zákony. </a:t>
            </a:r>
          </a:p>
          <a:p>
            <a:pPr marL="457200" indent="-457200">
              <a:buFontTx/>
              <a:buChar char="-"/>
            </a:pPr>
            <a:r>
              <a:rPr lang="cs-CZ" sz="3000" b="0" i="0" u="none" strike="noStrike" baseline="0" dirty="0">
                <a:solidFill>
                  <a:srgbClr val="000000"/>
                </a:solidFill>
                <a:latin typeface="Times New Roman" panose="02020603050405020304" pitchFamily="18" charset="0"/>
                <a:cs typeface="Times New Roman" panose="02020603050405020304" pitchFamily="18" charset="0"/>
              </a:rPr>
              <a:t>Komory, resp. Jejich členové mají většinou svobodná a nezávislá povolání (auditoři, daňový poradci, stomatologové).</a:t>
            </a:r>
          </a:p>
          <a:p>
            <a:pPr marL="457200" indent="-457200">
              <a:buFontTx/>
              <a:buChar char="-"/>
            </a:pPr>
            <a:r>
              <a:rPr lang="cs-CZ" sz="3000" b="0" i="0" u="none" strike="noStrike" baseline="0" dirty="0">
                <a:solidFill>
                  <a:srgbClr val="000000"/>
                </a:solidFill>
                <a:latin typeface="Times New Roman" panose="02020603050405020304" pitchFamily="18" charset="0"/>
                <a:cs typeface="Times New Roman" panose="02020603050405020304" pitchFamily="18" charset="0"/>
              </a:rPr>
              <a:t>Rozdíl mezi profesní komorou a jinými profesními sdruženími spočívá v tom, že členství v komoře je povinné a např. každý lékař nebo advokát musí být členem své profesní komory. </a:t>
            </a:r>
          </a:p>
          <a:p>
            <a:pPr marL="457200" indent="-457200">
              <a:buFontTx/>
              <a:buChar char="-"/>
            </a:pPr>
            <a:r>
              <a:rPr lang="cs-CZ" sz="3000" b="0" i="0" u="none" strike="noStrike" baseline="0" dirty="0">
                <a:solidFill>
                  <a:srgbClr val="000000"/>
                </a:solidFill>
                <a:latin typeface="Times New Roman" panose="02020603050405020304" pitchFamily="18" charset="0"/>
                <a:cs typeface="Times New Roman" panose="02020603050405020304" pitchFamily="18" charset="0"/>
              </a:rPr>
              <a:t>Hlavním cílem komor je z jejich principu zřízení hlavně </a:t>
            </a:r>
            <a:r>
              <a:rPr lang="cs-CZ" sz="3000" b="1" i="0" u="none" strike="noStrike" baseline="0" dirty="0">
                <a:solidFill>
                  <a:srgbClr val="000000"/>
                </a:solidFill>
                <a:latin typeface="Times New Roman" panose="02020603050405020304" pitchFamily="18" charset="0"/>
                <a:cs typeface="Times New Roman" panose="02020603050405020304" pitchFamily="18" charset="0"/>
              </a:rPr>
              <a:t>garance odborné způsobilosti jejich členů </a:t>
            </a:r>
            <a:r>
              <a:rPr lang="cs-CZ" sz="3000" b="0" i="0" u="none" strike="noStrike" baseline="0" dirty="0">
                <a:solidFill>
                  <a:srgbClr val="000000"/>
                </a:solidFill>
                <a:latin typeface="Times New Roman" panose="02020603050405020304" pitchFamily="18" charset="0"/>
                <a:cs typeface="Times New Roman" panose="02020603050405020304" pitchFamily="18" charset="0"/>
              </a:rPr>
              <a:t>a vydávání závazných stanovisek k jednotlivým odborným problémům vyskytující se v jejich profesním zařazení. </a:t>
            </a:r>
            <a:endParaRPr lang="cs-CZ" sz="3000" dirty="0">
              <a:latin typeface="Times New Roman" panose="02020603050405020304" pitchFamily="18" charset="0"/>
              <a:cs typeface="Times New Roman" panose="02020603050405020304" pitchFamily="18" charset="0"/>
            </a:endParaRPr>
          </a:p>
        </p:txBody>
      </p:sp>
      <p:sp>
        <p:nvSpPr>
          <p:cNvPr id="10" name="TextovéPole 9">
            <a:extLst>
              <a:ext uri="{FF2B5EF4-FFF2-40B4-BE49-F238E27FC236}">
                <a16:creationId xmlns:a16="http://schemas.microsoft.com/office/drawing/2014/main" id="{6310D2B4-B176-34EE-20D5-72723B4741DF}"/>
              </a:ext>
            </a:extLst>
          </p:cNvPr>
          <p:cNvSpPr txBox="1"/>
          <p:nvPr/>
        </p:nvSpPr>
        <p:spPr>
          <a:xfrm>
            <a:off x="367644" y="254524"/>
            <a:ext cx="11400794" cy="630942"/>
          </a:xfrm>
          <a:prstGeom prst="rect">
            <a:avLst/>
          </a:prstGeom>
          <a:noFill/>
        </p:spPr>
        <p:txBody>
          <a:bodyPr wrap="square" rtlCol="0">
            <a:spAutoFit/>
          </a:bodyPr>
          <a:lstStyle/>
          <a:p>
            <a:r>
              <a:rPr lang="cs-CZ" sz="3500" b="1" dirty="0">
                <a:latin typeface="Times New Roman" panose="02020603050405020304" pitchFamily="18" charset="0"/>
                <a:cs typeface="Times New Roman" panose="02020603050405020304" pitchFamily="18" charset="0"/>
              </a:rPr>
              <a:t>PROFESNÍ KOMORY</a:t>
            </a:r>
          </a:p>
        </p:txBody>
      </p:sp>
      <p:cxnSp>
        <p:nvCxnSpPr>
          <p:cNvPr id="12" name="Přímá spojnice 11">
            <a:extLst>
              <a:ext uri="{FF2B5EF4-FFF2-40B4-BE49-F238E27FC236}">
                <a16:creationId xmlns:a16="http://schemas.microsoft.com/office/drawing/2014/main" id="{1B74788D-0DA2-5D7C-4CF6-51ED7C06C939}"/>
              </a:ext>
            </a:extLst>
          </p:cNvPr>
          <p:cNvCxnSpPr>
            <a:cxnSpLocks/>
          </p:cNvCxnSpPr>
          <p:nvPr/>
        </p:nvCxnSpPr>
        <p:spPr>
          <a:xfrm>
            <a:off x="428597" y="888245"/>
            <a:ext cx="11334805" cy="0"/>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492449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ovéPole 5">
            <a:extLst>
              <a:ext uri="{FF2B5EF4-FFF2-40B4-BE49-F238E27FC236}">
                <a16:creationId xmlns:a16="http://schemas.microsoft.com/office/drawing/2014/main" id="{770B61EC-FD44-E2A3-7EDE-9B8E0C9711ED}"/>
              </a:ext>
            </a:extLst>
          </p:cNvPr>
          <p:cNvSpPr txBox="1"/>
          <p:nvPr/>
        </p:nvSpPr>
        <p:spPr>
          <a:xfrm>
            <a:off x="5219700" y="5715000"/>
            <a:ext cx="6399142" cy="630942"/>
          </a:xfrm>
          <a:prstGeom prst="rect">
            <a:avLst/>
          </a:prstGeom>
          <a:noFill/>
        </p:spPr>
        <p:txBody>
          <a:bodyPr wrap="square" rtlCol="0">
            <a:spAutoFit/>
          </a:bodyPr>
          <a:lstStyle/>
          <a:p>
            <a:pPr algn="r"/>
            <a:r>
              <a:rPr lang="cs-CZ" sz="3500" dirty="0">
                <a:solidFill>
                  <a:schemeClr val="bg1"/>
                </a:solidFill>
                <a:latin typeface="Times New Roman" panose="02020603050405020304" pitchFamily="18" charset="0"/>
                <a:cs typeface="Times New Roman" panose="02020603050405020304" pitchFamily="18" charset="0"/>
              </a:rPr>
              <a:t>Ing. Lenka Prachařová, Ph.D.</a:t>
            </a:r>
          </a:p>
        </p:txBody>
      </p:sp>
      <p:sp>
        <p:nvSpPr>
          <p:cNvPr id="3" name="TextovéPole 2">
            <a:extLst>
              <a:ext uri="{FF2B5EF4-FFF2-40B4-BE49-F238E27FC236}">
                <a16:creationId xmlns:a16="http://schemas.microsoft.com/office/drawing/2014/main" id="{7126A3BE-7C30-18DF-99E1-4264AF5F37E8}"/>
              </a:ext>
            </a:extLst>
          </p:cNvPr>
          <p:cNvSpPr txBox="1"/>
          <p:nvPr/>
        </p:nvSpPr>
        <p:spPr>
          <a:xfrm>
            <a:off x="465074" y="228123"/>
            <a:ext cx="11630848" cy="6401753"/>
          </a:xfrm>
          <a:prstGeom prst="rect">
            <a:avLst/>
          </a:prstGeom>
          <a:noFill/>
        </p:spPr>
        <p:txBody>
          <a:bodyPr wrap="square" rtlCol="0">
            <a:spAutoFit/>
          </a:bodyPr>
          <a:lstStyle/>
          <a:p>
            <a:r>
              <a:rPr lang="cs-CZ" sz="2800" b="1" i="0" u="none" strike="noStrike" baseline="0" dirty="0">
                <a:latin typeface="Times New Roman" panose="02020603050405020304" pitchFamily="18" charset="0"/>
                <a:cs typeface="Times New Roman" panose="02020603050405020304" pitchFamily="18" charset="0"/>
              </a:rPr>
              <a:t>Dalšími významné cíle komor </a:t>
            </a:r>
            <a:endParaRPr lang="cs-CZ" sz="2800" b="0" i="0" u="none" strike="noStrike" baseline="0" dirty="0">
              <a:latin typeface="Times New Roman" panose="02020603050405020304" pitchFamily="18" charset="0"/>
              <a:cs typeface="Times New Roman" panose="02020603050405020304" pitchFamily="18" charset="0"/>
            </a:endParaRPr>
          </a:p>
          <a:p>
            <a:r>
              <a:rPr lang="cs-CZ" sz="2800" dirty="0">
                <a:latin typeface="Times New Roman" panose="02020603050405020304" pitchFamily="18" charset="0"/>
                <a:cs typeface="Times New Roman" panose="02020603050405020304" pitchFamily="18" charset="0"/>
              </a:rPr>
              <a:t>- </a:t>
            </a:r>
            <a:r>
              <a:rPr lang="cs-CZ" sz="2800" b="0" i="0" u="none" strike="noStrike" baseline="0" dirty="0">
                <a:latin typeface="Times New Roman" panose="02020603050405020304" pitchFamily="18" charset="0"/>
                <a:cs typeface="Times New Roman" panose="02020603050405020304" pitchFamily="18" charset="0"/>
              </a:rPr>
              <a:t> dbát na to, aby členové komor vykonávali své profese odborně, v souladu s etikou a způsobem stanoveným zákony a řády komor </a:t>
            </a:r>
          </a:p>
          <a:p>
            <a:r>
              <a:rPr lang="cs-CZ" sz="2800" dirty="0">
                <a:latin typeface="Times New Roman" panose="02020603050405020304" pitchFamily="18" charset="0"/>
                <a:cs typeface="Times New Roman" panose="02020603050405020304" pitchFamily="18" charset="0"/>
              </a:rPr>
              <a:t>-</a:t>
            </a:r>
            <a:r>
              <a:rPr lang="cs-CZ" sz="2800" b="0" i="0" u="none" strike="noStrike" baseline="0" dirty="0">
                <a:latin typeface="Times New Roman" panose="02020603050405020304" pitchFamily="18" charset="0"/>
                <a:cs typeface="Times New Roman" panose="02020603050405020304" pitchFamily="18" charset="0"/>
              </a:rPr>
              <a:t> garantovat odbornost svých členů a potvrzovat splnění podmínek k výkonu daného povolání </a:t>
            </a:r>
          </a:p>
          <a:p>
            <a:r>
              <a:rPr lang="cs-CZ" sz="2800" dirty="0">
                <a:latin typeface="Times New Roman" panose="02020603050405020304" pitchFamily="18" charset="0"/>
                <a:cs typeface="Times New Roman" panose="02020603050405020304" pitchFamily="18" charset="0"/>
              </a:rPr>
              <a:t>-</a:t>
            </a:r>
            <a:r>
              <a:rPr lang="cs-CZ" sz="2800" b="0" i="0" u="none" strike="noStrike" baseline="0" dirty="0">
                <a:latin typeface="Times New Roman" panose="02020603050405020304" pitchFamily="18" charset="0"/>
                <a:cs typeface="Times New Roman" panose="02020603050405020304" pitchFamily="18" charset="0"/>
              </a:rPr>
              <a:t> posuzovat a hájit práva, profesní, sociální a hospodářské zájmy svých členů </a:t>
            </a:r>
          </a:p>
          <a:p>
            <a:r>
              <a:rPr lang="cs-CZ" sz="2800" dirty="0">
                <a:latin typeface="Times New Roman" panose="02020603050405020304" pitchFamily="18" charset="0"/>
                <a:cs typeface="Times New Roman" panose="02020603050405020304" pitchFamily="18" charset="0"/>
              </a:rPr>
              <a:t>-</a:t>
            </a:r>
            <a:r>
              <a:rPr lang="cs-CZ" sz="2800" b="0" i="0" u="none" strike="noStrike" baseline="0" dirty="0">
                <a:latin typeface="Times New Roman" panose="02020603050405020304" pitchFamily="18" charset="0"/>
                <a:cs typeface="Times New Roman" panose="02020603050405020304" pitchFamily="18" charset="0"/>
              </a:rPr>
              <a:t> vést seznam svých členů </a:t>
            </a:r>
          </a:p>
          <a:p>
            <a:r>
              <a:rPr lang="cs-CZ" sz="2800" b="1" i="0" u="none" strike="noStrike" baseline="0" dirty="0">
                <a:latin typeface="Times New Roman" panose="02020603050405020304" pitchFamily="18" charset="0"/>
                <a:cs typeface="Times New Roman" panose="02020603050405020304" pitchFamily="18" charset="0"/>
              </a:rPr>
              <a:t>Profesní komory jsou oprávněny</a:t>
            </a:r>
            <a:endParaRPr lang="cs-CZ" sz="2800" b="0" i="0" u="none" strike="noStrike" baseline="0" dirty="0">
              <a:latin typeface="Times New Roman" panose="02020603050405020304" pitchFamily="18" charset="0"/>
              <a:cs typeface="Times New Roman" panose="02020603050405020304" pitchFamily="18" charset="0"/>
            </a:endParaRPr>
          </a:p>
          <a:p>
            <a:r>
              <a:rPr lang="cs-CZ" sz="2800" dirty="0">
                <a:latin typeface="Times New Roman" panose="02020603050405020304" pitchFamily="18" charset="0"/>
                <a:cs typeface="Times New Roman" panose="02020603050405020304" pitchFamily="18" charset="0"/>
              </a:rPr>
              <a:t>- </a:t>
            </a:r>
            <a:r>
              <a:rPr lang="cs-CZ" sz="2800" b="0" i="0" u="none" strike="noStrike" baseline="0" dirty="0">
                <a:latin typeface="Times New Roman" panose="02020603050405020304" pitchFamily="18" charset="0"/>
                <a:cs typeface="Times New Roman" panose="02020603050405020304" pitchFamily="18" charset="0"/>
              </a:rPr>
              <a:t>účastnit se jednání např. při tvorbě sazebníků lékařských výkonů </a:t>
            </a:r>
          </a:p>
          <a:p>
            <a:r>
              <a:rPr lang="cs-CZ" sz="2800" dirty="0">
                <a:latin typeface="Times New Roman" panose="02020603050405020304" pitchFamily="18" charset="0"/>
                <a:cs typeface="Times New Roman" panose="02020603050405020304" pitchFamily="18" charset="0"/>
              </a:rPr>
              <a:t>- </a:t>
            </a:r>
            <a:r>
              <a:rPr lang="cs-CZ" sz="2800" b="0" i="0" u="none" strike="noStrike" baseline="0" dirty="0">
                <a:latin typeface="Times New Roman" panose="02020603050405020304" pitchFamily="18" charset="0"/>
                <a:cs typeface="Times New Roman" panose="02020603050405020304" pitchFamily="18" charset="0"/>
              </a:rPr>
              <a:t>účastnit se výběrových řízení při obsazování vedoucích míst v organizacích státní správy </a:t>
            </a:r>
          </a:p>
          <a:p>
            <a:r>
              <a:rPr lang="cs-CZ" sz="2800" b="0" i="0" u="none" strike="noStrike" baseline="0" dirty="0">
                <a:latin typeface="Times New Roman" panose="02020603050405020304" pitchFamily="18" charset="0"/>
                <a:cs typeface="Times New Roman" panose="02020603050405020304" pitchFamily="18" charset="0"/>
              </a:rPr>
              <a:t>- stanovovat podmínky k výkonu soukromé praxe svých členů </a:t>
            </a:r>
          </a:p>
          <a:p>
            <a:r>
              <a:rPr lang="cs-CZ" sz="2800" dirty="0">
                <a:latin typeface="Times New Roman" panose="02020603050405020304" pitchFamily="18" charset="0"/>
                <a:cs typeface="Times New Roman" panose="02020603050405020304" pitchFamily="18" charset="0"/>
              </a:rPr>
              <a:t>- </a:t>
            </a:r>
            <a:r>
              <a:rPr lang="cs-CZ" sz="2800" b="0" i="0" u="none" strike="noStrike" baseline="0" dirty="0">
                <a:latin typeface="Times New Roman" panose="02020603050405020304" pitchFamily="18" charset="0"/>
                <a:cs typeface="Times New Roman" panose="02020603050405020304" pitchFamily="18" charset="0"/>
              </a:rPr>
              <a:t>vydávat osvědčení o splnění podmínek </a:t>
            </a:r>
          </a:p>
          <a:p>
            <a:r>
              <a:rPr lang="cs-CZ" sz="2800" dirty="0">
                <a:latin typeface="Times New Roman" panose="02020603050405020304" pitchFamily="18" charset="0"/>
                <a:cs typeface="Times New Roman" panose="02020603050405020304" pitchFamily="18" charset="0"/>
              </a:rPr>
              <a:t>-</a:t>
            </a:r>
            <a:r>
              <a:rPr lang="cs-CZ" sz="2800" b="0" i="0" u="none" strike="noStrike" baseline="0" dirty="0">
                <a:latin typeface="Times New Roman" panose="02020603050405020304" pitchFamily="18" charset="0"/>
                <a:cs typeface="Times New Roman" panose="02020603050405020304" pitchFamily="18" charset="0"/>
              </a:rPr>
              <a:t> řešit stížnosti na výkon svých členů </a:t>
            </a:r>
          </a:p>
          <a:p>
            <a:endParaRPr lang="cs-CZ" sz="1800" b="0" i="0" u="none" strike="noStrike" baseline="0" dirty="0">
              <a:solidFill>
                <a:srgbClr val="F79277"/>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60690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ovéPole 5">
            <a:extLst>
              <a:ext uri="{FF2B5EF4-FFF2-40B4-BE49-F238E27FC236}">
                <a16:creationId xmlns:a16="http://schemas.microsoft.com/office/drawing/2014/main" id="{770B61EC-FD44-E2A3-7EDE-9B8E0C9711ED}"/>
              </a:ext>
            </a:extLst>
          </p:cNvPr>
          <p:cNvSpPr txBox="1"/>
          <p:nvPr/>
        </p:nvSpPr>
        <p:spPr>
          <a:xfrm>
            <a:off x="5219700" y="5715000"/>
            <a:ext cx="6399142" cy="630942"/>
          </a:xfrm>
          <a:prstGeom prst="rect">
            <a:avLst/>
          </a:prstGeom>
          <a:noFill/>
        </p:spPr>
        <p:txBody>
          <a:bodyPr wrap="square" rtlCol="0">
            <a:spAutoFit/>
          </a:bodyPr>
          <a:lstStyle/>
          <a:p>
            <a:pPr algn="r"/>
            <a:r>
              <a:rPr lang="cs-CZ" sz="3500" dirty="0">
                <a:solidFill>
                  <a:schemeClr val="bg1"/>
                </a:solidFill>
                <a:latin typeface="Times New Roman" panose="02020603050405020304" pitchFamily="18" charset="0"/>
                <a:cs typeface="Times New Roman" panose="02020603050405020304" pitchFamily="18" charset="0"/>
              </a:rPr>
              <a:t>Ing. Lenka Prachařová, Ph.D.</a:t>
            </a:r>
          </a:p>
        </p:txBody>
      </p:sp>
      <p:sp>
        <p:nvSpPr>
          <p:cNvPr id="3" name="TextovéPole 2">
            <a:extLst>
              <a:ext uri="{FF2B5EF4-FFF2-40B4-BE49-F238E27FC236}">
                <a16:creationId xmlns:a16="http://schemas.microsoft.com/office/drawing/2014/main" id="{7126A3BE-7C30-18DF-99E1-4264AF5F37E8}"/>
              </a:ext>
            </a:extLst>
          </p:cNvPr>
          <p:cNvSpPr txBox="1"/>
          <p:nvPr/>
        </p:nvSpPr>
        <p:spPr>
          <a:xfrm>
            <a:off x="367644" y="1066266"/>
            <a:ext cx="11579903" cy="5632311"/>
          </a:xfrm>
          <a:prstGeom prst="rect">
            <a:avLst/>
          </a:prstGeom>
          <a:noFill/>
        </p:spPr>
        <p:txBody>
          <a:bodyPr wrap="square" rtlCol="0">
            <a:spAutoFit/>
          </a:bodyPr>
          <a:lstStyle/>
          <a:p>
            <a:pPr marL="457200" indent="-457200">
              <a:buFontTx/>
              <a:buChar char="-"/>
            </a:pPr>
            <a:r>
              <a:rPr lang="cs-CZ" sz="3000" b="0" i="0" u="none" strike="noStrike" baseline="0" dirty="0">
                <a:solidFill>
                  <a:srgbClr val="000000"/>
                </a:solidFill>
                <a:latin typeface="Times New Roman" panose="02020603050405020304" pitchFamily="18" charset="0"/>
                <a:cs typeface="Times New Roman" panose="02020603050405020304" pitchFamily="18" charset="0"/>
              </a:rPr>
              <a:t>Činnost profesního sdružení podnikatelů je na rozdíl od komor upravena živnostenským zákonem a občanským zákoníkem a bývá zakládáno k ochraně profesních zájmů. </a:t>
            </a:r>
          </a:p>
          <a:p>
            <a:pPr marL="457200" indent="-457200">
              <a:buFontTx/>
              <a:buChar char="-"/>
            </a:pPr>
            <a:r>
              <a:rPr lang="cs-CZ" sz="3000" b="0" i="0" u="none" strike="noStrike" baseline="0" dirty="0">
                <a:solidFill>
                  <a:srgbClr val="000000"/>
                </a:solidFill>
                <a:latin typeface="Times New Roman" panose="02020603050405020304" pitchFamily="18" charset="0"/>
                <a:cs typeface="Times New Roman" panose="02020603050405020304" pitchFamily="18" charset="0"/>
              </a:rPr>
              <a:t>Členství v těchto sdruženích je založeno na principu dobrovolnosti a podmínky pro přijetí jsou vždy sepsány ve stanovách daného sdružení. Politická a ekonomická praxe svým vývojem ukázala, že je dobré mít organizaci, která bude za tu danou skupinu vystupovat, proto je profesních sdružení podnikatelů celá řada. </a:t>
            </a:r>
          </a:p>
          <a:p>
            <a:pPr marL="457200" indent="-457200">
              <a:buFontTx/>
              <a:buChar char="-"/>
            </a:pPr>
            <a:r>
              <a:rPr lang="cs-CZ" sz="3000" dirty="0">
                <a:solidFill>
                  <a:srgbClr val="000000"/>
                </a:solidFill>
                <a:latin typeface="Times New Roman" panose="02020603050405020304" pitchFamily="18" charset="0"/>
                <a:cs typeface="Times New Roman" panose="02020603050405020304" pitchFamily="18" charset="0"/>
              </a:rPr>
              <a:t>S</a:t>
            </a:r>
            <a:r>
              <a:rPr lang="cs-CZ" sz="3000" b="0" i="0" u="none" strike="noStrike" baseline="0" dirty="0">
                <a:solidFill>
                  <a:srgbClr val="000000"/>
                </a:solidFill>
                <a:latin typeface="Times New Roman" panose="02020603050405020304" pitchFamily="18" charset="0"/>
                <a:cs typeface="Times New Roman" panose="02020603050405020304" pitchFamily="18" charset="0"/>
              </a:rPr>
              <a:t>družení si mohou navzájem konkurovat, což má vliv na jejich sílu. Nejméně vhodná je situace, když sdružení ovládnou určití úzce zájmově vyhranění lidé se snahou hrát tzv. „malou domů“, a nemusí to být pouze finanční zájem. </a:t>
            </a:r>
            <a:endParaRPr lang="cs-CZ" sz="3000" dirty="0">
              <a:latin typeface="Times New Roman" panose="02020603050405020304" pitchFamily="18" charset="0"/>
              <a:cs typeface="Times New Roman" panose="02020603050405020304" pitchFamily="18" charset="0"/>
            </a:endParaRPr>
          </a:p>
        </p:txBody>
      </p:sp>
      <p:sp>
        <p:nvSpPr>
          <p:cNvPr id="10" name="TextovéPole 9">
            <a:extLst>
              <a:ext uri="{FF2B5EF4-FFF2-40B4-BE49-F238E27FC236}">
                <a16:creationId xmlns:a16="http://schemas.microsoft.com/office/drawing/2014/main" id="{6310D2B4-B176-34EE-20D5-72723B4741DF}"/>
              </a:ext>
            </a:extLst>
          </p:cNvPr>
          <p:cNvSpPr txBox="1"/>
          <p:nvPr/>
        </p:nvSpPr>
        <p:spPr>
          <a:xfrm>
            <a:off x="367644" y="254524"/>
            <a:ext cx="11400794" cy="630942"/>
          </a:xfrm>
          <a:prstGeom prst="rect">
            <a:avLst/>
          </a:prstGeom>
          <a:noFill/>
        </p:spPr>
        <p:txBody>
          <a:bodyPr wrap="square" rtlCol="0">
            <a:spAutoFit/>
          </a:bodyPr>
          <a:lstStyle/>
          <a:p>
            <a:r>
              <a:rPr lang="cs-CZ" sz="3500" b="1" dirty="0">
                <a:latin typeface="Times New Roman" panose="02020603050405020304" pitchFamily="18" charset="0"/>
                <a:cs typeface="Times New Roman" panose="02020603050405020304" pitchFamily="18" charset="0"/>
              </a:rPr>
              <a:t>PROFESNÍ A ZÁJMOVÉ SDRUŽENÍ PODNIKATELŮ</a:t>
            </a:r>
          </a:p>
        </p:txBody>
      </p:sp>
      <p:cxnSp>
        <p:nvCxnSpPr>
          <p:cNvPr id="12" name="Přímá spojnice 11">
            <a:extLst>
              <a:ext uri="{FF2B5EF4-FFF2-40B4-BE49-F238E27FC236}">
                <a16:creationId xmlns:a16="http://schemas.microsoft.com/office/drawing/2014/main" id="{1B74788D-0DA2-5D7C-4CF6-51ED7C06C939}"/>
              </a:ext>
            </a:extLst>
          </p:cNvPr>
          <p:cNvCxnSpPr>
            <a:cxnSpLocks/>
          </p:cNvCxnSpPr>
          <p:nvPr/>
        </p:nvCxnSpPr>
        <p:spPr>
          <a:xfrm>
            <a:off x="428597" y="888245"/>
            <a:ext cx="11334805" cy="0"/>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6586804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ovéPole 5">
            <a:extLst>
              <a:ext uri="{FF2B5EF4-FFF2-40B4-BE49-F238E27FC236}">
                <a16:creationId xmlns:a16="http://schemas.microsoft.com/office/drawing/2014/main" id="{770B61EC-FD44-E2A3-7EDE-9B8E0C9711ED}"/>
              </a:ext>
            </a:extLst>
          </p:cNvPr>
          <p:cNvSpPr txBox="1"/>
          <p:nvPr/>
        </p:nvSpPr>
        <p:spPr>
          <a:xfrm>
            <a:off x="5219700" y="5715000"/>
            <a:ext cx="6399142" cy="630942"/>
          </a:xfrm>
          <a:prstGeom prst="rect">
            <a:avLst/>
          </a:prstGeom>
          <a:noFill/>
        </p:spPr>
        <p:txBody>
          <a:bodyPr wrap="square" rtlCol="0">
            <a:spAutoFit/>
          </a:bodyPr>
          <a:lstStyle/>
          <a:p>
            <a:pPr algn="r"/>
            <a:r>
              <a:rPr lang="cs-CZ" sz="3500" dirty="0">
                <a:solidFill>
                  <a:schemeClr val="bg1"/>
                </a:solidFill>
                <a:latin typeface="Times New Roman" panose="02020603050405020304" pitchFamily="18" charset="0"/>
                <a:cs typeface="Times New Roman" panose="02020603050405020304" pitchFamily="18" charset="0"/>
              </a:rPr>
              <a:t>Ing. Lenka Prachařová, Ph.D.</a:t>
            </a:r>
          </a:p>
        </p:txBody>
      </p:sp>
      <p:sp>
        <p:nvSpPr>
          <p:cNvPr id="3" name="TextovéPole 2">
            <a:extLst>
              <a:ext uri="{FF2B5EF4-FFF2-40B4-BE49-F238E27FC236}">
                <a16:creationId xmlns:a16="http://schemas.microsoft.com/office/drawing/2014/main" id="{7126A3BE-7C30-18DF-99E1-4264AF5F37E8}"/>
              </a:ext>
            </a:extLst>
          </p:cNvPr>
          <p:cNvSpPr txBox="1"/>
          <p:nvPr/>
        </p:nvSpPr>
        <p:spPr>
          <a:xfrm>
            <a:off x="306048" y="171745"/>
            <a:ext cx="11579903" cy="6555641"/>
          </a:xfrm>
          <a:prstGeom prst="rect">
            <a:avLst/>
          </a:prstGeom>
          <a:noFill/>
        </p:spPr>
        <p:txBody>
          <a:bodyPr wrap="square" rtlCol="0">
            <a:spAutoFit/>
          </a:bodyPr>
          <a:lstStyle/>
          <a:p>
            <a:pPr marL="457200" indent="-457200">
              <a:buFontTx/>
              <a:buChar char="-"/>
            </a:pPr>
            <a:r>
              <a:rPr lang="cs-CZ" sz="3000" b="0" i="0" u="none" strike="noStrike" baseline="0" dirty="0">
                <a:solidFill>
                  <a:srgbClr val="000000"/>
                </a:solidFill>
                <a:latin typeface="Times New Roman" panose="02020603050405020304" pitchFamily="18" charset="0"/>
                <a:cs typeface="Times New Roman" panose="02020603050405020304" pitchFamily="18" charset="0"/>
              </a:rPr>
              <a:t>K založení sdružení se vyžaduje písemná smlouva uzavřená zakladateli anebo schválení založení sdružení na ustavující členské schůzi. </a:t>
            </a:r>
          </a:p>
          <a:p>
            <a:pPr marL="457200" indent="-457200">
              <a:buFontTx/>
              <a:buChar char="-"/>
            </a:pPr>
            <a:r>
              <a:rPr lang="cs-CZ" sz="3000" b="0" i="0" u="none" strike="noStrike" baseline="0" dirty="0">
                <a:solidFill>
                  <a:srgbClr val="000000"/>
                </a:solidFill>
                <a:latin typeface="Times New Roman" panose="02020603050405020304" pitchFamily="18" charset="0"/>
                <a:cs typeface="Times New Roman" panose="02020603050405020304" pitchFamily="18" charset="0"/>
              </a:rPr>
              <a:t>O založení sdružení se na ustavující schůzi sepíše zápis, obsahující seznam zakládajících členů sdružení s uvedením jejich jména, popř. názvu firmy a bydliště, popř. sídla firmy, vše se stvrdí jejími podpisy.</a:t>
            </a:r>
          </a:p>
          <a:p>
            <a:pPr marL="457200" indent="-457200">
              <a:buFontTx/>
              <a:buChar char="-"/>
            </a:pPr>
            <a:r>
              <a:rPr lang="cs-CZ" sz="3000" b="0" i="0" u="none" strike="noStrike" baseline="0" dirty="0">
                <a:solidFill>
                  <a:srgbClr val="000000"/>
                </a:solidFill>
                <a:latin typeface="Times New Roman" panose="02020603050405020304" pitchFamily="18" charset="0"/>
                <a:cs typeface="Times New Roman" panose="02020603050405020304" pitchFamily="18" charset="0"/>
              </a:rPr>
              <a:t>Ke smlouvě nebo zápisu ustavující schůze musí být přiloženy stanovy a určení kompetentních osob oprávněných jednat jménem sdružení.</a:t>
            </a:r>
          </a:p>
          <a:p>
            <a:pPr marL="457200" indent="-457200">
              <a:buFontTx/>
              <a:buChar char="-"/>
            </a:pPr>
            <a:r>
              <a:rPr lang="cs-CZ" sz="3000" b="0" i="0" u="none" strike="noStrike" baseline="0" dirty="0">
                <a:solidFill>
                  <a:srgbClr val="000000"/>
                </a:solidFill>
                <a:latin typeface="Times New Roman" panose="02020603050405020304" pitchFamily="18" charset="0"/>
                <a:cs typeface="Times New Roman" panose="02020603050405020304" pitchFamily="18" charset="0"/>
              </a:rPr>
              <a:t>Toto schvalují zakladatelé nebo ustavující členská schůze. </a:t>
            </a:r>
          </a:p>
          <a:p>
            <a:pPr marL="457200" indent="-457200">
              <a:buFontTx/>
              <a:buChar char="-"/>
            </a:pPr>
            <a:r>
              <a:rPr lang="cs-CZ" sz="3000" b="0" i="0" u="none" strike="noStrike" baseline="0" dirty="0">
                <a:solidFill>
                  <a:srgbClr val="000000"/>
                </a:solidFill>
                <a:latin typeface="Times New Roman" panose="02020603050405020304" pitchFamily="18" charset="0"/>
                <a:cs typeface="Times New Roman" panose="02020603050405020304" pitchFamily="18" charset="0"/>
              </a:rPr>
              <a:t>Stanovy určují název, sídlo a předmět činnosti sdružení, úpravu majetkových poměrů, zánik a zánik členství, práva a povinnosti členů, orgány sdružení včetně vymezení jejich působnosti, způsob zrušení sdružení a naložení s jeho likvidačním zůstatkem. </a:t>
            </a:r>
          </a:p>
          <a:p>
            <a:pPr marL="457200" indent="-457200">
              <a:buFontTx/>
              <a:buChar char="-"/>
            </a:pPr>
            <a:r>
              <a:rPr lang="cs-CZ" sz="3000" b="0" i="0" u="none" strike="noStrike" baseline="0" dirty="0">
                <a:solidFill>
                  <a:srgbClr val="000000"/>
                </a:solidFill>
                <a:latin typeface="Times New Roman" panose="02020603050405020304" pitchFamily="18" charset="0"/>
                <a:cs typeface="Times New Roman" panose="02020603050405020304" pitchFamily="18" charset="0"/>
              </a:rPr>
              <a:t>Sdružení je právnickou osobou, jež odpovídá svým majetkem za nesplnění svých povinností. </a:t>
            </a:r>
            <a:endParaRPr lang="cs-CZ" sz="3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767210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ovéPole 5">
            <a:extLst>
              <a:ext uri="{FF2B5EF4-FFF2-40B4-BE49-F238E27FC236}">
                <a16:creationId xmlns:a16="http://schemas.microsoft.com/office/drawing/2014/main" id="{770B61EC-FD44-E2A3-7EDE-9B8E0C9711ED}"/>
              </a:ext>
            </a:extLst>
          </p:cNvPr>
          <p:cNvSpPr txBox="1"/>
          <p:nvPr/>
        </p:nvSpPr>
        <p:spPr>
          <a:xfrm>
            <a:off x="5219700" y="5715000"/>
            <a:ext cx="6399142" cy="630942"/>
          </a:xfrm>
          <a:prstGeom prst="rect">
            <a:avLst/>
          </a:prstGeom>
          <a:noFill/>
        </p:spPr>
        <p:txBody>
          <a:bodyPr wrap="square" rtlCol="0">
            <a:spAutoFit/>
          </a:bodyPr>
          <a:lstStyle/>
          <a:p>
            <a:pPr algn="r"/>
            <a:r>
              <a:rPr lang="cs-CZ" sz="3500" dirty="0">
                <a:solidFill>
                  <a:schemeClr val="bg1"/>
                </a:solidFill>
                <a:latin typeface="Times New Roman" panose="02020603050405020304" pitchFamily="18" charset="0"/>
                <a:cs typeface="Times New Roman" panose="02020603050405020304" pitchFamily="18" charset="0"/>
              </a:rPr>
              <a:t>Ing. Lenka Prachařová, Ph.D.</a:t>
            </a:r>
          </a:p>
        </p:txBody>
      </p:sp>
      <p:sp>
        <p:nvSpPr>
          <p:cNvPr id="3" name="TextovéPole 2">
            <a:extLst>
              <a:ext uri="{FF2B5EF4-FFF2-40B4-BE49-F238E27FC236}">
                <a16:creationId xmlns:a16="http://schemas.microsoft.com/office/drawing/2014/main" id="{7126A3BE-7C30-18DF-99E1-4264AF5F37E8}"/>
              </a:ext>
            </a:extLst>
          </p:cNvPr>
          <p:cNvSpPr txBox="1"/>
          <p:nvPr/>
        </p:nvSpPr>
        <p:spPr>
          <a:xfrm>
            <a:off x="367644" y="1066266"/>
            <a:ext cx="11579903" cy="5632311"/>
          </a:xfrm>
          <a:prstGeom prst="rect">
            <a:avLst/>
          </a:prstGeom>
          <a:noFill/>
        </p:spPr>
        <p:txBody>
          <a:bodyPr wrap="square" rtlCol="0">
            <a:spAutoFit/>
          </a:bodyPr>
          <a:lstStyle/>
          <a:p>
            <a:pPr marL="457200" indent="-457200" algn="l">
              <a:buFontTx/>
              <a:buChar char="-"/>
            </a:pPr>
            <a:r>
              <a:rPr lang="cs-CZ" sz="3000" b="0" i="0" dirty="0">
                <a:solidFill>
                  <a:srgbClr val="403F3D"/>
                </a:solidFill>
                <a:effectLst/>
                <a:latin typeface="Times New Roman" panose="02020603050405020304" pitchFamily="18" charset="0"/>
                <a:cs typeface="Times New Roman" panose="02020603050405020304" pitchFamily="18" charset="0"/>
              </a:rPr>
              <a:t>Sdružení podnikatelů a živnostníků ČR zastupuje kontinuálně zájmy svých členských organizací a jejich členů - živnostníků a malých a středních podnikatelů od 16. prosince roku 1989 a v současné době má SPŽ ČR přes 380 000 členů a sympatizantů začleněných v mnoha společenstvech a ceších.</a:t>
            </a:r>
            <a:endParaRPr lang="cs-CZ" sz="3000" dirty="0">
              <a:solidFill>
                <a:srgbClr val="403F3D"/>
              </a:solidFill>
              <a:latin typeface="Times New Roman" panose="02020603050405020304" pitchFamily="18" charset="0"/>
              <a:cs typeface="Times New Roman" panose="02020603050405020304" pitchFamily="18" charset="0"/>
            </a:endParaRPr>
          </a:p>
          <a:p>
            <a:pPr marL="457200" indent="-457200" algn="l">
              <a:buFontTx/>
              <a:buChar char="-"/>
            </a:pPr>
            <a:r>
              <a:rPr lang="cs-CZ" sz="3000" b="0" i="0" dirty="0">
                <a:solidFill>
                  <a:srgbClr val="403F3D"/>
                </a:solidFill>
                <a:effectLst/>
                <a:latin typeface="Times New Roman" panose="02020603050405020304" pitchFamily="18" charset="0"/>
                <a:cs typeface="Times New Roman" panose="02020603050405020304" pitchFamily="18" charset="0"/>
              </a:rPr>
              <a:t>Hlavním úsilím SPŽ ČR je vytváření legislativního, materiálního a mediálního prostředí, které umožní tomuto ekonomicky velmi významnému uskupení odpovídající rozvoj a postavení.</a:t>
            </a:r>
          </a:p>
          <a:p>
            <a:pPr marL="457200" indent="-457200" algn="l">
              <a:buFontTx/>
              <a:buChar char="-"/>
            </a:pPr>
            <a:r>
              <a:rPr lang="cs-CZ" sz="3000" b="0" i="0" u="none" strike="noStrike" baseline="0" dirty="0">
                <a:solidFill>
                  <a:srgbClr val="000000"/>
                </a:solidFill>
                <a:latin typeface="Times New Roman" panose="02020603050405020304" pitchFamily="18" charset="0"/>
                <a:cs typeface="Times New Roman" panose="02020603050405020304" pitchFamily="18" charset="0"/>
              </a:rPr>
              <a:t>SPŽ ČR se také aktivně podílí na vládní politice podpory malého a středního podnikání, a to ve spolupráci jak s MPO ČR a Českomoravskou rozvojovou a záruční bankou, tak i s dalšími orgány státní správy. </a:t>
            </a:r>
            <a:endParaRPr lang="cs-CZ" sz="3000" b="0" i="0" dirty="0">
              <a:solidFill>
                <a:srgbClr val="403F3D"/>
              </a:solidFill>
              <a:effectLst/>
              <a:latin typeface="Times New Roman" panose="02020603050405020304" pitchFamily="18" charset="0"/>
              <a:cs typeface="Times New Roman" panose="02020603050405020304" pitchFamily="18" charset="0"/>
            </a:endParaRPr>
          </a:p>
        </p:txBody>
      </p:sp>
      <p:sp>
        <p:nvSpPr>
          <p:cNvPr id="10" name="TextovéPole 9">
            <a:extLst>
              <a:ext uri="{FF2B5EF4-FFF2-40B4-BE49-F238E27FC236}">
                <a16:creationId xmlns:a16="http://schemas.microsoft.com/office/drawing/2014/main" id="{6310D2B4-B176-34EE-20D5-72723B4741DF}"/>
              </a:ext>
            </a:extLst>
          </p:cNvPr>
          <p:cNvSpPr txBox="1"/>
          <p:nvPr/>
        </p:nvSpPr>
        <p:spPr>
          <a:xfrm>
            <a:off x="367644" y="254524"/>
            <a:ext cx="11400794" cy="630942"/>
          </a:xfrm>
          <a:prstGeom prst="rect">
            <a:avLst/>
          </a:prstGeom>
          <a:noFill/>
        </p:spPr>
        <p:txBody>
          <a:bodyPr wrap="square" rtlCol="0">
            <a:spAutoFit/>
          </a:bodyPr>
          <a:lstStyle/>
          <a:p>
            <a:r>
              <a:rPr lang="cs-CZ" sz="3500" b="1" dirty="0">
                <a:latin typeface="Times New Roman" panose="02020603050405020304" pitchFamily="18" charset="0"/>
                <a:cs typeface="Times New Roman" panose="02020603050405020304" pitchFamily="18" charset="0"/>
              </a:rPr>
              <a:t>SDRUŽENÍ PODNIKATELŮ A ŽIVNOSTNÍKŮ ČR</a:t>
            </a:r>
          </a:p>
        </p:txBody>
      </p:sp>
      <p:cxnSp>
        <p:nvCxnSpPr>
          <p:cNvPr id="12" name="Přímá spojnice 11">
            <a:extLst>
              <a:ext uri="{FF2B5EF4-FFF2-40B4-BE49-F238E27FC236}">
                <a16:creationId xmlns:a16="http://schemas.microsoft.com/office/drawing/2014/main" id="{1B74788D-0DA2-5D7C-4CF6-51ED7C06C939}"/>
              </a:ext>
            </a:extLst>
          </p:cNvPr>
          <p:cNvCxnSpPr>
            <a:cxnSpLocks/>
          </p:cNvCxnSpPr>
          <p:nvPr/>
        </p:nvCxnSpPr>
        <p:spPr>
          <a:xfrm>
            <a:off x="428597" y="888245"/>
            <a:ext cx="11334805" cy="0"/>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882348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ACD97746-9AD2-836C-4992-4F0E5011D974}"/>
              </a:ext>
            </a:extLst>
          </p:cNvPr>
          <p:cNvSpPr txBox="1"/>
          <p:nvPr/>
        </p:nvSpPr>
        <p:spPr>
          <a:xfrm>
            <a:off x="337931" y="291263"/>
            <a:ext cx="11111948" cy="5170646"/>
          </a:xfrm>
          <a:prstGeom prst="rect">
            <a:avLst/>
          </a:prstGeom>
          <a:noFill/>
        </p:spPr>
        <p:txBody>
          <a:bodyPr wrap="square">
            <a:spAutoFit/>
          </a:bodyPr>
          <a:lstStyle/>
          <a:p>
            <a:r>
              <a:rPr lang="cs-CZ" sz="3000" b="1" dirty="0">
                <a:solidFill>
                  <a:srgbClr val="000000"/>
                </a:solidFill>
                <a:latin typeface="Times New Roman" panose="02020603050405020304" pitchFamily="18" charset="0"/>
                <a:cs typeface="Times New Roman" panose="02020603050405020304" pitchFamily="18" charset="0"/>
              </a:rPr>
              <a:t>PŮSOBENÍ SDRUŽENÍ PODNIKATELŮ A ŽIVNOSTNÍKŮ ČR</a:t>
            </a:r>
            <a:endParaRPr lang="cs-CZ" sz="3000" b="1" i="0" u="none" strike="noStrike" baseline="0" dirty="0">
              <a:solidFill>
                <a:srgbClr val="000000"/>
              </a:solidFill>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
            </a:pPr>
            <a:r>
              <a:rPr lang="cs-CZ" sz="3000" b="0" i="0" u="none" strike="noStrike" baseline="0" dirty="0">
                <a:latin typeface="Times New Roman" panose="02020603050405020304" pitchFamily="18" charset="0"/>
                <a:cs typeface="Times New Roman" panose="02020603050405020304" pitchFamily="18" charset="0"/>
              </a:rPr>
              <a:t>Vytváří legislativní normy, které vytváří spravedlivé podnikatelské prostředí mezi všemi druhy podnikatelských aktivit </a:t>
            </a:r>
          </a:p>
          <a:p>
            <a:pPr marL="457200" indent="-457200">
              <a:buFont typeface="Wingdings" panose="05000000000000000000" pitchFamily="2" charset="2"/>
              <a:buChar char="§"/>
            </a:pPr>
            <a:r>
              <a:rPr lang="cs-CZ" sz="3000" dirty="0">
                <a:latin typeface="Times New Roman" panose="02020603050405020304" pitchFamily="18" charset="0"/>
                <a:cs typeface="Times New Roman" panose="02020603050405020304" pitchFamily="18" charset="0"/>
              </a:rPr>
              <a:t>o</a:t>
            </a:r>
            <a:r>
              <a:rPr lang="cs-CZ" sz="3000" b="0" i="0" u="none" strike="noStrike" baseline="0" dirty="0">
                <a:latin typeface="Times New Roman" panose="02020603050405020304" pitchFamily="18" charset="0"/>
                <a:cs typeface="Times New Roman" panose="02020603050405020304" pitchFamily="18" charset="0"/>
              </a:rPr>
              <a:t>dstraňuje zbytečné administrativní bariéry </a:t>
            </a:r>
          </a:p>
          <a:p>
            <a:pPr marL="457200" indent="-457200">
              <a:buFont typeface="Wingdings" panose="05000000000000000000" pitchFamily="2" charset="2"/>
              <a:buChar char="§"/>
            </a:pPr>
            <a:r>
              <a:rPr lang="cs-CZ" sz="3000" b="0" i="0" u="none" strike="noStrike" baseline="0" dirty="0">
                <a:latin typeface="Times New Roman" panose="02020603050405020304" pitchFamily="18" charset="0"/>
                <a:cs typeface="Times New Roman" panose="02020603050405020304" pitchFamily="18" charset="0"/>
              </a:rPr>
              <a:t>odstraňuje protekcionismus a nerovné podmínky tuzemských a zahraničních podnikatelů </a:t>
            </a:r>
          </a:p>
          <a:p>
            <a:pPr marL="457200" indent="-457200">
              <a:buFont typeface="Wingdings" panose="05000000000000000000" pitchFamily="2" charset="2"/>
              <a:buChar char="§"/>
            </a:pPr>
            <a:r>
              <a:rPr lang="cs-CZ" sz="3000" b="0" i="0" u="none" strike="noStrike" baseline="0" dirty="0">
                <a:latin typeface="Times New Roman" panose="02020603050405020304" pitchFamily="18" charset="0"/>
                <a:cs typeface="Times New Roman" panose="02020603050405020304" pitchFamily="18" charset="0"/>
              </a:rPr>
              <a:t>sjednocuje podmínky v rámci jednotlivých druhů podnikání v rámci EU </a:t>
            </a:r>
          </a:p>
          <a:p>
            <a:pPr marL="457200" indent="-457200">
              <a:buFont typeface="Wingdings" panose="05000000000000000000" pitchFamily="2" charset="2"/>
              <a:buChar char="§"/>
            </a:pPr>
            <a:r>
              <a:rPr lang="cs-CZ" sz="3000" b="0" i="0" u="none" strike="noStrike" baseline="0" dirty="0">
                <a:latin typeface="Times New Roman" panose="02020603050405020304" pitchFamily="18" charset="0"/>
                <a:cs typeface="Times New Roman" panose="02020603050405020304" pitchFamily="18" charset="0"/>
              </a:rPr>
              <a:t>vytváří vyvážený a odpovědný trh práce </a:t>
            </a:r>
          </a:p>
          <a:p>
            <a:pPr marL="457200" indent="-457200">
              <a:buFont typeface="Wingdings" panose="05000000000000000000" pitchFamily="2" charset="2"/>
              <a:buChar char="§"/>
            </a:pPr>
            <a:r>
              <a:rPr lang="cs-CZ" sz="3000" dirty="0">
                <a:latin typeface="Times New Roman" panose="02020603050405020304" pitchFamily="18" charset="0"/>
                <a:cs typeface="Times New Roman" panose="02020603050405020304" pitchFamily="18" charset="0"/>
              </a:rPr>
              <a:t>s</a:t>
            </a:r>
            <a:r>
              <a:rPr lang="cs-CZ" sz="3000" b="0" i="0" u="none" strike="noStrike" baseline="0" dirty="0">
                <a:latin typeface="Times New Roman" panose="02020603050405020304" pitchFamily="18" charset="0"/>
                <a:cs typeface="Times New Roman" panose="02020603050405020304" pitchFamily="18" charset="0"/>
              </a:rPr>
              <a:t>nižuje státní administrativu </a:t>
            </a:r>
          </a:p>
          <a:p>
            <a:pPr marL="457200" indent="-457200">
              <a:buFont typeface="Wingdings" panose="05000000000000000000" pitchFamily="2" charset="2"/>
              <a:buChar char="§"/>
            </a:pPr>
            <a:r>
              <a:rPr lang="cs-CZ" sz="3000" b="0" i="0" u="none" strike="noStrike" baseline="0" dirty="0">
                <a:latin typeface="Times New Roman" panose="02020603050405020304" pitchFamily="18" charset="0"/>
                <a:cs typeface="Times New Roman" panose="02020603050405020304" pitchFamily="18" charset="0"/>
              </a:rPr>
              <a:t>vytváří účinný </a:t>
            </a:r>
            <a:r>
              <a:rPr lang="cs-CZ" sz="3000" b="0" i="0" u="none" strike="noStrike" baseline="0" dirty="0">
                <a:solidFill>
                  <a:srgbClr val="000000"/>
                </a:solidFill>
                <a:latin typeface="Times New Roman" panose="02020603050405020304" pitchFamily="18" charset="0"/>
                <a:cs typeface="Times New Roman" panose="02020603050405020304" pitchFamily="18" charset="0"/>
              </a:rPr>
              <a:t>a spravedlivý sociální systém </a:t>
            </a:r>
          </a:p>
        </p:txBody>
      </p:sp>
    </p:spTree>
    <p:extLst>
      <p:ext uri="{BB962C8B-B14F-4D97-AF65-F5344CB8AC3E}">
        <p14:creationId xmlns:p14="http://schemas.microsoft.com/office/powerpoint/2010/main" val="18135114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ovéPole 5">
            <a:extLst>
              <a:ext uri="{FF2B5EF4-FFF2-40B4-BE49-F238E27FC236}">
                <a16:creationId xmlns:a16="http://schemas.microsoft.com/office/drawing/2014/main" id="{770B61EC-FD44-E2A3-7EDE-9B8E0C9711ED}"/>
              </a:ext>
            </a:extLst>
          </p:cNvPr>
          <p:cNvSpPr txBox="1"/>
          <p:nvPr/>
        </p:nvSpPr>
        <p:spPr>
          <a:xfrm>
            <a:off x="5219700" y="5715000"/>
            <a:ext cx="6399142" cy="630942"/>
          </a:xfrm>
          <a:prstGeom prst="rect">
            <a:avLst/>
          </a:prstGeom>
          <a:noFill/>
        </p:spPr>
        <p:txBody>
          <a:bodyPr wrap="square" rtlCol="0">
            <a:spAutoFit/>
          </a:bodyPr>
          <a:lstStyle/>
          <a:p>
            <a:pPr algn="r"/>
            <a:r>
              <a:rPr lang="cs-CZ" sz="3500" dirty="0">
                <a:solidFill>
                  <a:schemeClr val="bg1"/>
                </a:solidFill>
                <a:latin typeface="Times New Roman" panose="02020603050405020304" pitchFamily="18" charset="0"/>
                <a:cs typeface="Times New Roman" panose="02020603050405020304" pitchFamily="18" charset="0"/>
              </a:rPr>
              <a:t>Ing. Lenka Prachařová, Ph.D.</a:t>
            </a:r>
          </a:p>
        </p:txBody>
      </p:sp>
      <p:sp>
        <p:nvSpPr>
          <p:cNvPr id="3" name="TextovéPole 2">
            <a:extLst>
              <a:ext uri="{FF2B5EF4-FFF2-40B4-BE49-F238E27FC236}">
                <a16:creationId xmlns:a16="http://schemas.microsoft.com/office/drawing/2014/main" id="{7126A3BE-7C30-18DF-99E1-4264AF5F37E8}"/>
              </a:ext>
            </a:extLst>
          </p:cNvPr>
          <p:cNvSpPr txBox="1"/>
          <p:nvPr/>
        </p:nvSpPr>
        <p:spPr>
          <a:xfrm>
            <a:off x="367644" y="956936"/>
            <a:ext cx="11579903" cy="5632311"/>
          </a:xfrm>
          <a:prstGeom prst="rect">
            <a:avLst/>
          </a:prstGeom>
          <a:noFill/>
        </p:spPr>
        <p:txBody>
          <a:bodyPr wrap="square" rtlCol="0">
            <a:spAutoFit/>
          </a:bodyPr>
          <a:lstStyle/>
          <a:p>
            <a:pPr marL="457200" indent="-457200" algn="l">
              <a:buFontTx/>
              <a:buChar char="-"/>
            </a:pPr>
            <a:r>
              <a:rPr lang="cs-CZ" sz="3000" b="0" i="0" u="none" strike="noStrike" baseline="0" dirty="0" err="1">
                <a:solidFill>
                  <a:srgbClr val="000000"/>
                </a:solidFill>
                <a:latin typeface="Times New Roman" panose="02020603050405020304" pitchFamily="18" charset="0"/>
                <a:cs typeface="Times New Roman" panose="02020603050405020304" pitchFamily="18" charset="0"/>
              </a:rPr>
              <a:t>Franchising</a:t>
            </a:r>
            <a:r>
              <a:rPr lang="cs-CZ" sz="3000" b="0" i="0" u="none" strike="noStrike" baseline="0" dirty="0">
                <a:solidFill>
                  <a:srgbClr val="000000"/>
                </a:solidFill>
                <a:latin typeface="Times New Roman" panose="02020603050405020304" pitchFamily="18" charset="0"/>
                <a:cs typeface="Times New Roman" panose="02020603050405020304" pitchFamily="18" charset="0"/>
              </a:rPr>
              <a:t> se využívá v situacích, kdy podnikatel nemá pro své podnikání zajímavý nápad, se kterým by se na trhu dobře uplatnil.</a:t>
            </a:r>
          </a:p>
          <a:p>
            <a:pPr marL="457200" indent="-457200" algn="l">
              <a:buFontTx/>
              <a:buChar char="-"/>
            </a:pPr>
            <a:r>
              <a:rPr lang="cs-CZ" sz="3000" b="0" i="0" u="none" strike="noStrike" baseline="0" dirty="0">
                <a:solidFill>
                  <a:srgbClr val="000000"/>
                </a:solidFill>
                <a:latin typeface="Times New Roman" panose="02020603050405020304" pitchFamily="18" charset="0"/>
                <a:cs typeface="Times New Roman" panose="02020603050405020304" pitchFamily="18" charset="0"/>
              </a:rPr>
              <a:t>Je považován za nejdynamičtější metodu prodeje zboží a služeb druhé poloviny 20. století a podnikatel nejen motivuje, ale poskytuje mu i potřebné know-how. </a:t>
            </a:r>
          </a:p>
          <a:p>
            <a:pPr marL="457200" indent="-457200" algn="l">
              <a:buFontTx/>
              <a:buChar char="-"/>
            </a:pPr>
            <a:r>
              <a:rPr lang="cs-CZ" sz="3000" b="0" i="0" u="none" strike="noStrike" baseline="0" dirty="0">
                <a:solidFill>
                  <a:srgbClr val="000000"/>
                </a:solidFill>
                <a:latin typeface="Times New Roman" panose="02020603050405020304" pitchFamily="18" charset="0"/>
                <a:cs typeface="Times New Roman" panose="02020603050405020304" pitchFamily="18" charset="0"/>
              </a:rPr>
              <a:t>V ČR je možnost volného podnikání stále poměrně krátké a doposud ne zcela rozvinuté. </a:t>
            </a:r>
          </a:p>
          <a:p>
            <a:pPr marL="457200" indent="-457200" algn="l">
              <a:buFontTx/>
              <a:buChar char="-"/>
            </a:pPr>
            <a:r>
              <a:rPr lang="cs-CZ" sz="3000" b="0" i="0" u="none" strike="noStrike" baseline="0" dirty="0">
                <a:solidFill>
                  <a:srgbClr val="000000"/>
                </a:solidFill>
                <a:latin typeface="Times New Roman" panose="02020603050405020304" pitchFamily="18" charset="0"/>
                <a:cs typeface="Times New Roman" panose="02020603050405020304" pitchFamily="18" charset="0"/>
              </a:rPr>
              <a:t>Před rokem 1990 byl pojem </a:t>
            </a:r>
            <a:r>
              <a:rPr lang="cs-CZ" sz="3000" b="0" i="0" u="none" strike="noStrike" baseline="0" dirty="0" err="1">
                <a:solidFill>
                  <a:srgbClr val="000000"/>
                </a:solidFill>
                <a:latin typeface="Times New Roman" panose="02020603050405020304" pitchFamily="18" charset="0"/>
                <a:cs typeface="Times New Roman" panose="02020603050405020304" pitchFamily="18" charset="0"/>
              </a:rPr>
              <a:t>franchising</a:t>
            </a:r>
            <a:r>
              <a:rPr lang="cs-CZ" sz="3000" b="0" i="0" u="none" strike="noStrike" baseline="0" dirty="0">
                <a:solidFill>
                  <a:srgbClr val="000000"/>
                </a:solidFill>
                <a:latin typeface="Times New Roman" panose="02020603050405020304" pitchFamily="18" charset="0"/>
                <a:cs typeface="Times New Roman" panose="02020603050405020304" pitchFamily="18" charset="0"/>
              </a:rPr>
              <a:t> v ČR neznámý, natož aby byl efektivně využíván.</a:t>
            </a:r>
          </a:p>
          <a:p>
            <a:pPr marL="457200" indent="-457200" algn="l">
              <a:buFontTx/>
              <a:buChar char="-"/>
            </a:pPr>
            <a:r>
              <a:rPr lang="cs-CZ" sz="3000" b="0" i="0" u="none" strike="noStrike" baseline="0" dirty="0">
                <a:solidFill>
                  <a:srgbClr val="000000"/>
                </a:solidFill>
                <a:latin typeface="Times New Roman" panose="02020603050405020304" pitchFamily="18" charset="0"/>
                <a:cs typeface="Times New Roman" panose="02020603050405020304" pitchFamily="18" charset="0"/>
              </a:rPr>
              <a:t>Rychlému rozšíření </a:t>
            </a:r>
            <a:r>
              <a:rPr lang="cs-CZ" sz="3000" b="0" i="0" u="none" strike="noStrike" baseline="0" dirty="0" err="1">
                <a:solidFill>
                  <a:srgbClr val="000000"/>
                </a:solidFill>
                <a:latin typeface="Times New Roman" panose="02020603050405020304" pitchFamily="18" charset="0"/>
                <a:cs typeface="Times New Roman" panose="02020603050405020304" pitchFamily="18" charset="0"/>
              </a:rPr>
              <a:t>franchisingu</a:t>
            </a:r>
            <a:r>
              <a:rPr lang="cs-CZ" sz="3000" b="0" i="0" u="none" strike="noStrike" baseline="0" dirty="0">
                <a:solidFill>
                  <a:srgbClr val="000000"/>
                </a:solidFill>
                <a:latin typeface="Times New Roman" panose="02020603050405020304" pitchFamily="18" charset="0"/>
                <a:cs typeface="Times New Roman" panose="02020603050405020304" pitchFamily="18" charset="0"/>
              </a:rPr>
              <a:t> bránila ze samého začátku jednak ne-zkušenost s touto formou podnikání, nedostatek kapitálu a malý zájem bankovních institucí o zapojení se do této formy podnikání. </a:t>
            </a:r>
            <a:endParaRPr lang="cs-CZ" sz="3000" b="0" i="0" dirty="0">
              <a:solidFill>
                <a:srgbClr val="403F3D"/>
              </a:solidFill>
              <a:effectLst/>
              <a:latin typeface="Times New Roman" panose="02020603050405020304" pitchFamily="18" charset="0"/>
              <a:cs typeface="Times New Roman" panose="02020603050405020304" pitchFamily="18" charset="0"/>
            </a:endParaRPr>
          </a:p>
        </p:txBody>
      </p:sp>
      <p:sp>
        <p:nvSpPr>
          <p:cNvPr id="10" name="TextovéPole 9">
            <a:extLst>
              <a:ext uri="{FF2B5EF4-FFF2-40B4-BE49-F238E27FC236}">
                <a16:creationId xmlns:a16="http://schemas.microsoft.com/office/drawing/2014/main" id="{6310D2B4-B176-34EE-20D5-72723B4741DF}"/>
              </a:ext>
            </a:extLst>
          </p:cNvPr>
          <p:cNvSpPr txBox="1"/>
          <p:nvPr/>
        </p:nvSpPr>
        <p:spPr>
          <a:xfrm>
            <a:off x="367644" y="254524"/>
            <a:ext cx="11658704" cy="630942"/>
          </a:xfrm>
          <a:prstGeom prst="rect">
            <a:avLst/>
          </a:prstGeom>
          <a:noFill/>
        </p:spPr>
        <p:txBody>
          <a:bodyPr wrap="square" rtlCol="0">
            <a:spAutoFit/>
          </a:bodyPr>
          <a:lstStyle/>
          <a:p>
            <a:r>
              <a:rPr lang="cs-CZ" sz="3500" b="1" dirty="0">
                <a:latin typeface="Times New Roman" panose="02020603050405020304" pitchFamily="18" charset="0"/>
                <a:cs typeface="Times New Roman" panose="02020603050405020304" pitchFamily="18" charset="0"/>
              </a:rPr>
              <a:t>FRANCHISING V MALÉM A STŘEDNÍM A PODNIKÁNÍ</a:t>
            </a:r>
          </a:p>
        </p:txBody>
      </p:sp>
      <p:cxnSp>
        <p:nvCxnSpPr>
          <p:cNvPr id="12" name="Přímá spojnice 11">
            <a:extLst>
              <a:ext uri="{FF2B5EF4-FFF2-40B4-BE49-F238E27FC236}">
                <a16:creationId xmlns:a16="http://schemas.microsoft.com/office/drawing/2014/main" id="{1B74788D-0DA2-5D7C-4CF6-51ED7C06C939}"/>
              </a:ext>
            </a:extLst>
          </p:cNvPr>
          <p:cNvCxnSpPr>
            <a:cxnSpLocks/>
          </p:cNvCxnSpPr>
          <p:nvPr/>
        </p:nvCxnSpPr>
        <p:spPr>
          <a:xfrm>
            <a:off x="428597" y="888245"/>
            <a:ext cx="11334805" cy="0"/>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0842761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B33B1E7D-2877-4529-61E4-917E3979611B}"/>
              </a:ext>
            </a:extLst>
          </p:cNvPr>
          <p:cNvPicPr>
            <a:picLocks noChangeAspect="1"/>
          </p:cNvPicPr>
          <p:nvPr/>
        </p:nvPicPr>
        <p:blipFill rotWithShape="1">
          <a:blip r:embed="rId2"/>
          <a:srcRect l="7907" t="48985" r="30218" b="20001"/>
          <a:stretch/>
        </p:blipFill>
        <p:spPr>
          <a:xfrm>
            <a:off x="136020" y="1321903"/>
            <a:ext cx="12055980" cy="3399183"/>
          </a:xfrm>
          <a:prstGeom prst="rect">
            <a:avLst/>
          </a:prstGeom>
        </p:spPr>
      </p:pic>
    </p:spTree>
    <p:extLst>
      <p:ext uri="{BB962C8B-B14F-4D97-AF65-F5344CB8AC3E}">
        <p14:creationId xmlns:p14="http://schemas.microsoft.com/office/powerpoint/2010/main" val="17259165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ACD97746-9AD2-836C-4992-4F0E5011D974}"/>
              </a:ext>
            </a:extLst>
          </p:cNvPr>
          <p:cNvSpPr txBox="1"/>
          <p:nvPr/>
        </p:nvSpPr>
        <p:spPr>
          <a:xfrm>
            <a:off x="337931" y="251507"/>
            <a:ext cx="11489634" cy="3785652"/>
          </a:xfrm>
          <a:prstGeom prst="rect">
            <a:avLst/>
          </a:prstGeom>
          <a:noFill/>
        </p:spPr>
        <p:txBody>
          <a:bodyPr wrap="square">
            <a:spAutoFit/>
          </a:bodyPr>
          <a:lstStyle/>
          <a:p>
            <a:pPr marL="457200" indent="-457200">
              <a:buFontTx/>
              <a:buChar char="-"/>
            </a:pPr>
            <a:r>
              <a:rPr lang="cs-CZ" sz="3000" b="0" i="0" u="none" strike="noStrike" baseline="0" dirty="0" err="1">
                <a:solidFill>
                  <a:srgbClr val="000000"/>
                </a:solidFill>
                <a:latin typeface="Times New Roman" panose="02020603050405020304" pitchFamily="18" charset="0"/>
                <a:cs typeface="Times New Roman" panose="02020603050405020304" pitchFamily="18" charset="0"/>
              </a:rPr>
              <a:t>Franchising</a:t>
            </a:r>
            <a:r>
              <a:rPr lang="cs-CZ" sz="3000" b="0" i="0" u="none" strike="noStrike" baseline="0" dirty="0">
                <a:solidFill>
                  <a:srgbClr val="000000"/>
                </a:solidFill>
                <a:latin typeface="Times New Roman" panose="02020603050405020304" pitchFamily="18" charset="0"/>
                <a:cs typeface="Times New Roman" panose="02020603050405020304" pitchFamily="18" charset="0"/>
              </a:rPr>
              <a:t> je odbytový systém, který je charakteristický tím, že poskytovatel </a:t>
            </a:r>
            <a:r>
              <a:rPr lang="cs-CZ" sz="3000" b="0" i="0" u="none" strike="noStrike" baseline="0" dirty="0" err="1">
                <a:solidFill>
                  <a:srgbClr val="000000"/>
                </a:solidFill>
                <a:latin typeface="Times New Roman" panose="02020603050405020304" pitchFamily="18" charset="0"/>
                <a:cs typeface="Times New Roman" panose="02020603050405020304" pitchFamily="18" charset="0"/>
              </a:rPr>
              <a:t>franchisy</a:t>
            </a:r>
            <a:r>
              <a:rPr lang="cs-CZ" sz="3000" b="0" i="0" u="none" strike="noStrike" baseline="0" dirty="0">
                <a:solidFill>
                  <a:srgbClr val="000000"/>
                </a:solidFill>
                <a:latin typeface="Times New Roman" panose="02020603050405020304" pitchFamily="18" charset="0"/>
                <a:cs typeface="Times New Roman" panose="02020603050405020304" pitchFamily="18" charset="0"/>
              </a:rPr>
              <a:t> vyhledává samostatné podnikatele s vlastním kapitálem, aby nabízeli jeho zboží a služby. </a:t>
            </a:r>
          </a:p>
          <a:p>
            <a:pPr marL="457200" indent="-457200">
              <a:buFontTx/>
              <a:buChar char="-"/>
            </a:pPr>
            <a:r>
              <a:rPr lang="cs-CZ" sz="3000" b="0" i="0" u="none" strike="noStrike" baseline="0" dirty="0">
                <a:solidFill>
                  <a:srgbClr val="000000"/>
                </a:solidFill>
                <a:latin typeface="Times New Roman" panose="02020603050405020304" pitchFamily="18" charset="0"/>
                <a:cs typeface="Times New Roman" panose="02020603050405020304" pitchFamily="18" charset="0"/>
              </a:rPr>
              <a:t>Jejich vzájemná práva a povinnosti jsou založeny na smluvním základě. </a:t>
            </a:r>
          </a:p>
          <a:p>
            <a:pPr marL="457200" indent="-457200">
              <a:buFontTx/>
              <a:buChar char="-"/>
            </a:pPr>
            <a:r>
              <a:rPr lang="cs-CZ" sz="3000" b="0" i="0" u="none" strike="noStrike" baseline="0" dirty="0" err="1">
                <a:solidFill>
                  <a:srgbClr val="000000"/>
                </a:solidFill>
                <a:latin typeface="Times New Roman" panose="02020603050405020304" pitchFamily="18" charset="0"/>
                <a:cs typeface="Times New Roman" panose="02020603050405020304" pitchFamily="18" charset="0"/>
              </a:rPr>
              <a:t>Franchising</a:t>
            </a:r>
            <a:r>
              <a:rPr lang="cs-CZ" sz="3000" b="0" i="0" u="none" strike="noStrike" baseline="0" dirty="0">
                <a:solidFill>
                  <a:srgbClr val="000000"/>
                </a:solidFill>
                <a:latin typeface="Times New Roman" panose="02020603050405020304" pitchFamily="18" charset="0"/>
                <a:cs typeface="Times New Roman" panose="02020603050405020304" pitchFamily="18" charset="0"/>
              </a:rPr>
              <a:t> je prakticky pronájem práv k podnikání, kdy jedna strana poskytuje licenci a zaběhnutou obchodní značku a druhá strana podle určených pravidel pod touto značkou samostatně podniká</a:t>
            </a:r>
            <a:r>
              <a:rPr lang="cs-CZ" sz="1800" b="0" i="0" u="none" strike="noStrike" baseline="0" dirty="0">
                <a:solidFill>
                  <a:srgbClr val="000000"/>
                </a:solidFill>
                <a:latin typeface="Calibri" panose="020F0502020204030204" pitchFamily="34" charset="0"/>
              </a:rPr>
              <a:t>. </a:t>
            </a:r>
            <a:endParaRPr lang="cs-CZ" sz="3000" b="0" i="0" u="none" strike="noStrike" baseline="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532586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ovéPole 5">
            <a:extLst>
              <a:ext uri="{FF2B5EF4-FFF2-40B4-BE49-F238E27FC236}">
                <a16:creationId xmlns:a16="http://schemas.microsoft.com/office/drawing/2014/main" id="{770B61EC-FD44-E2A3-7EDE-9B8E0C9711ED}"/>
              </a:ext>
            </a:extLst>
          </p:cNvPr>
          <p:cNvSpPr txBox="1"/>
          <p:nvPr/>
        </p:nvSpPr>
        <p:spPr>
          <a:xfrm>
            <a:off x="5219700" y="5715000"/>
            <a:ext cx="6399142" cy="630942"/>
          </a:xfrm>
          <a:prstGeom prst="rect">
            <a:avLst/>
          </a:prstGeom>
          <a:noFill/>
        </p:spPr>
        <p:txBody>
          <a:bodyPr wrap="square" rtlCol="0">
            <a:spAutoFit/>
          </a:bodyPr>
          <a:lstStyle/>
          <a:p>
            <a:pPr algn="r"/>
            <a:r>
              <a:rPr lang="cs-CZ" sz="3500" dirty="0">
                <a:solidFill>
                  <a:schemeClr val="bg1"/>
                </a:solidFill>
                <a:latin typeface="Times New Roman" panose="02020603050405020304" pitchFamily="18" charset="0"/>
                <a:cs typeface="Times New Roman" panose="02020603050405020304" pitchFamily="18" charset="0"/>
              </a:rPr>
              <a:t>Ing. Lenka Prachařová, Ph.D.</a:t>
            </a:r>
          </a:p>
        </p:txBody>
      </p:sp>
      <p:sp>
        <p:nvSpPr>
          <p:cNvPr id="3" name="TextovéPole 2">
            <a:extLst>
              <a:ext uri="{FF2B5EF4-FFF2-40B4-BE49-F238E27FC236}">
                <a16:creationId xmlns:a16="http://schemas.microsoft.com/office/drawing/2014/main" id="{7126A3BE-7C30-18DF-99E1-4264AF5F37E8}"/>
              </a:ext>
            </a:extLst>
          </p:cNvPr>
          <p:cNvSpPr txBox="1"/>
          <p:nvPr/>
        </p:nvSpPr>
        <p:spPr>
          <a:xfrm>
            <a:off x="306048" y="380466"/>
            <a:ext cx="11579903" cy="5170646"/>
          </a:xfrm>
          <a:prstGeom prst="rect">
            <a:avLst/>
          </a:prstGeom>
          <a:noFill/>
        </p:spPr>
        <p:txBody>
          <a:bodyPr wrap="square" rtlCol="0">
            <a:spAutoFit/>
          </a:bodyPr>
          <a:lstStyle/>
          <a:p>
            <a:pPr marL="457200" indent="-457200">
              <a:buFontTx/>
              <a:buChar char="-"/>
            </a:pPr>
            <a:r>
              <a:rPr lang="cs-CZ" sz="3000" dirty="0">
                <a:latin typeface="Times New Roman" panose="02020603050405020304" pitchFamily="18" charset="0"/>
                <a:cs typeface="Times New Roman" panose="02020603050405020304" pitchFamily="18" charset="0"/>
              </a:rPr>
              <a:t>Dnešní podnikatelské prostředí ukazuje, že být členem sdružení podnikatelů, komor a cechů má čím dál větší význam.</a:t>
            </a:r>
          </a:p>
          <a:p>
            <a:pPr marL="457200" indent="-457200">
              <a:buFontTx/>
              <a:buChar char="-"/>
            </a:pPr>
            <a:r>
              <a:rPr lang="cs-CZ" sz="3000" dirty="0">
                <a:latin typeface="Times New Roman" panose="02020603050405020304" pitchFamily="18" charset="0"/>
                <a:cs typeface="Times New Roman" panose="02020603050405020304" pitchFamily="18" charset="0"/>
              </a:rPr>
              <a:t>Malé a střední podniky se v rámci na svou „velikost“ vymezují většinou na regionální úrovni svého působení a pro státní správu jako jednotlivci nejsou tak významným partnerem.</a:t>
            </a:r>
          </a:p>
          <a:p>
            <a:pPr marL="457200" indent="-457200">
              <a:buFontTx/>
              <a:buChar char="-"/>
            </a:pPr>
            <a:r>
              <a:rPr lang="cs-CZ" sz="3000" dirty="0">
                <a:latin typeface="Times New Roman" panose="02020603050405020304" pitchFamily="18" charset="0"/>
                <a:cs typeface="Times New Roman" panose="02020603050405020304" pitchFamily="18" charset="0"/>
              </a:rPr>
              <a:t>Tato skutečnost, je jeden z hlavních důvodů, proč firmy, které potřebují prosadit svůj názor nebo ochránit své podnikatelské zájmy vůči třetím stranám, vstupují do těchto organizací. Tímto tak dokáží násobit svou sílu a argumentační moc.</a:t>
            </a:r>
          </a:p>
          <a:p>
            <a:pPr marL="457200" indent="-457200">
              <a:buFontTx/>
              <a:buChar char="-"/>
            </a:pPr>
            <a:r>
              <a:rPr lang="cs-CZ" sz="3000" dirty="0">
                <a:latin typeface="Times New Roman" panose="02020603050405020304" pitchFamily="18" charset="0"/>
                <a:cs typeface="Times New Roman" panose="02020603050405020304" pitchFamily="18" charset="0"/>
              </a:rPr>
              <a:t>Česká republika je zemí, kde doposud zájmová sdružení podnikatelů zatím příliš silnou pozici nemají. </a:t>
            </a:r>
          </a:p>
        </p:txBody>
      </p:sp>
    </p:spTree>
    <p:extLst>
      <p:ext uri="{BB962C8B-B14F-4D97-AF65-F5344CB8AC3E}">
        <p14:creationId xmlns:p14="http://schemas.microsoft.com/office/powerpoint/2010/main" val="23353809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ACD97746-9AD2-836C-4992-4F0E5011D974}"/>
              </a:ext>
            </a:extLst>
          </p:cNvPr>
          <p:cNvSpPr txBox="1"/>
          <p:nvPr/>
        </p:nvSpPr>
        <p:spPr>
          <a:xfrm>
            <a:off x="337931" y="291263"/>
            <a:ext cx="11111948" cy="553998"/>
          </a:xfrm>
          <a:prstGeom prst="rect">
            <a:avLst/>
          </a:prstGeom>
          <a:noFill/>
        </p:spPr>
        <p:txBody>
          <a:bodyPr wrap="square">
            <a:spAutoFit/>
          </a:bodyPr>
          <a:lstStyle/>
          <a:p>
            <a:r>
              <a:rPr lang="cs-CZ" sz="3000" b="1" dirty="0">
                <a:solidFill>
                  <a:srgbClr val="000000"/>
                </a:solidFill>
                <a:latin typeface="Times New Roman" panose="02020603050405020304" pitchFamily="18" charset="0"/>
                <a:cs typeface="Times New Roman" panose="02020603050405020304" pitchFamily="18" charset="0"/>
              </a:rPr>
              <a:t>VÝZNAMNÉ FRANCHISINGOVÉ SPOLEČNOSTI</a:t>
            </a:r>
            <a:endParaRPr lang="cs-CZ" sz="3000" b="1" i="0" u="none" strike="noStrike" baseline="0" dirty="0">
              <a:solidFill>
                <a:srgbClr val="000000"/>
              </a:solidFill>
              <a:latin typeface="Times New Roman" panose="02020603050405020304" pitchFamily="18" charset="0"/>
              <a:cs typeface="Times New Roman" panose="02020603050405020304" pitchFamily="18" charset="0"/>
            </a:endParaRPr>
          </a:p>
        </p:txBody>
      </p:sp>
      <p:pic>
        <p:nvPicPr>
          <p:cNvPr id="3" name="Obrázek 2">
            <a:extLst>
              <a:ext uri="{FF2B5EF4-FFF2-40B4-BE49-F238E27FC236}">
                <a16:creationId xmlns:a16="http://schemas.microsoft.com/office/drawing/2014/main" id="{ED92CBF4-114C-EDFB-AA32-9CBD08F77B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3035" y="1236957"/>
            <a:ext cx="3740426" cy="2730511"/>
          </a:xfrm>
          <a:prstGeom prst="rect">
            <a:avLst/>
          </a:prstGeom>
        </p:spPr>
      </p:pic>
      <p:pic>
        <p:nvPicPr>
          <p:cNvPr id="6" name="Obrázek 5">
            <a:extLst>
              <a:ext uri="{FF2B5EF4-FFF2-40B4-BE49-F238E27FC236}">
                <a16:creationId xmlns:a16="http://schemas.microsoft.com/office/drawing/2014/main" id="{990F0990-AE08-3E56-F0EA-E4FA2902D6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4417" y="3806687"/>
            <a:ext cx="4647095" cy="2613991"/>
          </a:xfrm>
          <a:prstGeom prst="rect">
            <a:avLst/>
          </a:prstGeom>
        </p:spPr>
      </p:pic>
      <p:pic>
        <p:nvPicPr>
          <p:cNvPr id="8" name="Obrázek 7">
            <a:extLst>
              <a:ext uri="{FF2B5EF4-FFF2-40B4-BE49-F238E27FC236}">
                <a16:creationId xmlns:a16="http://schemas.microsoft.com/office/drawing/2014/main" id="{5AA934E9-8BE6-D3E9-3C03-22B9DF68E95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06716" y="985533"/>
            <a:ext cx="3287390" cy="2103267"/>
          </a:xfrm>
          <a:prstGeom prst="rect">
            <a:avLst/>
          </a:prstGeom>
        </p:spPr>
      </p:pic>
      <p:pic>
        <p:nvPicPr>
          <p:cNvPr id="10" name="Obrázek 9">
            <a:extLst>
              <a:ext uri="{FF2B5EF4-FFF2-40B4-BE49-F238E27FC236}">
                <a16:creationId xmlns:a16="http://schemas.microsoft.com/office/drawing/2014/main" id="{9E7C4015-66BE-0BA6-291C-FC619D76121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34781" y="864208"/>
            <a:ext cx="2815098" cy="2345915"/>
          </a:xfrm>
          <a:prstGeom prst="rect">
            <a:avLst/>
          </a:prstGeom>
        </p:spPr>
      </p:pic>
      <p:pic>
        <p:nvPicPr>
          <p:cNvPr id="14" name="Obrázek 13">
            <a:extLst>
              <a:ext uri="{FF2B5EF4-FFF2-40B4-BE49-F238E27FC236}">
                <a16:creationId xmlns:a16="http://schemas.microsoft.com/office/drawing/2014/main" id="{0FE7B079-A1E6-2C14-8209-99FEE506914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80138" y="5039030"/>
            <a:ext cx="2647950" cy="1666875"/>
          </a:xfrm>
          <a:prstGeom prst="rect">
            <a:avLst/>
          </a:prstGeom>
        </p:spPr>
      </p:pic>
      <p:pic>
        <p:nvPicPr>
          <p:cNvPr id="12" name="Obrázek 11">
            <a:extLst>
              <a:ext uri="{FF2B5EF4-FFF2-40B4-BE49-F238E27FC236}">
                <a16:creationId xmlns:a16="http://schemas.microsoft.com/office/drawing/2014/main" id="{37D2CA79-EC5F-9659-39CD-70B0ED2A841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9392" y="4012698"/>
            <a:ext cx="5438775" cy="1905000"/>
          </a:xfrm>
          <a:prstGeom prst="rect">
            <a:avLst/>
          </a:prstGeom>
        </p:spPr>
      </p:pic>
      <p:pic>
        <p:nvPicPr>
          <p:cNvPr id="16" name="Obrázek 15">
            <a:extLst>
              <a:ext uri="{FF2B5EF4-FFF2-40B4-BE49-F238E27FC236}">
                <a16:creationId xmlns:a16="http://schemas.microsoft.com/office/drawing/2014/main" id="{54913B0E-F74D-9F94-A9EA-9862AC6E6F1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815316" y="3343328"/>
            <a:ext cx="1531951" cy="1441174"/>
          </a:xfrm>
          <a:prstGeom prst="rect">
            <a:avLst/>
          </a:prstGeom>
        </p:spPr>
      </p:pic>
    </p:spTree>
    <p:extLst>
      <p:ext uri="{BB962C8B-B14F-4D97-AF65-F5344CB8AC3E}">
        <p14:creationId xmlns:p14="http://schemas.microsoft.com/office/powerpoint/2010/main" val="33826584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6270829-C571-27A1-2A80-BCCB6FDBD5F9}"/>
              </a:ext>
            </a:extLst>
          </p:cNvPr>
          <p:cNvSpPr>
            <a:spLocks noGrp="1"/>
          </p:cNvSpPr>
          <p:nvPr>
            <p:ph type="title"/>
          </p:nvPr>
        </p:nvSpPr>
        <p:spPr>
          <a:xfrm>
            <a:off x="182217" y="0"/>
            <a:ext cx="10515600" cy="877266"/>
          </a:xfrm>
        </p:spPr>
        <p:txBody>
          <a:bodyPr>
            <a:normAutofit/>
          </a:bodyPr>
          <a:lstStyle/>
          <a:p>
            <a:r>
              <a:rPr lang="cs-CZ" sz="3000" b="1" dirty="0">
                <a:latin typeface="Times New Roman" panose="02020603050405020304" pitchFamily="18" charset="0"/>
                <a:cs typeface="Times New Roman" panose="02020603050405020304" pitchFamily="18" charset="0"/>
              </a:rPr>
              <a:t>FRANCHISING JAKO MODERNÍ FORMA PODNIKÁNÍ</a:t>
            </a:r>
          </a:p>
        </p:txBody>
      </p:sp>
      <p:sp>
        <p:nvSpPr>
          <p:cNvPr id="3" name="Zástupný obsah 2">
            <a:extLst>
              <a:ext uri="{FF2B5EF4-FFF2-40B4-BE49-F238E27FC236}">
                <a16:creationId xmlns:a16="http://schemas.microsoft.com/office/drawing/2014/main" id="{08CE4139-4BF6-B147-7269-E2D346E38D95}"/>
              </a:ext>
            </a:extLst>
          </p:cNvPr>
          <p:cNvSpPr>
            <a:spLocks noGrp="1"/>
          </p:cNvSpPr>
          <p:nvPr>
            <p:ph idx="1"/>
          </p:nvPr>
        </p:nvSpPr>
        <p:spPr>
          <a:xfrm>
            <a:off x="182217" y="685800"/>
            <a:ext cx="11827566" cy="4351338"/>
          </a:xfrm>
        </p:spPr>
        <p:txBody>
          <a:bodyPr>
            <a:noAutofit/>
          </a:bodyPr>
          <a:lstStyle/>
          <a:p>
            <a:pPr>
              <a:buFontTx/>
              <a:buChar char="-"/>
            </a:pPr>
            <a:r>
              <a:rPr lang="cs-CZ" sz="3000" b="0" i="0" u="none" strike="noStrike" baseline="0" dirty="0" err="1">
                <a:solidFill>
                  <a:srgbClr val="000000"/>
                </a:solidFill>
                <a:latin typeface="Times New Roman" panose="02020603050405020304" pitchFamily="18" charset="0"/>
                <a:cs typeface="Times New Roman" panose="02020603050405020304" pitchFamily="18" charset="0"/>
              </a:rPr>
              <a:t>Franchising</a:t>
            </a:r>
            <a:r>
              <a:rPr lang="cs-CZ" sz="3000" b="0" i="0" u="none" strike="noStrike" baseline="0" dirty="0">
                <a:solidFill>
                  <a:srgbClr val="000000"/>
                </a:solidFill>
                <a:latin typeface="Times New Roman" panose="02020603050405020304" pitchFamily="18" charset="0"/>
                <a:cs typeface="Times New Roman" panose="02020603050405020304" pitchFamily="18" charset="0"/>
              </a:rPr>
              <a:t> je metodou podnikání prověřenou v obchodní činnosti firem, bývá označován jako moderní metoda podnikání. </a:t>
            </a:r>
          </a:p>
          <a:p>
            <a:pPr>
              <a:buFontTx/>
              <a:buChar char="-"/>
            </a:pPr>
            <a:r>
              <a:rPr lang="cs-CZ" sz="3000" b="0" i="0" u="none" strike="noStrike" baseline="0" dirty="0">
                <a:solidFill>
                  <a:srgbClr val="000000"/>
                </a:solidFill>
                <a:latin typeface="Times New Roman" panose="02020603050405020304" pitchFamily="18" charset="0"/>
                <a:cs typeface="Times New Roman" panose="02020603050405020304" pitchFamily="18" charset="0"/>
              </a:rPr>
              <a:t>Na bázi </a:t>
            </a:r>
            <a:r>
              <a:rPr lang="cs-CZ" sz="3000" b="0" i="0" u="none" strike="noStrike" baseline="0" dirty="0" err="1">
                <a:solidFill>
                  <a:srgbClr val="000000"/>
                </a:solidFill>
                <a:latin typeface="Times New Roman" panose="02020603050405020304" pitchFamily="18" charset="0"/>
                <a:cs typeface="Times New Roman" panose="02020603050405020304" pitchFamily="18" charset="0"/>
              </a:rPr>
              <a:t>franchisingu</a:t>
            </a:r>
            <a:r>
              <a:rPr lang="cs-CZ" sz="3000" b="0" i="0" u="none" strike="noStrike" baseline="0" dirty="0">
                <a:solidFill>
                  <a:srgbClr val="000000"/>
                </a:solidFill>
                <a:latin typeface="Times New Roman" panose="02020603050405020304" pitchFamily="18" charset="0"/>
                <a:cs typeface="Times New Roman" panose="02020603050405020304" pitchFamily="18" charset="0"/>
              </a:rPr>
              <a:t> fungují i dosti odlišné typy firem, a to není vůbec ke škodě podnikání. </a:t>
            </a:r>
          </a:p>
          <a:p>
            <a:pPr>
              <a:buFontTx/>
              <a:buChar char="-"/>
            </a:pPr>
            <a:r>
              <a:rPr lang="cs-CZ" sz="3000" b="0" i="0" u="none" strike="noStrike" baseline="0" dirty="0">
                <a:solidFill>
                  <a:srgbClr val="000000"/>
                </a:solidFill>
                <a:latin typeface="Times New Roman" panose="02020603050405020304" pitchFamily="18" charset="0"/>
                <a:cs typeface="Times New Roman" panose="02020603050405020304" pitchFamily="18" charset="0"/>
              </a:rPr>
              <a:t>V dnešní době existují i na našem území velké nadnárodní společnosti, které touto cestou přinášejí celý koncept pro prodej, nebo také i menší tuzemské firmy, které routo cestou hledají nové příležitosti pro rozvoj svého podnikání. Setkat se s nimi je možno např. jak u benzínových pump, hotelů, restaurací,</a:t>
            </a:r>
            <a:r>
              <a:rPr lang="cs-CZ" sz="3000" dirty="0">
                <a:solidFill>
                  <a:srgbClr val="000000"/>
                </a:solidFill>
                <a:latin typeface="Times New Roman" panose="02020603050405020304" pitchFamily="18" charset="0"/>
                <a:cs typeface="Times New Roman" panose="02020603050405020304" pitchFamily="18" charset="0"/>
              </a:rPr>
              <a:t> tak u</a:t>
            </a:r>
            <a:r>
              <a:rPr lang="cs-CZ" sz="3000" b="0" i="0" u="none" strike="noStrike" baseline="0" dirty="0">
                <a:solidFill>
                  <a:srgbClr val="000000"/>
                </a:solidFill>
                <a:latin typeface="Times New Roman" panose="02020603050405020304" pitchFamily="18" charset="0"/>
                <a:cs typeface="Times New Roman" panose="02020603050405020304" pitchFamily="18" charset="0"/>
              </a:rPr>
              <a:t> módních řetězců. </a:t>
            </a:r>
          </a:p>
          <a:p>
            <a:pPr>
              <a:buFontTx/>
              <a:buChar char="-"/>
            </a:pPr>
            <a:r>
              <a:rPr lang="cs-CZ" sz="3000" b="0" i="0" u="none" strike="noStrike" baseline="0" dirty="0">
                <a:solidFill>
                  <a:srgbClr val="000000"/>
                </a:solidFill>
                <a:latin typeface="Times New Roman" panose="02020603050405020304" pitchFamily="18" charset="0"/>
                <a:cs typeface="Times New Roman" panose="02020603050405020304" pitchFamily="18" charset="0"/>
              </a:rPr>
              <a:t>Smlouvy na </a:t>
            </a:r>
            <a:r>
              <a:rPr lang="cs-CZ" sz="3000" b="0" i="0" u="none" strike="noStrike" baseline="0" dirty="0" err="1">
                <a:solidFill>
                  <a:srgbClr val="000000"/>
                </a:solidFill>
                <a:latin typeface="Times New Roman" panose="02020603050405020304" pitchFamily="18" charset="0"/>
                <a:cs typeface="Times New Roman" panose="02020603050405020304" pitchFamily="18" charset="0"/>
              </a:rPr>
              <a:t>franchising</a:t>
            </a:r>
            <a:r>
              <a:rPr lang="cs-CZ" sz="3000" b="0" i="0" u="none" strike="noStrike" baseline="0" dirty="0">
                <a:solidFill>
                  <a:srgbClr val="000000"/>
                </a:solidFill>
                <a:latin typeface="Times New Roman" panose="02020603050405020304" pitchFamily="18" charset="0"/>
                <a:cs typeface="Times New Roman" panose="02020603050405020304" pitchFamily="18" charset="0"/>
              </a:rPr>
              <a:t> bývají uzavírány většinou na dobu určitou (2–20 let, většinou však na 5 let), jejich délka závisí na oboru podnikání a zejména na potřebách investičních výdajů vynaložených pro zahájení podnikatelské činnosti. Průměrná doba uzavřené </a:t>
            </a:r>
            <a:r>
              <a:rPr lang="cs-CZ" sz="3000" b="0" i="0" u="none" strike="noStrike" baseline="0" dirty="0" err="1">
                <a:solidFill>
                  <a:srgbClr val="000000"/>
                </a:solidFill>
                <a:latin typeface="Times New Roman" panose="02020603050405020304" pitchFamily="18" charset="0"/>
                <a:cs typeface="Times New Roman" panose="02020603050405020304" pitchFamily="18" charset="0"/>
              </a:rPr>
              <a:t>franchisové</a:t>
            </a:r>
            <a:r>
              <a:rPr lang="cs-CZ" sz="3000" b="0" i="0" u="none" strike="noStrike" baseline="0" dirty="0">
                <a:solidFill>
                  <a:srgbClr val="000000"/>
                </a:solidFill>
                <a:latin typeface="Times New Roman" panose="02020603050405020304" pitchFamily="18" charset="0"/>
                <a:cs typeface="Times New Roman" panose="02020603050405020304" pitchFamily="18" charset="0"/>
              </a:rPr>
              <a:t> smlouvy v ČR je deset let. </a:t>
            </a:r>
            <a:endParaRPr lang="cs-CZ" sz="3000" b="0" i="0" u="none" strike="noStrike" baseline="0" dirty="0">
              <a:latin typeface="Times New Roman" panose="02020603050405020304" pitchFamily="18" charset="0"/>
              <a:cs typeface="Times New Roman" panose="02020603050405020304" pitchFamily="18" charset="0"/>
            </a:endParaRPr>
          </a:p>
          <a:p>
            <a:pPr>
              <a:buFontTx/>
              <a:buChar char="-"/>
            </a:pPr>
            <a:endParaRPr lang="cs-CZ" sz="3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001242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ACD97746-9AD2-836C-4992-4F0E5011D974}"/>
              </a:ext>
            </a:extLst>
          </p:cNvPr>
          <p:cNvSpPr txBox="1"/>
          <p:nvPr/>
        </p:nvSpPr>
        <p:spPr>
          <a:xfrm>
            <a:off x="337931" y="251507"/>
            <a:ext cx="11489634" cy="5632311"/>
          </a:xfrm>
          <a:prstGeom prst="rect">
            <a:avLst/>
          </a:prstGeom>
          <a:noFill/>
        </p:spPr>
        <p:txBody>
          <a:bodyPr wrap="square">
            <a:spAutoFit/>
          </a:bodyPr>
          <a:lstStyle/>
          <a:p>
            <a:pPr marL="457200" indent="-457200">
              <a:buFontTx/>
              <a:buChar char="-"/>
            </a:pPr>
            <a:r>
              <a:rPr lang="cs-CZ" sz="3000" b="0" i="0" u="none" strike="noStrike" baseline="0" dirty="0">
                <a:solidFill>
                  <a:srgbClr val="000000"/>
                </a:solidFill>
                <a:latin typeface="Times New Roman" panose="02020603050405020304" pitchFamily="18" charset="0"/>
                <a:cs typeface="Times New Roman" panose="02020603050405020304" pitchFamily="18" charset="0"/>
              </a:rPr>
              <a:t>Vyznačuje se souborem služeb, které poskytovatel za měsíční poplatek, předává </a:t>
            </a:r>
            <a:r>
              <a:rPr lang="cs-CZ" sz="3000" b="0" i="0" u="none" strike="noStrike" baseline="0" dirty="0" err="1">
                <a:solidFill>
                  <a:srgbClr val="000000"/>
                </a:solidFill>
                <a:latin typeface="Times New Roman" panose="02020603050405020304" pitchFamily="18" charset="0"/>
                <a:cs typeface="Times New Roman" panose="02020603050405020304" pitchFamily="18" charset="0"/>
              </a:rPr>
              <a:t>franchisantu</a:t>
            </a:r>
            <a:r>
              <a:rPr lang="cs-CZ" sz="3000" b="0" i="0" u="none" strike="noStrike" baseline="0" dirty="0">
                <a:solidFill>
                  <a:srgbClr val="000000"/>
                </a:solidFill>
                <a:latin typeface="Times New Roman" panose="02020603050405020304" pitchFamily="18" charset="0"/>
                <a:cs typeface="Times New Roman" panose="02020603050405020304" pitchFamily="18" charset="0"/>
              </a:rPr>
              <a:t>. </a:t>
            </a:r>
          </a:p>
          <a:p>
            <a:pPr marL="457200" indent="-457200">
              <a:buFontTx/>
              <a:buChar char="-"/>
            </a:pPr>
            <a:r>
              <a:rPr lang="cs-CZ" sz="3000" b="0" i="0" u="none" strike="noStrike" baseline="0" dirty="0">
                <a:solidFill>
                  <a:srgbClr val="000000"/>
                </a:solidFill>
                <a:latin typeface="Times New Roman" panose="02020603050405020304" pitchFamily="18" charset="0"/>
                <a:cs typeface="Times New Roman" panose="02020603050405020304" pitchFamily="18" charset="0"/>
              </a:rPr>
              <a:t>Zpravidla požaduje každý </a:t>
            </a:r>
            <a:r>
              <a:rPr lang="cs-CZ" sz="3000" b="0" i="0" u="none" strike="noStrike" baseline="0" dirty="0" err="1">
                <a:solidFill>
                  <a:srgbClr val="000000"/>
                </a:solidFill>
                <a:latin typeface="Times New Roman" panose="02020603050405020304" pitchFamily="18" charset="0"/>
                <a:cs typeface="Times New Roman" panose="02020603050405020304" pitchFamily="18" charset="0"/>
              </a:rPr>
              <a:t>franchisové</a:t>
            </a:r>
            <a:r>
              <a:rPr lang="cs-CZ" sz="3000" b="0" i="0" u="none" strike="noStrike" baseline="0" dirty="0">
                <a:solidFill>
                  <a:srgbClr val="000000"/>
                </a:solidFill>
                <a:latin typeface="Times New Roman" panose="02020603050405020304" pitchFamily="18" charset="0"/>
                <a:cs typeface="Times New Roman" panose="02020603050405020304" pitchFamily="18" charset="0"/>
              </a:rPr>
              <a:t> systém při vstupu nové firmy do systému určitý jednorázový poplatek a dále potom zmíněné průběžné poplatky (měsíční, čtvrtletní, roční). </a:t>
            </a:r>
          </a:p>
          <a:p>
            <a:pPr marL="457200" indent="-457200">
              <a:buFontTx/>
              <a:buChar char="-"/>
            </a:pPr>
            <a:r>
              <a:rPr lang="cs-CZ" sz="3000" b="0" i="0" u="none" strike="noStrike" baseline="0" dirty="0">
                <a:solidFill>
                  <a:srgbClr val="000000"/>
                </a:solidFill>
                <a:latin typeface="Times New Roman" panose="02020603050405020304" pitchFamily="18" charset="0"/>
                <a:cs typeface="Times New Roman" panose="02020603050405020304" pitchFamily="18" charset="0"/>
              </a:rPr>
              <a:t>Výjimkou ani není poplatek v určitém procentu z obratu. </a:t>
            </a:r>
          </a:p>
          <a:p>
            <a:pPr marL="457200" indent="-457200">
              <a:buFontTx/>
              <a:buChar char="-"/>
            </a:pPr>
            <a:r>
              <a:rPr lang="cs-CZ" sz="3000" b="0" i="0" u="none" strike="noStrike" baseline="0" dirty="0">
                <a:solidFill>
                  <a:srgbClr val="000000"/>
                </a:solidFill>
                <a:latin typeface="Times New Roman" panose="02020603050405020304" pitchFamily="18" charset="0"/>
                <a:cs typeface="Times New Roman" panose="02020603050405020304" pitchFamily="18" charset="0"/>
              </a:rPr>
              <a:t>Dobrý </a:t>
            </a:r>
            <a:r>
              <a:rPr lang="cs-CZ" sz="3000" b="0" i="0" u="none" strike="noStrike" baseline="0" dirty="0" err="1">
                <a:solidFill>
                  <a:srgbClr val="000000"/>
                </a:solidFill>
                <a:latin typeface="Times New Roman" panose="02020603050405020304" pitchFamily="18" charset="0"/>
                <a:cs typeface="Times New Roman" panose="02020603050405020304" pitchFamily="18" charset="0"/>
              </a:rPr>
              <a:t>franchisové</a:t>
            </a:r>
            <a:r>
              <a:rPr lang="cs-CZ" sz="3000" b="0" i="0" u="none" strike="noStrike" baseline="0" dirty="0">
                <a:solidFill>
                  <a:srgbClr val="000000"/>
                </a:solidFill>
                <a:latin typeface="Times New Roman" panose="02020603050405020304" pitchFamily="18" charset="0"/>
                <a:cs typeface="Times New Roman" panose="02020603050405020304" pitchFamily="18" charset="0"/>
              </a:rPr>
              <a:t> systém je takový, že příjemci nabízí takové služby, které mu umožní plně se soustředit na naplňování podnikatelského záměru. </a:t>
            </a:r>
          </a:p>
          <a:p>
            <a:pPr marL="457200" indent="-457200">
              <a:buFontTx/>
              <a:buChar char="-"/>
            </a:pPr>
            <a:r>
              <a:rPr lang="cs-CZ" sz="3000" b="0" i="0" u="none" strike="noStrike" baseline="0" dirty="0">
                <a:solidFill>
                  <a:srgbClr val="000000"/>
                </a:solidFill>
                <a:latin typeface="Times New Roman" panose="02020603050405020304" pitchFamily="18" charset="0"/>
                <a:cs typeface="Times New Roman" panose="02020603050405020304" pitchFamily="18" charset="0"/>
              </a:rPr>
              <a:t>Daný systém mu tedy výrazně pomáhá při realizaci podnikatelských aktivit a poskytuje mu možnost získat sebe-jistotu v jeho každodenní práci.  </a:t>
            </a:r>
          </a:p>
        </p:txBody>
      </p:sp>
    </p:spTree>
    <p:extLst>
      <p:ext uri="{BB962C8B-B14F-4D97-AF65-F5344CB8AC3E}">
        <p14:creationId xmlns:p14="http://schemas.microsoft.com/office/powerpoint/2010/main" val="22550329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ACD97746-9AD2-836C-4992-4F0E5011D974}"/>
              </a:ext>
            </a:extLst>
          </p:cNvPr>
          <p:cNvSpPr txBox="1"/>
          <p:nvPr/>
        </p:nvSpPr>
        <p:spPr>
          <a:xfrm>
            <a:off x="337931" y="251507"/>
            <a:ext cx="11489634" cy="6555641"/>
          </a:xfrm>
          <a:prstGeom prst="rect">
            <a:avLst/>
          </a:prstGeom>
          <a:noFill/>
        </p:spPr>
        <p:txBody>
          <a:bodyPr wrap="square">
            <a:spAutoFit/>
          </a:bodyPr>
          <a:lstStyle/>
          <a:p>
            <a:r>
              <a:rPr lang="cs-CZ" sz="3000" b="1" i="0" u="none" strike="noStrike" baseline="0" dirty="0">
                <a:latin typeface="Times New Roman" panose="02020603050405020304" pitchFamily="18" charset="0"/>
                <a:cs typeface="Times New Roman" panose="02020603050405020304" pitchFamily="18" charset="0"/>
              </a:rPr>
              <a:t>TYPY FRANCHISY</a:t>
            </a:r>
            <a:endParaRPr lang="cs-CZ" sz="3000" b="0" i="0" u="none" strike="noStrike" baseline="0" dirty="0">
              <a:latin typeface="Times New Roman" panose="02020603050405020304" pitchFamily="18" charset="0"/>
              <a:cs typeface="Times New Roman" panose="02020603050405020304" pitchFamily="18" charset="0"/>
            </a:endParaRPr>
          </a:p>
          <a:p>
            <a:r>
              <a:rPr lang="cs-CZ" sz="3000" b="1" i="0" u="none" strike="noStrike" baseline="0" dirty="0">
                <a:latin typeface="Times New Roman" panose="02020603050405020304" pitchFamily="18" charset="0"/>
                <a:cs typeface="Times New Roman" panose="02020603050405020304" pitchFamily="18" charset="0"/>
              </a:rPr>
              <a:t>Odbytový </a:t>
            </a:r>
            <a:r>
              <a:rPr lang="cs-CZ" sz="3000" b="1" i="0" u="none" strike="noStrike" baseline="0" dirty="0" err="1">
                <a:latin typeface="Times New Roman" panose="02020603050405020304" pitchFamily="18" charset="0"/>
                <a:cs typeface="Times New Roman" panose="02020603050405020304" pitchFamily="18" charset="0"/>
              </a:rPr>
              <a:t>franchising</a:t>
            </a:r>
            <a:r>
              <a:rPr lang="cs-CZ" sz="3000" b="1" i="0" u="none" strike="noStrike" baseline="0" dirty="0">
                <a:latin typeface="Times New Roman" panose="02020603050405020304" pitchFamily="18" charset="0"/>
                <a:cs typeface="Times New Roman" panose="02020603050405020304" pitchFamily="18" charset="0"/>
              </a:rPr>
              <a:t> = </a:t>
            </a:r>
            <a:r>
              <a:rPr lang="cs-CZ" sz="3000" b="0" i="0" u="none" strike="noStrike" baseline="0" dirty="0">
                <a:latin typeface="Times New Roman" panose="02020603050405020304" pitchFamily="18" charset="0"/>
                <a:cs typeface="Times New Roman" panose="02020603050405020304" pitchFamily="18" charset="0"/>
              </a:rPr>
              <a:t>Příjemce </a:t>
            </a:r>
            <a:r>
              <a:rPr lang="cs-CZ" sz="3000" b="0" i="0" u="none" strike="noStrike" baseline="0" dirty="0" err="1">
                <a:latin typeface="Times New Roman" panose="02020603050405020304" pitchFamily="18" charset="0"/>
                <a:cs typeface="Times New Roman" panose="02020603050405020304" pitchFamily="18" charset="0"/>
              </a:rPr>
              <a:t>franchisy</a:t>
            </a:r>
            <a:r>
              <a:rPr lang="cs-CZ" sz="3000" b="0" i="0" u="none" strike="noStrike" baseline="0" dirty="0">
                <a:latin typeface="Times New Roman" panose="02020603050405020304" pitchFamily="18" charset="0"/>
                <a:cs typeface="Times New Roman" panose="02020603050405020304" pitchFamily="18" charset="0"/>
              </a:rPr>
              <a:t> – </a:t>
            </a:r>
            <a:r>
              <a:rPr lang="cs-CZ" sz="3000" b="0" i="0" u="none" strike="noStrike" baseline="0" dirty="0" err="1">
                <a:latin typeface="Times New Roman" panose="02020603050405020304" pitchFamily="18" charset="0"/>
                <a:cs typeface="Times New Roman" panose="02020603050405020304" pitchFamily="18" charset="0"/>
              </a:rPr>
              <a:t>franchisant</a:t>
            </a:r>
            <a:r>
              <a:rPr lang="cs-CZ" sz="3000" b="0" i="0" u="none" strike="noStrike" baseline="0" dirty="0">
                <a:latin typeface="Times New Roman" panose="02020603050405020304" pitchFamily="18" charset="0"/>
                <a:cs typeface="Times New Roman" panose="02020603050405020304" pitchFamily="18" charset="0"/>
              </a:rPr>
              <a:t> prodává zboží ve svém obchodě, který nese název poskytovatele </a:t>
            </a:r>
            <a:r>
              <a:rPr lang="cs-CZ" sz="3000" b="0" i="0" u="none" strike="noStrike" baseline="0" dirty="0" err="1">
                <a:latin typeface="Times New Roman" panose="02020603050405020304" pitchFamily="18" charset="0"/>
                <a:cs typeface="Times New Roman" panose="02020603050405020304" pitchFamily="18" charset="0"/>
              </a:rPr>
              <a:t>franchisy</a:t>
            </a:r>
            <a:r>
              <a:rPr lang="cs-CZ" sz="3000" b="0" i="0" u="none" strike="noStrike" baseline="0" dirty="0">
                <a:latin typeface="Times New Roman" panose="02020603050405020304" pitchFamily="18" charset="0"/>
                <a:cs typeface="Times New Roman" panose="02020603050405020304" pitchFamily="18" charset="0"/>
              </a:rPr>
              <a:t> – </a:t>
            </a:r>
            <a:r>
              <a:rPr lang="cs-CZ" sz="3000" b="0" i="0" u="none" strike="noStrike" baseline="0" dirty="0" err="1">
                <a:latin typeface="Times New Roman" panose="02020603050405020304" pitchFamily="18" charset="0"/>
                <a:cs typeface="Times New Roman" panose="02020603050405020304" pitchFamily="18" charset="0"/>
              </a:rPr>
              <a:t>franchisora</a:t>
            </a:r>
            <a:r>
              <a:rPr lang="cs-CZ" sz="3000" b="0" i="0" u="none" strike="noStrike" baseline="0" dirty="0">
                <a:latin typeface="Times New Roman" panose="02020603050405020304" pitchFamily="18" charset="0"/>
                <a:cs typeface="Times New Roman" panose="02020603050405020304" pitchFamily="18" charset="0"/>
              </a:rPr>
              <a:t>. </a:t>
            </a:r>
          </a:p>
          <a:p>
            <a:endParaRPr lang="cs-CZ" sz="1500" b="1" i="0" u="none" strike="noStrike" baseline="0" dirty="0">
              <a:latin typeface="Times New Roman" panose="02020603050405020304" pitchFamily="18" charset="0"/>
              <a:cs typeface="Times New Roman" panose="02020603050405020304" pitchFamily="18" charset="0"/>
            </a:endParaRPr>
          </a:p>
          <a:p>
            <a:r>
              <a:rPr lang="cs-CZ" sz="3000" b="1" i="0" u="none" strike="noStrike" baseline="0" dirty="0" err="1">
                <a:latin typeface="Times New Roman" panose="02020603050405020304" pitchFamily="18" charset="0"/>
                <a:cs typeface="Times New Roman" panose="02020603050405020304" pitchFamily="18" charset="0"/>
              </a:rPr>
              <a:t>Franchising</a:t>
            </a:r>
            <a:r>
              <a:rPr lang="cs-CZ" sz="3000" b="1" i="0" u="none" strike="noStrike" baseline="0" dirty="0">
                <a:latin typeface="Times New Roman" panose="02020603050405020304" pitchFamily="18" charset="0"/>
                <a:cs typeface="Times New Roman" panose="02020603050405020304" pitchFamily="18" charset="0"/>
              </a:rPr>
              <a:t> služeb </a:t>
            </a:r>
            <a:r>
              <a:rPr lang="cs-CZ" sz="3000" b="0" i="0" u="none" strike="noStrike" baseline="0" dirty="0">
                <a:latin typeface="Times New Roman" panose="02020603050405020304" pitchFamily="18" charset="0"/>
                <a:cs typeface="Times New Roman" panose="02020603050405020304" pitchFamily="18" charset="0"/>
              </a:rPr>
              <a:t>= </a:t>
            </a:r>
            <a:r>
              <a:rPr lang="cs-CZ" sz="3000" b="0" i="0" u="none" strike="noStrike" baseline="0" dirty="0" err="1">
                <a:latin typeface="Times New Roman" panose="02020603050405020304" pitchFamily="18" charset="0"/>
                <a:cs typeface="Times New Roman" panose="02020603050405020304" pitchFamily="18" charset="0"/>
              </a:rPr>
              <a:t>Franchisant</a:t>
            </a:r>
            <a:r>
              <a:rPr lang="cs-CZ" sz="3000" b="0" i="0" u="none" strike="noStrike" baseline="0" dirty="0">
                <a:latin typeface="Times New Roman" panose="02020603050405020304" pitchFamily="18" charset="0"/>
                <a:cs typeface="Times New Roman" panose="02020603050405020304" pitchFamily="18" charset="0"/>
              </a:rPr>
              <a:t> poskytuje služby s obchodním názvem poskytovatele </a:t>
            </a:r>
            <a:r>
              <a:rPr lang="cs-CZ" sz="3000" b="0" i="0" u="none" strike="noStrike" baseline="0" dirty="0" err="1">
                <a:latin typeface="Times New Roman" panose="02020603050405020304" pitchFamily="18" charset="0"/>
                <a:cs typeface="Times New Roman" panose="02020603050405020304" pitchFamily="18" charset="0"/>
              </a:rPr>
              <a:t>franchisy</a:t>
            </a:r>
            <a:r>
              <a:rPr lang="cs-CZ" sz="3000" b="0" i="0" u="none" strike="noStrike" baseline="0" dirty="0">
                <a:latin typeface="Times New Roman" panose="02020603050405020304" pitchFamily="18" charset="0"/>
                <a:cs typeface="Times New Roman" panose="02020603050405020304" pitchFamily="18" charset="0"/>
              </a:rPr>
              <a:t> a zavazuje se tak </a:t>
            </a:r>
            <a:r>
              <a:rPr lang="cs-CZ" sz="3000" b="0" i="0" u="none" strike="noStrike" baseline="0" dirty="0" err="1">
                <a:latin typeface="Times New Roman" panose="02020603050405020304" pitchFamily="18" charset="0"/>
                <a:cs typeface="Times New Roman" panose="02020603050405020304" pitchFamily="18" charset="0"/>
              </a:rPr>
              <a:t>dodr-žovat</a:t>
            </a:r>
            <a:r>
              <a:rPr lang="cs-CZ" sz="3000" b="0" i="0" u="none" strike="noStrike" baseline="0" dirty="0">
                <a:latin typeface="Times New Roman" panose="02020603050405020304" pitchFamily="18" charset="0"/>
                <a:cs typeface="Times New Roman" panose="02020603050405020304" pitchFamily="18" charset="0"/>
              </a:rPr>
              <a:t> určitá pravidla a předpisy. </a:t>
            </a:r>
          </a:p>
          <a:p>
            <a:endParaRPr lang="cs-CZ" sz="1500" b="1" i="0" u="none" strike="noStrike" baseline="0" dirty="0">
              <a:latin typeface="Times New Roman" panose="02020603050405020304" pitchFamily="18" charset="0"/>
              <a:cs typeface="Times New Roman" panose="02020603050405020304" pitchFamily="18" charset="0"/>
            </a:endParaRPr>
          </a:p>
          <a:p>
            <a:r>
              <a:rPr lang="cs-CZ" sz="3000" b="1" i="0" u="none" strike="noStrike" baseline="0" dirty="0">
                <a:latin typeface="Times New Roman" panose="02020603050405020304" pitchFamily="18" charset="0"/>
                <a:cs typeface="Times New Roman" panose="02020603050405020304" pitchFamily="18" charset="0"/>
              </a:rPr>
              <a:t>Výrobní </a:t>
            </a:r>
            <a:r>
              <a:rPr lang="cs-CZ" sz="3000" b="1" i="0" u="none" strike="noStrike" baseline="0" dirty="0" err="1">
                <a:latin typeface="Times New Roman" panose="02020603050405020304" pitchFamily="18" charset="0"/>
                <a:cs typeface="Times New Roman" panose="02020603050405020304" pitchFamily="18" charset="0"/>
              </a:rPr>
              <a:t>franchising</a:t>
            </a:r>
            <a:r>
              <a:rPr lang="cs-CZ" sz="3000" b="1" i="0" u="none" strike="noStrike" baseline="0" dirty="0">
                <a:latin typeface="Times New Roman" panose="02020603050405020304" pitchFamily="18" charset="0"/>
                <a:cs typeface="Times New Roman" panose="02020603050405020304" pitchFamily="18" charset="0"/>
              </a:rPr>
              <a:t> </a:t>
            </a:r>
            <a:r>
              <a:rPr lang="cs-CZ" sz="3000" b="0" i="0" u="none" strike="noStrike" baseline="0" dirty="0">
                <a:latin typeface="Times New Roman" panose="02020603050405020304" pitchFamily="18" charset="0"/>
                <a:cs typeface="Times New Roman" panose="02020603050405020304" pitchFamily="18" charset="0"/>
              </a:rPr>
              <a:t>= </a:t>
            </a:r>
            <a:r>
              <a:rPr lang="cs-CZ" sz="3000" b="0" i="0" u="none" strike="noStrike" baseline="0" dirty="0" err="1">
                <a:latin typeface="Times New Roman" panose="02020603050405020304" pitchFamily="18" charset="0"/>
                <a:cs typeface="Times New Roman" panose="02020603050405020304" pitchFamily="18" charset="0"/>
              </a:rPr>
              <a:t>Franchisant</a:t>
            </a:r>
            <a:r>
              <a:rPr lang="cs-CZ" sz="3000" b="0" i="0" u="none" strike="noStrike" baseline="0" dirty="0">
                <a:latin typeface="Times New Roman" panose="02020603050405020304" pitchFamily="18" charset="0"/>
                <a:cs typeface="Times New Roman" panose="02020603050405020304" pitchFamily="18" charset="0"/>
              </a:rPr>
              <a:t> vyrábí podle předpisů </a:t>
            </a:r>
            <a:r>
              <a:rPr lang="cs-CZ" sz="3000" b="0" i="0" u="none" strike="noStrike" baseline="0" dirty="0" err="1">
                <a:latin typeface="Times New Roman" panose="02020603050405020304" pitchFamily="18" charset="0"/>
                <a:cs typeface="Times New Roman" panose="02020603050405020304" pitchFamily="18" charset="0"/>
              </a:rPr>
              <a:t>franchisora</a:t>
            </a:r>
            <a:r>
              <a:rPr lang="cs-CZ" sz="3000" b="0" i="0" u="none" strike="noStrike" baseline="0" dirty="0">
                <a:latin typeface="Times New Roman" panose="02020603050405020304" pitchFamily="18" charset="0"/>
                <a:cs typeface="Times New Roman" panose="02020603050405020304" pitchFamily="18" charset="0"/>
              </a:rPr>
              <a:t> určité výrobky a ty prodává pod značkou </a:t>
            </a:r>
            <a:r>
              <a:rPr lang="cs-CZ" sz="3000" b="0" i="0" u="none" strike="noStrike" baseline="0" dirty="0" err="1">
                <a:latin typeface="Times New Roman" panose="02020603050405020304" pitchFamily="18" charset="0"/>
                <a:cs typeface="Times New Roman" panose="02020603050405020304" pitchFamily="18" charset="0"/>
              </a:rPr>
              <a:t>franchisora</a:t>
            </a:r>
            <a:r>
              <a:rPr lang="cs-CZ" sz="3000" b="0" i="0" u="none" strike="noStrike" baseline="0" dirty="0">
                <a:latin typeface="Times New Roman" panose="02020603050405020304" pitchFamily="18" charset="0"/>
                <a:cs typeface="Times New Roman" panose="02020603050405020304" pitchFamily="18" charset="0"/>
              </a:rPr>
              <a:t>. </a:t>
            </a:r>
          </a:p>
          <a:p>
            <a:endParaRPr lang="cs-CZ" sz="1500" b="1" i="0" u="none" strike="noStrike" baseline="0" dirty="0">
              <a:latin typeface="Times New Roman" panose="02020603050405020304" pitchFamily="18" charset="0"/>
              <a:cs typeface="Times New Roman" panose="02020603050405020304" pitchFamily="18" charset="0"/>
            </a:endParaRPr>
          </a:p>
          <a:p>
            <a:r>
              <a:rPr lang="cs-CZ" sz="3000" b="1" i="0" u="none" strike="noStrike" baseline="0" dirty="0" err="1">
                <a:latin typeface="Times New Roman" panose="02020603050405020304" pitchFamily="18" charset="0"/>
                <a:cs typeface="Times New Roman" panose="02020603050405020304" pitchFamily="18" charset="0"/>
              </a:rPr>
              <a:t>Minifranchising</a:t>
            </a:r>
            <a:r>
              <a:rPr lang="cs-CZ" sz="3000" b="0" i="0" u="none" strike="noStrike" baseline="0" dirty="0">
                <a:latin typeface="Times New Roman" panose="02020603050405020304" pitchFamily="18" charset="0"/>
                <a:cs typeface="Times New Roman" panose="02020603050405020304" pitchFamily="18" charset="0"/>
              </a:rPr>
              <a:t> = Tento způsob je používán při poskytování licence na prodej exkluzivního zboží. </a:t>
            </a:r>
            <a:r>
              <a:rPr lang="cs-CZ" sz="3000" b="0" i="0" u="none" strike="noStrike" baseline="0" dirty="0" err="1">
                <a:latin typeface="Times New Roman" panose="02020603050405020304" pitchFamily="18" charset="0"/>
                <a:cs typeface="Times New Roman" panose="02020603050405020304" pitchFamily="18" charset="0"/>
              </a:rPr>
              <a:t>Franchisor</a:t>
            </a:r>
            <a:r>
              <a:rPr lang="cs-CZ" sz="3000" b="0" i="0" u="none" strike="noStrike" baseline="0" dirty="0">
                <a:latin typeface="Times New Roman" panose="02020603050405020304" pitchFamily="18" charset="0"/>
                <a:cs typeface="Times New Roman" panose="02020603050405020304" pitchFamily="18" charset="0"/>
              </a:rPr>
              <a:t> na základě smlouvy poskytuje výhradní právo na prodej svého zboží na přesně vymezeném teritoriu a exkluzivní prodejní vybavení případně i vstupní kapitál. </a:t>
            </a:r>
          </a:p>
        </p:txBody>
      </p:sp>
    </p:spTree>
    <p:extLst>
      <p:ext uri="{BB962C8B-B14F-4D97-AF65-F5344CB8AC3E}">
        <p14:creationId xmlns:p14="http://schemas.microsoft.com/office/powerpoint/2010/main" val="21547859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ACD97746-9AD2-836C-4992-4F0E5011D974}"/>
              </a:ext>
            </a:extLst>
          </p:cNvPr>
          <p:cNvSpPr txBox="1"/>
          <p:nvPr/>
        </p:nvSpPr>
        <p:spPr>
          <a:xfrm>
            <a:off x="351183" y="350898"/>
            <a:ext cx="11489634" cy="4708981"/>
          </a:xfrm>
          <a:prstGeom prst="rect">
            <a:avLst/>
          </a:prstGeom>
          <a:noFill/>
        </p:spPr>
        <p:txBody>
          <a:bodyPr wrap="square">
            <a:spAutoFit/>
          </a:bodyPr>
          <a:lstStyle/>
          <a:p>
            <a:r>
              <a:rPr lang="cs-CZ" sz="3000" b="1" i="0" u="none" strike="noStrike" baseline="0" dirty="0">
                <a:latin typeface="Times New Roman" panose="02020603050405020304" pitchFamily="18" charset="0"/>
                <a:cs typeface="Times New Roman" panose="02020603050405020304" pitchFamily="18" charset="0"/>
              </a:rPr>
              <a:t>Master </a:t>
            </a:r>
            <a:r>
              <a:rPr lang="cs-CZ" sz="3000" b="1" i="0" u="none" strike="noStrike" baseline="0" dirty="0" err="1">
                <a:latin typeface="Times New Roman" panose="02020603050405020304" pitchFamily="18" charset="0"/>
                <a:cs typeface="Times New Roman" panose="02020603050405020304" pitchFamily="18" charset="0"/>
              </a:rPr>
              <a:t>franchising</a:t>
            </a:r>
            <a:r>
              <a:rPr lang="cs-CZ" sz="3000" b="1" i="0" u="none" strike="noStrike" baseline="0" dirty="0">
                <a:latin typeface="Times New Roman" panose="02020603050405020304" pitchFamily="18" charset="0"/>
                <a:cs typeface="Times New Roman" panose="02020603050405020304" pitchFamily="18" charset="0"/>
              </a:rPr>
              <a:t> </a:t>
            </a:r>
            <a:r>
              <a:rPr lang="cs-CZ" sz="3000" dirty="0">
                <a:latin typeface="Times New Roman" panose="02020603050405020304" pitchFamily="18" charset="0"/>
                <a:cs typeface="Times New Roman" panose="02020603050405020304" pitchFamily="18" charset="0"/>
              </a:rPr>
              <a:t>= </a:t>
            </a:r>
            <a:r>
              <a:rPr lang="cs-CZ" sz="3000" b="0" i="0" u="none" strike="noStrike" baseline="0" dirty="0">
                <a:latin typeface="Times New Roman" panose="02020603050405020304" pitchFamily="18" charset="0"/>
                <a:cs typeface="Times New Roman" panose="02020603050405020304" pitchFamily="18" charset="0"/>
              </a:rPr>
              <a:t>Jde vlastně o strukturovaný systém, kdy </a:t>
            </a:r>
            <a:r>
              <a:rPr lang="cs-CZ" sz="3000" b="0" i="0" u="none" strike="noStrike" baseline="0" dirty="0" err="1">
                <a:latin typeface="Times New Roman" panose="02020603050405020304" pitchFamily="18" charset="0"/>
                <a:cs typeface="Times New Roman" panose="02020603050405020304" pitchFamily="18" charset="0"/>
              </a:rPr>
              <a:t>franchisor</a:t>
            </a:r>
            <a:r>
              <a:rPr lang="cs-CZ" sz="3000" b="0" i="0" u="none" strike="noStrike" baseline="0" dirty="0">
                <a:latin typeface="Times New Roman" panose="02020603050405020304" pitchFamily="18" charset="0"/>
                <a:cs typeface="Times New Roman" panose="02020603050405020304" pitchFamily="18" charset="0"/>
              </a:rPr>
              <a:t> poskytuje </a:t>
            </a:r>
            <a:r>
              <a:rPr lang="cs-CZ" sz="3000" b="0" i="0" u="none" strike="noStrike" baseline="0" dirty="0" err="1">
                <a:latin typeface="Times New Roman" panose="02020603050405020304" pitchFamily="18" charset="0"/>
                <a:cs typeface="Times New Roman" panose="02020603050405020304" pitchFamily="18" charset="0"/>
              </a:rPr>
              <a:t>franchisantovi</a:t>
            </a:r>
            <a:r>
              <a:rPr lang="cs-CZ" sz="3000" b="0" i="0" u="none" strike="noStrike" baseline="0" dirty="0">
                <a:latin typeface="Times New Roman" panose="02020603050405020304" pitchFamily="18" charset="0"/>
                <a:cs typeface="Times New Roman" panose="02020603050405020304" pitchFamily="18" charset="0"/>
              </a:rPr>
              <a:t> možnost vytvořit </a:t>
            </a:r>
            <a:r>
              <a:rPr lang="cs-CZ" sz="3000" b="0" i="0" u="none" strike="noStrike" baseline="0" dirty="0" err="1">
                <a:latin typeface="Times New Roman" panose="02020603050405020304" pitchFamily="18" charset="0"/>
                <a:cs typeface="Times New Roman" panose="02020603050405020304" pitchFamily="18" charset="0"/>
              </a:rPr>
              <a:t>subfranchising</a:t>
            </a:r>
            <a:r>
              <a:rPr lang="cs-CZ" sz="3000" b="0" i="0" u="none" strike="noStrike" baseline="0" dirty="0">
                <a:latin typeface="Times New Roman" panose="02020603050405020304" pitchFamily="18" charset="0"/>
                <a:cs typeface="Times New Roman" panose="02020603050405020304" pitchFamily="18" charset="0"/>
              </a:rPr>
              <a:t>, čímž se z původního </a:t>
            </a:r>
            <a:r>
              <a:rPr lang="cs-CZ" sz="3000" b="0" i="0" u="none" strike="noStrike" baseline="0" dirty="0" err="1">
                <a:latin typeface="Times New Roman" panose="02020603050405020304" pitchFamily="18" charset="0"/>
                <a:cs typeface="Times New Roman" panose="02020603050405020304" pitchFamily="18" charset="0"/>
              </a:rPr>
              <a:t>franchisanta</a:t>
            </a:r>
            <a:r>
              <a:rPr lang="cs-CZ" sz="3000" b="0" i="0" u="none" strike="noStrike" baseline="0" dirty="0">
                <a:latin typeface="Times New Roman" panose="02020603050405020304" pitchFamily="18" charset="0"/>
                <a:cs typeface="Times New Roman" panose="02020603050405020304" pitchFamily="18" charset="0"/>
              </a:rPr>
              <a:t> stává další, i když poněkud omezený </a:t>
            </a:r>
            <a:r>
              <a:rPr lang="cs-CZ" sz="3000" b="0" i="0" u="none" strike="noStrike" baseline="0" dirty="0" err="1">
                <a:latin typeface="Times New Roman" panose="02020603050405020304" pitchFamily="18" charset="0"/>
                <a:cs typeface="Times New Roman" panose="02020603050405020304" pitchFamily="18" charset="0"/>
              </a:rPr>
              <a:t>franchisor</a:t>
            </a:r>
            <a:r>
              <a:rPr lang="cs-CZ" sz="3000" b="0" i="0" u="none" strike="noStrike" baseline="0" dirty="0">
                <a:latin typeface="Times New Roman" panose="02020603050405020304" pitchFamily="18" charset="0"/>
                <a:cs typeface="Times New Roman" panose="02020603050405020304" pitchFamily="18" charset="0"/>
              </a:rPr>
              <a:t>, a to v přesně smluvně určené a vymezené oblasti. </a:t>
            </a:r>
          </a:p>
          <a:p>
            <a:pPr algn="l"/>
            <a:endParaRPr lang="cs-CZ" sz="1500" b="0" i="0" u="none" strike="noStrike" baseline="0" dirty="0">
              <a:solidFill>
                <a:srgbClr val="000000"/>
              </a:solidFill>
              <a:latin typeface="Calibri" panose="020F0502020204030204" pitchFamily="34" charset="0"/>
            </a:endParaRPr>
          </a:p>
          <a:p>
            <a:r>
              <a:rPr lang="cs-CZ" sz="3000" b="1" i="0" u="none" strike="noStrike" baseline="0" dirty="0" err="1">
                <a:solidFill>
                  <a:srgbClr val="000000"/>
                </a:solidFill>
                <a:latin typeface="Times New Roman" panose="02020603050405020304" pitchFamily="18" charset="0"/>
                <a:cs typeface="Times New Roman" panose="02020603050405020304" pitchFamily="18" charset="0"/>
              </a:rPr>
              <a:t>Piggyback</a:t>
            </a:r>
            <a:r>
              <a:rPr lang="cs-CZ" sz="3000" b="1" i="0" u="none" strike="noStrike" baseline="0" dirty="0">
                <a:solidFill>
                  <a:srgbClr val="000000"/>
                </a:solidFill>
                <a:latin typeface="Times New Roman" panose="02020603050405020304" pitchFamily="18" charset="0"/>
                <a:cs typeface="Times New Roman" panose="02020603050405020304" pitchFamily="18" charset="0"/>
              </a:rPr>
              <a:t> </a:t>
            </a:r>
            <a:r>
              <a:rPr lang="cs-CZ" sz="3000" b="1" i="0" u="none" strike="noStrike" baseline="0" dirty="0" err="1">
                <a:solidFill>
                  <a:srgbClr val="000000"/>
                </a:solidFill>
                <a:latin typeface="Times New Roman" panose="02020603050405020304" pitchFamily="18" charset="0"/>
                <a:cs typeface="Times New Roman" panose="02020603050405020304" pitchFamily="18" charset="0"/>
              </a:rPr>
              <a:t>franchising</a:t>
            </a:r>
            <a:r>
              <a:rPr lang="cs-CZ" sz="3000" b="1" i="0" u="none" strike="noStrike" baseline="0" dirty="0">
                <a:solidFill>
                  <a:srgbClr val="000000"/>
                </a:solidFill>
                <a:latin typeface="Times New Roman" panose="02020603050405020304" pitchFamily="18" charset="0"/>
                <a:cs typeface="Times New Roman" panose="02020603050405020304" pitchFamily="18" charset="0"/>
              </a:rPr>
              <a:t> </a:t>
            </a:r>
            <a:r>
              <a:rPr lang="cs-CZ" sz="3000" dirty="0">
                <a:solidFill>
                  <a:srgbClr val="000000"/>
                </a:solidFill>
                <a:latin typeface="Times New Roman" panose="02020603050405020304" pitchFamily="18" charset="0"/>
                <a:cs typeface="Times New Roman" panose="02020603050405020304" pitchFamily="18" charset="0"/>
              </a:rPr>
              <a:t>= </a:t>
            </a:r>
            <a:r>
              <a:rPr lang="cs-CZ" sz="3000" b="0" i="0" u="none" strike="noStrike" baseline="0" dirty="0">
                <a:solidFill>
                  <a:srgbClr val="000000"/>
                </a:solidFill>
                <a:latin typeface="Times New Roman" panose="02020603050405020304" pitchFamily="18" charset="0"/>
                <a:cs typeface="Times New Roman" panose="02020603050405020304" pitchFamily="18" charset="0"/>
              </a:rPr>
              <a:t>Jedná se o případy, kdy obchody, které jsou spojeny v jednom </a:t>
            </a:r>
            <a:r>
              <a:rPr lang="cs-CZ" sz="3000" b="0" i="0" u="none" strike="noStrike" baseline="0" dirty="0" err="1">
                <a:solidFill>
                  <a:srgbClr val="000000"/>
                </a:solidFill>
                <a:latin typeface="Times New Roman" panose="02020603050405020304" pitchFamily="18" charset="0"/>
                <a:cs typeface="Times New Roman" panose="02020603050405020304" pitchFamily="18" charset="0"/>
              </a:rPr>
              <a:t>franchisingovém</a:t>
            </a:r>
            <a:r>
              <a:rPr lang="cs-CZ" sz="3000" b="0" i="0" u="none" strike="noStrike" baseline="0" dirty="0">
                <a:solidFill>
                  <a:srgbClr val="000000"/>
                </a:solidFill>
                <a:latin typeface="Times New Roman" panose="02020603050405020304" pitchFamily="18" charset="0"/>
                <a:cs typeface="Times New Roman" panose="02020603050405020304" pitchFamily="18" charset="0"/>
              </a:rPr>
              <a:t> řetězci, prodávají své produkty obchodům z druhého </a:t>
            </a:r>
            <a:r>
              <a:rPr lang="cs-CZ" sz="3000" b="0" i="0" u="none" strike="noStrike" baseline="0" dirty="0" err="1">
                <a:solidFill>
                  <a:srgbClr val="000000"/>
                </a:solidFill>
                <a:latin typeface="Times New Roman" panose="02020603050405020304" pitchFamily="18" charset="0"/>
                <a:cs typeface="Times New Roman" panose="02020603050405020304" pitchFamily="18" charset="0"/>
              </a:rPr>
              <a:t>franchisingového</a:t>
            </a:r>
            <a:r>
              <a:rPr lang="cs-CZ" sz="3000" b="0" i="0" u="none" strike="noStrike" baseline="0" dirty="0">
                <a:solidFill>
                  <a:srgbClr val="000000"/>
                </a:solidFill>
                <a:latin typeface="Times New Roman" panose="02020603050405020304" pitchFamily="18" charset="0"/>
                <a:cs typeface="Times New Roman" panose="02020603050405020304" pitchFamily="18" charset="0"/>
              </a:rPr>
              <a:t> řetězce. </a:t>
            </a:r>
          </a:p>
          <a:p>
            <a:endParaRPr lang="cs-CZ" sz="1500" dirty="0">
              <a:latin typeface="Times New Roman" panose="02020603050405020304" pitchFamily="18" charset="0"/>
              <a:cs typeface="Times New Roman" panose="02020603050405020304" pitchFamily="18" charset="0"/>
            </a:endParaRPr>
          </a:p>
          <a:p>
            <a:r>
              <a:rPr lang="cs-CZ" sz="3000" b="1" i="0" u="none" strike="noStrike" baseline="0" dirty="0" err="1">
                <a:latin typeface="Times New Roman" panose="02020603050405020304" pitchFamily="18" charset="0"/>
                <a:cs typeface="Times New Roman" panose="02020603050405020304" pitchFamily="18" charset="0"/>
              </a:rPr>
              <a:t>Branchising</a:t>
            </a:r>
            <a:r>
              <a:rPr lang="cs-CZ" sz="3000" b="0" i="0" u="none" strike="noStrike" baseline="0" dirty="0">
                <a:latin typeface="Times New Roman" panose="02020603050405020304" pitchFamily="18" charset="0"/>
                <a:cs typeface="Times New Roman" panose="02020603050405020304" pitchFamily="18" charset="0"/>
              </a:rPr>
              <a:t> = </a:t>
            </a:r>
            <a:r>
              <a:rPr lang="cs-CZ" sz="3000" b="0" i="0" u="none" strike="noStrike" baseline="0" dirty="0">
                <a:solidFill>
                  <a:srgbClr val="000000"/>
                </a:solidFill>
                <a:latin typeface="Times New Roman" panose="02020603050405020304" pitchFamily="18" charset="0"/>
                <a:cs typeface="Times New Roman" panose="02020603050405020304" pitchFamily="18" charset="0"/>
              </a:rPr>
              <a:t>Jedná se o trend převádět již existující firemní jednotky na nezávislé </a:t>
            </a:r>
            <a:r>
              <a:rPr lang="cs-CZ" sz="3000" b="0" i="0" u="none" strike="noStrike" baseline="0" dirty="0" err="1">
                <a:solidFill>
                  <a:srgbClr val="000000"/>
                </a:solidFill>
                <a:latin typeface="Times New Roman" panose="02020603050405020304" pitchFamily="18" charset="0"/>
                <a:cs typeface="Times New Roman" panose="02020603050405020304" pitchFamily="18" charset="0"/>
              </a:rPr>
              <a:t>franchisanty</a:t>
            </a:r>
            <a:r>
              <a:rPr lang="cs-CZ" sz="3000" b="0" i="0" u="none" strike="noStrike" baseline="0" dirty="0">
                <a:solidFill>
                  <a:srgbClr val="00000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4435569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ACD97746-9AD2-836C-4992-4F0E5011D974}"/>
              </a:ext>
            </a:extLst>
          </p:cNvPr>
          <p:cNvSpPr txBox="1"/>
          <p:nvPr/>
        </p:nvSpPr>
        <p:spPr>
          <a:xfrm>
            <a:off x="318051" y="102420"/>
            <a:ext cx="11728173" cy="7325082"/>
          </a:xfrm>
          <a:prstGeom prst="rect">
            <a:avLst/>
          </a:prstGeom>
          <a:noFill/>
        </p:spPr>
        <p:txBody>
          <a:bodyPr wrap="square">
            <a:spAutoFit/>
          </a:bodyPr>
          <a:lstStyle/>
          <a:p>
            <a:r>
              <a:rPr lang="cs-CZ" sz="3000" b="1" i="0" u="none" strike="noStrike" baseline="0" dirty="0">
                <a:solidFill>
                  <a:srgbClr val="000000"/>
                </a:solidFill>
                <a:latin typeface="Times New Roman" panose="02020603050405020304" pitchFamily="18" charset="0"/>
                <a:cs typeface="Times New Roman" panose="02020603050405020304" pitchFamily="18" charset="0"/>
              </a:rPr>
              <a:t>Výhody </a:t>
            </a:r>
            <a:r>
              <a:rPr lang="cs-CZ" sz="3000" b="1" i="0" u="none" strike="noStrike" baseline="0" dirty="0" err="1">
                <a:solidFill>
                  <a:srgbClr val="000000"/>
                </a:solidFill>
                <a:latin typeface="Times New Roman" panose="02020603050405020304" pitchFamily="18" charset="0"/>
                <a:cs typeface="Times New Roman" panose="02020603050405020304" pitchFamily="18" charset="0"/>
              </a:rPr>
              <a:t>franchisingu</a:t>
            </a:r>
            <a:r>
              <a:rPr lang="cs-CZ" sz="3000" b="1" i="0" u="none" strike="noStrike" baseline="0" dirty="0">
                <a:solidFill>
                  <a:srgbClr val="000000"/>
                </a:solidFill>
                <a:latin typeface="Times New Roman" panose="02020603050405020304" pitchFamily="18" charset="0"/>
                <a:cs typeface="Times New Roman" panose="02020603050405020304" pitchFamily="18" charset="0"/>
              </a:rPr>
              <a:t> jako systému </a:t>
            </a:r>
            <a:endParaRPr lang="cs-CZ" sz="3000" b="0" i="0" u="none" strike="noStrike" baseline="0" dirty="0">
              <a:solidFill>
                <a:srgbClr val="000000"/>
              </a:solidFill>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
            </a:pPr>
            <a:r>
              <a:rPr lang="cs-CZ" sz="2800" b="0" i="0" u="none" strike="noStrike" baseline="0" dirty="0">
                <a:latin typeface="Times New Roman" panose="02020603050405020304" pitchFamily="18" charset="0"/>
                <a:cs typeface="Times New Roman" panose="02020603050405020304" pitchFamily="18" charset="0"/>
              </a:rPr>
              <a:t>malá organizace s vysoce kvalifikovanými manažery, kteří jsou specialisté na jednotlivé segmenty podnikání </a:t>
            </a:r>
          </a:p>
          <a:p>
            <a:pPr marL="457200" indent="-457200">
              <a:buFont typeface="Wingdings" panose="05000000000000000000" pitchFamily="2" charset="2"/>
              <a:buChar char="§"/>
            </a:pPr>
            <a:r>
              <a:rPr lang="cs-CZ" sz="2800" b="0" i="0" u="none" strike="noStrike" baseline="0" dirty="0">
                <a:latin typeface="Times New Roman" panose="02020603050405020304" pitchFamily="18" charset="0"/>
                <a:cs typeface="Times New Roman" panose="02020603050405020304" pitchFamily="18" charset="0"/>
              </a:rPr>
              <a:t>k dosažení rychlého růstu firmy, většinou nejsou zapotřebí velké finanční investice </a:t>
            </a:r>
          </a:p>
          <a:p>
            <a:pPr marL="457200" indent="-457200">
              <a:buFont typeface="Wingdings" panose="05000000000000000000" pitchFamily="2" charset="2"/>
              <a:buChar char="§"/>
            </a:pPr>
            <a:r>
              <a:rPr lang="cs-CZ" sz="2800" b="0" i="0" u="none" strike="noStrike" baseline="0" dirty="0">
                <a:latin typeface="Times New Roman" panose="02020603050405020304" pitchFamily="18" charset="0"/>
                <a:cs typeface="Times New Roman" panose="02020603050405020304" pitchFamily="18" charset="0"/>
              </a:rPr>
              <a:t>podnikání pod zavedenou značkou </a:t>
            </a:r>
          </a:p>
          <a:p>
            <a:pPr marL="457200" indent="-457200">
              <a:buFont typeface="Wingdings" panose="05000000000000000000" pitchFamily="2" charset="2"/>
              <a:buChar char="§"/>
            </a:pPr>
            <a:r>
              <a:rPr lang="cs-CZ" sz="2800" b="0" i="0" u="none" strike="noStrike" baseline="0" dirty="0">
                <a:latin typeface="Times New Roman" panose="02020603050405020304" pitchFamily="18" charset="0"/>
                <a:cs typeface="Times New Roman" panose="02020603050405020304" pitchFamily="18" charset="0"/>
              </a:rPr>
              <a:t> získání zpětné vazby ze sítě provozoven </a:t>
            </a:r>
          </a:p>
          <a:p>
            <a:endParaRPr lang="cs-CZ" sz="1500" b="0" i="0" u="none" strike="noStrike" baseline="0" dirty="0">
              <a:solidFill>
                <a:srgbClr val="000000"/>
              </a:solidFill>
              <a:latin typeface="Times New Roman" panose="02020603050405020304" pitchFamily="18" charset="0"/>
              <a:cs typeface="Times New Roman" panose="02020603050405020304" pitchFamily="18" charset="0"/>
            </a:endParaRPr>
          </a:p>
          <a:p>
            <a:r>
              <a:rPr lang="cs-CZ" sz="3000" b="1" i="0" u="none" strike="noStrike" baseline="0" dirty="0">
                <a:solidFill>
                  <a:srgbClr val="000000"/>
                </a:solidFill>
                <a:latin typeface="Times New Roman" panose="02020603050405020304" pitchFamily="18" charset="0"/>
                <a:cs typeface="Times New Roman" panose="02020603050405020304" pitchFamily="18" charset="0"/>
              </a:rPr>
              <a:t>Výhody pro </a:t>
            </a:r>
            <a:r>
              <a:rPr lang="cs-CZ" sz="3000" b="1" i="0" u="none" strike="noStrike" baseline="0" dirty="0" err="1">
                <a:solidFill>
                  <a:srgbClr val="000000"/>
                </a:solidFill>
                <a:latin typeface="Times New Roman" panose="02020603050405020304" pitchFamily="18" charset="0"/>
                <a:cs typeface="Times New Roman" panose="02020603050405020304" pitchFamily="18" charset="0"/>
              </a:rPr>
              <a:t>franchisora</a:t>
            </a:r>
            <a:r>
              <a:rPr lang="cs-CZ" sz="3000" b="1" i="0" u="none" strike="noStrike" baseline="0" dirty="0">
                <a:solidFill>
                  <a:srgbClr val="000000"/>
                </a:solidFill>
                <a:latin typeface="Times New Roman" panose="02020603050405020304" pitchFamily="18" charset="0"/>
                <a:cs typeface="Times New Roman" panose="02020603050405020304" pitchFamily="18" charset="0"/>
              </a:rPr>
              <a:t>: </a:t>
            </a:r>
            <a:endParaRPr lang="cs-CZ" sz="3000" b="0" i="0" u="none" strike="noStrike" baseline="0" dirty="0">
              <a:solidFill>
                <a:srgbClr val="000000"/>
              </a:solidFill>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
            </a:pPr>
            <a:r>
              <a:rPr lang="cs-CZ" sz="2800" b="0" i="0" u="none" strike="noStrike" baseline="0" dirty="0">
                <a:latin typeface="Times New Roman" panose="02020603050405020304" pitchFamily="18" charset="0"/>
                <a:cs typeface="Times New Roman" panose="02020603050405020304" pitchFamily="18" charset="0"/>
              </a:rPr>
              <a:t>prostřednictvím </a:t>
            </a:r>
            <a:r>
              <a:rPr lang="cs-CZ" sz="2800" b="0" i="0" u="none" strike="noStrike" baseline="0" dirty="0" err="1">
                <a:latin typeface="Times New Roman" panose="02020603050405020304" pitchFamily="18" charset="0"/>
                <a:cs typeface="Times New Roman" panose="02020603050405020304" pitchFamily="18" charset="0"/>
              </a:rPr>
              <a:t>franchisingu</a:t>
            </a:r>
            <a:r>
              <a:rPr lang="cs-CZ" sz="2800" b="0" i="0" u="none" strike="noStrike" baseline="0" dirty="0">
                <a:latin typeface="Times New Roman" panose="02020603050405020304" pitchFamily="18" charset="0"/>
                <a:cs typeface="Times New Roman" panose="02020603050405020304" pitchFamily="18" charset="0"/>
              </a:rPr>
              <a:t> může dosáhnout rychlejšího rozvoje podnikání na národní i mezi-národní úrovni </a:t>
            </a:r>
          </a:p>
          <a:p>
            <a:pPr marL="457200" indent="-457200">
              <a:buFont typeface="Wingdings" panose="05000000000000000000" pitchFamily="2" charset="2"/>
              <a:buChar char="§"/>
            </a:pPr>
            <a:r>
              <a:rPr lang="cs-CZ" sz="2800" b="0" i="0" u="none" strike="noStrike" baseline="0" dirty="0">
                <a:latin typeface="Times New Roman" panose="02020603050405020304" pitchFamily="18" charset="0"/>
                <a:cs typeface="Times New Roman" panose="02020603050405020304" pitchFamily="18" charset="0"/>
              </a:rPr>
              <a:t>vytvoření vlastní struktury široké odbytové sítě a její další propojování a zhušťování </a:t>
            </a:r>
          </a:p>
          <a:p>
            <a:pPr marL="457200" indent="-457200">
              <a:buFont typeface="Wingdings" panose="05000000000000000000" pitchFamily="2" charset="2"/>
              <a:buChar char="§"/>
            </a:pPr>
            <a:r>
              <a:rPr lang="cs-CZ" sz="2800" b="0" i="0" u="none" strike="noStrike" baseline="0" dirty="0">
                <a:latin typeface="Times New Roman" panose="02020603050405020304" pitchFamily="18" charset="0"/>
                <a:cs typeface="Times New Roman" panose="02020603050405020304" pitchFamily="18" charset="0"/>
              </a:rPr>
              <a:t>rozložení rizika na </a:t>
            </a:r>
            <a:r>
              <a:rPr lang="cs-CZ" sz="2800" b="0" i="0" u="none" strike="noStrike" baseline="0" dirty="0" err="1">
                <a:latin typeface="Times New Roman" panose="02020603050405020304" pitchFamily="18" charset="0"/>
                <a:cs typeface="Times New Roman" panose="02020603050405020304" pitchFamily="18" charset="0"/>
              </a:rPr>
              <a:t>franchisanty</a:t>
            </a:r>
            <a:r>
              <a:rPr lang="cs-CZ" sz="2800" b="0" i="0" u="none" strike="noStrike" baseline="0" dirty="0">
                <a:latin typeface="Times New Roman" panose="02020603050405020304" pitchFamily="18" charset="0"/>
                <a:cs typeface="Times New Roman" panose="02020603050405020304" pitchFamily="18" charset="0"/>
              </a:rPr>
              <a:t> </a:t>
            </a:r>
          </a:p>
          <a:p>
            <a:pPr marL="457200" indent="-457200">
              <a:buFont typeface="Wingdings" panose="05000000000000000000" pitchFamily="2" charset="2"/>
              <a:buChar char="§"/>
            </a:pPr>
            <a:r>
              <a:rPr lang="cs-CZ" sz="2800" b="0" i="0" u="none" strike="noStrike" baseline="0" dirty="0">
                <a:latin typeface="Times New Roman" panose="02020603050405020304" pitchFamily="18" charset="0"/>
                <a:cs typeface="Times New Roman" panose="02020603050405020304" pitchFamily="18" charset="0"/>
              </a:rPr>
              <a:t>snížení nákladů na otevření nových prodejen </a:t>
            </a:r>
          </a:p>
          <a:p>
            <a:pPr marL="457200" indent="-457200">
              <a:buFont typeface="Wingdings" panose="05000000000000000000" pitchFamily="2" charset="2"/>
              <a:buChar char="§"/>
            </a:pPr>
            <a:r>
              <a:rPr lang="cs-CZ" sz="2800" b="0" i="0" u="none" strike="noStrike" baseline="0" dirty="0">
                <a:latin typeface="Times New Roman" panose="02020603050405020304" pitchFamily="18" charset="0"/>
                <a:cs typeface="Times New Roman" panose="02020603050405020304" pitchFamily="18" charset="0"/>
              </a:rPr>
              <a:t>kvalitnější kontrola prodeje výrobků a služeb </a:t>
            </a:r>
          </a:p>
          <a:p>
            <a:endParaRPr lang="cs-CZ" sz="1800" b="0" i="0" u="none" strike="noStrike" baseline="0" dirty="0">
              <a:solidFill>
                <a:srgbClr val="F79277"/>
              </a:solidFill>
              <a:latin typeface="Calibri" panose="020F0502020204030204" pitchFamily="34" charset="0"/>
            </a:endParaRPr>
          </a:p>
        </p:txBody>
      </p:sp>
    </p:spTree>
    <p:extLst>
      <p:ext uri="{BB962C8B-B14F-4D97-AF65-F5344CB8AC3E}">
        <p14:creationId xmlns:p14="http://schemas.microsoft.com/office/powerpoint/2010/main" val="6733672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ACD97746-9AD2-836C-4992-4F0E5011D974}"/>
              </a:ext>
            </a:extLst>
          </p:cNvPr>
          <p:cNvSpPr txBox="1"/>
          <p:nvPr/>
        </p:nvSpPr>
        <p:spPr>
          <a:xfrm>
            <a:off x="337930" y="251507"/>
            <a:ext cx="11728173" cy="6370975"/>
          </a:xfrm>
          <a:prstGeom prst="rect">
            <a:avLst/>
          </a:prstGeom>
          <a:noFill/>
        </p:spPr>
        <p:txBody>
          <a:bodyPr wrap="square">
            <a:spAutoFit/>
          </a:bodyPr>
          <a:lstStyle/>
          <a:p>
            <a:r>
              <a:rPr lang="cs-CZ" sz="3000" b="1" i="0" u="none" strike="noStrike" baseline="0" dirty="0">
                <a:latin typeface="Times New Roman" panose="02020603050405020304" pitchFamily="18" charset="0"/>
                <a:cs typeface="Times New Roman" panose="02020603050405020304" pitchFamily="18" charset="0"/>
              </a:rPr>
              <a:t>Výhody pro </a:t>
            </a:r>
            <a:r>
              <a:rPr lang="cs-CZ" sz="3000" b="1" i="0" u="none" strike="noStrike" baseline="0" dirty="0" err="1">
                <a:latin typeface="Times New Roman" panose="02020603050405020304" pitchFamily="18" charset="0"/>
                <a:cs typeface="Times New Roman" panose="02020603050405020304" pitchFamily="18" charset="0"/>
              </a:rPr>
              <a:t>franchisanta</a:t>
            </a:r>
            <a:r>
              <a:rPr lang="cs-CZ" sz="3000" b="1" i="0" u="none" strike="noStrike" baseline="0" dirty="0">
                <a:latin typeface="Times New Roman" panose="02020603050405020304" pitchFamily="18" charset="0"/>
                <a:cs typeface="Times New Roman" panose="02020603050405020304" pitchFamily="18" charset="0"/>
              </a:rPr>
              <a:t>: </a:t>
            </a:r>
            <a:endParaRPr lang="cs-CZ" sz="3000" b="0" i="0" u="none" strike="noStrike" baseline="0" dirty="0">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
            </a:pPr>
            <a:r>
              <a:rPr lang="cs-CZ" sz="3000" b="0" i="0" u="none" strike="noStrike" baseline="0" dirty="0" err="1">
                <a:latin typeface="Times New Roman" panose="02020603050405020304" pitchFamily="18" charset="0"/>
                <a:cs typeface="Times New Roman" panose="02020603050405020304" pitchFamily="18" charset="0"/>
              </a:rPr>
              <a:t>franchisant</a:t>
            </a:r>
            <a:r>
              <a:rPr lang="cs-CZ" sz="3000" b="0" i="0" u="none" strike="noStrike" baseline="0" dirty="0">
                <a:latin typeface="Times New Roman" panose="02020603050405020304" pitchFamily="18" charset="0"/>
                <a:cs typeface="Times New Roman" panose="02020603050405020304" pitchFamily="18" charset="0"/>
              </a:rPr>
              <a:t> může vlastnit a provozovat podnik s relativně malým počátečním kapitálem </a:t>
            </a:r>
          </a:p>
          <a:p>
            <a:pPr marL="457200" indent="-457200">
              <a:buFont typeface="Wingdings" panose="05000000000000000000" pitchFamily="2" charset="2"/>
              <a:buChar char="§"/>
            </a:pPr>
            <a:r>
              <a:rPr lang="cs-CZ" sz="3000" b="0" i="0" u="none" strike="noStrike" baseline="0" dirty="0">
                <a:latin typeface="Times New Roman" panose="02020603050405020304" pitchFamily="18" charset="0"/>
                <a:cs typeface="Times New Roman" panose="02020603050405020304" pitchFamily="18" charset="0"/>
              </a:rPr>
              <a:t>jde o druh podnikání, jenž je pověřen časem a trhem </a:t>
            </a:r>
          </a:p>
          <a:p>
            <a:pPr marL="457200" indent="-457200">
              <a:buFont typeface="Wingdings" panose="05000000000000000000" pitchFamily="2" charset="2"/>
              <a:buChar char="§"/>
            </a:pPr>
            <a:r>
              <a:rPr lang="cs-CZ" sz="3000" b="0" i="0" u="none" strike="noStrike" baseline="0" dirty="0" err="1">
                <a:latin typeface="Times New Roman" panose="02020603050405020304" pitchFamily="18" charset="0"/>
                <a:cs typeface="Times New Roman" panose="02020603050405020304" pitchFamily="18" charset="0"/>
              </a:rPr>
              <a:t>franchising</a:t>
            </a:r>
            <a:r>
              <a:rPr lang="cs-CZ" sz="3000" b="0" i="0" u="none" strike="noStrike" baseline="0" dirty="0">
                <a:latin typeface="Times New Roman" panose="02020603050405020304" pitchFamily="18" charset="0"/>
                <a:cs typeface="Times New Roman" panose="02020603050405020304" pitchFamily="18" charset="0"/>
              </a:rPr>
              <a:t> usnadňuje start podnikání </a:t>
            </a:r>
          </a:p>
          <a:p>
            <a:pPr marL="457200" indent="-457200">
              <a:buFont typeface="Wingdings" panose="05000000000000000000" pitchFamily="2" charset="2"/>
              <a:buChar char="§"/>
            </a:pPr>
            <a:r>
              <a:rPr lang="cs-CZ" sz="3000" b="0" i="0" u="none" strike="noStrike" baseline="0" dirty="0">
                <a:latin typeface="Times New Roman" panose="02020603050405020304" pitchFamily="18" charset="0"/>
                <a:cs typeface="Times New Roman" panose="02020603050405020304" pitchFamily="18" charset="0"/>
              </a:rPr>
              <a:t>minimalizace počátečních rizik </a:t>
            </a:r>
          </a:p>
          <a:p>
            <a:endParaRPr lang="cs-CZ" sz="3000" dirty="0">
              <a:latin typeface="Times New Roman" panose="02020603050405020304" pitchFamily="18" charset="0"/>
              <a:cs typeface="Times New Roman" panose="02020603050405020304" pitchFamily="18" charset="0"/>
            </a:endParaRPr>
          </a:p>
          <a:p>
            <a:r>
              <a:rPr lang="cs-CZ" sz="3000" b="1" i="0" u="none" strike="noStrike" baseline="0" dirty="0">
                <a:latin typeface="Times New Roman" panose="02020603050405020304" pitchFamily="18" charset="0"/>
                <a:cs typeface="Times New Roman" panose="02020603050405020304" pitchFamily="18" charset="0"/>
              </a:rPr>
              <a:t>Nevýhody </a:t>
            </a:r>
            <a:r>
              <a:rPr lang="cs-CZ" sz="3000" b="1" i="0" u="none" strike="noStrike" baseline="0" dirty="0" err="1">
                <a:latin typeface="Times New Roman" panose="02020603050405020304" pitchFamily="18" charset="0"/>
                <a:cs typeface="Times New Roman" panose="02020603050405020304" pitchFamily="18" charset="0"/>
              </a:rPr>
              <a:t>franchisingu</a:t>
            </a:r>
            <a:r>
              <a:rPr lang="cs-CZ" sz="3000" b="1" i="0" u="none" strike="noStrike" baseline="0" dirty="0">
                <a:latin typeface="Times New Roman" panose="02020603050405020304" pitchFamily="18" charset="0"/>
                <a:cs typeface="Times New Roman" panose="02020603050405020304" pitchFamily="18" charset="0"/>
              </a:rPr>
              <a:t> </a:t>
            </a:r>
            <a:endParaRPr lang="cs-CZ" sz="3000" b="0" i="0" u="none" strike="noStrike" baseline="0" dirty="0">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
            </a:pPr>
            <a:r>
              <a:rPr lang="cs-CZ" sz="3000" b="0" i="0" u="none" strike="noStrike" baseline="0" dirty="0">
                <a:latin typeface="Times New Roman" panose="02020603050405020304" pitchFamily="18" charset="0"/>
                <a:cs typeface="Times New Roman" panose="02020603050405020304" pitchFamily="18" charset="0"/>
              </a:rPr>
              <a:t>vlastník práv často vyžaduje jednotný standard pořádku, vzhledu a balení </a:t>
            </a:r>
          </a:p>
          <a:p>
            <a:pPr marL="457200" indent="-457200">
              <a:buFont typeface="Wingdings" panose="05000000000000000000" pitchFamily="2" charset="2"/>
              <a:buChar char="§"/>
            </a:pPr>
            <a:r>
              <a:rPr lang="cs-CZ" sz="3000" b="0" i="0" u="none" strike="noStrike" baseline="0" dirty="0">
                <a:latin typeface="Times New Roman" panose="02020603050405020304" pitchFamily="18" charset="0"/>
                <a:cs typeface="Times New Roman" panose="02020603050405020304" pitchFamily="18" charset="0"/>
              </a:rPr>
              <a:t>vlastníkovi práv jsou vypláceny poměrně značné poplatky </a:t>
            </a:r>
          </a:p>
          <a:p>
            <a:pPr marL="457200" indent="-457200">
              <a:buFont typeface="Wingdings" panose="05000000000000000000" pitchFamily="2" charset="2"/>
              <a:buChar char="§"/>
            </a:pPr>
            <a:r>
              <a:rPr lang="cs-CZ" sz="3000" b="0" i="0" u="none" strike="noStrike" baseline="0" dirty="0">
                <a:latin typeface="Times New Roman" panose="02020603050405020304" pitchFamily="18" charset="0"/>
                <a:cs typeface="Times New Roman" panose="02020603050405020304" pitchFamily="18" charset="0"/>
              </a:rPr>
              <a:t>vysoký obrat nemusí nezbytně znamenat vysokou ziskovost </a:t>
            </a:r>
          </a:p>
          <a:p>
            <a:pPr marL="457200" indent="-457200">
              <a:buFont typeface="Wingdings" panose="05000000000000000000" pitchFamily="2" charset="2"/>
              <a:buChar char="§"/>
            </a:pPr>
            <a:r>
              <a:rPr lang="cs-CZ" sz="3000" b="0" i="0" u="none" strike="noStrike" baseline="0" dirty="0" err="1">
                <a:latin typeface="Times New Roman" panose="02020603050405020304" pitchFamily="18" charset="0"/>
                <a:cs typeface="Times New Roman" panose="02020603050405020304" pitchFamily="18" charset="0"/>
              </a:rPr>
              <a:t>franchisa</a:t>
            </a:r>
            <a:r>
              <a:rPr lang="cs-CZ" sz="3000" b="0" i="0" u="none" strike="noStrike" baseline="0" dirty="0">
                <a:latin typeface="Times New Roman" panose="02020603050405020304" pitchFamily="18" charset="0"/>
                <a:cs typeface="Times New Roman" panose="02020603050405020304" pitchFamily="18" charset="0"/>
              </a:rPr>
              <a:t> neposkytuje absolutní svobodu podnikání </a:t>
            </a:r>
          </a:p>
          <a:p>
            <a:endParaRPr lang="cs-CZ" sz="1800" b="0" i="0" u="none" strike="noStrike" baseline="0" dirty="0">
              <a:solidFill>
                <a:srgbClr val="F79277"/>
              </a:solidFill>
              <a:latin typeface="Calibri" panose="020F0502020204030204" pitchFamily="34" charset="0"/>
            </a:endParaRPr>
          </a:p>
        </p:txBody>
      </p:sp>
    </p:spTree>
    <p:extLst>
      <p:ext uri="{BB962C8B-B14F-4D97-AF65-F5344CB8AC3E}">
        <p14:creationId xmlns:p14="http://schemas.microsoft.com/office/powerpoint/2010/main" val="33406409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ovéPole 5">
            <a:extLst>
              <a:ext uri="{FF2B5EF4-FFF2-40B4-BE49-F238E27FC236}">
                <a16:creationId xmlns:a16="http://schemas.microsoft.com/office/drawing/2014/main" id="{770B61EC-FD44-E2A3-7EDE-9B8E0C9711ED}"/>
              </a:ext>
            </a:extLst>
          </p:cNvPr>
          <p:cNvSpPr txBox="1"/>
          <p:nvPr/>
        </p:nvSpPr>
        <p:spPr>
          <a:xfrm>
            <a:off x="5219700" y="5715000"/>
            <a:ext cx="6399142" cy="630942"/>
          </a:xfrm>
          <a:prstGeom prst="rect">
            <a:avLst/>
          </a:prstGeom>
          <a:noFill/>
        </p:spPr>
        <p:txBody>
          <a:bodyPr wrap="square" rtlCol="0">
            <a:spAutoFit/>
          </a:bodyPr>
          <a:lstStyle/>
          <a:p>
            <a:pPr algn="r"/>
            <a:r>
              <a:rPr lang="cs-CZ" sz="3500" dirty="0">
                <a:solidFill>
                  <a:schemeClr val="bg1"/>
                </a:solidFill>
                <a:latin typeface="Times New Roman" panose="02020603050405020304" pitchFamily="18" charset="0"/>
                <a:cs typeface="Times New Roman" panose="02020603050405020304" pitchFamily="18" charset="0"/>
              </a:rPr>
              <a:t>Ing. Lenka Prachařová, Ph.D.</a:t>
            </a:r>
          </a:p>
        </p:txBody>
      </p:sp>
      <p:sp>
        <p:nvSpPr>
          <p:cNvPr id="3" name="TextovéPole 2">
            <a:extLst>
              <a:ext uri="{FF2B5EF4-FFF2-40B4-BE49-F238E27FC236}">
                <a16:creationId xmlns:a16="http://schemas.microsoft.com/office/drawing/2014/main" id="{7126A3BE-7C30-18DF-99E1-4264AF5F37E8}"/>
              </a:ext>
            </a:extLst>
          </p:cNvPr>
          <p:cNvSpPr txBox="1"/>
          <p:nvPr/>
        </p:nvSpPr>
        <p:spPr>
          <a:xfrm>
            <a:off x="428597" y="1663893"/>
            <a:ext cx="11579903" cy="3323987"/>
          </a:xfrm>
          <a:prstGeom prst="rect">
            <a:avLst/>
          </a:prstGeom>
          <a:noFill/>
        </p:spPr>
        <p:txBody>
          <a:bodyPr wrap="square" rtlCol="0">
            <a:spAutoFit/>
          </a:bodyPr>
          <a:lstStyle/>
          <a:p>
            <a:pPr marL="457200" indent="-457200" algn="l">
              <a:buFontTx/>
              <a:buChar char="-"/>
            </a:pPr>
            <a:r>
              <a:rPr lang="cs-CZ" sz="3000" b="0" i="0" u="none" strike="noStrike" baseline="0" dirty="0">
                <a:solidFill>
                  <a:srgbClr val="000000"/>
                </a:solidFill>
                <a:latin typeface="Times New Roman" panose="02020603050405020304" pitchFamily="18" charset="0"/>
                <a:cs typeface="Times New Roman" panose="02020603050405020304" pitchFamily="18" charset="0"/>
              </a:rPr>
              <a:t>Rozhodnout se pro samostatné podnikání a mít k tomuto rozhodnutí životaschopný podnikatelský nápad, který by mohl nastartovat samotné podnikání, není jednoduché. </a:t>
            </a:r>
          </a:p>
          <a:p>
            <a:pPr marL="457200" indent="-457200" algn="l">
              <a:buFontTx/>
              <a:buChar char="-"/>
            </a:pPr>
            <a:r>
              <a:rPr lang="cs-CZ" sz="3000" b="0" i="0" u="none" strike="noStrike" baseline="0" dirty="0">
                <a:solidFill>
                  <a:srgbClr val="000000"/>
                </a:solidFill>
                <a:latin typeface="Times New Roman" panose="02020603050405020304" pitchFamily="18" charset="0"/>
                <a:cs typeface="Times New Roman" panose="02020603050405020304" pitchFamily="18" charset="0"/>
              </a:rPr>
              <a:t>Jistě usnadnění kromě </a:t>
            </a:r>
            <a:r>
              <a:rPr lang="cs-CZ" sz="3000" b="0" i="0" u="none" strike="noStrike" baseline="0" dirty="0" err="1">
                <a:solidFill>
                  <a:srgbClr val="000000"/>
                </a:solidFill>
                <a:latin typeface="Times New Roman" panose="02020603050405020304" pitchFamily="18" charset="0"/>
                <a:cs typeface="Times New Roman" panose="02020603050405020304" pitchFamily="18" charset="0"/>
              </a:rPr>
              <a:t>franchisingu</a:t>
            </a:r>
            <a:r>
              <a:rPr lang="cs-CZ" sz="3000" b="0" i="0" u="none" strike="noStrike" baseline="0" dirty="0">
                <a:solidFill>
                  <a:srgbClr val="000000"/>
                </a:solidFill>
                <a:latin typeface="Times New Roman" panose="02020603050405020304" pitchFamily="18" charset="0"/>
                <a:cs typeface="Times New Roman" panose="02020603050405020304" pitchFamily="18" charset="0"/>
              </a:rPr>
              <a:t> nabízí možnost stát se obchodním partnerem či zástupcem i renomované mezinárodní firmy. </a:t>
            </a:r>
          </a:p>
          <a:p>
            <a:pPr marL="457200" indent="-457200" algn="l">
              <a:buFontTx/>
              <a:buChar char="-"/>
            </a:pPr>
            <a:r>
              <a:rPr lang="cs-CZ" sz="3000" b="0" i="0" u="none" strike="noStrike" baseline="0" dirty="0">
                <a:solidFill>
                  <a:srgbClr val="000000"/>
                </a:solidFill>
                <a:latin typeface="Times New Roman" panose="02020603050405020304" pitchFamily="18" charset="0"/>
                <a:cs typeface="Times New Roman" panose="02020603050405020304" pitchFamily="18" charset="0"/>
              </a:rPr>
              <a:t>Touto možností je </a:t>
            </a:r>
            <a:r>
              <a:rPr lang="cs-CZ" sz="3000" b="1" i="0" u="none" strike="noStrike" baseline="0" dirty="0">
                <a:solidFill>
                  <a:srgbClr val="000000"/>
                </a:solidFill>
                <a:latin typeface="Times New Roman" panose="02020603050405020304" pitchFamily="18" charset="0"/>
                <a:cs typeface="Times New Roman" panose="02020603050405020304" pitchFamily="18" charset="0"/>
              </a:rPr>
              <a:t>autorizované dealerství</a:t>
            </a:r>
            <a:r>
              <a:rPr lang="cs-CZ" sz="3000" b="0" i="0" u="none" strike="noStrike" baseline="0" dirty="0">
                <a:solidFill>
                  <a:srgbClr val="000000"/>
                </a:solidFill>
                <a:latin typeface="Times New Roman" panose="02020603050405020304" pitchFamily="18" charset="0"/>
                <a:cs typeface="Times New Roman" panose="02020603050405020304" pitchFamily="18" charset="0"/>
              </a:rPr>
              <a:t>, tedy podnikání v obchodní činnosti na základě práv a povinností získaných od kmenové firmy.</a:t>
            </a:r>
            <a:endParaRPr lang="cs-CZ" sz="3000" b="0" i="0" dirty="0">
              <a:solidFill>
                <a:srgbClr val="403F3D"/>
              </a:solidFill>
              <a:effectLst/>
              <a:latin typeface="Times New Roman" panose="02020603050405020304" pitchFamily="18" charset="0"/>
              <a:cs typeface="Times New Roman" panose="02020603050405020304" pitchFamily="18" charset="0"/>
            </a:endParaRPr>
          </a:p>
        </p:txBody>
      </p:sp>
      <p:sp>
        <p:nvSpPr>
          <p:cNvPr id="10" name="TextovéPole 9">
            <a:extLst>
              <a:ext uri="{FF2B5EF4-FFF2-40B4-BE49-F238E27FC236}">
                <a16:creationId xmlns:a16="http://schemas.microsoft.com/office/drawing/2014/main" id="{6310D2B4-B176-34EE-20D5-72723B4741DF}"/>
              </a:ext>
            </a:extLst>
          </p:cNvPr>
          <p:cNvSpPr txBox="1"/>
          <p:nvPr/>
        </p:nvSpPr>
        <p:spPr>
          <a:xfrm>
            <a:off x="367644" y="254524"/>
            <a:ext cx="11658704" cy="1169551"/>
          </a:xfrm>
          <a:prstGeom prst="rect">
            <a:avLst/>
          </a:prstGeom>
          <a:noFill/>
        </p:spPr>
        <p:txBody>
          <a:bodyPr wrap="square" rtlCol="0">
            <a:spAutoFit/>
          </a:bodyPr>
          <a:lstStyle/>
          <a:p>
            <a:r>
              <a:rPr lang="cs-CZ" sz="3500" b="1" dirty="0">
                <a:latin typeface="Times New Roman" panose="02020603050405020304" pitchFamily="18" charset="0"/>
                <a:cs typeface="Times New Roman" panose="02020603050405020304" pitchFamily="18" charset="0"/>
              </a:rPr>
              <a:t>AUTORIZOVANÉ DEALERSTVÍ V MALÉM A STŘEDNÍM A PODNIKÁNÍ</a:t>
            </a:r>
          </a:p>
        </p:txBody>
      </p:sp>
      <p:cxnSp>
        <p:nvCxnSpPr>
          <p:cNvPr id="12" name="Přímá spojnice 11">
            <a:extLst>
              <a:ext uri="{FF2B5EF4-FFF2-40B4-BE49-F238E27FC236}">
                <a16:creationId xmlns:a16="http://schemas.microsoft.com/office/drawing/2014/main" id="{1B74788D-0DA2-5D7C-4CF6-51ED7C06C939}"/>
              </a:ext>
            </a:extLst>
          </p:cNvPr>
          <p:cNvCxnSpPr>
            <a:cxnSpLocks/>
          </p:cNvCxnSpPr>
          <p:nvPr/>
        </p:nvCxnSpPr>
        <p:spPr>
          <a:xfrm>
            <a:off x="428597" y="1424075"/>
            <a:ext cx="11334805" cy="0"/>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0914705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5A2F31C1-9469-8C14-8701-B852E5D47EE9}"/>
              </a:ext>
            </a:extLst>
          </p:cNvPr>
          <p:cNvSpPr>
            <a:spLocks noGrp="1"/>
          </p:cNvSpPr>
          <p:nvPr>
            <p:ph idx="1"/>
          </p:nvPr>
        </p:nvSpPr>
        <p:spPr>
          <a:xfrm>
            <a:off x="406133" y="2410447"/>
            <a:ext cx="11565835" cy="2747963"/>
          </a:xfrm>
        </p:spPr>
        <p:txBody>
          <a:bodyPr>
            <a:noAutofit/>
          </a:bodyPr>
          <a:lstStyle/>
          <a:p>
            <a:pPr>
              <a:buFontTx/>
              <a:buChar char="-"/>
            </a:pPr>
            <a:r>
              <a:rPr lang="cs-CZ" sz="3000" b="0" i="0" u="none" strike="noStrike" baseline="0" dirty="0">
                <a:solidFill>
                  <a:srgbClr val="000000"/>
                </a:solidFill>
                <a:latin typeface="Times New Roman" panose="02020603050405020304" pitchFamily="18" charset="0"/>
                <a:cs typeface="Times New Roman" panose="02020603050405020304" pitchFamily="18" charset="0"/>
              </a:rPr>
              <a:t>Podnikatel a jeho firma jsou pověřeni autorizovaným dealerstvím jinou firmou na základě smlouvy o autorizovaném dealerství. </a:t>
            </a:r>
          </a:p>
          <a:p>
            <a:pPr>
              <a:buFontTx/>
              <a:buChar char="-"/>
            </a:pPr>
            <a:r>
              <a:rPr lang="cs-CZ" sz="3000" b="0" i="0" u="none" strike="noStrike" baseline="0" dirty="0">
                <a:solidFill>
                  <a:srgbClr val="000000"/>
                </a:solidFill>
                <a:latin typeface="Times New Roman" panose="02020603050405020304" pitchFamily="18" charset="0"/>
                <a:cs typeface="Times New Roman" panose="02020603050405020304" pitchFamily="18" charset="0"/>
              </a:rPr>
              <a:t>Tato forma spolupráce ¨není nějak precizně vymezena ani upravena v žádné právní formě. Záleží čistě jen na vnitřních předpisech firmy a konkrétním vypracování smlouvy na tento typ spolupráce v podnikání.</a:t>
            </a:r>
          </a:p>
          <a:p>
            <a:pPr>
              <a:buFontTx/>
              <a:buChar char="-"/>
            </a:pPr>
            <a:r>
              <a:rPr lang="cs-CZ" sz="3000" b="0" i="0" u="none" strike="noStrike" baseline="0" dirty="0">
                <a:solidFill>
                  <a:srgbClr val="000000"/>
                </a:solidFill>
                <a:latin typeface="Times New Roman" panose="02020603050405020304" pitchFamily="18" charset="0"/>
                <a:cs typeface="Times New Roman" panose="02020603050405020304" pitchFamily="18" charset="0"/>
              </a:rPr>
              <a:t>Smlouvou na tento typ podnikání získává podnikatel práva na výkon své činnosti a na straně druhé musí plnit povinnosti obchodního partnera firmy, která ho pověřuje tímto postavením. Jedná se zpravidla o střední až velký výrobní či obchodní podnik, který svými výrobky či zbožím uspokojuje poptávku organizací typu malých a středních podniků. </a:t>
            </a:r>
            <a:endParaRPr lang="cs-CZ" sz="3000" dirty="0">
              <a:latin typeface="Times New Roman" panose="02020603050405020304" pitchFamily="18" charset="0"/>
              <a:cs typeface="Times New Roman" panose="02020603050405020304" pitchFamily="18" charset="0"/>
            </a:endParaRPr>
          </a:p>
        </p:txBody>
      </p:sp>
      <p:pic>
        <p:nvPicPr>
          <p:cNvPr id="5" name="Obrázek 4">
            <a:extLst>
              <a:ext uri="{FF2B5EF4-FFF2-40B4-BE49-F238E27FC236}">
                <a16:creationId xmlns:a16="http://schemas.microsoft.com/office/drawing/2014/main" id="{EE9409BA-E7CD-099E-70BF-B3356AF9A5E7}"/>
              </a:ext>
            </a:extLst>
          </p:cNvPr>
          <p:cNvPicPr>
            <a:picLocks noChangeAspect="1"/>
          </p:cNvPicPr>
          <p:nvPr/>
        </p:nvPicPr>
        <p:blipFill rotWithShape="1">
          <a:blip r:embed="rId2"/>
          <a:srcRect l="5299" t="44927" r="29646" b="32029"/>
          <a:stretch/>
        </p:blipFill>
        <p:spPr>
          <a:xfrm>
            <a:off x="0" y="25055"/>
            <a:ext cx="11971968" cy="2385392"/>
          </a:xfrm>
          <a:prstGeom prst="rect">
            <a:avLst/>
          </a:prstGeom>
        </p:spPr>
      </p:pic>
    </p:spTree>
    <p:extLst>
      <p:ext uri="{BB962C8B-B14F-4D97-AF65-F5344CB8AC3E}">
        <p14:creationId xmlns:p14="http://schemas.microsoft.com/office/powerpoint/2010/main" val="34653311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ACD97746-9AD2-836C-4992-4F0E5011D974}"/>
              </a:ext>
            </a:extLst>
          </p:cNvPr>
          <p:cNvSpPr txBox="1"/>
          <p:nvPr/>
        </p:nvSpPr>
        <p:spPr>
          <a:xfrm>
            <a:off x="337930" y="251507"/>
            <a:ext cx="11728173" cy="6093976"/>
          </a:xfrm>
          <a:prstGeom prst="rect">
            <a:avLst/>
          </a:prstGeom>
          <a:noFill/>
        </p:spPr>
        <p:txBody>
          <a:bodyPr wrap="square">
            <a:spAutoFit/>
          </a:bodyPr>
          <a:lstStyle/>
          <a:p>
            <a:r>
              <a:rPr lang="cs-CZ" sz="3000" b="1" i="0" u="none" strike="noStrike" baseline="0" dirty="0">
                <a:solidFill>
                  <a:srgbClr val="000000"/>
                </a:solidFill>
                <a:latin typeface="Times New Roman" panose="02020603050405020304" pitchFamily="18" charset="0"/>
                <a:cs typeface="Times New Roman" panose="02020603050405020304" pitchFamily="18" charset="0"/>
              </a:rPr>
              <a:t>Výhody autorizovaného dealerství </a:t>
            </a:r>
            <a:endParaRPr lang="cs-CZ" sz="3000" b="0" i="0" u="none" strike="noStrike" baseline="0" dirty="0">
              <a:solidFill>
                <a:srgbClr val="000000"/>
              </a:solidFill>
              <a:latin typeface="Times New Roman" panose="02020603050405020304" pitchFamily="18" charset="0"/>
              <a:cs typeface="Times New Roman" panose="02020603050405020304" pitchFamily="18" charset="0"/>
            </a:endParaRPr>
          </a:p>
          <a:p>
            <a:pPr marL="457200" indent="-457200">
              <a:buFontTx/>
              <a:buChar char="-"/>
            </a:pPr>
            <a:r>
              <a:rPr lang="cs-CZ" sz="3000" b="0" i="0" u="none" strike="noStrike" baseline="0" dirty="0">
                <a:solidFill>
                  <a:srgbClr val="000000"/>
                </a:solidFill>
                <a:latin typeface="Times New Roman" panose="02020603050405020304" pitchFamily="18" charset="0"/>
                <a:cs typeface="Times New Roman" panose="02020603050405020304" pitchFamily="18" charset="0"/>
              </a:rPr>
              <a:t>Činnost obchodního partnera tedy spočívá v uspokojování poptávky na spíše geograficky menším území. Tam je totiž zapotřebí pracovat s menším množstvím výrobků, zboží nebo služeb, což bývá pro pokrytí poptávky velkou firmou neekonomické. </a:t>
            </a:r>
          </a:p>
          <a:p>
            <a:pPr marL="457200" indent="-457200">
              <a:buFontTx/>
              <a:buChar char="-"/>
            </a:pPr>
            <a:r>
              <a:rPr lang="cs-CZ" sz="3000" b="0" i="0" u="none" strike="noStrike" baseline="0" dirty="0">
                <a:solidFill>
                  <a:srgbClr val="000000"/>
                </a:solidFill>
                <a:latin typeface="Times New Roman" panose="02020603050405020304" pitchFamily="18" charset="0"/>
                <a:cs typeface="Times New Roman" panose="02020603050405020304" pitchFamily="18" charset="0"/>
              </a:rPr>
              <a:t>Mateřská firma prodává autorizovanému dealerovi své výrobky, zboží či služby za výhodné ceny, zásobuje ho reklamními předměty, vzorky, školí ho apod. ve všech smluvních aktivitách. </a:t>
            </a:r>
          </a:p>
          <a:p>
            <a:pPr marL="457200" indent="-457200">
              <a:buFontTx/>
              <a:buChar char="-"/>
            </a:pPr>
            <a:r>
              <a:rPr lang="cs-CZ" sz="3000" b="0" i="0" u="none" strike="noStrike" baseline="0" dirty="0">
                <a:solidFill>
                  <a:srgbClr val="000000"/>
                </a:solidFill>
                <a:latin typeface="Times New Roman" panose="02020603050405020304" pitchFamily="18" charset="0"/>
                <a:cs typeface="Times New Roman" panose="02020603050405020304" pitchFamily="18" charset="0"/>
              </a:rPr>
              <a:t>Dealer jednoznačně respektuje doporučení týkající se skaldu, prodejních cen, účastní se školení apod. a sní používat autorizované dealerství, což má pozitivní vliv na zákazníky. </a:t>
            </a:r>
          </a:p>
          <a:p>
            <a:pPr marL="457200" indent="-457200">
              <a:buFontTx/>
              <a:buChar char="-"/>
            </a:pPr>
            <a:r>
              <a:rPr lang="cs-CZ" sz="3000" b="0" i="0" u="none" strike="noStrike" baseline="0" dirty="0">
                <a:solidFill>
                  <a:srgbClr val="000000"/>
                </a:solidFill>
                <a:latin typeface="Times New Roman" panose="02020603050405020304" pitchFamily="18" charset="0"/>
                <a:cs typeface="Times New Roman" panose="02020603050405020304" pitchFamily="18" charset="0"/>
              </a:rPr>
              <a:t>Jednou z metod řízení, které mají značný význam pro malé a střední podnikání je </a:t>
            </a:r>
            <a:r>
              <a:rPr lang="cs-CZ" sz="3000" b="1" i="0" u="none" strike="noStrike" baseline="0" dirty="0">
                <a:solidFill>
                  <a:srgbClr val="000000"/>
                </a:solidFill>
                <a:latin typeface="Times New Roman" panose="02020603050405020304" pitchFamily="18" charset="0"/>
                <a:cs typeface="Times New Roman" panose="02020603050405020304" pitchFamily="18" charset="0"/>
              </a:rPr>
              <a:t>outsourcing</a:t>
            </a:r>
            <a:r>
              <a:rPr lang="cs-CZ" sz="3000" dirty="0">
                <a:solidFill>
                  <a:srgbClr val="000000"/>
                </a:solidFill>
                <a:latin typeface="Times New Roman" panose="02020603050405020304" pitchFamily="18" charset="0"/>
                <a:cs typeface="Times New Roman" panose="02020603050405020304" pitchFamily="18" charset="0"/>
              </a:rPr>
              <a:t>.</a:t>
            </a:r>
            <a:endParaRPr lang="cs-CZ" sz="3000" b="0" i="0" u="none" strike="noStrike" baseline="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305393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ovéPole 5">
            <a:extLst>
              <a:ext uri="{FF2B5EF4-FFF2-40B4-BE49-F238E27FC236}">
                <a16:creationId xmlns:a16="http://schemas.microsoft.com/office/drawing/2014/main" id="{770B61EC-FD44-E2A3-7EDE-9B8E0C9711ED}"/>
              </a:ext>
            </a:extLst>
          </p:cNvPr>
          <p:cNvSpPr txBox="1"/>
          <p:nvPr/>
        </p:nvSpPr>
        <p:spPr>
          <a:xfrm>
            <a:off x="5219700" y="5715000"/>
            <a:ext cx="6399142" cy="630942"/>
          </a:xfrm>
          <a:prstGeom prst="rect">
            <a:avLst/>
          </a:prstGeom>
          <a:noFill/>
        </p:spPr>
        <p:txBody>
          <a:bodyPr wrap="square" rtlCol="0">
            <a:spAutoFit/>
          </a:bodyPr>
          <a:lstStyle/>
          <a:p>
            <a:pPr algn="r"/>
            <a:r>
              <a:rPr lang="cs-CZ" sz="3500" dirty="0">
                <a:solidFill>
                  <a:schemeClr val="bg1"/>
                </a:solidFill>
                <a:latin typeface="Times New Roman" panose="02020603050405020304" pitchFamily="18" charset="0"/>
                <a:cs typeface="Times New Roman" panose="02020603050405020304" pitchFamily="18" charset="0"/>
              </a:rPr>
              <a:t>Ing. Lenka Prachařová, Ph.D.</a:t>
            </a:r>
          </a:p>
        </p:txBody>
      </p:sp>
      <p:sp>
        <p:nvSpPr>
          <p:cNvPr id="3" name="TextovéPole 2">
            <a:extLst>
              <a:ext uri="{FF2B5EF4-FFF2-40B4-BE49-F238E27FC236}">
                <a16:creationId xmlns:a16="http://schemas.microsoft.com/office/drawing/2014/main" id="{7126A3BE-7C30-18DF-99E1-4264AF5F37E8}"/>
              </a:ext>
            </a:extLst>
          </p:cNvPr>
          <p:cNvSpPr txBox="1"/>
          <p:nvPr/>
        </p:nvSpPr>
        <p:spPr>
          <a:xfrm>
            <a:off x="306048" y="380466"/>
            <a:ext cx="11579903" cy="6093976"/>
          </a:xfrm>
          <a:prstGeom prst="rect">
            <a:avLst/>
          </a:prstGeom>
          <a:noFill/>
        </p:spPr>
        <p:txBody>
          <a:bodyPr wrap="square" rtlCol="0">
            <a:spAutoFit/>
          </a:bodyPr>
          <a:lstStyle/>
          <a:p>
            <a:pPr marL="457200" indent="-457200">
              <a:buFontTx/>
              <a:buChar char="-"/>
            </a:pPr>
            <a:r>
              <a:rPr lang="cs-CZ" sz="3000" dirty="0">
                <a:latin typeface="Times New Roman" panose="02020603050405020304" pitchFamily="18" charset="0"/>
                <a:cs typeface="Times New Roman" panose="02020603050405020304" pitchFamily="18" charset="0"/>
              </a:rPr>
              <a:t>Podnikatelé se jen velmi sporadicky chtějí dobrovolně angažovat v některé organizaci. </a:t>
            </a:r>
          </a:p>
          <a:p>
            <a:pPr marL="457200" indent="-457200">
              <a:buFontTx/>
              <a:buChar char="-"/>
            </a:pPr>
            <a:r>
              <a:rPr lang="cs-CZ" sz="3000" dirty="0">
                <a:latin typeface="Times New Roman" panose="02020603050405020304" pitchFamily="18" charset="0"/>
                <a:cs typeface="Times New Roman" panose="02020603050405020304" pitchFamily="18" charset="0"/>
              </a:rPr>
              <a:t>Nerovných podmínek ve svém podnikání si uvědomují až v okamžiku střetu s realitou, kdy se např. stát snaží o regulaci jejich typu podnikání nebo i o významné omezení pomocí zákonů, vyhlášek a nařízení.</a:t>
            </a:r>
          </a:p>
          <a:p>
            <a:pPr marL="457200" indent="-457200">
              <a:buFontTx/>
              <a:buChar char="-"/>
            </a:pPr>
            <a:r>
              <a:rPr lang="cs-CZ" sz="3000" dirty="0">
                <a:latin typeface="Times New Roman" panose="02020603050405020304" pitchFamily="18" charset="0"/>
                <a:cs typeface="Times New Roman" panose="02020603050405020304" pitchFamily="18" charset="0"/>
              </a:rPr>
              <a:t>Podnikatelé, kteří jsou členy profesních organizací mají v průběhu podnikání možnost své nároky, požadavky a připomínky argumentovat jednoznačně, kvalifikovaněji a razantněji. </a:t>
            </a:r>
          </a:p>
          <a:p>
            <a:pPr marL="457200" indent="-457200">
              <a:buFontTx/>
              <a:buChar char="-"/>
            </a:pPr>
            <a:r>
              <a:rPr lang="cs-CZ" sz="3000" dirty="0">
                <a:latin typeface="Times New Roman" panose="02020603050405020304" pitchFamily="18" charset="0"/>
                <a:cs typeface="Times New Roman" panose="02020603050405020304" pitchFamily="18" charset="0"/>
              </a:rPr>
              <a:t>Další funkcí pro podnikatele mohou tato sdružení mít v garanci kvality a odbornosti jejich členů a jimi nabízených výrobků, produktů a služeb nebo i v účelovém lobbingu ve vztahu ke státním orgánům. </a:t>
            </a:r>
          </a:p>
          <a:p>
            <a:pPr marL="457200" indent="-457200">
              <a:buFontTx/>
              <a:buChar char="-"/>
            </a:pPr>
            <a:endParaRPr lang="cs-CZ" sz="3000" dirty="0">
              <a:latin typeface="Times New Roman" panose="02020603050405020304" pitchFamily="18" charset="0"/>
              <a:cs typeface="Times New Roman" panose="02020603050405020304" pitchFamily="18" charset="0"/>
            </a:endParaRPr>
          </a:p>
          <a:p>
            <a:pPr marL="457200" indent="-457200">
              <a:buFontTx/>
              <a:buChar char="-"/>
            </a:pPr>
            <a:endParaRPr lang="cs-CZ" sz="3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722799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ACD97746-9AD2-836C-4992-4F0E5011D974}"/>
              </a:ext>
            </a:extLst>
          </p:cNvPr>
          <p:cNvSpPr txBox="1"/>
          <p:nvPr/>
        </p:nvSpPr>
        <p:spPr>
          <a:xfrm>
            <a:off x="337930" y="251507"/>
            <a:ext cx="11728173" cy="6555641"/>
          </a:xfrm>
          <a:prstGeom prst="rect">
            <a:avLst/>
          </a:prstGeom>
          <a:noFill/>
        </p:spPr>
        <p:txBody>
          <a:bodyPr wrap="square">
            <a:spAutoFit/>
          </a:bodyPr>
          <a:lstStyle/>
          <a:p>
            <a:r>
              <a:rPr lang="cs-CZ" sz="3000" b="1" i="0" u="none" strike="noStrike" baseline="0" dirty="0">
                <a:solidFill>
                  <a:srgbClr val="000000"/>
                </a:solidFill>
                <a:latin typeface="Times New Roman" panose="02020603050405020304" pitchFamily="18" charset="0"/>
                <a:cs typeface="Times New Roman" panose="02020603050405020304" pitchFamily="18" charset="0"/>
              </a:rPr>
              <a:t>OUTSOURCING</a:t>
            </a:r>
          </a:p>
          <a:p>
            <a:pPr marL="457200" indent="-457200">
              <a:buFontTx/>
              <a:buChar char="-"/>
            </a:pPr>
            <a:r>
              <a:rPr lang="cs-CZ" sz="3000" b="0" i="0" u="none" strike="noStrike" baseline="0" dirty="0">
                <a:solidFill>
                  <a:srgbClr val="000000"/>
                </a:solidFill>
                <a:latin typeface="Times New Roman" panose="02020603050405020304" pitchFamily="18" charset="0"/>
                <a:cs typeface="Times New Roman" panose="02020603050405020304" pitchFamily="18" charset="0"/>
              </a:rPr>
              <a:t>Dlouhodobé převedení vybraných služeb na externí poskytovatele, a to i včetně delegování odpovědnosti za jejich provádění.</a:t>
            </a:r>
          </a:p>
          <a:p>
            <a:pPr marL="457200" indent="-457200">
              <a:buFontTx/>
              <a:buChar char="-"/>
            </a:pPr>
            <a:r>
              <a:rPr lang="cs-CZ" sz="3000" dirty="0">
                <a:solidFill>
                  <a:srgbClr val="000000"/>
                </a:solidFill>
                <a:latin typeface="Times New Roman" panose="02020603050405020304" pitchFamily="18" charset="0"/>
                <a:cs typeface="Times New Roman" panose="02020603050405020304" pitchFamily="18" charset="0"/>
              </a:rPr>
              <a:t>J</a:t>
            </a:r>
            <a:r>
              <a:rPr lang="cs-CZ" sz="3000" b="0" i="0" u="none" strike="noStrike" baseline="0" dirty="0">
                <a:solidFill>
                  <a:srgbClr val="000000"/>
                </a:solidFill>
                <a:latin typeface="Times New Roman" panose="02020603050405020304" pitchFamily="18" charset="0"/>
                <a:cs typeface="Times New Roman" panose="02020603050405020304" pitchFamily="18" charset="0"/>
              </a:rPr>
              <a:t>de tedy o vyčlenění vybraných aktivit podnikání pro externí specializovanou firmu. </a:t>
            </a:r>
          </a:p>
          <a:p>
            <a:pPr marL="457200" indent="-457200">
              <a:buFontTx/>
              <a:buChar char="-"/>
            </a:pPr>
            <a:r>
              <a:rPr lang="cs-CZ" sz="3000" b="0" i="0" u="none" strike="noStrike" baseline="0" dirty="0">
                <a:solidFill>
                  <a:srgbClr val="000000"/>
                </a:solidFill>
                <a:latin typeface="Times New Roman" panose="02020603050405020304" pitchFamily="18" charset="0"/>
                <a:cs typeface="Times New Roman" panose="02020603050405020304" pitchFamily="18" charset="0"/>
              </a:rPr>
              <a:t>Ve většině případů je hlavní motivací této činnosti z pohledu zadávající firmy úspora nákladů, kvalitnější služby a také faktor času. Je třeba dodat, že se v těchto případech jedná o specializované firmy, které mají k této činnosti vyškolený personál a daleko více technických prostředků než zadávající firma. </a:t>
            </a:r>
          </a:p>
          <a:p>
            <a:pPr marL="457200" indent="-457200">
              <a:buFontTx/>
              <a:buChar char="-"/>
            </a:pPr>
            <a:r>
              <a:rPr lang="cs-CZ" sz="3000" b="0" i="0" u="none" strike="noStrike" baseline="0" dirty="0">
                <a:solidFill>
                  <a:srgbClr val="000000"/>
                </a:solidFill>
                <a:latin typeface="Times New Roman" panose="02020603050405020304" pitchFamily="18" charset="0"/>
                <a:cs typeface="Times New Roman" panose="02020603050405020304" pitchFamily="18" charset="0"/>
              </a:rPr>
              <a:t>Podstatou outsourcingu je vytěsňování určitých, předem vybraných podnikových činností z vlastního podniku a jejich smluvní zabezpečení u cizích společností, tedy u externího poskytovatele požadovaných služeb. </a:t>
            </a:r>
            <a:endParaRPr lang="cs-CZ" sz="3000" b="0" i="0" u="none" strike="noStrike" baseline="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65691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Zástupný obsah 4">
            <a:extLst>
              <a:ext uri="{FF2B5EF4-FFF2-40B4-BE49-F238E27FC236}">
                <a16:creationId xmlns:a16="http://schemas.microsoft.com/office/drawing/2014/main" id="{318B20A0-895F-4825-A54D-4C1CB1D24EF8}"/>
              </a:ext>
            </a:extLst>
          </p:cNvPr>
          <p:cNvPicPr>
            <a:picLocks noGrp="1" noChangeAspect="1"/>
          </p:cNvPicPr>
          <p:nvPr>
            <p:ph idx="1"/>
          </p:nvPr>
        </p:nvPicPr>
        <p:blipFill rotWithShape="1">
          <a:blip r:embed="rId2"/>
          <a:srcRect l="6401" t="61517" r="30000" b="15641"/>
          <a:stretch/>
        </p:blipFill>
        <p:spPr>
          <a:xfrm>
            <a:off x="347871" y="0"/>
            <a:ext cx="11315688" cy="2286000"/>
          </a:xfrm>
        </p:spPr>
      </p:pic>
      <p:sp>
        <p:nvSpPr>
          <p:cNvPr id="7" name="TextovéPole 6">
            <a:extLst>
              <a:ext uri="{FF2B5EF4-FFF2-40B4-BE49-F238E27FC236}">
                <a16:creationId xmlns:a16="http://schemas.microsoft.com/office/drawing/2014/main" id="{7CC95DB2-305F-67B2-128F-6121EA4CEE1B}"/>
              </a:ext>
            </a:extLst>
          </p:cNvPr>
          <p:cNvSpPr txBox="1"/>
          <p:nvPr/>
        </p:nvSpPr>
        <p:spPr>
          <a:xfrm>
            <a:off x="297342" y="2027584"/>
            <a:ext cx="11416746" cy="4878259"/>
          </a:xfrm>
          <a:prstGeom prst="rect">
            <a:avLst/>
          </a:prstGeom>
          <a:noFill/>
        </p:spPr>
        <p:txBody>
          <a:bodyPr wrap="square">
            <a:spAutoFit/>
          </a:bodyPr>
          <a:lstStyle/>
          <a:p>
            <a:pPr marL="457200" indent="-457200">
              <a:buFontTx/>
              <a:buChar char="-"/>
            </a:pPr>
            <a:r>
              <a:rPr lang="cs-CZ" sz="3000" b="0" i="0" u="none" strike="noStrike" baseline="0" dirty="0">
                <a:solidFill>
                  <a:srgbClr val="000000"/>
                </a:solidFill>
                <a:latin typeface="Times New Roman" panose="02020603050405020304" pitchFamily="18" charset="0"/>
                <a:cs typeface="Times New Roman" panose="02020603050405020304" pitchFamily="18" charset="0"/>
              </a:rPr>
              <a:t>Dnešní podnikatelské prostředí v sobě schovává plno problémů, které si jednak svým přístupem a chováním zavinili sami podnikatelé, ale také existuje celá řada faktorů, které vyplynuly ze situace na trhu a ekonomiky a z proběhlé ekonomické krize. </a:t>
            </a:r>
          </a:p>
          <a:p>
            <a:pPr marL="457200" indent="-457200">
              <a:buFontTx/>
              <a:buChar char="-"/>
            </a:pPr>
            <a:r>
              <a:rPr lang="cs-CZ" sz="3000" dirty="0">
                <a:solidFill>
                  <a:srgbClr val="000000"/>
                </a:solidFill>
                <a:latin typeface="Times New Roman" panose="02020603050405020304" pitchFamily="18" charset="0"/>
                <a:cs typeface="Times New Roman" panose="02020603050405020304" pitchFamily="18" charset="0"/>
              </a:rPr>
              <a:t>T</a:t>
            </a:r>
            <a:r>
              <a:rPr lang="cs-CZ" sz="3000" b="0" i="0" u="none" strike="noStrike" baseline="0" dirty="0">
                <a:solidFill>
                  <a:srgbClr val="000000"/>
                </a:solidFill>
                <a:latin typeface="Times New Roman" panose="02020603050405020304" pitchFamily="18" charset="0"/>
                <a:cs typeface="Times New Roman" panose="02020603050405020304" pitchFamily="18" charset="0"/>
              </a:rPr>
              <a:t>yto faktory přinášejí pro podnikatele mnoho dynamických změn a firmy, které se pohybují v tomto prostředí, musí čelit stále více konkurenčním tlakům. </a:t>
            </a:r>
          </a:p>
          <a:p>
            <a:pPr marL="457200" indent="-457200">
              <a:buFontTx/>
              <a:buChar char="-"/>
            </a:pPr>
            <a:r>
              <a:rPr lang="cs-CZ" sz="3000" b="0" i="0" u="none" strike="noStrike" baseline="0" dirty="0">
                <a:solidFill>
                  <a:srgbClr val="000000"/>
                </a:solidFill>
                <a:latin typeface="Times New Roman" panose="02020603050405020304" pitchFamily="18" charset="0"/>
                <a:cs typeface="Times New Roman" panose="02020603050405020304" pitchFamily="18" charset="0"/>
              </a:rPr>
              <a:t>Všechny změny v ekonomice znamenají zrychlení obrátek zboží, inovaci nových technologií a rychlé reagování na služby, které jsou schopny konkurenční výzvy a tlaky ustát. </a:t>
            </a:r>
          </a:p>
          <a:p>
            <a:endParaRPr lang="cs-CZ" sz="1100" b="0" i="0" u="none" strike="noStrike" baseline="0" dirty="0">
              <a:solidFill>
                <a:srgbClr val="F79277"/>
              </a:solidFill>
              <a:latin typeface="Calibri" panose="020F0502020204030204" pitchFamily="34" charset="0"/>
            </a:endParaRPr>
          </a:p>
        </p:txBody>
      </p:sp>
    </p:spTree>
    <p:extLst>
      <p:ext uri="{BB962C8B-B14F-4D97-AF65-F5344CB8AC3E}">
        <p14:creationId xmlns:p14="http://schemas.microsoft.com/office/powerpoint/2010/main" val="40968104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ovéPole 6">
            <a:extLst>
              <a:ext uri="{FF2B5EF4-FFF2-40B4-BE49-F238E27FC236}">
                <a16:creationId xmlns:a16="http://schemas.microsoft.com/office/drawing/2014/main" id="{7CC95DB2-305F-67B2-128F-6121EA4CEE1B}"/>
              </a:ext>
            </a:extLst>
          </p:cNvPr>
          <p:cNvSpPr txBox="1"/>
          <p:nvPr/>
        </p:nvSpPr>
        <p:spPr>
          <a:xfrm>
            <a:off x="298175" y="357809"/>
            <a:ext cx="11416746" cy="3954929"/>
          </a:xfrm>
          <a:prstGeom prst="rect">
            <a:avLst/>
          </a:prstGeom>
          <a:noFill/>
        </p:spPr>
        <p:txBody>
          <a:bodyPr wrap="square">
            <a:spAutoFit/>
          </a:bodyPr>
          <a:lstStyle/>
          <a:p>
            <a:r>
              <a:rPr lang="cs-CZ" sz="3000" b="1" i="0" u="none" strike="noStrike" baseline="0" dirty="0">
                <a:latin typeface="Times New Roman" panose="02020603050405020304" pitchFamily="18" charset="0"/>
                <a:cs typeface="Times New Roman" panose="02020603050405020304" pitchFamily="18" charset="0"/>
              </a:rPr>
              <a:t>DŮVODY VYUŽITÍ OUTSOURCINGU V PODNIKU: </a:t>
            </a:r>
            <a:endParaRPr lang="cs-CZ" sz="3000" b="0" i="0" u="none" strike="noStrike" baseline="0" dirty="0">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
            </a:pPr>
            <a:r>
              <a:rPr lang="cs-CZ" sz="3000" b="0" i="0" u="none" strike="noStrike" baseline="0" dirty="0">
                <a:latin typeface="Times New Roman" panose="02020603050405020304" pitchFamily="18" charset="0"/>
                <a:cs typeface="Times New Roman" panose="02020603050405020304" pitchFamily="18" charset="0"/>
              </a:rPr>
              <a:t>firma se může soustředit pouze na svoji prioritní činnost </a:t>
            </a:r>
          </a:p>
          <a:p>
            <a:pPr marL="457200" indent="-457200">
              <a:buFont typeface="Wingdings" panose="05000000000000000000" pitchFamily="2" charset="2"/>
              <a:buChar char="§"/>
            </a:pPr>
            <a:r>
              <a:rPr lang="cs-CZ" sz="3000" b="0" i="0" u="none" strike="noStrike" baseline="0" dirty="0">
                <a:latin typeface="Times New Roman" panose="02020603050405020304" pitchFamily="18" charset="0"/>
                <a:cs typeface="Times New Roman" panose="02020603050405020304" pitchFamily="18" charset="0"/>
              </a:rPr>
              <a:t>získává přístup k technice a jejím aplikacím na profesionální úrovni </a:t>
            </a:r>
          </a:p>
          <a:p>
            <a:pPr marL="457200" indent="-457200">
              <a:buFont typeface="Wingdings" panose="05000000000000000000" pitchFamily="2" charset="2"/>
              <a:buChar char="§"/>
            </a:pPr>
            <a:r>
              <a:rPr lang="cs-CZ" sz="3000" b="0" i="0" u="none" strike="noStrike" baseline="0" dirty="0">
                <a:latin typeface="Times New Roman" panose="02020603050405020304" pitchFamily="18" charset="0"/>
                <a:cs typeface="Times New Roman" panose="02020603050405020304" pitchFamily="18" charset="0"/>
              </a:rPr>
              <a:t>snížení rizika formou jeho sdílení </a:t>
            </a:r>
          </a:p>
          <a:p>
            <a:pPr marL="457200" indent="-457200">
              <a:buFont typeface="Wingdings" panose="05000000000000000000" pitchFamily="2" charset="2"/>
              <a:buChar char="§"/>
            </a:pPr>
            <a:r>
              <a:rPr lang="cs-CZ" sz="3000" b="0" i="0" u="none" strike="noStrike" baseline="0" dirty="0">
                <a:latin typeface="Times New Roman" panose="02020603050405020304" pitchFamily="18" charset="0"/>
                <a:cs typeface="Times New Roman" panose="02020603050405020304" pitchFamily="18" charset="0"/>
              </a:rPr>
              <a:t>uvolnění zdrojů pro využití k jiným činnostem </a:t>
            </a:r>
          </a:p>
          <a:p>
            <a:pPr marL="457200" indent="-457200">
              <a:buFont typeface="Wingdings" panose="05000000000000000000" pitchFamily="2" charset="2"/>
              <a:buChar char="§"/>
            </a:pPr>
            <a:r>
              <a:rPr lang="cs-CZ" sz="3000" b="0" i="0" u="none" strike="noStrike" baseline="0" dirty="0">
                <a:latin typeface="Times New Roman" panose="02020603050405020304" pitchFamily="18" charset="0"/>
                <a:cs typeface="Times New Roman" panose="02020603050405020304" pitchFamily="18" charset="0"/>
              </a:rPr>
              <a:t>uvolnění finančních prostředků </a:t>
            </a:r>
          </a:p>
          <a:p>
            <a:pPr marL="457200" indent="-457200">
              <a:buFont typeface="Wingdings" panose="05000000000000000000" pitchFamily="2" charset="2"/>
              <a:buChar char="§"/>
            </a:pPr>
            <a:r>
              <a:rPr lang="cs-CZ" sz="3000" b="0" i="0" u="none" strike="noStrike" baseline="0" dirty="0">
                <a:latin typeface="Times New Roman" panose="02020603050405020304" pitchFamily="18" charset="0"/>
                <a:cs typeface="Times New Roman" panose="02020603050405020304" pitchFamily="18" charset="0"/>
              </a:rPr>
              <a:t>snížení nákladů </a:t>
            </a:r>
          </a:p>
          <a:p>
            <a:pPr marL="457200" indent="-457200">
              <a:buFont typeface="Wingdings" panose="05000000000000000000" pitchFamily="2" charset="2"/>
              <a:buChar char="§"/>
            </a:pPr>
            <a:r>
              <a:rPr lang="cs-CZ" sz="3000" b="0" i="0" u="none" strike="noStrike" baseline="0" dirty="0">
                <a:latin typeface="Times New Roman" panose="02020603050405020304" pitchFamily="18" charset="0"/>
                <a:cs typeface="Times New Roman" panose="02020603050405020304" pitchFamily="18" charset="0"/>
              </a:rPr>
              <a:t>nedostupnost interních zdrojů </a:t>
            </a:r>
          </a:p>
          <a:p>
            <a:endParaRPr lang="cs-CZ" sz="1100" b="0" i="0" u="none" strike="noStrike" baseline="0" dirty="0">
              <a:solidFill>
                <a:srgbClr val="F79277"/>
              </a:solidFill>
              <a:latin typeface="Calibri" panose="020F0502020204030204" pitchFamily="34" charset="0"/>
            </a:endParaRPr>
          </a:p>
        </p:txBody>
      </p:sp>
    </p:spTree>
    <p:extLst>
      <p:ext uri="{BB962C8B-B14F-4D97-AF65-F5344CB8AC3E}">
        <p14:creationId xmlns:p14="http://schemas.microsoft.com/office/powerpoint/2010/main" val="9622142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D08DA86F-66E9-B3EB-B27D-2F8340093209}"/>
              </a:ext>
            </a:extLst>
          </p:cNvPr>
          <p:cNvSpPr>
            <a:spLocks noGrp="1"/>
          </p:cNvSpPr>
          <p:nvPr>
            <p:ph idx="1"/>
          </p:nvPr>
        </p:nvSpPr>
        <p:spPr>
          <a:xfrm>
            <a:off x="261729" y="304938"/>
            <a:ext cx="11386931" cy="6274766"/>
          </a:xfrm>
        </p:spPr>
        <p:txBody>
          <a:bodyPr>
            <a:normAutofit lnSpcReduction="10000"/>
          </a:bodyPr>
          <a:lstStyle/>
          <a:p>
            <a:pPr marL="0" indent="0">
              <a:buNone/>
            </a:pPr>
            <a:r>
              <a:rPr lang="cs-CZ" sz="3200" b="1" i="0" u="none" strike="noStrike" baseline="0" dirty="0">
                <a:solidFill>
                  <a:srgbClr val="000000"/>
                </a:solidFill>
                <a:latin typeface="Times New Roman" panose="02020603050405020304" pitchFamily="18" charset="0"/>
                <a:cs typeface="Times New Roman" panose="02020603050405020304" pitchFamily="18" charset="0"/>
              </a:rPr>
              <a:t>PŘÍNOSY OUTSOURCINGU PRO ZÁKAZNÍKY: </a:t>
            </a:r>
            <a:endParaRPr lang="cs-CZ" sz="3200" b="0" i="0" u="none" strike="noStrike" baseline="0" dirty="0">
              <a:solidFill>
                <a:srgbClr val="000000"/>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
            </a:pPr>
            <a:r>
              <a:rPr lang="cs-CZ" sz="3200" dirty="0">
                <a:latin typeface="Times New Roman" panose="02020603050405020304" pitchFamily="18" charset="0"/>
                <a:cs typeface="Times New Roman" panose="02020603050405020304" pitchFamily="18" charset="0"/>
              </a:rPr>
              <a:t> </a:t>
            </a:r>
            <a:r>
              <a:rPr lang="cs-CZ" sz="3200" b="1" i="0" u="none" strike="noStrike" baseline="0" dirty="0">
                <a:latin typeface="Times New Roman" panose="02020603050405020304" pitchFamily="18" charset="0"/>
                <a:cs typeface="Times New Roman" panose="02020603050405020304" pitchFamily="18" charset="0"/>
              </a:rPr>
              <a:t>zkvalitnění řídící práce </a:t>
            </a:r>
            <a:r>
              <a:rPr lang="cs-CZ" sz="3200" b="0" i="0" u="none" strike="noStrike" baseline="0" dirty="0">
                <a:latin typeface="Times New Roman" panose="02020603050405020304" pitchFamily="18" charset="0"/>
                <a:cs typeface="Times New Roman" panose="02020603050405020304" pitchFamily="18" charset="0"/>
              </a:rPr>
              <a:t>– znamená, že prostřednictvím outsourcingu se zákazník dostává ke špičkovým technologiím na světové úrovni a jejich aplikaci a používání řídícími pracovníky v reálném čase má pozitivní vliv na kvalitu a rychlost celého rozhodovacího procesu. </a:t>
            </a:r>
          </a:p>
          <a:p>
            <a:pPr>
              <a:buFont typeface="Wingdings" panose="05000000000000000000" pitchFamily="2" charset="2"/>
              <a:buChar char="§"/>
            </a:pPr>
            <a:r>
              <a:rPr lang="cs-CZ" sz="3200" b="1" i="0" u="none" strike="noStrike" baseline="0" dirty="0">
                <a:latin typeface="Times New Roman" panose="02020603050405020304" pitchFamily="18" charset="0"/>
                <a:cs typeface="Times New Roman" panose="02020603050405020304" pitchFamily="18" charset="0"/>
              </a:rPr>
              <a:t>ekonomický přínos </a:t>
            </a:r>
            <a:r>
              <a:rPr lang="cs-CZ" sz="3200" b="0" i="0" u="none" strike="noStrike" baseline="0" dirty="0">
                <a:latin typeface="Times New Roman" panose="02020603050405020304" pitchFamily="18" charset="0"/>
                <a:cs typeface="Times New Roman" panose="02020603050405020304" pitchFamily="18" charset="0"/>
              </a:rPr>
              <a:t>– představuje úsporu finančních prostředků vynakládaných na lidské a materiální zdroje, které se po aplikaci outsourcingu mohou přesunout do jiných oblastí hospodaření firmy. </a:t>
            </a:r>
          </a:p>
          <a:p>
            <a:pPr>
              <a:buFont typeface="Wingdings" panose="05000000000000000000" pitchFamily="2" charset="2"/>
              <a:buChar char="§"/>
            </a:pPr>
            <a:r>
              <a:rPr lang="cs-CZ" sz="3200" b="1" i="0" u="none" strike="noStrike" baseline="0" dirty="0">
                <a:latin typeface="Times New Roman" panose="02020603050405020304" pitchFamily="18" charset="0"/>
                <a:cs typeface="Times New Roman" panose="02020603050405020304" pitchFamily="18" charset="0"/>
              </a:rPr>
              <a:t>variabilita </a:t>
            </a:r>
            <a:r>
              <a:rPr lang="cs-CZ" sz="3200" b="1" i="0" u="none" strike="noStrike" baseline="0" dirty="0">
                <a:solidFill>
                  <a:srgbClr val="000000"/>
                </a:solidFill>
                <a:latin typeface="Times New Roman" panose="02020603050405020304" pitchFamily="18" charset="0"/>
                <a:cs typeface="Times New Roman" panose="02020603050405020304" pitchFamily="18" charset="0"/>
              </a:rPr>
              <a:t>a univerzálnost </a:t>
            </a:r>
            <a:r>
              <a:rPr lang="cs-CZ" sz="3200" b="0" i="0" u="none" strike="noStrike" baseline="0" dirty="0">
                <a:solidFill>
                  <a:srgbClr val="000000"/>
                </a:solidFill>
                <a:latin typeface="Times New Roman" panose="02020603050405020304" pitchFamily="18" charset="0"/>
                <a:cs typeface="Times New Roman" panose="02020603050405020304" pitchFamily="18" charset="0"/>
              </a:rPr>
              <a:t>– outsourcing se dá provozovat buď jako součást globálně instalované podnikové informační soustavy nebo také samostatně a tím přizpůsobit individuálním požadavkům zákazníka. </a:t>
            </a:r>
          </a:p>
          <a:p>
            <a:endParaRPr lang="cs-CZ" dirty="0"/>
          </a:p>
        </p:txBody>
      </p:sp>
    </p:spTree>
    <p:extLst>
      <p:ext uri="{BB962C8B-B14F-4D97-AF65-F5344CB8AC3E}">
        <p14:creationId xmlns:p14="http://schemas.microsoft.com/office/powerpoint/2010/main" val="22634917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D08DA86F-66E9-B3EB-B27D-2F8340093209}"/>
              </a:ext>
            </a:extLst>
          </p:cNvPr>
          <p:cNvSpPr>
            <a:spLocks noGrp="1"/>
          </p:cNvSpPr>
          <p:nvPr>
            <p:ph idx="1"/>
          </p:nvPr>
        </p:nvSpPr>
        <p:spPr>
          <a:xfrm>
            <a:off x="261729" y="304938"/>
            <a:ext cx="11386931" cy="6274766"/>
          </a:xfrm>
        </p:spPr>
        <p:txBody>
          <a:bodyPr>
            <a:normAutofit/>
          </a:bodyPr>
          <a:lstStyle/>
          <a:p>
            <a:pPr algn="l"/>
            <a:endParaRPr lang="cs-CZ" sz="1800" b="0" i="0" u="none" strike="noStrike" baseline="0" dirty="0">
              <a:solidFill>
                <a:srgbClr val="000000"/>
              </a:solidFill>
              <a:latin typeface="Calibri" panose="020F0502020204030204" pitchFamily="34" charset="0"/>
            </a:endParaRPr>
          </a:p>
          <a:p>
            <a:r>
              <a:rPr lang="cs-CZ" sz="3000" b="1" i="0" u="none" strike="noStrike" baseline="0" dirty="0">
                <a:latin typeface="Times New Roman" panose="02020603050405020304" pitchFamily="18" charset="0"/>
                <a:cs typeface="Times New Roman" panose="02020603050405020304" pitchFamily="18" charset="0"/>
              </a:rPr>
              <a:t>odpovědnost a záruka </a:t>
            </a:r>
            <a:r>
              <a:rPr lang="cs-CZ" sz="3000" b="0" i="0" u="none" strike="noStrike" baseline="0" dirty="0">
                <a:latin typeface="Times New Roman" panose="02020603050405020304" pitchFamily="18" charset="0"/>
                <a:cs typeface="Times New Roman" panose="02020603050405020304" pitchFamily="18" charset="0"/>
              </a:rPr>
              <a:t>– je v těchto vztazích zajištěna smluvním rámcem. Ten stanovuje jednoznačně odpovědnost a záruky mezi dodavatelem služeb a zákazníkem. </a:t>
            </a:r>
          </a:p>
          <a:p>
            <a:r>
              <a:rPr lang="cs-CZ" sz="3000" b="1" i="0" u="none" strike="noStrike" baseline="0" dirty="0">
                <a:latin typeface="Times New Roman" panose="02020603050405020304" pitchFamily="18" charset="0"/>
                <a:cs typeface="Times New Roman" panose="02020603050405020304" pitchFamily="18" charset="0"/>
              </a:rPr>
              <a:t>produktivita a kvalita služeb </a:t>
            </a:r>
            <a:r>
              <a:rPr lang="cs-CZ" sz="3000" b="0" i="0" u="none" strike="noStrike" baseline="0" dirty="0">
                <a:latin typeface="Times New Roman" panose="02020603050405020304" pitchFamily="18" charset="0"/>
                <a:cs typeface="Times New Roman" panose="02020603050405020304" pitchFamily="18" charset="0"/>
              </a:rPr>
              <a:t>– bývá zpravidla vyšší, protože outsourcingová společnost může své služby přizpůsobovat rychle se měnícímu prostředí. </a:t>
            </a:r>
          </a:p>
          <a:p>
            <a:r>
              <a:rPr lang="cs-CZ" sz="3000" b="1" i="0" u="none" strike="noStrike" baseline="0" dirty="0">
                <a:latin typeface="Times New Roman" panose="02020603050405020304" pitchFamily="18" charset="0"/>
                <a:cs typeface="Times New Roman" panose="02020603050405020304" pitchFamily="18" charset="0"/>
              </a:rPr>
              <a:t>plynulý přechod na outsourcing </a:t>
            </a:r>
            <a:r>
              <a:rPr lang="cs-CZ" sz="3000" b="0" i="0" u="none" strike="noStrike" baseline="0" dirty="0">
                <a:latin typeface="Times New Roman" panose="02020603050405020304" pitchFamily="18" charset="0"/>
                <a:cs typeface="Times New Roman" panose="02020603050405020304" pitchFamily="18" charset="0"/>
              </a:rPr>
              <a:t>– se uskutečňuje bez problémů, a sice najednou nebo po etapách s minimem negativních dopadů na zákaznickou firmu. </a:t>
            </a:r>
          </a:p>
        </p:txBody>
      </p:sp>
    </p:spTree>
    <p:extLst>
      <p:ext uri="{BB962C8B-B14F-4D97-AF65-F5344CB8AC3E}">
        <p14:creationId xmlns:p14="http://schemas.microsoft.com/office/powerpoint/2010/main" val="9489840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D08DA86F-66E9-B3EB-B27D-2F8340093209}"/>
              </a:ext>
            </a:extLst>
          </p:cNvPr>
          <p:cNvSpPr>
            <a:spLocks noGrp="1"/>
          </p:cNvSpPr>
          <p:nvPr>
            <p:ph idx="1"/>
          </p:nvPr>
        </p:nvSpPr>
        <p:spPr>
          <a:xfrm>
            <a:off x="261729" y="304938"/>
            <a:ext cx="11386931" cy="6274766"/>
          </a:xfrm>
        </p:spPr>
        <p:txBody>
          <a:bodyPr>
            <a:normAutofit/>
          </a:bodyPr>
          <a:lstStyle/>
          <a:p>
            <a:pPr marL="0" indent="0">
              <a:buNone/>
            </a:pPr>
            <a:r>
              <a:rPr lang="cs-CZ" sz="3000" b="1" i="0" u="none" strike="noStrike" baseline="0" dirty="0">
                <a:latin typeface="Times New Roman" panose="02020603050405020304" pitchFamily="18" charset="0"/>
                <a:cs typeface="Times New Roman" panose="02020603050405020304" pitchFamily="18" charset="0"/>
              </a:rPr>
              <a:t>FAKTORY OUTSOURCINGU</a:t>
            </a:r>
          </a:p>
          <a:p>
            <a:pPr>
              <a:buFont typeface="Wingdings" panose="05000000000000000000" pitchFamily="2" charset="2"/>
              <a:buChar char="§"/>
            </a:pPr>
            <a:r>
              <a:rPr lang="cs-CZ" sz="3000" b="0" i="0" u="none" strike="noStrike" baseline="0" dirty="0">
                <a:latin typeface="Times New Roman" panose="02020603050405020304" pitchFamily="18" charset="0"/>
                <a:cs typeface="Times New Roman" panose="02020603050405020304" pitchFamily="18" charset="0"/>
              </a:rPr>
              <a:t> úspora času a energie </a:t>
            </a:r>
          </a:p>
          <a:p>
            <a:pPr>
              <a:buFont typeface="Wingdings" panose="05000000000000000000" pitchFamily="2" charset="2"/>
              <a:buChar char="§"/>
            </a:pPr>
            <a:r>
              <a:rPr lang="cs-CZ" sz="3000" b="0" i="0" u="none" strike="noStrike" baseline="0" dirty="0">
                <a:latin typeface="Times New Roman" panose="02020603050405020304" pitchFamily="18" charset="0"/>
                <a:cs typeface="Times New Roman" panose="02020603050405020304" pitchFamily="18" charset="0"/>
              </a:rPr>
              <a:t> přístup ke stále novým poznatkům od outsourcingové firmy </a:t>
            </a:r>
          </a:p>
          <a:p>
            <a:pPr>
              <a:buFont typeface="Wingdings" panose="05000000000000000000" pitchFamily="2" charset="2"/>
              <a:buChar char="§"/>
            </a:pPr>
            <a:r>
              <a:rPr lang="cs-CZ" sz="3000" b="0" i="0" u="none" strike="noStrike" baseline="0" dirty="0">
                <a:latin typeface="Times New Roman" panose="02020603050405020304" pitchFamily="18" charset="0"/>
                <a:cs typeface="Times New Roman" panose="02020603050405020304" pitchFamily="18" charset="0"/>
              </a:rPr>
              <a:t> </a:t>
            </a:r>
            <a:r>
              <a:rPr lang="it-IT" sz="3000" b="0" i="0" u="none" strike="noStrike" baseline="0" dirty="0">
                <a:latin typeface="Times New Roman" panose="02020603050405020304" pitchFamily="18" charset="0"/>
                <a:cs typeface="Times New Roman" panose="02020603050405020304" pitchFamily="18" charset="0"/>
              </a:rPr>
              <a:t>přenesení zodpovědnosti na poskytovatele služby </a:t>
            </a:r>
          </a:p>
          <a:p>
            <a:pPr>
              <a:buFont typeface="Wingdings" panose="05000000000000000000" pitchFamily="2" charset="2"/>
              <a:buChar char="§"/>
            </a:pPr>
            <a:r>
              <a:rPr lang="cs-CZ" sz="3000" b="0" i="0" u="none" strike="noStrike" baseline="0" dirty="0">
                <a:latin typeface="Times New Roman" panose="02020603050405020304" pitchFamily="18" charset="0"/>
                <a:cs typeface="Times New Roman" panose="02020603050405020304" pitchFamily="18" charset="0"/>
              </a:rPr>
              <a:t> profesionalita a kvalita </a:t>
            </a:r>
          </a:p>
          <a:p>
            <a:pPr>
              <a:buFont typeface="Wingdings" panose="05000000000000000000" pitchFamily="2" charset="2"/>
              <a:buChar char="§"/>
            </a:pPr>
            <a:r>
              <a:rPr lang="cs-CZ" sz="3000" b="0" i="0" u="none" strike="noStrike" baseline="0" dirty="0">
                <a:latin typeface="Times New Roman" panose="02020603050405020304" pitchFamily="18" charset="0"/>
                <a:cs typeface="Times New Roman" panose="02020603050405020304" pitchFamily="18" charset="0"/>
              </a:rPr>
              <a:t> snížení nákladů </a:t>
            </a:r>
          </a:p>
          <a:p>
            <a:pPr>
              <a:buFont typeface="Wingdings" panose="05000000000000000000" pitchFamily="2" charset="2"/>
              <a:buChar char="§"/>
            </a:pPr>
            <a:r>
              <a:rPr lang="cs-CZ" sz="3000" b="0" i="0" u="none" strike="noStrike" baseline="0" dirty="0">
                <a:latin typeface="Times New Roman" panose="02020603050405020304" pitchFamily="18" charset="0"/>
                <a:cs typeface="Times New Roman" panose="02020603050405020304" pitchFamily="18" charset="0"/>
              </a:rPr>
              <a:t> zaměření se pouze na vlastní činnost </a:t>
            </a:r>
          </a:p>
          <a:p>
            <a:pPr marL="0" indent="0" algn="l">
              <a:buNone/>
            </a:pPr>
            <a:endParaRPr lang="cs-CZ" sz="1800" b="0" i="0" u="none" strike="noStrike" baseline="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13380713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2B3EE197-6686-1BAD-744A-0BA1C365947B}"/>
              </a:ext>
            </a:extLst>
          </p:cNvPr>
          <p:cNvSpPr>
            <a:spLocks noGrp="1"/>
          </p:cNvSpPr>
          <p:nvPr>
            <p:ph idx="1"/>
          </p:nvPr>
        </p:nvSpPr>
        <p:spPr>
          <a:xfrm>
            <a:off x="371060" y="99391"/>
            <a:ext cx="11555897" cy="6689035"/>
          </a:xfrm>
        </p:spPr>
        <p:txBody>
          <a:bodyPr>
            <a:normAutofit fontScale="92500" lnSpcReduction="10000"/>
          </a:bodyPr>
          <a:lstStyle/>
          <a:p>
            <a:pPr marL="0" indent="0">
              <a:buNone/>
            </a:pPr>
            <a:r>
              <a:rPr lang="cs-CZ" sz="3000" b="1" i="0" u="none" strike="noStrike" baseline="0" dirty="0">
                <a:solidFill>
                  <a:srgbClr val="000000"/>
                </a:solidFill>
                <a:latin typeface="Times New Roman" panose="02020603050405020304" pitchFamily="18" charset="0"/>
                <a:cs typeface="Times New Roman" panose="02020603050405020304" pitchFamily="18" charset="0"/>
              </a:rPr>
              <a:t>PROCES OUTSOURCINGU A JEHO FÁZE: </a:t>
            </a:r>
            <a:endParaRPr lang="cs-CZ" sz="3000" b="0" i="0" u="none" strike="noStrike" baseline="0" dirty="0">
              <a:solidFill>
                <a:srgbClr val="000000"/>
              </a:solidFill>
              <a:latin typeface="Times New Roman" panose="02020603050405020304" pitchFamily="18" charset="0"/>
              <a:cs typeface="Times New Roman" panose="02020603050405020304" pitchFamily="18" charset="0"/>
            </a:endParaRPr>
          </a:p>
          <a:p>
            <a:pPr marL="0" indent="0">
              <a:buNone/>
            </a:pPr>
            <a:r>
              <a:rPr lang="cs-CZ" sz="3000" b="1" i="0" u="none" strike="noStrike" baseline="0" dirty="0">
                <a:solidFill>
                  <a:srgbClr val="000000"/>
                </a:solidFill>
                <a:latin typeface="Times New Roman" panose="02020603050405020304" pitchFamily="18" charset="0"/>
                <a:cs typeface="Times New Roman" panose="02020603050405020304" pitchFamily="18" charset="0"/>
              </a:rPr>
              <a:t>1. Fáze </a:t>
            </a:r>
            <a:r>
              <a:rPr lang="cs-CZ" sz="3000" b="0" i="0" u="none" strike="noStrike" baseline="0" dirty="0">
                <a:solidFill>
                  <a:srgbClr val="000000"/>
                </a:solidFill>
                <a:latin typeface="Times New Roman" panose="02020603050405020304" pitchFamily="18" charset="0"/>
                <a:cs typeface="Times New Roman" panose="02020603050405020304" pitchFamily="18" charset="0"/>
              </a:rPr>
              <a:t>– firma se musí rozhodnout, jaké činnosti bude outsourcovat a poté je vhodné sestavit harmonogram jeho zavádění </a:t>
            </a:r>
          </a:p>
          <a:p>
            <a:pPr marL="0" indent="0">
              <a:buNone/>
            </a:pPr>
            <a:endParaRPr lang="cs-CZ" sz="1600" b="0" i="0" u="none" strike="noStrike" baseline="0" dirty="0">
              <a:solidFill>
                <a:srgbClr val="000000"/>
              </a:solidFill>
              <a:latin typeface="Times New Roman" panose="02020603050405020304" pitchFamily="18" charset="0"/>
              <a:cs typeface="Times New Roman" panose="02020603050405020304" pitchFamily="18" charset="0"/>
            </a:endParaRPr>
          </a:p>
          <a:p>
            <a:pPr marL="0" indent="0">
              <a:buNone/>
            </a:pPr>
            <a:r>
              <a:rPr lang="cs-CZ" sz="3000" b="1" i="0" u="none" strike="noStrike" baseline="0" dirty="0">
                <a:solidFill>
                  <a:srgbClr val="000000"/>
                </a:solidFill>
                <a:latin typeface="Times New Roman" panose="02020603050405020304" pitchFamily="18" charset="0"/>
                <a:cs typeface="Times New Roman" panose="02020603050405020304" pitchFamily="18" charset="0"/>
              </a:rPr>
              <a:t>2. Fáze </a:t>
            </a:r>
            <a:r>
              <a:rPr lang="cs-CZ" sz="3000" b="0" i="0" u="none" strike="noStrike" baseline="0" dirty="0">
                <a:solidFill>
                  <a:srgbClr val="000000"/>
                </a:solidFill>
                <a:latin typeface="Times New Roman" panose="02020603050405020304" pitchFamily="18" charset="0"/>
                <a:cs typeface="Times New Roman" panose="02020603050405020304" pitchFamily="18" charset="0"/>
              </a:rPr>
              <a:t>– firma musí vybrat ty činnosti, které bude outsourcovat a určit pořadí jeho nasazení včetně časového rozvrhu </a:t>
            </a:r>
          </a:p>
          <a:p>
            <a:pPr marL="0" indent="0">
              <a:buNone/>
            </a:pPr>
            <a:endParaRPr lang="cs-CZ" sz="1600" dirty="0">
              <a:solidFill>
                <a:srgbClr val="000000"/>
              </a:solidFill>
              <a:latin typeface="Times New Roman" panose="02020603050405020304" pitchFamily="18" charset="0"/>
              <a:cs typeface="Times New Roman" panose="02020603050405020304" pitchFamily="18" charset="0"/>
            </a:endParaRPr>
          </a:p>
          <a:p>
            <a:pPr marL="0" indent="0">
              <a:buNone/>
            </a:pPr>
            <a:r>
              <a:rPr lang="cs-CZ" sz="3000" b="1" i="0" u="none" strike="noStrike" baseline="0" dirty="0">
                <a:solidFill>
                  <a:srgbClr val="000000"/>
                </a:solidFill>
                <a:latin typeface="Times New Roman" panose="02020603050405020304" pitchFamily="18" charset="0"/>
                <a:cs typeface="Times New Roman" panose="02020603050405020304" pitchFamily="18" charset="0"/>
              </a:rPr>
              <a:t>3. Fáze </a:t>
            </a:r>
            <a:r>
              <a:rPr lang="cs-CZ" sz="3000" b="0" i="0" u="none" strike="noStrike" baseline="0" dirty="0">
                <a:solidFill>
                  <a:srgbClr val="000000"/>
                </a:solidFill>
                <a:latin typeface="Times New Roman" panose="02020603050405020304" pitchFamily="18" charset="0"/>
                <a:cs typeface="Times New Roman" panose="02020603050405020304" pitchFamily="18" charset="0"/>
              </a:rPr>
              <a:t>– výběr poskytovatele služby </a:t>
            </a:r>
          </a:p>
          <a:p>
            <a:pPr marL="0" indent="0">
              <a:buNone/>
            </a:pPr>
            <a:endParaRPr lang="cs-CZ" sz="1600" b="0" i="0" u="none" strike="noStrike" baseline="0" dirty="0">
              <a:solidFill>
                <a:srgbClr val="000000"/>
              </a:solidFill>
              <a:latin typeface="Times New Roman" panose="02020603050405020304" pitchFamily="18" charset="0"/>
              <a:cs typeface="Times New Roman" panose="02020603050405020304" pitchFamily="18" charset="0"/>
            </a:endParaRPr>
          </a:p>
          <a:p>
            <a:pPr marL="0" indent="0">
              <a:buNone/>
            </a:pPr>
            <a:r>
              <a:rPr lang="cs-CZ" sz="3000" b="1" i="0" u="none" strike="noStrike" baseline="0" dirty="0">
                <a:solidFill>
                  <a:srgbClr val="000000"/>
                </a:solidFill>
                <a:latin typeface="Times New Roman" panose="02020603050405020304" pitchFamily="18" charset="0"/>
                <a:cs typeface="Times New Roman" panose="02020603050405020304" pitchFamily="18" charset="0"/>
              </a:rPr>
              <a:t>4. Fáze </a:t>
            </a:r>
            <a:r>
              <a:rPr lang="cs-CZ" sz="3000" b="0" i="0" u="none" strike="noStrike" baseline="0" dirty="0">
                <a:solidFill>
                  <a:srgbClr val="000000"/>
                </a:solidFill>
                <a:latin typeface="Times New Roman" panose="02020603050405020304" pitchFamily="18" charset="0"/>
                <a:cs typeface="Times New Roman" panose="02020603050405020304" pitchFamily="18" charset="0"/>
              </a:rPr>
              <a:t>– sepsání smlouvy s přesnou definicí rozhraní mezi firmou a poskytovatelem </a:t>
            </a:r>
          </a:p>
          <a:p>
            <a:pPr marL="0" indent="0">
              <a:buNone/>
            </a:pPr>
            <a:endParaRPr lang="cs-CZ" sz="1600" b="0" i="0" u="none" strike="noStrike" baseline="0" dirty="0">
              <a:solidFill>
                <a:srgbClr val="000000"/>
              </a:solidFill>
              <a:latin typeface="Times New Roman" panose="02020603050405020304" pitchFamily="18" charset="0"/>
              <a:cs typeface="Times New Roman" panose="02020603050405020304" pitchFamily="18" charset="0"/>
            </a:endParaRPr>
          </a:p>
          <a:p>
            <a:pPr marL="0" indent="0">
              <a:buNone/>
            </a:pPr>
            <a:r>
              <a:rPr lang="cs-CZ" sz="3000" b="1" i="0" u="none" strike="noStrike" baseline="0" dirty="0">
                <a:solidFill>
                  <a:srgbClr val="000000"/>
                </a:solidFill>
                <a:latin typeface="Times New Roman" panose="02020603050405020304" pitchFamily="18" charset="0"/>
                <a:cs typeface="Times New Roman" panose="02020603050405020304" pitchFamily="18" charset="0"/>
              </a:rPr>
              <a:t>5. Fáze </a:t>
            </a:r>
            <a:r>
              <a:rPr lang="cs-CZ" sz="3000" b="0" i="0" u="none" strike="noStrike" baseline="0" dirty="0">
                <a:solidFill>
                  <a:srgbClr val="000000"/>
                </a:solidFill>
                <a:latin typeface="Times New Roman" panose="02020603050405020304" pitchFamily="18" charset="0"/>
                <a:cs typeface="Times New Roman" panose="02020603050405020304" pitchFamily="18" charset="0"/>
              </a:rPr>
              <a:t>– předání relevantních aktivit, kompetencí, dat a odpovědnosti </a:t>
            </a:r>
          </a:p>
          <a:p>
            <a:pPr marL="0" indent="0">
              <a:buNone/>
            </a:pPr>
            <a:endParaRPr lang="cs-CZ" sz="1600" b="0" i="0" u="none" strike="noStrike" baseline="0" dirty="0">
              <a:solidFill>
                <a:srgbClr val="000000"/>
              </a:solidFill>
              <a:latin typeface="Times New Roman" panose="02020603050405020304" pitchFamily="18" charset="0"/>
              <a:cs typeface="Times New Roman" panose="02020603050405020304" pitchFamily="18" charset="0"/>
            </a:endParaRPr>
          </a:p>
          <a:p>
            <a:pPr marL="0" indent="0">
              <a:buNone/>
            </a:pPr>
            <a:r>
              <a:rPr lang="cs-CZ" sz="3000" b="1" i="0" u="none" strike="noStrike" baseline="0" dirty="0">
                <a:solidFill>
                  <a:srgbClr val="000000"/>
                </a:solidFill>
                <a:latin typeface="Times New Roman" panose="02020603050405020304" pitchFamily="18" charset="0"/>
                <a:cs typeface="Times New Roman" panose="02020603050405020304" pitchFamily="18" charset="0"/>
              </a:rPr>
              <a:t>6. Fáze </a:t>
            </a:r>
            <a:r>
              <a:rPr lang="cs-CZ" sz="3000" b="0" i="0" u="none" strike="noStrike" baseline="0" dirty="0">
                <a:solidFill>
                  <a:srgbClr val="000000"/>
                </a:solidFill>
                <a:latin typeface="Times New Roman" panose="02020603050405020304" pitchFamily="18" charset="0"/>
                <a:cs typeface="Times New Roman" panose="02020603050405020304" pitchFamily="18" charset="0"/>
              </a:rPr>
              <a:t>– způsob řízení vztahu mezi smluvními partnery </a:t>
            </a:r>
          </a:p>
          <a:p>
            <a:pPr marL="0" indent="0">
              <a:buNone/>
            </a:pPr>
            <a:endParaRPr lang="cs-CZ" sz="1600" b="1" dirty="0">
              <a:solidFill>
                <a:srgbClr val="000000"/>
              </a:solidFill>
              <a:latin typeface="Times New Roman" panose="02020603050405020304" pitchFamily="18" charset="0"/>
              <a:cs typeface="Times New Roman" panose="02020603050405020304" pitchFamily="18" charset="0"/>
            </a:endParaRPr>
          </a:p>
          <a:p>
            <a:pPr marL="0" indent="0">
              <a:buNone/>
            </a:pPr>
            <a:r>
              <a:rPr lang="cs-CZ" sz="3000" b="1" dirty="0">
                <a:solidFill>
                  <a:srgbClr val="000000"/>
                </a:solidFill>
                <a:latin typeface="Times New Roman" panose="02020603050405020304" pitchFamily="18" charset="0"/>
                <a:cs typeface="Times New Roman" panose="02020603050405020304" pitchFamily="18" charset="0"/>
              </a:rPr>
              <a:t>7 . Fáze </a:t>
            </a:r>
            <a:r>
              <a:rPr lang="cs-CZ" sz="3000" dirty="0">
                <a:solidFill>
                  <a:srgbClr val="000000"/>
                </a:solidFill>
                <a:latin typeface="Times New Roman" panose="02020603050405020304" pitchFamily="18" charset="0"/>
                <a:cs typeface="Times New Roman" panose="02020603050405020304" pitchFamily="18" charset="0"/>
              </a:rPr>
              <a:t>– ukončení spolupráce (dobrovolné, nedobrovolné)</a:t>
            </a:r>
            <a:endParaRPr lang="cs-CZ" sz="3000" b="0" i="0" u="none" strike="noStrike" baseline="0" dirty="0">
              <a:solidFill>
                <a:srgbClr val="000000"/>
              </a:solidFill>
              <a:latin typeface="Times New Roman" panose="02020603050405020304" pitchFamily="18" charset="0"/>
              <a:cs typeface="Times New Roman" panose="02020603050405020304" pitchFamily="18" charset="0"/>
            </a:endParaRPr>
          </a:p>
          <a:p>
            <a:pPr marL="0" indent="0">
              <a:buNone/>
            </a:pPr>
            <a:endParaRPr lang="cs-CZ" dirty="0"/>
          </a:p>
        </p:txBody>
      </p:sp>
    </p:spTree>
    <p:extLst>
      <p:ext uri="{BB962C8B-B14F-4D97-AF65-F5344CB8AC3E}">
        <p14:creationId xmlns:p14="http://schemas.microsoft.com/office/powerpoint/2010/main" val="39308538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0AF408C7-F7EA-B634-EBF0-346B574D0179}"/>
              </a:ext>
            </a:extLst>
          </p:cNvPr>
          <p:cNvSpPr>
            <a:spLocks noGrp="1"/>
          </p:cNvSpPr>
          <p:nvPr>
            <p:ph idx="1"/>
          </p:nvPr>
        </p:nvSpPr>
        <p:spPr>
          <a:xfrm>
            <a:off x="371061" y="404330"/>
            <a:ext cx="10515600" cy="4351338"/>
          </a:xfrm>
        </p:spPr>
        <p:txBody>
          <a:bodyPr>
            <a:normAutofit lnSpcReduction="10000"/>
          </a:bodyPr>
          <a:lstStyle/>
          <a:p>
            <a:pPr marL="0" indent="0">
              <a:buNone/>
            </a:pPr>
            <a:r>
              <a:rPr lang="cs-CZ" sz="3000" b="1" i="0" u="none" strike="noStrike" baseline="0" dirty="0">
                <a:solidFill>
                  <a:srgbClr val="000000"/>
                </a:solidFill>
                <a:latin typeface="Times New Roman" panose="02020603050405020304" pitchFamily="18" charset="0"/>
                <a:cs typeface="Times New Roman" panose="02020603050405020304" pitchFamily="18" charset="0"/>
              </a:rPr>
              <a:t>Nejčastějšími problémy v outsourcingu jsou: </a:t>
            </a:r>
            <a:endParaRPr lang="cs-CZ" sz="3000" b="0" i="0" u="none" strike="noStrike" baseline="0" dirty="0">
              <a:solidFill>
                <a:srgbClr val="000000"/>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
            </a:pPr>
            <a:r>
              <a:rPr lang="cs-CZ" sz="3000" dirty="0">
                <a:latin typeface="Times New Roman" panose="02020603050405020304" pitchFamily="18" charset="0"/>
                <a:cs typeface="Times New Roman" panose="02020603050405020304" pitchFamily="18" charset="0"/>
              </a:rPr>
              <a:t> </a:t>
            </a:r>
            <a:r>
              <a:rPr lang="cs-CZ" sz="3000" b="0" i="0" u="none" strike="noStrike" baseline="0" dirty="0">
                <a:latin typeface="Times New Roman" panose="02020603050405020304" pitchFamily="18" charset="0"/>
                <a:cs typeface="Times New Roman" panose="02020603050405020304" pitchFamily="18" charset="0"/>
              </a:rPr>
              <a:t>personální kvalita poskytovatele </a:t>
            </a:r>
          </a:p>
          <a:p>
            <a:pPr>
              <a:buFont typeface="Wingdings" panose="05000000000000000000" pitchFamily="2" charset="2"/>
              <a:buChar char="§"/>
            </a:pPr>
            <a:r>
              <a:rPr lang="cs-CZ" sz="3000" dirty="0">
                <a:latin typeface="Times New Roman" panose="02020603050405020304" pitchFamily="18" charset="0"/>
                <a:cs typeface="Times New Roman" panose="02020603050405020304" pitchFamily="18" charset="0"/>
              </a:rPr>
              <a:t> </a:t>
            </a:r>
            <a:r>
              <a:rPr lang="cs-CZ" sz="3000" b="0" i="0" u="none" strike="noStrike" baseline="0" dirty="0">
                <a:latin typeface="Times New Roman" panose="02020603050405020304" pitchFamily="18" charset="0"/>
                <a:cs typeface="Times New Roman" panose="02020603050405020304" pitchFamily="18" charset="0"/>
              </a:rPr>
              <a:t>únik informací a následně možné zneužití daných informací konkurencí </a:t>
            </a:r>
          </a:p>
          <a:p>
            <a:pPr>
              <a:buFont typeface="Wingdings" panose="05000000000000000000" pitchFamily="2" charset="2"/>
              <a:buChar char="§"/>
            </a:pPr>
            <a:r>
              <a:rPr lang="cs-CZ" sz="3000" dirty="0">
                <a:latin typeface="Times New Roman" panose="02020603050405020304" pitchFamily="18" charset="0"/>
                <a:cs typeface="Times New Roman" panose="02020603050405020304" pitchFamily="18" charset="0"/>
              </a:rPr>
              <a:t> </a:t>
            </a:r>
            <a:r>
              <a:rPr lang="cs-CZ" sz="3000" b="0" i="0" u="none" strike="noStrike" baseline="0" dirty="0">
                <a:latin typeface="Times New Roman" panose="02020603050405020304" pitchFamily="18" charset="0"/>
                <a:cs typeface="Times New Roman" panose="02020603050405020304" pitchFamily="18" charset="0"/>
              </a:rPr>
              <a:t>nekvalitní nebo pozdě odvedená práce </a:t>
            </a:r>
          </a:p>
          <a:p>
            <a:pPr>
              <a:buFont typeface="Wingdings" panose="05000000000000000000" pitchFamily="2" charset="2"/>
              <a:buChar char="§"/>
            </a:pPr>
            <a:r>
              <a:rPr lang="cs-CZ" sz="3000" b="0" i="0" u="none" strike="noStrike" baseline="0" dirty="0">
                <a:latin typeface="Times New Roman" panose="02020603050405020304" pitchFamily="18" charset="0"/>
                <a:cs typeface="Times New Roman" panose="02020603050405020304" pitchFamily="18" charset="0"/>
              </a:rPr>
              <a:t> nedodržování smluvních podmínek </a:t>
            </a:r>
          </a:p>
          <a:p>
            <a:pPr>
              <a:buFont typeface="Wingdings" panose="05000000000000000000" pitchFamily="2" charset="2"/>
              <a:buChar char="§"/>
            </a:pPr>
            <a:r>
              <a:rPr lang="cs-CZ" sz="3000" b="0" i="0" u="none" strike="noStrike" baseline="0" dirty="0">
                <a:latin typeface="Times New Roman" panose="02020603050405020304" pitchFamily="18" charset="0"/>
                <a:cs typeface="Times New Roman" panose="02020603050405020304" pitchFamily="18" charset="0"/>
              </a:rPr>
              <a:t> nedůvěra nebo naopak bezmezná důvěra bez příslušné kontroly </a:t>
            </a:r>
          </a:p>
          <a:p>
            <a:pPr>
              <a:buFont typeface="Wingdings" panose="05000000000000000000" pitchFamily="2" charset="2"/>
              <a:buChar char="§"/>
            </a:pPr>
            <a:r>
              <a:rPr lang="cs-CZ" sz="3000" b="0" i="0" u="none" strike="noStrike" baseline="0" dirty="0">
                <a:latin typeface="Times New Roman" panose="02020603050405020304" pitchFamily="18" charset="0"/>
                <a:cs typeface="Times New Roman" panose="02020603050405020304" pitchFamily="18" charset="0"/>
              </a:rPr>
              <a:t> nepřehlednost na trhu poskytovatelů </a:t>
            </a:r>
          </a:p>
          <a:p>
            <a:pPr>
              <a:buFont typeface="Wingdings" panose="05000000000000000000" pitchFamily="2" charset="2"/>
              <a:buChar char="§"/>
            </a:pPr>
            <a:r>
              <a:rPr lang="cs-CZ" sz="3000" b="0" i="0" u="none" strike="noStrike" baseline="0" dirty="0">
                <a:latin typeface="Times New Roman" panose="02020603050405020304" pitchFamily="18" charset="0"/>
                <a:cs typeface="Times New Roman" panose="02020603050405020304" pitchFamily="18" charset="0"/>
              </a:rPr>
              <a:t> nedodržování smluvních termínů </a:t>
            </a:r>
          </a:p>
          <a:p>
            <a:endParaRPr lang="cs-CZ" dirty="0"/>
          </a:p>
        </p:txBody>
      </p:sp>
    </p:spTree>
    <p:extLst>
      <p:ext uri="{BB962C8B-B14F-4D97-AF65-F5344CB8AC3E}">
        <p14:creationId xmlns:p14="http://schemas.microsoft.com/office/powerpoint/2010/main" val="1164410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ovéPole 5">
            <a:extLst>
              <a:ext uri="{FF2B5EF4-FFF2-40B4-BE49-F238E27FC236}">
                <a16:creationId xmlns:a16="http://schemas.microsoft.com/office/drawing/2014/main" id="{770B61EC-FD44-E2A3-7EDE-9B8E0C9711ED}"/>
              </a:ext>
            </a:extLst>
          </p:cNvPr>
          <p:cNvSpPr txBox="1"/>
          <p:nvPr/>
        </p:nvSpPr>
        <p:spPr>
          <a:xfrm>
            <a:off x="5219700" y="5715000"/>
            <a:ext cx="6399142" cy="630942"/>
          </a:xfrm>
          <a:prstGeom prst="rect">
            <a:avLst/>
          </a:prstGeom>
          <a:noFill/>
        </p:spPr>
        <p:txBody>
          <a:bodyPr wrap="square" rtlCol="0">
            <a:spAutoFit/>
          </a:bodyPr>
          <a:lstStyle/>
          <a:p>
            <a:pPr algn="r"/>
            <a:r>
              <a:rPr lang="cs-CZ" sz="3500" dirty="0">
                <a:solidFill>
                  <a:schemeClr val="bg1"/>
                </a:solidFill>
                <a:latin typeface="Times New Roman" panose="02020603050405020304" pitchFamily="18" charset="0"/>
                <a:cs typeface="Times New Roman" panose="02020603050405020304" pitchFamily="18" charset="0"/>
              </a:rPr>
              <a:t>Ing. Lenka Prachařová, Ph.D.</a:t>
            </a:r>
          </a:p>
        </p:txBody>
      </p:sp>
      <p:sp>
        <p:nvSpPr>
          <p:cNvPr id="3" name="TextovéPole 2">
            <a:extLst>
              <a:ext uri="{FF2B5EF4-FFF2-40B4-BE49-F238E27FC236}">
                <a16:creationId xmlns:a16="http://schemas.microsoft.com/office/drawing/2014/main" id="{7126A3BE-7C30-18DF-99E1-4264AF5F37E8}"/>
              </a:ext>
            </a:extLst>
          </p:cNvPr>
          <p:cNvSpPr txBox="1"/>
          <p:nvPr/>
        </p:nvSpPr>
        <p:spPr>
          <a:xfrm>
            <a:off x="428597" y="1663893"/>
            <a:ext cx="11579903" cy="4708981"/>
          </a:xfrm>
          <a:prstGeom prst="rect">
            <a:avLst/>
          </a:prstGeom>
          <a:noFill/>
        </p:spPr>
        <p:txBody>
          <a:bodyPr wrap="square" rtlCol="0">
            <a:spAutoFit/>
          </a:bodyPr>
          <a:lstStyle/>
          <a:p>
            <a:pPr marL="457200" indent="-457200" algn="l">
              <a:buFontTx/>
              <a:buChar char="-"/>
            </a:pPr>
            <a:r>
              <a:rPr lang="cs-CZ" sz="3000" b="0" i="0" u="none" strike="noStrike" baseline="0" dirty="0">
                <a:solidFill>
                  <a:srgbClr val="000000"/>
                </a:solidFill>
                <a:latin typeface="Times New Roman" panose="02020603050405020304" pitchFamily="18" charset="0"/>
                <a:cs typeface="Times New Roman" panose="02020603050405020304" pitchFamily="18" charset="0"/>
              </a:rPr>
              <a:t>Malé a střední podniky většinou nedisponují odbornou a kvalifikovanou pracovní silou pro řešení celní politiky podnikání.</a:t>
            </a:r>
          </a:p>
          <a:p>
            <a:pPr marL="457200" indent="-457200" algn="l">
              <a:buFontTx/>
              <a:buChar char="-"/>
            </a:pPr>
            <a:r>
              <a:rPr lang="cs-CZ" sz="3000" b="0" i="0" u="none" strike="noStrike" baseline="0" dirty="0">
                <a:solidFill>
                  <a:srgbClr val="000000"/>
                </a:solidFill>
                <a:latin typeface="Times New Roman" panose="02020603050405020304" pitchFamily="18" charset="0"/>
                <a:cs typeface="Times New Roman" panose="02020603050405020304" pitchFamily="18" charset="0"/>
              </a:rPr>
              <a:t>Do roku 1990 mělo Československo platný celní sazebník schválený v GATT. </a:t>
            </a:r>
          </a:p>
          <a:p>
            <a:pPr marL="457200" indent="-457200" algn="l">
              <a:buFontTx/>
              <a:buChar char="-"/>
            </a:pPr>
            <a:r>
              <a:rPr lang="cs-CZ" sz="3000" b="0" i="0" u="none" strike="noStrike" baseline="0" dirty="0">
                <a:solidFill>
                  <a:srgbClr val="000000"/>
                </a:solidFill>
                <a:latin typeface="Times New Roman" panose="02020603050405020304" pitchFamily="18" charset="0"/>
                <a:cs typeface="Times New Roman" panose="02020603050405020304" pitchFamily="18" charset="0"/>
              </a:rPr>
              <a:t>V roce 1991 bylo ze strany ČR přistoupeno k restrukturalizací celního sazebníku a změně celních sazeb. </a:t>
            </a:r>
          </a:p>
          <a:p>
            <a:pPr marL="457200" indent="-457200" algn="l">
              <a:buFontTx/>
              <a:buChar char="-"/>
            </a:pPr>
            <a:r>
              <a:rPr lang="cs-CZ" sz="3000" b="0" i="0" u="none" strike="noStrike" baseline="0" dirty="0">
                <a:solidFill>
                  <a:srgbClr val="000000"/>
                </a:solidFill>
                <a:latin typeface="Times New Roman" panose="02020603050405020304" pitchFamily="18" charset="0"/>
                <a:cs typeface="Times New Roman" panose="02020603050405020304" pitchFamily="18" charset="0"/>
              </a:rPr>
              <a:t>Další vývoj v celní oblasti byl dán jednak celkovou liberalizací mezinárodního obchodu a jednak asociačními dohodami s Evropskou unií. Díky těmto dohodám, byly odstraňovány překážky obchodu s průmyslovými a zemědělskými výrobky. </a:t>
            </a:r>
            <a:endParaRPr lang="cs-CZ" sz="3000" b="0" i="0" dirty="0">
              <a:solidFill>
                <a:srgbClr val="403F3D"/>
              </a:solidFill>
              <a:effectLst/>
              <a:latin typeface="Times New Roman" panose="02020603050405020304" pitchFamily="18" charset="0"/>
              <a:cs typeface="Times New Roman" panose="02020603050405020304" pitchFamily="18" charset="0"/>
            </a:endParaRPr>
          </a:p>
        </p:txBody>
      </p:sp>
      <p:sp>
        <p:nvSpPr>
          <p:cNvPr id="10" name="TextovéPole 9">
            <a:extLst>
              <a:ext uri="{FF2B5EF4-FFF2-40B4-BE49-F238E27FC236}">
                <a16:creationId xmlns:a16="http://schemas.microsoft.com/office/drawing/2014/main" id="{6310D2B4-B176-34EE-20D5-72723B4741DF}"/>
              </a:ext>
            </a:extLst>
          </p:cNvPr>
          <p:cNvSpPr txBox="1"/>
          <p:nvPr/>
        </p:nvSpPr>
        <p:spPr>
          <a:xfrm>
            <a:off x="367644" y="254524"/>
            <a:ext cx="11658704" cy="1169551"/>
          </a:xfrm>
          <a:prstGeom prst="rect">
            <a:avLst/>
          </a:prstGeom>
          <a:noFill/>
        </p:spPr>
        <p:txBody>
          <a:bodyPr wrap="square" rtlCol="0">
            <a:spAutoFit/>
          </a:bodyPr>
          <a:lstStyle/>
          <a:p>
            <a:r>
              <a:rPr lang="cs-CZ" sz="3500" b="1" dirty="0">
                <a:latin typeface="Times New Roman" panose="02020603050405020304" pitchFamily="18" charset="0"/>
                <a:cs typeface="Times New Roman" panose="02020603050405020304" pitchFamily="18" charset="0"/>
              </a:rPr>
              <a:t>CELNÍ POLITIKA V MALÉM A STŘEDNÍM PODNIKÁNÍ</a:t>
            </a:r>
          </a:p>
        </p:txBody>
      </p:sp>
      <p:cxnSp>
        <p:nvCxnSpPr>
          <p:cNvPr id="12" name="Přímá spojnice 11">
            <a:extLst>
              <a:ext uri="{FF2B5EF4-FFF2-40B4-BE49-F238E27FC236}">
                <a16:creationId xmlns:a16="http://schemas.microsoft.com/office/drawing/2014/main" id="{1B74788D-0DA2-5D7C-4CF6-51ED7C06C939}"/>
              </a:ext>
            </a:extLst>
          </p:cNvPr>
          <p:cNvCxnSpPr>
            <a:cxnSpLocks/>
          </p:cNvCxnSpPr>
          <p:nvPr/>
        </p:nvCxnSpPr>
        <p:spPr>
          <a:xfrm>
            <a:off x="428597" y="1424075"/>
            <a:ext cx="11334805" cy="0"/>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6474431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ABF911F1-A64F-9466-CC46-F64461D7C1B3}"/>
              </a:ext>
            </a:extLst>
          </p:cNvPr>
          <p:cNvSpPr>
            <a:spLocks noGrp="1"/>
          </p:cNvSpPr>
          <p:nvPr>
            <p:ph idx="1"/>
          </p:nvPr>
        </p:nvSpPr>
        <p:spPr>
          <a:xfrm>
            <a:off x="708991" y="455201"/>
            <a:ext cx="10515600" cy="2034343"/>
          </a:xfrm>
        </p:spPr>
        <p:txBody>
          <a:bodyPr>
            <a:normAutofit/>
          </a:bodyPr>
          <a:lstStyle/>
          <a:p>
            <a:pPr>
              <a:buFontTx/>
              <a:buChar char="-"/>
            </a:pPr>
            <a:r>
              <a:rPr lang="cs-CZ" sz="3000" b="0" i="0" u="none" strike="noStrike" baseline="0" dirty="0">
                <a:solidFill>
                  <a:srgbClr val="000000"/>
                </a:solidFill>
                <a:latin typeface="Times New Roman" panose="02020603050405020304" pitchFamily="18" charset="0"/>
                <a:cs typeface="Times New Roman" panose="02020603050405020304" pitchFamily="18" charset="0"/>
              </a:rPr>
              <a:t>Celní politika každého státu se zabývá sledováním pohybu zboží, jeho kontrolou a registrací s cílem chránit ekonomické zájmy dané země a uplatňuje se při obchodování se zahraničními subjekty. </a:t>
            </a:r>
          </a:p>
        </p:txBody>
      </p:sp>
      <p:pic>
        <p:nvPicPr>
          <p:cNvPr id="5" name="Obrázek 4">
            <a:extLst>
              <a:ext uri="{FF2B5EF4-FFF2-40B4-BE49-F238E27FC236}">
                <a16:creationId xmlns:a16="http://schemas.microsoft.com/office/drawing/2014/main" id="{88455157-AD19-B590-A093-518E5E375688}"/>
              </a:ext>
            </a:extLst>
          </p:cNvPr>
          <p:cNvPicPr>
            <a:picLocks noChangeAspect="1"/>
          </p:cNvPicPr>
          <p:nvPr/>
        </p:nvPicPr>
        <p:blipFill rotWithShape="1">
          <a:blip r:embed="rId2"/>
          <a:srcRect l="7826" t="51014" r="31114" b="23479"/>
          <a:stretch/>
        </p:blipFill>
        <p:spPr>
          <a:xfrm>
            <a:off x="463826" y="2135913"/>
            <a:ext cx="11005929" cy="2586173"/>
          </a:xfrm>
          <a:prstGeom prst="rect">
            <a:avLst/>
          </a:prstGeom>
        </p:spPr>
      </p:pic>
      <p:sp>
        <p:nvSpPr>
          <p:cNvPr id="7" name="TextovéPole 6">
            <a:extLst>
              <a:ext uri="{FF2B5EF4-FFF2-40B4-BE49-F238E27FC236}">
                <a16:creationId xmlns:a16="http://schemas.microsoft.com/office/drawing/2014/main" id="{1C07D993-2EA7-404A-A4E7-F70E98A7587B}"/>
              </a:ext>
            </a:extLst>
          </p:cNvPr>
          <p:cNvSpPr txBox="1"/>
          <p:nvPr/>
        </p:nvSpPr>
        <p:spPr>
          <a:xfrm>
            <a:off x="708991" y="4846480"/>
            <a:ext cx="11188148" cy="1938992"/>
          </a:xfrm>
          <a:prstGeom prst="rect">
            <a:avLst/>
          </a:prstGeom>
          <a:noFill/>
        </p:spPr>
        <p:txBody>
          <a:bodyPr wrap="square">
            <a:spAutoFit/>
          </a:bodyPr>
          <a:lstStyle/>
          <a:p>
            <a:r>
              <a:rPr lang="cs-CZ" sz="3000" b="1" i="0" u="none" strike="noStrike" baseline="0" dirty="0">
                <a:solidFill>
                  <a:srgbClr val="000000"/>
                </a:solidFill>
                <a:latin typeface="Times New Roman" panose="02020603050405020304" pitchFamily="18" charset="0"/>
                <a:cs typeface="Times New Roman" panose="02020603050405020304" pitchFamily="18" charset="0"/>
              </a:rPr>
              <a:t>Clo plní dvě funkce: </a:t>
            </a:r>
            <a:endParaRPr lang="cs-CZ" sz="3000" b="0" i="0" u="none" strike="noStrike" baseline="0" dirty="0">
              <a:solidFill>
                <a:srgbClr val="000000"/>
              </a:solidFill>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
            </a:pPr>
            <a:r>
              <a:rPr lang="cs-CZ" sz="3000" b="1" i="0" u="none" strike="noStrike" baseline="0" dirty="0">
                <a:latin typeface="Times New Roman" panose="02020603050405020304" pitchFamily="18" charset="0"/>
                <a:cs typeface="Times New Roman" panose="02020603050405020304" pitchFamily="18" charset="0"/>
              </a:rPr>
              <a:t>fiskální </a:t>
            </a:r>
            <a:r>
              <a:rPr lang="cs-CZ" sz="3000" b="0" i="0" u="none" strike="noStrike" baseline="0" dirty="0">
                <a:latin typeface="Times New Roman" panose="02020603050405020304" pitchFamily="18" charset="0"/>
                <a:cs typeface="Times New Roman" panose="02020603050405020304" pitchFamily="18" charset="0"/>
              </a:rPr>
              <a:t>– zde je clo chápáno jako příjem do státního rozpočtu </a:t>
            </a:r>
          </a:p>
          <a:p>
            <a:pPr marL="457200" indent="-457200">
              <a:buFont typeface="Wingdings" panose="05000000000000000000" pitchFamily="2" charset="2"/>
              <a:buChar char="§"/>
            </a:pPr>
            <a:r>
              <a:rPr lang="cs-CZ" sz="3000" b="1" i="0" u="none" strike="noStrike" baseline="0" dirty="0">
                <a:latin typeface="Times New Roman" panose="02020603050405020304" pitchFamily="18" charset="0"/>
                <a:cs typeface="Times New Roman" panose="02020603050405020304" pitchFamily="18" charset="0"/>
              </a:rPr>
              <a:t>obchodně-politickou </a:t>
            </a:r>
            <a:r>
              <a:rPr lang="cs-CZ" sz="3000" b="0" i="0" u="none" strike="noStrike" baseline="0" dirty="0">
                <a:latin typeface="Times New Roman" panose="02020603050405020304" pitchFamily="18" charset="0"/>
                <a:cs typeface="Times New Roman" panose="02020603050405020304" pitchFamily="18" charset="0"/>
              </a:rPr>
              <a:t>– zde je clo chápáno jako podpora dovozu </a:t>
            </a:r>
            <a:r>
              <a:rPr lang="cs-CZ" sz="3000" b="0" i="0" u="none" strike="noStrike" baseline="0" dirty="0">
                <a:solidFill>
                  <a:srgbClr val="000000"/>
                </a:solidFill>
                <a:latin typeface="Times New Roman" panose="02020603050405020304" pitchFamily="18" charset="0"/>
                <a:cs typeface="Times New Roman" panose="02020603050405020304" pitchFamily="18" charset="0"/>
              </a:rPr>
              <a:t>nebo vývozu </a:t>
            </a:r>
          </a:p>
        </p:txBody>
      </p:sp>
    </p:spTree>
    <p:extLst>
      <p:ext uri="{BB962C8B-B14F-4D97-AF65-F5344CB8AC3E}">
        <p14:creationId xmlns:p14="http://schemas.microsoft.com/office/powerpoint/2010/main" val="33843231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BFD600EC-19A0-EC35-9182-2B811B6F8D94}"/>
              </a:ext>
            </a:extLst>
          </p:cNvPr>
          <p:cNvPicPr>
            <a:picLocks noChangeAspect="1"/>
          </p:cNvPicPr>
          <p:nvPr/>
        </p:nvPicPr>
        <p:blipFill rotWithShape="1">
          <a:blip r:embed="rId2"/>
          <a:srcRect l="29837" t="35074" r="9592" b="21593"/>
          <a:stretch/>
        </p:blipFill>
        <p:spPr>
          <a:xfrm>
            <a:off x="0" y="924338"/>
            <a:ext cx="11830456" cy="4760843"/>
          </a:xfrm>
          <a:prstGeom prst="rect">
            <a:avLst/>
          </a:prstGeom>
        </p:spPr>
      </p:pic>
    </p:spTree>
    <p:extLst>
      <p:ext uri="{BB962C8B-B14F-4D97-AF65-F5344CB8AC3E}">
        <p14:creationId xmlns:p14="http://schemas.microsoft.com/office/powerpoint/2010/main" val="29280815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1C43DA04-1EF4-4D82-FB93-9A0A2FDEC30C}"/>
              </a:ext>
            </a:extLst>
          </p:cNvPr>
          <p:cNvSpPr>
            <a:spLocks noGrp="1"/>
          </p:cNvSpPr>
          <p:nvPr>
            <p:ph idx="1"/>
          </p:nvPr>
        </p:nvSpPr>
        <p:spPr>
          <a:xfrm>
            <a:off x="371061" y="245303"/>
            <a:ext cx="11625470" cy="4351338"/>
          </a:xfrm>
        </p:spPr>
        <p:txBody>
          <a:bodyPr>
            <a:normAutofit/>
          </a:bodyPr>
          <a:lstStyle/>
          <a:p>
            <a:pPr marL="0" indent="0">
              <a:buNone/>
            </a:pPr>
            <a:r>
              <a:rPr lang="cs-CZ" sz="3000" b="1" i="0" u="none" strike="noStrike" baseline="0" dirty="0">
                <a:solidFill>
                  <a:srgbClr val="000000"/>
                </a:solidFill>
                <a:latin typeface="Times New Roman" panose="02020603050405020304" pitchFamily="18" charset="0"/>
                <a:cs typeface="Times New Roman" panose="02020603050405020304" pitchFamily="18" charset="0"/>
              </a:rPr>
              <a:t>Obchodně-podnikatelské hledisko může dále clo členit na: </a:t>
            </a:r>
            <a:endParaRPr lang="cs-CZ" sz="3000" b="0" i="0" u="none" strike="noStrike" baseline="0" dirty="0">
              <a:solidFill>
                <a:srgbClr val="000000"/>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
            </a:pPr>
            <a:r>
              <a:rPr lang="cs-CZ" sz="3000" dirty="0">
                <a:latin typeface="Times New Roman" panose="02020603050405020304" pitchFamily="18" charset="0"/>
                <a:cs typeface="Times New Roman" panose="02020603050405020304" pitchFamily="18" charset="0"/>
              </a:rPr>
              <a:t> </a:t>
            </a:r>
            <a:r>
              <a:rPr lang="cs-CZ" sz="3000" b="1" i="0" u="none" strike="noStrike" baseline="0" dirty="0">
                <a:latin typeface="Times New Roman" panose="02020603050405020304" pitchFamily="18" charset="0"/>
                <a:cs typeface="Times New Roman" panose="02020603050405020304" pitchFamily="18" charset="0"/>
              </a:rPr>
              <a:t>smluvní cla </a:t>
            </a:r>
            <a:r>
              <a:rPr lang="cs-CZ" sz="3000" b="0" i="0" u="none" strike="noStrike" baseline="0" dirty="0">
                <a:latin typeface="Times New Roman" panose="02020603050405020304" pitchFamily="18" charset="0"/>
                <a:cs typeface="Times New Roman" panose="02020603050405020304" pitchFamily="18" charset="0"/>
              </a:rPr>
              <a:t>– výše cla je určena na základě smluv mezi jednotlivými státy </a:t>
            </a:r>
          </a:p>
          <a:p>
            <a:pPr>
              <a:buFont typeface="Wingdings" panose="05000000000000000000" pitchFamily="2" charset="2"/>
              <a:buChar char="§"/>
            </a:pPr>
            <a:r>
              <a:rPr lang="cs-CZ" sz="3000" dirty="0">
                <a:latin typeface="Times New Roman" panose="02020603050405020304" pitchFamily="18" charset="0"/>
                <a:cs typeface="Times New Roman" panose="02020603050405020304" pitchFamily="18" charset="0"/>
              </a:rPr>
              <a:t> </a:t>
            </a:r>
            <a:r>
              <a:rPr lang="cs-CZ" sz="3000" b="1" i="0" u="none" strike="noStrike" baseline="0" dirty="0">
                <a:latin typeface="Times New Roman" panose="02020603050405020304" pitchFamily="18" charset="0"/>
                <a:cs typeface="Times New Roman" panose="02020603050405020304" pitchFamily="18" charset="0"/>
              </a:rPr>
              <a:t>všeobecná cla </a:t>
            </a:r>
            <a:r>
              <a:rPr lang="cs-CZ" sz="3000" b="0" i="0" u="none" strike="noStrike" baseline="0" dirty="0">
                <a:latin typeface="Times New Roman" panose="02020603050405020304" pitchFamily="18" charset="0"/>
                <a:cs typeface="Times New Roman" panose="02020603050405020304" pitchFamily="18" charset="0"/>
              </a:rPr>
              <a:t>– daná pevnou procentní sazbou na daný výrobek </a:t>
            </a:r>
          </a:p>
          <a:p>
            <a:pPr>
              <a:buFont typeface="Wingdings" panose="05000000000000000000" pitchFamily="2" charset="2"/>
              <a:buChar char="§"/>
            </a:pPr>
            <a:r>
              <a:rPr lang="cs-CZ" sz="3000" dirty="0">
                <a:latin typeface="Times New Roman" panose="02020603050405020304" pitchFamily="18" charset="0"/>
                <a:cs typeface="Times New Roman" panose="02020603050405020304" pitchFamily="18" charset="0"/>
              </a:rPr>
              <a:t> </a:t>
            </a:r>
            <a:r>
              <a:rPr lang="cs-CZ" sz="3000" b="1" i="0" u="none" strike="noStrike" baseline="0" dirty="0">
                <a:latin typeface="Times New Roman" panose="02020603050405020304" pitchFamily="18" charset="0"/>
                <a:cs typeface="Times New Roman" panose="02020603050405020304" pitchFamily="18" charset="0"/>
              </a:rPr>
              <a:t>preferenční cla </a:t>
            </a:r>
            <a:r>
              <a:rPr lang="cs-CZ" sz="3000" b="0" i="0" u="none" strike="noStrike" baseline="0" dirty="0">
                <a:latin typeface="Times New Roman" panose="02020603050405020304" pitchFamily="18" charset="0"/>
                <a:cs typeface="Times New Roman" panose="02020603050405020304" pitchFamily="18" charset="0"/>
              </a:rPr>
              <a:t>– zvýhodněné sazby pro dovoz z určitého státu </a:t>
            </a:r>
          </a:p>
          <a:p>
            <a:pPr>
              <a:buFont typeface="Wingdings" panose="05000000000000000000" pitchFamily="2" charset="2"/>
              <a:buChar char="§"/>
            </a:pPr>
            <a:r>
              <a:rPr lang="cs-CZ" sz="3000" b="0" i="0" u="none" strike="noStrike" baseline="0" dirty="0">
                <a:latin typeface="Times New Roman" panose="02020603050405020304" pitchFamily="18" charset="0"/>
                <a:cs typeface="Times New Roman" panose="02020603050405020304" pitchFamily="18" charset="0"/>
              </a:rPr>
              <a:t> </a:t>
            </a:r>
            <a:r>
              <a:rPr lang="cs-CZ" sz="3000" b="1" i="0" u="none" strike="noStrike" baseline="0" dirty="0">
                <a:latin typeface="Times New Roman" panose="02020603050405020304" pitchFamily="18" charset="0"/>
                <a:cs typeface="Times New Roman" panose="02020603050405020304" pitchFamily="18" charset="0"/>
              </a:rPr>
              <a:t>fiskální clo </a:t>
            </a:r>
            <a:r>
              <a:rPr lang="cs-CZ" sz="3000" b="0" i="0" u="none" strike="noStrike" baseline="0" dirty="0">
                <a:latin typeface="Times New Roman" panose="02020603050405020304" pitchFamily="18" charset="0"/>
                <a:cs typeface="Times New Roman" panose="02020603050405020304" pitchFamily="18" charset="0"/>
              </a:rPr>
              <a:t>– daň na dovážené zboží, většinou luxusního charakteru </a:t>
            </a:r>
          </a:p>
          <a:p>
            <a:pPr>
              <a:buFont typeface="Wingdings" panose="05000000000000000000" pitchFamily="2" charset="2"/>
              <a:buChar char="§"/>
            </a:pPr>
            <a:r>
              <a:rPr lang="cs-CZ" sz="3000" b="0" i="0" u="none" strike="noStrike" baseline="0" dirty="0">
                <a:latin typeface="Times New Roman" panose="02020603050405020304" pitchFamily="18" charset="0"/>
                <a:cs typeface="Times New Roman" panose="02020603050405020304" pitchFamily="18" charset="0"/>
              </a:rPr>
              <a:t> </a:t>
            </a:r>
            <a:r>
              <a:rPr lang="cs-CZ" sz="3000" b="1" i="0" u="none" strike="noStrike" baseline="0" dirty="0">
                <a:latin typeface="Times New Roman" panose="02020603050405020304" pitchFamily="18" charset="0"/>
                <a:cs typeface="Times New Roman" panose="02020603050405020304" pitchFamily="18" charset="0"/>
              </a:rPr>
              <a:t>ochranné clo </a:t>
            </a:r>
            <a:r>
              <a:rPr lang="cs-CZ" sz="3000" b="0" i="0" u="none" strike="noStrike" baseline="0" dirty="0">
                <a:latin typeface="Times New Roman" panose="02020603050405020304" pitchFamily="18" charset="0"/>
                <a:cs typeface="Times New Roman" panose="02020603050405020304" pitchFamily="18" charset="0"/>
              </a:rPr>
              <a:t>– slouží k ochraně tuzemských výrobců a jejich produkcí </a:t>
            </a:r>
            <a:r>
              <a:rPr lang="cs-CZ" sz="3000" b="0" i="0" u="none" strike="noStrike" baseline="0" dirty="0">
                <a:solidFill>
                  <a:srgbClr val="000000"/>
                </a:solidFill>
                <a:latin typeface="Times New Roman" panose="02020603050405020304" pitchFamily="18" charset="0"/>
                <a:cs typeface="Times New Roman" panose="02020603050405020304" pitchFamily="18" charset="0"/>
              </a:rPr>
              <a:t>před zahraniční konkurencí </a:t>
            </a:r>
          </a:p>
          <a:p>
            <a:pPr marL="0" indent="0">
              <a:buNone/>
            </a:pPr>
            <a:endParaRPr lang="cs-CZ" dirty="0"/>
          </a:p>
        </p:txBody>
      </p:sp>
    </p:spTree>
    <p:extLst>
      <p:ext uri="{BB962C8B-B14F-4D97-AF65-F5344CB8AC3E}">
        <p14:creationId xmlns:p14="http://schemas.microsoft.com/office/powerpoint/2010/main" val="9549005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1C43DA04-1EF4-4D82-FB93-9A0A2FDEC30C}"/>
              </a:ext>
            </a:extLst>
          </p:cNvPr>
          <p:cNvSpPr>
            <a:spLocks noGrp="1"/>
          </p:cNvSpPr>
          <p:nvPr>
            <p:ph idx="1"/>
          </p:nvPr>
        </p:nvSpPr>
        <p:spPr>
          <a:xfrm>
            <a:off x="371061" y="245303"/>
            <a:ext cx="11625470" cy="4351338"/>
          </a:xfrm>
        </p:spPr>
        <p:txBody>
          <a:bodyPr>
            <a:normAutofit fontScale="85000" lnSpcReduction="20000"/>
          </a:bodyPr>
          <a:lstStyle/>
          <a:p>
            <a:pPr marL="0" indent="0">
              <a:buNone/>
            </a:pPr>
            <a:r>
              <a:rPr lang="pl-PL" sz="3000" b="0" i="0" u="none" strike="noStrike" baseline="0" dirty="0">
                <a:solidFill>
                  <a:srgbClr val="000000"/>
                </a:solidFill>
                <a:latin typeface="Times New Roman" panose="02020603050405020304" pitchFamily="18" charset="0"/>
                <a:cs typeface="Times New Roman" panose="02020603050405020304" pitchFamily="18" charset="0"/>
              </a:rPr>
              <a:t>- Clo je prvek celní politiky </a:t>
            </a:r>
          </a:p>
          <a:p>
            <a:pPr marL="0" indent="0">
              <a:buNone/>
            </a:pPr>
            <a:endParaRPr lang="cs-CZ" sz="3000" b="1" i="0" u="none" strike="noStrike" baseline="0" dirty="0">
              <a:solidFill>
                <a:srgbClr val="000000"/>
              </a:solidFill>
              <a:latin typeface="Times New Roman" panose="02020603050405020304" pitchFamily="18" charset="0"/>
              <a:cs typeface="Times New Roman" panose="02020603050405020304" pitchFamily="18" charset="0"/>
            </a:endParaRPr>
          </a:p>
          <a:p>
            <a:pPr marL="0" indent="0">
              <a:buNone/>
            </a:pPr>
            <a:r>
              <a:rPr lang="cs-CZ" sz="3000" b="1" i="0" u="none" strike="noStrike" baseline="0" dirty="0">
                <a:solidFill>
                  <a:srgbClr val="000000"/>
                </a:solidFill>
                <a:latin typeface="Times New Roman" panose="02020603050405020304" pitchFamily="18" charset="0"/>
                <a:cs typeface="Times New Roman" panose="02020603050405020304" pitchFamily="18" charset="0"/>
              </a:rPr>
              <a:t>Český celní zákon rozlišuje tyto druhy cla: </a:t>
            </a:r>
            <a:endParaRPr lang="cs-CZ" sz="3000" b="0" i="0" u="none" strike="noStrike" baseline="0" dirty="0">
              <a:solidFill>
                <a:srgbClr val="000000"/>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
            </a:pPr>
            <a:r>
              <a:rPr lang="cs-CZ" sz="3000" b="1" i="0" u="none" strike="noStrike" baseline="0" dirty="0">
                <a:latin typeface="Times New Roman" panose="02020603050405020304" pitchFamily="18" charset="0"/>
                <a:cs typeface="Times New Roman" panose="02020603050405020304" pitchFamily="18" charset="0"/>
              </a:rPr>
              <a:t>dovozní </a:t>
            </a:r>
            <a:r>
              <a:rPr lang="cs-CZ" sz="3000" b="0" i="0" u="none" strike="noStrike" baseline="0" dirty="0">
                <a:latin typeface="Times New Roman" panose="02020603050405020304" pitchFamily="18" charset="0"/>
                <a:cs typeface="Times New Roman" panose="02020603050405020304" pitchFamily="18" charset="0"/>
              </a:rPr>
              <a:t>– vybírá se nejvíce a podléhá mu dovážené zboží </a:t>
            </a:r>
          </a:p>
          <a:p>
            <a:pPr>
              <a:buFont typeface="Wingdings" panose="05000000000000000000" pitchFamily="2" charset="2"/>
              <a:buChar char="§"/>
            </a:pPr>
            <a:r>
              <a:rPr lang="cs-CZ" sz="3000" b="1" i="0" u="none" strike="noStrike" baseline="0" dirty="0">
                <a:latin typeface="Times New Roman" panose="02020603050405020304" pitchFamily="18" charset="0"/>
                <a:cs typeface="Times New Roman" panose="02020603050405020304" pitchFamily="18" charset="0"/>
              </a:rPr>
              <a:t>vývozní </a:t>
            </a:r>
            <a:r>
              <a:rPr lang="cs-CZ" sz="3000" b="0" i="0" u="none" strike="noStrike" baseline="0" dirty="0">
                <a:latin typeface="Times New Roman" panose="02020603050405020304" pitchFamily="18" charset="0"/>
                <a:cs typeface="Times New Roman" panose="02020603050405020304" pitchFamily="18" charset="0"/>
              </a:rPr>
              <a:t>– se až na výjimky neuplatňuje, protože je považováno za „brzdu“ exportu </a:t>
            </a:r>
          </a:p>
          <a:p>
            <a:pPr>
              <a:buFont typeface="Wingdings" panose="05000000000000000000" pitchFamily="2" charset="2"/>
              <a:buChar char="§"/>
            </a:pPr>
            <a:r>
              <a:rPr lang="cs-CZ" sz="3000" b="1" i="0" u="none" strike="noStrike" baseline="0" dirty="0">
                <a:latin typeface="Times New Roman" panose="02020603050405020304" pitchFamily="18" charset="0"/>
                <a:cs typeface="Times New Roman" panose="02020603050405020304" pitchFamily="18" charset="0"/>
              </a:rPr>
              <a:t>antidumpingové </a:t>
            </a:r>
            <a:r>
              <a:rPr lang="cs-CZ" sz="3000" b="0" i="0" u="none" strike="noStrike" baseline="0" dirty="0">
                <a:latin typeface="Times New Roman" panose="02020603050405020304" pitchFamily="18" charset="0"/>
                <a:cs typeface="Times New Roman" panose="02020603050405020304" pitchFamily="18" charset="0"/>
              </a:rPr>
              <a:t>– rozumí se jím clo vybírané z dováženého zboží, které je předmětem dum-pingu </a:t>
            </a:r>
          </a:p>
          <a:p>
            <a:pPr>
              <a:buFont typeface="Wingdings" panose="05000000000000000000" pitchFamily="2" charset="2"/>
              <a:buChar char="§"/>
            </a:pPr>
            <a:r>
              <a:rPr lang="cs-CZ" sz="3000" b="1" i="0" u="none" strike="noStrike" baseline="0" dirty="0">
                <a:latin typeface="Times New Roman" panose="02020603050405020304" pitchFamily="18" charset="0"/>
                <a:cs typeface="Times New Roman" panose="02020603050405020304" pitchFamily="18" charset="0"/>
              </a:rPr>
              <a:t>vyrovnávací </a:t>
            </a:r>
            <a:r>
              <a:rPr lang="cs-CZ" sz="3000" b="0" i="0" u="none" strike="noStrike" baseline="0" dirty="0">
                <a:latin typeface="Times New Roman" panose="02020603050405020304" pitchFamily="18" charset="0"/>
                <a:cs typeface="Times New Roman" panose="02020603050405020304" pitchFamily="18" charset="0"/>
              </a:rPr>
              <a:t>– rozumí se zvláštní clo vybírané za účelem vyrovnání prémie nebo subvence, která byla přímo nebo nepřímo poskytnuta na výrobu výrobku nebo vývoz zboží </a:t>
            </a:r>
          </a:p>
          <a:p>
            <a:pPr>
              <a:buFont typeface="Wingdings" panose="05000000000000000000" pitchFamily="2" charset="2"/>
              <a:buChar char="§"/>
            </a:pPr>
            <a:r>
              <a:rPr lang="cs-CZ" sz="3000" b="1" i="0" u="none" strike="noStrike" baseline="0" dirty="0">
                <a:latin typeface="Times New Roman" panose="02020603050405020304" pitchFamily="18" charset="0"/>
                <a:cs typeface="Times New Roman" panose="02020603050405020304" pitchFamily="18" charset="0"/>
              </a:rPr>
              <a:t>odvetné </a:t>
            </a:r>
            <a:r>
              <a:rPr lang="cs-CZ" sz="3000" b="0" i="0" u="none" strike="noStrike" baseline="0" dirty="0">
                <a:latin typeface="Times New Roman" panose="02020603050405020304" pitchFamily="18" charset="0"/>
                <a:cs typeface="Times New Roman" panose="02020603050405020304" pitchFamily="18" charset="0"/>
              </a:rPr>
              <a:t>– rozumí se jím přirážky k celním sazbám, případně zavedení dalšího cla se stanovuje na přechodnou dobu </a:t>
            </a:r>
          </a:p>
          <a:p>
            <a:pPr marL="0" indent="0">
              <a:buNone/>
            </a:pPr>
            <a:endParaRPr lang="cs-CZ" dirty="0"/>
          </a:p>
        </p:txBody>
      </p:sp>
    </p:spTree>
    <p:extLst>
      <p:ext uri="{BB962C8B-B14F-4D97-AF65-F5344CB8AC3E}">
        <p14:creationId xmlns:p14="http://schemas.microsoft.com/office/powerpoint/2010/main" val="465788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ovéPole 5">
            <a:extLst>
              <a:ext uri="{FF2B5EF4-FFF2-40B4-BE49-F238E27FC236}">
                <a16:creationId xmlns:a16="http://schemas.microsoft.com/office/drawing/2014/main" id="{770B61EC-FD44-E2A3-7EDE-9B8E0C9711ED}"/>
              </a:ext>
            </a:extLst>
          </p:cNvPr>
          <p:cNvSpPr txBox="1"/>
          <p:nvPr/>
        </p:nvSpPr>
        <p:spPr>
          <a:xfrm>
            <a:off x="5219700" y="5715000"/>
            <a:ext cx="6399142" cy="630942"/>
          </a:xfrm>
          <a:prstGeom prst="rect">
            <a:avLst/>
          </a:prstGeom>
          <a:noFill/>
        </p:spPr>
        <p:txBody>
          <a:bodyPr wrap="square" rtlCol="0">
            <a:spAutoFit/>
          </a:bodyPr>
          <a:lstStyle/>
          <a:p>
            <a:pPr algn="r"/>
            <a:r>
              <a:rPr lang="cs-CZ" sz="3500" dirty="0">
                <a:solidFill>
                  <a:schemeClr val="bg1"/>
                </a:solidFill>
                <a:latin typeface="Times New Roman" panose="02020603050405020304" pitchFamily="18" charset="0"/>
                <a:cs typeface="Times New Roman" panose="02020603050405020304" pitchFamily="18" charset="0"/>
              </a:rPr>
              <a:t>Ing. Lenka Prachařová, Ph.D.</a:t>
            </a:r>
          </a:p>
        </p:txBody>
      </p:sp>
      <p:sp>
        <p:nvSpPr>
          <p:cNvPr id="3" name="TextovéPole 2">
            <a:extLst>
              <a:ext uri="{FF2B5EF4-FFF2-40B4-BE49-F238E27FC236}">
                <a16:creationId xmlns:a16="http://schemas.microsoft.com/office/drawing/2014/main" id="{7126A3BE-7C30-18DF-99E1-4264AF5F37E8}"/>
              </a:ext>
            </a:extLst>
          </p:cNvPr>
          <p:cNvSpPr txBox="1"/>
          <p:nvPr/>
        </p:nvSpPr>
        <p:spPr>
          <a:xfrm>
            <a:off x="367644" y="1074509"/>
            <a:ext cx="11579903" cy="1800493"/>
          </a:xfrm>
          <a:prstGeom prst="rect">
            <a:avLst/>
          </a:prstGeom>
          <a:noFill/>
        </p:spPr>
        <p:txBody>
          <a:bodyPr wrap="square" rtlCol="0">
            <a:spAutoFit/>
          </a:bodyPr>
          <a:lstStyle/>
          <a:p>
            <a:pPr marL="457200" indent="-457200" algn="l">
              <a:buFontTx/>
              <a:buChar char="-"/>
            </a:pPr>
            <a:r>
              <a:rPr lang="cs-CZ" sz="2700" b="0" i="0" u="none" strike="noStrike" baseline="0" dirty="0">
                <a:solidFill>
                  <a:srgbClr val="000000"/>
                </a:solidFill>
                <a:latin typeface="Times New Roman" panose="02020603050405020304" pitchFamily="18" charset="0"/>
                <a:cs typeface="Times New Roman" panose="02020603050405020304" pitchFamily="18" charset="0"/>
              </a:rPr>
              <a:t>Dalším ze způsobů podnikání malých a středních podniků je za pomoci systému celních skaldů, které mohou podnikateli usnadnit a realizovat jeho obchodní aktivity.</a:t>
            </a:r>
          </a:p>
          <a:p>
            <a:pPr marL="457200" indent="-457200" algn="l">
              <a:buFontTx/>
              <a:buChar char="-"/>
            </a:pPr>
            <a:endParaRPr lang="cs-CZ" sz="3000" b="0" i="0" u="none" strike="noStrike" baseline="0" dirty="0">
              <a:solidFill>
                <a:srgbClr val="000000"/>
              </a:solidFill>
              <a:latin typeface="Times New Roman" panose="02020603050405020304" pitchFamily="18" charset="0"/>
              <a:cs typeface="Times New Roman" panose="02020603050405020304" pitchFamily="18" charset="0"/>
            </a:endParaRPr>
          </a:p>
        </p:txBody>
      </p:sp>
      <p:sp>
        <p:nvSpPr>
          <p:cNvPr id="10" name="TextovéPole 9">
            <a:extLst>
              <a:ext uri="{FF2B5EF4-FFF2-40B4-BE49-F238E27FC236}">
                <a16:creationId xmlns:a16="http://schemas.microsoft.com/office/drawing/2014/main" id="{6310D2B4-B176-34EE-20D5-72723B4741DF}"/>
              </a:ext>
            </a:extLst>
          </p:cNvPr>
          <p:cNvSpPr txBox="1"/>
          <p:nvPr/>
        </p:nvSpPr>
        <p:spPr>
          <a:xfrm>
            <a:off x="367644" y="254524"/>
            <a:ext cx="11658704" cy="630942"/>
          </a:xfrm>
          <a:prstGeom prst="rect">
            <a:avLst/>
          </a:prstGeom>
          <a:noFill/>
        </p:spPr>
        <p:txBody>
          <a:bodyPr wrap="square" rtlCol="0">
            <a:spAutoFit/>
          </a:bodyPr>
          <a:lstStyle/>
          <a:p>
            <a:r>
              <a:rPr lang="cs-CZ" sz="3500" b="1" dirty="0">
                <a:latin typeface="Times New Roman" panose="02020603050405020304" pitchFamily="18" charset="0"/>
                <a:cs typeface="Times New Roman" panose="02020603050405020304" pitchFamily="18" charset="0"/>
              </a:rPr>
              <a:t>CELNÍ SKLADY MALÉM A STŘEDNÍM PODNIKÁNÍ</a:t>
            </a:r>
          </a:p>
        </p:txBody>
      </p:sp>
      <p:cxnSp>
        <p:nvCxnSpPr>
          <p:cNvPr id="12" name="Přímá spojnice 11">
            <a:extLst>
              <a:ext uri="{FF2B5EF4-FFF2-40B4-BE49-F238E27FC236}">
                <a16:creationId xmlns:a16="http://schemas.microsoft.com/office/drawing/2014/main" id="{1B74788D-0DA2-5D7C-4CF6-51ED7C06C939}"/>
              </a:ext>
            </a:extLst>
          </p:cNvPr>
          <p:cNvCxnSpPr>
            <a:cxnSpLocks/>
          </p:cNvCxnSpPr>
          <p:nvPr/>
        </p:nvCxnSpPr>
        <p:spPr>
          <a:xfrm>
            <a:off x="428597" y="956936"/>
            <a:ext cx="11334805" cy="0"/>
          </a:xfrm>
          <a:prstGeom prst="line">
            <a:avLst/>
          </a:prstGeom>
        </p:spPr>
        <p:style>
          <a:lnRef idx="3">
            <a:schemeClr val="dk1"/>
          </a:lnRef>
          <a:fillRef idx="0">
            <a:schemeClr val="dk1"/>
          </a:fillRef>
          <a:effectRef idx="2">
            <a:schemeClr val="dk1"/>
          </a:effectRef>
          <a:fontRef idx="minor">
            <a:schemeClr val="tx1"/>
          </a:fontRef>
        </p:style>
      </p:cxnSp>
      <p:pic>
        <p:nvPicPr>
          <p:cNvPr id="4" name="Obrázek 3">
            <a:extLst>
              <a:ext uri="{FF2B5EF4-FFF2-40B4-BE49-F238E27FC236}">
                <a16:creationId xmlns:a16="http://schemas.microsoft.com/office/drawing/2014/main" id="{A0C95057-CAB1-8EED-986A-DF520D9CC9DD}"/>
              </a:ext>
            </a:extLst>
          </p:cNvPr>
          <p:cNvPicPr>
            <a:picLocks noChangeAspect="1"/>
          </p:cNvPicPr>
          <p:nvPr/>
        </p:nvPicPr>
        <p:blipFill rotWithShape="1">
          <a:blip r:embed="rId2"/>
          <a:srcRect l="6195" t="64151" r="29973" b="18137"/>
          <a:stretch/>
        </p:blipFill>
        <p:spPr>
          <a:xfrm>
            <a:off x="298401" y="2433820"/>
            <a:ext cx="11320439" cy="1766953"/>
          </a:xfrm>
          <a:prstGeom prst="rect">
            <a:avLst/>
          </a:prstGeom>
        </p:spPr>
      </p:pic>
      <p:sp>
        <p:nvSpPr>
          <p:cNvPr id="7" name="TextovéPole 6">
            <a:extLst>
              <a:ext uri="{FF2B5EF4-FFF2-40B4-BE49-F238E27FC236}">
                <a16:creationId xmlns:a16="http://schemas.microsoft.com/office/drawing/2014/main" id="{048C5752-9008-7AD2-5421-0F3B96651F16}"/>
              </a:ext>
            </a:extLst>
          </p:cNvPr>
          <p:cNvSpPr txBox="1"/>
          <p:nvPr/>
        </p:nvSpPr>
        <p:spPr>
          <a:xfrm>
            <a:off x="271374" y="4380120"/>
            <a:ext cx="11851243" cy="2169825"/>
          </a:xfrm>
          <a:prstGeom prst="rect">
            <a:avLst/>
          </a:prstGeom>
          <a:noFill/>
        </p:spPr>
        <p:txBody>
          <a:bodyPr wrap="square">
            <a:spAutoFit/>
          </a:bodyPr>
          <a:lstStyle/>
          <a:p>
            <a:pPr marL="457200" indent="-457200">
              <a:buFontTx/>
              <a:buChar char="-"/>
            </a:pPr>
            <a:r>
              <a:rPr lang="cs-CZ" sz="2700" b="0" i="0" u="none" strike="noStrike" baseline="0" dirty="0">
                <a:solidFill>
                  <a:srgbClr val="000000"/>
                </a:solidFill>
                <a:latin typeface="Times New Roman" panose="02020603050405020304" pitchFamily="18" charset="0"/>
                <a:cs typeface="Times New Roman" panose="02020603050405020304" pitchFamily="18" charset="0"/>
              </a:rPr>
              <a:t>Celním skaldem rozumíme zajištěné prostranství, objekt nebo prostor, v němž se zboží uskladňuje za podmínek stanovených celním úřadem. </a:t>
            </a:r>
          </a:p>
          <a:p>
            <a:pPr marL="457200" indent="-457200">
              <a:buFontTx/>
              <a:buChar char="-"/>
            </a:pPr>
            <a:r>
              <a:rPr lang="cs-CZ" sz="2700" dirty="0">
                <a:solidFill>
                  <a:srgbClr val="000000"/>
                </a:solidFill>
                <a:latin typeface="Times New Roman" panose="02020603050405020304" pitchFamily="18" charset="0"/>
                <a:cs typeface="Times New Roman" panose="02020603050405020304" pitchFamily="18" charset="0"/>
              </a:rPr>
              <a:t>C</a:t>
            </a:r>
            <a:r>
              <a:rPr lang="cs-CZ" sz="2700" b="0" i="0" u="none" strike="noStrike" baseline="0" dirty="0">
                <a:solidFill>
                  <a:srgbClr val="000000"/>
                </a:solidFill>
                <a:latin typeface="Times New Roman" panose="02020603050405020304" pitchFamily="18" charset="0"/>
                <a:cs typeface="Times New Roman" panose="02020603050405020304" pitchFamily="18" charset="0"/>
              </a:rPr>
              <a:t>elní sklad je možno provozovat jen na základě povolení, jež žádost osoby, která ho che provozovat, uděluje celní úřad, v jehož územním obvodě se má celní sklad nacházet. Povolení provozovat celní skald může získat pouze občan ČR</a:t>
            </a:r>
            <a:endParaRPr lang="cs-CZ" sz="27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782080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1C43DA04-1EF4-4D82-FB93-9A0A2FDEC30C}"/>
              </a:ext>
            </a:extLst>
          </p:cNvPr>
          <p:cNvSpPr>
            <a:spLocks noGrp="1"/>
          </p:cNvSpPr>
          <p:nvPr>
            <p:ph idx="1"/>
          </p:nvPr>
        </p:nvSpPr>
        <p:spPr>
          <a:xfrm>
            <a:off x="371061" y="245302"/>
            <a:ext cx="11625470" cy="6205193"/>
          </a:xfrm>
        </p:spPr>
        <p:txBody>
          <a:bodyPr>
            <a:normAutofit/>
          </a:bodyPr>
          <a:lstStyle/>
          <a:p>
            <a:pPr>
              <a:buFontTx/>
              <a:buChar char="-"/>
            </a:pPr>
            <a:r>
              <a:rPr lang="cs-CZ" sz="3000" b="0" i="0" u="none" strike="noStrike" baseline="0" dirty="0">
                <a:solidFill>
                  <a:srgbClr val="000000"/>
                </a:solidFill>
                <a:latin typeface="Times New Roman" panose="02020603050405020304" pitchFamily="18" charset="0"/>
                <a:cs typeface="Times New Roman" panose="02020603050405020304" pitchFamily="18" charset="0"/>
              </a:rPr>
              <a:t>U zboží uskladněných v celním skaldu se neplatí clo ani daň z přidané hodnoty, protože patří do skupiny celních režimu s podmíněným osvobozením od cla. </a:t>
            </a:r>
          </a:p>
          <a:p>
            <a:pPr>
              <a:buFontTx/>
              <a:buChar char="-"/>
            </a:pPr>
            <a:r>
              <a:rPr lang="cs-CZ" sz="3000" b="0" i="0" u="none" strike="noStrike" baseline="0" dirty="0">
                <a:solidFill>
                  <a:srgbClr val="000000"/>
                </a:solidFill>
                <a:latin typeface="Times New Roman" panose="02020603050405020304" pitchFamily="18" charset="0"/>
                <a:cs typeface="Times New Roman" panose="02020603050405020304" pitchFamily="18" charset="0"/>
              </a:rPr>
              <a:t>Celní řízení je směřováno u celního úřadu ke konečnému rozhodnutí, zda zboží bude nebo nebude propuštěno do navrženého celního režimu a pokud ano, tak za jakých podmínek. </a:t>
            </a:r>
          </a:p>
          <a:p>
            <a:pPr marL="0" indent="0">
              <a:buNone/>
            </a:pPr>
            <a:r>
              <a:rPr lang="cs-CZ" sz="3000" b="1" i="0" u="none" strike="noStrike" baseline="0" dirty="0">
                <a:solidFill>
                  <a:srgbClr val="000000"/>
                </a:solidFill>
                <a:latin typeface="Times New Roman" panose="02020603050405020304" pitchFamily="18" charset="0"/>
                <a:cs typeface="Times New Roman" panose="02020603050405020304" pitchFamily="18" charset="0"/>
              </a:rPr>
              <a:t>Lze definovat dva druhy celních skladů: </a:t>
            </a:r>
            <a:endParaRPr lang="cs-CZ" sz="3000" b="0" i="0" u="none" strike="noStrike" baseline="0" dirty="0">
              <a:solidFill>
                <a:srgbClr val="000000"/>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
            </a:pPr>
            <a:r>
              <a:rPr lang="cs-CZ" sz="3000" b="0" i="0" u="none" strike="noStrike" baseline="0" dirty="0">
                <a:latin typeface="Times New Roman" panose="02020603050405020304" pitchFamily="18" charset="0"/>
                <a:cs typeface="Times New Roman" panose="02020603050405020304" pitchFamily="18" charset="0"/>
              </a:rPr>
              <a:t> </a:t>
            </a:r>
            <a:r>
              <a:rPr lang="cs-CZ" sz="3000" b="1" i="0" u="none" strike="noStrike" baseline="0" dirty="0">
                <a:latin typeface="Times New Roman" panose="02020603050405020304" pitchFamily="18" charset="0"/>
                <a:cs typeface="Times New Roman" panose="02020603050405020304" pitchFamily="18" charset="0"/>
              </a:rPr>
              <a:t>celní sklad soukromý </a:t>
            </a:r>
            <a:r>
              <a:rPr lang="cs-CZ" sz="3000" b="0" i="0" u="none" strike="noStrike" baseline="0" dirty="0">
                <a:latin typeface="Times New Roman" panose="02020603050405020304" pitchFamily="18" charset="0"/>
                <a:cs typeface="Times New Roman" panose="02020603050405020304" pitchFamily="18" charset="0"/>
              </a:rPr>
              <a:t>– je celní sklad, kde je provozovatel skladu a osoba, pro kterou je zboží uskladňováno, je jedna a tatáž osoba. </a:t>
            </a:r>
          </a:p>
          <a:p>
            <a:pPr>
              <a:buFont typeface="Wingdings" panose="05000000000000000000" pitchFamily="2" charset="2"/>
              <a:buChar char="§"/>
            </a:pPr>
            <a:r>
              <a:rPr lang="cs-CZ" sz="3000" dirty="0">
                <a:solidFill>
                  <a:srgbClr val="000000"/>
                </a:solidFill>
                <a:latin typeface="Times New Roman" panose="02020603050405020304" pitchFamily="18" charset="0"/>
                <a:cs typeface="Times New Roman" panose="02020603050405020304" pitchFamily="18" charset="0"/>
              </a:rPr>
              <a:t> </a:t>
            </a:r>
            <a:r>
              <a:rPr lang="cs-CZ" sz="3000" b="1" i="0" u="none" strike="noStrike" baseline="0" dirty="0">
                <a:solidFill>
                  <a:srgbClr val="000000"/>
                </a:solidFill>
                <a:latin typeface="Times New Roman" panose="02020603050405020304" pitchFamily="18" charset="0"/>
                <a:cs typeface="Times New Roman" panose="02020603050405020304" pitchFamily="18" charset="0"/>
              </a:rPr>
              <a:t>celní sklad veřejný </a:t>
            </a:r>
            <a:r>
              <a:rPr lang="cs-CZ" sz="3000" b="0" i="0" u="none" strike="noStrike" baseline="0" dirty="0">
                <a:solidFill>
                  <a:srgbClr val="000000"/>
                </a:solidFill>
                <a:latin typeface="Times New Roman" panose="02020603050405020304" pitchFamily="18" charset="0"/>
                <a:cs typeface="Times New Roman" panose="02020603050405020304" pitchFamily="18" charset="0"/>
              </a:rPr>
              <a:t>– je celní sklad, kde skladovatel – provozovatel skladu a osoba, pro kterou je zboží uskladňováno, jsou rozdílné firmy, z nichž jedna se profesionálně zabývá provozováním veřejného skladu </a:t>
            </a:r>
          </a:p>
          <a:p>
            <a:pPr marL="0" indent="0">
              <a:buNone/>
            </a:pPr>
            <a:endParaRPr lang="cs-CZ" dirty="0"/>
          </a:p>
        </p:txBody>
      </p:sp>
    </p:spTree>
    <p:extLst>
      <p:ext uri="{BB962C8B-B14F-4D97-AF65-F5344CB8AC3E}">
        <p14:creationId xmlns:p14="http://schemas.microsoft.com/office/powerpoint/2010/main" val="38925783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E46F3B4B-2870-C755-2FD0-6115F4172124}"/>
              </a:ext>
            </a:extLst>
          </p:cNvPr>
          <p:cNvSpPr>
            <a:spLocks noGrp="1"/>
          </p:cNvSpPr>
          <p:nvPr>
            <p:ph idx="1"/>
          </p:nvPr>
        </p:nvSpPr>
        <p:spPr>
          <a:xfrm>
            <a:off x="427383" y="337930"/>
            <a:ext cx="10926417" cy="5839033"/>
          </a:xfrm>
        </p:spPr>
        <p:txBody>
          <a:bodyPr>
            <a:noAutofit/>
          </a:bodyPr>
          <a:lstStyle/>
          <a:p>
            <a:pPr marL="0" indent="0">
              <a:buNone/>
            </a:pPr>
            <a:r>
              <a:rPr lang="cs-CZ" sz="3000" b="1" i="0" u="none" strike="noStrike" baseline="0" dirty="0">
                <a:solidFill>
                  <a:srgbClr val="000000"/>
                </a:solidFill>
                <a:latin typeface="Times New Roman" panose="02020603050405020304" pitchFamily="18" charset="0"/>
                <a:cs typeface="Times New Roman" panose="02020603050405020304" pitchFamily="18" charset="0"/>
              </a:rPr>
              <a:t>Výhody provozování celního skladu </a:t>
            </a:r>
            <a:endParaRPr lang="cs-CZ" sz="3000" b="0" i="0" u="none" strike="noStrike" baseline="0" dirty="0">
              <a:solidFill>
                <a:srgbClr val="000000"/>
              </a:solidFill>
              <a:latin typeface="Times New Roman" panose="02020603050405020304" pitchFamily="18" charset="0"/>
              <a:cs typeface="Times New Roman" panose="02020603050405020304" pitchFamily="18" charset="0"/>
            </a:endParaRPr>
          </a:p>
          <a:p>
            <a:pPr>
              <a:buFontTx/>
              <a:buChar char="-"/>
            </a:pPr>
            <a:r>
              <a:rPr lang="cs-CZ" sz="3000" b="0" i="0" u="none" strike="noStrike" baseline="0" dirty="0">
                <a:solidFill>
                  <a:srgbClr val="000000"/>
                </a:solidFill>
                <a:latin typeface="Times New Roman" panose="02020603050405020304" pitchFamily="18" charset="0"/>
                <a:cs typeface="Times New Roman" panose="02020603050405020304" pitchFamily="18" charset="0"/>
              </a:rPr>
              <a:t>možnost dovézt velké množství zboží ze zahraničí bez nutnosti bezprostředně po dovozu uhradit celní dluh (clo, spotřební daň a daň z přidané hodnoty). </a:t>
            </a:r>
          </a:p>
          <a:p>
            <a:pPr>
              <a:buFontTx/>
              <a:buChar char="-"/>
            </a:pPr>
            <a:r>
              <a:rPr lang="cs-CZ" sz="3000" b="0" i="0" u="none" strike="noStrike" baseline="0" dirty="0">
                <a:solidFill>
                  <a:srgbClr val="000000"/>
                </a:solidFill>
                <a:latin typeface="Times New Roman" panose="02020603050405020304" pitchFamily="18" charset="0"/>
                <a:cs typeface="Times New Roman" panose="02020603050405020304" pitchFamily="18" charset="0"/>
              </a:rPr>
              <a:t>možnost rozložení platby celního dluhu na dílčí, menší platby spojené s dílčími realizacemi (vyskladnění zboží ze skladu). </a:t>
            </a:r>
          </a:p>
          <a:p>
            <a:pPr>
              <a:buFontTx/>
              <a:buChar char="-"/>
            </a:pPr>
            <a:r>
              <a:rPr lang="cs-CZ" sz="3000" dirty="0">
                <a:solidFill>
                  <a:srgbClr val="000000"/>
                </a:solidFill>
                <a:latin typeface="Times New Roman" panose="02020603050405020304" pitchFamily="18" charset="0"/>
                <a:cs typeface="Times New Roman" panose="02020603050405020304" pitchFamily="18" charset="0"/>
              </a:rPr>
              <a:t>v</a:t>
            </a:r>
            <a:r>
              <a:rPr lang="cs-CZ" sz="3000" b="0" i="0" u="none" strike="noStrike" baseline="0" dirty="0">
                <a:solidFill>
                  <a:srgbClr val="000000"/>
                </a:solidFill>
                <a:latin typeface="Times New Roman" panose="02020603050405020304" pitchFamily="18" charset="0"/>
                <a:cs typeface="Times New Roman" panose="02020603050405020304" pitchFamily="18" charset="0"/>
              </a:rPr>
              <a:t>ýhody soukromého celního skladu zahrnují možnost ovlivňování režijních nákladů z provozu soukromého celního skaldu do ceny uskladněného zboží. </a:t>
            </a:r>
          </a:p>
          <a:p>
            <a:pPr>
              <a:buFontTx/>
              <a:buChar char="-"/>
            </a:pPr>
            <a:r>
              <a:rPr lang="cs-CZ" sz="3000" dirty="0">
                <a:solidFill>
                  <a:srgbClr val="000000"/>
                </a:solidFill>
                <a:latin typeface="Times New Roman" panose="02020603050405020304" pitchFamily="18" charset="0"/>
                <a:cs typeface="Times New Roman" panose="02020603050405020304" pitchFamily="18" charset="0"/>
              </a:rPr>
              <a:t>v</a:t>
            </a:r>
            <a:r>
              <a:rPr lang="cs-CZ" sz="3000" b="0" i="0" u="none" strike="noStrike" baseline="0" dirty="0">
                <a:solidFill>
                  <a:srgbClr val="000000"/>
                </a:solidFill>
                <a:latin typeface="Times New Roman" panose="02020603050405020304" pitchFamily="18" charset="0"/>
                <a:cs typeface="Times New Roman" panose="02020603050405020304" pitchFamily="18" charset="0"/>
              </a:rPr>
              <a:t>ýhody veřejného celního skladu zahrnují výhody jednak pro provozovatele a jednak pro osoby, které ve skladu uskladňují zboží. </a:t>
            </a:r>
          </a:p>
        </p:txBody>
      </p:sp>
    </p:spTree>
    <p:extLst>
      <p:ext uri="{BB962C8B-B14F-4D97-AF65-F5344CB8AC3E}">
        <p14:creationId xmlns:p14="http://schemas.microsoft.com/office/powerpoint/2010/main" val="238708227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E46F3B4B-2870-C755-2FD0-6115F4172124}"/>
              </a:ext>
            </a:extLst>
          </p:cNvPr>
          <p:cNvSpPr>
            <a:spLocks noGrp="1"/>
          </p:cNvSpPr>
          <p:nvPr>
            <p:ph idx="1"/>
          </p:nvPr>
        </p:nvSpPr>
        <p:spPr>
          <a:xfrm>
            <a:off x="427383" y="337930"/>
            <a:ext cx="10926417" cy="5839033"/>
          </a:xfrm>
        </p:spPr>
        <p:txBody>
          <a:bodyPr>
            <a:noAutofit/>
          </a:bodyPr>
          <a:lstStyle/>
          <a:p>
            <a:pPr marL="0" indent="0">
              <a:buNone/>
            </a:pPr>
            <a:r>
              <a:rPr lang="cs-CZ" sz="3000" b="1" i="0" u="none" strike="noStrike" baseline="0" dirty="0">
                <a:solidFill>
                  <a:srgbClr val="000000"/>
                </a:solidFill>
                <a:latin typeface="Times New Roman" panose="02020603050405020304" pitchFamily="18" charset="0"/>
                <a:cs typeface="Times New Roman" panose="02020603050405020304" pitchFamily="18" charset="0"/>
              </a:rPr>
              <a:t>Nevýhody provozování celního skladu </a:t>
            </a:r>
            <a:endParaRPr lang="cs-CZ" sz="3000" b="0" i="0" u="none" strike="noStrike" baseline="0" dirty="0">
              <a:solidFill>
                <a:srgbClr val="000000"/>
              </a:solidFill>
              <a:latin typeface="Times New Roman" panose="02020603050405020304" pitchFamily="18" charset="0"/>
              <a:cs typeface="Times New Roman" panose="02020603050405020304" pitchFamily="18" charset="0"/>
            </a:endParaRPr>
          </a:p>
          <a:p>
            <a:pPr>
              <a:buFontTx/>
              <a:buChar char="-"/>
            </a:pPr>
            <a:r>
              <a:rPr lang="cs-CZ" sz="3000" b="0" i="0" u="none" strike="noStrike" baseline="0" dirty="0">
                <a:solidFill>
                  <a:srgbClr val="000000"/>
                </a:solidFill>
                <a:latin typeface="Times New Roman" panose="02020603050405020304" pitchFamily="18" charset="0"/>
                <a:cs typeface="Times New Roman" panose="02020603050405020304" pitchFamily="18" charset="0"/>
              </a:rPr>
              <a:t>omezená elasticita rychlého vyskladnění. Ta je závislá od rychlosti celního řízení na celním úřadu, zajištěním maximálního celního dluhu za zboží. </a:t>
            </a:r>
          </a:p>
          <a:p>
            <a:pPr>
              <a:buFontTx/>
              <a:buChar char="-"/>
            </a:pPr>
            <a:r>
              <a:rPr lang="cs-CZ" sz="3000" b="0" i="0" u="none" strike="noStrike" baseline="0" dirty="0">
                <a:solidFill>
                  <a:srgbClr val="000000"/>
                </a:solidFill>
                <a:latin typeface="Times New Roman" panose="02020603050405020304" pitchFamily="18" charset="0"/>
                <a:cs typeface="Times New Roman" panose="02020603050405020304" pitchFamily="18" charset="0"/>
              </a:rPr>
              <a:t>trvale finančně vyšší plnění, než by při běžných jednotlivých dovozech byl celní dluh. </a:t>
            </a:r>
          </a:p>
          <a:p>
            <a:pPr>
              <a:buFontTx/>
              <a:buChar char="-"/>
            </a:pPr>
            <a:r>
              <a:rPr lang="cs-CZ" sz="3000" dirty="0">
                <a:solidFill>
                  <a:srgbClr val="000000"/>
                </a:solidFill>
                <a:latin typeface="Times New Roman" panose="02020603050405020304" pitchFamily="18" charset="0"/>
                <a:cs typeface="Times New Roman" panose="02020603050405020304" pitchFamily="18" charset="0"/>
              </a:rPr>
              <a:t>n</a:t>
            </a:r>
            <a:r>
              <a:rPr lang="cs-CZ" sz="3000" b="0" i="0" u="none" strike="noStrike" baseline="0" dirty="0">
                <a:solidFill>
                  <a:srgbClr val="000000"/>
                </a:solidFill>
                <a:latin typeface="Times New Roman" panose="02020603050405020304" pitchFamily="18" charset="0"/>
                <a:cs typeface="Times New Roman" panose="02020603050405020304" pitchFamily="18" charset="0"/>
              </a:rPr>
              <a:t>evýhody soukromého skaldu spočívají v rizicích, že použití zboží uloženého v tomto skladu je podmíněno jeho předchozím vyclením a uvolněním z celního skladu. </a:t>
            </a:r>
          </a:p>
          <a:p>
            <a:pPr>
              <a:buFontTx/>
              <a:buChar char="-"/>
            </a:pPr>
            <a:r>
              <a:rPr lang="cs-CZ" sz="3000" dirty="0">
                <a:solidFill>
                  <a:srgbClr val="000000"/>
                </a:solidFill>
                <a:latin typeface="Times New Roman" panose="02020603050405020304" pitchFamily="18" charset="0"/>
                <a:cs typeface="Times New Roman" panose="02020603050405020304" pitchFamily="18" charset="0"/>
              </a:rPr>
              <a:t>n</a:t>
            </a:r>
            <a:r>
              <a:rPr lang="cs-CZ" sz="3000" b="0" i="0" u="none" strike="noStrike" baseline="0" dirty="0">
                <a:solidFill>
                  <a:srgbClr val="000000"/>
                </a:solidFill>
                <a:latin typeface="Times New Roman" panose="02020603050405020304" pitchFamily="18" charset="0"/>
                <a:cs typeface="Times New Roman" panose="02020603050405020304" pitchFamily="18" charset="0"/>
              </a:rPr>
              <a:t>evýhody veřejného celního skladu, lze zde zařadit malou výnosnost tohoto druhu podnikání, neboť veřejný celní sklad patří do služeb s malou rentabilitou. </a:t>
            </a:r>
            <a:endParaRPr lang="cs-CZ" sz="3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1630881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a:extLst>
              <a:ext uri="{FF2B5EF4-FFF2-40B4-BE49-F238E27FC236}">
                <a16:creationId xmlns:a16="http://schemas.microsoft.com/office/drawing/2014/main" id="{AE170A21-5E56-173F-85F5-6A295FF35599}"/>
              </a:ext>
            </a:extLst>
          </p:cNvPr>
          <p:cNvPicPr>
            <a:picLocks noChangeAspect="1"/>
          </p:cNvPicPr>
          <p:nvPr/>
        </p:nvPicPr>
        <p:blipFill rotWithShape="1">
          <a:blip r:embed="rId2">
            <a:alphaModFix amt="20000"/>
          </a:blip>
          <a:srcRect l="36823" t="23740" r="40456" b="56696"/>
          <a:stretch/>
        </p:blipFill>
        <p:spPr>
          <a:xfrm>
            <a:off x="0" y="66431"/>
            <a:ext cx="12227647" cy="6791569"/>
          </a:xfrm>
          <a:prstGeom prst="rect">
            <a:avLst/>
          </a:prstGeom>
          <a:ln>
            <a:noFill/>
          </a:ln>
          <a:effectLst>
            <a:softEdge rad="112500"/>
          </a:effectLst>
        </p:spPr>
      </p:pic>
      <p:sp>
        <p:nvSpPr>
          <p:cNvPr id="2" name="TextovéPole 1">
            <a:extLst>
              <a:ext uri="{FF2B5EF4-FFF2-40B4-BE49-F238E27FC236}">
                <a16:creationId xmlns:a16="http://schemas.microsoft.com/office/drawing/2014/main" id="{E1E31EA7-499E-8C84-6561-6D15F409096D}"/>
              </a:ext>
            </a:extLst>
          </p:cNvPr>
          <p:cNvSpPr txBox="1"/>
          <p:nvPr/>
        </p:nvSpPr>
        <p:spPr>
          <a:xfrm>
            <a:off x="150769" y="1897442"/>
            <a:ext cx="11707446" cy="1477328"/>
          </a:xfrm>
          <a:prstGeom prst="rect">
            <a:avLst/>
          </a:prstGeom>
          <a:noFill/>
        </p:spPr>
        <p:txBody>
          <a:bodyPr wrap="square" rtlCol="0">
            <a:spAutoFit/>
          </a:bodyPr>
          <a:lstStyle/>
          <a:p>
            <a:pPr algn="ctr"/>
            <a:r>
              <a:rPr lang="cs-CZ" sz="4500" b="1" dirty="0">
                <a:latin typeface="Times New Roman" panose="02020603050405020304" pitchFamily="18" charset="0"/>
                <a:cs typeface="Times New Roman" panose="02020603050405020304" pitchFamily="18" charset="0"/>
              </a:rPr>
              <a:t>10. </a:t>
            </a:r>
          </a:p>
          <a:p>
            <a:pPr algn="ctr"/>
            <a:r>
              <a:rPr lang="cs-CZ" sz="4500" b="1" dirty="0">
                <a:latin typeface="Times New Roman" panose="02020603050405020304" pitchFamily="18" charset="0"/>
                <a:cs typeface="Times New Roman" panose="02020603050405020304" pitchFamily="18" charset="0"/>
              </a:rPr>
              <a:t>NEZISKOVÉ ORGANIZACE</a:t>
            </a:r>
          </a:p>
        </p:txBody>
      </p:sp>
      <p:cxnSp>
        <p:nvCxnSpPr>
          <p:cNvPr id="5" name="Přímá spojnice 4">
            <a:extLst>
              <a:ext uri="{FF2B5EF4-FFF2-40B4-BE49-F238E27FC236}">
                <a16:creationId xmlns:a16="http://schemas.microsoft.com/office/drawing/2014/main" id="{143FEFB4-2C58-9F5A-2339-3B5881D6635C}"/>
              </a:ext>
            </a:extLst>
          </p:cNvPr>
          <p:cNvCxnSpPr>
            <a:cxnSpLocks/>
          </p:cNvCxnSpPr>
          <p:nvPr/>
        </p:nvCxnSpPr>
        <p:spPr>
          <a:xfrm>
            <a:off x="887150" y="4175366"/>
            <a:ext cx="10636361" cy="0"/>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427008454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ovéPole 5">
            <a:extLst>
              <a:ext uri="{FF2B5EF4-FFF2-40B4-BE49-F238E27FC236}">
                <a16:creationId xmlns:a16="http://schemas.microsoft.com/office/drawing/2014/main" id="{770B61EC-FD44-E2A3-7EDE-9B8E0C9711ED}"/>
              </a:ext>
            </a:extLst>
          </p:cNvPr>
          <p:cNvSpPr txBox="1"/>
          <p:nvPr/>
        </p:nvSpPr>
        <p:spPr>
          <a:xfrm>
            <a:off x="5219700" y="5715000"/>
            <a:ext cx="6399142" cy="630942"/>
          </a:xfrm>
          <a:prstGeom prst="rect">
            <a:avLst/>
          </a:prstGeom>
          <a:noFill/>
        </p:spPr>
        <p:txBody>
          <a:bodyPr wrap="square" rtlCol="0">
            <a:spAutoFit/>
          </a:bodyPr>
          <a:lstStyle/>
          <a:p>
            <a:pPr algn="r"/>
            <a:r>
              <a:rPr lang="cs-CZ" sz="3500" dirty="0">
                <a:solidFill>
                  <a:schemeClr val="bg1"/>
                </a:solidFill>
                <a:latin typeface="Times New Roman" panose="02020603050405020304" pitchFamily="18" charset="0"/>
                <a:cs typeface="Times New Roman" panose="02020603050405020304" pitchFamily="18" charset="0"/>
              </a:rPr>
              <a:t>Ing. Lenka Prachařová, Ph.D.</a:t>
            </a:r>
          </a:p>
        </p:txBody>
      </p:sp>
      <p:sp>
        <p:nvSpPr>
          <p:cNvPr id="3" name="TextovéPole 2">
            <a:extLst>
              <a:ext uri="{FF2B5EF4-FFF2-40B4-BE49-F238E27FC236}">
                <a16:creationId xmlns:a16="http://schemas.microsoft.com/office/drawing/2014/main" id="{7126A3BE-7C30-18DF-99E1-4264AF5F37E8}"/>
              </a:ext>
            </a:extLst>
          </p:cNvPr>
          <p:cNvSpPr txBox="1"/>
          <p:nvPr/>
        </p:nvSpPr>
        <p:spPr>
          <a:xfrm>
            <a:off x="306048" y="1068163"/>
            <a:ext cx="11579903" cy="5170646"/>
          </a:xfrm>
          <a:prstGeom prst="rect">
            <a:avLst/>
          </a:prstGeom>
          <a:noFill/>
        </p:spPr>
        <p:txBody>
          <a:bodyPr wrap="square" rtlCol="0">
            <a:spAutoFit/>
          </a:bodyPr>
          <a:lstStyle/>
          <a:p>
            <a:pPr marL="457200" indent="-457200" algn="l">
              <a:buFontTx/>
              <a:buChar char="-"/>
            </a:pPr>
            <a:r>
              <a:rPr lang="cs-CZ" sz="3000" b="0" i="0" u="none" strike="noStrike" baseline="0" dirty="0">
                <a:solidFill>
                  <a:srgbClr val="000000"/>
                </a:solidFill>
                <a:latin typeface="Times New Roman" panose="02020603050405020304" pitchFamily="18" charset="0"/>
                <a:cs typeface="Times New Roman" panose="02020603050405020304" pitchFamily="18" charset="0"/>
              </a:rPr>
              <a:t>Nestátní neziskové organizace jsou právnické osoby založené za jiným účelem, než je dosahování zisku a jeho následným rozdělování mezi oprávněné osoby. </a:t>
            </a:r>
          </a:p>
          <a:p>
            <a:pPr marL="457200" indent="-457200" algn="l">
              <a:buFontTx/>
              <a:buChar char="-"/>
            </a:pPr>
            <a:r>
              <a:rPr lang="cs-CZ" sz="3000" b="0" i="0" u="none" strike="noStrike" baseline="0" dirty="0">
                <a:solidFill>
                  <a:srgbClr val="000000"/>
                </a:solidFill>
                <a:latin typeface="Times New Roman" panose="02020603050405020304" pitchFamily="18" charset="0"/>
                <a:cs typeface="Times New Roman" panose="02020603050405020304" pitchFamily="18" charset="0"/>
              </a:rPr>
              <a:t>Nestátní nezisková organizace se zakládají za účelem uspokojování potřeb určité skupiny obyvatel či se záměrem dosáhnout určitého cíle.</a:t>
            </a:r>
          </a:p>
          <a:p>
            <a:pPr marL="457200" indent="-457200" algn="l">
              <a:buFontTx/>
              <a:buChar char="-"/>
            </a:pPr>
            <a:r>
              <a:rPr lang="cs-CZ" sz="3000" b="0" i="0" u="none" strike="noStrike" baseline="0" dirty="0">
                <a:solidFill>
                  <a:srgbClr val="000000"/>
                </a:solidFill>
                <a:latin typeface="Times New Roman" panose="02020603050405020304" pitchFamily="18" charset="0"/>
                <a:cs typeface="Times New Roman" panose="02020603050405020304" pitchFamily="18" charset="0"/>
              </a:rPr>
              <a:t>Pro označení těchto právnických osob se dále užívají pojmy jako „</a:t>
            </a:r>
            <a:r>
              <a:rPr lang="cs-CZ" sz="3000" b="1" i="0" u="none" strike="noStrike" baseline="0" dirty="0">
                <a:solidFill>
                  <a:srgbClr val="000000"/>
                </a:solidFill>
                <a:latin typeface="Times New Roman" panose="02020603050405020304" pitchFamily="18" charset="0"/>
                <a:cs typeface="Times New Roman" panose="02020603050405020304" pitchFamily="18" charset="0"/>
              </a:rPr>
              <a:t>nevýdělečné</a:t>
            </a:r>
            <a:r>
              <a:rPr lang="cs-CZ" sz="3000" b="0" i="0" u="none" strike="noStrike" baseline="0" dirty="0">
                <a:solidFill>
                  <a:srgbClr val="000000"/>
                </a:solidFill>
                <a:latin typeface="Times New Roman" panose="02020603050405020304" pitchFamily="18" charset="0"/>
                <a:cs typeface="Times New Roman" panose="02020603050405020304" pitchFamily="18" charset="0"/>
              </a:rPr>
              <a:t>“, „</a:t>
            </a:r>
            <a:r>
              <a:rPr lang="cs-CZ" sz="3000" b="1" i="0" u="none" strike="noStrike" baseline="0" dirty="0">
                <a:solidFill>
                  <a:srgbClr val="000000"/>
                </a:solidFill>
                <a:latin typeface="Times New Roman" panose="02020603050405020304" pitchFamily="18" charset="0"/>
                <a:cs typeface="Times New Roman" panose="02020603050405020304" pitchFamily="18" charset="0"/>
              </a:rPr>
              <a:t>obecně</a:t>
            </a:r>
            <a:r>
              <a:rPr lang="cs-CZ" sz="3000" b="0" i="0" u="none" strike="noStrike" baseline="0" dirty="0">
                <a:solidFill>
                  <a:srgbClr val="000000"/>
                </a:solidFill>
                <a:latin typeface="Times New Roman" panose="02020603050405020304" pitchFamily="18" charset="0"/>
                <a:cs typeface="Times New Roman" panose="02020603050405020304" pitchFamily="18" charset="0"/>
              </a:rPr>
              <a:t>“ nebo „</a:t>
            </a:r>
            <a:r>
              <a:rPr lang="cs-CZ" sz="3000" b="1" i="0" u="none" strike="noStrike" baseline="0" dirty="0">
                <a:solidFill>
                  <a:srgbClr val="000000"/>
                </a:solidFill>
                <a:latin typeface="Times New Roman" panose="02020603050405020304" pitchFamily="18" charset="0"/>
                <a:cs typeface="Times New Roman" panose="02020603050405020304" pitchFamily="18" charset="0"/>
              </a:rPr>
              <a:t>veřejně prospěšné</a:t>
            </a:r>
            <a:r>
              <a:rPr lang="cs-CZ" sz="3000" b="0" i="0" u="none" strike="noStrike" baseline="0" dirty="0">
                <a:solidFill>
                  <a:srgbClr val="000000"/>
                </a:solidFill>
                <a:latin typeface="Times New Roman" panose="02020603050405020304" pitchFamily="18" charset="0"/>
                <a:cs typeface="Times New Roman" panose="02020603050405020304" pitchFamily="18" charset="0"/>
              </a:rPr>
              <a:t>“, „</a:t>
            </a:r>
            <a:r>
              <a:rPr lang="cs-CZ" sz="3000" b="1" i="0" u="none" strike="noStrike" baseline="0" dirty="0">
                <a:solidFill>
                  <a:srgbClr val="000000"/>
                </a:solidFill>
                <a:latin typeface="Times New Roman" panose="02020603050405020304" pitchFamily="18" charset="0"/>
                <a:cs typeface="Times New Roman" panose="02020603050405020304" pitchFamily="18" charset="0"/>
              </a:rPr>
              <a:t>nevládní</a:t>
            </a:r>
            <a:r>
              <a:rPr lang="cs-CZ" sz="3000" b="0" i="0" u="none" strike="noStrike" baseline="0" dirty="0">
                <a:solidFill>
                  <a:srgbClr val="000000"/>
                </a:solidFill>
                <a:latin typeface="Times New Roman" panose="02020603050405020304" pitchFamily="18" charset="0"/>
                <a:cs typeface="Times New Roman" panose="02020603050405020304" pitchFamily="18" charset="0"/>
              </a:rPr>
              <a:t>“.</a:t>
            </a:r>
          </a:p>
          <a:p>
            <a:pPr marL="457200" indent="-457200" algn="l">
              <a:buFontTx/>
              <a:buChar char="-"/>
            </a:pPr>
            <a:r>
              <a:rPr lang="cs-CZ" sz="3000" b="0" i="0" u="none" strike="noStrike" baseline="0" dirty="0">
                <a:solidFill>
                  <a:srgbClr val="000000"/>
                </a:solidFill>
                <a:latin typeface="Times New Roman" panose="02020603050405020304" pitchFamily="18" charset="0"/>
                <a:cs typeface="Times New Roman" panose="02020603050405020304" pitchFamily="18" charset="0"/>
              </a:rPr>
              <a:t>Všechny tyto pojmy vystihují podstatu těchto subjektů a vypovídají o jejich charakteru. </a:t>
            </a:r>
          </a:p>
          <a:p>
            <a:pPr marL="457200" indent="-457200" algn="l">
              <a:buFontTx/>
              <a:buChar char="-"/>
            </a:pPr>
            <a:r>
              <a:rPr lang="cs-CZ" sz="3000" b="0" i="0" u="none" strike="noStrike" baseline="0" dirty="0">
                <a:solidFill>
                  <a:srgbClr val="000000"/>
                </a:solidFill>
                <a:latin typeface="Times New Roman" panose="02020603050405020304" pitchFamily="18" charset="0"/>
                <a:cs typeface="Times New Roman" panose="02020603050405020304" pitchFamily="18" charset="0"/>
              </a:rPr>
              <a:t>Současná právní úprava však žádný z těchto pojmů neužívá ani je nedefinuje. </a:t>
            </a:r>
            <a:endParaRPr lang="cs-CZ" sz="3000" b="0" i="0" dirty="0">
              <a:solidFill>
                <a:srgbClr val="403F3D"/>
              </a:solidFill>
              <a:effectLst/>
              <a:latin typeface="Times New Roman" panose="02020603050405020304" pitchFamily="18" charset="0"/>
              <a:cs typeface="Times New Roman" panose="02020603050405020304" pitchFamily="18" charset="0"/>
            </a:endParaRPr>
          </a:p>
        </p:txBody>
      </p:sp>
      <p:sp>
        <p:nvSpPr>
          <p:cNvPr id="10" name="TextovéPole 9">
            <a:extLst>
              <a:ext uri="{FF2B5EF4-FFF2-40B4-BE49-F238E27FC236}">
                <a16:creationId xmlns:a16="http://schemas.microsoft.com/office/drawing/2014/main" id="{6310D2B4-B176-34EE-20D5-72723B4741DF}"/>
              </a:ext>
            </a:extLst>
          </p:cNvPr>
          <p:cNvSpPr txBox="1"/>
          <p:nvPr/>
        </p:nvSpPr>
        <p:spPr>
          <a:xfrm>
            <a:off x="367644" y="254524"/>
            <a:ext cx="11658704" cy="630942"/>
          </a:xfrm>
          <a:prstGeom prst="rect">
            <a:avLst/>
          </a:prstGeom>
          <a:noFill/>
        </p:spPr>
        <p:txBody>
          <a:bodyPr wrap="square" rtlCol="0">
            <a:spAutoFit/>
          </a:bodyPr>
          <a:lstStyle/>
          <a:p>
            <a:r>
              <a:rPr lang="cs-CZ" sz="3500" b="1" dirty="0">
                <a:latin typeface="Times New Roman" panose="02020603050405020304" pitchFamily="18" charset="0"/>
                <a:cs typeface="Times New Roman" panose="02020603050405020304" pitchFamily="18" charset="0"/>
              </a:rPr>
              <a:t>NEZISKOVÉ ORGANIZACE</a:t>
            </a:r>
          </a:p>
        </p:txBody>
      </p:sp>
      <p:cxnSp>
        <p:nvCxnSpPr>
          <p:cNvPr id="12" name="Přímá spojnice 11">
            <a:extLst>
              <a:ext uri="{FF2B5EF4-FFF2-40B4-BE49-F238E27FC236}">
                <a16:creationId xmlns:a16="http://schemas.microsoft.com/office/drawing/2014/main" id="{1B74788D-0DA2-5D7C-4CF6-51ED7C06C939}"/>
              </a:ext>
            </a:extLst>
          </p:cNvPr>
          <p:cNvCxnSpPr>
            <a:cxnSpLocks/>
          </p:cNvCxnSpPr>
          <p:nvPr/>
        </p:nvCxnSpPr>
        <p:spPr>
          <a:xfrm>
            <a:off x="367644" y="976814"/>
            <a:ext cx="11334805" cy="0"/>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1430868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ovéPole 5">
            <a:extLst>
              <a:ext uri="{FF2B5EF4-FFF2-40B4-BE49-F238E27FC236}">
                <a16:creationId xmlns:a16="http://schemas.microsoft.com/office/drawing/2014/main" id="{770B61EC-FD44-E2A3-7EDE-9B8E0C9711ED}"/>
              </a:ext>
            </a:extLst>
          </p:cNvPr>
          <p:cNvSpPr txBox="1"/>
          <p:nvPr/>
        </p:nvSpPr>
        <p:spPr>
          <a:xfrm>
            <a:off x="5219700" y="5715000"/>
            <a:ext cx="6399142" cy="630942"/>
          </a:xfrm>
          <a:prstGeom prst="rect">
            <a:avLst/>
          </a:prstGeom>
          <a:noFill/>
        </p:spPr>
        <p:txBody>
          <a:bodyPr wrap="square" rtlCol="0">
            <a:spAutoFit/>
          </a:bodyPr>
          <a:lstStyle/>
          <a:p>
            <a:pPr algn="r"/>
            <a:r>
              <a:rPr lang="cs-CZ" sz="3500" dirty="0">
                <a:solidFill>
                  <a:schemeClr val="bg1"/>
                </a:solidFill>
                <a:latin typeface="Times New Roman" panose="02020603050405020304" pitchFamily="18" charset="0"/>
                <a:cs typeface="Times New Roman" panose="02020603050405020304" pitchFamily="18" charset="0"/>
              </a:rPr>
              <a:t>Ing. Lenka Prachařová, Ph.D.</a:t>
            </a:r>
          </a:p>
        </p:txBody>
      </p:sp>
      <p:sp>
        <p:nvSpPr>
          <p:cNvPr id="3" name="TextovéPole 2">
            <a:extLst>
              <a:ext uri="{FF2B5EF4-FFF2-40B4-BE49-F238E27FC236}">
                <a16:creationId xmlns:a16="http://schemas.microsoft.com/office/drawing/2014/main" id="{7126A3BE-7C30-18DF-99E1-4264AF5F37E8}"/>
              </a:ext>
            </a:extLst>
          </p:cNvPr>
          <p:cNvSpPr txBox="1"/>
          <p:nvPr/>
        </p:nvSpPr>
        <p:spPr>
          <a:xfrm>
            <a:off x="306048" y="263094"/>
            <a:ext cx="11579903" cy="3323987"/>
          </a:xfrm>
          <a:prstGeom prst="rect">
            <a:avLst/>
          </a:prstGeom>
          <a:noFill/>
        </p:spPr>
        <p:txBody>
          <a:bodyPr wrap="square" rtlCol="0">
            <a:spAutoFit/>
          </a:bodyPr>
          <a:lstStyle/>
          <a:p>
            <a:r>
              <a:rPr lang="cs-CZ" sz="3000" b="1" i="0" u="none" strike="noStrike" baseline="0" dirty="0">
                <a:latin typeface="Times New Roman" panose="02020603050405020304" pitchFamily="18" charset="0"/>
                <a:cs typeface="Times New Roman" panose="02020603050405020304" pitchFamily="18" charset="0"/>
              </a:rPr>
              <a:t>Typické nestátní neziskové organizace naplňují znaky mezinárodně sdílené definice: </a:t>
            </a:r>
            <a:endParaRPr lang="cs-CZ" sz="3000" b="0" i="0" u="none" strike="noStrike" baseline="0" dirty="0">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
            </a:pPr>
            <a:r>
              <a:rPr lang="cs-CZ" sz="3000" b="1" i="0" u="none" strike="noStrike" baseline="0" dirty="0">
                <a:latin typeface="Times New Roman" panose="02020603050405020304" pitchFamily="18" charset="0"/>
                <a:cs typeface="Times New Roman" panose="02020603050405020304" pitchFamily="18" charset="0"/>
              </a:rPr>
              <a:t>organizovanost </a:t>
            </a:r>
            <a:r>
              <a:rPr lang="cs-CZ" sz="3000" b="0" i="0" u="none" strike="noStrike" baseline="0" dirty="0">
                <a:latin typeface="Times New Roman" panose="02020603050405020304" pitchFamily="18" charset="0"/>
                <a:cs typeface="Times New Roman" panose="02020603050405020304" pitchFamily="18" charset="0"/>
              </a:rPr>
              <a:t>(stálá, formalizovaná struktura) </a:t>
            </a:r>
          </a:p>
          <a:p>
            <a:pPr marL="457200" indent="-457200">
              <a:buFont typeface="Wingdings" panose="05000000000000000000" pitchFamily="2" charset="2"/>
              <a:buChar char="§"/>
            </a:pPr>
            <a:r>
              <a:rPr lang="cs-CZ" sz="3000" b="1" i="0" u="none" strike="noStrike" baseline="0" dirty="0">
                <a:latin typeface="Times New Roman" panose="02020603050405020304" pitchFamily="18" charset="0"/>
                <a:cs typeface="Times New Roman" panose="02020603050405020304" pitchFamily="18" charset="0"/>
              </a:rPr>
              <a:t>soukromý charakter a nezávislost na státu </a:t>
            </a:r>
            <a:r>
              <a:rPr lang="cs-CZ" sz="3000" b="0" i="0" u="none" strike="noStrike" baseline="0" dirty="0">
                <a:latin typeface="Times New Roman" panose="02020603050405020304" pitchFamily="18" charset="0"/>
                <a:cs typeface="Times New Roman" panose="02020603050405020304" pitchFamily="18" charset="0"/>
              </a:rPr>
              <a:t>(</a:t>
            </a:r>
            <a:r>
              <a:rPr lang="cs-CZ" sz="3000" b="0" i="0" u="none" strike="noStrike" baseline="0" dirty="0" err="1">
                <a:latin typeface="Times New Roman" panose="02020603050405020304" pitchFamily="18" charset="0"/>
                <a:cs typeface="Times New Roman" panose="02020603050405020304" pitchFamily="18" charset="0"/>
              </a:rPr>
              <a:t>soukromoprávnost</a:t>
            </a:r>
            <a:r>
              <a:rPr lang="cs-CZ" sz="3000" b="0" i="0" u="none" strike="noStrike" baseline="0" dirty="0">
                <a:latin typeface="Times New Roman" panose="02020603050405020304" pitchFamily="18" charset="0"/>
                <a:cs typeface="Times New Roman" panose="02020603050405020304" pitchFamily="18" charset="0"/>
              </a:rPr>
              <a:t>) </a:t>
            </a:r>
          </a:p>
          <a:p>
            <a:pPr marL="457200" indent="-457200">
              <a:buFont typeface="Wingdings" panose="05000000000000000000" pitchFamily="2" charset="2"/>
              <a:buChar char="§"/>
            </a:pPr>
            <a:r>
              <a:rPr lang="cs-CZ" sz="3000" b="1" i="0" u="none" strike="noStrike" baseline="0" dirty="0">
                <a:latin typeface="Times New Roman" panose="02020603050405020304" pitchFamily="18" charset="0"/>
                <a:cs typeface="Times New Roman" panose="02020603050405020304" pitchFamily="18" charset="0"/>
              </a:rPr>
              <a:t>nerozdělování zisku </a:t>
            </a:r>
            <a:r>
              <a:rPr lang="cs-CZ" sz="3000" b="0" i="0" u="none" strike="noStrike" baseline="0" dirty="0">
                <a:latin typeface="Times New Roman" panose="02020603050405020304" pitchFamily="18" charset="0"/>
                <a:cs typeface="Times New Roman" panose="02020603050405020304" pitchFamily="18" charset="0"/>
              </a:rPr>
              <a:t>(mezi členy a rozhodující osoby) </a:t>
            </a:r>
          </a:p>
          <a:p>
            <a:pPr marL="457200" indent="-457200">
              <a:buFont typeface="Wingdings" panose="05000000000000000000" pitchFamily="2" charset="2"/>
              <a:buChar char="§"/>
            </a:pPr>
            <a:r>
              <a:rPr lang="cs-CZ" sz="3000" b="1" i="0" u="none" strike="noStrike" baseline="0" dirty="0">
                <a:latin typeface="Times New Roman" panose="02020603050405020304" pitchFamily="18" charset="0"/>
                <a:cs typeface="Times New Roman" panose="02020603050405020304" pitchFamily="18" charset="0"/>
              </a:rPr>
              <a:t>samosprávnost</a:t>
            </a:r>
            <a:r>
              <a:rPr lang="cs-CZ" sz="3000" b="0" i="0" u="none" strike="noStrike" baseline="0" dirty="0">
                <a:latin typeface="Times New Roman" panose="02020603050405020304" pitchFamily="18" charset="0"/>
                <a:cs typeface="Times New Roman" panose="02020603050405020304" pitchFamily="18" charset="0"/>
              </a:rPr>
              <a:t> (vnitřní struktura) </a:t>
            </a:r>
          </a:p>
          <a:p>
            <a:pPr marL="457200" indent="-457200">
              <a:buFont typeface="Wingdings" panose="05000000000000000000" pitchFamily="2" charset="2"/>
              <a:buChar char="§"/>
            </a:pPr>
            <a:r>
              <a:rPr lang="cs-CZ" sz="3000" b="1" i="0" u="none" strike="noStrike" baseline="0" dirty="0">
                <a:latin typeface="Times New Roman" panose="02020603050405020304" pitchFamily="18" charset="0"/>
                <a:cs typeface="Times New Roman" panose="02020603050405020304" pitchFamily="18" charset="0"/>
              </a:rPr>
              <a:t>dobrovolnost </a:t>
            </a:r>
            <a:r>
              <a:rPr lang="cs-CZ" sz="3000" b="0" i="0" u="none" strike="noStrike" baseline="0" dirty="0">
                <a:latin typeface="Times New Roman" panose="02020603050405020304" pitchFamily="18" charset="0"/>
                <a:cs typeface="Times New Roman" panose="02020603050405020304" pitchFamily="18" charset="0"/>
              </a:rPr>
              <a:t>(ve smyslu „s účastí dobrovolníků“) </a:t>
            </a:r>
          </a:p>
        </p:txBody>
      </p:sp>
    </p:spTree>
    <p:extLst>
      <p:ext uri="{BB962C8B-B14F-4D97-AF65-F5344CB8AC3E}">
        <p14:creationId xmlns:p14="http://schemas.microsoft.com/office/powerpoint/2010/main" val="295146888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6068732B-D990-8064-02E4-73411A5313C9}"/>
              </a:ext>
            </a:extLst>
          </p:cNvPr>
          <p:cNvSpPr>
            <a:spLocks noGrp="1"/>
          </p:cNvSpPr>
          <p:nvPr>
            <p:ph idx="1"/>
          </p:nvPr>
        </p:nvSpPr>
        <p:spPr>
          <a:xfrm>
            <a:off x="258417" y="139148"/>
            <a:ext cx="11757992" cy="6718852"/>
          </a:xfrm>
        </p:spPr>
        <p:txBody>
          <a:bodyPr>
            <a:normAutofit/>
          </a:bodyPr>
          <a:lstStyle/>
          <a:p>
            <a:pPr marL="0" indent="0">
              <a:buNone/>
            </a:pPr>
            <a:r>
              <a:rPr lang="cs-CZ" sz="3000" b="1" i="0" u="none" strike="noStrike" baseline="0" dirty="0">
                <a:solidFill>
                  <a:srgbClr val="000000"/>
                </a:solidFill>
                <a:latin typeface="Times New Roman" panose="02020603050405020304" pitchFamily="18" charset="0"/>
                <a:cs typeface="Times New Roman" panose="02020603050405020304" pitchFamily="18" charset="0"/>
              </a:rPr>
              <a:t>NESTÁTNÍ NEZISKOVÉ ORGANIZACE : </a:t>
            </a:r>
            <a:endParaRPr lang="cs-CZ" sz="3000" b="0" i="0" u="none" strike="noStrike" baseline="0" dirty="0">
              <a:solidFill>
                <a:srgbClr val="000000"/>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
            </a:pPr>
            <a:r>
              <a:rPr lang="cs-CZ" sz="3000" b="1" i="0" u="none" strike="noStrike" baseline="0" dirty="0">
                <a:latin typeface="Times New Roman" panose="02020603050405020304" pitchFamily="18" charset="0"/>
                <a:cs typeface="Times New Roman" panose="02020603050405020304" pitchFamily="18" charset="0"/>
              </a:rPr>
              <a:t>spolky a pobočné spolky </a:t>
            </a:r>
            <a:r>
              <a:rPr lang="cs-CZ" sz="3000" b="0" i="0" u="none" strike="noStrike" baseline="0" dirty="0">
                <a:latin typeface="Times New Roman" panose="02020603050405020304" pitchFamily="18" charset="0"/>
                <a:cs typeface="Times New Roman" panose="02020603050405020304" pitchFamily="18" charset="0"/>
              </a:rPr>
              <a:t>(nově podle Nového občanského zákoníku), </a:t>
            </a:r>
          </a:p>
          <a:p>
            <a:pPr>
              <a:buFont typeface="Wingdings" panose="05000000000000000000" pitchFamily="2" charset="2"/>
              <a:buChar char="§"/>
            </a:pPr>
            <a:r>
              <a:rPr lang="cs-CZ" sz="3000" b="1" i="0" u="none" strike="noStrike" baseline="0" dirty="0">
                <a:latin typeface="Times New Roman" panose="02020603050405020304" pitchFamily="18" charset="0"/>
                <a:cs typeface="Times New Roman" panose="02020603050405020304" pitchFamily="18" charset="0"/>
              </a:rPr>
              <a:t>nadace a nadační fondy </a:t>
            </a:r>
            <a:r>
              <a:rPr lang="cs-CZ" sz="3000" b="0" i="0" u="none" strike="noStrike" baseline="0" dirty="0">
                <a:latin typeface="Times New Roman" panose="02020603050405020304" pitchFamily="18" charset="0"/>
                <a:cs typeface="Times New Roman" panose="02020603050405020304" pitchFamily="18" charset="0"/>
              </a:rPr>
              <a:t>(podle Nového občanského zákoníku). </a:t>
            </a:r>
          </a:p>
          <a:p>
            <a:pPr>
              <a:buFont typeface="Wingdings" panose="05000000000000000000" pitchFamily="2" charset="2"/>
              <a:buChar char="§"/>
            </a:pPr>
            <a:r>
              <a:rPr lang="cs-CZ" sz="3000" b="1" i="0" u="none" strike="noStrike" baseline="0" dirty="0">
                <a:latin typeface="Times New Roman" panose="02020603050405020304" pitchFamily="18" charset="0"/>
                <a:cs typeface="Times New Roman" panose="02020603050405020304" pitchFamily="18" charset="0"/>
              </a:rPr>
              <a:t>účelová zařízení církví, zřizované církvemi a náboženskými společnostmi </a:t>
            </a:r>
            <a:r>
              <a:rPr lang="cs-CZ" sz="3000" i="0" u="none" strike="noStrike" baseline="0" dirty="0">
                <a:latin typeface="Times New Roman" panose="02020603050405020304" pitchFamily="18" charset="0"/>
                <a:cs typeface="Times New Roman" panose="02020603050405020304" pitchFamily="18" charset="0"/>
              </a:rPr>
              <a:t>(</a:t>
            </a:r>
            <a:r>
              <a:rPr lang="cs-CZ" sz="3000" b="0" i="0" u="none" strike="noStrike" baseline="0" dirty="0">
                <a:latin typeface="Times New Roman" panose="02020603050405020304" pitchFamily="18" charset="0"/>
                <a:cs typeface="Times New Roman" panose="02020603050405020304" pitchFamily="18" charset="0"/>
              </a:rPr>
              <a:t>podle zákona č. 3/2002 Sb., o svobodě náboženského vyznání a postavení církví a náboženských společností)</a:t>
            </a:r>
          </a:p>
          <a:p>
            <a:pPr>
              <a:buFont typeface="Wingdings" panose="05000000000000000000" pitchFamily="2" charset="2"/>
              <a:buChar char="§"/>
            </a:pPr>
            <a:r>
              <a:rPr lang="cs-CZ" sz="3000" b="1" i="0" u="none" strike="noStrike" baseline="0" dirty="0">
                <a:latin typeface="Times New Roman" panose="02020603050405020304" pitchFamily="18" charset="0"/>
                <a:cs typeface="Times New Roman" panose="02020603050405020304" pitchFamily="18" charset="0"/>
              </a:rPr>
              <a:t>obecně prospěšné společnosti </a:t>
            </a:r>
            <a:r>
              <a:rPr lang="cs-CZ" sz="3000" i="0" u="none" strike="noStrike" baseline="0" dirty="0">
                <a:latin typeface="Times New Roman" panose="02020603050405020304" pitchFamily="18" charset="0"/>
                <a:cs typeface="Times New Roman" panose="02020603050405020304" pitchFamily="18" charset="0"/>
              </a:rPr>
              <a:t>(</a:t>
            </a:r>
            <a:r>
              <a:rPr lang="cs-CZ" sz="3000" b="0" i="0" u="none" strike="noStrike" baseline="0" dirty="0">
                <a:latin typeface="Times New Roman" panose="02020603050405020304" pitchFamily="18" charset="0"/>
                <a:cs typeface="Times New Roman" panose="02020603050405020304" pitchFamily="18" charset="0"/>
              </a:rPr>
              <a:t>podle zákona č. 248/1995 Sb., o obecně prospěšných společnostech nyní již zrušeného; existující obecně prospěšné společnosti však podle něj stále fungují) </a:t>
            </a:r>
          </a:p>
          <a:p>
            <a:pPr>
              <a:buFont typeface="Wingdings" panose="05000000000000000000" pitchFamily="2" charset="2"/>
              <a:buChar char="§"/>
            </a:pPr>
            <a:r>
              <a:rPr lang="cs-CZ" sz="3000" b="1" i="0" u="none" strike="noStrike" baseline="0" dirty="0">
                <a:latin typeface="Times New Roman" panose="02020603050405020304" pitchFamily="18" charset="0"/>
                <a:cs typeface="Times New Roman" panose="02020603050405020304" pitchFamily="18" charset="0"/>
              </a:rPr>
              <a:t>ústavy</a:t>
            </a:r>
            <a:r>
              <a:rPr lang="cs-CZ" sz="3000" b="0" i="0" u="none" strike="noStrike" baseline="0" dirty="0">
                <a:latin typeface="Times New Roman" panose="02020603050405020304" pitchFamily="18" charset="0"/>
                <a:cs typeface="Times New Roman" panose="02020603050405020304" pitchFamily="18" charset="0"/>
              </a:rPr>
              <a:t> (podle Nového občanského zákoníku) </a:t>
            </a:r>
          </a:p>
          <a:p>
            <a:pPr>
              <a:buFont typeface="Wingdings" panose="05000000000000000000" pitchFamily="2" charset="2"/>
              <a:buChar char="§"/>
            </a:pPr>
            <a:r>
              <a:rPr lang="cs-CZ" sz="3000" b="1" i="0" u="none" strike="noStrike" baseline="0" dirty="0">
                <a:latin typeface="Times New Roman" panose="02020603050405020304" pitchFamily="18" charset="0"/>
                <a:cs typeface="Times New Roman" panose="02020603050405020304" pitchFamily="18" charset="0"/>
              </a:rPr>
              <a:t>školské právnické osoby</a:t>
            </a:r>
            <a:r>
              <a:rPr lang="cs-CZ" sz="3000" b="0" i="0" u="none" strike="noStrike" baseline="0" dirty="0">
                <a:latin typeface="Times New Roman" panose="02020603050405020304" pitchFamily="18" charset="0"/>
                <a:cs typeface="Times New Roman" panose="02020603050405020304" pitchFamily="18" charset="0"/>
              </a:rPr>
              <a:t>, registrované Ministerstvem školství, mládeže a tělovýchovy </a:t>
            </a:r>
            <a:r>
              <a:rPr lang="cs-CZ" sz="3000" b="0" i="0" u="none" strike="noStrike" baseline="0" dirty="0">
                <a:solidFill>
                  <a:srgbClr val="000000"/>
                </a:solidFill>
                <a:latin typeface="Times New Roman" panose="02020603050405020304" pitchFamily="18" charset="0"/>
                <a:cs typeface="Times New Roman" panose="02020603050405020304" pitchFamily="18" charset="0"/>
              </a:rPr>
              <a:t>a zahrnující ve významné převaze také církevní školy </a:t>
            </a:r>
          </a:p>
          <a:p>
            <a:endParaRPr lang="cs-CZ" dirty="0"/>
          </a:p>
        </p:txBody>
      </p:sp>
    </p:spTree>
    <p:extLst>
      <p:ext uri="{BB962C8B-B14F-4D97-AF65-F5344CB8AC3E}">
        <p14:creationId xmlns:p14="http://schemas.microsoft.com/office/powerpoint/2010/main" val="15768455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ovéPole 5">
            <a:extLst>
              <a:ext uri="{FF2B5EF4-FFF2-40B4-BE49-F238E27FC236}">
                <a16:creationId xmlns:a16="http://schemas.microsoft.com/office/drawing/2014/main" id="{770B61EC-FD44-E2A3-7EDE-9B8E0C9711ED}"/>
              </a:ext>
            </a:extLst>
          </p:cNvPr>
          <p:cNvSpPr txBox="1"/>
          <p:nvPr/>
        </p:nvSpPr>
        <p:spPr>
          <a:xfrm>
            <a:off x="5219700" y="5715000"/>
            <a:ext cx="6399142" cy="630942"/>
          </a:xfrm>
          <a:prstGeom prst="rect">
            <a:avLst/>
          </a:prstGeom>
          <a:noFill/>
        </p:spPr>
        <p:txBody>
          <a:bodyPr wrap="square" rtlCol="0">
            <a:spAutoFit/>
          </a:bodyPr>
          <a:lstStyle/>
          <a:p>
            <a:pPr algn="r"/>
            <a:r>
              <a:rPr lang="cs-CZ" sz="3500" dirty="0">
                <a:solidFill>
                  <a:schemeClr val="bg1"/>
                </a:solidFill>
                <a:latin typeface="Times New Roman" panose="02020603050405020304" pitchFamily="18" charset="0"/>
                <a:cs typeface="Times New Roman" panose="02020603050405020304" pitchFamily="18" charset="0"/>
              </a:rPr>
              <a:t>Ing. Lenka Prachařová, Ph.D.</a:t>
            </a:r>
          </a:p>
        </p:txBody>
      </p:sp>
      <p:sp>
        <p:nvSpPr>
          <p:cNvPr id="3" name="TextovéPole 2">
            <a:extLst>
              <a:ext uri="{FF2B5EF4-FFF2-40B4-BE49-F238E27FC236}">
                <a16:creationId xmlns:a16="http://schemas.microsoft.com/office/drawing/2014/main" id="{7126A3BE-7C30-18DF-99E1-4264AF5F37E8}"/>
              </a:ext>
            </a:extLst>
          </p:cNvPr>
          <p:cNvSpPr txBox="1"/>
          <p:nvPr/>
        </p:nvSpPr>
        <p:spPr>
          <a:xfrm>
            <a:off x="367644" y="1066266"/>
            <a:ext cx="11579903" cy="4708981"/>
          </a:xfrm>
          <a:prstGeom prst="rect">
            <a:avLst/>
          </a:prstGeom>
          <a:noFill/>
        </p:spPr>
        <p:txBody>
          <a:bodyPr wrap="square" rtlCol="0">
            <a:spAutoFit/>
          </a:bodyPr>
          <a:lstStyle/>
          <a:p>
            <a:pPr marL="457200" indent="-457200">
              <a:buFontTx/>
              <a:buChar char="-"/>
            </a:pPr>
            <a:r>
              <a:rPr lang="cs-CZ" sz="3000" dirty="0">
                <a:latin typeface="Times New Roman" panose="02020603050405020304" pitchFamily="18" charset="0"/>
                <a:cs typeface="Times New Roman" panose="02020603050405020304" pitchFamily="18" charset="0"/>
              </a:rPr>
              <a:t>Profesní sdružení, nazývaná také jako </a:t>
            </a:r>
            <a:r>
              <a:rPr lang="cs-CZ" sz="3000" b="1" dirty="0">
                <a:latin typeface="Times New Roman" panose="02020603050405020304" pitchFamily="18" charset="0"/>
                <a:cs typeface="Times New Roman" panose="02020603050405020304" pitchFamily="18" charset="0"/>
              </a:rPr>
              <a:t>živnostenská společenstva</a:t>
            </a:r>
            <a:r>
              <a:rPr lang="cs-CZ" sz="3000" dirty="0">
                <a:latin typeface="Times New Roman" panose="02020603050405020304" pitchFamily="18" charset="0"/>
                <a:cs typeface="Times New Roman" panose="02020603050405020304" pitchFamily="18" charset="0"/>
              </a:rPr>
              <a:t>, která si pro svou činnost mohou vybrat nejrůznější názvy. </a:t>
            </a:r>
          </a:p>
          <a:p>
            <a:pPr marL="457200" indent="-457200">
              <a:buFontTx/>
              <a:buChar char="-"/>
            </a:pPr>
            <a:r>
              <a:rPr lang="cs-CZ" sz="3000" dirty="0">
                <a:latin typeface="Times New Roman" panose="02020603050405020304" pitchFamily="18" charset="0"/>
                <a:cs typeface="Times New Roman" panose="02020603050405020304" pitchFamily="18" charset="0"/>
              </a:rPr>
              <a:t>Názvy obvykle vystihují předmět jejich zájmu, jako jsou např.: asociace, společnost, cech, sdružení.</a:t>
            </a:r>
          </a:p>
          <a:p>
            <a:pPr marL="457200" indent="-457200">
              <a:buFontTx/>
              <a:buChar char="-"/>
            </a:pPr>
            <a:r>
              <a:rPr lang="cs-CZ" sz="3000" dirty="0">
                <a:latin typeface="Times New Roman" panose="02020603050405020304" pitchFamily="18" charset="0"/>
                <a:cs typeface="Times New Roman" panose="02020603050405020304" pitchFamily="18" charset="0"/>
              </a:rPr>
              <a:t>Zvláštní postavení mají mezi zájmovými sdruženími </a:t>
            </a:r>
            <a:r>
              <a:rPr lang="cs-CZ" sz="3000" b="1" dirty="0">
                <a:latin typeface="Times New Roman" panose="02020603050405020304" pitchFamily="18" charset="0"/>
                <a:cs typeface="Times New Roman" panose="02020603050405020304" pitchFamily="18" charset="0"/>
              </a:rPr>
              <a:t>komory</a:t>
            </a:r>
            <a:r>
              <a:rPr lang="cs-CZ" sz="3000" dirty="0">
                <a:latin typeface="Times New Roman" panose="02020603050405020304" pitchFamily="18" charset="0"/>
                <a:cs typeface="Times New Roman" panose="02020603050405020304" pitchFamily="18" charset="0"/>
              </a:rPr>
              <a:t>. Tyto komory nejsou živnostenskými společenstvy, ale jejich činnost je upravena zákony. </a:t>
            </a:r>
          </a:p>
          <a:p>
            <a:pPr marL="457200" indent="-457200">
              <a:buFontTx/>
              <a:buChar char="-"/>
            </a:pPr>
            <a:r>
              <a:rPr lang="cs-CZ" sz="3000" dirty="0">
                <a:latin typeface="Times New Roman" panose="02020603050405020304" pitchFamily="18" charset="0"/>
                <a:cs typeface="Times New Roman" panose="02020603050405020304" pitchFamily="18" charset="0"/>
              </a:rPr>
              <a:t>Nejvýznamnějšími komorami, které zastupují podnikatele, jsou:</a:t>
            </a:r>
          </a:p>
          <a:p>
            <a:pPr marL="1371600" lvl="2" indent="-457200">
              <a:buFont typeface="Wingdings" panose="05000000000000000000" pitchFamily="2" charset="2"/>
              <a:buChar char="§"/>
            </a:pPr>
            <a:r>
              <a:rPr lang="cs-CZ" sz="3000" b="1" dirty="0">
                <a:latin typeface="Times New Roman" panose="02020603050405020304" pitchFamily="18" charset="0"/>
                <a:cs typeface="Times New Roman" panose="02020603050405020304" pitchFamily="18" charset="0"/>
              </a:rPr>
              <a:t>Hospodářská komora,</a:t>
            </a:r>
          </a:p>
          <a:p>
            <a:pPr marL="1371600" lvl="2" indent="-457200">
              <a:buFont typeface="Wingdings" panose="05000000000000000000" pitchFamily="2" charset="2"/>
              <a:buChar char="§"/>
            </a:pPr>
            <a:r>
              <a:rPr lang="cs-CZ" sz="3000" b="1" dirty="0">
                <a:latin typeface="Times New Roman" panose="02020603050405020304" pitchFamily="18" charset="0"/>
                <a:cs typeface="Times New Roman" panose="02020603050405020304" pitchFamily="18" charset="0"/>
              </a:rPr>
              <a:t>Agrární komora České republiky. </a:t>
            </a:r>
          </a:p>
        </p:txBody>
      </p:sp>
      <p:sp>
        <p:nvSpPr>
          <p:cNvPr id="10" name="TextovéPole 9">
            <a:extLst>
              <a:ext uri="{FF2B5EF4-FFF2-40B4-BE49-F238E27FC236}">
                <a16:creationId xmlns:a16="http://schemas.microsoft.com/office/drawing/2014/main" id="{6310D2B4-B176-34EE-20D5-72723B4741DF}"/>
              </a:ext>
            </a:extLst>
          </p:cNvPr>
          <p:cNvSpPr txBox="1"/>
          <p:nvPr/>
        </p:nvSpPr>
        <p:spPr>
          <a:xfrm>
            <a:off x="367644" y="254524"/>
            <a:ext cx="11400794" cy="630942"/>
          </a:xfrm>
          <a:prstGeom prst="rect">
            <a:avLst/>
          </a:prstGeom>
          <a:noFill/>
        </p:spPr>
        <p:txBody>
          <a:bodyPr wrap="square" rtlCol="0">
            <a:spAutoFit/>
          </a:bodyPr>
          <a:lstStyle/>
          <a:p>
            <a:r>
              <a:rPr lang="cs-CZ" sz="3500" b="1" dirty="0">
                <a:latin typeface="Times New Roman" panose="02020603050405020304" pitchFamily="18" charset="0"/>
                <a:cs typeface="Times New Roman" panose="02020603050405020304" pitchFamily="18" charset="0"/>
              </a:rPr>
              <a:t>PODPORA STÁTU SDRUŽENÍM PODNIKATELŮ</a:t>
            </a:r>
          </a:p>
        </p:txBody>
      </p:sp>
      <p:cxnSp>
        <p:nvCxnSpPr>
          <p:cNvPr id="12" name="Přímá spojnice 11">
            <a:extLst>
              <a:ext uri="{FF2B5EF4-FFF2-40B4-BE49-F238E27FC236}">
                <a16:creationId xmlns:a16="http://schemas.microsoft.com/office/drawing/2014/main" id="{1B74788D-0DA2-5D7C-4CF6-51ED7C06C939}"/>
              </a:ext>
            </a:extLst>
          </p:cNvPr>
          <p:cNvCxnSpPr>
            <a:cxnSpLocks/>
          </p:cNvCxnSpPr>
          <p:nvPr/>
        </p:nvCxnSpPr>
        <p:spPr>
          <a:xfrm>
            <a:off x="428597" y="888245"/>
            <a:ext cx="11334805" cy="0"/>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90233244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588C0270-9FD1-7857-6B0B-B0105691BD98}"/>
              </a:ext>
            </a:extLst>
          </p:cNvPr>
          <p:cNvSpPr>
            <a:spLocks noGrp="1"/>
          </p:cNvSpPr>
          <p:nvPr>
            <p:ph idx="1"/>
          </p:nvPr>
        </p:nvSpPr>
        <p:spPr>
          <a:xfrm>
            <a:off x="351182" y="354633"/>
            <a:ext cx="11555895" cy="6304584"/>
          </a:xfrm>
        </p:spPr>
        <p:txBody>
          <a:bodyPr>
            <a:normAutofit/>
          </a:bodyPr>
          <a:lstStyle/>
          <a:p>
            <a:pPr marL="0" indent="0">
              <a:buNone/>
            </a:pPr>
            <a:r>
              <a:rPr lang="cs-CZ" sz="3000" b="1" i="0" u="none" strike="noStrike" baseline="0" dirty="0">
                <a:solidFill>
                  <a:srgbClr val="000000"/>
                </a:solidFill>
                <a:latin typeface="Times New Roman" panose="02020603050405020304" pitchFamily="18" charset="0"/>
                <a:cs typeface="Times New Roman" panose="02020603050405020304" pitchFamily="18" charset="0"/>
              </a:rPr>
              <a:t>Členění nestátních neziskových organizací podle jejich funkce:</a:t>
            </a:r>
            <a:endParaRPr lang="cs-CZ" sz="3000" b="0" i="0" u="none" strike="noStrike" baseline="0" dirty="0">
              <a:solidFill>
                <a:srgbClr val="000000"/>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
            </a:pPr>
            <a:r>
              <a:rPr lang="cs-CZ" sz="3000" b="1" dirty="0">
                <a:latin typeface="Times New Roman" panose="02020603050405020304" pitchFamily="18" charset="0"/>
                <a:cs typeface="Times New Roman" panose="02020603050405020304" pitchFamily="18" charset="0"/>
              </a:rPr>
              <a:t> </a:t>
            </a:r>
            <a:r>
              <a:rPr lang="cs-CZ" sz="3000" b="1" i="0" u="none" strike="noStrike" baseline="0" dirty="0">
                <a:latin typeface="Times New Roman" panose="02020603050405020304" pitchFamily="18" charset="0"/>
                <a:cs typeface="Times New Roman" panose="02020603050405020304" pitchFamily="18" charset="0"/>
              </a:rPr>
              <a:t>servisní nestátní nezisková organizace </a:t>
            </a:r>
          </a:p>
          <a:p>
            <a:pPr>
              <a:buFont typeface="Wingdings" panose="05000000000000000000" pitchFamily="2" charset="2"/>
              <a:buChar char="§"/>
            </a:pPr>
            <a:r>
              <a:rPr lang="cs-CZ" sz="3000" b="1" dirty="0">
                <a:latin typeface="Times New Roman" panose="02020603050405020304" pitchFamily="18" charset="0"/>
                <a:cs typeface="Times New Roman" panose="02020603050405020304" pitchFamily="18" charset="0"/>
              </a:rPr>
              <a:t> </a:t>
            </a:r>
            <a:r>
              <a:rPr lang="cs-CZ" sz="3000" b="1" i="0" u="none" strike="noStrike" baseline="0" dirty="0">
                <a:latin typeface="Times New Roman" panose="02020603050405020304" pitchFamily="18" charset="0"/>
                <a:cs typeface="Times New Roman" panose="02020603050405020304" pitchFamily="18" charset="0"/>
              </a:rPr>
              <a:t>advokátní nestátní nezisková organizace </a:t>
            </a:r>
          </a:p>
          <a:p>
            <a:pPr>
              <a:buFont typeface="Wingdings" panose="05000000000000000000" pitchFamily="2" charset="2"/>
              <a:buChar char="§"/>
            </a:pPr>
            <a:r>
              <a:rPr lang="cs-CZ" sz="3000" b="1" dirty="0">
                <a:latin typeface="Times New Roman" panose="02020603050405020304" pitchFamily="18" charset="0"/>
                <a:cs typeface="Times New Roman" panose="02020603050405020304" pitchFamily="18" charset="0"/>
              </a:rPr>
              <a:t> </a:t>
            </a:r>
            <a:r>
              <a:rPr lang="cs-CZ" sz="3000" b="1" i="0" u="none" strike="noStrike" baseline="0" dirty="0">
                <a:latin typeface="Times New Roman" panose="02020603050405020304" pitchFamily="18" charset="0"/>
                <a:cs typeface="Times New Roman" panose="02020603050405020304" pitchFamily="18" charset="0"/>
              </a:rPr>
              <a:t>zájmové nestátní nezisková organizace </a:t>
            </a:r>
          </a:p>
          <a:p>
            <a:pPr>
              <a:buFont typeface="Wingdings" panose="05000000000000000000" pitchFamily="2" charset="2"/>
              <a:buChar char="§"/>
            </a:pPr>
            <a:r>
              <a:rPr lang="cs-CZ" sz="3000" b="1" dirty="0">
                <a:latin typeface="Times New Roman" panose="02020603050405020304" pitchFamily="18" charset="0"/>
                <a:cs typeface="Times New Roman" panose="02020603050405020304" pitchFamily="18" charset="0"/>
              </a:rPr>
              <a:t> </a:t>
            </a:r>
            <a:r>
              <a:rPr lang="cs-CZ" sz="3000" b="1" i="0" u="none" strike="noStrike" baseline="0" dirty="0">
                <a:latin typeface="Times New Roman" panose="02020603050405020304" pitchFamily="18" charset="0"/>
                <a:cs typeface="Times New Roman" panose="02020603050405020304" pitchFamily="18" charset="0"/>
              </a:rPr>
              <a:t>filantropické </a:t>
            </a:r>
            <a:r>
              <a:rPr lang="cs-CZ" sz="3000" b="1" i="0" u="none" strike="noStrike" baseline="0" dirty="0">
                <a:solidFill>
                  <a:srgbClr val="000000"/>
                </a:solidFill>
                <a:latin typeface="Times New Roman" panose="02020603050405020304" pitchFamily="18" charset="0"/>
                <a:cs typeface="Times New Roman" panose="02020603050405020304" pitchFamily="18" charset="0"/>
              </a:rPr>
              <a:t>nestátní nezisková organizace </a:t>
            </a:r>
          </a:p>
          <a:p>
            <a:pPr marL="0" indent="0">
              <a:buNone/>
            </a:pPr>
            <a:endParaRPr lang="cs-CZ" sz="3000" b="1" i="0" u="none" strike="noStrike" baseline="0" dirty="0">
              <a:solidFill>
                <a:srgbClr val="000000"/>
              </a:solidFill>
              <a:latin typeface="Times New Roman" panose="02020603050405020304" pitchFamily="18" charset="0"/>
              <a:cs typeface="Times New Roman" panose="02020603050405020304" pitchFamily="18" charset="0"/>
            </a:endParaRPr>
          </a:p>
          <a:p>
            <a:pPr marL="0" indent="0">
              <a:buNone/>
            </a:pPr>
            <a:r>
              <a:rPr lang="cs-CZ" sz="3000" b="1" i="0" u="none" strike="noStrike" baseline="0" dirty="0">
                <a:solidFill>
                  <a:srgbClr val="000000"/>
                </a:solidFill>
                <a:latin typeface="Times New Roman" panose="02020603050405020304" pitchFamily="18" charset="0"/>
                <a:cs typeface="Times New Roman" panose="02020603050405020304" pitchFamily="18" charset="0"/>
              </a:rPr>
              <a:t>Servisní nestátní neziskové organizace </a:t>
            </a:r>
          </a:p>
          <a:p>
            <a:pPr>
              <a:buFontTx/>
              <a:buChar char="-"/>
            </a:pPr>
            <a:r>
              <a:rPr lang="cs-CZ" sz="3000" b="0" i="0" u="none" strike="noStrike" baseline="0" dirty="0">
                <a:solidFill>
                  <a:srgbClr val="000000"/>
                </a:solidFill>
                <a:latin typeface="Times New Roman" panose="02020603050405020304" pitchFamily="18" charset="0"/>
                <a:cs typeface="Times New Roman" panose="02020603050405020304" pitchFamily="18" charset="0"/>
              </a:rPr>
              <a:t>poskytují přímé služby svým klientům, tedy přímo řeší veřejné problémy</a:t>
            </a:r>
          </a:p>
          <a:p>
            <a:pPr>
              <a:buFontTx/>
              <a:buChar char="-"/>
            </a:pPr>
            <a:r>
              <a:rPr lang="cs-CZ" sz="3000" b="0" i="0" u="none" strike="noStrike" baseline="0" dirty="0">
                <a:solidFill>
                  <a:srgbClr val="000000"/>
                </a:solidFill>
                <a:latin typeface="Times New Roman" panose="02020603050405020304" pitchFamily="18" charset="0"/>
                <a:cs typeface="Times New Roman" panose="02020603050405020304" pitchFamily="18" charset="0"/>
              </a:rPr>
              <a:t>patří  zde nestátní neziskové organizace poskytující sociální služby, nestátní neziskové organizace v oblasti zdravotnictví a sociálního začleňování nebo v oblasti rozvojové spolupráce a humanitární pomoci</a:t>
            </a:r>
          </a:p>
        </p:txBody>
      </p:sp>
    </p:spTree>
    <p:extLst>
      <p:ext uri="{BB962C8B-B14F-4D97-AF65-F5344CB8AC3E}">
        <p14:creationId xmlns:p14="http://schemas.microsoft.com/office/powerpoint/2010/main" val="256667979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588C0270-9FD1-7857-6B0B-B0105691BD98}"/>
              </a:ext>
            </a:extLst>
          </p:cNvPr>
          <p:cNvSpPr>
            <a:spLocks noGrp="1"/>
          </p:cNvSpPr>
          <p:nvPr>
            <p:ph idx="1"/>
          </p:nvPr>
        </p:nvSpPr>
        <p:spPr>
          <a:xfrm>
            <a:off x="231913" y="155850"/>
            <a:ext cx="11536017" cy="4351338"/>
          </a:xfrm>
        </p:spPr>
        <p:txBody>
          <a:bodyPr>
            <a:noAutofit/>
          </a:bodyPr>
          <a:lstStyle/>
          <a:p>
            <a:pPr marL="0" indent="0">
              <a:buNone/>
            </a:pPr>
            <a:r>
              <a:rPr lang="cs-CZ" sz="3000" b="1" i="0" u="none" strike="noStrike" baseline="0" dirty="0">
                <a:solidFill>
                  <a:srgbClr val="000000"/>
                </a:solidFill>
                <a:latin typeface="Times New Roman" panose="02020603050405020304" pitchFamily="18" charset="0"/>
                <a:cs typeface="Times New Roman" panose="02020603050405020304" pitchFamily="18" charset="0"/>
              </a:rPr>
              <a:t>Advokátní nestátní neziskové organizace </a:t>
            </a:r>
          </a:p>
          <a:p>
            <a:pPr>
              <a:buFontTx/>
              <a:buChar char="-"/>
            </a:pPr>
            <a:r>
              <a:rPr lang="cs-CZ" sz="3000" b="0" i="0" u="none" strike="noStrike" baseline="0" dirty="0">
                <a:solidFill>
                  <a:srgbClr val="000000"/>
                </a:solidFill>
                <a:latin typeface="Times New Roman" panose="02020603050405020304" pitchFamily="18" charset="0"/>
                <a:cs typeface="Times New Roman" panose="02020603050405020304" pitchFamily="18" charset="0"/>
              </a:rPr>
              <a:t>bojují za práva vymezených skupin či vybraných veřejných zájmů</a:t>
            </a:r>
          </a:p>
          <a:p>
            <a:pPr>
              <a:buFontTx/>
              <a:buChar char="-"/>
            </a:pPr>
            <a:r>
              <a:rPr lang="cs-CZ" sz="3000" dirty="0">
                <a:solidFill>
                  <a:srgbClr val="000000"/>
                </a:solidFill>
                <a:latin typeface="Times New Roman" panose="02020603050405020304" pitchFamily="18" charset="0"/>
                <a:cs typeface="Times New Roman" panose="02020603050405020304" pitchFamily="18" charset="0"/>
              </a:rPr>
              <a:t>j</a:t>
            </a:r>
            <a:r>
              <a:rPr lang="cs-CZ" sz="3000" b="0" i="0" u="none" strike="noStrike" baseline="0" dirty="0">
                <a:solidFill>
                  <a:srgbClr val="000000"/>
                </a:solidFill>
                <a:latin typeface="Times New Roman" panose="02020603050405020304" pitchFamily="18" charset="0"/>
                <a:cs typeface="Times New Roman" panose="02020603050405020304" pitchFamily="18" charset="0"/>
              </a:rPr>
              <a:t>ejich činnost spočívá v prosazování změn nebo naopak bránění změnám vůči veřejným nebo soukromým institucím</a:t>
            </a:r>
          </a:p>
          <a:p>
            <a:pPr>
              <a:buFontTx/>
              <a:buChar char="-"/>
            </a:pPr>
            <a:r>
              <a:rPr lang="cs-CZ" sz="3000" dirty="0">
                <a:solidFill>
                  <a:srgbClr val="000000"/>
                </a:solidFill>
                <a:latin typeface="Times New Roman" panose="02020603050405020304" pitchFamily="18" charset="0"/>
                <a:cs typeface="Times New Roman" panose="02020603050405020304" pitchFamily="18" charset="0"/>
              </a:rPr>
              <a:t>m</a:t>
            </a:r>
            <a:r>
              <a:rPr lang="cs-CZ" sz="3000" b="0" i="0" u="none" strike="noStrike" baseline="0" dirty="0">
                <a:solidFill>
                  <a:srgbClr val="000000"/>
                </a:solidFill>
                <a:latin typeface="Times New Roman" panose="02020603050405020304" pitchFamily="18" charset="0"/>
                <a:cs typeface="Times New Roman" panose="02020603050405020304" pitchFamily="18" charset="0"/>
              </a:rPr>
              <a:t>ají významnou roli v prosazování principu rovnosti a nediskriminace, v ochraně menšinových zájmů a veřejného zájmu, jako je ochrana zdraví, životního prostředí nebo práv spotřebitelů</a:t>
            </a:r>
          </a:p>
          <a:p>
            <a:pPr marL="0" indent="0">
              <a:buNone/>
            </a:pPr>
            <a:r>
              <a:rPr lang="cs-CZ" sz="3000" b="1" i="0" u="none" strike="noStrike" baseline="0" dirty="0">
                <a:solidFill>
                  <a:srgbClr val="000000"/>
                </a:solidFill>
                <a:latin typeface="Times New Roman" panose="02020603050405020304" pitchFamily="18" charset="0"/>
                <a:cs typeface="Times New Roman" panose="02020603050405020304" pitchFamily="18" charset="0"/>
              </a:rPr>
              <a:t>Filantropické nestátní neziskové organizace </a:t>
            </a:r>
          </a:p>
          <a:p>
            <a:pPr>
              <a:buFontTx/>
              <a:buChar char="-"/>
            </a:pPr>
            <a:r>
              <a:rPr lang="cs-CZ" sz="3000" b="0" i="0" u="none" strike="noStrike" baseline="0" dirty="0">
                <a:solidFill>
                  <a:srgbClr val="000000"/>
                </a:solidFill>
                <a:latin typeface="Times New Roman" panose="02020603050405020304" pitchFamily="18" charset="0"/>
                <a:cs typeface="Times New Roman" panose="02020603050405020304" pitchFamily="18" charset="0"/>
              </a:rPr>
              <a:t>podporují finančně i hmotně veřejně prospěšné aktivity</a:t>
            </a:r>
          </a:p>
          <a:p>
            <a:pPr>
              <a:buFontTx/>
              <a:buChar char="-"/>
            </a:pPr>
            <a:r>
              <a:rPr lang="cs-CZ" sz="3000" dirty="0">
                <a:solidFill>
                  <a:srgbClr val="000000"/>
                </a:solidFill>
                <a:latin typeface="Times New Roman" panose="02020603050405020304" pitchFamily="18" charset="0"/>
                <a:cs typeface="Times New Roman" panose="02020603050405020304" pitchFamily="18" charset="0"/>
              </a:rPr>
              <a:t>t</a:t>
            </a:r>
            <a:r>
              <a:rPr lang="cs-CZ" sz="3000" b="0" i="0" u="none" strike="noStrike" baseline="0" dirty="0">
                <a:solidFill>
                  <a:srgbClr val="000000"/>
                </a:solidFill>
                <a:latin typeface="Times New Roman" panose="02020603050405020304" pitchFamily="18" charset="0"/>
                <a:cs typeface="Times New Roman" panose="02020603050405020304" pitchFamily="18" charset="0"/>
              </a:rPr>
              <a:t>ypicky se jedná o nadace a nadační fondy</a:t>
            </a:r>
          </a:p>
        </p:txBody>
      </p:sp>
    </p:spTree>
    <p:extLst>
      <p:ext uri="{BB962C8B-B14F-4D97-AF65-F5344CB8AC3E}">
        <p14:creationId xmlns:p14="http://schemas.microsoft.com/office/powerpoint/2010/main" val="315704465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356B9226-1DFF-EEBE-D69A-644995BB25E6}"/>
              </a:ext>
            </a:extLst>
          </p:cNvPr>
          <p:cNvSpPr>
            <a:spLocks noGrp="1"/>
          </p:cNvSpPr>
          <p:nvPr>
            <p:ph idx="1"/>
          </p:nvPr>
        </p:nvSpPr>
        <p:spPr>
          <a:xfrm>
            <a:off x="341243" y="275121"/>
            <a:ext cx="10515600" cy="4351338"/>
          </a:xfrm>
        </p:spPr>
        <p:txBody>
          <a:bodyPr/>
          <a:lstStyle/>
          <a:p>
            <a:pPr marL="0" indent="0">
              <a:buNone/>
            </a:pPr>
            <a:r>
              <a:rPr lang="cs-CZ" sz="2800" b="1" i="0" u="none" strike="noStrike" baseline="0" dirty="0">
                <a:solidFill>
                  <a:srgbClr val="000000"/>
                </a:solidFill>
                <a:latin typeface="Times New Roman" panose="02020603050405020304" pitchFamily="18" charset="0"/>
                <a:cs typeface="Times New Roman" panose="02020603050405020304" pitchFamily="18" charset="0"/>
              </a:rPr>
              <a:t>Zájmové nestátní neziskové organizace </a:t>
            </a:r>
          </a:p>
          <a:p>
            <a:pPr>
              <a:buFontTx/>
              <a:buChar char="-"/>
            </a:pPr>
            <a:r>
              <a:rPr lang="cs-CZ" sz="2800" b="0" i="0" u="none" strike="noStrike" baseline="0" dirty="0">
                <a:solidFill>
                  <a:srgbClr val="000000"/>
                </a:solidFill>
                <a:latin typeface="Times New Roman" panose="02020603050405020304" pitchFamily="18" charset="0"/>
                <a:cs typeface="Times New Roman" panose="02020603050405020304" pitchFamily="18" charset="0"/>
              </a:rPr>
              <a:t>jsou vůbec nejpočetnější skupinou nestátní neziskové organizace v českém neziskovém sektoru</a:t>
            </a:r>
          </a:p>
          <a:p>
            <a:pPr>
              <a:buFontTx/>
              <a:buChar char="-"/>
            </a:pPr>
            <a:r>
              <a:rPr lang="cs-CZ" dirty="0">
                <a:solidFill>
                  <a:srgbClr val="000000"/>
                </a:solidFill>
                <a:latin typeface="Times New Roman" panose="02020603050405020304" pitchFamily="18" charset="0"/>
                <a:cs typeface="Times New Roman" panose="02020603050405020304" pitchFamily="18" charset="0"/>
              </a:rPr>
              <a:t>z</a:t>
            </a:r>
            <a:r>
              <a:rPr lang="cs-CZ" sz="2800" b="0" i="0" u="none" strike="noStrike" baseline="0" dirty="0">
                <a:solidFill>
                  <a:srgbClr val="000000"/>
                </a:solidFill>
                <a:latin typeface="Times New Roman" panose="02020603050405020304" pitchFamily="18" charset="0"/>
                <a:cs typeface="Times New Roman" panose="02020603050405020304" pitchFamily="18" charset="0"/>
              </a:rPr>
              <a:t>aměřují se na organizování zájmové činnosti buď výhradně pro své členy, nebo s přesahem do širší veřejnosti, kdy se jejich aktivity blíží službám poskytovaným určitým skupinám</a:t>
            </a:r>
          </a:p>
          <a:p>
            <a:pPr>
              <a:buFontTx/>
              <a:buChar char="-"/>
            </a:pPr>
            <a:r>
              <a:rPr lang="cs-CZ" dirty="0">
                <a:solidFill>
                  <a:srgbClr val="000000"/>
                </a:solidFill>
                <a:latin typeface="Times New Roman" panose="02020603050405020304" pitchFamily="18" charset="0"/>
                <a:cs typeface="Times New Roman" panose="02020603050405020304" pitchFamily="18" charset="0"/>
              </a:rPr>
              <a:t>t</a:t>
            </a:r>
            <a:r>
              <a:rPr lang="cs-CZ" sz="2800" b="0" i="0" u="none" strike="noStrike" baseline="0" dirty="0">
                <a:solidFill>
                  <a:srgbClr val="000000"/>
                </a:solidFill>
                <a:latin typeface="Times New Roman" panose="02020603050405020304" pitchFamily="18" charset="0"/>
                <a:cs typeface="Times New Roman" panose="02020603050405020304" pitchFamily="18" charset="0"/>
              </a:rPr>
              <a:t>ypicky do této skupiny patří nestátní neziskové organizace v oblasti sportu a kultury či tradiční venkovské zájmové spolky</a:t>
            </a:r>
            <a:endParaRPr lang="cs-CZ" sz="2800" dirty="0">
              <a:latin typeface="Times New Roman" panose="02020603050405020304" pitchFamily="18" charset="0"/>
              <a:cs typeface="Times New Roman" panose="02020603050405020304" pitchFamily="18" charset="0"/>
            </a:endParaRPr>
          </a:p>
          <a:p>
            <a:pPr marL="0" indent="0">
              <a:buNone/>
            </a:pPr>
            <a:endParaRPr lang="cs-CZ" dirty="0"/>
          </a:p>
        </p:txBody>
      </p:sp>
    </p:spTree>
    <p:extLst>
      <p:ext uri="{BB962C8B-B14F-4D97-AF65-F5344CB8AC3E}">
        <p14:creationId xmlns:p14="http://schemas.microsoft.com/office/powerpoint/2010/main" val="364651071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99919307-9C1D-0EE0-06CF-E3CAC9B8BDAA}"/>
              </a:ext>
            </a:extLst>
          </p:cNvPr>
          <p:cNvPicPr>
            <a:picLocks noChangeAspect="1"/>
          </p:cNvPicPr>
          <p:nvPr/>
        </p:nvPicPr>
        <p:blipFill rotWithShape="1">
          <a:blip r:embed="rId2"/>
          <a:srcRect l="7257" t="24203" r="29320" b="8985"/>
          <a:stretch/>
        </p:blipFill>
        <p:spPr>
          <a:xfrm>
            <a:off x="447261" y="160393"/>
            <a:ext cx="11032434" cy="6537214"/>
          </a:xfrm>
          <a:prstGeom prst="rect">
            <a:avLst/>
          </a:prstGeom>
        </p:spPr>
      </p:pic>
    </p:spTree>
    <p:extLst>
      <p:ext uri="{BB962C8B-B14F-4D97-AF65-F5344CB8AC3E}">
        <p14:creationId xmlns:p14="http://schemas.microsoft.com/office/powerpoint/2010/main" val="7729181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ovéPole 6">
            <a:extLst>
              <a:ext uri="{FF2B5EF4-FFF2-40B4-BE49-F238E27FC236}">
                <a16:creationId xmlns:a16="http://schemas.microsoft.com/office/drawing/2014/main" id="{AF569F99-AE82-CF96-C5BA-C42FC6F09DD1}"/>
              </a:ext>
            </a:extLst>
          </p:cNvPr>
          <p:cNvSpPr txBox="1"/>
          <p:nvPr/>
        </p:nvSpPr>
        <p:spPr>
          <a:xfrm>
            <a:off x="271670" y="151179"/>
            <a:ext cx="11648660" cy="6786473"/>
          </a:xfrm>
          <a:prstGeom prst="rect">
            <a:avLst/>
          </a:prstGeom>
          <a:noFill/>
        </p:spPr>
        <p:txBody>
          <a:bodyPr wrap="square">
            <a:spAutoFit/>
          </a:bodyPr>
          <a:lstStyle/>
          <a:p>
            <a:r>
              <a:rPr lang="cs-CZ" sz="3000" b="1" dirty="0">
                <a:latin typeface="Times New Roman" panose="02020603050405020304" pitchFamily="18" charset="0"/>
                <a:cs typeface="Times New Roman" panose="02020603050405020304" pitchFamily="18" charset="0"/>
              </a:rPr>
              <a:t>FUNKCE NEZISKOVÉHO SEKTORU V ČR</a:t>
            </a:r>
            <a:endParaRPr lang="cs-CZ" sz="3000" b="0" i="0" u="none" strike="noStrike" baseline="0" dirty="0">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
            </a:pPr>
            <a:r>
              <a:rPr lang="cs-CZ" sz="2500" b="1" i="0" u="none" strike="noStrike" baseline="0" dirty="0">
                <a:latin typeface="Times New Roman" panose="02020603050405020304" pitchFamily="18" charset="0"/>
                <a:cs typeface="Times New Roman" panose="02020603050405020304" pitchFamily="18" charset="0"/>
              </a:rPr>
              <a:t>participativní role </a:t>
            </a:r>
            <a:r>
              <a:rPr lang="cs-CZ" sz="2500" b="0" i="0" u="none" strike="noStrike" baseline="0" dirty="0">
                <a:latin typeface="Times New Roman" panose="02020603050405020304" pitchFamily="18" charset="0"/>
                <a:cs typeface="Times New Roman" panose="02020603050405020304" pitchFamily="18" charset="0"/>
              </a:rPr>
              <a:t>– je velmi významnou funkcí tohoto sektoru. Neziskové organizace dávají možnost lidem vyjadřovat své názory, zájmy nebo řešit problémy skrze ně. </a:t>
            </a:r>
          </a:p>
          <a:p>
            <a:pPr marL="457200" indent="-457200">
              <a:buFont typeface="Wingdings" panose="05000000000000000000" pitchFamily="2" charset="2"/>
              <a:buChar char="§"/>
            </a:pPr>
            <a:r>
              <a:rPr lang="cs-CZ" sz="2500" b="1" i="0" u="none" strike="noStrike" baseline="0" dirty="0">
                <a:latin typeface="Times New Roman" panose="02020603050405020304" pitchFamily="18" charset="0"/>
                <a:cs typeface="Times New Roman" panose="02020603050405020304" pitchFamily="18" charset="0"/>
              </a:rPr>
              <a:t>servisní role </a:t>
            </a:r>
            <a:r>
              <a:rPr lang="cs-CZ" sz="2500" b="0" i="0" u="none" strike="noStrike" baseline="0" dirty="0">
                <a:latin typeface="Times New Roman" panose="02020603050405020304" pitchFamily="18" charset="0"/>
                <a:cs typeface="Times New Roman" panose="02020603050405020304" pitchFamily="18" charset="0"/>
              </a:rPr>
              <a:t>– neméně významnou rolí, je zajišťování široké škály služeb pro veřejnost (servisní funkce). Služby jsou produkovány nejen pro nejrůznější skupiny, ale i pro celou společnost. </a:t>
            </a:r>
          </a:p>
          <a:p>
            <a:pPr marL="457200" indent="-457200">
              <a:buFont typeface="Wingdings" panose="05000000000000000000" pitchFamily="2" charset="2"/>
              <a:buChar char="§"/>
            </a:pPr>
            <a:r>
              <a:rPr lang="cs-CZ" sz="2500" b="1" i="0" u="none" strike="noStrike" baseline="0" dirty="0">
                <a:latin typeface="Times New Roman" panose="02020603050405020304" pitchFamily="18" charset="0"/>
                <a:cs typeface="Times New Roman" panose="02020603050405020304" pitchFamily="18" charset="0"/>
              </a:rPr>
              <a:t>inovační role </a:t>
            </a:r>
            <a:r>
              <a:rPr lang="cs-CZ" sz="2500" b="0" i="0" u="none" strike="noStrike" baseline="0" dirty="0">
                <a:latin typeface="Times New Roman" panose="02020603050405020304" pitchFamily="18" charset="0"/>
                <a:cs typeface="Times New Roman" panose="02020603050405020304" pitchFamily="18" charset="0"/>
              </a:rPr>
              <a:t>– na rozdíl od tržního nebo státního sektoru, přináší nové často neověřené formy pomoci. Tato role je daná tím, že neziskové organizace pružněji reagují na nové problémy, na které zatím není znám spolehlivý postup řešení. </a:t>
            </a:r>
          </a:p>
          <a:p>
            <a:pPr marL="457200" indent="-457200">
              <a:buFont typeface="Wingdings" panose="05000000000000000000" pitchFamily="2" charset="2"/>
              <a:buChar char="§"/>
            </a:pPr>
            <a:r>
              <a:rPr lang="cs-CZ" sz="2500" b="1" i="0" u="none" strike="noStrike" baseline="0" dirty="0">
                <a:latin typeface="Times New Roman" panose="02020603050405020304" pitchFamily="18" charset="0"/>
                <a:cs typeface="Times New Roman" panose="02020603050405020304" pitchFamily="18" charset="0"/>
              </a:rPr>
              <a:t>školící role </a:t>
            </a:r>
            <a:r>
              <a:rPr lang="cs-CZ" sz="2500" b="0" i="0" u="none" strike="noStrike" baseline="0" dirty="0">
                <a:latin typeface="Times New Roman" panose="02020603050405020304" pitchFamily="18" charset="0"/>
                <a:cs typeface="Times New Roman" panose="02020603050405020304" pitchFamily="18" charset="0"/>
              </a:rPr>
              <a:t>– tím, že neziskové organizace umožňují vyjádření názorů svých členů. Jednotlivci se učí poznávat další názory, rozvíjet se a reprezentovat, čímž pomáhají lidem vytvářet jejich sociální kapitál </a:t>
            </a:r>
            <a:endParaRPr lang="cs-CZ" sz="2500" dirty="0">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
            </a:pPr>
            <a:r>
              <a:rPr lang="cs-CZ" sz="2500" b="1" i="0" u="none" strike="noStrike" baseline="0" dirty="0">
                <a:solidFill>
                  <a:srgbClr val="000000"/>
                </a:solidFill>
                <a:latin typeface="Times New Roman" panose="02020603050405020304" pitchFamily="18" charset="0"/>
                <a:cs typeface="Times New Roman" panose="02020603050405020304" pitchFamily="18" charset="0"/>
              </a:rPr>
              <a:t>ochrana práv </a:t>
            </a:r>
            <a:r>
              <a:rPr lang="cs-CZ" sz="2500" b="0" i="0" u="none" strike="noStrike" baseline="0" dirty="0">
                <a:solidFill>
                  <a:srgbClr val="000000"/>
                </a:solidFill>
                <a:latin typeface="Times New Roman" panose="02020603050405020304" pitchFamily="18" charset="0"/>
                <a:cs typeface="Times New Roman" panose="02020603050405020304" pitchFamily="18" charset="0"/>
              </a:rPr>
              <a:t>– neziskové organizace se snaží prosazovat změny ve společnosti, které jsou v zá-jmu všech. Často tak hrají roli zprostředkovatele mezi občany a státem. </a:t>
            </a:r>
          </a:p>
          <a:p>
            <a:pPr marL="457200" indent="-457200">
              <a:buFont typeface="Wingdings" panose="05000000000000000000" pitchFamily="2" charset="2"/>
              <a:buChar char="§"/>
            </a:pPr>
            <a:endParaRPr lang="cs-CZ" sz="3000" b="0" i="0" u="none" strike="noStrike" baseline="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6791150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ovéPole 5">
            <a:extLst>
              <a:ext uri="{FF2B5EF4-FFF2-40B4-BE49-F238E27FC236}">
                <a16:creationId xmlns:a16="http://schemas.microsoft.com/office/drawing/2014/main" id="{770B61EC-FD44-E2A3-7EDE-9B8E0C9711ED}"/>
              </a:ext>
            </a:extLst>
          </p:cNvPr>
          <p:cNvSpPr txBox="1"/>
          <p:nvPr/>
        </p:nvSpPr>
        <p:spPr>
          <a:xfrm>
            <a:off x="5219700" y="5715000"/>
            <a:ext cx="6399142" cy="630942"/>
          </a:xfrm>
          <a:prstGeom prst="rect">
            <a:avLst/>
          </a:prstGeom>
          <a:noFill/>
        </p:spPr>
        <p:txBody>
          <a:bodyPr wrap="square" rtlCol="0">
            <a:spAutoFit/>
          </a:bodyPr>
          <a:lstStyle/>
          <a:p>
            <a:pPr algn="r"/>
            <a:r>
              <a:rPr lang="cs-CZ" sz="3500" dirty="0">
                <a:solidFill>
                  <a:schemeClr val="bg1"/>
                </a:solidFill>
                <a:latin typeface="Times New Roman" panose="02020603050405020304" pitchFamily="18" charset="0"/>
                <a:cs typeface="Times New Roman" panose="02020603050405020304" pitchFamily="18" charset="0"/>
              </a:rPr>
              <a:t>Ing. Lenka Prachařová, Ph.D.</a:t>
            </a:r>
          </a:p>
        </p:txBody>
      </p:sp>
      <p:sp>
        <p:nvSpPr>
          <p:cNvPr id="3" name="TextovéPole 2">
            <a:extLst>
              <a:ext uri="{FF2B5EF4-FFF2-40B4-BE49-F238E27FC236}">
                <a16:creationId xmlns:a16="http://schemas.microsoft.com/office/drawing/2014/main" id="{7126A3BE-7C30-18DF-99E1-4264AF5F37E8}"/>
              </a:ext>
            </a:extLst>
          </p:cNvPr>
          <p:cNvSpPr txBox="1"/>
          <p:nvPr/>
        </p:nvSpPr>
        <p:spPr>
          <a:xfrm>
            <a:off x="306048" y="1068163"/>
            <a:ext cx="11579903" cy="5170646"/>
          </a:xfrm>
          <a:prstGeom prst="rect">
            <a:avLst/>
          </a:prstGeom>
          <a:noFill/>
        </p:spPr>
        <p:txBody>
          <a:bodyPr wrap="square" rtlCol="0">
            <a:spAutoFit/>
          </a:bodyPr>
          <a:lstStyle/>
          <a:p>
            <a:pPr marL="457200" indent="-457200" algn="l">
              <a:buFontTx/>
              <a:buChar char="-"/>
            </a:pPr>
            <a:r>
              <a:rPr lang="cs-CZ" sz="3000" b="0" i="0" u="none" strike="noStrike" baseline="0" dirty="0">
                <a:solidFill>
                  <a:srgbClr val="000000"/>
                </a:solidFill>
                <a:latin typeface="Times New Roman" panose="02020603050405020304" pitchFamily="18" charset="0"/>
                <a:cs typeface="Times New Roman" panose="02020603050405020304" pitchFamily="18" charset="0"/>
              </a:rPr>
              <a:t>Etika (</a:t>
            </a:r>
            <a:r>
              <a:rPr lang="cs-CZ" sz="3000" b="0" i="0" u="none" strike="noStrike" baseline="0" dirty="0" err="1">
                <a:solidFill>
                  <a:srgbClr val="000000"/>
                </a:solidFill>
                <a:latin typeface="Times New Roman" panose="02020603050405020304" pitchFamily="18" charset="0"/>
                <a:cs typeface="Times New Roman" panose="02020603050405020304" pitchFamily="18" charset="0"/>
              </a:rPr>
              <a:t>ethos</a:t>
            </a:r>
            <a:r>
              <a:rPr lang="cs-CZ" sz="3000" b="0" i="0" u="none" strike="noStrike" baseline="0" dirty="0">
                <a:solidFill>
                  <a:srgbClr val="000000"/>
                </a:solidFill>
                <a:latin typeface="Times New Roman" panose="02020603050405020304" pitchFamily="18" charset="0"/>
                <a:cs typeface="Times New Roman" panose="02020603050405020304" pitchFamily="18" charset="0"/>
              </a:rPr>
              <a:t> – mrav), někdy také nazývaná teorií morálky, se řadí mezi filozofické disciplíny. </a:t>
            </a:r>
          </a:p>
          <a:p>
            <a:pPr marL="457200" indent="-457200" algn="l">
              <a:buFontTx/>
              <a:buChar char="-"/>
            </a:pPr>
            <a:r>
              <a:rPr lang="cs-CZ" sz="3000" b="0" i="0" u="none" strike="noStrike" baseline="0" dirty="0">
                <a:solidFill>
                  <a:srgbClr val="000000"/>
                </a:solidFill>
                <a:latin typeface="Times New Roman" panose="02020603050405020304" pitchFamily="18" charset="0"/>
                <a:cs typeface="Times New Roman" panose="02020603050405020304" pitchFamily="18" charset="0"/>
              </a:rPr>
              <a:t>Etika jako věda se zabývá zkoumáním morálky případně morálně závažného jednání a norem. </a:t>
            </a:r>
          </a:p>
          <a:p>
            <a:pPr marL="457200" indent="-457200" algn="l">
              <a:buFontTx/>
              <a:buChar char="-"/>
            </a:pPr>
            <a:r>
              <a:rPr lang="cs-CZ" sz="3000" b="0" i="0" u="none" strike="noStrike" baseline="0" dirty="0">
                <a:solidFill>
                  <a:srgbClr val="000000"/>
                </a:solidFill>
                <a:latin typeface="Times New Roman" panose="02020603050405020304" pitchFamily="18" charset="0"/>
                <a:cs typeface="Times New Roman" panose="02020603050405020304" pitchFamily="18" charset="0"/>
              </a:rPr>
              <a:t>Mravní jednání v sobě vždy obsahuje odpovědnost a oprávněnost, což je spojeno se svobodou volby, což je jedno ze základních práv každého člověka. </a:t>
            </a:r>
          </a:p>
          <a:p>
            <a:pPr marL="457200" indent="-457200" algn="l">
              <a:buFontTx/>
              <a:buChar char="-"/>
            </a:pPr>
            <a:r>
              <a:rPr lang="cs-CZ" sz="3000" b="0" i="0" u="none" strike="noStrike" baseline="0" dirty="0">
                <a:solidFill>
                  <a:srgbClr val="000000"/>
                </a:solidFill>
                <a:latin typeface="Times New Roman" panose="02020603050405020304" pitchFamily="18" charset="0"/>
                <a:cs typeface="Times New Roman" panose="02020603050405020304" pitchFamily="18" charset="0"/>
              </a:rPr>
              <a:t>Etika je disciplínou praktické filozofie, což se vyznačuje tím, že etika podrobně zkoumá celou řadu hodnot a principů, které usměrňují naše jednání v takových situacích, kdy existuje možnost volby prostřednictvím zpravidla naší svobodné vůle. </a:t>
            </a:r>
            <a:endParaRPr lang="cs-CZ" sz="3000" b="0" i="0" dirty="0">
              <a:solidFill>
                <a:srgbClr val="403F3D"/>
              </a:solidFill>
              <a:effectLst/>
              <a:latin typeface="Times New Roman" panose="02020603050405020304" pitchFamily="18" charset="0"/>
              <a:cs typeface="Times New Roman" panose="02020603050405020304" pitchFamily="18" charset="0"/>
            </a:endParaRPr>
          </a:p>
        </p:txBody>
      </p:sp>
      <p:sp>
        <p:nvSpPr>
          <p:cNvPr id="10" name="TextovéPole 9">
            <a:extLst>
              <a:ext uri="{FF2B5EF4-FFF2-40B4-BE49-F238E27FC236}">
                <a16:creationId xmlns:a16="http://schemas.microsoft.com/office/drawing/2014/main" id="{6310D2B4-B176-34EE-20D5-72723B4741DF}"/>
              </a:ext>
            </a:extLst>
          </p:cNvPr>
          <p:cNvSpPr txBox="1"/>
          <p:nvPr/>
        </p:nvSpPr>
        <p:spPr>
          <a:xfrm>
            <a:off x="367644" y="254524"/>
            <a:ext cx="11658704" cy="630942"/>
          </a:xfrm>
          <a:prstGeom prst="rect">
            <a:avLst/>
          </a:prstGeom>
          <a:noFill/>
        </p:spPr>
        <p:txBody>
          <a:bodyPr wrap="square" rtlCol="0">
            <a:spAutoFit/>
          </a:bodyPr>
          <a:lstStyle/>
          <a:p>
            <a:r>
              <a:rPr lang="cs-CZ" sz="3500" b="1" dirty="0">
                <a:latin typeface="Times New Roman" panose="02020603050405020304" pitchFamily="18" charset="0"/>
                <a:cs typeface="Times New Roman" panose="02020603050405020304" pitchFamily="18" charset="0"/>
              </a:rPr>
              <a:t>PODNIKATELSKÁ ETIKA</a:t>
            </a:r>
          </a:p>
        </p:txBody>
      </p:sp>
      <p:cxnSp>
        <p:nvCxnSpPr>
          <p:cNvPr id="12" name="Přímá spojnice 11">
            <a:extLst>
              <a:ext uri="{FF2B5EF4-FFF2-40B4-BE49-F238E27FC236}">
                <a16:creationId xmlns:a16="http://schemas.microsoft.com/office/drawing/2014/main" id="{1B74788D-0DA2-5D7C-4CF6-51ED7C06C939}"/>
              </a:ext>
            </a:extLst>
          </p:cNvPr>
          <p:cNvCxnSpPr>
            <a:cxnSpLocks/>
          </p:cNvCxnSpPr>
          <p:nvPr/>
        </p:nvCxnSpPr>
        <p:spPr>
          <a:xfrm>
            <a:off x="367644" y="976814"/>
            <a:ext cx="11334805" cy="0"/>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58065945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ovéPole 5">
            <a:extLst>
              <a:ext uri="{FF2B5EF4-FFF2-40B4-BE49-F238E27FC236}">
                <a16:creationId xmlns:a16="http://schemas.microsoft.com/office/drawing/2014/main" id="{770B61EC-FD44-E2A3-7EDE-9B8E0C9711ED}"/>
              </a:ext>
            </a:extLst>
          </p:cNvPr>
          <p:cNvSpPr txBox="1"/>
          <p:nvPr/>
        </p:nvSpPr>
        <p:spPr>
          <a:xfrm>
            <a:off x="5219700" y="5715000"/>
            <a:ext cx="6399142" cy="630942"/>
          </a:xfrm>
          <a:prstGeom prst="rect">
            <a:avLst/>
          </a:prstGeom>
          <a:noFill/>
        </p:spPr>
        <p:txBody>
          <a:bodyPr wrap="square" rtlCol="0">
            <a:spAutoFit/>
          </a:bodyPr>
          <a:lstStyle/>
          <a:p>
            <a:pPr algn="r"/>
            <a:r>
              <a:rPr lang="cs-CZ" sz="3500" dirty="0">
                <a:solidFill>
                  <a:schemeClr val="bg1"/>
                </a:solidFill>
                <a:latin typeface="Times New Roman" panose="02020603050405020304" pitchFamily="18" charset="0"/>
                <a:cs typeface="Times New Roman" panose="02020603050405020304" pitchFamily="18" charset="0"/>
              </a:rPr>
              <a:t>Ing. Lenka Prachařová, Ph.D.</a:t>
            </a:r>
          </a:p>
        </p:txBody>
      </p:sp>
      <p:sp>
        <p:nvSpPr>
          <p:cNvPr id="3" name="TextovéPole 2">
            <a:extLst>
              <a:ext uri="{FF2B5EF4-FFF2-40B4-BE49-F238E27FC236}">
                <a16:creationId xmlns:a16="http://schemas.microsoft.com/office/drawing/2014/main" id="{7126A3BE-7C30-18DF-99E1-4264AF5F37E8}"/>
              </a:ext>
            </a:extLst>
          </p:cNvPr>
          <p:cNvSpPr txBox="1"/>
          <p:nvPr/>
        </p:nvSpPr>
        <p:spPr>
          <a:xfrm>
            <a:off x="226535" y="342606"/>
            <a:ext cx="11579903" cy="4062651"/>
          </a:xfrm>
          <a:prstGeom prst="rect">
            <a:avLst/>
          </a:prstGeom>
          <a:noFill/>
        </p:spPr>
        <p:txBody>
          <a:bodyPr wrap="square" rtlCol="0">
            <a:spAutoFit/>
          </a:bodyPr>
          <a:lstStyle/>
          <a:p>
            <a:r>
              <a:rPr lang="pt-BR" sz="3000" b="1" i="0" u="none" strike="noStrike" baseline="0" dirty="0">
                <a:latin typeface="Times New Roman" panose="02020603050405020304" pitchFamily="18" charset="0"/>
                <a:cs typeface="Times New Roman" panose="02020603050405020304" pitchFamily="18" charset="0"/>
              </a:rPr>
              <a:t>Etika se dělí na další disciplíny: </a:t>
            </a:r>
            <a:endParaRPr lang="pt-BR" sz="3000" b="0" i="0" u="none" strike="noStrike" baseline="0" dirty="0">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
            </a:pPr>
            <a:r>
              <a:rPr lang="cs-CZ" sz="3000" b="0" i="0" u="none" strike="noStrike" baseline="0" dirty="0">
                <a:latin typeface="Times New Roman" panose="02020603050405020304" pitchFamily="18" charset="0"/>
                <a:cs typeface="Times New Roman" panose="02020603050405020304" pitchFamily="18" charset="0"/>
              </a:rPr>
              <a:t>etiku pozitivní – ta se především zabývá zkoumáním stávající stavu </a:t>
            </a:r>
          </a:p>
          <a:p>
            <a:pPr marL="457200" indent="-457200" algn="l">
              <a:buFont typeface="Wingdings" panose="05000000000000000000" pitchFamily="2" charset="2"/>
              <a:buChar char="§"/>
            </a:pPr>
            <a:r>
              <a:rPr lang="cs-CZ" sz="3000" b="0" i="0" u="none" strike="noStrike" baseline="0" dirty="0">
                <a:latin typeface="Times New Roman" panose="02020603050405020304" pitchFamily="18" charset="0"/>
                <a:cs typeface="Times New Roman" panose="02020603050405020304" pitchFamily="18" charset="0"/>
              </a:rPr>
              <a:t>etiku normativní – zkoumá stávající stav ve spojitosti s optimálním stavem </a:t>
            </a:r>
          </a:p>
          <a:p>
            <a:pPr marL="457200" indent="-457200">
              <a:buFont typeface="Wingdings" panose="05000000000000000000" pitchFamily="2" charset="2"/>
              <a:buChar char="§"/>
            </a:pPr>
            <a:r>
              <a:rPr lang="cs-CZ" sz="3000" b="0" i="0" u="none" strike="noStrike" baseline="0" dirty="0">
                <a:latin typeface="Times New Roman" panose="02020603050405020304" pitchFamily="18" charset="0"/>
                <a:cs typeface="Times New Roman" panose="02020603050405020304" pitchFamily="18" charset="0"/>
              </a:rPr>
              <a:t>etiku ctnosti </a:t>
            </a:r>
          </a:p>
          <a:p>
            <a:pPr marL="457200" indent="-457200">
              <a:buFont typeface="Wingdings" panose="05000000000000000000" pitchFamily="2" charset="2"/>
              <a:buChar char="§"/>
            </a:pPr>
            <a:r>
              <a:rPr lang="cs-CZ" sz="3000" b="0" i="0" u="none" strike="noStrike" baseline="0" dirty="0">
                <a:latin typeface="Times New Roman" panose="02020603050405020304" pitchFamily="18" charset="0"/>
                <a:cs typeface="Times New Roman" panose="02020603050405020304" pitchFamily="18" charset="0"/>
              </a:rPr>
              <a:t>etiku povinnosti </a:t>
            </a:r>
          </a:p>
          <a:p>
            <a:pPr marL="457200" indent="-457200">
              <a:buFont typeface="Wingdings" panose="05000000000000000000" pitchFamily="2" charset="2"/>
              <a:buChar char="§"/>
            </a:pPr>
            <a:r>
              <a:rPr lang="cs-CZ" sz="3000" b="0" i="0" u="none" strike="noStrike" baseline="0" dirty="0">
                <a:latin typeface="Times New Roman" panose="02020603050405020304" pitchFamily="18" charset="0"/>
                <a:cs typeface="Times New Roman" panose="02020603050405020304" pitchFamily="18" charset="0"/>
              </a:rPr>
              <a:t>etiku užitku </a:t>
            </a:r>
          </a:p>
          <a:p>
            <a:pPr marL="457200" indent="-457200">
              <a:buFont typeface="Wingdings" panose="05000000000000000000" pitchFamily="2" charset="2"/>
              <a:buChar char="§"/>
            </a:pPr>
            <a:r>
              <a:rPr lang="cs-CZ" sz="3000" b="0" i="0" u="none" strike="noStrike" baseline="0" dirty="0">
                <a:latin typeface="Times New Roman" panose="02020603050405020304" pitchFamily="18" charset="0"/>
                <a:cs typeface="Times New Roman" panose="02020603050405020304" pitchFamily="18" charset="0"/>
              </a:rPr>
              <a:t>etiku odpovědnosti </a:t>
            </a:r>
          </a:p>
          <a:p>
            <a:endParaRPr lang="cs-CZ" sz="1800" b="0" i="0" u="none" strike="noStrike" baseline="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15174130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9F2B3F4D-AD74-B0BC-F82B-F3A40624B53E}"/>
              </a:ext>
            </a:extLst>
          </p:cNvPr>
          <p:cNvSpPr>
            <a:spLocks noGrp="1"/>
          </p:cNvSpPr>
          <p:nvPr>
            <p:ph idx="1"/>
          </p:nvPr>
        </p:nvSpPr>
        <p:spPr>
          <a:xfrm>
            <a:off x="390939" y="235364"/>
            <a:ext cx="11536018" cy="4351338"/>
          </a:xfrm>
        </p:spPr>
        <p:txBody>
          <a:bodyPr>
            <a:noAutofit/>
          </a:bodyPr>
          <a:lstStyle/>
          <a:p>
            <a:pPr marL="0" indent="0">
              <a:buNone/>
            </a:pPr>
            <a:r>
              <a:rPr lang="cs-CZ" sz="3000" b="1" i="0" u="none" strike="noStrike" baseline="0" dirty="0">
                <a:solidFill>
                  <a:srgbClr val="000000"/>
                </a:solidFill>
                <a:latin typeface="Times New Roman" panose="02020603050405020304" pitchFamily="18" charset="0"/>
                <a:cs typeface="Times New Roman" panose="02020603050405020304" pitchFamily="18" charset="0"/>
              </a:rPr>
              <a:t>VÝZNAM ETIKY PRO PODNIKATELE </a:t>
            </a:r>
          </a:p>
          <a:p>
            <a:pPr>
              <a:buFontTx/>
              <a:buChar char="-"/>
            </a:pPr>
            <a:r>
              <a:rPr lang="cs-CZ" sz="3000" b="0" i="0" u="none" strike="noStrike" baseline="0" dirty="0">
                <a:solidFill>
                  <a:srgbClr val="000000"/>
                </a:solidFill>
                <a:latin typeface="Times New Roman" panose="02020603050405020304" pitchFamily="18" charset="0"/>
                <a:cs typeface="Times New Roman" panose="02020603050405020304" pitchFamily="18" charset="0"/>
              </a:rPr>
              <a:t>Na podnikatelskou etiku lze nahlížet jako na proces etických norem a principů, který zasahuje do jakéhokoli podnikatelského rozhodnutí, případě i do specifických oblastí podnikání. </a:t>
            </a:r>
          </a:p>
          <a:p>
            <a:pPr>
              <a:buFontTx/>
              <a:buChar char="-"/>
            </a:pPr>
            <a:r>
              <a:rPr lang="cs-CZ" sz="3000" b="0" i="0" u="none" strike="noStrike" baseline="0" dirty="0">
                <a:solidFill>
                  <a:srgbClr val="000000"/>
                </a:solidFill>
                <a:latin typeface="Times New Roman" panose="02020603050405020304" pitchFamily="18" charset="0"/>
                <a:cs typeface="Times New Roman" panose="02020603050405020304" pitchFamily="18" charset="0"/>
              </a:rPr>
              <a:t>Proto je nutné již při formulaci podnikatelských cílů, záměrů a strategií podniku s ní naprosto počítat a zcela ji zahrnovat do svých plánů. </a:t>
            </a:r>
          </a:p>
          <a:p>
            <a:pPr>
              <a:buFontTx/>
              <a:buChar char="-"/>
            </a:pPr>
            <a:r>
              <a:rPr lang="cs-CZ" sz="3000" b="0" i="0" u="none" strike="noStrike" baseline="0" dirty="0">
                <a:solidFill>
                  <a:srgbClr val="000000"/>
                </a:solidFill>
                <a:latin typeface="Times New Roman" panose="02020603050405020304" pitchFamily="18" charset="0"/>
                <a:cs typeface="Times New Roman" panose="02020603050405020304" pitchFamily="18" charset="0"/>
              </a:rPr>
              <a:t>S etikou v podnikání se nemůže počítat pouze jen jako s dodatkovou činností, ale jako samotnou nosnou základnou podnikání. Podnikatelské prostředí je přímo založeno na tom, že každý podnikatel, každá společnost očekává etické chování od ostatních. </a:t>
            </a:r>
          </a:p>
          <a:p>
            <a:pPr>
              <a:buFontTx/>
              <a:buChar char="-"/>
            </a:pPr>
            <a:r>
              <a:rPr lang="cs-CZ" sz="3000" b="0" i="0" u="none" strike="noStrike" baseline="0" dirty="0">
                <a:solidFill>
                  <a:srgbClr val="000000"/>
                </a:solidFill>
                <a:latin typeface="Times New Roman" panose="02020603050405020304" pitchFamily="18" charset="0"/>
                <a:cs typeface="Times New Roman" panose="02020603050405020304" pitchFamily="18" charset="0"/>
              </a:rPr>
              <a:t>Vždyť bez etiky, bez dodržování základních morálních pravidel, by nebylo možné uskutečnit žádný obchod, případně uskutečnit obchod jen velice obtížně a zdlouhavě. </a:t>
            </a:r>
            <a:endParaRPr lang="cs-CZ" sz="3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6682733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953C272D-0AC1-5A79-FA45-9A20D38F49B7}"/>
              </a:ext>
            </a:extLst>
          </p:cNvPr>
          <p:cNvSpPr>
            <a:spLocks noGrp="1"/>
          </p:cNvSpPr>
          <p:nvPr>
            <p:ph idx="1"/>
          </p:nvPr>
        </p:nvSpPr>
        <p:spPr>
          <a:xfrm>
            <a:off x="261731" y="294999"/>
            <a:ext cx="10515600" cy="4351338"/>
          </a:xfrm>
        </p:spPr>
        <p:txBody>
          <a:bodyPr>
            <a:normAutofit/>
          </a:bodyPr>
          <a:lstStyle/>
          <a:p>
            <a:pPr>
              <a:buFontTx/>
              <a:buChar char="-"/>
            </a:pPr>
            <a:r>
              <a:rPr lang="cs-CZ" sz="3000" b="0" i="0" u="none" strike="noStrike" baseline="0" dirty="0">
                <a:solidFill>
                  <a:srgbClr val="000000"/>
                </a:solidFill>
                <a:latin typeface="Times New Roman" panose="02020603050405020304" pitchFamily="18" charset="0"/>
                <a:cs typeface="Times New Roman" panose="02020603050405020304" pitchFamily="18" charset="0"/>
              </a:rPr>
              <a:t>V současné době společenská odpovědnost není již výsadou jenom velkých firem, případně firem nadnárodních. </a:t>
            </a:r>
          </a:p>
          <a:p>
            <a:pPr>
              <a:buFontTx/>
              <a:buChar char="-"/>
            </a:pPr>
            <a:r>
              <a:rPr lang="cs-CZ" sz="3000" b="0" i="0" u="none" strike="noStrike" baseline="0" dirty="0">
                <a:solidFill>
                  <a:srgbClr val="000000"/>
                </a:solidFill>
                <a:latin typeface="Times New Roman" panose="02020603050405020304" pitchFamily="18" charset="0"/>
                <a:cs typeface="Times New Roman" panose="02020603050405020304" pitchFamily="18" charset="0"/>
              </a:rPr>
              <a:t>I společnosti malé a střední si uvědomují, jak jejich činnost může ovlivňovat své okolí a snaží se proto vyvíjet takové aktivity, které mají v podstatě vyjádřit odpovědnost vůči svým zaměstnancům, zákazníkům a dalším zainteresovaným subjektům, případně mají zmírnit negativní dopady různých firemních aktivit na ekologii nebo na kvalitu života obyvatelstva. </a:t>
            </a:r>
            <a:endParaRPr lang="cs-CZ" sz="3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9540583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88191E5C-7D68-B094-4CD5-7CCE467377B3}"/>
              </a:ext>
            </a:extLst>
          </p:cNvPr>
          <p:cNvSpPr>
            <a:spLocks noGrp="1"/>
          </p:cNvSpPr>
          <p:nvPr>
            <p:ph idx="1"/>
          </p:nvPr>
        </p:nvSpPr>
        <p:spPr>
          <a:xfrm>
            <a:off x="371061" y="235365"/>
            <a:ext cx="10515600" cy="4351338"/>
          </a:xfrm>
        </p:spPr>
        <p:txBody>
          <a:bodyPr>
            <a:normAutofit/>
          </a:bodyPr>
          <a:lstStyle/>
          <a:p>
            <a:pPr marL="0" indent="0">
              <a:buNone/>
            </a:pPr>
            <a:r>
              <a:rPr lang="cs-CZ" sz="3000" b="1" dirty="0">
                <a:latin typeface="Times New Roman" panose="02020603050405020304" pitchFamily="18" charset="0"/>
                <a:cs typeface="Times New Roman" panose="02020603050405020304" pitchFamily="18" charset="0"/>
              </a:rPr>
              <a:t>TYPY SOCIÁLNÍ ODPOVĚDNOSTI PODNIKŮ</a:t>
            </a:r>
          </a:p>
        </p:txBody>
      </p:sp>
      <p:pic>
        <p:nvPicPr>
          <p:cNvPr id="5" name="Obrázek 4">
            <a:extLst>
              <a:ext uri="{FF2B5EF4-FFF2-40B4-BE49-F238E27FC236}">
                <a16:creationId xmlns:a16="http://schemas.microsoft.com/office/drawing/2014/main" id="{2B9C1390-4B94-6961-7A0D-CF577E9DB8BD}"/>
              </a:ext>
            </a:extLst>
          </p:cNvPr>
          <p:cNvPicPr>
            <a:picLocks noChangeAspect="1"/>
          </p:cNvPicPr>
          <p:nvPr/>
        </p:nvPicPr>
        <p:blipFill rotWithShape="1">
          <a:blip r:embed="rId2"/>
          <a:srcRect l="9294" t="34927" r="32500" b="12609"/>
          <a:stretch/>
        </p:blipFill>
        <p:spPr>
          <a:xfrm>
            <a:off x="1023730" y="1063486"/>
            <a:ext cx="10076301" cy="5108714"/>
          </a:xfrm>
          <a:prstGeom prst="rect">
            <a:avLst/>
          </a:prstGeom>
        </p:spPr>
      </p:pic>
    </p:spTree>
    <p:extLst>
      <p:ext uri="{BB962C8B-B14F-4D97-AF65-F5344CB8AC3E}">
        <p14:creationId xmlns:p14="http://schemas.microsoft.com/office/powerpoint/2010/main" val="12484550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ovéPole 5">
            <a:extLst>
              <a:ext uri="{FF2B5EF4-FFF2-40B4-BE49-F238E27FC236}">
                <a16:creationId xmlns:a16="http://schemas.microsoft.com/office/drawing/2014/main" id="{770B61EC-FD44-E2A3-7EDE-9B8E0C9711ED}"/>
              </a:ext>
            </a:extLst>
          </p:cNvPr>
          <p:cNvSpPr txBox="1"/>
          <p:nvPr/>
        </p:nvSpPr>
        <p:spPr>
          <a:xfrm>
            <a:off x="5219700" y="5715000"/>
            <a:ext cx="6399142" cy="630942"/>
          </a:xfrm>
          <a:prstGeom prst="rect">
            <a:avLst/>
          </a:prstGeom>
          <a:noFill/>
        </p:spPr>
        <p:txBody>
          <a:bodyPr wrap="square" rtlCol="0">
            <a:spAutoFit/>
          </a:bodyPr>
          <a:lstStyle/>
          <a:p>
            <a:pPr algn="r"/>
            <a:r>
              <a:rPr lang="cs-CZ" sz="3500" dirty="0">
                <a:solidFill>
                  <a:schemeClr val="bg1"/>
                </a:solidFill>
                <a:latin typeface="Times New Roman" panose="02020603050405020304" pitchFamily="18" charset="0"/>
                <a:cs typeface="Times New Roman" panose="02020603050405020304" pitchFamily="18" charset="0"/>
              </a:rPr>
              <a:t>Ing. Lenka Prachařová, Ph.D.</a:t>
            </a:r>
          </a:p>
        </p:txBody>
      </p:sp>
      <p:sp>
        <p:nvSpPr>
          <p:cNvPr id="3" name="TextovéPole 2">
            <a:extLst>
              <a:ext uri="{FF2B5EF4-FFF2-40B4-BE49-F238E27FC236}">
                <a16:creationId xmlns:a16="http://schemas.microsoft.com/office/drawing/2014/main" id="{7126A3BE-7C30-18DF-99E1-4264AF5F37E8}"/>
              </a:ext>
            </a:extLst>
          </p:cNvPr>
          <p:cNvSpPr txBox="1"/>
          <p:nvPr/>
        </p:nvSpPr>
        <p:spPr>
          <a:xfrm>
            <a:off x="306048" y="320831"/>
            <a:ext cx="11579903" cy="4708981"/>
          </a:xfrm>
          <a:prstGeom prst="rect">
            <a:avLst/>
          </a:prstGeom>
          <a:noFill/>
        </p:spPr>
        <p:txBody>
          <a:bodyPr wrap="square" rtlCol="0">
            <a:spAutoFit/>
          </a:bodyPr>
          <a:lstStyle/>
          <a:p>
            <a:pPr marL="457200" indent="-457200">
              <a:buFontTx/>
              <a:buChar char="-"/>
            </a:pPr>
            <a:r>
              <a:rPr lang="cs-CZ" sz="3000" dirty="0">
                <a:latin typeface="Times New Roman" panose="02020603050405020304" pitchFamily="18" charset="0"/>
                <a:cs typeface="Times New Roman" panose="02020603050405020304" pitchFamily="18" charset="0"/>
              </a:rPr>
              <a:t>Hospodářská a Agrární komora České republiky jsou svou působností etablovány jak na republikové, tak regionální úrovni. </a:t>
            </a:r>
          </a:p>
          <a:p>
            <a:pPr marL="457200" indent="-457200">
              <a:buFontTx/>
              <a:buChar char="-"/>
            </a:pPr>
            <a:r>
              <a:rPr lang="cs-CZ" sz="3000" dirty="0">
                <a:latin typeface="Times New Roman" panose="02020603050405020304" pitchFamily="18" charset="0"/>
                <a:cs typeface="Times New Roman" panose="02020603050405020304" pitchFamily="18" charset="0"/>
              </a:rPr>
              <a:t>MPO ČR prostřednictvím Českomoravské záruční a rozvojové banky a jejich programů uskutečňuje podporu zakládání a rozvoj kooperačních sdružení malých a středních podniků k posílení jejich celkového postavení v tržním prostředí. </a:t>
            </a:r>
          </a:p>
          <a:p>
            <a:pPr marL="457200" indent="-457200">
              <a:buFontTx/>
              <a:buChar char="-"/>
            </a:pPr>
            <a:r>
              <a:rPr lang="cs-CZ" sz="3000" dirty="0">
                <a:latin typeface="Times New Roman" panose="02020603050405020304" pitchFamily="18" charset="0"/>
                <a:cs typeface="Times New Roman" panose="02020603050405020304" pitchFamily="18" charset="0"/>
              </a:rPr>
              <a:t>Příjemce takové podpory může být jak fyzická, tak i právnická osoba působící podle smlouvy o sdružení, tak hospodářské komory či živnostenská společenstva nebo případně jiné sdružení, které jsou uvedeny v podmínkách daného programu. </a:t>
            </a:r>
            <a:endParaRPr lang="cs-CZ" sz="3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5068120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2573876D-7515-B1F4-081B-6C0C6CFD8AA5}"/>
              </a:ext>
            </a:extLst>
          </p:cNvPr>
          <p:cNvSpPr>
            <a:spLocks noGrp="1"/>
          </p:cNvSpPr>
          <p:nvPr>
            <p:ph idx="1"/>
          </p:nvPr>
        </p:nvSpPr>
        <p:spPr>
          <a:xfrm>
            <a:off x="407504" y="354634"/>
            <a:ext cx="11376992" cy="4351338"/>
          </a:xfrm>
        </p:spPr>
        <p:txBody>
          <a:bodyPr>
            <a:noAutofit/>
          </a:bodyPr>
          <a:lstStyle/>
          <a:p>
            <a:pPr>
              <a:buFontTx/>
              <a:buChar char="-"/>
            </a:pPr>
            <a:r>
              <a:rPr lang="cs-CZ" sz="3000" b="0" i="0" u="none" strike="noStrike" baseline="0" dirty="0">
                <a:solidFill>
                  <a:srgbClr val="000000"/>
                </a:solidFill>
                <a:latin typeface="Times New Roman" panose="02020603050405020304" pitchFamily="18" charset="0"/>
                <a:cs typeface="Times New Roman" panose="02020603050405020304" pitchFamily="18" charset="0"/>
              </a:rPr>
              <a:t>Základem všeho je </a:t>
            </a:r>
            <a:r>
              <a:rPr lang="cs-CZ" sz="3000" b="1" i="0" u="none" strike="noStrike" baseline="0" dirty="0">
                <a:solidFill>
                  <a:srgbClr val="000000"/>
                </a:solidFill>
                <a:latin typeface="Times New Roman" panose="02020603050405020304" pitchFamily="18" charset="0"/>
                <a:cs typeface="Times New Roman" panose="02020603050405020304" pitchFamily="18" charset="0"/>
              </a:rPr>
              <a:t>ekonomická odpovědnost</a:t>
            </a:r>
            <a:r>
              <a:rPr lang="cs-CZ" sz="3000" b="0" i="0" u="none" strike="noStrike" baseline="0" dirty="0">
                <a:solidFill>
                  <a:srgbClr val="000000"/>
                </a:solidFill>
                <a:latin typeface="Times New Roman" panose="02020603050405020304" pitchFamily="18" charset="0"/>
                <a:cs typeface="Times New Roman" panose="02020603050405020304" pitchFamily="18" charset="0"/>
              </a:rPr>
              <a:t>, kde podnik především musí dbát na to, aby jeho zisk byl takový, aby dokázal přežít a bylo možné dál rozvíjet své podnikání. </a:t>
            </a:r>
          </a:p>
          <a:p>
            <a:pPr>
              <a:buFontTx/>
              <a:buChar char="-"/>
            </a:pPr>
            <a:r>
              <a:rPr lang="cs-CZ" sz="3000" b="1" i="0" u="none" strike="noStrike" baseline="0" dirty="0">
                <a:solidFill>
                  <a:srgbClr val="000000"/>
                </a:solidFill>
                <a:latin typeface="Times New Roman" panose="02020603050405020304" pitchFamily="18" charset="0"/>
                <a:cs typeface="Times New Roman" panose="02020603050405020304" pitchFamily="18" charset="0"/>
              </a:rPr>
              <a:t>Právní odpovědnost </a:t>
            </a:r>
            <a:r>
              <a:rPr lang="cs-CZ" sz="3000" b="0" i="0" u="none" strike="noStrike" baseline="0" dirty="0">
                <a:solidFill>
                  <a:srgbClr val="000000"/>
                </a:solidFill>
                <a:latin typeface="Times New Roman" panose="02020603050405020304" pitchFamily="18" charset="0"/>
                <a:cs typeface="Times New Roman" panose="02020603050405020304" pitchFamily="18" charset="0"/>
              </a:rPr>
              <a:t>je především očekávání společnosti, že firma bude podnikat v souladu s platnými zákony dané země, kde společnost působí. Vždy se věřilo, že na základech ekonomické a právní odpovědnosti vyrůstá každá firma, a že bez těchto dvou pilířů není možné podnikat. </a:t>
            </a:r>
          </a:p>
          <a:p>
            <a:pPr>
              <a:buFontTx/>
              <a:buChar char="-"/>
            </a:pPr>
            <a:r>
              <a:rPr lang="cs-CZ" sz="3000" b="0" i="0" u="none" strike="noStrike" baseline="0" dirty="0">
                <a:solidFill>
                  <a:srgbClr val="000000"/>
                </a:solidFill>
                <a:latin typeface="Times New Roman" panose="02020603050405020304" pitchFamily="18" charset="0"/>
                <a:cs typeface="Times New Roman" panose="02020603050405020304" pitchFamily="18" charset="0"/>
              </a:rPr>
              <a:t>K uvedeným navíc ještě současnost dodává odpovědnost </a:t>
            </a:r>
            <a:r>
              <a:rPr lang="cs-CZ" sz="3000" b="1" i="0" u="none" strike="noStrike" baseline="0" dirty="0">
                <a:solidFill>
                  <a:srgbClr val="000000"/>
                </a:solidFill>
                <a:latin typeface="Times New Roman" panose="02020603050405020304" pitchFamily="18" charset="0"/>
                <a:cs typeface="Times New Roman" panose="02020603050405020304" pitchFamily="18" charset="0"/>
              </a:rPr>
              <a:t>etickou </a:t>
            </a:r>
            <a:r>
              <a:rPr lang="cs-CZ" sz="3000" b="0" i="0" u="none" strike="noStrike" baseline="0" dirty="0">
                <a:solidFill>
                  <a:srgbClr val="000000"/>
                </a:solidFill>
                <a:latin typeface="Times New Roman" panose="02020603050405020304" pitchFamily="18" charset="0"/>
                <a:cs typeface="Times New Roman" panose="02020603050405020304" pitchFamily="18" charset="0"/>
              </a:rPr>
              <a:t>a </a:t>
            </a:r>
            <a:r>
              <a:rPr lang="cs-CZ" sz="3000" b="1" i="0" u="none" strike="noStrike" baseline="0" dirty="0">
                <a:solidFill>
                  <a:srgbClr val="000000"/>
                </a:solidFill>
                <a:latin typeface="Times New Roman" panose="02020603050405020304" pitchFamily="18" charset="0"/>
                <a:cs typeface="Times New Roman" panose="02020603050405020304" pitchFamily="18" charset="0"/>
              </a:rPr>
              <a:t>filantropickou</a:t>
            </a:r>
            <a:r>
              <a:rPr lang="cs-CZ" sz="3000" b="0" i="0" u="none" strike="noStrike" baseline="0" dirty="0">
                <a:solidFill>
                  <a:srgbClr val="000000"/>
                </a:solidFill>
                <a:latin typeface="Times New Roman" panose="02020603050405020304" pitchFamily="18" charset="0"/>
                <a:cs typeface="Times New Roman" panose="02020603050405020304" pitchFamily="18" charset="0"/>
              </a:rPr>
              <a:t>. Zatímco etická odpovědnost zahrnuje přístup podniků k etickým a morálním normám, které jsou nastaveny společností, filantropická odpovědnost posunuje celé vnímání na mnohem vyšší úroveň. </a:t>
            </a:r>
            <a:endParaRPr lang="cs-CZ" sz="3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6506501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49E92CA2-6593-D294-32C5-139B6B118BEE}"/>
              </a:ext>
            </a:extLst>
          </p:cNvPr>
          <p:cNvSpPr>
            <a:spLocks noGrp="1"/>
          </p:cNvSpPr>
          <p:nvPr>
            <p:ph idx="1"/>
          </p:nvPr>
        </p:nvSpPr>
        <p:spPr>
          <a:xfrm>
            <a:off x="480390" y="414269"/>
            <a:ext cx="11317357" cy="4351338"/>
          </a:xfrm>
        </p:spPr>
        <p:txBody>
          <a:bodyPr>
            <a:noAutofit/>
          </a:bodyPr>
          <a:lstStyle/>
          <a:p>
            <a:pPr marL="0" indent="0">
              <a:buNone/>
            </a:pPr>
            <a:r>
              <a:rPr lang="cs-CZ" sz="3000" b="1" i="0" u="none" strike="noStrike" baseline="0" dirty="0">
                <a:latin typeface="Times New Roman" panose="02020603050405020304" pitchFamily="18" charset="0"/>
                <a:cs typeface="Times New Roman" panose="02020603050405020304" pitchFamily="18" charset="0"/>
              </a:rPr>
              <a:t>SOCIÁLNÍ ODPOVĚDNOST PODNIKŮ </a:t>
            </a:r>
            <a:endParaRPr lang="cs-CZ" sz="3000" b="0" i="0" u="none" strike="noStrike" baseline="0" dirty="0">
              <a:solidFill>
                <a:srgbClr val="E21B22"/>
              </a:solidFill>
              <a:latin typeface="Times New Roman" panose="02020603050405020304" pitchFamily="18" charset="0"/>
              <a:cs typeface="Times New Roman" panose="02020603050405020304" pitchFamily="18" charset="0"/>
            </a:endParaRPr>
          </a:p>
          <a:p>
            <a:pPr>
              <a:buFontTx/>
              <a:buChar char="-"/>
            </a:pPr>
            <a:r>
              <a:rPr lang="cs-CZ" sz="3000" dirty="0">
                <a:solidFill>
                  <a:srgbClr val="000000"/>
                </a:solidFill>
                <a:latin typeface="Times New Roman" panose="02020603050405020304" pitchFamily="18" charset="0"/>
                <a:cs typeface="Times New Roman" panose="02020603050405020304" pitchFamily="18" charset="0"/>
              </a:rPr>
              <a:t>S</a:t>
            </a:r>
            <a:r>
              <a:rPr lang="cs-CZ" sz="3000" b="0" i="0" u="none" strike="noStrike" baseline="0" dirty="0">
                <a:solidFill>
                  <a:srgbClr val="000000"/>
                </a:solidFill>
                <a:latin typeface="Times New Roman" panose="02020603050405020304" pitchFamily="18" charset="0"/>
                <a:cs typeface="Times New Roman" panose="02020603050405020304" pitchFamily="18" charset="0"/>
              </a:rPr>
              <a:t>ociální odpovědnost podniků (</a:t>
            </a:r>
            <a:r>
              <a:rPr lang="cs-CZ" sz="3000" b="0" i="0" u="none" strike="noStrike" baseline="0" dirty="0" err="1">
                <a:solidFill>
                  <a:srgbClr val="000000"/>
                </a:solidFill>
                <a:latin typeface="Times New Roman" panose="02020603050405020304" pitchFamily="18" charset="0"/>
                <a:cs typeface="Times New Roman" panose="02020603050405020304" pitchFamily="18" charset="0"/>
              </a:rPr>
              <a:t>Corporate</a:t>
            </a:r>
            <a:r>
              <a:rPr lang="cs-CZ" sz="3000" b="0" i="0" u="none" strike="noStrike" baseline="0" dirty="0">
                <a:solidFill>
                  <a:srgbClr val="000000"/>
                </a:solidFill>
                <a:latin typeface="Times New Roman" panose="02020603050405020304" pitchFamily="18" charset="0"/>
                <a:cs typeface="Times New Roman" panose="02020603050405020304" pitchFamily="18" charset="0"/>
              </a:rPr>
              <a:t> </a:t>
            </a:r>
            <a:r>
              <a:rPr lang="cs-CZ" sz="3000" b="0" i="0" u="none" strike="noStrike" baseline="0" dirty="0" err="1">
                <a:solidFill>
                  <a:srgbClr val="000000"/>
                </a:solidFill>
                <a:latin typeface="Times New Roman" panose="02020603050405020304" pitchFamily="18" charset="0"/>
                <a:cs typeface="Times New Roman" panose="02020603050405020304" pitchFamily="18" charset="0"/>
              </a:rPr>
              <a:t>Social</a:t>
            </a:r>
            <a:r>
              <a:rPr lang="cs-CZ" sz="3000" b="0" i="0" u="none" strike="noStrike" baseline="0" dirty="0">
                <a:solidFill>
                  <a:srgbClr val="000000"/>
                </a:solidFill>
                <a:latin typeface="Times New Roman" panose="02020603050405020304" pitchFamily="18" charset="0"/>
                <a:cs typeface="Times New Roman" panose="02020603050405020304" pitchFamily="18" charset="0"/>
              </a:rPr>
              <a:t> </a:t>
            </a:r>
            <a:r>
              <a:rPr lang="cs-CZ" sz="3000" b="0" i="0" u="none" strike="noStrike" baseline="0" dirty="0" err="1">
                <a:solidFill>
                  <a:srgbClr val="000000"/>
                </a:solidFill>
                <a:latin typeface="Times New Roman" panose="02020603050405020304" pitchFamily="18" charset="0"/>
                <a:cs typeface="Times New Roman" panose="02020603050405020304" pitchFamily="18" charset="0"/>
              </a:rPr>
              <a:t>Responsibility</a:t>
            </a:r>
            <a:r>
              <a:rPr lang="cs-CZ" sz="3000" b="0" i="0" u="none" strike="noStrike" baseline="0" dirty="0">
                <a:solidFill>
                  <a:srgbClr val="000000"/>
                </a:solidFill>
                <a:latin typeface="Times New Roman" panose="02020603050405020304" pitchFamily="18" charset="0"/>
                <a:cs typeface="Times New Roman" panose="02020603050405020304" pitchFamily="18" charset="0"/>
              </a:rPr>
              <a:t>), souvisí i se sociální odpovědnosti zákazníků (</a:t>
            </a:r>
            <a:r>
              <a:rPr lang="cs-CZ" sz="3000" b="0" i="0" u="none" strike="noStrike" baseline="0" dirty="0" err="1">
                <a:solidFill>
                  <a:srgbClr val="000000"/>
                </a:solidFill>
                <a:latin typeface="Times New Roman" panose="02020603050405020304" pitchFamily="18" charset="0"/>
                <a:cs typeface="Times New Roman" panose="02020603050405020304" pitchFamily="18" charset="0"/>
              </a:rPr>
              <a:t>Customer</a:t>
            </a:r>
            <a:r>
              <a:rPr lang="cs-CZ" sz="3000" b="0" i="0" u="none" strike="noStrike" baseline="0" dirty="0">
                <a:solidFill>
                  <a:srgbClr val="000000"/>
                </a:solidFill>
                <a:latin typeface="Times New Roman" panose="02020603050405020304" pitchFamily="18" charset="0"/>
                <a:cs typeface="Times New Roman" panose="02020603050405020304" pitchFamily="18" charset="0"/>
              </a:rPr>
              <a:t> </a:t>
            </a:r>
            <a:r>
              <a:rPr lang="cs-CZ" sz="3000" b="0" i="0" u="none" strike="noStrike" baseline="0" dirty="0" err="1">
                <a:solidFill>
                  <a:srgbClr val="000000"/>
                </a:solidFill>
                <a:latin typeface="Times New Roman" panose="02020603050405020304" pitchFamily="18" charset="0"/>
                <a:cs typeface="Times New Roman" panose="02020603050405020304" pitchFamily="18" charset="0"/>
              </a:rPr>
              <a:t>Social</a:t>
            </a:r>
            <a:r>
              <a:rPr lang="cs-CZ" sz="3000" b="0" i="0" u="none" strike="noStrike" baseline="0" dirty="0">
                <a:solidFill>
                  <a:srgbClr val="000000"/>
                </a:solidFill>
                <a:latin typeface="Times New Roman" panose="02020603050405020304" pitchFamily="18" charset="0"/>
                <a:cs typeface="Times New Roman" panose="02020603050405020304" pitchFamily="18" charset="0"/>
              </a:rPr>
              <a:t> </a:t>
            </a:r>
            <a:r>
              <a:rPr lang="cs-CZ" sz="3000" b="0" i="0" u="none" strike="noStrike" baseline="0" dirty="0" err="1">
                <a:solidFill>
                  <a:srgbClr val="000000"/>
                </a:solidFill>
                <a:latin typeface="Times New Roman" panose="02020603050405020304" pitchFamily="18" charset="0"/>
                <a:cs typeface="Times New Roman" panose="02020603050405020304" pitchFamily="18" charset="0"/>
              </a:rPr>
              <a:t>Responsibility</a:t>
            </a:r>
            <a:r>
              <a:rPr lang="cs-CZ" sz="3000" b="0" i="0" u="none" strike="noStrike" baseline="0" dirty="0">
                <a:solidFill>
                  <a:srgbClr val="000000"/>
                </a:solidFill>
                <a:latin typeface="Times New Roman" panose="02020603050405020304" pitchFamily="18" charset="0"/>
                <a:cs typeface="Times New Roman" panose="02020603050405020304" pitchFamily="18" charset="0"/>
              </a:rPr>
              <a:t>). </a:t>
            </a:r>
          </a:p>
          <a:p>
            <a:pPr>
              <a:buFontTx/>
              <a:buChar char="-"/>
            </a:pPr>
            <a:r>
              <a:rPr lang="cs-CZ" sz="3000" b="0" i="0" u="none" strike="noStrike" baseline="0" dirty="0">
                <a:solidFill>
                  <a:srgbClr val="000000"/>
                </a:solidFill>
                <a:latin typeface="Times New Roman" panose="02020603050405020304" pitchFamily="18" charset="0"/>
                <a:cs typeface="Times New Roman" panose="02020603050405020304" pitchFamily="18" charset="0"/>
              </a:rPr>
              <a:t>Bylo by naivní se domnívat, že, jedna skupina se bude chovat zodpovědně a druhá ne a vše bude v pořádku. Pokud zákazníci požadují odpovědnost od firem, musí se i oni (zákazníci) chovat zodpovědně. Jinak hrozí zhroucení celého systému, zhroucení tržního prostředí a nastolení chaosu. </a:t>
            </a:r>
          </a:p>
        </p:txBody>
      </p:sp>
    </p:spTree>
    <p:extLst>
      <p:ext uri="{BB962C8B-B14F-4D97-AF65-F5344CB8AC3E}">
        <p14:creationId xmlns:p14="http://schemas.microsoft.com/office/powerpoint/2010/main" val="136312766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49E92CA2-6593-D294-32C5-139B6B118BEE}"/>
              </a:ext>
            </a:extLst>
          </p:cNvPr>
          <p:cNvSpPr>
            <a:spLocks noGrp="1"/>
          </p:cNvSpPr>
          <p:nvPr>
            <p:ph idx="1"/>
          </p:nvPr>
        </p:nvSpPr>
        <p:spPr>
          <a:xfrm>
            <a:off x="480390" y="414269"/>
            <a:ext cx="11317357" cy="4351338"/>
          </a:xfrm>
        </p:spPr>
        <p:txBody>
          <a:bodyPr>
            <a:noAutofit/>
          </a:bodyPr>
          <a:lstStyle/>
          <a:p>
            <a:pPr marL="0" indent="0">
              <a:buNone/>
            </a:pPr>
            <a:r>
              <a:rPr lang="cs-CZ" sz="3000" b="1" i="0" u="none" strike="noStrike" baseline="0" dirty="0">
                <a:solidFill>
                  <a:srgbClr val="000000"/>
                </a:solidFill>
                <a:latin typeface="Times New Roman" panose="02020603050405020304" pitchFamily="18" charset="0"/>
                <a:cs typeface="Times New Roman" panose="02020603050405020304" pitchFamily="18" charset="0"/>
              </a:rPr>
              <a:t>Fair </a:t>
            </a:r>
            <a:r>
              <a:rPr lang="cs-CZ" sz="3000" b="1" i="0" u="none" strike="noStrike" baseline="0" dirty="0" err="1">
                <a:solidFill>
                  <a:srgbClr val="000000"/>
                </a:solidFill>
                <a:latin typeface="Times New Roman" panose="02020603050405020304" pitchFamily="18" charset="0"/>
                <a:cs typeface="Times New Roman" panose="02020603050405020304" pitchFamily="18" charset="0"/>
              </a:rPr>
              <a:t>trade</a:t>
            </a:r>
            <a:r>
              <a:rPr lang="cs-CZ" sz="3000" b="1" i="0" u="none" strike="noStrike" baseline="0" dirty="0">
                <a:solidFill>
                  <a:srgbClr val="000000"/>
                </a:solidFill>
                <a:latin typeface="Times New Roman" panose="02020603050405020304" pitchFamily="18" charset="0"/>
                <a:cs typeface="Times New Roman" panose="02020603050405020304" pitchFamily="18" charset="0"/>
              </a:rPr>
              <a:t> </a:t>
            </a:r>
            <a:endParaRPr lang="cs-CZ" sz="3000" b="0" i="0" u="none" strike="noStrike" baseline="0" dirty="0">
              <a:solidFill>
                <a:srgbClr val="000000"/>
              </a:solidFill>
              <a:latin typeface="Times New Roman" panose="02020603050405020304" pitchFamily="18" charset="0"/>
              <a:cs typeface="Times New Roman" panose="02020603050405020304" pitchFamily="18" charset="0"/>
            </a:endParaRPr>
          </a:p>
          <a:p>
            <a:pPr>
              <a:buFontTx/>
              <a:buChar char="-"/>
            </a:pPr>
            <a:r>
              <a:rPr lang="cs-CZ" sz="3000" b="0" i="0" u="none" strike="noStrike" baseline="0" dirty="0">
                <a:solidFill>
                  <a:srgbClr val="000000"/>
                </a:solidFill>
                <a:latin typeface="Times New Roman" panose="02020603050405020304" pitchFamily="18" charset="0"/>
                <a:cs typeface="Times New Roman" panose="02020603050405020304" pitchFamily="18" charset="0"/>
              </a:rPr>
              <a:t>Příkladem skloubení sociální odpovědnosti firem a zákazníků může být projekt </a:t>
            </a:r>
            <a:r>
              <a:rPr lang="cs-CZ" sz="3000" b="1" i="0" u="none" strike="noStrike" baseline="0" dirty="0">
                <a:solidFill>
                  <a:srgbClr val="000000"/>
                </a:solidFill>
                <a:latin typeface="Times New Roman" panose="02020603050405020304" pitchFamily="18" charset="0"/>
                <a:cs typeface="Times New Roman" panose="02020603050405020304" pitchFamily="18" charset="0"/>
              </a:rPr>
              <a:t>Fair </a:t>
            </a:r>
            <a:r>
              <a:rPr lang="cs-CZ" sz="3000" b="1" i="0" u="none" strike="noStrike" baseline="0" dirty="0" err="1">
                <a:solidFill>
                  <a:srgbClr val="000000"/>
                </a:solidFill>
                <a:latin typeface="Times New Roman" panose="02020603050405020304" pitchFamily="18" charset="0"/>
                <a:cs typeface="Times New Roman" panose="02020603050405020304" pitchFamily="18" charset="0"/>
              </a:rPr>
              <a:t>trade</a:t>
            </a:r>
            <a:r>
              <a:rPr lang="cs-CZ" sz="3000" b="0" i="0" u="none" strike="noStrike" baseline="0" dirty="0">
                <a:solidFill>
                  <a:srgbClr val="000000"/>
                </a:solidFill>
                <a:latin typeface="Times New Roman" panose="02020603050405020304" pitchFamily="18" charset="0"/>
                <a:cs typeface="Times New Roman" panose="02020603050405020304" pitchFamily="18" charset="0"/>
              </a:rPr>
              <a:t>. </a:t>
            </a:r>
          </a:p>
          <a:p>
            <a:pPr>
              <a:buFontTx/>
              <a:buChar char="-"/>
            </a:pPr>
            <a:r>
              <a:rPr lang="cs-CZ" sz="3000" b="0" i="0" u="none" strike="noStrike" baseline="0" dirty="0">
                <a:solidFill>
                  <a:srgbClr val="000000"/>
                </a:solidFill>
                <a:latin typeface="Times New Roman" panose="02020603050405020304" pitchFamily="18" charset="0"/>
                <a:cs typeface="Times New Roman" panose="02020603050405020304" pitchFamily="18" charset="0"/>
              </a:rPr>
              <a:t>Motto fair </a:t>
            </a:r>
            <a:r>
              <a:rPr lang="cs-CZ" sz="3000" b="0" i="0" u="none" strike="noStrike" baseline="0" dirty="0" err="1">
                <a:solidFill>
                  <a:srgbClr val="000000"/>
                </a:solidFill>
                <a:latin typeface="Times New Roman" panose="02020603050405020304" pitchFamily="18" charset="0"/>
                <a:cs typeface="Times New Roman" panose="02020603050405020304" pitchFamily="18" charset="0"/>
              </a:rPr>
              <a:t>trade</a:t>
            </a:r>
            <a:r>
              <a:rPr lang="cs-CZ" sz="3000" b="0" i="0" u="none" strike="noStrike" baseline="0" dirty="0">
                <a:solidFill>
                  <a:srgbClr val="000000"/>
                </a:solidFill>
                <a:latin typeface="Times New Roman" panose="02020603050405020304" pitchFamily="18" charset="0"/>
                <a:cs typeface="Times New Roman" panose="02020603050405020304" pitchFamily="18" charset="0"/>
              </a:rPr>
              <a:t> je velmi jednoduché: „</a:t>
            </a:r>
            <a:r>
              <a:rPr lang="cs-CZ" sz="3000" b="0" i="1" u="none" strike="noStrike" baseline="0" dirty="0">
                <a:solidFill>
                  <a:srgbClr val="000000"/>
                </a:solidFill>
                <a:latin typeface="Times New Roman" panose="02020603050405020304" pitchFamily="18" charset="0"/>
                <a:cs typeface="Times New Roman" panose="02020603050405020304" pitchFamily="18" charset="0"/>
              </a:rPr>
              <a:t>lidé si za svou práci zaslouží dostat dobře a spravedlivě zaplaceno</a:t>
            </a:r>
            <a:r>
              <a:rPr lang="cs-CZ" sz="3000" b="0" i="0" u="none" strike="noStrike" baseline="0" dirty="0">
                <a:solidFill>
                  <a:srgbClr val="000000"/>
                </a:solidFill>
                <a:latin typeface="Times New Roman" panose="02020603050405020304" pitchFamily="18" charset="0"/>
                <a:cs typeface="Times New Roman" panose="02020603050405020304" pitchFamily="18" charset="0"/>
              </a:rPr>
              <a:t>“. </a:t>
            </a:r>
          </a:p>
          <a:p>
            <a:pPr>
              <a:buFontTx/>
              <a:buChar char="-"/>
            </a:pPr>
            <a:r>
              <a:rPr lang="cs-CZ" sz="3000" b="0" i="0" u="none" strike="noStrike" baseline="0" dirty="0">
                <a:solidFill>
                  <a:srgbClr val="000000"/>
                </a:solidFill>
                <a:latin typeface="Times New Roman" panose="02020603050405020304" pitchFamily="18" charset="0"/>
                <a:cs typeface="Times New Roman" panose="02020603050405020304" pitchFamily="18" charset="0"/>
              </a:rPr>
              <a:t>Možná to připadá samozřejmé, ale není tomu tak. Není výjimkou, že v řadě zemí, které svět zásobují kávou, čajem, tropickým ovocem nebo třeba kakaem, nedostávají pěstitelé téměř ani tolik prostředků, kolik potřebují pro jejich pěstování! Důvody jsou různé, ale mimo jiné jde o chování nadnárodních firem, nespravedlivé nastavení mezinárodního obchodu nebo nedostatek vzdělání a zdrojů na straně pěstitelů. </a:t>
            </a:r>
          </a:p>
        </p:txBody>
      </p:sp>
    </p:spTree>
    <p:extLst>
      <p:ext uri="{BB962C8B-B14F-4D97-AF65-F5344CB8AC3E}">
        <p14:creationId xmlns:p14="http://schemas.microsoft.com/office/powerpoint/2010/main" val="27085292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49E92CA2-6593-D294-32C5-139B6B118BEE}"/>
              </a:ext>
            </a:extLst>
          </p:cNvPr>
          <p:cNvSpPr>
            <a:spLocks noGrp="1"/>
          </p:cNvSpPr>
          <p:nvPr>
            <p:ph idx="1"/>
          </p:nvPr>
        </p:nvSpPr>
        <p:spPr>
          <a:xfrm>
            <a:off x="437321" y="116096"/>
            <a:ext cx="11608905" cy="4351338"/>
          </a:xfrm>
        </p:spPr>
        <p:txBody>
          <a:bodyPr>
            <a:noAutofit/>
          </a:bodyPr>
          <a:lstStyle/>
          <a:p>
            <a:pPr>
              <a:buFontTx/>
              <a:buChar char="-"/>
            </a:pPr>
            <a:r>
              <a:rPr lang="cs-CZ" sz="3000" b="0" i="0" u="none" strike="noStrike" baseline="0" dirty="0">
                <a:solidFill>
                  <a:srgbClr val="000000"/>
                </a:solidFill>
                <a:latin typeface="Times New Roman" panose="02020603050405020304" pitchFamily="18" charset="0"/>
                <a:cs typeface="Times New Roman" panose="02020603050405020304" pitchFamily="18" charset="0"/>
              </a:rPr>
              <a:t>Právě z tohoto popudu, z nerovnosti na trhu a z nedodržování základních etických principů, vznikly organizace jako </a:t>
            </a:r>
            <a:r>
              <a:rPr lang="cs-CZ" sz="3000" b="1" i="0" u="none" strike="noStrike" baseline="0" dirty="0" err="1">
                <a:solidFill>
                  <a:srgbClr val="000000"/>
                </a:solidFill>
                <a:latin typeface="Times New Roman" panose="02020603050405020304" pitchFamily="18" charset="0"/>
                <a:cs typeface="Times New Roman" panose="02020603050405020304" pitchFamily="18" charset="0"/>
              </a:rPr>
              <a:t>World</a:t>
            </a:r>
            <a:r>
              <a:rPr lang="cs-CZ" sz="3000" b="1" i="0" u="none" strike="noStrike" baseline="0" dirty="0">
                <a:solidFill>
                  <a:srgbClr val="000000"/>
                </a:solidFill>
                <a:latin typeface="Times New Roman" panose="02020603050405020304" pitchFamily="18" charset="0"/>
                <a:cs typeface="Times New Roman" panose="02020603050405020304" pitchFamily="18" charset="0"/>
              </a:rPr>
              <a:t> Fair </a:t>
            </a:r>
            <a:r>
              <a:rPr lang="cs-CZ" sz="3000" b="1" i="0" u="none" strike="noStrike" baseline="0" dirty="0" err="1">
                <a:solidFill>
                  <a:srgbClr val="000000"/>
                </a:solidFill>
                <a:latin typeface="Times New Roman" panose="02020603050405020304" pitchFamily="18" charset="0"/>
                <a:cs typeface="Times New Roman" panose="02020603050405020304" pitchFamily="18" charset="0"/>
              </a:rPr>
              <a:t>Trade</a:t>
            </a:r>
            <a:r>
              <a:rPr lang="cs-CZ" sz="3000" b="1" i="0" u="none" strike="noStrike" baseline="0" dirty="0">
                <a:solidFill>
                  <a:srgbClr val="000000"/>
                </a:solidFill>
                <a:latin typeface="Times New Roman" panose="02020603050405020304" pitchFamily="18" charset="0"/>
                <a:cs typeface="Times New Roman" panose="02020603050405020304" pitchFamily="18" charset="0"/>
              </a:rPr>
              <a:t> </a:t>
            </a:r>
            <a:r>
              <a:rPr lang="cs-CZ" sz="3000" b="1" i="0" u="none" strike="noStrike" baseline="0" dirty="0" err="1">
                <a:solidFill>
                  <a:srgbClr val="000000"/>
                </a:solidFill>
                <a:latin typeface="Times New Roman" panose="02020603050405020304" pitchFamily="18" charset="0"/>
                <a:cs typeface="Times New Roman" panose="02020603050405020304" pitchFamily="18" charset="0"/>
              </a:rPr>
              <a:t>Organization</a:t>
            </a:r>
            <a:r>
              <a:rPr lang="cs-CZ" sz="3000" b="1" i="0" u="none" strike="noStrike" baseline="0" dirty="0">
                <a:solidFill>
                  <a:srgbClr val="000000"/>
                </a:solidFill>
                <a:latin typeface="Times New Roman" panose="02020603050405020304" pitchFamily="18" charset="0"/>
                <a:cs typeface="Times New Roman" panose="02020603050405020304" pitchFamily="18" charset="0"/>
              </a:rPr>
              <a:t> </a:t>
            </a:r>
            <a:r>
              <a:rPr lang="cs-CZ" sz="3000" b="0" i="0" u="none" strike="noStrike" baseline="0" dirty="0">
                <a:solidFill>
                  <a:srgbClr val="000000"/>
                </a:solidFill>
                <a:latin typeface="Times New Roman" panose="02020603050405020304" pitchFamily="18" charset="0"/>
                <a:cs typeface="Times New Roman" panose="02020603050405020304" pitchFamily="18" charset="0"/>
              </a:rPr>
              <a:t>(WFTD) nebo </a:t>
            </a:r>
            <a:r>
              <a:rPr lang="cs-CZ" sz="3000" b="1" i="0" u="none" strike="noStrike" baseline="0" dirty="0" err="1">
                <a:solidFill>
                  <a:srgbClr val="000000"/>
                </a:solidFill>
                <a:latin typeface="Times New Roman" panose="02020603050405020304" pitchFamily="18" charset="0"/>
                <a:cs typeface="Times New Roman" panose="02020603050405020304" pitchFamily="18" charset="0"/>
              </a:rPr>
              <a:t>Fairtrade</a:t>
            </a:r>
            <a:r>
              <a:rPr lang="cs-CZ" sz="3000" b="1" i="0" u="none" strike="noStrike" baseline="0" dirty="0">
                <a:solidFill>
                  <a:srgbClr val="000000"/>
                </a:solidFill>
                <a:latin typeface="Times New Roman" panose="02020603050405020304" pitchFamily="18" charset="0"/>
                <a:cs typeface="Times New Roman" panose="02020603050405020304" pitchFamily="18" charset="0"/>
              </a:rPr>
              <a:t> International </a:t>
            </a:r>
            <a:r>
              <a:rPr lang="cs-CZ" sz="3000" b="0" i="0" u="none" strike="noStrike" baseline="0" dirty="0">
                <a:solidFill>
                  <a:srgbClr val="000000"/>
                </a:solidFill>
                <a:latin typeface="Times New Roman" panose="02020603050405020304" pitchFamily="18" charset="0"/>
                <a:cs typeface="Times New Roman" panose="02020603050405020304" pitchFamily="18" charset="0"/>
              </a:rPr>
              <a:t>(FI).</a:t>
            </a:r>
          </a:p>
          <a:p>
            <a:pPr>
              <a:buFontTx/>
              <a:buChar char="-"/>
            </a:pPr>
            <a:r>
              <a:rPr lang="cs-CZ" sz="3000" b="0" i="0" u="none" strike="noStrike" baseline="0" dirty="0">
                <a:solidFill>
                  <a:srgbClr val="000000"/>
                </a:solidFill>
                <a:latin typeface="Times New Roman" panose="02020603050405020304" pitchFamily="18" charset="0"/>
                <a:cs typeface="Times New Roman" panose="02020603050405020304" pitchFamily="18" charset="0"/>
              </a:rPr>
              <a:t>Organizace slouží jako prostředník nebo lépe řečeno garant toho, že spojí několik skupin do hospodářského partnerství. </a:t>
            </a:r>
          </a:p>
          <a:p>
            <a:pPr>
              <a:buFontTx/>
              <a:buChar char="-"/>
            </a:pPr>
            <a:r>
              <a:rPr lang="cs-CZ" sz="3000" b="0" i="0" u="none" strike="noStrike" baseline="0" dirty="0">
                <a:solidFill>
                  <a:srgbClr val="000000"/>
                </a:solidFill>
                <a:latin typeface="Times New Roman" panose="02020603050405020304" pitchFamily="18" charset="0"/>
                <a:cs typeface="Times New Roman" panose="02020603050405020304" pitchFamily="18" charset="0"/>
              </a:rPr>
              <a:t>Na jedné straně pěstitelé (ale i řemeslníci) dostanou za své produkty zaplaceno spravedlivou cenou, na straně druhé kooperující firmy si zvyšují svůj sociální kredit a získávají benefit v podobě větší konkurenceschopnosti na trhu. </a:t>
            </a:r>
          </a:p>
          <a:p>
            <a:pPr>
              <a:buFontTx/>
              <a:buChar char="-"/>
            </a:pPr>
            <a:r>
              <a:rPr lang="cs-CZ" sz="3000" b="0" i="0" u="none" strike="noStrike" baseline="0" dirty="0">
                <a:solidFill>
                  <a:srgbClr val="000000"/>
                </a:solidFill>
                <a:latin typeface="Times New Roman" panose="02020603050405020304" pitchFamily="18" charset="0"/>
                <a:cs typeface="Times New Roman" panose="02020603050405020304" pitchFamily="18" charset="0"/>
              </a:rPr>
              <a:t>Myšlenka fair </a:t>
            </a:r>
            <a:r>
              <a:rPr lang="cs-CZ" sz="3000" b="0" i="0" u="none" strike="noStrike" baseline="0" dirty="0" err="1">
                <a:solidFill>
                  <a:srgbClr val="000000"/>
                </a:solidFill>
                <a:latin typeface="Times New Roman" panose="02020603050405020304" pitchFamily="18" charset="0"/>
                <a:cs typeface="Times New Roman" panose="02020603050405020304" pitchFamily="18" charset="0"/>
              </a:rPr>
              <a:t>trade</a:t>
            </a:r>
            <a:r>
              <a:rPr lang="cs-CZ" sz="3000" b="0" i="0" u="none" strike="noStrike" baseline="0" dirty="0">
                <a:solidFill>
                  <a:srgbClr val="000000"/>
                </a:solidFill>
                <a:latin typeface="Times New Roman" panose="02020603050405020304" pitchFamily="18" charset="0"/>
                <a:cs typeface="Times New Roman" panose="02020603050405020304" pitchFamily="18" charset="0"/>
              </a:rPr>
              <a:t> ale není založena pouze na etickém jednání v podnikání. Další velmi důležitou složkou je dlouhodobě udržitelné životní prostředí.</a:t>
            </a:r>
          </a:p>
          <a:p>
            <a:pPr>
              <a:buFontTx/>
              <a:buChar char="-"/>
            </a:pPr>
            <a:r>
              <a:rPr lang="cs-CZ" sz="3000" b="0" i="0" u="none" strike="noStrike" baseline="0" dirty="0">
                <a:solidFill>
                  <a:srgbClr val="000000"/>
                </a:solidFill>
                <a:latin typeface="Times New Roman" panose="02020603050405020304" pitchFamily="18" charset="0"/>
                <a:cs typeface="Times New Roman" panose="02020603050405020304" pitchFamily="18" charset="0"/>
              </a:rPr>
              <a:t> </a:t>
            </a:r>
            <a:r>
              <a:rPr lang="cs-CZ" sz="3000" b="0" i="0" u="none" strike="noStrike" baseline="0" dirty="0" err="1">
                <a:solidFill>
                  <a:srgbClr val="000000"/>
                </a:solidFill>
                <a:latin typeface="Times New Roman" panose="02020603050405020304" pitchFamily="18" charset="0"/>
                <a:cs typeface="Times New Roman" panose="02020603050405020304" pitchFamily="18" charset="0"/>
              </a:rPr>
              <a:t>Fairtradoví</a:t>
            </a:r>
            <a:r>
              <a:rPr lang="cs-CZ" sz="3000" b="0" i="0" u="none" strike="noStrike" baseline="0" dirty="0">
                <a:solidFill>
                  <a:srgbClr val="000000"/>
                </a:solidFill>
                <a:latin typeface="Times New Roman" panose="02020603050405020304" pitchFamily="18" charset="0"/>
                <a:cs typeface="Times New Roman" panose="02020603050405020304" pitchFamily="18" charset="0"/>
              </a:rPr>
              <a:t> pěstitelé se snaží o dlouhodobě udržitelnou produkci a nepoužívají </a:t>
            </a:r>
            <a:r>
              <a:rPr lang="cs-CZ" sz="3000" b="0" i="0" u="none" strike="noStrike" baseline="0">
                <a:solidFill>
                  <a:srgbClr val="000000"/>
                </a:solidFill>
                <a:latin typeface="Times New Roman" panose="02020603050405020304" pitchFamily="18" charset="0"/>
                <a:cs typeface="Times New Roman" panose="02020603050405020304" pitchFamily="18" charset="0"/>
              </a:rPr>
              <a:t>agrochemikálie preventivně</a:t>
            </a:r>
            <a:r>
              <a:rPr lang="cs-CZ" sz="3000" b="0" i="0" u="none" strike="noStrike" baseline="0" dirty="0">
                <a:solidFill>
                  <a:srgbClr val="000000"/>
                </a:solidFill>
                <a:latin typeface="Times New Roman" panose="02020603050405020304" pitchFamily="18" charset="0"/>
                <a:cs typeface="Times New Roman" panose="02020603050405020304" pitchFamily="18" charset="0"/>
              </a:rPr>
              <a:t>, ale jen v případě, že se potýkají se škůdci nebo nemocemi. </a:t>
            </a:r>
            <a:endParaRPr lang="cs-CZ" sz="3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311624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ovéPole 5">
            <a:extLst>
              <a:ext uri="{FF2B5EF4-FFF2-40B4-BE49-F238E27FC236}">
                <a16:creationId xmlns:a16="http://schemas.microsoft.com/office/drawing/2014/main" id="{770B61EC-FD44-E2A3-7EDE-9B8E0C9711ED}"/>
              </a:ext>
            </a:extLst>
          </p:cNvPr>
          <p:cNvSpPr txBox="1"/>
          <p:nvPr/>
        </p:nvSpPr>
        <p:spPr>
          <a:xfrm>
            <a:off x="5219700" y="5715000"/>
            <a:ext cx="6399142" cy="630942"/>
          </a:xfrm>
          <a:prstGeom prst="rect">
            <a:avLst/>
          </a:prstGeom>
          <a:noFill/>
        </p:spPr>
        <p:txBody>
          <a:bodyPr wrap="square" rtlCol="0">
            <a:spAutoFit/>
          </a:bodyPr>
          <a:lstStyle/>
          <a:p>
            <a:pPr algn="r"/>
            <a:r>
              <a:rPr lang="cs-CZ" sz="3500" dirty="0">
                <a:solidFill>
                  <a:schemeClr val="bg1"/>
                </a:solidFill>
                <a:latin typeface="Times New Roman" panose="02020603050405020304" pitchFamily="18" charset="0"/>
                <a:cs typeface="Times New Roman" panose="02020603050405020304" pitchFamily="18" charset="0"/>
              </a:rPr>
              <a:t>Ing. Lenka Prachařová, Ph.D.</a:t>
            </a:r>
          </a:p>
        </p:txBody>
      </p:sp>
      <p:sp>
        <p:nvSpPr>
          <p:cNvPr id="3" name="TextovéPole 2">
            <a:extLst>
              <a:ext uri="{FF2B5EF4-FFF2-40B4-BE49-F238E27FC236}">
                <a16:creationId xmlns:a16="http://schemas.microsoft.com/office/drawing/2014/main" id="{7126A3BE-7C30-18DF-99E1-4264AF5F37E8}"/>
              </a:ext>
            </a:extLst>
          </p:cNvPr>
          <p:cNvSpPr txBox="1"/>
          <p:nvPr/>
        </p:nvSpPr>
        <p:spPr>
          <a:xfrm>
            <a:off x="367644" y="1066266"/>
            <a:ext cx="11579903" cy="4708981"/>
          </a:xfrm>
          <a:prstGeom prst="rect">
            <a:avLst/>
          </a:prstGeom>
          <a:noFill/>
        </p:spPr>
        <p:txBody>
          <a:bodyPr wrap="square" rtlCol="0">
            <a:spAutoFit/>
          </a:bodyPr>
          <a:lstStyle/>
          <a:p>
            <a:pPr marL="457200" indent="-457200">
              <a:buFontTx/>
              <a:buChar char="-"/>
            </a:pPr>
            <a:r>
              <a:rPr lang="cs-CZ" sz="3000" dirty="0">
                <a:latin typeface="Times New Roman" panose="02020603050405020304" pitchFamily="18" charset="0"/>
                <a:cs typeface="Times New Roman" panose="02020603050405020304" pitchFamily="18" charset="0"/>
              </a:rPr>
              <a:t>Hospodářská komora ČR je jediným zákonným zástupcem podnikatelů v České republice. </a:t>
            </a:r>
          </a:p>
          <a:p>
            <a:pPr marL="457200" indent="-457200">
              <a:buFontTx/>
              <a:buChar char="-"/>
            </a:pPr>
            <a:r>
              <a:rPr lang="cs-CZ" sz="3000" dirty="0">
                <a:latin typeface="Times New Roman" panose="02020603050405020304" pitchFamily="18" charset="0"/>
                <a:cs typeface="Times New Roman" panose="02020603050405020304" pitchFamily="18" charset="0"/>
              </a:rPr>
              <a:t>Hospodářská komora České republiky byla zřízena zákonem č. 3010/1992 Sb., o Hospodářské komoře České republiky a Agrární komoře České republiky.</a:t>
            </a:r>
          </a:p>
          <a:p>
            <a:pPr marL="457200" indent="-457200">
              <a:buFontTx/>
              <a:buChar char="-"/>
            </a:pPr>
            <a:r>
              <a:rPr lang="cs-CZ" sz="3000" dirty="0">
                <a:latin typeface="Times New Roman" panose="02020603050405020304" pitchFamily="18" charset="0"/>
                <a:cs typeface="Times New Roman" panose="02020603050405020304" pitchFamily="18" charset="0"/>
              </a:rPr>
              <a:t>Hospodářská komora ČR sdružuje velké, střední a malé podniky v okresních komorách. </a:t>
            </a:r>
          </a:p>
          <a:p>
            <a:pPr marL="457200" indent="-457200">
              <a:buFontTx/>
              <a:buChar char="-"/>
            </a:pPr>
            <a:r>
              <a:rPr lang="cs-CZ" sz="3000" i="0" dirty="0">
                <a:effectLst/>
                <a:latin typeface="Times New Roman" panose="02020603050405020304" pitchFamily="18" charset="0"/>
                <a:cs typeface="Times New Roman" panose="02020603050405020304" pitchFamily="18" charset="0"/>
              </a:rPr>
              <a:t>Sdružuje více než 16 000 členů organizovaných v 60 komorách v regionech a ve 124 oborových asociacích. </a:t>
            </a:r>
          </a:p>
          <a:p>
            <a:pPr marL="457200" indent="-457200">
              <a:buFontTx/>
              <a:buChar char="-"/>
            </a:pPr>
            <a:r>
              <a:rPr lang="cs-CZ" sz="3000" i="0" dirty="0">
                <a:effectLst/>
                <a:latin typeface="Times New Roman" panose="02020603050405020304" pitchFamily="18" charset="0"/>
                <a:cs typeface="Times New Roman" panose="02020603050405020304" pitchFamily="18" charset="0"/>
              </a:rPr>
              <a:t>Více než 60 ze 100 největších českých firem je členem HK ČR.</a:t>
            </a:r>
            <a:endParaRPr lang="cs-CZ" sz="3000" dirty="0">
              <a:latin typeface="Times New Roman" panose="02020603050405020304" pitchFamily="18" charset="0"/>
              <a:cs typeface="Times New Roman" panose="02020603050405020304" pitchFamily="18" charset="0"/>
            </a:endParaRPr>
          </a:p>
        </p:txBody>
      </p:sp>
      <p:sp>
        <p:nvSpPr>
          <p:cNvPr id="10" name="TextovéPole 9">
            <a:extLst>
              <a:ext uri="{FF2B5EF4-FFF2-40B4-BE49-F238E27FC236}">
                <a16:creationId xmlns:a16="http://schemas.microsoft.com/office/drawing/2014/main" id="{6310D2B4-B176-34EE-20D5-72723B4741DF}"/>
              </a:ext>
            </a:extLst>
          </p:cNvPr>
          <p:cNvSpPr txBox="1"/>
          <p:nvPr/>
        </p:nvSpPr>
        <p:spPr>
          <a:xfrm>
            <a:off x="367644" y="254524"/>
            <a:ext cx="11400794" cy="630942"/>
          </a:xfrm>
          <a:prstGeom prst="rect">
            <a:avLst/>
          </a:prstGeom>
          <a:noFill/>
        </p:spPr>
        <p:txBody>
          <a:bodyPr wrap="square" rtlCol="0">
            <a:spAutoFit/>
          </a:bodyPr>
          <a:lstStyle/>
          <a:p>
            <a:r>
              <a:rPr lang="cs-CZ" sz="3500" b="1" dirty="0">
                <a:latin typeface="Times New Roman" panose="02020603050405020304" pitchFamily="18" charset="0"/>
                <a:cs typeface="Times New Roman" panose="02020603050405020304" pitchFamily="18" charset="0"/>
              </a:rPr>
              <a:t>HOSPODÁŘSKÁ KOMORA ČR</a:t>
            </a:r>
          </a:p>
        </p:txBody>
      </p:sp>
      <p:cxnSp>
        <p:nvCxnSpPr>
          <p:cNvPr id="12" name="Přímá spojnice 11">
            <a:extLst>
              <a:ext uri="{FF2B5EF4-FFF2-40B4-BE49-F238E27FC236}">
                <a16:creationId xmlns:a16="http://schemas.microsoft.com/office/drawing/2014/main" id="{1B74788D-0DA2-5D7C-4CF6-51ED7C06C939}"/>
              </a:ext>
            </a:extLst>
          </p:cNvPr>
          <p:cNvCxnSpPr>
            <a:cxnSpLocks/>
          </p:cNvCxnSpPr>
          <p:nvPr/>
        </p:nvCxnSpPr>
        <p:spPr>
          <a:xfrm>
            <a:off x="428597" y="888245"/>
            <a:ext cx="11334805" cy="0"/>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9734819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ovéPole 5">
            <a:extLst>
              <a:ext uri="{FF2B5EF4-FFF2-40B4-BE49-F238E27FC236}">
                <a16:creationId xmlns:a16="http://schemas.microsoft.com/office/drawing/2014/main" id="{770B61EC-FD44-E2A3-7EDE-9B8E0C9711ED}"/>
              </a:ext>
            </a:extLst>
          </p:cNvPr>
          <p:cNvSpPr txBox="1"/>
          <p:nvPr/>
        </p:nvSpPr>
        <p:spPr>
          <a:xfrm>
            <a:off x="5219700" y="5715000"/>
            <a:ext cx="6399142" cy="630942"/>
          </a:xfrm>
          <a:prstGeom prst="rect">
            <a:avLst/>
          </a:prstGeom>
          <a:noFill/>
        </p:spPr>
        <p:txBody>
          <a:bodyPr wrap="square" rtlCol="0">
            <a:spAutoFit/>
          </a:bodyPr>
          <a:lstStyle/>
          <a:p>
            <a:pPr algn="r"/>
            <a:r>
              <a:rPr lang="cs-CZ" sz="3500" dirty="0">
                <a:solidFill>
                  <a:schemeClr val="bg1"/>
                </a:solidFill>
                <a:latin typeface="Times New Roman" panose="02020603050405020304" pitchFamily="18" charset="0"/>
                <a:cs typeface="Times New Roman" panose="02020603050405020304" pitchFamily="18" charset="0"/>
              </a:rPr>
              <a:t>Ing. Lenka Prachařová, Ph.D.</a:t>
            </a:r>
          </a:p>
        </p:txBody>
      </p:sp>
      <p:sp>
        <p:nvSpPr>
          <p:cNvPr id="3" name="TextovéPole 2">
            <a:extLst>
              <a:ext uri="{FF2B5EF4-FFF2-40B4-BE49-F238E27FC236}">
                <a16:creationId xmlns:a16="http://schemas.microsoft.com/office/drawing/2014/main" id="{7126A3BE-7C30-18DF-99E1-4264AF5F37E8}"/>
              </a:ext>
            </a:extLst>
          </p:cNvPr>
          <p:cNvSpPr txBox="1"/>
          <p:nvPr/>
        </p:nvSpPr>
        <p:spPr>
          <a:xfrm>
            <a:off x="306048" y="181957"/>
            <a:ext cx="11579903" cy="6001643"/>
          </a:xfrm>
          <a:prstGeom prst="rect">
            <a:avLst/>
          </a:prstGeom>
          <a:noFill/>
        </p:spPr>
        <p:txBody>
          <a:bodyPr wrap="square" rtlCol="0">
            <a:spAutoFit/>
          </a:bodyPr>
          <a:lstStyle/>
          <a:p>
            <a:pPr marL="457200" indent="-457200">
              <a:buFontTx/>
              <a:buChar char="-"/>
            </a:pPr>
            <a:r>
              <a:rPr lang="cs-CZ" sz="3200" dirty="0"/>
              <a:t>Hospodářská komora ČR hájí zájmy podnikatelů ze všech oborů a ze všech regionů s výjimkou oblasti zemědělství, potravinářství a lesnictví (tuto činnost vykonává Agrární komora ČR). </a:t>
            </a:r>
          </a:p>
          <a:p>
            <a:pPr marL="457200" indent="-457200">
              <a:buFontTx/>
              <a:buChar char="-"/>
            </a:pPr>
            <a:r>
              <a:rPr lang="cs-CZ" sz="3200" dirty="0"/>
              <a:t>Posláním Hospodářské komory je:</a:t>
            </a:r>
          </a:p>
          <a:p>
            <a:pPr marL="914400" lvl="1" indent="-457200">
              <a:buFont typeface="Wingdings" panose="05000000000000000000" pitchFamily="2" charset="2"/>
              <a:buChar char="§"/>
            </a:pPr>
            <a:r>
              <a:rPr lang="cs-CZ" sz="3200" b="1" dirty="0"/>
              <a:t>vytvářet příležitosti pro podnikání, </a:t>
            </a:r>
          </a:p>
          <a:p>
            <a:pPr marL="914400" lvl="1" indent="-457200">
              <a:buFont typeface="Wingdings" panose="05000000000000000000" pitchFamily="2" charset="2"/>
              <a:buChar char="§"/>
            </a:pPr>
            <a:r>
              <a:rPr lang="cs-CZ" sz="3200" b="1" dirty="0"/>
              <a:t>prosazovat a podporovat opatření</a:t>
            </a:r>
            <a:r>
              <a:rPr lang="cs-CZ" sz="3200" dirty="0"/>
              <a:t>, která přispívají k rozvoji podnikání v ČR, a tím i k celkové ekonomické stabilitě státu.</a:t>
            </a:r>
          </a:p>
          <a:p>
            <a:pPr lvl="1" indent="-457200">
              <a:buFontTx/>
              <a:buChar char="-"/>
            </a:pPr>
            <a:r>
              <a:rPr lang="cs-CZ" sz="3200" dirty="0"/>
              <a:t>Současná Hospodářská komora úzce navazuje na činnost nejen předválečných obchodních, průmyslových a živnostenských komor, živnostenských spolků a dalších samosprávných podnikatelských sdružení, ale její historie je také úzce spjata s historií obchodních komor z doby Rakouska – Uherska. </a:t>
            </a:r>
          </a:p>
        </p:txBody>
      </p:sp>
    </p:spTree>
    <p:extLst>
      <p:ext uri="{BB962C8B-B14F-4D97-AF65-F5344CB8AC3E}">
        <p14:creationId xmlns:p14="http://schemas.microsoft.com/office/powerpoint/2010/main" val="5398013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ovéPole 5">
            <a:extLst>
              <a:ext uri="{FF2B5EF4-FFF2-40B4-BE49-F238E27FC236}">
                <a16:creationId xmlns:a16="http://schemas.microsoft.com/office/drawing/2014/main" id="{770B61EC-FD44-E2A3-7EDE-9B8E0C9711ED}"/>
              </a:ext>
            </a:extLst>
          </p:cNvPr>
          <p:cNvSpPr txBox="1"/>
          <p:nvPr/>
        </p:nvSpPr>
        <p:spPr>
          <a:xfrm>
            <a:off x="5219700" y="5715000"/>
            <a:ext cx="6399142" cy="630942"/>
          </a:xfrm>
          <a:prstGeom prst="rect">
            <a:avLst/>
          </a:prstGeom>
          <a:noFill/>
        </p:spPr>
        <p:txBody>
          <a:bodyPr wrap="square" rtlCol="0">
            <a:spAutoFit/>
          </a:bodyPr>
          <a:lstStyle/>
          <a:p>
            <a:pPr algn="r"/>
            <a:r>
              <a:rPr lang="cs-CZ" sz="3500" dirty="0">
                <a:solidFill>
                  <a:schemeClr val="bg1"/>
                </a:solidFill>
                <a:latin typeface="Times New Roman" panose="02020603050405020304" pitchFamily="18" charset="0"/>
                <a:cs typeface="Times New Roman" panose="02020603050405020304" pitchFamily="18" charset="0"/>
              </a:rPr>
              <a:t>Ing. Lenka Prachařová, Ph.D.</a:t>
            </a:r>
          </a:p>
        </p:txBody>
      </p:sp>
      <p:sp>
        <p:nvSpPr>
          <p:cNvPr id="3" name="TextovéPole 2">
            <a:extLst>
              <a:ext uri="{FF2B5EF4-FFF2-40B4-BE49-F238E27FC236}">
                <a16:creationId xmlns:a16="http://schemas.microsoft.com/office/drawing/2014/main" id="{7126A3BE-7C30-18DF-99E1-4264AF5F37E8}"/>
              </a:ext>
            </a:extLst>
          </p:cNvPr>
          <p:cNvSpPr txBox="1"/>
          <p:nvPr/>
        </p:nvSpPr>
        <p:spPr>
          <a:xfrm>
            <a:off x="306048" y="181957"/>
            <a:ext cx="11579903" cy="5909310"/>
          </a:xfrm>
          <a:prstGeom prst="rect">
            <a:avLst/>
          </a:prstGeom>
          <a:noFill/>
        </p:spPr>
        <p:txBody>
          <a:bodyPr wrap="square" rtlCol="0">
            <a:spAutoFit/>
          </a:bodyPr>
          <a:lstStyle/>
          <a:p>
            <a:pPr marL="0" lvl="1"/>
            <a:r>
              <a:rPr lang="cs-CZ" sz="3000" dirty="0">
                <a:latin typeface="Times New Roman" panose="02020603050405020304" pitchFamily="18" charset="0"/>
                <a:cs typeface="Times New Roman" panose="02020603050405020304" pitchFamily="18" charset="0"/>
              </a:rPr>
              <a:t>- Hlavními úkoly Hospodářské komory ČR ve vztahu k malému a střednímu podnikání jsou:</a:t>
            </a:r>
            <a:endParaRPr lang="cs-CZ" sz="3000" b="0" i="0" u="none" strike="noStrike" baseline="0" dirty="0">
              <a:latin typeface="Times New Roman" panose="02020603050405020304" pitchFamily="18" charset="0"/>
              <a:cs typeface="Times New Roman" panose="02020603050405020304" pitchFamily="18" charset="0"/>
            </a:endParaRPr>
          </a:p>
          <a:p>
            <a:pPr marL="914400" lvl="1" indent="-457200">
              <a:buFont typeface="Wingdings" panose="05000000000000000000" pitchFamily="2" charset="2"/>
              <a:buChar char="§"/>
            </a:pPr>
            <a:r>
              <a:rPr lang="cs-CZ" sz="3000" b="0" i="0" u="none" strike="noStrike" baseline="0" dirty="0">
                <a:latin typeface="Times New Roman" panose="02020603050405020304" pitchFamily="18" charset="0"/>
                <a:cs typeface="Times New Roman" panose="02020603050405020304" pitchFamily="18" charset="0"/>
              </a:rPr>
              <a:t>podpora exportu </a:t>
            </a:r>
          </a:p>
          <a:p>
            <a:pPr marL="914400" lvl="1" indent="-457200">
              <a:buFont typeface="Wingdings" panose="05000000000000000000" pitchFamily="2" charset="2"/>
              <a:buChar char="§"/>
            </a:pPr>
            <a:r>
              <a:rPr lang="cs-CZ" sz="3000" b="0" i="0" u="none" strike="noStrike" baseline="0" dirty="0">
                <a:latin typeface="Times New Roman" panose="02020603050405020304" pitchFamily="18" charset="0"/>
                <a:cs typeface="Times New Roman" panose="02020603050405020304" pitchFamily="18" charset="0"/>
              </a:rPr>
              <a:t>podpora evropské integrace </a:t>
            </a:r>
          </a:p>
          <a:p>
            <a:pPr marL="914400" lvl="1" indent="-457200">
              <a:buFont typeface="Wingdings" panose="05000000000000000000" pitchFamily="2" charset="2"/>
              <a:buChar char="§"/>
            </a:pPr>
            <a:r>
              <a:rPr lang="cs-CZ" sz="3000" b="0" i="0" u="none" strike="noStrike" baseline="0" dirty="0">
                <a:latin typeface="Times New Roman" panose="02020603050405020304" pitchFamily="18" charset="0"/>
                <a:cs typeface="Times New Roman" panose="02020603050405020304" pitchFamily="18" charset="0"/>
              </a:rPr>
              <a:t>právní a legislativní poradenství </a:t>
            </a:r>
          </a:p>
          <a:p>
            <a:pPr marL="914400" lvl="1" indent="-457200">
              <a:buFont typeface="Wingdings" panose="05000000000000000000" pitchFamily="2" charset="2"/>
              <a:buChar char="§"/>
            </a:pPr>
            <a:r>
              <a:rPr lang="cs-CZ" sz="3000" b="0" i="0" u="none" strike="noStrike" baseline="0" dirty="0">
                <a:latin typeface="Times New Roman" panose="02020603050405020304" pitchFamily="18" charset="0"/>
                <a:cs typeface="Times New Roman" panose="02020603050405020304" pitchFamily="18" charset="0"/>
              </a:rPr>
              <a:t>celní a certifikační služby </a:t>
            </a:r>
          </a:p>
          <a:p>
            <a:pPr marL="914400" lvl="1" indent="-457200">
              <a:buFont typeface="Wingdings" panose="05000000000000000000" pitchFamily="2" charset="2"/>
              <a:buChar char="§"/>
            </a:pPr>
            <a:r>
              <a:rPr lang="cs-CZ" sz="3000" b="0" i="0" u="none" strike="noStrike" baseline="0" dirty="0">
                <a:latin typeface="Times New Roman" panose="02020603050405020304" pitchFamily="18" charset="0"/>
                <a:cs typeface="Times New Roman" panose="02020603050405020304" pitchFamily="18" charset="0"/>
              </a:rPr>
              <a:t>informační služby </a:t>
            </a:r>
          </a:p>
          <a:p>
            <a:pPr marL="914400" lvl="1" indent="-457200">
              <a:buFont typeface="Wingdings" panose="05000000000000000000" pitchFamily="2" charset="2"/>
              <a:buChar char="§"/>
            </a:pPr>
            <a:r>
              <a:rPr lang="cs-CZ" sz="3000" b="0" i="0" u="none" strike="noStrike" baseline="0" dirty="0">
                <a:latin typeface="Times New Roman" panose="02020603050405020304" pitchFamily="18" charset="0"/>
                <a:cs typeface="Times New Roman" panose="02020603050405020304" pitchFamily="18" charset="0"/>
              </a:rPr>
              <a:t>reprezentační služby </a:t>
            </a:r>
          </a:p>
          <a:p>
            <a:pPr marL="914400" lvl="1" indent="-457200">
              <a:buFont typeface="Wingdings" panose="05000000000000000000" pitchFamily="2" charset="2"/>
              <a:buChar char="§"/>
            </a:pPr>
            <a:r>
              <a:rPr lang="pl-PL" sz="3000" b="0" i="0" u="none" strike="noStrike" baseline="0" dirty="0">
                <a:latin typeface="Times New Roman" panose="02020603050405020304" pitchFamily="18" charset="0"/>
                <a:cs typeface="Times New Roman" panose="02020603050405020304" pitchFamily="18" charset="0"/>
              </a:rPr>
              <a:t>styk s partnerskými komorami v zahraničí </a:t>
            </a:r>
          </a:p>
          <a:p>
            <a:pPr marL="914400" lvl="1" indent="-457200">
              <a:buFont typeface="Wingdings" panose="05000000000000000000" pitchFamily="2" charset="2"/>
              <a:buChar char="§"/>
            </a:pPr>
            <a:r>
              <a:rPr lang="cs-CZ" sz="3000" b="0" i="0" u="none" strike="noStrike" baseline="0" dirty="0">
                <a:latin typeface="Times New Roman" panose="02020603050405020304" pitchFamily="18" charset="0"/>
                <a:cs typeface="Times New Roman" panose="02020603050405020304" pitchFamily="18" charset="0"/>
              </a:rPr>
              <a:t>poradenské služby zaměřené na daňovou a finanční problematiku </a:t>
            </a:r>
          </a:p>
          <a:p>
            <a:pPr marL="914400" lvl="1" indent="-457200">
              <a:buFont typeface="Wingdings" panose="05000000000000000000" pitchFamily="2" charset="2"/>
              <a:buChar char="§"/>
            </a:pPr>
            <a:r>
              <a:rPr lang="cs-CZ" sz="3000" b="0" i="0" u="none" strike="noStrike" baseline="0" dirty="0">
                <a:latin typeface="Times New Roman" panose="02020603050405020304" pitchFamily="18" charset="0"/>
                <a:cs typeface="Times New Roman" panose="02020603050405020304" pitchFamily="18" charset="0"/>
              </a:rPr>
              <a:t>informace o státních programech podpor malého a středního podnikání </a:t>
            </a:r>
          </a:p>
          <a:p>
            <a:endParaRPr lang="cs-CZ" sz="1800" b="0" i="0" u="none" strike="noStrike" baseline="0" dirty="0">
              <a:solidFill>
                <a:srgbClr val="F79277"/>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95806083"/>
      </p:ext>
    </p:extLst>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6073</TotalTime>
  <Words>5227</Words>
  <Application>Microsoft Office PowerPoint</Application>
  <PresentationFormat>Širokoúhlá obrazovka</PresentationFormat>
  <Paragraphs>346</Paragraphs>
  <Slides>63</Slides>
  <Notes>0</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63</vt:i4>
      </vt:variant>
    </vt:vector>
  </HeadingPairs>
  <TitlesOfParts>
    <vt:vector size="69" baseType="lpstr">
      <vt:lpstr>Arial</vt:lpstr>
      <vt:lpstr>Calibri</vt:lpstr>
      <vt:lpstr>Calibri Light</vt:lpstr>
      <vt:lpstr>Times New Roman</vt:lpstr>
      <vt:lpstr>Wingdings</vt:lpstr>
      <vt:lpstr>Motiv Office</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FRANCHISING JAKO MODERNÍ FORMA PODNIKÁNÍ</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MALÉ A STŘEDNÍ PODNIKÁNÍ</dc:title>
  <dc:creator>Prachařová Lenka</dc:creator>
  <cp:lastModifiedBy>Pracharova Lenka</cp:lastModifiedBy>
  <cp:revision>168</cp:revision>
  <dcterms:created xsi:type="dcterms:W3CDTF">2022-09-27T07:18:55Z</dcterms:created>
  <dcterms:modified xsi:type="dcterms:W3CDTF">2022-12-07T19:28:33Z</dcterms:modified>
</cp:coreProperties>
</file>