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8" r:id="rId2"/>
    <p:sldId id="268" r:id="rId3"/>
    <p:sldId id="274" r:id="rId4"/>
    <p:sldId id="259" r:id="rId5"/>
    <p:sldId id="265" r:id="rId6"/>
    <p:sldId id="266" r:id="rId7"/>
    <p:sldId id="267" r:id="rId8"/>
    <p:sldId id="269" r:id="rId9"/>
    <p:sldId id="270" r:id="rId10"/>
    <p:sldId id="271"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60" r:id="rId25"/>
    <p:sldId id="286" r:id="rId26"/>
    <p:sldId id="287" r:id="rId27"/>
    <p:sldId id="288" r:id="rId28"/>
    <p:sldId id="289" r:id="rId29"/>
    <p:sldId id="290" r:id="rId30"/>
    <p:sldId id="291" r:id="rId31"/>
    <p:sldId id="292" r:id="rId32"/>
    <p:sldId id="294" r:id="rId33"/>
    <p:sldId id="295" r:id="rId34"/>
    <p:sldId id="296"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261" r:id="rId48"/>
    <p:sldId id="310" r:id="rId49"/>
    <p:sldId id="311" r:id="rId50"/>
    <p:sldId id="312" r:id="rId51"/>
    <p:sldId id="313" r:id="rId52"/>
    <p:sldId id="314" r:id="rId53"/>
    <p:sldId id="315" r:id="rId54"/>
    <p:sldId id="316" r:id="rId55"/>
    <p:sldId id="318" r:id="rId56"/>
    <p:sldId id="319" r:id="rId57"/>
    <p:sldId id="320" r:id="rId58"/>
    <p:sldId id="321" r:id="rId59"/>
    <p:sldId id="322" r:id="rId60"/>
    <p:sldId id="26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263" r:id="rId78"/>
    <p:sldId id="339" r:id="rId79"/>
    <p:sldId id="340" r:id="rId80"/>
    <p:sldId id="341" r:id="rId81"/>
    <p:sldId id="342" r:id="rId82"/>
    <p:sldId id="343" r:id="rId83"/>
    <p:sldId id="344" r:id="rId84"/>
    <p:sldId id="345" r:id="rId85"/>
    <p:sldId id="346" r:id="rId86"/>
    <p:sldId id="347" r:id="rId87"/>
    <p:sldId id="348" r:id="rId88"/>
    <p:sldId id="349" r:id="rId89"/>
    <p:sldId id="264" r:id="rId90"/>
    <p:sldId id="350" r:id="rId91"/>
    <p:sldId id="351" r:id="rId92"/>
    <p:sldId id="352" r:id="rId93"/>
    <p:sldId id="353" r:id="rId94"/>
    <p:sldId id="355" r:id="rId95"/>
    <p:sldId id="354" r:id="rId9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60"/>
  </p:normalViewPr>
  <p:slideViewPr>
    <p:cSldViewPr snapToGrid="0">
      <p:cViewPr varScale="1">
        <p:scale>
          <a:sx n="64" d="100"/>
          <a:sy n="64" d="100"/>
        </p:scale>
        <p:origin x="6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83443-354B-450D-9C07-2888176599BE}" type="doc">
      <dgm:prSet loTypeId="urn:microsoft.com/office/officeart/2005/8/layout/hProcess11" loCatId="process" qsTypeId="urn:microsoft.com/office/officeart/2005/8/quickstyle/simple3" qsCatId="simple" csTypeId="urn:microsoft.com/office/officeart/2005/8/colors/accent1_2" csCatId="accent1" phldr="1"/>
      <dgm:spPr/>
      <dgm:t>
        <a:bodyPr/>
        <a:lstStyle/>
        <a:p>
          <a:endParaRPr lang="cs-CZ"/>
        </a:p>
      </dgm:t>
    </dgm:pt>
    <dgm:pt modelId="{7F1C848A-F175-4F10-9938-9A0BAB08A5D5}">
      <dgm:prSet phldrT="[Text]" custT="1"/>
      <dgm:spPr/>
      <dgm:t>
        <a:bodyPr/>
        <a:lstStyle/>
        <a:p>
          <a:r>
            <a:rPr lang="cs-CZ" sz="2000" dirty="0">
              <a:latin typeface="Times New Roman" panose="02020603050405020304" pitchFamily="18" charset="0"/>
              <a:cs typeface="Times New Roman" panose="02020603050405020304" pitchFamily="18" charset="0"/>
            </a:rPr>
            <a:t>PREINKUBAČNÍ FÁZE</a:t>
          </a:r>
        </a:p>
      </dgm:t>
    </dgm:pt>
    <dgm:pt modelId="{B4017396-0E85-4A32-9F1E-803ED2FCA2A2}" type="parTrans" cxnId="{D39409FA-A287-42C2-B2F2-60D74A0CFF42}">
      <dgm:prSet/>
      <dgm:spPr/>
      <dgm:t>
        <a:bodyPr/>
        <a:lstStyle/>
        <a:p>
          <a:endParaRPr lang="cs-CZ"/>
        </a:p>
      </dgm:t>
    </dgm:pt>
    <dgm:pt modelId="{43562C05-9E6D-4A74-B4C2-FD32E822909D}" type="sibTrans" cxnId="{D39409FA-A287-42C2-B2F2-60D74A0CFF42}">
      <dgm:prSet/>
      <dgm:spPr/>
      <dgm:t>
        <a:bodyPr/>
        <a:lstStyle/>
        <a:p>
          <a:endParaRPr lang="cs-CZ"/>
        </a:p>
      </dgm:t>
    </dgm:pt>
    <dgm:pt modelId="{94ACCF87-F64E-45BC-86C2-D1FEBDD99694}">
      <dgm:prSet phldrT="[Text]" custT="1"/>
      <dgm:spPr/>
      <dgm:t>
        <a:bodyPr/>
        <a:lstStyle/>
        <a:p>
          <a:r>
            <a:rPr lang="cs-CZ" sz="2000" dirty="0">
              <a:latin typeface="Times New Roman" panose="02020603050405020304" pitchFamily="18" charset="0"/>
              <a:cs typeface="Times New Roman" panose="02020603050405020304" pitchFamily="18" charset="0"/>
            </a:rPr>
            <a:t>ZAHÁJENÍ PODNIKÁNÍ</a:t>
          </a:r>
        </a:p>
      </dgm:t>
    </dgm:pt>
    <dgm:pt modelId="{A064DADE-9386-4BEE-BAF2-4EC45C90FDEA}" type="parTrans" cxnId="{5415F745-9896-424A-9D1A-F4E89C7DA325}">
      <dgm:prSet/>
      <dgm:spPr/>
      <dgm:t>
        <a:bodyPr/>
        <a:lstStyle/>
        <a:p>
          <a:endParaRPr lang="cs-CZ"/>
        </a:p>
      </dgm:t>
    </dgm:pt>
    <dgm:pt modelId="{335B1781-7B6B-414F-BE21-0700327AFF46}" type="sibTrans" cxnId="{5415F745-9896-424A-9D1A-F4E89C7DA325}">
      <dgm:prSet/>
      <dgm:spPr/>
      <dgm:t>
        <a:bodyPr/>
        <a:lstStyle/>
        <a:p>
          <a:endParaRPr lang="cs-CZ"/>
        </a:p>
      </dgm:t>
    </dgm:pt>
    <dgm:pt modelId="{19511E3B-A6CE-48F7-97D5-6756F0ADA528}">
      <dgm:prSet phldrT="[Text]" custT="1"/>
      <dgm:spPr/>
      <dgm:t>
        <a:bodyPr/>
        <a:lstStyle/>
        <a:p>
          <a:r>
            <a:rPr lang="cs-CZ" sz="2000" dirty="0">
              <a:latin typeface="Times New Roman" panose="02020603050405020304" pitchFamily="18" charset="0"/>
              <a:cs typeface="Times New Roman" panose="02020603050405020304" pitchFamily="18" charset="0"/>
            </a:rPr>
            <a:t>MANGEMENT MSP</a:t>
          </a:r>
        </a:p>
      </dgm:t>
    </dgm:pt>
    <dgm:pt modelId="{20266BF9-7703-48CF-9DEB-2DBBD1299074}" type="parTrans" cxnId="{C291B1C3-1893-4ACB-BDBB-C397DD04038E}">
      <dgm:prSet/>
      <dgm:spPr/>
      <dgm:t>
        <a:bodyPr/>
        <a:lstStyle/>
        <a:p>
          <a:endParaRPr lang="cs-CZ"/>
        </a:p>
      </dgm:t>
    </dgm:pt>
    <dgm:pt modelId="{12ACAA83-B554-45A7-90F3-469A68E42D84}" type="sibTrans" cxnId="{C291B1C3-1893-4ACB-BDBB-C397DD04038E}">
      <dgm:prSet/>
      <dgm:spPr/>
      <dgm:t>
        <a:bodyPr/>
        <a:lstStyle/>
        <a:p>
          <a:endParaRPr lang="cs-CZ"/>
        </a:p>
      </dgm:t>
    </dgm:pt>
    <dgm:pt modelId="{3A3A45B3-1671-411D-9A20-C4727DCFF64B}">
      <dgm:prSet phldrT="[Text]" custT="1"/>
      <dgm:spPr/>
      <dgm:t>
        <a:bodyPr/>
        <a:lstStyle/>
        <a:p>
          <a:r>
            <a:rPr lang="cs-CZ" sz="2000" dirty="0">
              <a:latin typeface="Times New Roman" panose="02020603050405020304" pitchFamily="18" charset="0"/>
              <a:cs typeface="Times New Roman" panose="02020603050405020304" pitchFamily="18" charset="0"/>
            </a:rPr>
            <a:t>ŘÍZENÍ LIDSKÝCH ZDROJŮ</a:t>
          </a:r>
        </a:p>
      </dgm:t>
    </dgm:pt>
    <dgm:pt modelId="{FE9FCF97-4DE6-4499-95C7-90F2977DFADD}" type="parTrans" cxnId="{202AD241-5A55-4BDB-BC80-4767B85C870C}">
      <dgm:prSet/>
      <dgm:spPr/>
      <dgm:t>
        <a:bodyPr/>
        <a:lstStyle/>
        <a:p>
          <a:endParaRPr lang="cs-CZ"/>
        </a:p>
      </dgm:t>
    </dgm:pt>
    <dgm:pt modelId="{96F50AD4-E4F6-4F3A-A032-919C057BCF9D}" type="sibTrans" cxnId="{202AD241-5A55-4BDB-BC80-4767B85C870C}">
      <dgm:prSet/>
      <dgm:spPr/>
      <dgm:t>
        <a:bodyPr/>
        <a:lstStyle/>
        <a:p>
          <a:endParaRPr lang="cs-CZ"/>
        </a:p>
      </dgm:t>
    </dgm:pt>
    <dgm:pt modelId="{5B20109C-61A2-446D-9192-51830D58E276}">
      <dgm:prSet phldrT="[Text]" custT="1"/>
      <dgm:spPr/>
      <dgm:t>
        <a:bodyPr/>
        <a:lstStyle/>
        <a:p>
          <a:r>
            <a:rPr lang="cs-CZ" sz="2000" dirty="0">
              <a:latin typeface="Times New Roman" panose="02020603050405020304" pitchFamily="18" charset="0"/>
              <a:cs typeface="Times New Roman" panose="02020603050405020304" pitchFamily="18" charset="0"/>
            </a:rPr>
            <a:t>FINANČNÍ ŘÍZENÍ</a:t>
          </a:r>
        </a:p>
      </dgm:t>
    </dgm:pt>
    <dgm:pt modelId="{9C0BB256-E114-410A-8D1F-27659831BE5F}" type="parTrans" cxnId="{872AF7F9-06F4-4357-9B5D-983BB3939219}">
      <dgm:prSet/>
      <dgm:spPr/>
      <dgm:t>
        <a:bodyPr/>
        <a:lstStyle/>
        <a:p>
          <a:endParaRPr lang="cs-CZ"/>
        </a:p>
      </dgm:t>
    </dgm:pt>
    <dgm:pt modelId="{9AE9BFE5-33E2-4C8A-AC81-3DB535D36311}" type="sibTrans" cxnId="{872AF7F9-06F4-4357-9B5D-983BB3939219}">
      <dgm:prSet/>
      <dgm:spPr/>
      <dgm:t>
        <a:bodyPr/>
        <a:lstStyle/>
        <a:p>
          <a:endParaRPr lang="cs-CZ"/>
        </a:p>
      </dgm:t>
    </dgm:pt>
    <dgm:pt modelId="{86379928-07DD-4A11-81C8-FCDBAF49A37C}" type="pres">
      <dgm:prSet presAssocID="{2DA83443-354B-450D-9C07-2888176599BE}" presName="Name0" presStyleCnt="0">
        <dgm:presLayoutVars>
          <dgm:dir/>
          <dgm:resizeHandles val="exact"/>
        </dgm:presLayoutVars>
      </dgm:prSet>
      <dgm:spPr/>
    </dgm:pt>
    <dgm:pt modelId="{374AB01F-95BD-448D-9AEB-BD08E10E43EE}" type="pres">
      <dgm:prSet presAssocID="{2DA83443-354B-450D-9C07-2888176599BE}" presName="arrow" presStyleLbl="bgShp" presStyleIdx="0" presStyleCnt="1"/>
      <dgm:spPr>
        <a:ln w="28575">
          <a:solidFill>
            <a:schemeClr val="tx1"/>
          </a:solidFill>
        </a:ln>
      </dgm:spPr>
    </dgm:pt>
    <dgm:pt modelId="{35D77072-9781-4D85-8B31-C72DEB4A9052}" type="pres">
      <dgm:prSet presAssocID="{2DA83443-354B-450D-9C07-2888176599BE}" presName="points" presStyleCnt="0"/>
      <dgm:spPr/>
    </dgm:pt>
    <dgm:pt modelId="{C3D3CB13-1C89-45CC-AD63-B38A1F698881}" type="pres">
      <dgm:prSet presAssocID="{7F1C848A-F175-4F10-9938-9A0BAB08A5D5}" presName="compositeA" presStyleCnt="0"/>
      <dgm:spPr/>
    </dgm:pt>
    <dgm:pt modelId="{E1D19E32-0EFB-4321-B83F-00063BDD260E}" type="pres">
      <dgm:prSet presAssocID="{7F1C848A-F175-4F10-9938-9A0BAB08A5D5}" presName="textA" presStyleLbl="revTx" presStyleIdx="0" presStyleCnt="5" custScaleX="142298">
        <dgm:presLayoutVars>
          <dgm:bulletEnabled val="1"/>
        </dgm:presLayoutVars>
      </dgm:prSet>
      <dgm:spPr/>
    </dgm:pt>
    <dgm:pt modelId="{F8A411BE-1ECB-46EB-80D5-5BDF820F2D43}" type="pres">
      <dgm:prSet presAssocID="{7F1C848A-F175-4F10-9938-9A0BAB08A5D5}" presName="circleA" presStyleLbl="node1" presStyleIdx="0" presStyleCnt="5"/>
      <dgm:spPr>
        <a:ln w="12700">
          <a:solidFill>
            <a:schemeClr val="tx1"/>
          </a:solidFill>
        </a:ln>
      </dgm:spPr>
    </dgm:pt>
    <dgm:pt modelId="{A5B50F65-B957-4C9F-9C85-C1E7B3148123}" type="pres">
      <dgm:prSet presAssocID="{7F1C848A-F175-4F10-9938-9A0BAB08A5D5}" presName="spaceA" presStyleCnt="0"/>
      <dgm:spPr/>
    </dgm:pt>
    <dgm:pt modelId="{946AB572-ED19-4053-B062-8D1384B65EFF}" type="pres">
      <dgm:prSet presAssocID="{43562C05-9E6D-4A74-B4C2-FD32E822909D}" presName="space" presStyleCnt="0"/>
      <dgm:spPr/>
    </dgm:pt>
    <dgm:pt modelId="{B46E028E-A89D-48A7-8A72-0AC2ED3C6715}" type="pres">
      <dgm:prSet presAssocID="{94ACCF87-F64E-45BC-86C2-D1FEBDD99694}" presName="compositeB" presStyleCnt="0"/>
      <dgm:spPr/>
    </dgm:pt>
    <dgm:pt modelId="{C9CFEB06-0A26-4001-A5E3-EF30479C383B}" type="pres">
      <dgm:prSet presAssocID="{94ACCF87-F64E-45BC-86C2-D1FEBDD99694}" presName="textB" presStyleLbl="revTx" presStyleIdx="1" presStyleCnt="5">
        <dgm:presLayoutVars>
          <dgm:bulletEnabled val="1"/>
        </dgm:presLayoutVars>
      </dgm:prSet>
      <dgm:spPr/>
    </dgm:pt>
    <dgm:pt modelId="{BC784D83-FE59-44B1-B528-D78BE6850090}" type="pres">
      <dgm:prSet presAssocID="{94ACCF87-F64E-45BC-86C2-D1FEBDD99694}" presName="circleB" presStyleLbl="node1" presStyleIdx="1" presStyleCnt="5"/>
      <dgm:spPr>
        <a:ln w="12700">
          <a:solidFill>
            <a:schemeClr val="tx1"/>
          </a:solidFill>
        </a:ln>
      </dgm:spPr>
    </dgm:pt>
    <dgm:pt modelId="{73D10AD6-8E02-49BB-AE96-19CFA5169A4E}" type="pres">
      <dgm:prSet presAssocID="{94ACCF87-F64E-45BC-86C2-D1FEBDD99694}" presName="spaceB" presStyleCnt="0"/>
      <dgm:spPr/>
    </dgm:pt>
    <dgm:pt modelId="{912B62A8-5875-4AA9-B9B9-5631F37825CC}" type="pres">
      <dgm:prSet presAssocID="{335B1781-7B6B-414F-BE21-0700327AFF46}" presName="space" presStyleCnt="0"/>
      <dgm:spPr/>
    </dgm:pt>
    <dgm:pt modelId="{C052182A-9E84-4633-834E-C7DDC42BB7F9}" type="pres">
      <dgm:prSet presAssocID="{19511E3B-A6CE-48F7-97D5-6756F0ADA528}" presName="compositeA" presStyleCnt="0"/>
      <dgm:spPr/>
    </dgm:pt>
    <dgm:pt modelId="{9691427A-A02D-40C2-9CC3-63D79CC2E143}" type="pres">
      <dgm:prSet presAssocID="{19511E3B-A6CE-48F7-97D5-6756F0ADA528}" presName="textA" presStyleLbl="revTx" presStyleIdx="2" presStyleCnt="5" custScaleX="119893">
        <dgm:presLayoutVars>
          <dgm:bulletEnabled val="1"/>
        </dgm:presLayoutVars>
      </dgm:prSet>
      <dgm:spPr/>
    </dgm:pt>
    <dgm:pt modelId="{E6BC1873-E255-472B-A9D1-596D94754E7D}" type="pres">
      <dgm:prSet presAssocID="{19511E3B-A6CE-48F7-97D5-6756F0ADA528}" presName="circleA" presStyleLbl="node1" presStyleIdx="2" presStyleCnt="5"/>
      <dgm:spPr>
        <a:ln w="12700">
          <a:solidFill>
            <a:schemeClr val="tx1"/>
          </a:solidFill>
        </a:ln>
      </dgm:spPr>
    </dgm:pt>
    <dgm:pt modelId="{599DE076-45F6-4AA2-9B08-FE1BD19CDADF}" type="pres">
      <dgm:prSet presAssocID="{19511E3B-A6CE-48F7-97D5-6756F0ADA528}" presName="spaceA" presStyleCnt="0"/>
      <dgm:spPr/>
    </dgm:pt>
    <dgm:pt modelId="{3C410CE9-92F1-4369-8680-B49710BAB627}" type="pres">
      <dgm:prSet presAssocID="{12ACAA83-B554-45A7-90F3-469A68E42D84}" presName="space" presStyleCnt="0"/>
      <dgm:spPr/>
    </dgm:pt>
    <dgm:pt modelId="{3228CC82-B142-4D30-AB86-B65D140D8275}" type="pres">
      <dgm:prSet presAssocID="{3A3A45B3-1671-411D-9A20-C4727DCFF64B}" presName="compositeB" presStyleCnt="0"/>
      <dgm:spPr/>
    </dgm:pt>
    <dgm:pt modelId="{4F64BF67-F00C-4F91-A648-4FB8114274F4}" type="pres">
      <dgm:prSet presAssocID="{3A3A45B3-1671-411D-9A20-C4727DCFF64B}" presName="textB" presStyleLbl="revTx" presStyleIdx="3" presStyleCnt="5">
        <dgm:presLayoutVars>
          <dgm:bulletEnabled val="1"/>
        </dgm:presLayoutVars>
      </dgm:prSet>
      <dgm:spPr/>
    </dgm:pt>
    <dgm:pt modelId="{F41C5CBA-42F9-4C26-93CF-F288A6558E47}" type="pres">
      <dgm:prSet presAssocID="{3A3A45B3-1671-411D-9A20-C4727DCFF64B}" presName="circleB" presStyleLbl="node1" presStyleIdx="3" presStyleCnt="5"/>
      <dgm:spPr>
        <a:ln w="12700">
          <a:solidFill>
            <a:schemeClr val="tx1"/>
          </a:solidFill>
        </a:ln>
      </dgm:spPr>
    </dgm:pt>
    <dgm:pt modelId="{00C7B2B5-9B8C-4F62-BAC5-4AFB28D0BDB3}" type="pres">
      <dgm:prSet presAssocID="{3A3A45B3-1671-411D-9A20-C4727DCFF64B}" presName="spaceB" presStyleCnt="0"/>
      <dgm:spPr/>
    </dgm:pt>
    <dgm:pt modelId="{C03D5437-3982-4096-A1B8-E4D9615AFD5A}" type="pres">
      <dgm:prSet presAssocID="{96F50AD4-E4F6-4F3A-A032-919C057BCF9D}" presName="space" presStyleCnt="0"/>
      <dgm:spPr/>
    </dgm:pt>
    <dgm:pt modelId="{2BB3B9D4-D59A-4AF9-9EE0-9CBF79562F92}" type="pres">
      <dgm:prSet presAssocID="{5B20109C-61A2-446D-9192-51830D58E276}" presName="compositeA" presStyleCnt="0"/>
      <dgm:spPr/>
    </dgm:pt>
    <dgm:pt modelId="{D096FF5E-AECC-48FE-B5AC-D35DFFB757CE}" type="pres">
      <dgm:prSet presAssocID="{5B20109C-61A2-446D-9192-51830D58E276}" presName="textA" presStyleLbl="revTx" presStyleIdx="4" presStyleCnt="5">
        <dgm:presLayoutVars>
          <dgm:bulletEnabled val="1"/>
        </dgm:presLayoutVars>
      </dgm:prSet>
      <dgm:spPr/>
    </dgm:pt>
    <dgm:pt modelId="{ABC488E8-784C-4D20-9E23-6D29EB0123C6}" type="pres">
      <dgm:prSet presAssocID="{5B20109C-61A2-446D-9192-51830D58E276}" presName="circleA" presStyleLbl="node1" presStyleIdx="4" presStyleCnt="5"/>
      <dgm:spPr>
        <a:ln w="12700">
          <a:solidFill>
            <a:schemeClr val="tx1"/>
          </a:solidFill>
        </a:ln>
      </dgm:spPr>
    </dgm:pt>
    <dgm:pt modelId="{491172A1-3A4C-4A64-959C-58C3902B8D28}" type="pres">
      <dgm:prSet presAssocID="{5B20109C-61A2-446D-9192-51830D58E276}" presName="spaceA" presStyleCnt="0"/>
      <dgm:spPr/>
    </dgm:pt>
  </dgm:ptLst>
  <dgm:cxnLst>
    <dgm:cxn modelId="{2E358C01-656B-4CBE-966B-770996CB40E5}" type="presOf" srcId="{5B20109C-61A2-446D-9192-51830D58E276}" destId="{D096FF5E-AECC-48FE-B5AC-D35DFFB757CE}" srcOrd="0" destOrd="0" presId="urn:microsoft.com/office/officeart/2005/8/layout/hProcess11"/>
    <dgm:cxn modelId="{202AD241-5A55-4BDB-BC80-4767B85C870C}" srcId="{2DA83443-354B-450D-9C07-2888176599BE}" destId="{3A3A45B3-1671-411D-9A20-C4727DCFF64B}" srcOrd="3" destOrd="0" parTransId="{FE9FCF97-4DE6-4499-95C7-90F2977DFADD}" sibTransId="{96F50AD4-E4F6-4F3A-A032-919C057BCF9D}"/>
    <dgm:cxn modelId="{5415F745-9896-424A-9D1A-F4E89C7DA325}" srcId="{2DA83443-354B-450D-9C07-2888176599BE}" destId="{94ACCF87-F64E-45BC-86C2-D1FEBDD99694}" srcOrd="1" destOrd="0" parTransId="{A064DADE-9386-4BEE-BAF2-4EC45C90FDEA}" sibTransId="{335B1781-7B6B-414F-BE21-0700327AFF46}"/>
    <dgm:cxn modelId="{76D345BB-FAAA-4547-A841-5FCE29FE33D6}" type="presOf" srcId="{7F1C848A-F175-4F10-9938-9A0BAB08A5D5}" destId="{E1D19E32-0EFB-4321-B83F-00063BDD260E}" srcOrd="0" destOrd="0" presId="urn:microsoft.com/office/officeart/2005/8/layout/hProcess11"/>
    <dgm:cxn modelId="{4255EABD-0461-4A35-901F-955E786CD64F}" type="presOf" srcId="{94ACCF87-F64E-45BC-86C2-D1FEBDD99694}" destId="{C9CFEB06-0A26-4001-A5E3-EF30479C383B}" srcOrd="0" destOrd="0" presId="urn:microsoft.com/office/officeart/2005/8/layout/hProcess11"/>
    <dgm:cxn modelId="{6F31EAC0-19CE-4097-915C-C7B87FAFEBFA}" type="presOf" srcId="{19511E3B-A6CE-48F7-97D5-6756F0ADA528}" destId="{9691427A-A02D-40C2-9CC3-63D79CC2E143}" srcOrd="0" destOrd="0" presId="urn:microsoft.com/office/officeart/2005/8/layout/hProcess11"/>
    <dgm:cxn modelId="{C291B1C3-1893-4ACB-BDBB-C397DD04038E}" srcId="{2DA83443-354B-450D-9C07-2888176599BE}" destId="{19511E3B-A6CE-48F7-97D5-6756F0ADA528}" srcOrd="2" destOrd="0" parTransId="{20266BF9-7703-48CF-9DEB-2DBBD1299074}" sibTransId="{12ACAA83-B554-45A7-90F3-469A68E42D84}"/>
    <dgm:cxn modelId="{7BF3A9F6-BD8E-4BAA-940B-862122AF207C}" type="presOf" srcId="{2DA83443-354B-450D-9C07-2888176599BE}" destId="{86379928-07DD-4A11-81C8-FCDBAF49A37C}" srcOrd="0" destOrd="0" presId="urn:microsoft.com/office/officeart/2005/8/layout/hProcess11"/>
    <dgm:cxn modelId="{872AF7F9-06F4-4357-9B5D-983BB3939219}" srcId="{2DA83443-354B-450D-9C07-2888176599BE}" destId="{5B20109C-61A2-446D-9192-51830D58E276}" srcOrd="4" destOrd="0" parTransId="{9C0BB256-E114-410A-8D1F-27659831BE5F}" sibTransId="{9AE9BFE5-33E2-4C8A-AC81-3DB535D36311}"/>
    <dgm:cxn modelId="{D39409FA-A287-42C2-B2F2-60D74A0CFF42}" srcId="{2DA83443-354B-450D-9C07-2888176599BE}" destId="{7F1C848A-F175-4F10-9938-9A0BAB08A5D5}" srcOrd="0" destOrd="0" parTransId="{B4017396-0E85-4A32-9F1E-803ED2FCA2A2}" sibTransId="{43562C05-9E6D-4A74-B4C2-FD32E822909D}"/>
    <dgm:cxn modelId="{837656FE-D071-4862-8B4E-FB897E8C58B1}" type="presOf" srcId="{3A3A45B3-1671-411D-9A20-C4727DCFF64B}" destId="{4F64BF67-F00C-4F91-A648-4FB8114274F4}" srcOrd="0" destOrd="0" presId="urn:microsoft.com/office/officeart/2005/8/layout/hProcess11"/>
    <dgm:cxn modelId="{98B92853-B882-4E5A-AA30-461D01EC80C7}" type="presParOf" srcId="{86379928-07DD-4A11-81C8-FCDBAF49A37C}" destId="{374AB01F-95BD-448D-9AEB-BD08E10E43EE}" srcOrd="0" destOrd="0" presId="urn:microsoft.com/office/officeart/2005/8/layout/hProcess11"/>
    <dgm:cxn modelId="{168A552D-BCBA-404F-B641-5153896F987D}" type="presParOf" srcId="{86379928-07DD-4A11-81C8-FCDBAF49A37C}" destId="{35D77072-9781-4D85-8B31-C72DEB4A9052}" srcOrd="1" destOrd="0" presId="urn:microsoft.com/office/officeart/2005/8/layout/hProcess11"/>
    <dgm:cxn modelId="{809A0D56-2212-498F-99D3-68707EFE4777}" type="presParOf" srcId="{35D77072-9781-4D85-8B31-C72DEB4A9052}" destId="{C3D3CB13-1C89-45CC-AD63-B38A1F698881}" srcOrd="0" destOrd="0" presId="urn:microsoft.com/office/officeart/2005/8/layout/hProcess11"/>
    <dgm:cxn modelId="{352563F0-93E0-4B85-A3EC-ECCA234AB5F5}" type="presParOf" srcId="{C3D3CB13-1C89-45CC-AD63-B38A1F698881}" destId="{E1D19E32-0EFB-4321-B83F-00063BDD260E}" srcOrd="0" destOrd="0" presId="urn:microsoft.com/office/officeart/2005/8/layout/hProcess11"/>
    <dgm:cxn modelId="{F510A75F-E04B-4515-963A-2CDDA0B0F5A0}" type="presParOf" srcId="{C3D3CB13-1C89-45CC-AD63-B38A1F698881}" destId="{F8A411BE-1ECB-46EB-80D5-5BDF820F2D43}" srcOrd="1" destOrd="0" presId="urn:microsoft.com/office/officeart/2005/8/layout/hProcess11"/>
    <dgm:cxn modelId="{AACEEA30-FB35-406A-AE59-309344B82A7D}" type="presParOf" srcId="{C3D3CB13-1C89-45CC-AD63-B38A1F698881}" destId="{A5B50F65-B957-4C9F-9C85-C1E7B3148123}" srcOrd="2" destOrd="0" presId="urn:microsoft.com/office/officeart/2005/8/layout/hProcess11"/>
    <dgm:cxn modelId="{4C5163D3-C7E6-461A-9A56-40EF660B83ED}" type="presParOf" srcId="{35D77072-9781-4D85-8B31-C72DEB4A9052}" destId="{946AB572-ED19-4053-B062-8D1384B65EFF}" srcOrd="1" destOrd="0" presId="urn:microsoft.com/office/officeart/2005/8/layout/hProcess11"/>
    <dgm:cxn modelId="{153B6AD2-8512-41FB-9ED4-02568971B348}" type="presParOf" srcId="{35D77072-9781-4D85-8B31-C72DEB4A9052}" destId="{B46E028E-A89D-48A7-8A72-0AC2ED3C6715}" srcOrd="2" destOrd="0" presId="urn:microsoft.com/office/officeart/2005/8/layout/hProcess11"/>
    <dgm:cxn modelId="{961F4DD5-E710-42BB-A588-45DD8739346E}" type="presParOf" srcId="{B46E028E-A89D-48A7-8A72-0AC2ED3C6715}" destId="{C9CFEB06-0A26-4001-A5E3-EF30479C383B}" srcOrd="0" destOrd="0" presId="urn:microsoft.com/office/officeart/2005/8/layout/hProcess11"/>
    <dgm:cxn modelId="{2C3A358D-71B1-4714-80ED-E9CAD1BC6C28}" type="presParOf" srcId="{B46E028E-A89D-48A7-8A72-0AC2ED3C6715}" destId="{BC784D83-FE59-44B1-B528-D78BE6850090}" srcOrd="1" destOrd="0" presId="urn:microsoft.com/office/officeart/2005/8/layout/hProcess11"/>
    <dgm:cxn modelId="{16264DF1-4CE1-412E-A0B5-366D516F895F}" type="presParOf" srcId="{B46E028E-A89D-48A7-8A72-0AC2ED3C6715}" destId="{73D10AD6-8E02-49BB-AE96-19CFA5169A4E}" srcOrd="2" destOrd="0" presId="urn:microsoft.com/office/officeart/2005/8/layout/hProcess11"/>
    <dgm:cxn modelId="{028C868A-1BC3-416C-8773-962286646C18}" type="presParOf" srcId="{35D77072-9781-4D85-8B31-C72DEB4A9052}" destId="{912B62A8-5875-4AA9-B9B9-5631F37825CC}" srcOrd="3" destOrd="0" presId="urn:microsoft.com/office/officeart/2005/8/layout/hProcess11"/>
    <dgm:cxn modelId="{1BC8BCC4-F778-4BA5-8852-9D1F5871F9B4}" type="presParOf" srcId="{35D77072-9781-4D85-8B31-C72DEB4A9052}" destId="{C052182A-9E84-4633-834E-C7DDC42BB7F9}" srcOrd="4" destOrd="0" presId="urn:microsoft.com/office/officeart/2005/8/layout/hProcess11"/>
    <dgm:cxn modelId="{6889B3A9-0421-4BF5-B561-C9B458325407}" type="presParOf" srcId="{C052182A-9E84-4633-834E-C7DDC42BB7F9}" destId="{9691427A-A02D-40C2-9CC3-63D79CC2E143}" srcOrd="0" destOrd="0" presId="urn:microsoft.com/office/officeart/2005/8/layout/hProcess11"/>
    <dgm:cxn modelId="{209C8C9F-0739-4E7C-BC15-B83F2C0E0982}" type="presParOf" srcId="{C052182A-9E84-4633-834E-C7DDC42BB7F9}" destId="{E6BC1873-E255-472B-A9D1-596D94754E7D}" srcOrd="1" destOrd="0" presId="urn:microsoft.com/office/officeart/2005/8/layout/hProcess11"/>
    <dgm:cxn modelId="{43C0BBA8-7FB6-43E7-8D6F-FAD44738C97E}" type="presParOf" srcId="{C052182A-9E84-4633-834E-C7DDC42BB7F9}" destId="{599DE076-45F6-4AA2-9B08-FE1BD19CDADF}" srcOrd="2" destOrd="0" presId="urn:microsoft.com/office/officeart/2005/8/layout/hProcess11"/>
    <dgm:cxn modelId="{E2F3AC82-DE0A-4912-9669-E7004165ED02}" type="presParOf" srcId="{35D77072-9781-4D85-8B31-C72DEB4A9052}" destId="{3C410CE9-92F1-4369-8680-B49710BAB627}" srcOrd="5" destOrd="0" presId="urn:microsoft.com/office/officeart/2005/8/layout/hProcess11"/>
    <dgm:cxn modelId="{1EE46FF2-E437-46EE-9898-71AEA18E6870}" type="presParOf" srcId="{35D77072-9781-4D85-8B31-C72DEB4A9052}" destId="{3228CC82-B142-4D30-AB86-B65D140D8275}" srcOrd="6" destOrd="0" presId="urn:microsoft.com/office/officeart/2005/8/layout/hProcess11"/>
    <dgm:cxn modelId="{C37F23B0-ED78-43DE-A506-808E9E91521F}" type="presParOf" srcId="{3228CC82-B142-4D30-AB86-B65D140D8275}" destId="{4F64BF67-F00C-4F91-A648-4FB8114274F4}" srcOrd="0" destOrd="0" presId="urn:microsoft.com/office/officeart/2005/8/layout/hProcess11"/>
    <dgm:cxn modelId="{196A9DF5-EE02-4D7C-8E22-E9E2027E43D6}" type="presParOf" srcId="{3228CC82-B142-4D30-AB86-B65D140D8275}" destId="{F41C5CBA-42F9-4C26-93CF-F288A6558E47}" srcOrd="1" destOrd="0" presId="urn:microsoft.com/office/officeart/2005/8/layout/hProcess11"/>
    <dgm:cxn modelId="{DE84E5C8-DC97-4040-AC2D-B08936F0783C}" type="presParOf" srcId="{3228CC82-B142-4D30-AB86-B65D140D8275}" destId="{00C7B2B5-9B8C-4F62-BAC5-4AFB28D0BDB3}" srcOrd="2" destOrd="0" presId="urn:microsoft.com/office/officeart/2005/8/layout/hProcess11"/>
    <dgm:cxn modelId="{61CAFC29-DF64-4848-BD62-6C78C170CC0A}" type="presParOf" srcId="{35D77072-9781-4D85-8B31-C72DEB4A9052}" destId="{C03D5437-3982-4096-A1B8-E4D9615AFD5A}" srcOrd="7" destOrd="0" presId="urn:microsoft.com/office/officeart/2005/8/layout/hProcess11"/>
    <dgm:cxn modelId="{2B562B5A-1416-4AD2-97A1-A3EE13953592}" type="presParOf" srcId="{35D77072-9781-4D85-8B31-C72DEB4A9052}" destId="{2BB3B9D4-D59A-4AF9-9EE0-9CBF79562F92}" srcOrd="8" destOrd="0" presId="urn:microsoft.com/office/officeart/2005/8/layout/hProcess11"/>
    <dgm:cxn modelId="{4E779286-FFD2-4D95-AF19-9F7A01321EAA}" type="presParOf" srcId="{2BB3B9D4-D59A-4AF9-9EE0-9CBF79562F92}" destId="{D096FF5E-AECC-48FE-B5AC-D35DFFB757CE}" srcOrd="0" destOrd="0" presId="urn:microsoft.com/office/officeart/2005/8/layout/hProcess11"/>
    <dgm:cxn modelId="{EA20025B-EAA3-48C4-93C9-9F4D12CDD581}" type="presParOf" srcId="{2BB3B9D4-D59A-4AF9-9EE0-9CBF79562F92}" destId="{ABC488E8-784C-4D20-9E23-6D29EB0123C6}" srcOrd="1" destOrd="0" presId="urn:microsoft.com/office/officeart/2005/8/layout/hProcess11"/>
    <dgm:cxn modelId="{843378FB-E358-420C-909C-19D60934BC1A}" type="presParOf" srcId="{2BB3B9D4-D59A-4AF9-9EE0-9CBF79562F92}" destId="{491172A1-3A4C-4A64-959C-58C3902B8D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DDD7F-BEE3-4218-93AE-25A44F6645F9}"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cs-CZ"/>
        </a:p>
      </dgm:t>
    </dgm:pt>
    <dgm:pt modelId="{DB672985-8B39-4C90-A28D-64047372E795}">
      <dgm:prSet phldrT="[Text]" custT="1"/>
      <dgm:spPr>
        <a:ln w="12700">
          <a:solidFill>
            <a:schemeClr val="tx1"/>
          </a:solidFill>
        </a:ln>
      </dgm:spPr>
      <dgm:t>
        <a:bodyPr/>
        <a:lstStyle/>
        <a:p>
          <a:r>
            <a:rPr lang="cs-CZ" sz="3000" b="1" dirty="0">
              <a:latin typeface="Times New Roman" panose="02020603050405020304" pitchFamily="18" charset="0"/>
              <a:cs typeface="Times New Roman" panose="02020603050405020304" pitchFamily="18" charset="0"/>
            </a:rPr>
            <a:t>OD NÁPADU K PLÁNU</a:t>
          </a:r>
        </a:p>
      </dgm:t>
    </dgm:pt>
    <dgm:pt modelId="{9373F53A-55C6-4D36-BD80-A2428B3E1B4D}" type="parTrans" cxnId="{10099BDD-8FB2-45FB-91B1-6CF39BA71E12}">
      <dgm:prSet/>
      <dgm:spPr/>
      <dgm:t>
        <a:bodyPr/>
        <a:lstStyle/>
        <a:p>
          <a:endParaRPr lang="cs-CZ"/>
        </a:p>
      </dgm:t>
    </dgm:pt>
    <dgm:pt modelId="{052F79A5-E9E0-446F-9ED4-045C4236C7EC}" type="sibTrans" cxnId="{10099BDD-8FB2-45FB-91B1-6CF39BA71E12}">
      <dgm:prSet custT="1"/>
      <dgm:spPr>
        <a:ln w="28575">
          <a:solidFill>
            <a:schemeClr val="tx1">
              <a:alpha val="90000"/>
            </a:schemeClr>
          </a:solidFill>
        </a:ln>
      </dgm:spPr>
      <dgm:t>
        <a:bodyPr/>
        <a:lstStyle/>
        <a:p>
          <a:endParaRPr lang="cs-CZ" sz="3000" b="1">
            <a:latin typeface="Times New Roman" panose="02020603050405020304" pitchFamily="18" charset="0"/>
            <a:cs typeface="Times New Roman" panose="02020603050405020304" pitchFamily="18" charset="0"/>
          </a:endParaRPr>
        </a:p>
      </dgm:t>
    </dgm:pt>
    <dgm:pt modelId="{5A0C349E-A36A-40AC-B620-F83AC3A1B334}">
      <dgm:prSet phldrT="[Text]" custT="1"/>
      <dgm:spPr>
        <a:ln w="12700">
          <a:solidFill>
            <a:schemeClr val="tx1"/>
          </a:solidFill>
        </a:ln>
      </dgm:spPr>
      <dgm:t>
        <a:bodyPr/>
        <a:lstStyle/>
        <a:p>
          <a:r>
            <a:rPr lang="cs-CZ" sz="3000" b="1" dirty="0">
              <a:latin typeface="Times New Roman" panose="02020603050405020304" pitchFamily="18" charset="0"/>
              <a:cs typeface="Times New Roman" panose="02020603050405020304" pitchFamily="18" charset="0"/>
            </a:rPr>
            <a:t>VYMEZENÍ PODNIKATELSKÉ ČINNOST</a:t>
          </a:r>
        </a:p>
      </dgm:t>
    </dgm:pt>
    <dgm:pt modelId="{6BE38F60-953A-446D-8138-461C8070F6A2}" type="parTrans" cxnId="{580EA9AE-2384-4DE7-911E-F463C3EDBDB8}">
      <dgm:prSet/>
      <dgm:spPr/>
      <dgm:t>
        <a:bodyPr/>
        <a:lstStyle/>
        <a:p>
          <a:endParaRPr lang="cs-CZ"/>
        </a:p>
      </dgm:t>
    </dgm:pt>
    <dgm:pt modelId="{AB614E18-16DE-4706-A3B1-91FF5BF21C7A}" type="sibTrans" cxnId="{580EA9AE-2384-4DE7-911E-F463C3EDBDB8}">
      <dgm:prSet custT="1"/>
      <dgm:spPr>
        <a:ln w="28575">
          <a:solidFill>
            <a:schemeClr val="tx1">
              <a:alpha val="90000"/>
            </a:schemeClr>
          </a:solidFill>
        </a:ln>
      </dgm:spPr>
      <dgm:t>
        <a:bodyPr/>
        <a:lstStyle/>
        <a:p>
          <a:endParaRPr lang="cs-CZ" sz="3000" b="1">
            <a:latin typeface="Times New Roman" panose="02020603050405020304" pitchFamily="18" charset="0"/>
            <a:cs typeface="Times New Roman" panose="02020603050405020304" pitchFamily="18" charset="0"/>
          </a:endParaRPr>
        </a:p>
      </dgm:t>
    </dgm:pt>
    <dgm:pt modelId="{61E07E9F-E9F4-4865-98C7-6BA550AC8A53}">
      <dgm:prSet phldrT="[Text]" custT="1"/>
      <dgm:spPr>
        <a:ln w="12700">
          <a:solidFill>
            <a:schemeClr val="tx1"/>
          </a:solidFill>
        </a:ln>
      </dgm:spPr>
      <dgm:t>
        <a:bodyPr/>
        <a:lstStyle/>
        <a:p>
          <a:r>
            <a:rPr lang="cs-CZ" sz="3000" b="1" dirty="0">
              <a:latin typeface="Times New Roman" panose="02020603050405020304" pitchFamily="18" charset="0"/>
              <a:cs typeface="Times New Roman" panose="02020603050405020304" pitchFamily="18" charset="0"/>
            </a:rPr>
            <a:t>VÝBĚR VHODNÉ PRÁVNÍ FORMY</a:t>
          </a:r>
        </a:p>
      </dgm:t>
    </dgm:pt>
    <dgm:pt modelId="{CE9BEB2D-9F74-4F13-9E46-EBC9E2CAD162}" type="parTrans" cxnId="{585EA807-597D-4C38-806C-38D8CE10A4C4}">
      <dgm:prSet/>
      <dgm:spPr/>
      <dgm:t>
        <a:bodyPr/>
        <a:lstStyle/>
        <a:p>
          <a:endParaRPr lang="cs-CZ"/>
        </a:p>
      </dgm:t>
    </dgm:pt>
    <dgm:pt modelId="{6CFF7AE3-CFAD-48B0-B9A3-B5B5956C32F0}" type="sibTrans" cxnId="{585EA807-597D-4C38-806C-38D8CE10A4C4}">
      <dgm:prSet custT="1"/>
      <dgm:spPr>
        <a:ln w="28575">
          <a:solidFill>
            <a:schemeClr val="tx1">
              <a:alpha val="90000"/>
            </a:schemeClr>
          </a:solidFill>
        </a:ln>
      </dgm:spPr>
      <dgm:t>
        <a:bodyPr/>
        <a:lstStyle/>
        <a:p>
          <a:endParaRPr lang="cs-CZ" sz="3000" b="1">
            <a:latin typeface="Times New Roman" panose="02020603050405020304" pitchFamily="18" charset="0"/>
            <a:cs typeface="Times New Roman" panose="02020603050405020304" pitchFamily="18" charset="0"/>
          </a:endParaRPr>
        </a:p>
      </dgm:t>
    </dgm:pt>
    <dgm:pt modelId="{DC18A1C9-A519-4687-8702-9E2967BF2660}">
      <dgm:prSet phldrT="[Text]" custT="1"/>
      <dgm:spPr>
        <a:ln w="12700">
          <a:solidFill>
            <a:schemeClr val="tx1"/>
          </a:solidFill>
        </a:ln>
      </dgm:spPr>
      <dgm:t>
        <a:bodyPr/>
        <a:lstStyle/>
        <a:p>
          <a:r>
            <a:rPr lang="cs-CZ" sz="3000" b="1" dirty="0">
              <a:latin typeface="Times New Roman" panose="02020603050405020304" pitchFamily="18" charset="0"/>
              <a:cs typeface="Times New Roman" panose="02020603050405020304" pitchFamily="18" charset="0"/>
            </a:rPr>
            <a:t>POVINNOSTI PODNIKATELE</a:t>
          </a:r>
        </a:p>
      </dgm:t>
    </dgm:pt>
    <dgm:pt modelId="{E24CE689-B557-44A6-A2D8-66C11879CFDB}" type="parTrans" cxnId="{E0354CDD-F792-4B0F-9DC6-237596CCA50F}">
      <dgm:prSet/>
      <dgm:spPr/>
      <dgm:t>
        <a:bodyPr/>
        <a:lstStyle/>
        <a:p>
          <a:endParaRPr lang="cs-CZ"/>
        </a:p>
      </dgm:t>
    </dgm:pt>
    <dgm:pt modelId="{69E38915-0E86-47C1-AD4A-8B8E418670BB}" type="sibTrans" cxnId="{E0354CDD-F792-4B0F-9DC6-237596CCA50F}">
      <dgm:prSet/>
      <dgm:spPr/>
      <dgm:t>
        <a:bodyPr/>
        <a:lstStyle/>
        <a:p>
          <a:endParaRPr lang="cs-CZ"/>
        </a:p>
      </dgm:t>
    </dgm:pt>
    <dgm:pt modelId="{8BCE66EE-C464-4730-A709-80F7143DBA16}" type="pres">
      <dgm:prSet presAssocID="{D2FDDD7F-BEE3-4218-93AE-25A44F6645F9}" presName="outerComposite" presStyleCnt="0">
        <dgm:presLayoutVars>
          <dgm:chMax val="5"/>
          <dgm:dir/>
          <dgm:resizeHandles val="exact"/>
        </dgm:presLayoutVars>
      </dgm:prSet>
      <dgm:spPr/>
    </dgm:pt>
    <dgm:pt modelId="{54D0F1D4-1E19-440E-8987-F87303580FD4}" type="pres">
      <dgm:prSet presAssocID="{D2FDDD7F-BEE3-4218-93AE-25A44F6645F9}" presName="dummyMaxCanvas" presStyleCnt="0">
        <dgm:presLayoutVars/>
      </dgm:prSet>
      <dgm:spPr/>
    </dgm:pt>
    <dgm:pt modelId="{BCF1516C-E7B4-4B65-8ADA-C8344258E6FA}" type="pres">
      <dgm:prSet presAssocID="{D2FDDD7F-BEE3-4218-93AE-25A44F6645F9}" presName="FourNodes_1" presStyleLbl="node1" presStyleIdx="0" presStyleCnt="4" custScaleY="81471">
        <dgm:presLayoutVars>
          <dgm:bulletEnabled val="1"/>
        </dgm:presLayoutVars>
      </dgm:prSet>
      <dgm:spPr/>
    </dgm:pt>
    <dgm:pt modelId="{B7FBEC69-EEBE-449B-82A7-D45DAF5D3C6E}" type="pres">
      <dgm:prSet presAssocID="{D2FDDD7F-BEE3-4218-93AE-25A44F6645F9}" presName="FourNodes_2" presStyleLbl="node1" presStyleIdx="1" presStyleCnt="4" custScaleY="81471">
        <dgm:presLayoutVars>
          <dgm:bulletEnabled val="1"/>
        </dgm:presLayoutVars>
      </dgm:prSet>
      <dgm:spPr/>
    </dgm:pt>
    <dgm:pt modelId="{D1DFEB68-99CD-4A17-97BC-F9D63DAE19EC}" type="pres">
      <dgm:prSet presAssocID="{D2FDDD7F-BEE3-4218-93AE-25A44F6645F9}" presName="FourNodes_3" presStyleLbl="node1" presStyleIdx="2" presStyleCnt="4" custScaleY="81471">
        <dgm:presLayoutVars>
          <dgm:bulletEnabled val="1"/>
        </dgm:presLayoutVars>
      </dgm:prSet>
      <dgm:spPr/>
    </dgm:pt>
    <dgm:pt modelId="{FE7088A5-4372-4AFA-B902-F19787BA4AA8}" type="pres">
      <dgm:prSet presAssocID="{D2FDDD7F-BEE3-4218-93AE-25A44F6645F9}" presName="FourNodes_4" presStyleLbl="node1" presStyleIdx="3" presStyleCnt="4" custScaleY="81471">
        <dgm:presLayoutVars>
          <dgm:bulletEnabled val="1"/>
        </dgm:presLayoutVars>
      </dgm:prSet>
      <dgm:spPr/>
    </dgm:pt>
    <dgm:pt modelId="{DBABB5AA-FD69-432E-98EC-AFB6B36594E7}" type="pres">
      <dgm:prSet presAssocID="{D2FDDD7F-BEE3-4218-93AE-25A44F6645F9}" presName="FourConn_1-2" presStyleLbl="fgAccFollowNode1" presStyleIdx="0" presStyleCnt="3">
        <dgm:presLayoutVars>
          <dgm:bulletEnabled val="1"/>
        </dgm:presLayoutVars>
      </dgm:prSet>
      <dgm:spPr/>
    </dgm:pt>
    <dgm:pt modelId="{B1EC22DB-B1F3-4E21-BB5F-DFA02C43D800}" type="pres">
      <dgm:prSet presAssocID="{D2FDDD7F-BEE3-4218-93AE-25A44F6645F9}" presName="FourConn_2-3" presStyleLbl="fgAccFollowNode1" presStyleIdx="1" presStyleCnt="3">
        <dgm:presLayoutVars>
          <dgm:bulletEnabled val="1"/>
        </dgm:presLayoutVars>
      </dgm:prSet>
      <dgm:spPr/>
    </dgm:pt>
    <dgm:pt modelId="{300B2910-D0BA-42F8-AD98-16E0D78C18B3}" type="pres">
      <dgm:prSet presAssocID="{D2FDDD7F-BEE3-4218-93AE-25A44F6645F9}" presName="FourConn_3-4" presStyleLbl="fgAccFollowNode1" presStyleIdx="2" presStyleCnt="3">
        <dgm:presLayoutVars>
          <dgm:bulletEnabled val="1"/>
        </dgm:presLayoutVars>
      </dgm:prSet>
      <dgm:spPr/>
    </dgm:pt>
    <dgm:pt modelId="{D81D2F9A-D19B-4654-B824-53D50881695E}" type="pres">
      <dgm:prSet presAssocID="{D2FDDD7F-BEE3-4218-93AE-25A44F6645F9}" presName="FourNodes_1_text" presStyleLbl="node1" presStyleIdx="3" presStyleCnt="4">
        <dgm:presLayoutVars>
          <dgm:bulletEnabled val="1"/>
        </dgm:presLayoutVars>
      </dgm:prSet>
      <dgm:spPr/>
    </dgm:pt>
    <dgm:pt modelId="{A558FBFF-D6FE-493A-9487-27ECAC692D97}" type="pres">
      <dgm:prSet presAssocID="{D2FDDD7F-BEE3-4218-93AE-25A44F6645F9}" presName="FourNodes_2_text" presStyleLbl="node1" presStyleIdx="3" presStyleCnt="4">
        <dgm:presLayoutVars>
          <dgm:bulletEnabled val="1"/>
        </dgm:presLayoutVars>
      </dgm:prSet>
      <dgm:spPr/>
    </dgm:pt>
    <dgm:pt modelId="{713BA345-89C5-40D7-AEF3-8200A270D5B4}" type="pres">
      <dgm:prSet presAssocID="{D2FDDD7F-BEE3-4218-93AE-25A44F6645F9}" presName="FourNodes_3_text" presStyleLbl="node1" presStyleIdx="3" presStyleCnt="4">
        <dgm:presLayoutVars>
          <dgm:bulletEnabled val="1"/>
        </dgm:presLayoutVars>
      </dgm:prSet>
      <dgm:spPr/>
    </dgm:pt>
    <dgm:pt modelId="{0F6915B0-85C7-440F-A3A8-CEDCB4D2F4F8}" type="pres">
      <dgm:prSet presAssocID="{D2FDDD7F-BEE3-4218-93AE-25A44F6645F9}" presName="FourNodes_4_text" presStyleLbl="node1" presStyleIdx="3" presStyleCnt="4">
        <dgm:presLayoutVars>
          <dgm:bulletEnabled val="1"/>
        </dgm:presLayoutVars>
      </dgm:prSet>
      <dgm:spPr/>
    </dgm:pt>
  </dgm:ptLst>
  <dgm:cxnLst>
    <dgm:cxn modelId="{585EA807-597D-4C38-806C-38D8CE10A4C4}" srcId="{D2FDDD7F-BEE3-4218-93AE-25A44F6645F9}" destId="{61E07E9F-E9F4-4865-98C7-6BA550AC8A53}" srcOrd="2" destOrd="0" parTransId="{CE9BEB2D-9F74-4F13-9E46-EBC9E2CAD162}" sibTransId="{6CFF7AE3-CFAD-48B0-B9A3-B5B5956C32F0}"/>
    <dgm:cxn modelId="{18F3250F-D306-4A8B-8F4F-E6F5687CDC09}" type="presOf" srcId="{61E07E9F-E9F4-4865-98C7-6BA550AC8A53}" destId="{D1DFEB68-99CD-4A17-97BC-F9D63DAE19EC}" srcOrd="0" destOrd="0" presId="urn:microsoft.com/office/officeart/2005/8/layout/vProcess5"/>
    <dgm:cxn modelId="{E5102321-0F4A-4F8F-9CEC-0B76491D5A02}" type="presOf" srcId="{DB672985-8B39-4C90-A28D-64047372E795}" destId="{BCF1516C-E7B4-4B65-8ADA-C8344258E6FA}" srcOrd="0" destOrd="0" presId="urn:microsoft.com/office/officeart/2005/8/layout/vProcess5"/>
    <dgm:cxn modelId="{5906125C-9CC8-4520-BD9A-AE8D8EFA10F0}" type="presOf" srcId="{052F79A5-E9E0-446F-9ED4-045C4236C7EC}" destId="{DBABB5AA-FD69-432E-98EC-AFB6B36594E7}" srcOrd="0" destOrd="0" presId="urn:microsoft.com/office/officeart/2005/8/layout/vProcess5"/>
    <dgm:cxn modelId="{63BBA169-619D-4411-9526-6D4C5742D49B}" type="presOf" srcId="{DC18A1C9-A519-4687-8702-9E2967BF2660}" destId="{FE7088A5-4372-4AFA-B902-F19787BA4AA8}" srcOrd="0" destOrd="0" presId="urn:microsoft.com/office/officeart/2005/8/layout/vProcess5"/>
    <dgm:cxn modelId="{CB3C6E6E-B3C4-4041-8C15-E3E2FF676B7D}" type="presOf" srcId="{6CFF7AE3-CFAD-48B0-B9A3-B5B5956C32F0}" destId="{300B2910-D0BA-42F8-AD98-16E0D78C18B3}" srcOrd="0" destOrd="0" presId="urn:microsoft.com/office/officeart/2005/8/layout/vProcess5"/>
    <dgm:cxn modelId="{A81B1C96-FAD2-4183-A78F-D0B438DA27C5}" type="presOf" srcId="{AB614E18-16DE-4706-A3B1-91FF5BF21C7A}" destId="{B1EC22DB-B1F3-4E21-BB5F-DFA02C43D800}" srcOrd="0" destOrd="0" presId="urn:microsoft.com/office/officeart/2005/8/layout/vProcess5"/>
    <dgm:cxn modelId="{678B2F99-2F3D-4D51-9A9F-B0B5E0C0D7E5}" type="presOf" srcId="{D2FDDD7F-BEE3-4218-93AE-25A44F6645F9}" destId="{8BCE66EE-C464-4730-A709-80F7143DBA16}" srcOrd="0" destOrd="0" presId="urn:microsoft.com/office/officeart/2005/8/layout/vProcess5"/>
    <dgm:cxn modelId="{F75BDDA3-9E59-4B98-9563-A7DB6514822B}" type="presOf" srcId="{61E07E9F-E9F4-4865-98C7-6BA550AC8A53}" destId="{713BA345-89C5-40D7-AEF3-8200A270D5B4}" srcOrd="1" destOrd="0" presId="urn:microsoft.com/office/officeart/2005/8/layout/vProcess5"/>
    <dgm:cxn modelId="{580EA9AE-2384-4DE7-911E-F463C3EDBDB8}" srcId="{D2FDDD7F-BEE3-4218-93AE-25A44F6645F9}" destId="{5A0C349E-A36A-40AC-B620-F83AC3A1B334}" srcOrd="1" destOrd="0" parTransId="{6BE38F60-953A-446D-8138-461C8070F6A2}" sibTransId="{AB614E18-16DE-4706-A3B1-91FF5BF21C7A}"/>
    <dgm:cxn modelId="{D33033B0-E3AA-413B-ACD8-49BEA0BAB0B9}" type="presOf" srcId="{5A0C349E-A36A-40AC-B620-F83AC3A1B334}" destId="{B7FBEC69-EEBE-449B-82A7-D45DAF5D3C6E}" srcOrd="0" destOrd="0" presId="urn:microsoft.com/office/officeart/2005/8/layout/vProcess5"/>
    <dgm:cxn modelId="{493657B4-7918-48A9-A803-3A20C58E6F6E}" type="presOf" srcId="{5A0C349E-A36A-40AC-B620-F83AC3A1B334}" destId="{A558FBFF-D6FE-493A-9487-27ECAC692D97}" srcOrd="1" destOrd="0" presId="urn:microsoft.com/office/officeart/2005/8/layout/vProcess5"/>
    <dgm:cxn modelId="{1B9143DA-2A7D-4068-A888-4C9856996558}" type="presOf" srcId="{DB672985-8B39-4C90-A28D-64047372E795}" destId="{D81D2F9A-D19B-4654-B824-53D50881695E}" srcOrd="1" destOrd="0" presId="urn:microsoft.com/office/officeart/2005/8/layout/vProcess5"/>
    <dgm:cxn modelId="{E0354CDD-F792-4B0F-9DC6-237596CCA50F}" srcId="{D2FDDD7F-BEE3-4218-93AE-25A44F6645F9}" destId="{DC18A1C9-A519-4687-8702-9E2967BF2660}" srcOrd="3" destOrd="0" parTransId="{E24CE689-B557-44A6-A2D8-66C11879CFDB}" sibTransId="{69E38915-0E86-47C1-AD4A-8B8E418670BB}"/>
    <dgm:cxn modelId="{10099BDD-8FB2-45FB-91B1-6CF39BA71E12}" srcId="{D2FDDD7F-BEE3-4218-93AE-25A44F6645F9}" destId="{DB672985-8B39-4C90-A28D-64047372E795}" srcOrd="0" destOrd="0" parTransId="{9373F53A-55C6-4D36-BD80-A2428B3E1B4D}" sibTransId="{052F79A5-E9E0-446F-9ED4-045C4236C7EC}"/>
    <dgm:cxn modelId="{3BA974E8-024D-4E64-B15F-73EF3D8520F9}" type="presOf" srcId="{DC18A1C9-A519-4687-8702-9E2967BF2660}" destId="{0F6915B0-85C7-440F-A3A8-CEDCB4D2F4F8}" srcOrd="1" destOrd="0" presId="urn:microsoft.com/office/officeart/2005/8/layout/vProcess5"/>
    <dgm:cxn modelId="{BA79B377-EF4E-47A1-AFEB-CC8620AC1A8A}" type="presParOf" srcId="{8BCE66EE-C464-4730-A709-80F7143DBA16}" destId="{54D0F1D4-1E19-440E-8987-F87303580FD4}" srcOrd="0" destOrd="0" presId="urn:microsoft.com/office/officeart/2005/8/layout/vProcess5"/>
    <dgm:cxn modelId="{5B51A1C4-290C-415B-BE9A-B615B886585D}" type="presParOf" srcId="{8BCE66EE-C464-4730-A709-80F7143DBA16}" destId="{BCF1516C-E7B4-4B65-8ADA-C8344258E6FA}" srcOrd="1" destOrd="0" presId="urn:microsoft.com/office/officeart/2005/8/layout/vProcess5"/>
    <dgm:cxn modelId="{B9F7B3B9-DE03-47F2-8E04-E7F86F950802}" type="presParOf" srcId="{8BCE66EE-C464-4730-A709-80F7143DBA16}" destId="{B7FBEC69-EEBE-449B-82A7-D45DAF5D3C6E}" srcOrd="2" destOrd="0" presId="urn:microsoft.com/office/officeart/2005/8/layout/vProcess5"/>
    <dgm:cxn modelId="{AB2D3DAB-EDBF-4095-A381-28CC100CF3AE}" type="presParOf" srcId="{8BCE66EE-C464-4730-A709-80F7143DBA16}" destId="{D1DFEB68-99CD-4A17-97BC-F9D63DAE19EC}" srcOrd="3" destOrd="0" presId="urn:microsoft.com/office/officeart/2005/8/layout/vProcess5"/>
    <dgm:cxn modelId="{DC5AEC57-12F0-4CC1-A429-78CB826B3D29}" type="presParOf" srcId="{8BCE66EE-C464-4730-A709-80F7143DBA16}" destId="{FE7088A5-4372-4AFA-B902-F19787BA4AA8}" srcOrd="4" destOrd="0" presId="urn:microsoft.com/office/officeart/2005/8/layout/vProcess5"/>
    <dgm:cxn modelId="{60BD7019-18F9-4BC0-8665-3D70BEA59BC5}" type="presParOf" srcId="{8BCE66EE-C464-4730-A709-80F7143DBA16}" destId="{DBABB5AA-FD69-432E-98EC-AFB6B36594E7}" srcOrd="5" destOrd="0" presId="urn:microsoft.com/office/officeart/2005/8/layout/vProcess5"/>
    <dgm:cxn modelId="{F4C7910D-B76D-46B0-AAF8-354B206024E9}" type="presParOf" srcId="{8BCE66EE-C464-4730-A709-80F7143DBA16}" destId="{B1EC22DB-B1F3-4E21-BB5F-DFA02C43D800}" srcOrd="6" destOrd="0" presId="urn:microsoft.com/office/officeart/2005/8/layout/vProcess5"/>
    <dgm:cxn modelId="{3738FE02-0738-4703-AC0D-12D9B3C7CE6F}" type="presParOf" srcId="{8BCE66EE-C464-4730-A709-80F7143DBA16}" destId="{300B2910-D0BA-42F8-AD98-16E0D78C18B3}" srcOrd="7" destOrd="0" presId="urn:microsoft.com/office/officeart/2005/8/layout/vProcess5"/>
    <dgm:cxn modelId="{64073CF2-63B0-4866-BAB8-603D5A6F77C1}" type="presParOf" srcId="{8BCE66EE-C464-4730-A709-80F7143DBA16}" destId="{D81D2F9A-D19B-4654-B824-53D50881695E}" srcOrd="8" destOrd="0" presId="urn:microsoft.com/office/officeart/2005/8/layout/vProcess5"/>
    <dgm:cxn modelId="{44DFD44E-3CEA-4A1F-87A6-52D1FA483906}" type="presParOf" srcId="{8BCE66EE-C464-4730-A709-80F7143DBA16}" destId="{A558FBFF-D6FE-493A-9487-27ECAC692D97}" srcOrd="9" destOrd="0" presId="urn:microsoft.com/office/officeart/2005/8/layout/vProcess5"/>
    <dgm:cxn modelId="{1781FF63-0FD2-4FDA-8BB9-960A500931E0}" type="presParOf" srcId="{8BCE66EE-C464-4730-A709-80F7143DBA16}" destId="{713BA345-89C5-40D7-AEF3-8200A270D5B4}" srcOrd="10" destOrd="0" presId="urn:microsoft.com/office/officeart/2005/8/layout/vProcess5"/>
    <dgm:cxn modelId="{AA037C09-973D-4564-BB27-92C486D4D7E9}" type="presParOf" srcId="{8BCE66EE-C464-4730-A709-80F7143DBA16}" destId="{0F6915B0-85C7-440F-A3A8-CEDCB4D2F4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FDDD7F-BEE3-4218-93AE-25A44F6645F9}"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cs-CZ"/>
        </a:p>
      </dgm:t>
    </dgm:pt>
    <dgm:pt modelId="{DB672985-8B39-4C90-A28D-64047372E795}">
      <dgm:prSet phldrT="[Text]" custT="1"/>
      <dgm:spPr>
        <a:ln w="12700">
          <a:solidFill>
            <a:schemeClr val="tx1"/>
          </a:solidFill>
        </a:ln>
      </dgm:spPr>
      <dgm:t>
        <a:bodyPr/>
        <a:lstStyle/>
        <a:p>
          <a:r>
            <a:rPr lang="cs-CZ" sz="3000" b="1" dirty="0">
              <a:latin typeface="Times New Roman" panose="02020603050405020304" pitchFamily="18" charset="0"/>
              <a:cs typeface="Times New Roman" panose="02020603050405020304" pitchFamily="18" charset="0"/>
            </a:rPr>
            <a:t>NAPLÁNOVÁNÍ PŘEDMĚTU PODNIKÁNÍ - PRODUKT</a:t>
          </a:r>
        </a:p>
      </dgm:t>
    </dgm:pt>
    <dgm:pt modelId="{9373F53A-55C6-4D36-BD80-A2428B3E1B4D}" type="parTrans" cxnId="{10099BDD-8FB2-45FB-91B1-6CF39BA71E12}">
      <dgm:prSet/>
      <dgm:spPr/>
      <dgm:t>
        <a:bodyPr/>
        <a:lstStyle/>
        <a:p>
          <a:endParaRPr lang="cs-CZ"/>
        </a:p>
      </dgm:t>
    </dgm:pt>
    <dgm:pt modelId="{052F79A5-E9E0-446F-9ED4-045C4236C7EC}" type="sibTrans" cxnId="{10099BDD-8FB2-45FB-91B1-6CF39BA71E12}">
      <dgm:prSet custT="1"/>
      <dgm:spPr>
        <a:ln w="28575">
          <a:solidFill>
            <a:schemeClr val="tx1">
              <a:alpha val="90000"/>
            </a:schemeClr>
          </a:solidFill>
        </a:ln>
      </dgm:spPr>
      <dgm:t>
        <a:bodyPr/>
        <a:lstStyle/>
        <a:p>
          <a:endParaRPr lang="cs-CZ" sz="3000" b="1">
            <a:latin typeface="Times New Roman" panose="02020603050405020304" pitchFamily="18" charset="0"/>
            <a:cs typeface="Times New Roman" panose="02020603050405020304" pitchFamily="18" charset="0"/>
          </a:endParaRPr>
        </a:p>
      </dgm:t>
    </dgm:pt>
    <dgm:pt modelId="{5A0C349E-A36A-40AC-B620-F83AC3A1B334}">
      <dgm:prSet phldrT="[Text]" custT="1"/>
      <dgm:spPr>
        <a:ln w="12700">
          <a:solidFill>
            <a:schemeClr val="tx1"/>
          </a:solidFill>
        </a:ln>
      </dgm:spPr>
      <dgm:t>
        <a:bodyPr/>
        <a:lstStyle/>
        <a:p>
          <a:r>
            <a:rPr lang="cs-CZ" sz="3000" b="1" dirty="0">
              <a:latin typeface="Times New Roman" panose="02020603050405020304" pitchFamily="18" charset="0"/>
              <a:cs typeface="Times New Roman" panose="02020603050405020304" pitchFamily="18" charset="0"/>
            </a:rPr>
            <a:t>ZÍSKÁNÍ  PODNIKATELSKÉHO OPRÁVNĚNÍ</a:t>
          </a:r>
        </a:p>
      </dgm:t>
    </dgm:pt>
    <dgm:pt modelId="{6BE38F60-953A-446D-8138-461C8070F6A2}" type="parTrans" cxnId="{580EA9AE-2384-4DE7-911E-F463C3EDBDB8}">
      <dgm:prSet/>
      <dgm:spPr/>
      <dgm:t>
        <a:bodyPr/>
        <a:lstStyle/>
        <a:p>
          <a:endParaRPr lang="cs-CZ"/>
        </a:p>
      </dgm:t>
    </dgm:pt>
    <dgm:pt modelId="{AB614E18-16DE-4706-A3B1-91FF5BF21C7A}" type="sibTrans" cxnId="{580EA9AE-2384-4DE7-911E-F463C3EDBDB8}">
      <dgm:prSet custT="1"/>
      <dgm:spPr>
        <a:ln w="28575">
          <a:solidFill>
            <a:schemeClr val="tx1">
              <a:alpha val="90000"/>
            </a:schemeClr>
          </a:solidFill>
        </a:ln>
      </dgm:spPr>
      <dgm:t>
        <a:bodyPr/>
        <a:lstStyle/>
        <a:p>
          <a:endParaRPr lang="cs-CZ" sz="3000" b="1">
            <a:latin typeface="Times New Roman" panose="02020603050405020304" pitchFamily="18" charset="0"/>
            <a:cs typeface="Times New Roman" panose="02020603050405020304" pitchFamily="18" charset="0"/>
          </a:endParaRPr>
        </a:p>
      </dgm:t>
    </dgm:pt>
    <dgm:pt modelId="{61E07E9F-E9F4-4865-98C7-6BA550AC8A53}">
      <dgm:prSet phldrT="[Text]" custT="1"/>
      <dgm:spPr>
        <a:ln w="12700">
          <a:solidFill>
            <a:schemeClr val="tx1"/>
          </a:solidFill>
        </a:ln>
      </dgm:spPr>
      <dgm:t>
        <a:bodyPr/>
        <a:lstStyle/>
        <a:p>
          <a:r>
            <a:rPr lang="cs-CZ" sz="3000" b="1" dirty="0">
              <a:latin typeface="Times New Roman" panose="02020603050405020304" pitchFamily="18" charset="0"/>
              <a:cs typeface="Times New Roman" panose="02020603050405020304" pitchFamily="18" charset="0"/>
            </a:rPr>
            <a:t>VLASTNÍ ZAHÁJENÍ PODNIKATELSKÉ ČINNOSTI</a:t>
          </a:r>
        </a:p>
      </dgm:t>
    </dgm:pt>
    <dgm:pt modelId="{CE9BEB2D-9F74-4F13-9E46-EBC9E2CAD162}" type="parTrans" cxnId="{585EA807-597D-4C38-806C-38D8CE10A4C4}">
      <dgm:prSet/>
      <dgm:spPr/>
      <dgm:t>
        <a:bodyPr/>
        <a:lstStyle/>
        <a:p>
          <a:endParaRPr lang="cs-CZ"/>
        </a:p>
      </dgm:t>
    </dgm:pt>
    <dgm:pt modelId="{6CFF7AE3-CFAD-48B0-B9A3-B5B5956C32F0}" type="sibTrans" cxnId="{585EA807-597D-4C38-806C-38D8CE10A4C4}">
      <dgm:prSet custT="1"/>
      <dgm:spPr>
        <a:ln w="28575">
          <a:solidFill>
            <a:schemeClr val="tx1">
              <a:alpha val="90000"/>
            </a:schemeClr>
          </a:solidFill>
        </a:ln>
      </dgm:spPr>
      <dgm:t>
        <a:bodyPr/>
        <a:lstStyle/>
        <a:p>
          <a:endParaRPr lang="cs-CZ" sz="3000" b="1">
            <a:latin typeface="Times New Roman" panose="02020603050405020304" pitchFamily="18" charset="0"/>
            <a:cs typeface="Times New Roman" panose="02020603050405020304" pitchFamily="18" charset="0"/>
          </a:endParaRPr>
        </a:p>
      </dgm:t>
    </dgm:pt>
    <dgm:pt modelId="{8BCE66EE-C464-4730-A709-80F7143DBA16}" type="pres">
      <dgm:prSet presAssocID="{D2FDDD7F-BEE3-4218-93AE-25A44F6645F9}" presName="outerComposite" presStyleCnt="0">
        <dgm:presLayoutVars>
          <dgm:chMax val="5"/>
          <dgm:dir/>
          <dgm:resizeHandles val="exact"/>
        </dgm:presLayoutVars>
      </dgm:prSet>
      <dgm:spPr/>
    </dgm:pt>
    <dgm:pt modelId="{54D0F1D4-1E19-440E-8987-F87303580FD4}" type="pres">
      <dgm:prSet presAssocID="{D2FDDD7F-BEE3-4218-93AE-25A44F6645F9}" presName="dummyMaxCanvas" presStyleCnt="0">
        <dgm:presLayoutVars/>
      </dgm:prSet>
      <dgm:spPr/>
    </dgm:pt>
    <dgm:pt modelId="{F16EBC61-912A-48A4-8B25-F5F8D0B94E78}" type="pres">
      <dgm:prSet presAssocID="{D2FDDD7F-BEE3-4218-93AE-25A44F6645F9}" presName="ThreeNodes_1" presStyleLbl="node1" presStyleIdx="0" presStyleCnt="3">
        <dgm:presLayoutVars>
          <dgm:bulletEnabled val="1"/>
        </dgm:presLayoutVars>
      </dgm:prSet>
      <dgm:spPr/>
    </dgm:pt>
    <dgm:pt modelId="{EF228934-248A-4882-BD9A-99295033A5A9}" type="pres">
      <dgm:prSet presAssocID="{D2FDDD7F-BEE3-4218-93AE-25A44F6645F9}" presName="ThreeNodes_2" presStyleLbl="node1" presStyleIdx="1" presStyleCnt="3">
        <dgm:presLayoutVars>
          <dgm:bulletEnabled val="1"/>
        </dgm:presLayoutVars>
      </dgm:prSet>
      <dgm:spPr/>
    </dgm:pt>
    <dgm:pt modelId="{AC0FB121-786E-4D8F-B95C-CC5B29A17592}" type="pres">
      <dgm:prSet presAssocID="{D2FDDD7F-BEE3-4218-93AE-25A44F6645F9}" presName="ThreeNodes_3" presStyleLbl="node1" presStyleIdx="2" presStyleCnt="3">
        <dgm:presLayoutVars>
          <dgm:bulletEnabled val="1"/>
        </dgm:presLayoutVars>
      </dgm:prSet>
      <dgm:spPr/>
    </dgm:pt>
    <dgm:pt modelId="{0C845E78-2CB3-4E09-87EB-54FEB89230FF}" type="pres">
      <dgm:prSet presAssocID="{D2FDDD7F-BEE3-4218-93AE-25A44F6645F9}" presName="ThreeConn_1-2" presStyleLbl="fgAccFollowNode1" presStyleIdx="0" presStyleCnt="2">
        <dgm:presLayoutVars>
          <dgm:bulletEnabled val="1"/>
        </dgm:presLayoutVars>
      </dgm:prSet>
      <dgm:spPr/>
    </dgm:pt>
    <dgm:pt modelId="{5B368243-64F4-4353-BAF0-4BC4BFAF28F7}" type="pres">
      <dgm:prSet presAssocID="{D2FDDD7F-BEE3-4218-93AE-25A44F6645F9}" presName="ThreeConn_2-3" presStyleLbl="fgAccFollowNode1" presStyleIdx="1" presStyleCnt="2">
        <dgm:presLayoutVars>
          <dgm:bulletEnabled val="1"/>
        </dgm:presLayoutVars>
      </dgm:prSet>
      <dgm:spPr/>
    </dgm:pt>
    <dgm:pt modelId="{8001D432-A0C5-4180-8625-6B418ECB63C1}" type="pres">
      <dgm:prSet presAssocID="{D2FDDD7F-BEE3-4218-93AE-25A44F6645F9}" presName="ThreeNodes_1_text" presStyleLbl="node1" presStyleIdx="2" presStyleCnt="3">
        <dgm:presLayoutVars>
          <dgm:bulletEnabled val="1"/>
        </dgm:presLayoutVars>
      </dgm:prSet>
      <dgm:spPr/>
    </dgm:pt>
    <dgm:pt modelId="{5EF52565-5306-4747-9654-52F99E996D1D}" type="pres">
      <dgm:prSet presAssocID="{D2FDDD7F-BEE3-4218-93AE-25A44F6645F9}" presName="ThreeNodes_2_text" presStyleLbl="node1" presStyleIdx="2" presStyleCnt="3">
        <dgm:presLayoutVars>
          <dgm:bulletEnabled val="1"/>
        </dgm:presLayoutVars>
      </dgm:prSet>
      <dgm:spPr/>
    </dgm:pt>
    <dgm:pt modelId="{0D7E2D7F-66C2-48E6-BDE0-BFB9FA2803BF}" type="pres">
      <dgm:prSet presAssocID="{D2FDDD7F-BEE3-4218-93AE-25A44F6645F9}" presName="ThreeNodes_3_text" presStyleLbl="node1" presStyleIdx="2" presStyleCnt="3">
        <dgm:presLayoutVars>
          <dgm:bulletEnabled val="1"/>
        </dgm:presLayoutVars>
      </dgm:prSet>
      <dgm:spPr/>
    </dgm:pt>
  </dgm:ptLst>
  <dgm:cxnLst>
    <dgm:cxn modelId="{585EA807-597D-4C38-806C-38D8CE10A4C4}" srcId="{D2FDDD7F-BEE3-4218-93AE-25A44F6645F9}" destId="{61E07E9F-E9F4-4865-98C7-6BA550AC8A53}" srcOrd="2" destOrd="0" parTransId="{CE9BEB2D-9F74-4F13-9E46-EBC9E2CAD162}" sibTransId="{6CFF7AE3-CFAD-48B0-B9A3-B5B5956C32F0}"/>
    <dgm:cxn modelId="{F159661B-FA53-4E73-8BDD-8C9B8DEFC696}" type="presOf" srcId="{DB672985-8B39-4C90-A28D-64047372E795}" destId="{8001D432-A0C5-4180-8625-6B418ECB63C1}" srcOrd="1" destOrd="0" presId="urn:microsoft.com/office/officeart/2005/8/layout/vProcess5"/>
    <dgm:cxn modelId="{DDC2D63A-F5F2-4833-A8EA-60B81BEE8A59}" type="presOf" srcId="{5A0C349E-A36A-40AC-B620-F83AC3A1B334}" destId="{EF228934-248A-4882-BD9A-99295033A5A9}" srcOrd="0" destOrd="0" presId="urn:microsoft.com/office/officeart/2005/8/layout/vProcess5"/>
    <dgm:cxn modelId="{A5AF5C47-657C-4C5F-9F4D-B55802932E05}" type="presOf" srcId="{61E07E9F-E9F4-4865-98C7-6BA550AC8A53}" destId="{AC0FB121-786E-4D8F-B95C-CC5B29A17592}" srcOrd="0" destOrd="0" presId="urn:microsoft.com/office/officeart/2005/8/layout/vProcess5"/>
    <dgm:cxn modelId="{93E6B155-CD3B-45FF-9A6B-0DE3E9A7C0BB}" type="presOf" srcId="{AB614E18-16DE-4706-A3B1-91FF5BF21C7A}" destId="{5B368243-64F4-4353-BAF0-4BC4BFAF28F7}" srcOrd="0" destOrd="0" presId="urn:microsoft.com/office/officeart/2005/8/layout/vProcess5"/>
    <dgm:cxn modelId="{678B2F99-2F3D-4D51-9A9F-B0B5E0C0D7E5}" type="presOf" srcId="{D2FDDD7F-BEE3-4218-93AE-25A44F6645F9}" destId="{8BCE66EE-C464-4730-A709-80F7143DBA16}" srcOrd="0" destOrd="0" presId="urn:microsoft.com/office/officeart/2005/8/layout/vProcess5"/>
    <dgm:cxn modelId="{F384BFA6-0D42-4FF2-8EE4-20DA6776CC6F}" type="presOf" srcId="{DB672985-8B39-4C90-A28D-64047372E795}" destId="{F16EBC61-912A-48A4-8B25-F5F8D0B94E78}" srcOrd="0" destOrd="0" presId="urn:microsoft.com/office/officeart/2005/8/layout/vProcess5"/>
    <dgm:cxn modelId="{580EA9AE-2384-4DE7-911E-F463C3EDBDB8}" srcId="{D2FDDD7F-BEE3-4218-93AE-25A44F6645F9}" destId="{5A0C349E-A36A-40AC-B620-F83AC3A1B334}" srcOrd="1" destOrd="0" parTransId="{6BE38F60-953A-446D-8138-461C8070F6A2}" sibTransId="{AB614E18-16DE-4706-A3B1-91FF5BF21C7A}"/>
    <dgm:cxn modelId="{A6D6F0B7-5BFA-45D7-8C25-2AD89A93992C}" type="presOf" srcId="{5A0C349E-A36A-40AC-B620-F83AC3A1B334}" destId="{5EF52565-5306-4747-9654-52F99E996D1D}" srcOrd="1" destOrd="0" presId="urn:microsoft.com/office/officeart/2005/8/layout/vProcess5"/>
    <dgm:cxn modelId="{10099BDD-8FB2-45FB-91B1-6CF39BA71E12}" srcId="{D2FDDD7F-BEE3-4218-93AE-25A44F6645F9}" destId="{DB672985-8B39-4C90-A28D-64047372E795}" srcOrd="0" destOrd="0" parTransId="{9373F53A-55C6-4D36-BD80-A2428B3E1B4D}" sibTransId="{052F79A5-E9E0-446F-9ED4-045C4236C7EC}"/>
    <dgm:cxn modelId="{0DE7E5F3-446D-485D-9713-75EBD8E1BAC7}" type="presOf" srcId="{052F79A5-E9E0-446F-9ED4-045C4236C7EC}" destId="{0C845E78-2CB3-4E09-87EB-54FEB89230FF}" srcOrd="0" destOrd="0" presId="urn:microsoft.com/office/officeart/2005/8/layout/vProcess5"/>
    <dgm:cxn modelId="{4F6E10F8-BD30-4301-B7F8-DF025CF956C7}" type="presOf" srcId="{61E07E9F-E9F4-4865-98C7-6BA550AC8A53}" destId="{0D7E2D7F-66C2-48E6-BDE0-BFB9FA2803BF}" srcOrd="1" destOrd="0" presId="urn:microsoft.com/office/officeart/2005/8/layout/vProcess5"/>
    <dgm:cxn modelId="{BA79B377-EF4E-47A1-AFEB-CC8620AC1A8A}" type="presParOf" srcId="{8BCE66EE-C464-4730-A709-80F7143DBA16}" destId="{54D0F1D4-1E19-440E-8987-F87303580FD4}" srcOrd="0" destOrd="0" presId="urn:microsoft.com/office/officeart/2005/8/layout/vProcess5"/>
    <dgm:cxn modelId="{F45ACED4-7DA5-4A6C-B1CE-2D6C7FEE3E97}" type="presParOf" srcId="{8BCE66EE-C464-4730-A709-80F7143DBA16}" destId="{F16EBC61-912A-48A4-8B25-F5F8D0B94E78}" srcOrd="1" destOrd="0" presId="urn:microsoft.com/office/officeart/2005/8/layout/vProcess5"/>
    <dgm:cxn modelId="{1FA0F975-1886-4139-9E70-FAD70605ED9D}" type="presParOf" srcId="{8BCE66EE-C464-4730-A709-80F7143DBA16}" destId="{EF228934-248A-4882-BD9A-99295033A5A9}" srcOrd="2" destOrd="0" presId="urn:microsoft.com/office/officeart/2005/8/layout/vProcess5"/>
    <dgm:cxn modelId="{B20E33A4-0BA3-49AB-8E80-7561E1B0203A}" type="presParOf" srcId="{8BCE66EE-C464-4730-A709-80F7143DBA16}" destId="{AC0FB121-786E-4D8F-B95C-CC5B29A17592}" srcOrd="3" destOrd="0" presId="urn:microsoft.com/office/officeart/2005/8/layout/vProcess5"/>
    <dgm:cxn modelId="{05AC99A4-9D23-4D7A-ABF9-5E329AFC83E4}" type="presParOf" srcId="{8BCE66EE-C464-4730-A709-80F7143DBA16}" destId="{0C845E78-2CB3-4E09-87EB-54FEB89230FF}" srcOrd="4" destOrd="0" presId="urn:microsoft.com/office/officeart/2005/8/layout/vProcess5"/>
    <dgm:cxn modelId="{F9B41BE4-EBC2-4BB9-9C89-66FC13886C54}" type="presParOf" srcId="{8BCE66EE-C464-4730-A709-80F7143DBA16}" destId="{5B368243-64F4-4353-BAF0-4BC4BFAF28F7}" srcOrd="5" destOrd="0" presId="urn:microsoft.com/office/officeart/2005/8/layout/vProcess5"/>
    <dgm:cxn modelId="{652E0A6D-A8C2-4AF0-8BD9-E42C3EC3AF20}" type="presParOf" srcId="{8BCE66EE-C464-4730-A709-80F7143DBA16}" destId="{8001D432-A0C5-4180-8625-6B418ECB63C1}" srcOrd="6" destOrd="0" presId="urn:microsoft.com/office/officeart/2005/8/layout/vProcess5"/>
    <dgm:cxn modelId="{0F3D0285-64F2-4B65-8395-C194CA645E82}" type="presParOf" srcId="{8BCE66EE-C464-4730-A709-80F7143DBA16}" destId="{5EF52565-5306-4747-9654-52F99E996D1D}" srcOrd="7" destOrd="0" presId="urn:microsoft.com/office/officeart/2005/8/layout/vProcess5"/>
    <dgm:cxn modelId="{512414C8-4511-4151-88C5-77B2822D6BF1}" type="presParOf" srcId="{8BCE66EE-C464-4730-A709-80F7143DBA16}" destId="{0D7E2D7F-66C2-48E6-BDE0-BFB9FA2803B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AB01F-95BD-448D-9AEB-BD08E10E43EE}">
      <dsp:nvSpPr>
        <dsp:cNvPr id="0" name=""/>
        <dsp:cNvSpPr/>
      </dsp:nvSpPr>
      <dsp:spPr>
        <a:xfrm>
          <a:off x="0" y="1562265"/>
          <a:ext cx="11334805" cy="2083020"/>
        </a:xfrm>
        <a:prstGeom prst="notchedRightArrow">
          <a:avLst/>
        </a:prstGeom>
        <a:solidFill>
          <a:schemeClr val="accent1">
            <a:tint val="40000"/>
            <a:hueOff val="0"/>
            <a:satOff val="0"/>
            <a:lumOff val="0"/>
            <a:alphaOff val="0"/>
          </a:schemeClr>
        </a:solidFill>
        <a:ln w="28575">
          <a:solidFill>
            <a:schemeClr val="tx1"/>
          </a:solidFill>
        </a:ln>
        <a:effectLst/>
      </dsp:spPr>
      <dsp:style>
        <a:lnRef idx="0">
          <a:scrgbClr r="0" g="0" b="0"/>
        </a:lnRef>
        <a:fillRef idx="1">
          <a:scrgbClr r="0" g="0" b="0"/>
        </a:fillRef>
        <a:effectRef idx="1">
          <a:scrgbClr r="0" g="0" b="0"/>
        </a:effectRef>
        <a:fontRef idx="minor"/>
      </dsp:style>
    </dsp:sp>
    <dsp:sp modelId="{E1D19E32-0EFB-4321-B83F-00063BDD260E}">
      <dsp:nvSpPr>
        <dsp:cNvPr id="0" name=""/>
        <dsp:cNvSpPr/>
      </dsp:nvSpPr>
      <dsp:spPr>
        <a:xfrm>
          <a:off x="3981" y="0"/>
          <a:ext cx="2491441" cy="208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cs-CZ" sz="2000" kern="1200" dirty="0">
              <a:latin typeface="Times New Roman" panose="02020603050405020304" pitchFamily="18" charset="0"/>
              <a:cs typeface="Times New Roman" panose="02020603050405020304" pitchFamily="18" charset="0"/>
            </a:rPr>
            <a:t>PREINKUBAČNÍ FÁZE</a:t>
          </a:r>
        </a:p>
      </dsp:txBody>
      <dsp:txXfrm>
        <a:off x="3981" y="0"/>
        <a:ext cx="2491441" cy="2083020"/>
      </dsp:txXfrm>
    </dsp:sp>
    <dsp:sp modelId="{F8A411BE-1ECB-46EB-80D5-5BDF820F2D43}">
      <dsp:nvSpPr>
        <dsp:cNvPr id="0" name=""/>
        <dsp:cNvSpPr/>
      </dsp:nvSpPr>
      <dsp:spPr>
        <a:xfrm>
          <a:off x="989324" y="2343398"/>
          <a:ext cx="520755" cy="52075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9CFEB06-0A26-4001-A5E3-EF30479C383B}">
      <dsp:nvSpPr>
        <dsp:cNvPr id="0" name=""/>
        <dsp:cNvSpPr/>
      </dsp:nvSpPr>
      <dsp:spPr>
        <a:xfrm>
          <a:off x="2582966" y="3124531"/>
          <a:ext cx="1750862" cy="208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cs-CZ" sz="2000" kern="1200" dirty="0">
              <a:latin typeface="Times New Roman" panose="02020603050405020304" pitchFamily="18" charset="0"/>
              <a:cs typeface="Times New Roman" panose="02020603050405020304" pitchFamily="18" charset="0"/>
            </a:rPr>
            <a:t>ZAHÁJENÍ PODNIKÁNÍ</a:t>
          </a:r>
        </a:p>
      </dsp:txBody>
      <dsp:txXfrm>
        <a:off x="2582966" y="3124531"/>
        <a:ext cx="1750862" cy="2083020"/>
      </dsp:txXfrm>
    </dsp:sp>
    <dsp:sp modelId="{BC784D83-FE59-44B1-B528-D78BE6850090}">
      <dsp:nvSpPr>
        <dsp:cNvPr id="0" name=""/>
        <dsp:cNvSpPr/>
      </dsp:nvSpPr>
      <dsp:spPr>
        <a:xfrm>
          <a:off x="3198019" y="2343398"/>
          <a:ext cx="520755" cy="52075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91427A-A02D-40C2-9CC3-63D79CC2E143}">
      <dsp:nvSpPr>
        <dsp:cNvPr id="0" name=""/>
        <dsp:cNvSpPr/>
      </dsp:nvSpPr>
      <dsp:spPr>
        <a:xfrm>
          <a:off x="4421371" y="0"/>
          <a:ext cx="2099161" cy="208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cs-CZ" sz="2000" kern="1200" dirty="0">
              <a:latin typeface="Times New Roman" panose="02020603050405020304" pitchFamily="18" charset="0"/>
              <a:cs typeface="Times New Roman" panose="02020603050405020304" pitchFamily="18" charset="0"/>
            </a:rPr>
            <a:t>MANGEMENT MSP</a:t>
          </a:r>
        </a:p>
      </dsp:txBody>
      <dsp:txXfrm>
        <a:off x="4421371" y="0"/>
        <a:ext cx="2099161" cy="2083020"/>
      </dsp:txXfrm>
    </dsp:sp>
    <dsp:sp modelId="{E6BC1873-E255-472B-A9D1-596D94754E7D}">
      <dsp:nvSpPr>
        <dsp:cNvPr id="0" name=""/>
        <dsp:cNvSpPr/>
      </dsp:nvSpPr>
      <dsp:spPr>
        <a:xfrm>
          <a:off x="5210574" y="2343398"/>
          <a:ext cx="520755" cy="52075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64BF67-F00C-4F91-A648-4FB8114274F4}">
      <dsp:nvSpPr>
        <dsp:cNvPr id="0" name=""/>
        <dsp:cNvSpPr/>
      </dsp:nvSpPr>
      <dsp:spPr>
        <a:xfrm>
          <a:off x="6608075" y="3124531"/>
          <a:ext cx="1750862" cy="208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cs-CZ" sz="2000" kern="1200" dirty="0">
              <a:latin typeface="Times New Roman" panose="02020603050405020304" pitchFamily="18" charset="0"/>
              <a:cs typeface="Times New Roman" panose="02020603050405020304" pitchFamily="18" charset="0"/>
            </a:rPr>
            <a:t>ŘÍZENÍ LIDSKÝCH ZDROJŮ</a:t>
          </a:r>
        </a:p>
      </dsp:txBody>
      <dsp:txXfrm>
        <a:off x="6608075" y="3124531"/>
        <a:ext cx="1750862" cy="2083020"/>
      </dsp:txXfrm>
    </dsp:sp>
    <dsp:sp modelId="{F41C5CBA-42F9-4C26-93CF-F288A6558E47}">
      <dsp:nvSpPr>
        <dsp:cNvPr id="0" name=""/>
        <dsp:cNvSpPr/>
      </dsp:nvSpPr>
      <dsp:spPr>
        <a:xfrm>
          <a:off x="7223129" y="2343398"/>
          <a:ext cx="520755" cy="52075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96FF5E-AECC-48FE-B5AC-D35DFFB757CE}">
      <dsp:nvSpPr>
        <dsp:cNvPr id="0" name=""/>
        <dsp:cNvSpPr/>
      </dsp:nvSpPr>
      <dsp:spPr>
        <a:xfrm>
          <a:off x="8446480" y="0"/>
          <a:ext cx="1750862" cy="208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cs-CZ" sz="2000" kern="1200" dirty="0">
              <a:latin typeface="Times New Roman" panose="02020603050405020304" pitchFamily="18" charset="0"/>
              <a:cs typeface="Times New Roman" panose="02020603050405020304" pitchFamily="18" charset="0"/>
            </a:rPr>
            <a:t>FINANČNÍ ŘÍZENÍ</a:t>
          </a:r>
        </a:p>
      </dsp:txBody>
      <dsp:txXfrm>
        <a:off x="8446480" y="0"/>
        <a:ext cx="1750862" cy="2083020"/>
      </dsp:txXfrm>
    </dsp:sp>
    <dsp:sp modelId="{ABC488E8-784C-4D20-9E23-6D29EB0123C6}">
      <dsp:nvSpPr>
        <dsp:cNvPr id="0" name=""/>
        <dsp:cNvSpPr/>
      </dsp:nvSpPr>
      <dsp:spPr>
        <a:xfrm>
          <a:off x="9061534" y="2343398"/>
          <a:ext cx="520755" cy="52075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516C-E7B4-4B65-8ADA-C8344258E6FA}">
      <dsp:nvSpPr>
        <dsp:cNvPr id="0" name=""/>
        <dsp:cNvSpPr/>
      </dsp:nvSpPr>
      <dsp:spPr>
        <a:xfrm>
          <a:off x="0" y="110442"/>
          <a:ext cx="9215644" cy="9712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latin typeface="Times New Roman" panose="02020603050405020304" pitchFamily="18" charset="0"/>
              <a:cs typeface="Times New Roman" panose="02020603050405020304" pitchFamily="18" charset="0"/>
            </a:rPr>
            <a:t>OD NÁPADU K PLÁNU</a:t>
          </a:r>
        </a:p>
      </dsp:txBody>
      <dsp:txXfrm>
        <a:off x="28446" y="138888"/>
        <a:ext cx="7841474" cy="914329"/>
      </dsp:txXfrm>
    </dsp:sp>
    <dsp:sp modelId="{B7FBEC69-EEBE-449B-82A7-D45DAF5D3C6E}">
      <dsp:nvSpPr>
        <dsp:cNvPr id="0" name=""/>
        <dsp:cNvSpPr/>
      </dsp:nvSpPr>
      <dsp:spPr>
        <a:xfrm>
          <a:off x="771810" y="1519296"/>
          <a:ext cx="9215644" cy="9712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latin typeface="Times New Roman" panose="02020603050405020304" pitchFamily="18" charset="0"/>
              <a:cs typeface="Times New Roman" panose="02020603050405020304" pitchFamily="18" charset="0"/>
            </a:rPr>
            <a:t>VYMEZENÍ PODNIKATELSKÉ ČINNOST</a:t>
          </a:r>
        </a:p>
      </dsp:txBody>
      <dsp:txXfrm>
        <a:off x="800256" y="1547742"/>
        <a:ext cx="7612073" cy="914329"/>
      </dsp:txXfrm>
    </dsp:sp>
    <dsp:sp modelId="{D1DFEB68-99CD-4A17-97BC-F9D63DAE19EC}">
      <dsp:nvSpPr>
        <dsp:cNvPr id="0" name=""/>
        <dsp:cNvSpPr/>
      </dsp:nvSpPr>
      <dsp:spPr>
        <a:xfrm>
          <a:off x="1532100" y="2928149"/>
          <a:ext cx="9215644" cy="9712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latin typeface="Times New Roman" panose="02020603050405020304" pitchFamily="18" charset="0"/>
              <a:cs typeface="Times New Roman" panose="02020603050405020304" pitchFamily="18" charset="0"/>
            </a:rPr>
            <a:t>VÝBĚR VHODNÉ PRÁVNÍ FORMY</a:t>
          </a:r>
        </a:p>
      </dsp:txBody>
      <dsp:txXfrm>
        <a:off x="1560546" y="2956595"/>
        <a:ext cx="7623592" cy="914329"/>
      </dsp:txXfrm>
    </dsp:sp>
    <dsp:sp modelId="{FE7088A5-4372-4AFA-B902-F19787BA4AA8}">
      <dsp:nvSpPr>
        <dsp:cNvPr id="0" name=""/>
        <dsp:cNvSpPr/>
      </dsp:nvSpPr>
      <dsp:spPr>
        <a:xfrm>
          <a:off x="2303911" y="4337002"/>
          <a:ext cx="9215644" cy="9712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latin typeface="Times New Roman" panose="02020603050405020304" pitchFamily="18" charset="0"/>
              <a:cs typeface="Times New Roman" panose="02020603050405020304" pitchFamily="18" charset="0"/>
            </a:rPr>
            <a:t>POVINNOSTI PODNIKATELE</a:t>
          </a:r>
        </a:p>
      </dsp:txBody>
      <dsp:txXfrm>
        <a:off x="2332357" y="4365448"/>
        <a:ext cx="7612073" cy="914329"/>
      </dsp:txXfrm>
    </dsp:sp>
    <dsp:sp modelId="{DBABB5AA-FD69-432E-98EC-AFB6B36594E7}">
      <dsp:nvSpPr>
        <dsp:cNvPr id="0" name=""/>
        <dsp:cNvSpPr/>
      </dsp:nvSpPr>
      <dsp:spPr>
        <a:xfrm>
          <a:off x="8440775" y="913045"/>
          <a:ext cx="774869" cy="774869"/>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cs-CZ" sz="3000" b="1" kern="1200">
            <a:latin typeface="Times New Roman" panose="02020603050405020304" pitchFamily="18" charset="0"/>
            <a:cs typeface="Times New Roman" panose="02020603050405020304" pitchFamily="18" charset="0"/>
          </a:endParaRPr>
        </a:p>
      </dsp:txBody>
      <dsp:txXfrm>
        <a:off x="8615121" y="913045"/>
        <a:ext cx="426177" cy="583089"/>
      </dsp:txXfrm>
    </dsp:sp>
    <dsp:sp modelId="{B1EC22DB-B1F3-4E21-BB5F-DFA02C43D800}">
      <dsp:nvSpPr>
        <dsp:cNvPr id="0" name=""/>
        <dsp:cNvSpPr/>
      </dsp:nvSpPr>
      <dsp:spPr>
        <a:xfrm>
          <a:off x="9212585" y="2321898"/>
          <a:ext cx="774869" cy="774869"/>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cs-CZ" sz="3000" b="1" kern="1200">
            <a:latin typeface="Times New Roman" panose="02020603050405020304" pitchFamily="18" charset="0"/>
            <a:cs typeface="Times New Roman" panose="02020603050405020304" pitchFamily="18" charset="0"/>
          </a:endParaRPr>
        </a:p>
      </dsp:txBody>
      <dsp:txXfrm>
        <a:off x="9386931" y="2321898"/>
        <a:ext cx="426177" cy="583089"/>
      </dsp:txXfrm>
    </dsp:sp>
    <dsp:sp modelId="{300B2910-D0BA-42F8-AD98-16E0D78C18B3}">
      <dsp:nvSpPr>
        <dsp:cNvPr id="0" name=""/>
        <dsp:cNvSpPr/>
      </dsp:nvSpPr>
      <dsp:spPr>
        <a:xfrm>
          <a:off x="9972876" y="3730752"/>
          <a:ext cx="774869" cy="774869"/>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cs-CZ" sz="3000" b="1" kern="1200">
            <a:latin typeface="Times New Roman" panose="02020603050405020304" pitchFamily="18" charset="0"/>
            <a:cs typeface="Times New Roman" panose="02020603050405020304" pitchFamily="18" charset="0"/>
          </a:endParaRPr>
        </a:p>
      </dsp:txBody>
      <dsp:txXfrm>
        <a:off x="10147222" y="3730752"/>
        <a:ext cx="426177" cy="58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EBC61-912A-48A4-8B25-F5F8D0B94E78}">
      <dsp:nvSpPr>
        <dsp:cNvPr id="0" name=""/>
        <dsp:cNvSpPr/>
      </dsp:nvSpPr>
      <dsp:spPr>
        <a:xfrm>
          <a:off x="0" y="0"/>
          <a:ext cx="9791622" cy="131075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latin typeface="Times New Roman" panose="02020603050405020304" pitchFamily="18" charset="0"/>
              <a:cs typeface="Times New Roman" panose="02020603050405020304" pitchFamily="18" charset="0"/>
            </a:rPr>
            <a:t>NAPLÁNOVÁNÍ PŘEDMĚTU PODNIKÁNÍ - PRODUKT</a:t>
          </a:r>
        </a:p>
      </dsp:txBody>
      <dsp:txXfrm>
        <a:off x="38391" y="38391"/>
        <a:ext cx="8377219" cy="1233968"/>
      </dsp:txXfrm>
    </dsp:sp>
    <dsp:sp modelId="{EF228934-248A-4882-BD9A-99295033A5A9}">
      <dsp:nvSpPr>
        <dsp:cNvPr id="0" name=""/>
        <dsp:cNvSpPr/>
      </dsp:nvSpPr>
      <dsp:spPr>
        <a:xfrm>
          <a:off x="863966" y="1529208"/>
          <a:ext cx="9791622" cy="131075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latin typeface="Times New Roman" panose="02020603050405020304" pitchFamily="18" charset="0"/>
              <a:cs typeface="Times New Roman" panose="02020603050405020304" pitchFamily="18" charset="0"/>
            </a:rPr>
            <a:t>ZÍSKÁNÍ  PODNIKATELSKÉHO OPRÁVNĚNÍ</a:t>
          </a:r>
        </a:p>
      </dsp:txBody>
      <dsp:txXfrm>
        <a:off x="902357" y="1567599"/>
        <a:ext cx="7998886" cy="1233968"/>
      </dsp:txXfrm>
    </dsp:sp>
    <dsp:sp modelId="{AC0FB121-786E-4D8F-B95C-CC5B29A17592}">
      <dsp:nvSpPr>
        <dsp:cNvPr id="0" name=""/>
        <dsp:cNvSpPr/>
      </dsp:nvSpPr>
      <dsp:spPr>
        <a:xfrm>
          <a:off x="1727933" y="3058417"/>
          <a:ext cx="9791622" cy="131075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latin typeface="Times New Roman" panose="02020603050405020304" pitchFamily="18" charset="0"/>
              <a:cs typeface="Times New Roman" panose="02020603050405020304" pitchFamily="18" charset="0"/>
            </a:rPr>
            <a:t>VLASTNÍ ZAHÁJENÍ PODNIKATELSKÉ ČINNOSTI</a:t>
          </a:r>
        </a:p>
      </dsp:txBody>
      <dsp:txXfrm>
        <a:off x="1766324" y="3096808"/>
        <a:ext cx="7998886" cy="1233968"/>
      </dsp:txXfrm>
    </dsp:sp>
    <dsp:sp modelId="{0C845E78-2CB3-4E09-87EB-54FEB89230FF}">
      <dsp:nvSpPr>
        <dsp:cNvPr id="0" name=""/>
        <dsp:cNvSpPr/>
      </dsp:nvSpPr>
      <dsp:spPr>
        <a:xfrm>
          <a:off x="8939634" y="993985"/>
          <a:ext cx="851987" cy="851987"/>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cs-CZ" sz="3000" b="1" kern="1200">
            <a:latin typeface="Times New Roman" panose="02020603050405020304" pitchFamily="18" charset="0"/>
            <a:cs typeface="Times New Roman" panose="02020603050405020304" pitchFamily="18" charset="0"/>
          </a:endParaRPr>
        </a:p>
      </dsp:txBody>
      <dsp:txXfrm>
        <a:off x="9131331" y="993985"/>
        <a:ext cx="468593" cy="641120"/>
      </dsp:txXfrm>
    </dsp:sp>
    <dsp:sp modelId="{5B368243-64F4-4353-BAF0-4BC4BFAF28F7}">
      <dsp:nvSpPr>
        <dsp:cNvPr id="0" name=""/>
        <dsp:cNvSpPr/>
      </dsp:nvSpPr>
      <dsp:spPr>
        <a:xfrm>
          <a:off x="9803601" y="2514456"/>
          <a:ext cx="851987" cy="851987"/>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tx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cs-CZ" sz="3000" b="1" kern="1200">
            <a:latin typeface="Times New Roman" panose="02020603050405020304" pitchFamily="18" charset="0"/>
            <a:cs typeface="Times New Roman" panose="02020603050405020304" pitchFamily="18" charset="0"/>
          </a:endParaRPr>
        </a:p>
      </dsp:txBody>
      <dsp:txXfrm>
        <a:off x="9995298" y="2514456"/>
        <a:ext cx="468593" cy="641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9FD8A-2264-403A-959C-F8E748A10CBA}" type="datetimeFigureOut">
              <a:rPr lang="cs-CZ" smtClean="0"/>
              <a:t>29.10.2022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3520-4FEA-4A64-98A3-B280C0B13606}" type="slidenum">
              <a:rPr lang="cs-CZ" smtClean="0"/>
              <a:t>‹#›</a:t>
            </a:fld>
            <a:endParaRPr lang="cs-CZ"/>
          </a:p>
        </p:txBody>
      </p:sp>
    </p:spTree>
    <p:extLst>
      <p:ext uri="{BB962C8B-B14F-4D97-AF65-F5344CB8AC3E}">
        <p14:creationId xmlns:p14="http://schemas.microsoft.com/office/powerpoint/2010/main" val="254448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D6D4B-B1FF-1294-1EDC-97D6883A39C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61D3902-457C-2992-9CCB-6C7182D1A4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EC7222A-1B88-C766-0B2E-E692FB06E834}"/>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5" name="Zástupný symbol pro zápatí 4">
            <a:extLst>
              <a:ext uri="{FF2B5EF4-FFF2-40B4-BE49-F238E27FC236}">
                <a16:creationId xmlns:a16="http://schemas.microsoft.com/office/drawing/2014/main" id="{BAB1D9A8-AFBB-E7BB-1C9C-E1031FCFC2E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8423923-24C4-1BFD-7C59-C915D0DA69E5}"/>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9849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3D55FC-7023-33A2-5EDB-1C38A5B8805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7FA23F4-6CFB-1E61-A46D-4DC2942A947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53BDF4-1979-9847-3684-D9E2D709C317}"/>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5" name="Zástupný symbol pro zápatí 4">
            <a:extLst>
              <a:ext uri="{FF2B5EF4-FFF2-40B4-BE49-F238E27FC236}">
                <a16:creationId xmlns:a16="http://schemas.microsoft.com/office/drawing/2014/main" id="{6E717990-C2B8-5424-1DE3-17AFF7A6F00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076687-7580-BA89-3D60-CA870B1CA534}"/>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58589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F3E7A2B-D66E-5339-049F-221AD65E449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04B914A-FD9E-17EF-C5C8-F3DC7DAC534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06104A-16DA-E58C-67F9-21D57B4B95D6}"/>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5" name="Zástupný symbol pro zápatí 4">
            <a:extLst>
              <a:ext uri="{FF2B5EF4-FFF2-40B4-BE49-F238E27FC236}">
                <a16:creationId xmlns:a16="http://schemas.microsoft.com/office/drawing/2014/main" id="{24208DDF-7717-6E3B-1104-95BE7D4575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4E344AA-FB5A-BB9B-66CA-CD6591ED5D09}"/>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43545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D1E685-C92C-B718-E5F8-49304F9E22D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FD6EBA9-5289-25EC-491E-BEC12AE389A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9205615-1BDD-5DD3-65D7-347B1E482EF5}"/>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5" name="Zástupný symbol pro zápatí 4">
            <a:extLst>
              <a:ext uri="{FF2B5EF4-FFF2-40B4-BE49-F238E27FC236}">
                <a16:creationId xmlns:a16="http://schemas.microsoft.com/office/drawing/2014/main" id="{8EADD590-46A0-5838-16D9-2E0D458315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4A1AEE6-07CA-7C92-5537-EE13F8E11A52}"/>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62785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9E416-6A7D-8055-4AAC-DC8614BA63A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97FA068-DC93-693D-697E-259CA81B8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B51D63E-6B40-4B28-EEB6-D2C4B147476C}"/>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5" name="Zástupný symbol pro zápatí 4">
            <a:extLst>
              <a:ext uri="{FF2B5EF4-FFF2-40B4-BE49-F238E27FC236}">
                <a16:creationId xmlns:a16="http://schemas.microsoft.com/office/drawing/2014/main" id="{3CD1E28A-662E-CBF5-94E4-4160CE772A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B22BEB-AF87-7B5C-2A9C-F1D840033B70}"/>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35252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F5965-3827-F5E6-3814-2F0DAB47DDF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F44609-5ADB-6367-C61C-775520862C8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4C05946-41DC-159B-0EF1-6C8C2F72DC6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0627B1E-F54A-0122-AFAE-5CAB12445BB9}"/>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6" name="Zástupný symbol pro zápatí 5">
            <a:extLst>
              <a:ext uri="{FF2B5EF4-FFF2-40B4-BE49-F238E27FC236}">
                <a16:creationId xmlns:a16="http://schemas.microsoft.com/office/drawing/2014/main" id="{BF41DCDA-5E12-5058-4A1B-04BF018909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550462C-C4A1-8676-12E8-1D2328282859}"/>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33549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524E6B-2D6A-F11D-DCF3-F1F598F263B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E3680E3-3263-3F32-E991-1EF9F0244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CD07C58-CD35-5CCC-BA1F-89BF4FB4D1F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31F3877-36F4-B09D-BC7B-13DC90264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6BFAB85-9100-634E-CEEE-EE03401D6A9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7308676-857F-22D5-FD9D-018DCBC30646}"/>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8" name="Zástupný symbol pro zápatí 7">
            <a:extLst>
              <a:ext uri="{FF2B5EF4-FFF2-40B4-BE49-F238E27FC236}">
                <a16:creationId xmlns:a16="http://schemas.microsoft.com/office/drawing/2014/main" id="{7F42E4F6-565F-C808-F49E-40372773D66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9A44741-FA61-DF2B-7795-E98465BD5910}"/>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80153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C8D783-A473-7DB2-9E6C-2E013681089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395DD76-36CA-8263-4EB7-5C73378C183F}"/>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4" name="Zástupný symbol pro zápatí 3">
            <a:extLst>
              <a:ext uri="{FF2B5EF4-FFF2-40B4-BE49-F238E27FC236}">
                <a16:creationId xmlns:a16="http://schemas.microsoft.com/office/drawing/2014/main" id="{0CAD03F7-3241-58FD-519F-E9EA65EBE0A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6F91D29-5306-CB9B-F976-D25D0B86FF86}"/>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61670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D17C694-3030-4AC6-DC40-D2C2A0990107}"/>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3" name="Zástupný symbol pro zápatí 2">
            <a:extLst>
              <a:ext uri="{FF2B5EF4-FFF2-40B4-BE49-F238E27FC236}">
                <a16:creationId xmlns:a16="http://schemas.microsoft.com/office/drawing/2014/main" id="{4C4D5E0A-3592-7226-23CF-42B8B70E809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7206539-A2DD-AB74-DED4-29A4D427584B}"/>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05049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F6C4F-6C4E-89E7-B2A1-18E18463511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AB4045F-D307-A0D0-96B1-04D790388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56479DB-1D3C-DCB3-6302-E2E4E8198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0E1577D-08C8-C660-8D05-DC4CBA1ED9FA}"/>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6" name="Zástupný symbol pro zápatí 5">
            <a:extLst>
              <a:ext uri="{FF2B5EF4-FFF2-40B4-BE49-F238E27FC236}">
                <a16:creationId xmlns:a16="http://schemas.microsoft.com/office/drawing/2014/main" id="{3E4EEB53-8337-6B45-F84C-CB49594060E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14A2011-96EE-6020-026E-50A03ED4E03B}"/>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28939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AB537-F582-550F-23FE-D5DF0F45265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0E30666-E038-5D84-8C55-65A0098C2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6F30877-0AEA-F028-DE7D-12A290808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BEEF855-F564-10C7-CC64-9407D2AF7988}"/>
              </a:ext>
            </a:extLst>
          </p:cNvPr>
          <p:cNvSpPr>
            <a:spLocks noGrp="1"/>
          </p:cNvSpPr>
          <p:nvPr>
            <p:ph type="dt" sz="half" idx="10"/>
          </p:nvPr>
        </p:nvSpPr>
        <p:spPr/>
        <p:txBody>
          <a:bodyPr/>
          <a:lstStyle/>
          <a:p>
            <a:fld id="{FE384C55-8357-4BE9-B670-53753D3A1479}" type="datetimeFigureOut">
              <a:rPr lang="cs-CZ" smtClean="0"/>
              <a:t>29.10.2022</a:t>
            </a:fld>
            <a:endParaRPr lang="cs-CZ"/>
          </a:p>
        </p:txBody>
      </p:sp>
      <p:sp>
        <p:nvSpPr>
          <p:cNvPr id="6" name="Zástupný symbol pro zápatí 5">
            <a:extLst>
              <a:ext uri="{FF2B5EF4-FFF2-40B4-BE49-F238E27FC236}">
                <a16:creationId xmlns:a16="http://schemas.microsoft.com/office/drawing/2014/main" id="{2E0EFB47-C598-F7AE-890A-45105F778CA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3241B11-1BB0-091C-4AA1-C3E2C86B2472}"/>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267599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D2C69DF-9B74-F01D-CC72-DAE19C512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309E621-BC99-CC33-2412-A82FEDFC2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75FCB55-E801-7B1C-C9C9-73A3CB2C3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84C55-8357-4BE9-B670-53753D3A1479}" type="datetimeFigureOut">
              <a:rPr lang="cs-CZ" smtClean="0"/>
              <a:t>29.10.2022</a:t>
            </a:fld>
            <a:endParaRPr lang="cs-CZ"/>
          </a:p>
        </p:txBody>
      </p:sp>
      <p:sp>
        <p:nvSpPr>
          <p:cNvPr id="5" name="Zástupný symbol pro zápatí 4">
            <a:extLst>
              <a:ext uri="{FF2B5EF4-FFF2-40B4-BE49-F238E27FC236}">
                <a16:creationId xmlns:a16="http://schemas.microsoft.com/office/drawing/2014/main" id="{635CDED4-6283-0E6A-B098-35D0C8041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41144A8-13DD-B538-F05D-678E7D789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F78DA-20E1-43DC-81BC-E19AEF3FFD6B}" type="slidenum">
              <a:rPr lang="cs-CZ" smtClean="0"/>
              <a:t>‹#›</a:t>
            </a:fld>
            <a:endParaRPr lang="cs-CZ"/>
          </a:p>
        </p:txBody>
      </p:sp>
    </p:spTree>
    <p:extLst>
      <p:ext uri="{BB962C8B-B14F-4D97-AF65-F5344CB8AC3E}">
        <p14:creationId xmlns:p14="http://schemas.microsoft.com/office/powerpoint/2010/main" val="139331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150769" y="1897442"/>
            <a:ext cx="11707446" cy="2169825"/>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3. </a:t>
            </a:r>
          </a:p>
          <a:p>
            <a:pPr algn="ctr"/>
            <a:r>
              <a:rPr lang="cs-CZ" sz="4500" b="1" dirty="0">
                <a:latin typeface="Times New Roman" panose="02020603050405020304" pitchFamily="18" charset="0"/>
                <a:cs typeface="Times New Roman" panose="02020603050405020304" pitchFamily="18" charset="0"/>
              </a:rPr>
              <a:t>FAKTORY PODNIKATELKSÉHO PROSTŘEDÍ</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887150" y="4175366"/>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304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23562" y="885466"/>
            <a:ext cx="11400794" cy="5863144"/>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Faktor patří mezi nejvýznamnější faktory ovlivňující ekonomický a společenský rozvoj jednotlivých zemí a jejich regionů.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Ovlivňuje i celkovou konkurenceschopnost nejen regionů, ale i země jako celku.</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 pohledu regionálního významu se obecně projevuje významná závislost mezi hierarchickým postavením sídelních center a odpovídající kvalitou pracovních sil.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Se zvyšující hierarchickou úrovní dochází k rychlému růstu absolventů vysokých a vyšších odborných škol, gymnázií, středních odborných škol následně učebních oborů s maturitou. Na druhé straně klesá podíl absolventů středních odborných učilišť, odborných učilišť i absolventů základních škol.</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KVALITY PRACOVNÍCH SIL </a:t>
            </a:r>
          </a:p>
        </p:txBody>
      </p:sp>
    </p:spTree>
    <p:extLst>
      <p:ext uri="{BB962C8B-B14F-4D97-AF65-F5344CB8AC3E}">
        <p14:creationId xmlns:p14="http://schemas.microsoft.com/office/powerpoint/2010/main" val="407205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424075"/>
            <a:ext cx="11400794" cy="1477328"/>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Hodnocení daného faktoru, obecně vyjadřuje míru přizpůsobivosti pracovních sil k neustálým změnám, které jsou charakteristické pro tržní prostředí naší ekonomiky.</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1169551"/>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FLEXIBILITY = PODNIKAVOSTI PRACOVNÍCH SIL </a:t>
            </a:r>
          </a:p>
        </p:txBody>
      </p:sp>
    </p:spTree>
    <p:extLst>
      <p:ext uri="{BB962C8B-B14F-4D97-AF65-F5344CB8AC3E}">
        <p14:creationId xmlns:p14="http://schemas.microsoft.com/office/powerpoint/2010/main" val="145849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126A3BE-7C30-18DF-99E1-4264AF5F37E8}"/>
              </a:ext>
            </a:extLst>
          </p:cNvPr>
          <p:cNvSpPr txBox="1"/>
          <p:nvPr/>
        </p:nvSpPr>
        <p:spPr>
          <a:xfrm>
            <a:off x="367644" y="1076205"/>
            <a:ext cx="11251198" cy="5863144"/>
          </a:xfrm>
          <a:prstGeom prst="rect">
            <a:avLst/>
          </a:prstGeom>
          <a:noFill/>
        </p:spPr>
        <p:txBody>
          <a:bodyPr wrap="square" rtlCol="0">
            <a:spAutoFit/>
          </a:bodyPr>
          <a:lstStyle/>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Infrastrukturní faktory jsou základním předpokladem pro směnu výrobků a služeb. </a:t>
            </a:r>
          </a:p>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Jejich hlavní rolí je usnadnění ekonomických a navazujících interakcí s ostatními regiony. </a:t>
            </a:r>
          </a:p>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Vzhledem k síťovému charakteru příslušné infrastruktury je prostřednictvím těchto faktorů výrazně zvyšována kvalita podnikatelského prostředí u regionů, které jsou lokalizovány v blízkosti infrastruktury národního významu. </a:t>
            </a:r>
          </a:p>
          <a:p>
            <a:pPr marL="457200" indent="-457200">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faktor kvality silnic a železnic,</a:t>
            </a:r>
          </a:p>
          <a:p>
            <a:pPr marL="457200" indent="-457200">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faktor blízkosti letišť,</a:t>
            </a:r>
          </a:p>
          <a:p>
            <a:pPr marL="457200" indent="-457200">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faktor informačních a komunikačních technologií.</a:t>
            </a:r>
          </a:p>
          <a:p>
            <a:pPr marL="457200" indent="-457200">
              <a:spcAft>
                <a:spcPts val="600"/>
              </a:spcAft>
              <a:buFontTx/>
              <a:buChar char="-"/>
            </a:pP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INFRASTRUKTURNÍ FAKTORY</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908123"/>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1684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218048" y="799536"/>
            <a:ext cx="11400794" cy="2554545"/>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Je jedním ze základních faktorů ovlivňující mobilitu obyvatelstva a rozvoj územní dělby práce.</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U</a:t>
            </a:r>
            <a:r>
              <a:rPr lang="cs-CZ" sz="3000" b="0" i="0" dirty="0">
                <a:effectLst/>
                <a:latin typeface="Times New Roman" panose="02020603050405020304" pitchFamily="18" charset="0"/>
                <a:cs typeface="Times New Roman" panose="02020603050405020304" pitchFamily="18" charset="0"/>
              </a:rPr>
              <a:t>snadňuje zapojování firem do globální ekonomiky exportu</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Z</a:t>
            </a:r>
            <a:r>
              <a:rPr lang="cs-CZ" sz="3000" b="0" i="0" dirty="0">
                <a:effectLst/>
                <a:latin typeface="Times New Roman" panose="02020603050405020304" pitchFamily="18" charset="0"/>
                <a:cs typeface="Times New Roman" panose="02020603050405020304" pitchFamily="18" charset="0"/>
              </a:rPr>
              <a:t>vyšuje konkurenční potenciál na místních trzích prostřednictvím importu.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KVALITY SILNIC A ŽELEZNIC </a:t>
            </a:r>
          </a:p>
        </p:txBody>
      </p:sp>
      <p:sp>
        <p:nvSpPr>
          <p:cNvPr id="2" name="TextovéPole 1">
            <a:extLst>
              <a:ext uri="{FF2B5EF4-FFF2-40B4-BE49-F238E27FC236}">
                <a16:creationId xmlns:a16="http://schemas.microsoft.com/office/drawing/2014/main" id="{4EAC6134-1566-9AB4-BB6D-D1EF57E8AC3D}"/>
              </a:ext>
            </a:extLst>
          </p:cNvPr>
          <p:cNvSpPr txBox="1"/>
          <p:nvPr/>
        </p:nvSpPr>
        <p:spPr>
          <a:xfrm>
            <a:off x="395603" y="3685812"/>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BLÍZKOSTI LETIŠŤ </a:t>
            </a:r>
          </a:p>
        </p:txBody>
      </p:sp>
      <p:sp>
        <p:nvSpPr>
          <p:cNvPr id="5" name="TextovéPole 4">
            <a:extLst>
              <a:ext uri="{FF2B5EF4-FFF2-40B4-BE49-F238E27FC236}">
                <a16:creationId xmlns:a16="http://schemas.microsoft.com/office/drawing/2014/main" id="{B79B5FBE-05EF-04DD-323C-49556F5F6AA6}"/>
              </a:ext>
            </a:extLst>
          </p:cNvPr>
          <p:cNvSpPr txBox="1"/>
          <p:nvPr/>
        </p:nvSpPr>
        <p:spPr>
          <a:xfrm>
            <a:off x="334936" y="4406950"/>
            <a:ext cx="11283906" cy="1938992"/>
          </a:xfrm>
          <a:prstGeom prst="rect">
            <a:avLst/>
          </a:prstGeom>
          <a:noFill/>
        </p:spPr>
        <p:txBody>
          <a:bodyPr wrap="square">
            <a:spAutoFit/>
          </a:bodyPr>
          <a:lstStyle/>
          <a:p>
            <a:pPr marL="457200" indent="-457200">
              <a:buFontTx/>
              <a:buChar char="-"/>
            </a:pPr>
            <a:r>
              <a:rPr lang="cs-CZ" sz="3000" b="0" i="0" dirty="0">
                <a:effectLst/>
                <a:latin typeface="Times New Roman" panose="02020603050405020304" pitchFamily="18" charset="0"/>
                <a:cs typeface="Times New Roman" panose="02020603050405020304" pitchFamily="18" charset="0"/>
              </a:rPr>
              <a:t>Dostupnost mezinárodního letiště pozitivně ovlivňuje nejen turistickou atraktivitu v regionu, ale i celkovou kvalitu podnikatelského prostředí regionu. </a:t>
            </a:r>
          </a:p>
          <a:p>
            <a:pPr marL="457200" indent="-457200">
              <a:buFontTx/>
              <a:buChar char="-"/>
            </a:pPr>
            <a:r>
              <a:rPr lang="cs-CZ" sz="3000" b="0" i="0" dirty="0">
                <a:effectLst/>
                <a:latin typeface="Times New Roman" panose="02020603050405020304" pitchFamily="18" charset="0"/>
                <a:cs typeface="Times New Roman" panose="02020603050405020304" pitchFamily="18" charset="0"/>
              </a:rPr>
              <a:t>Významnou rolí mají velká mezinárodní letiště.</a:t>
            </a:r>
          </a:p>
        </p:txBody>
      </p:sp>
    </p:spTree>
    <p:extLst>
      <p:ext uri="{BB962C8B-B14F-4D97-AF65-F5344CB8AC3E}">
        <p14:creationId xmlns:p14="http://schemas.microsoft.com/office/powerpoint/2010/main" val="341541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424075"/>
            <a:ext cx="11400794" cy="4939814"/>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Období posledních let je v kontextu s dynamickým rozvojem informačních a komunikačních technologií (ICT). </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Označujeme ho za </a:t>
            </a:r>
            <a:r>
              <a:rPr lang="cs-CZ" sz="3000" b="0" i="0" dirty="0">
                <a:effectLst/>
                <a:latin typeface="Times New Roman" panose="02020603050405020304" pitchFamily="18" charset="0"/>
                <a:cs typeface="Times New Roman" panose="02020603050405020304" pitchFamily="18" charset="0"/>
              </a:rPr>
              <a:t>faktor společenského rozvoje neboli e-business faktor, který má významné dopady na globální konkurenceschopnost firem, zemí a regionů.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Nejvýznamnějším projevem ICT je vytvoření nových typů sítí a rychlý růst vybavenosti institucí a domácností výpočetní technikou a v poslední řadě také „chytrými zařízení“.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 pohledu firem pak tento rozvoj vytváří nejen nové možnosti realizace nápadů ale i úspory nákladů.</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1169551"/>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INFORMAČNÍCH A KOMUNIKAČNÍCH TECHNOLOGIÍ </a:t>
            </a:r>
          </a:p>
        </p:txBody>
      </p:sp>
    </p:spTree>
    <p:extLst>
      <p:ext uri="{BB962C8B-B14F-4D97-AF65-F5344CB8AC3E}">
        <p14:creationId xmlns:p14="http://schemas.microsoft.com/office/powerpoint/2010/main" val="63012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126A3BE-7C30-18DF-99E1-4264AF5F37E8}"/>
              </a:ext>
            </a:extLst>
          </p:cNvPr>
          <p:cNvSpPr txBox="1"/>
          <p:nvPr/>
        </p:nvSpPr>
        <p:spPr>
          <a:xfrm>
            <a:off x="367645" y="1245170"/>
            <a:ext cx="11251198" cy="3554819"/>
          </a:xfrm>
          <a:prstGeom prst="rect">
            <a:avLst/>
          </a:prstGeom>
          <a:noFill/>
        </p:spPr>
        <p:txBody>
          <a:bodyPr wrap="square" rtlCol="0">
            <a:spAutoFit/>
          </a:bodyPr>
          <a:lstStyle/>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Skupina lokálních faktorů je ve významu kvality podnikatelského prostředí na čtvrtém místě. </a:t>
            </a:r>
          </a:p>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Reálné možnosti ovlivňování kvality podnikatelského prostředí ze strany regionů, ale představuje potenciálně nejefektivnější směr jejich působení. </a:t>
            </a:r>
          </a:p>
          <a:p>
            <a:pPr marL="457200" indent="-457200">
              <a:spcAft>
                <a:spcPts val="600"/>
              </a:spcAft>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f</a:t>
            </a:r>
            <a:r>
              <a:rPr lang="cs-CZ" sz="3000" b="1" i="0" dirty="0">
                <a:effectLst/>
                <a:latin typeface="Times New Roman" panose="02020603050405020304" pitchFamily="18" charset="0"/>
                <a:cs typeface="Times New Roman" panose="02020603050405020304" pitchFamily="18" charset="0"/>
              </a:rPr>
              <a:t>aktor podnikatelské a znalostní báze,</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asistence veřejné správy. </a:t>
            </a: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LOKÁLNÍ FAKTORY</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908123"/>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594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994856"/>
            <a:ext cx="11400794" cy="5863144"/>
          </a:xfrm>
          <a:prstGeom prst="rect">
            <a:avLst/>
          </a:prstGeom>
          <a:noFill/>
        </p:spPr>
        <p:txBody>
          <a:bodyPr wrap="square" rtlCol="0">
            <a:spAutoFit/>
          </a:bodyPr>
          <a:lstStyle/>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F</a:t>
            </a:r>
            <a:r>
              <a:rPr lang="cs-CZ" sz="3000" b="0" i="0" dirty="0">
                <a:effectLst/>
                <a:latin typeface="Times New Roman" panose="02020603050405020304" pitchFamily="18" charset="0"/>
                <a:cs typeface="Times New Roman" panose="02020603050405020304" pitchFamily="18" charset="0"/>
              </a:rPr>
              <a:t>aktor poskytuje základní informace o specifických předpokladech jednotlivých regionů pro budoucí rozvoj po stránce ekonomické</a:t>
            </a:r>
            <a:r>
              <a:rPr lang="cs-CZ" sz="3000" dirty="0">
                <a:latin typeface="Times New Roman" panose="02020603050405020304" pitchFamily="18" charset="0"/>
                <a:cs typeface="Times New Roman" panose="02020603050405020304" pitchFamily="18" charset="0"/>
              </a:rPr>
              <a:t> (</a:t>
            </a:r>
            <a:r>
              <a:rPr lang="cs-CZ" sz="3000" b="0" i="0" dirty="0">
                <a:effectLst/>
                <a:latin typeface="Times New Roman" panose="02020603050405020304" pitchFamily="18" charset="0"/>
                <a:cs typeface="Times New Roman" panose="02020603050405020304" pitchFamily="18" charset="0"/>
              </a:rPr>
              <a:t>investice vybraných typů infrastruktur</a:t>
            </a:r>
            <a:r>
              <a:rPr lang="cs-CZ" sz="3000" dirty="0">
                <a:latin typeface="Times New Roman" panose="02020603050405020304" pitchFamily="18" charset="0"/>
                <a:cs typeface="Times New Roman" panose="02020603050405020304" pitchFamily="18" charset="0"/>
              </a:rPr>
              <a:t>).</a:t>
            </a:r>
            <a:endParaRPr lang="cs-CZ" sz="3000" b="0" i="0" dirty="0">
              <a:effectLst/>
              <a:latin typeface="Times New Roman" panose="02020603050405020304" pitchFamily="18" charset="0"/>
              <a:cs typeface="Times New Roman" panose="02020603050405020304" pitchFamily="18" charset="0"/>
            </a:endParaRP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O</a:t>
            </a:r>
            <a:r>
              <a:rPr lang="cs-CZ" sz="3000" b="0" i="0" dirty="0">
                <a:effectLst/>
                <a:latin typeface="Times New Roman" panose="02020603050405020304" pitchFamily="18" charset="0"/>
                <a:cs typeface="Times New Roman" panose="02020603050405020304" pitchFamily="18" charset="0"/>
              </a:rPr>
              <a:t>rientace na nabídku rozvojových ploch v regionu pro potencionální investory v průmyslových zónách a jejich výstavba představuje přilákání zahraničních investic a následně i zvyšování kvality života a ekonomické výkonnosti regionů. </a:t>
            </a:r>
            <a:endParaRPr lang="cs-CZ" sz="3000" dirty="0">
              <a:latin typeface="Times New Roman" panose="02020603050405020304" pitchFamily="18" charset="0"/>
              <a:cs typeface="Times New Roman" panose="02020603050405020304" pitchFamily="18" charset="0"/>
            </a:endParaRP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 pohledu ekonomiky České republiky vyžaduje úspěšná realizace jak trvalý růst kvalitní vzdělanosti, tak zvyšování efektivnosti vědy a výzkumu a převádění jejich výsledků do komerční sféry. </a:t>
            </a:r>
          </a:p>
          <a:p>
            <a:pPr marL="457200" indent="-457200" algn="l">
              <a:buFontTx/>
              <a:buChar char="-"/>
            </a:pPr>
            <a:endParaRPr lang="cs-CZ" sz="3000" b="0" i="0" dirty="0">
              <a:effectLst/>
              <a:latin typeface="Times New Roman" panose="02020603050405020304" pitchFamily="18" charset="0"/>
              <a:cs typeface="Times New Roman" panose="02020603050405020304" pitchFamily="18" charset="0"/>
            </a:endParaRPr>
          </a:p>
          <a:p>
            <a:pPr marL="457200" indent="-457200" algn="l">
              <a:buFontTx/>
              <a:buChar char="-"/>
            </a:pPr>
            <a:endParaRPr lang="cs-CZ" sz="3000" b="0" i="0" dirty="0">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PODNIKATELSKÉ A ZNALOSTNÍ BÁZE</a:t>
            </a:r>
          </a:p>
        </p:txBody>
      </p:sp>
    </p:spTree>
    <p:extLst>
      <p:ext uri="{BB962C8B-B14F-4D97-AF65-F5344CB8AC3E}">
        <p14:creationId xmlns:p14="http://schemas.microsoft.com/office/powerpoint/2010/main" val="285712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994856"/>
            <a:ext cx="11400794" cy="5016758"/>
          </a:xfrm>
          <a:prstGeom prst="rect">
            <a:avLst/>
          </a:prstGeom>
          <a:noFill/>
        </p:spPr>
        <p:txBody>
          <a:bodyPr wrap="square" rtlCol="0">
            <a:spAutoFit/>
          </a:bodyPr>
          <a:lstStyle/>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Hodnocení </a:t>
            </a:r>
            <a:r>
              <a:rPr lang="cs-CZ" sz="3000" b="0" i="0" dirty="0">
                <a:effectLst/>
                <a:latin typeface="Times New Roman" panose="02020603050405020304" pitchFamily="18" charset="0"/>
                <a:cs typeface="Times New Roman" panose="02020603050405020304" pitchFamily="18" charset="0"/>
              </a:rPr>
              <a:t>asistence veřejné správy při zlepšování kvality podnikatelského prostředí je rovněž důležitým faktorem.</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 V tomto směru má základní cíl zejména kvalita veřejné správy vykonávané městskými úřady a radnicemi regionálních center.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 celkového pohledu jde sice o méně významný faktor, ale jeho zlepšování ve vazbě na další doprovodné faktory může přinést značně synergické efekty.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Může následně vytvářet zvláště v případech nejvíce aktivních regionů významné konkurenční výhody. </a:t>
            </a:r>
          </a:p>
          <a:p>
            <a:pPr marL="457200" indent="-457200" algn="l">
              <a:buFontTx/>
              <a:buChar char="-"/>
            </a:pPr>
            <a:endParaRPr lang="cs-CZ" sz="3000" b="0" i="0" dirty="0">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ASISTENCE VEŘEJNÉ SPRÁVY</a:t>
            </a:r>
          </a:p>
        </p:txBody>
      </p:sp>
    </p:spTree>
    <p:extLst>
      <p:ext uri="{BB962C8B-B14F-4D97-AF65-F5344CB8AC3E}">
        <p14:creationId xmlns:p14="http://schemas.microsoft.com/office/powerpoint/2010/main" val="128325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126A3BE-7C30-18DF-99E1-4264AF5F37E8}"/>
              </a:ext>
            </a:extLst>
          </p:cNvPr>
          <p:cNvSpPr txBox="1"/>
          <p:nvPr/>
        </p:nvSpPr>
        <p:spPr>
          <a:xfrm>
            <a:off x="367645" y="1245170"/>
            <a:ext cx="11251198" cy="4770537"/>
          </a:xfrm>
          <a:prstGeom prst="rect">
            <a:avLst/>
          </a:prstGeom>
          <a:noFill/>
        </p:spPr>
        <p:txBody>
          <a:bodyPr wrap="square" rtlCol="0">
            <a:spAutoFit/>
          </a:bodyPr>
          <a:lstStyle/>
          <a:p>
            <a:pPr marL="457200" indent="-457200">
              <a:spcAft>
                <a:spcPts val="600"/>
              </a:spcAft>
              <a:buFontTx/>
              <a:buChar char="-"/>
            </a:pPr>
            <a:r>
              <a:rPr lang="cs-CZ" sz="3200" b="0" i="0" dirty="0">
                <a:effectLst/>
                <a:latin typeface="Arial" panose="020B0604020202020204" pitchFamily="34" charset="0"/>
              </a:rPr>
              <a:t>Faktory představují specifické indikátory kvality podnikatelského prostředí odrážející relace poptávky a nabídky. </a:t>
            </a:r>
          </a:p>
          <a:p>
            <a:pPr marL="457200" indent="-457200">
              <a:spcAft>
                <a:spcPts val="600"/>
              </a:spcAft>
              <a:buFontTx/>
              <a:buChar char="-"/>
            </a:pPr>
            <a:r>
              <a:rPr lang="cs-CZ" sz="3200" b="0" i="0" dirty="0">
                <a:effectLst/>
                <a:latin typeface="Arial" panose="020B0604020202020204" pitchFamily="34" charset="0"/>
              </a:rPr>
              <a:t>V rámci regionální úrovně hodnocení patří tyto faktory mezi méně významné skupiny faktorů</a:t>
            </a:r>
          </a:p>
          <a:p>
            <a:pPr marL="457200" indent="-457200">
              <a:spcAft>
                <a:spcPts val="600"/>
              </a:spcAft>
              <a:buFontTx/>
              <a:buChar char="-"/>
            </a:pPr>
            <a:r>
              <a:rPr lang="cs-CZ" sz="3200" dirty="0">
                <a:latin typeface="Arial" panose="020B0604020202020204" pitchFamily="34" charset="0"/>
              </a:rPr>
              <a:t>N</a:t>
            </a:r>
            <a:r>
              <a:rPr lang="cs-CZ" sz="3200" b="0" i="0" dirty="0">
                <a:effectLst/>
                <a:latin typeface="Arial" panose="020B0604020202020204" pitchFamily="34" charset="0"/>
              </a:rPr>
              <a:t>a makroekonomické úrovni však hrají mnohem vyšší význam. </a:t>
            </a:r>
          </a:p>
          <a:p>
            <a:pPr marL="457200" indent="-457200">
              <a:spcAft>
                <a:spcPts val="600"/>
              </a:spcAft>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f</a:t>
            </a:r>
            <a:r>
              <a:rPr lang="cs-CZ" sz="3000" b="1" i="0" dirty="0">
                <a:effectLst/>
                <a:latin typeface="Times New Roman" panose="02020603050405020304" pitchFamily="18" charset="0"/>
                <a:cs typeface="Times New Roman" panose="02020603050405020304" pitchFamily="18" charset="0"/>
              </a:rPr>
              <a:t>aktor ceny práce,</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a:t>
            </a:r>
            <a:r>
              <a:rPr lang="cs-CZ" sz="3000" b="1" dirty="0">
                <a:latin typeface="Times New Roman" panose="02020603050405020304" pitchFamily="18" charset="0"/>
                <a:cs typeface="Times New Roman" panose="02020603050405020304" pitchFamily="18" charset="0"/>
              </a:rPr>
              <a:t>ceny nemovitostí</a:t>
            </a:r>
            <a:r>
              <a:rPr lang="cs-CZ" sz="3000" b="1" i="0" dirty="0">
                <a:effectLst/>
                <a:latin typeface="Times New Roman" panose="02020603050405020304" pitchFamily="18" charset="0"/>
                <a:cs typeface="Times New Roman" panose="02020603050405020304" pitchFamily="18" charset="0"/>
              </a:rPr>
              <a:t>. </a:t>
            </a: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CENOVÉ FAKTORY</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908123"/>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7046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865444"/>
            <a:ext cx="11400794" cy="2015936"/>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Vnímání ceny práce na regionální úrovni se odvíjí od mezd jako základního faktoru ceny práce.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Hodnocení faktoru probíhá pomocí průměrných mezd jak na celém území země, tak také na regionální úrovni.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CENY PRÁCE</a:t>
            </a:r>
          </a:p>
        </p:txBody>
      </p:sp>
      <p:pic>
        <p:nvPicPr>
          <p:cNvPr id="9" name="Obrázek 8">
            <a:extLst>
              <a:ext uri="{FF2B5EF4-FFF2-40B4-BE49-F238E27FC236}">
                <a16:creationId xmlns:a16="http://schemas.microsoft.com/office/drawing/2014/main" id="{8620FFA4-34C0-5F32-D3DF-E118557613C5}"/>
              </a:ext>
            </a:extLst>
          </p:cNvPr>
          <p:cNvPicPr>
            <a:picLocks noChangeAspect="1"/>
          </p:cNvPicPr>
          <p:nvPr/>
        </p:nvPicPr>
        <p:blipFill rotWithShape="1">
          <a:blip r:embed="rId2">
            <a:extLst>
              <a:ext uri="{28A0092B-C50C-407E-A947-70E740481C1C}">
                <a14:useLocalDpi xmlns:a14="http://schemas.microsoft.com/office/drawing/2010/main" val="0"/>
              </a:ext>
            </a:extLst>
          </a:blip>
          <a:srcRect l="2018" t="1449" r="4472"/>
          <a:stretch/>
        </p:blipFill>
        <p:spPr>
          <a:xfrm>
            <a:off x="2604052" y="2807063"/>
            <a:ext cx="6758609" cy="4006633"/>
          </a:xfrm>
          <a:prstGeom prst="rect">
            <a:avLst/>
          </a:prstGeom>
          <a:ln>
            <a:noFill/>
          </a:ln>
          <a:effectLst>
            <a:softEdge rad="112500"/>
          </a:effectLst>
        </p:spPr>
      </p:pic>
    </p:spTree>
    <p:extLst>
      <p:ext uri="{BB962C8B-B14F-4D97-AF65-F5344CB8AC3E}">
        <p14:creationId xmlns:p14="http://schemas.microsoft.com/office/powerpoint/2010/main" val="286290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245170"/>
            <a:ext cx="11579903" cy="4708981"/>
          </a:xfrm>
          <a:prstGeom prst="rect">
            <a:avLst/>
          </a:prstGeom>
          <a:noFill/>
        </p:spPr>
        <p:txBody>
          <a:bodyPr wrap="square" rtlCol="0">
            <a:spAutoFit/>
          </a:bodyPr>
          <a:lstStyle/>
          <a:p>
            <a:r>
              <a:rPr lang="cs-CZ" sz="3000" b="1" i="0" dirty="0">
                <a:effectLst/>
                <a:latin typeface="Times New Roman" panose="02020603050405020304" pitchFamily="18" charset="0"/>
                <a:cs typeface="Times New Roman" panose="02020603050405020304" pitchFamily="18" charset="0"/>
              </a:rPr>
              <a:t>1. OBCHODNÍ FAKTORY</a:t>
            </a: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blízkosti trhů</a:t>
            </a: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koncentrace významných firem</a:t>
            </a: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přítomnosti zahraničních firem</a:t>
            </a: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podpůrných služeb</a:t>
            </a:r>
          </a:p>
          <a:p>
            <a:r>
              <a:rPr lang="cs-CZ" sz="3000" b="1" dirty="0">
                <a:latin typeface="Times New Roman" panose="02020603050405020304" pitchFamily="18" charset="0"/>
                <a:cs typeface="Times New Roman" panose="02020603050405020304" pitchFamily="18" charset="0"/>
              </a:rPr>
              <a:t>2. PRACOVNÍ FAKTORY</a:t>
            </a: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dostupnosti pracovních sil</a:t>
            </a: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kvality pracovních sil</a:t>
            </a:r>
            <a:endParaRPr lang="cs-CZ" sz="3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flexibility = podnikavosti pracovních sil</a:t>
            </a:r>
            <a:endParaRPr lang="cs-CZ" sz="3000" dirty="0">
              <a:latin typeface="Times New Roman" panose="02020603050405020304" pitchFamily="18" charset="0"/>
              <a:cs typeface="Times New Roman" panose="02020603050405020304" pitchFamily="18" charset="0"/>
            </a:endParaRPr>
          </a:p>
          <a:p>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FAKTORY PODNIKATELSKÉHO PROSTŘEDÍ</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3538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994856"/>
            <a:ext cx="11400794" cy="4632037"/>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Tento faktor zahrnuje dvě hlavní komponenty:</a:t>
            </a:r>
          </a:p>
          <a:p>
            <a:pPr marL="457200" indent="-457200" algn="l">
              <a:spcAft>
                <a:spcPts val="600"/>
              </a:spcAft>
              <a:buFontTx/>
              <a:buChar char="-"/>
            </a:pPr>
            <a:r>
              <a:rPr lang="cs-CZ" sz="3000" b="1" i="0" dirty="0">
                <a:effectLst/>
                <a:latin typeface="Times New Roman" panose="02020603050405020304" pitchFamily="18" charset="0"/>
                <a:cs typeface="Times New Roman" panose="02020603050405020304" pitchFamily="18" charset="0"/>
              </a:rPr>
              <a:t>ceny pozemků</a:t>
            </a:r>
          </a:p>
          <a:p>
            <a:pPr marL="457200" indent="-457200" algn="l">
              <a:spcAft>
                <a:spcPts val="600"/>
              </a:spcAft>
              <a:buFontTx/>
              <a:buChar char="-"/>
            </a:pPr>
            <a:r>
              <a:rPr lang="cs-CZ" sz="3000" b="1" i="0" dirty="0">
                <a:effectLst/>
                <a:latin typeface="Times New Roman" panose="02020603050405020304" pitchFamily="18" charset="0"/>
                <a:cs typeface="Times New Roman" panose="02020603050405020304" pitchFamily="18" charset="0"/>
              </a:rPr>
              <a:t>ceny pronájmů v daném regionu.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První </a:t>
            </a:r>
            <a:r>
              <a:rPr lang="cs-CZ" sz="3000" dirty="0">
                <a:latin typeface="Times New Roman" panose="02020603050405020304" pitchFamily="18" charset="0"/>
                <a:cs typeface="Times New Roman" panose="02020603050405020304" pitchFamily="18" charset="0"/>
              </a:rPr>
              <a:t>komponent </a:t>
            </a:r>
            <a:r>
              <a:rPr lang="cs-CZ" sz="3000" b="0" i="0" dirty="0">
                <a:effectLst/>
                <a:latin typeface="Times New Roman" panose="02020603050405020304" pitchFamily="18" charset="0"/>
                <a:cs typeface="Times New Roman" panose="02020603050405020304" pitchFamily="18" charset="0"/>
              </a:rPr>
              <a:t>je vztažen k cenám stavebních pozemků pro výstavbu objektů zpracovatelského průmyslu</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D</a:t>
            </a:r>
            <a:r>
              <a:rPr lang="cs-CZ" sz="3000" b="0" i="0" dirty="0">
                <a:effectLst/>
                <a:latin typeface="Times New Roman" panose="02020603050405020304" pitchFamily="18" charset="0"/>
                <a:cs typeface="Times New Roman" panose="02020603050405020304" pitchFamily="18" charset="0"/>
              </a:rPr>
              <a:t>ruhý komponent je vztažen k cenám pronájmu kancelářských objektů pro poskytování služeb.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 hlediska firem jde o nákladové faktory, které hrají významnou roli zejména při rozhodování o nové lokalizaci podnikatelských aktivit.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CENY NEMOVITOSTÍ</a:t>
            </a:r>
          </a:p>
        </p:txBody>
      </p:sp>
    </p:spTree>
    <p:extLst>
      <p:ext uri="{BB962C8B-B14F-4D97-AF65-F5344CB8AC3E}">
        <p14:creationId xmlns:p14="http://schemas.microsoft.com/office/powerpoint/2010/main" val="111136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126A3BE-7C30-18DF-99E1-4264AF5F37E8}"/>
              </a:ext>
            </a:extLst>
          </p:cNvPr>
          <p:cNvSpPr txBox="1"/>
          <p:nvPr/>
        </p:nvSpPr>
        <p:spPr>
          <a:xfrm>
            <a:off x="367645" y="1245170"/>
            <a:ext cx="11251198" cy="3631763"/>
          </a:xfrm>
          <a:prstGeom prst="rect">
            <a:avLst/>
          </a:prstGeom>
          <a:noFill/>
        </p:spPr>
        <p:txBody>
          <a:bodyPr wrap="square" rtlCol="0">
            <a:spAutoFit/>
          </a:bodyPr>
          <a:lstStyle/>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Heterogenní skupinu faktorů, zahrnující:</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urbanistické a přírodní atraktivity území,</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environmentální kvality území. </a:t>
            </a:r>
          </a:p>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Za hlavní sjednocující prvek těchto environmentálně založených faktorů lze pokládat jejich vazby na kvalitu života v souladu s principem udržitelného rozvoje. </a:t>
            </a:r>
          </a:p>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Význam </a:t>
            </a:r>
            <a:r>
              <a:rPr lang="cs-CZ" sz="3000" dirty="0">
                <a:latin typeface="Times New Roman" panose="02020603050405020304" pitchFamily="18" charset="0"/>
                <a:cs typeface="Times New Roman" panose="02020603050405020304" pitchFamily="18" charset="0"/>
              </a:rPr>
              <a:t>těchto faktorů se</a:t>
            </a:r>
            <a:r>
              <a:rPr lang="cs-CZ" sz="3000" b="0" i="0" dirty="0">
                <a:effectLst/>
                <a:latin typeface="Times New Roman" panose="02020603050405020304" pitchFamily="18" charset="0"/>
                <a:cs typeface="Times New Roman" panose="02020603050405020304" pitchFamily="18" charset="0"/>
              </a:rPr>
              <a:t> postupně zvyšuje.</a:t>
            </a: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ENVIRONMENTÁLNÍ FAKTORY</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908123"/>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7461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95603" y="1424075"/>
            <a:ext cx="10875371" cy="3554819"/>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Urbanistická a přírodní atraktivita území se řadí mezi významné činitele spoluutvářející kvalitu podnikatelského prostředí.</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Faktory odrážejí turistickou atraktivitu území.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Vlivy faktoru na vytváření „image“ regionů se řadí mezi stále významnější.</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V</a:t>
            </a:r>
            <a:r>
              <a:rPr lang="cs-CZ" sz="3000" b="0" i="0" dirty="0">
                <a:effectLst/>
                <a:latin typeface="Times New Roman" panose="02020603050405020304" pitchFamily="18" charset="0"/>
                <a:cs typeface="Times New Roman" panose="02020603050405020304" pitchFamily="18" charset="0"/>
              </a:rPr>
              <a:t>livy jsou adekvátním dopadem na obytnou a investiční atraktivitu, a tedy i na celkovou kvalitu podnikatelského prostředí.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1169551"/>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URBANISTICKÉ A PŘÍRODNÍ ATRAKTIVITY ÚZEMÍ</a:t>
            </a:r>
          </a:p>
        </p:txBody>
      </p:sp>
    </p:spTree>
    <p:extLst>
      <p:ext uri="{BB962C8B-B14F-4D97-AF65-F5344CB8AC3E}">
        <p14:creationId xmlns:p14="http://schemas.microsoft.com/office/powerpoint/2010/main" val="2269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286273" y="1036448"/>
            <a:ext cx="10875371" cy="3477875"/>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Faktor kvality environmentální kvality území je interpretován jako součást kvality podnikatelského prostředí.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Patří sice mezi nejméně významné faktory kvality podnikatelského prostředí, ale lze však konstatovat postupné zvyšování jeho významu.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Tento faktor také obecně závisí i s technickoekonomickou vyspělostí firem.</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ENVIRONMENTÁLNÍ KVALITY ÚZEMÍ</a:t>
            </a:r>
          </a:p>
        </p:txBody>
      </p:sp>
    </p:spTree>
    <p:extLst>
      <p:ext uri="{BB962C8B-B14F-4D97-AF65-F5344CB8AC3E}">
        <p14:creationId xmlns:p14="http://schemas.microsoft.com/office/powerpoint/2010/main" val="39531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2080174" y="2103068"/>
            <a:ext cx="8329823" cy="2169825"/>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4. </a:t>
            </a:r>
          </a:p>
          <a:p>
            <a:pPr algn="ctr"/>
            <a:r>
              <a:rPr lang="cs-CZ" sz="4500" b="1" dirty="0">
                <a:latin typeface="Times New Roman" panose="02020603050405020304" pitchFamily="18" charset="0"/>
                <a:cs typeface="Times New Roman" panose="02020603050405020304" pitchFamily="18" charset="0"/>
              </a:rPr>
              <a:t>FÁZE PODNIKÁNÍ MALÝCH A STŘEDNÍCH PODNIKŮ</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1085932" y="4272893"/>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60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FÁZE MSP</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908123"/>
            <a:ext cx="11334805"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2" name="Diagram 1">
            <a:extLst>
              <a:ext uri="{FF2B5EF4-FFF2-40B4-BE49-F238E27FC236}">
                <a16:creationId xmlns:a16="http://schemas.microsoft.com/office/drawing/2014/main" id="{38E856E0-B6CF-082F-6696-EEC039560441}"/>
              </a:ext>
            </a:extLst>
          </p:cNvPr>
          <p:cNvGraphicFramePr/>
          <p:nvPr>
            <p:extLst>
              <p:ext uri="{D42A27DB-BD31-4B8C-83A1-F6EECF244321}">
                <p14:modId xmlns:p14="http://schemas.microsoft.com/office/powerpoint/2010/main" val="1364711314"/>
              </p:ext>
            </p:extLst>
          </p:nvPr>
        </p:nvGraphicFramePr>
        <p:xfrm>
          <a:off x="433633" y="930781"/>
          <a:ext cx="11334805" cy="5207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46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286273" y="1036448"/>
            <a:ext cx="10875371" cy="4862870"/>
          </a:xfrm>
          <a:prstGeom prst="rect">
            <a:avLst/>
          </a:prstGeom>
          <a:noFill/>
        </p:spPr>
        <p:txBody>
          <a:bodyPr wrap="square" rtlCol="0">
            <a:spAutoFit/>
          </a:bodyPr>
          <a:lstStyle/>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Fáze před zahájením podnikání.</a:t>
            </a:r>
          </a:p>
          <a:p>
            <a:pPr marL="457200" indent="-457200" algn="l">
              <a:spcAft>
                <a:spcPts val="600"/>
              </a:spcAft>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v</a:t>
            </a:r>
            <a:r>
              <a:rPr lang="cs-CZ" sz="3000" b="1" i="0" dirty="0">
                <a:effectLst/>
                <a:latin typeface="Times New Roman" panose="02020603050405020304" pitchFamily="18" charset="0"/>
                <a:cs typeface="Times New Roman" panose="02020603050405020304" pitchFamily="18" charset="0"/>
              </a:rPr>
              <a:t>ytvoření podnikatelského (business) plánu,</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správná volba typu nebo právní formy podnikání. </a:t>
            </a:r>
            <a:endParaRPr lang="cs-CZ" sz="3000" b="0" i="0" dirty="0">
              <a:effectLst/>
              <a:latin typeface="Times New Roman" panose="02020603050405020304" pitchFamily="18" charset="0"/>
              <a:cs typeface="Times New Roman" panose="02020603050405020304" pitchFamily="18" charset="0"/>
            </a:endParaRPr>
          </a:p>
          <a:p>
            <a:pPr algn="l">
              <a:spcAft>
                <a:spcPts val="600"/>
              </a:spcAft>
            </a:pPr>
            <a:endParaRPr lang="cs-CZ" sz="3000" b="0" i="0" dirty="0">
              <a:effectLst/>
              <a:latin typeface="Times New Roman" panose="02020603050405020304" pitchFamily="18" charset="0"/>
              <a:cs typeface="Times New Roman" panose="02020603050405020304" pitchFamily="18" charset="0"/>
            </a:endParaRP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Na začátku podnikání je rozhodující položit si otázky: </a:t>
            </a:r>
          </a:p>
          <a:p>
            <a:pPr lvl="1">
              <a:spcAft>
                <a:spcPts val="600"/>
              </a:spcAft>
            </a:pPr>
            <a:r>
              <a:rPr lang="cs-CZ" sz="3000" b="0" i="1" dirty="0">
                <a:effectLst/>
                <a:latin typeface="Times New Roman" panose="02020603050405020304" pitchFamily="18" charset="0"/>
                <a:cs typeface="Times New Roman" panose="02020603050405020304" pitchFamily="18" charset="0"/>
              </a:rPr>
              <a:t>Která forma podnikání bude nejvhodnější? </a:t>
            </a:r>
          </a:p>
          <a:p>
            <a:pPr lvl="1">
              <a:spcAft>
                <a:spcPts val="600"/>
              </a:spcAft>
            </a:pPr>
            <a:r>
              <a:rPr lang="cs-CZ" sz="3000" b="0" i="1" dirty="0">
                <a:effectLst/>
                <a:latin typeface="Times New Roman" panose="02020603050405020304" pitchFamily="18" charset="0"/>
                <a:cs typeface="Times New Roman" panose="02020603050405020304" pitchFamily="18" charset="0"/>
              </a:rPr>
              <a:t>Jak postupovat při zřizování živnosti? </a:t>
            </a:r>
          </a:p>
          <a:p>
            <a:pPr lvl="1">
              <a:spcAft>
                <a:spcPts val="600"/>
              </a:spcAft>
            </a:pPr>
            <a:r>
              <a:rPr lang="cs-CZ" sz="3000" b="0" i="1" dirty="0">
                <a:effectLst/>
                <a:latin typeface="Times New Roman" panose="02020603050405020304" pitchFamily="18" charset="0"/>
                <a:cs typeface="Times New Roman" panose="02020603050405020304" pitchFamily="18" charset="0"/>
              </a:rPr>
              <a:t>Jak se vyhnout zbytečným chybám? </a:t>
            </a:r>
          </a:p>
          <a:p>
            <a:pPr lvl="1">
              <a:spcAft>
                <a:spcPts val="600"/>
              </a:spcAft>
            </a:pPr>
            <a:r>
              <a:rPr lang="cs-CZ" sz="3000" b="0" i="1" dirty="0">
                <a:effectLst/>
                <a:latin typeface="Times New Roman" panose="02020603050405020304" pitchFamily="18" charset="0"/>
                <a:cs typeface="Times New Roman" panose="02020603050405020304" pitchFamily="18" charset="0"/>
              </a:rPr>
              <a:t>Na jaké důležité kroky není dobré zapomenout?</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1. PREINKUBAČNÍ FÁZE</a:t>
            </a:r>
          </a:p>
        </p:txBody>
      </p:sp>
      <p:pic>
        <p:nvPicPr>
          <p:cNvPr id="4" name="Grafický objekt 3" descr="Otazník">
            <a:extLst>
              <a:ext uri="{FF2B5EF4-FFF2-40B4-BE49-F238E27FC236}">
                <a16:creationId xmlns:a16="http://schemas.microsoft.com/office/drawing/2014/main" id="{1E981DDC-206F-B57D-E918-9F1BAC7E56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9271" y="4039134"/>
            <a:ext cx="1782418" cy="1782418"/>
          </a:xfrm>
          <a:prstGeom prst="rect">
            <a:avLst/>
          </a:prstGeom>
        </p:spPr>
      </p:pic>
    </p:spTree>
    <p:extLst>
      <p:ext uri="{BB962C8B-B14F-4D97-AF65-F5344CB8AC3E}">
        <p14:creationId xmlns:p14="http://schemas.microsoft.com/office/powerpoint/2010/main" val="74490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ZÁKLADNÍ KROKY PŘED ZAHÁJENÍM PODNIKÁNÍ</a:t>
            </a:r>
          </a:p>
        </p:txBody>
      </p:sp>
      <p:graphicFrame>
        <p:nvGraphicFramePr>
          <p:cNvPr id="2" name="Diagram 1">
            <a:extLst>
              <a:ext uri="{FF2B5EF4-FFF2-40B4-BE49-F238E27FC236}">
                <a16:creationId xmlns:a16="http://schemas.microsoft.com/office/drawing/2014/main" id="{D12C3ED5-2787-17E8-466F-F070757573D4}"/>
              </a:ext>
            </a:extLst>
          </p:cNvPr>
          <p:cNvGraphicFramePr/>
          <p:nvPr>
            <p:extLst>
              <p:ext uri="{D42A27DB-BD31-4B8C-83A1-F6EECF244321}">
                <p14:modId xmlns:p14="http://schemas.microsoft.com/office/powerpoint/2010/main" val="3869594887"/>
              </p:ext>
            </p:extLst>
          </p:nvPr>
        </p:nvGraphicFramePr>
        <p:xfrm>
          <a:off x="367644" y="1037718"/>
          <a:ext cx="115195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21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286273" y="1036448"/>
            <a:ext cx="6730753" cy="4939814"/>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Podnikání je riziko.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Pokud svůj podnikatelský záměr podnikatel předem dostatečně nepromyslí, může si způsobit zbytečné a velice nepříjemné komplikace.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Ideální situací před zahájením podnikatelské činnosti je založení podnikatelského plánu.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Základem podnikatelského plánu je rozvaha a marketing daného podnikání.</a:t>
            </a:r>
            <a:endParaRPr lang="cs-CZ" sz="3000" b="0" i="1" dirty="0">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OD NÁPADU K PLÁNU</a:t>
            </a:r>
          </a:p>
        </p:txBody>
      </p:sp>
      <p:pic>
        <p:nvPicPr>
          <p:cNvPr id="5" name="Obrázek 4">
            <a:extLst>
              <a:ext uri="{FF2B5EF4-FFF2-40B4-BE49-F238E27FC236}">
                <a16:creationId xmlns:a16="http://schemas.microsoft.com/office/drawing/2014/main" id="{FC4DB012-C734-6B89-506A-C22D69A9CB53}"/>
              </a:ext>
            </a:extLst>
          </p:cNvPr>
          <p:cNvPicPr>
            <a:picLocks noChangeAspect="1"/>
          </p:cNvPicPr>
          <p:nvPr/>
        </p:nvPicPr>
        <p:blipFill rotWithShape="1">
          <a:blip r:embed="rId2">
            <a:duotone>
              <a:schemeClr val="accent1">
                <a:shade val="45000"/>
                <a:satMod val="135000"/>
              </a:schemeClr>
              <a:prstClr val="white"/>
            </a:duotone>
          </a:blip>
          <a:srcRect l="16037" t="37194" r="61903" b="16787"/>
          <a:stretch/>
        </p:blipFill>
        <p:spPr>
          <a:xfrm>
            <a:off x="7047350" y="736417"/>
            <a:ext cx="4721088" cy="5539875"/>
          </a:xfrm>
          <a:prstGeom prst="rect">
            <a:avLst/>
          </a:prstGeom>
        </p:spPr>
      </p:pic>
    </p:spTree>
    <p:extLst>
      <p:ext uri="{BB962C8B-B14F-4D97-AF65-F5344CB8AC3E}">
        <p14:creationId xmlns:p14="http://schemas.microsoft.com/office/powerpoint/2010/main" val="960132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046387"/>
            <a:ext cx="11143727" cy="4708981"/>
          </a:xfrm>
          <a:prstGeom prst="rect">
            <a:avLst/>
          </a:prstGeom>
          <a:noFill/>
        </p:spPr>
        <p:txBody>
          <a:bodyPr wrap="square" rtlCol="0">
            <a:spAutoFit/>
          </a:bodyPr>
          <a:lstStyle/>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Většina podnikateli běžně preferovaných druhů výdělečné činnosti je provozována podle živnostenského zákona, nejedná se o jediný možný způsob soukromé výdělečné činnosti. </a:t>
            </a:r>
            <a:endParaRPr lang="cs-CZ" sz="3000" dirty="0">
              <a:latin typeface="Times New Roman" panose="02020603050405020304" pitchFamily="18" charset="0"/>
              <a:cs typeface="Times New Roman" panose="02020603050405020304" pitchFamily="18" charset="0"/>
            </a:endParaRP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Pro některé činnosti podnikatel nepotřebuje z hlediska jejich povahy téměř žádné povolení.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Pro jiné naopak potřebujete zvláštní povolení (např. od České národní banky, od Ministerstva zdravotnictví).</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Konkrétní požadavky jsou samozřejmě vždy odvislé od daného typu podnikatelského záměru.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VYMEZENÍ PODNIKATELSKÉ ČINNOSTI</a:t>
            </a:r>
          </a:p>
        </p:txBody>
      </p:sp>
    </p:spTree>
    <p:extLst>
      <p:ext uri="{BB962C8B-B14F-4D97-AF65-F5344CB8AC3E}">
        <p14:creationId xmlns:p14="http://schemas.microsoft.com/office/powerpoint/2010/main" val="358182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320830"/>
            <a:ext cx="11579903" cy="7017306"/>
          </a:xfrm>
          <a:prstGeom prst="rect">
            <a:avLst/>
          </a:prstGeom>
          <a:noFill/>
        </p:spPr>
        <p:txBody>
          <a:bodyPr wrap="square" rtlCol="0">
            <a:spAutoFit/>
          </a:bodyPr>
          <a:lstStyle/>
          <a:p>
            <a:r>
              <a:rPr lang="cs-CZ" sz="3000" b="1" dirty="0">
                <a:latin typeface="Times New Roman" panose="02020603050405020304" pitchFamily="18" charset="0"/>
                <a:cs typeface="Times New Roman" panose="02020603050405020304" pitchFamily="18" charset="0"/>
              </a:rPr>
              <a:t>3. INFRASTRUKTURNÍ FAKTORY</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faktor kvality silnic a železnic</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faktor informačních a komunikačních technologií</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faktor blízkosti letišť</a:t>
            </a:r>
          </a:p>
          <a:p>
            <a:r>
              <a:rPr lang="cs-CZ" sz="3000" b="1" dirty="0">
                <a:latin typeface="Times New Roman" panose="02020603050405020304" pitchFamily="18" charset="0"/>
                <a:cs typeface="Times New Roman" panose="02020603050405020304" pitchFamily="18" charset="0"/>
              </a:rPr>
              <a:t>4. LOKÁLNÍ FAKTORY</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t>
            </a:r>
            <a:r>
              <a:rPr lang="cs-CZ" sz="3000" i="0" dirty="0">
                <a:effectLst/>
                <a:latin typeface="Times New Roman" panose="02020603050405020304" pitchFamily="18" charset="0"/>
                <a:cs typeface="Times New Roman" panose="02020603050405020304" pitchFamily="18" charset="0"/>
              </a:rPr>
              <a:t>aktor podnikatelské a znalostní báze</a:t>
            </a:r>
          </a:p>
          <a:p>
            <a:pPr marL="914400" lvl="1" indent="-457200">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faktor asistence veřejné správy</a:t>
            </a:r>
          </a:p>
          <a:p>
            <a:r>
              <a:rPr lang="cs-CZ" sz="3000" b="1" dirty="0">
                <a:latin typeface="Times New Roman" panose="02020603050405020304" pitchFamily="18" charset="0"/>
                <a:cs typeface="Times New Roman" panose="02020603050405020304" pitchFamily="18" charset="0"/>
              </a:rPr>
              <a:t>5. CENOVÉ FAKTORY</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faktor ceny práce</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faktor ceny nemovitostí</a:t>
            </a:r>
          </a:p>
          <a:p>
            <a:r>
              <a:rPr lang="cs-CZ" sz="3000" b="1" dirty="0">
                <a:latin typeface="Times New Roman" panose="02020603050405020304" pitchFamily="18" charset="0"/>
                <a:cs typeface="Times New Roman" panose="02020603050405020304" pitchFamily="18" charset="0"/>
              </a:rPr>
              <a:t>6. ENVIRONMENTÁLNÍ FAKTORY</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faktor urbanistické a přírodní atraktivity prostředí</a:t>
            </a:r>
          </a:p>
          <a:p>
            <a:pPr marL="914400"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faktor environmentální kvality území</a:t>
            </a:r>
          </a:p>
          <a:p>
            <a:pPr marL="457200" indent="-457200">
              <a:buFont typeface="Wingdings" panose="05000000000000000000" pitchFamily="2" charset="2"/>
              <a:buChar char="§"/>
            </a:pPr>
            <a:endParaRPr lang="cs-CZ" sz="30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cs-CZ"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9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976814"/>
            <a:ext cx="11143727" cy="4401205"/>
          </a:xfrm>
          <a:prstGeom prst="rect">
            <a:avLst/>
          </a:prstGeom>
          <a:noFill/>
        </p:spPr>
        <p:txBody>
          <a:bodyPr wrap="square" rtlCol="0">
            <a:spAutoFit/>
          </a:bodyPr>
          <a:lstStyle/>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Neexistuje žádná univerzální cesta.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Podnikatel by měl předem uvažovat o způsobu, jakou formou podnikání může svůj záměr nejlépe realizovat.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Pro některá podnikání (poradenské služby, účetnictví, kadeřnictví aj.) je vhodná forma např. živnostenského oprávnění.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Pro velké podniky (zemědělské, průmyslové apod.) je vhodná forma např. akciové společnosti.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Požadavky, podmínky i představy jednotlivých podnikatelů se liší.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VÝBĚR VHODNÉ FORMY PODNIKÁNÍ</a:t>
            </a:r>
          </a:p>
        </p:txBody>
      </p:sp>
    </p:spTree>
    <p:extLst>
      <p:ext uri="{BB962C8B-B14F-4D97-AF65-F5344CB8AC3E}">
        <p14:creationId xmlns:p14="http://schemas.microsoft.com/office/powerpoint/2010/main" val="289000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885466"/>
            <a:ext cx="11143727" cy="5786199"/>
          </a:xfrm>
          <a:prstGeom prst="rect">
            <a:avLst/>
          </a:prstGeom>
          <a:noFill/>
        </p:spPr>
        <p:txBody>
          <a:bodyPr wrap="square" rtlCol="0">
            <a:spAutoFit/>
          </a:bodyPr>
          <a:lstStyle/>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Přijetím statutu podnikatele na sebe podnikatel přebírá odpovědnosti, které běžný občan – zaměstnanec, vnímá jen minimálně.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Například zdravotní a sociální pojištění odvádí za zaměstnance ze zákona jejich zaměstnavatel.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Podnikatel tyto odpovědnosti přenáší na sebe.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Zahájením podnikání tak pro podnikatele začíná jeho pravidelná komunikace se zdravotní pojišťovnou a Českou správou sociálního zabezpečení (ČSSZ).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Další povinnosti pro podnikatele vyplývají z konkrétního oborového zaměření.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DALŠÍ POVINNOSTI PODNIKATELE</a:t>
            </a:r>
          </a:p>
        </p:txBody>
      </p:sp>
    </p:spTree>
    <p:extLst>
      <p:ext uri="{BB962C8B-B14F-4D97-AF65-F5344CB8AC3E}">
        <p14:creationId xmlns:p14="http://schemas.microsoft.com/office/powerpoint/2010/main" val="3234845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1631216"/>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2. ZAHÁJENÍ PODNIKÁNÍ</a:t>
            </a:r>
          </a:p>
          <a:p>
            <a:endParaRPr lang="cs-CZ" sz="3500" b="1" dirty="0">
              <a:latin typeface="Times New Roman" panose="02020603050405020304" pitchFamily="18" charset="0"/>
              <a:cs typeface="Times New Roman" panose="02020603050405020304" pitchFamily="18" charset="0"/>
            </a:endParaRPr>
          </a:p>
          <a:p>
            <a:r>
              <a:rPr lang="cs-CZ" sz="3000" b="1" dirty="0">
                <a:latin typeface="Times New Roman" panose="02020603050405020304" pitchFamily="18" charset="0"/>
                <a:cs typeface="Times New Roman" panose="02020603050405020304" pitchFamily="18" charset="0"/>
              </a:rPr>
              <a:t>ZÁKLADNÍ KROKY PŘI ZAHÁJENÍ PODNIKÁNÍ</a:t>
            </a:r>
          </a:p>
        </p:txBody>
      </p:sp>
      <p:graphicFrame>
        <p:nvGraphicFramePr>
          <p:cNvPr id="2" name="Diagram 1">
            <a:extLst>
              <a:ext uri="{FF2B5EF4-FFF2-40B4-BE49-F238E27FC236}">
                <a16:creationId xmlns:a16="http://schemas.microsoft.com/office/drawing/2014/main" id="{D12C3ED5-2787-17E8-466F-F070757573D4}"/>
              </a:ext>
            </a:extLst>
          </p:cNvPr>
          <p:cNvGraphicFramePr/>
          <p:nvPr>
            <p:extLst>
              <p:ext uri="{D42A27DB-BD31-4B8C-83A1-F6EECF244321}">
                <p14:modId xmlns:p14="http://schemas.microsoft.com/office/powerpoint/2010/main" val="2125493150"/>
              </p:ext>
            </p:extLst>
          </p:nvPr>
        </p:nvGraphicFramePr>
        <p:xfrm>
          <a:off x="367644" y="2087218"/>
          <a:ext cx="11519556" cy="436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540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3. ZÁKLADY MANAGEMENTU</a:t>
            </a:r>
            <a:endParaRPr lang="cs-CZ" sz="3000" b="1" dirty="0">
              <a:latin typeface="Times New Roman" panose="02020603050405020304" pitchFamily="18" charset="0"/>
              <a:cs typeface="Times New Roman" panose="02020603050405020304" pitchFamily="18" charset="0"/>
            </a:endParaRPr>
          </a:p>
        </p:txBody>
      </p:sp>
      <p:sp>
        <p:nvSpPr>
          <p:cNvPr id="3" name="TextovéPole 2">
            <a:extLst>
              <a:ext uri="{FF2B5EF4-FFF2-40B4-BE49-F238E27FC236}">
                <a16:creationId xmlns:a16="http://schemas.microsoft.com/office/drawing/2014/main" id="{00AD598A-C3E4-FCF4-6D59-0E565946BFDC}"/>
              </a:ext>
            </a:extLst>
          </p:cNvPr>
          <p:cNvSpPr txBox="1"/>
          <p:nvPr/>
        </p:nvSpPr>
        <p:spPr>
          <a:xfrm>
            <a:off x="367644" y="885466"/>
            <a:ext cx="11143727" cy="5786199"/>
          </a:xfrm>
          <a:prstGeom prst="rect">
            <a:avLst/>
          </a:prstGeom>
          <a:noFill/>
        </p:spPr>
        <p:txBody>
          <a:bodyPr wrap="square" rtlCol="0">
            <a:spAutoFit/>
          </a:bodyPr>
          <a:lstStyle/>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Management neboli řízení podniku, jehož hlavní náplní je snaha o vzájemné skloubení všech činností tak, aby bylo dosaženo vytyčených cílů. </a:t>
            </a:r>
          </a:p>
          <a:p>
            <a:pPr marL="457200" indent="-457200" algn="l">
              <a:spcAft>
                <a:spcPts val="1200"/>
              </a:spcAft>
              <a:buFontTx/>
              <a:buChar char="-"/>
            </a:pPr>
            <a:r>
              <a:rPr lang="cs-CZ" sz="3000" b="1" i="0" u="sng" dirty="0">
                <a:effectLst/>
                <a:latin typeface="Times New Roman" panose="02020603050405020304" pitchFamily="18" charset="0"/>
                <a:cs typeface="Times New Roman" panose="02020603050405020304" pitchFamily="18" charset="0"/>
              </a:rPr>
              <a:t>Mezi stěžejní činnosti managementu podniku se řadí:</a:t>
            </a:r>
          </a:p>
          <a:p>
            <a:pPr marL="914400" lvl="1" indent="-457200">
              <a:spcAft>
                <a:spcPts val="12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stanovení cílů</a:t>
            </a:r>
          </a:p>
          <a:p>
            <a:pPr marL="914400" lvl="1" indent="-457200">
              <a:spcAft>
                <a:spcPts val="12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plánování</a:t>
            </a:r>
            <a:endParaRPr lang="cs-CZ" sz="3000" b="1" dirty="0">
              <a:latin typeface="Times New Roman" panose="02020603050405020304" pitchFamily="18" charset="0"/>
              <a:cs typeface="Times New Roman" panose="02020603050405020304" pitchFamily="18" charset="0"/>
            </a:endParaRPr>
          </a:p>
          <a:p>
            <a:pPr marL="914400" lvl="1" indent="-457200">
              <a:spcAft>
                <a:spcPts val="12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rozhodování</a:t>
            </a:r>
          </a:p>
          <a:p>
            <a:pPr marL="914400" lvl="1" indent="-457200">
              <a:spcAft>
                <a:spcPts val="1200"/>
              </a:spcAft>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r</a:t>
            </a:r>
            <a:r>
              <a:rPr lang="cs-CZ" sz="3000" b="1" i="0" dirty="0">
                <a:effectLst/>
                <a:latin typeface="Times New Roman" panose="02020603050405020304" pitchFamily="18" charset="0"/>
                <a:cs typeface="Times New Roman" panose="02020603050405020304" pitchFamily="18" charset="0"/>
              </a:rPr>
              <a:t>ealizování</a:t>
            </a:r>
            <a:endParaRPr lang="cs-CZ" sz="3000" b="1" dirty="0">
              <a:latin typeface="Times New Roman" panose="02020603050405020304" pitchFamily="18" charset="0"/>
              <a:cs typeface="Times New Roman" panose="02020603050405020304" pitchFamily="18" charset="0"/>
            </a:endParaRPr>
          </a:p>
          <a:p>
            <a:pPr marL="914400" lvl="1" indent="-457200">
              <a:spcAft>
                <a:spcPts val="12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ovlivňování </a:t>
            </a:r>
            <a:endParaRPr lang="cs-CZ" sz="3000" b="1" dirty="0">
              <a:latin typeface="Times New Roman" panose="02020603050405020304" pitchFamily="18" charset="0"/>
              <a:cs typeface="Times New Roman" panose="02020603050405020304" pitchFamily="18" charset="0"/>
            </a:endParaRPr>
          </a:p>
          <a:p>
            <a:pPr marL="914400" lvl="1" indent="-457200">
              <a:spcAft>
                <a:spcPts val="12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kontrolování</a:t>
            </a:r>
          </a:p>
        </p:txBody>
      </p:sp>
    </p:spTree>
    <p:extLst>
      <p:ext uri="{BB962C8B-B14F-4D97-AF65-F5344CB8AC3E}">
        <p14:creationId xmlns:p14="http://schemas.microsoft.com/office/powerpoint/2010/main" val="274475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5" y="885466"/>
            <a:ext cx="8368852" cy="5940088"/>
          </a:xfrm>
          <a:prstGeom prst="rect">
            <a:avLst/>
          </a:prstGeom>
          <a:noFill/>
        </p:spPr>
        <p:txBody>
          <a:bodyPr wrap="square" rtlCol="0">
            <a:spAutoFit/>
          </a:bodyPr>
          <a:lstStyle/>
          <a:p>
            <a:pPr marL="457200" indent="-457200" algn="l">
              <a:spcAft>
                <a:spcPts val="1200"/>
              </a:spcAft>
              <a:buFontTx/>
              <a:buChar char="-"/>
            </a:pPr>
            <a:r>
              <a:rPr lang="cs-CZ" sz="3000" b="1" i="0" dirty="0">
                <a:effectLst/>
                <a:latin typeface="Times New Roman" panose="02020603050405020304" pitchFamily="18" charset="0"/>
                <a:cs typeface="Times New Roman" panose="02020603050405020304" pitchFamily="18" charset="0"/>
              </a:rPr>
              <a:t>STRATEGICKÉ</a:t>
            </a:r>
            <a:r>
              <a:rPr lang="cs-CZ" sz="3000" b="0" i="0" dirty="0">
                <a:effectLst/>
                <a:latin typeface="Times New Roman" panose="02020603050405020304" pitchFamily="18" charset="0"/>
                <a:cs typeface="Times New Roman" panose="02020603050405020304" pitchFamily="18" charset="0"/>
              </a:rPr>
              <a:t> - dlouhodobé strategie, kterými se bude podnik řídit, aby dosáhl stanovených cílů. Základním krokem strategického řízení je stanovení poslání, cílů a strategií podniku. Poslání obnáší základní důvod existence podniku, jeho základní funkci ve společnosti</a:t>
            </a:r>
          </a:p>
          <a:p>
            <a:pPr marL="457200" indent="-457200" algn="l">
              <a:spcAft>
                <a:spcPts val="1200"/>
              </a:spcAft>
              <a:buFontTx/>
              <a:buChar char="-"/>
            </a:pPr>
            <a:r>
              <a:rPr lang="cs-CZ" sz="3000" b="1" i="0" dirty="0">
                <a:effectLst/>
                <a:latin typeface="Times New Roman" panose="02020603050405020304" pitchFamily="18" charset="0"/>
                <a:cs typeface="Times New Roman" panose="02020603050405020304" pitchFamily="18" charset="0"/>
              </a:rPr>
              <a:t>TAKTICKÉ</a:t>
            </a:r>
            <a:r>
              <a:rPr lang="cs-CZ" sz="3000" dirty="0">
                <a:latin typeface="Times New Roman" panose="02020603050405020304" pitchFamily="18" charset="0"/>
                <a:cs typeface="Times New Roman" panose="02020603050405020304" pitchFamily="18" charset="0"/>
              </a:rPr>
              <a:t> -  řízení, které </a:t>
            </a:r>
            <a:r>
              <a:rPr lang="cs-CZ" sz="3000" b="0" i="0" dirty="0">
                <a:effectLst/>
                <a:latin typeface="Times New Roman" panose="02020603050405020304" pitchFamily="18" charset="0"/>
                <a:cs typeface="Times New Roman" panose="02020603050405020304" pitchFamily="18" charset="0"/>
              </a:rPr>
              <a:t>směřuje k naplnění strategických cílů. Obvykle je to řízení na rozmezí jednoho roku. Za nástroj taktického řízení se považuje roční plán, rozpočty apod.</a:t>
            </a:r>
          </a:p>
          <a:p>
            <a:pPr marL="457200" indent="-457200" algn="l">
              <a:spcAft>
                <a:spcPts val="1200"/>
              </a:spcAft>
              <a:buFontTx/>
              <a:buChar char="-"/>
            </a:pPr>
            <a:r>
              <a:rPr lang="cs-CZ" sz="3000" b="1" i="0" dirty="0">
                <a:effectLst/>
                <a:latin typeface="Times New Roman" panose="02020603050405020304" pitchFamily="18" charset="0"/>
                <a:cs typeface="Times New Roman" panose="02020603050405020304" pitchFamily="18" charset="0"/>
              </a:rPr>
              <a:t>OPERATIVNÍ</a:t>
            </a:r>
            <a:r>
              <a:rPr lang="cs-CZ" sz="3000" dirty="0">
                <a:latin typeface="Times New Roman" panose="02020603050405020304" pitchFamily="18" charset="0"/>
                <a:cs typeface="Times New Roman" panose="02020603050405020304" pitchFamily="18" charset="0"/>
              </a:rPr>
              <a:t> –</a:t>
            </a:r>
            <a:r>
              <a:rPr lang="cs-CZ" sz="3000" b="0" i="0" dirty="0">
                <a:effectLst/>
                <a:latin typeface="Times New Roman" panose="02020603050405020304" pitchFamily="18" charset="0"/>
                <a:cs typeface="Times New Roman" panose="02020603050405020304" pitchFamily="18" charset="0"/>
              </a:rPr>
              <a:t> realizují se jím taktické záměry, operativní plán je pro období měsíce či týdne.</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DĚLENÍ ŘÍZENÍ</a:t>
            </a:r>
          </a:p>
        </p:txBody>
      </p:sp>
      <p:pic>
        <p:nvPicPr>
          <p:cNvPr id="7" name="Obrázek 6">
            <a:extLst>
              <a:ext uri="{FF2B5EF4-FFF2-40B4-BE49-F238E27FC236}">
                <a16:creationId xmlns:a16="http://schemas.microsoft.com/office/drawing/2014/main" id="{71E982E2-1EBA-9396-9365-572A4715BFD7}"/>
              </a:ext>
            </a:extLst>
          </p:cNvPr>
          <p:cNvPicPr>
            <a:picLocks noChangeAspect="1"/>
          </p:cNvPicPr>
          <p:nvPr/>
        </p:nvPicPr>
        <p:blipFill rotWithShape="1">
          <a:blip r:embed="rId2">
            <a:duotone>
              <a:schemeClr val="accent1">
                <a:shade val="45000"/>
                <a:satMod val="135000"/>
              </a:schemeClr>
              <a:prstClr val="white"/>
            </a:duotone>
          </a:blip>
          <a:srcRect l="65379" t="25507" r="12446" b="29276"/>
          <a:stretch/>
        </p:blipFill>
        <p:spPr>
          <a:xfrm>
            <a:off x="8915398" y="1878495"/>
            <a:ext cx="2703444" cy="3101010"/>
          </a:xfrm>
          <a:prstGeom prst="rect">
            <a:avLst/>
          </a:prstGeom>
        </p:spPr>
      </p:pic>
    </p:spTree>
    <p:extLst>
      <p:ext uri="{BB962C8B-B14F-4D97-AF65-F5344CB8AC3E}">
        <p14:creationId xmlns:p14="http://schemas.microsoft.com/office/powerpoint/2010/main" val="926484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920621"/>
            <a:ext cx="11400793" cy="4555093"/>
          </a:xfrm>
          <a:prstGeom prst="rect">
            <a:avLst/>
          </a:prstGeom>
          <a:noFill/>
        </p:spPr>
        <p:txBody>
          <a:bodyPr wrap="square" rtlCol="0">
            <a:spAutoFit/>
          </a:bodyPr>
          <a:lstStyle/>
          <a:p>
            <a:pPr marL="457200" indent="-457200" algn="l">
              <a:spcAft>
                <a:spcPts val="1200"/>
              </a:spcAft>
              <a:buFontTx/>
              <a:buChar char="-"/>
            </a:pPr>
            <a:r>
              <a:rPr lang="cs-CZ" sz="3000" dirty="0">
                <a:latin typeface="Times New Roman" panose="02020603050405020304" pitchFamily="18" charset="0"/>
                <a:cs typeface="Times New Roman" panose="02020603050405020304" pitchFamily="18" charset="0"/>
              </a:rPr>
              <a:t>F</a:t>
            </a:r>
            <a:r>
              <a:rPr lang="cs-CZ" sz="3000" b="0" i="0" dirty="0">
                <a:effectLst/>
                <a:latin typeface="Times New Roman" panose="02020603050405020304" pitchFamily="18" charset="0"/>
                <a:cs typeface="Times New Roman" panose="02020603050405020304" pitchFamily="18" charset="0"/>
              </a:rPr>
              <a:t>unkce manažera je zastoupena vlastníkem, který na své riziko rozhoduje o osudu své firmy a má často větší motivaci. Tohle je hlavní specifikum malých a středních podniků. </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Rozdíl oproti velkým podnikům je, že vlastnictví je odděleno od řízení tak, že vlastníci jen z malé míry ovlivňují rozhodování společnosti a skupina kompetentních manažerů operativně rozhoduje o chodu podniku a jsou odpovědni vlastníkům, kteří nesou riziko.</a:t>
            </a:r>
          </a:p>
          <a:p>
            <a:pPr marL="457200" indent="-457200" algn="l">
              <a:spcAft>
                <a:spcPts val="1200"/>
              </a:spcAft>
              <a:buFontTx/>
              <a:buChar char="-"/>
            </a:pPr>
            <a:r>
              <a:rPr lang="cs-CZ" sz="3000" dirty="0">
                <a:latin typeface="Times New Roman" panose="02020603050405020304" pitchFamily="18" charset="0"/>
                <a:cs typeface="Times New Roman" panose="02020603050405020304" pitchFamily="18" charset="0"/>
              </a:rPr>
              <a:t>V</a:t>
            </a:r>
            <a:r>
              <a:rPr lang="cs-CZ" sz="3000" b="0" i="0" dirty="0">
                <a:effectLst/>
                <a:latin typeface="Times New Roman" panose="02020603050405020304" pitchFamily="18" charset="0"/>
                <a:cs typeface="Times New Roman" panose="02020603050405020304" pitchFamily="18" charset="0"/>
              </a:rPr>
              <a:t> řízení malého a středního podniku se více odráží osobnost podnikatele.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MANAGEMENT V MALÉM A STŘEDNÍM PODNIKU</a:t>
            </a:r>
          </a:p>
        </p:txBody>
      </p:sp>
    </p:spTree>
    <p:extLst>
      <p:ext uri="{BB962C8B-B14F-4D97-AF65-F5344CB8AC3E}">
        <p14:creationId xmlns:p14="http://schemas.microsoft.com/office/powerpoint/2010/main" val="68537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836654"/>
            <a:ext cx="11400793" cy="5401479"/>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Výroba hmotných statků či poskytování služeb je stěžejní náplní podniků            maximalizace zisku.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Výroba v sobě zahrnuje přeměnu výrobního faktoru neboli vstupu, na výrobek nebo službu, které jsou označovány jako výstup.</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Produktivita, značí podíl množství výstupů na množství vstupů a měla by být maximalizována, což přináší efektivitu výrobních procesů.</a:t>
            </a:r>
          </a:p>
          <a:p>
            <a:pPr marL="457200" indent="-457200" algn="l">
              <a:buFontTx/>
              <a:buChar char="-"/>
            </a:pPr>
            <a:r>
              <a:rPr lang="cs-CZ" sz="3000" b="1" i="0" u="sng" dirty="0">
                <a:effectLst/>
                <a:latin typeface="Times New Roman" panose="02020603050405020304" pitchFamily="18" charset="0"/>
                <a:cs typeface="Times New Roman" panose="02020603050405020304" pitchFamily="18" charset="0"/>
              </a:rPr>
              <a:t>Produktivitu lze ovlivnit:</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zvolenými pracovními postupy, </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kvalitou strojního zařízení, </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využitím kapitálu, </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změnou úrovně schopností pracovní síly,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ŘÍZENÍ VÝROBY V MSP</a:t>
            </a:r>
          </a:p>
        </p:txBody>
      </p:sp>
      <p:sp>
        <p:nvSpPr>
          <p:cNvPr id="2" name="Šipka: doprava 1">
            <a:extLst>
              <a:ext uri="{FF2B5EF4-FFF2-40B4-BE49-F238E27FC236}">
                <a16:creationId xmlns:a16="http://schemas.microsoft.com/office/drawing/2014/main" id="{259C9C8D-3D9D-FC65-D2FC-753A31B68871}"/>
              </a:ext>
            </a:extLst>
          </p:cNvPr>
          <p:cNvSpPr/>
          <p:nvPr/>
        </p:nvSpPr>
        <p:spPr>
          <a:xfrm>
            <a:off x="2365513" y="1371601"/>
            <a:ext cx="834887" cy="504511"/>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364599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95603" y="433604"/>
            <a:ext cx="11400793" cy="6093976"/>
          </a:xfrm>
          <a:prstGeom prst="rect">
            <a:avLst/>
          </a:prstGeom>
          <a:noFill/>
        </p:spPr>
        <p:txBody>
          <a:bodyPr wrap="square" rtlCol="0">
            <a:spAutoFit/>
          </a:bodyPr>
          <a:lstStyle/>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systémem odměňování a hodnocení, </a:t>
            </a:r>
          </a:p>
          <a:p>
            <a:pPr marL="457200" indent="-457200" algn="l">
              <a:spcAft>
                <a:spcPts val="12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stavem infrastruktury.</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Spolu s výrobou se na efektivitě vyrábění výrobků podílí i nákup materiálu, který v sobě obsahuje vedle ceny, kvality, doby dodání také vztahy s dodavateli.</a:t>
            </a:r>
          </a:p>
          <a:p>
            <a:pPr marL="457200" indent="-457200" algn="l">
              <a:spcAft>
                <a:spcPts val="1200"/>
              </a:spcAft>
              <a:buFontTx/>
              <a:buChar char="-"/>
            </a:pPr>
            <a:r>
              <a:rPr lang="cs-CZ" sz="3000" b="0" i="0" dirty="0">
                <a:effectLst/>
                <a:latin typeface="Times New Roman" panose="02020603050405020304" pitchFamily="18" charset="0"/>
                <a:cs typeface="Times New Roman" panose="02020603050405020304" pitchFamily="18" charset="0"/>
              </a:rPr>
              <a:t>Dále podnik může zefektivnit výrobu outsourcingem dílčích aktivit výrobního procesu.</a:t>
            </a:r>
          </a:p>
          <a:p>
            <a:pPr marL="457200" indent="-457200" algn="l">
              <a:buFontTx/>
              <a:buChar char="-"/>
            </a:pPr>
            <a:r>
              <a:rPr lang="cs-CZ" sz="3000" b="1" u="sng" dirty="0">
                <a:latin typeface="Times New Roman" panose="02020603050405020304" pitchFamily="18" charset="0"/>
                <a:cs typeface="Times New Roman" panose="02020603050405020304" pitchFamily="18" charset="0"/>
              </a:rPr>
              <a:t>Etapy výrobního procesu</a:t>
            </a:r>
            <a:r>
              <a:rPr lang="cs-CZ" sz="3000" u="sng" dirty="0">
                <a:latin typeface="Times New Roman" panose="02020603050405020304" pitchFamily="18" charset="0"/>
                <a:cs typeface="Times New Roman" panose="02020603050405020304" pitchFamily="18" charset="0"/>
              </a:rPr>
              <a:t>:</a:t>
            </a:r>
          </a:p>
          <a:p>
            <a:pPr marL="514350" indent="-514350" algn="l">
              <a:buFont typeface="+mj-lt"/>
              <a:buAutoNum type="arabicPeriod"/>
            </a:pPr>
            <a:r>
              <a:rPr lang="cs-CZ" sz="3000" b="1" i="0" dirty="0">
                <a:effectLst/>
                <a:latin typeface="Times New Roman" panose="02020603050405020304" pitchFamily="18" charset="0"/>
                <a:cs typeface="Times New Roman" panose="02020603050405020304" pitchFamily="18" charset="0"/>
              </a:rPr>
              <a:t>předvýrobní etapa </a:t>
            </a:r>
            <a:r>
              <a:rPr lang="cs-CZ" sz="3000" b="0" i="0" dirty="0">
                <a:effectLst/>
                <a:latin typeface="Times New Roman" panose="02020603050405020304" pitchFamily="18" charset="0"/>
                <a:cs typeface="Times New Roman" panose="02020603050405020304" pitchFamily="18" charset="0"/>
              </a:rPr>
              <a:t>(vývoj, konstrukční a technologická příprava výrobku a výroby, zajištění materiálů)</a:t>
            </a:r>
          </a:p>
          <a:p>
            <a:pPr marL="514350" indent="-514350" algn="l">
              <a:buFont typeface="+mj-lt"/>
              <a:buAutoNum type="arabicPeriod"/>
            </a:pPr>
            <a:r>
              <a:rPr lang="cs-CZ" sz="3000" b="1" i="0" dirty="0">
                <a:effectLst/>
                <a:latin typeface="Times New Roman" panose="02020603050405020304" pitchFamily="18" charset="0"/>
                <a:cs typeface="Times New Roman" panose="02020603050405020304" pitchFamily="18" charset="0"/>
              </a:rPr>
              <a:t>výrobní etapa </a:t>
            </a:r>
          </a:p>
          <a:p>
            <a:pPr marL="514350" indent="-514350" algn="l">
              <a:buFont typeface="+mj-lt"/>
              <a:buAutoNum type="arabicPeriod"/>
            </a:pPr>
            <a:r>
              <a:rPr lang="cs-CZ" sz="3000" b="1" i="0" dirty="0">
                <a:effectLst/>
                <a:latin typeface="Times New Roman" panose="02020603050405020304" pitchFamily="18" charset="0"/>
                <a:cs typeface="Times New Roman" panose="02020603050405020304" pitchFamily="18" charset="0"/>
              </a:rPr>
              <a:t>odbytová etapa</a:t>
            </a:r>
          </a:p>
        </p:txBody>
      </p:sp>
    </p:spTree>
    <p:extLst>
      <p:ext uri="{BB962C8B-B14F-4D97-AF65-F5344CB8AC3E}">
        <p14:creationId xmlns:p14="http://schemas.microsoft.com/office/powerpoint/2010/main" val="2774577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95603" y="403787"/>
            <a:ext cx="11400793" cy="4862870"/>
          </a:xfrm>
          <a:prstGeom prst="rect">
            <a:avLst/>
          </a:prstGeom>
          <a:noFill/>
        </p:spPr>
        <p:txBody>
          <a:bodyPr wrap="square" rtlCol="0">
            <a:spAutoFit/>
          </a:bodyPr>
          <a:lstStyle/>
          <a:p>
            <a:pPr algn="l"/>
            <a:r>
              <a:rPr lang="cs-CZ" sz="3000" b="1" u="sng" dirty="0">
                <a:latin typeface="Times New Roman" panose="02020603050405020304" pitchFamily="18" charset="0"/>
                <a:cs typeface="Times New Roman" panose="02020603050405020304" pitchFamily="18" charset="0"/>
              </a:rPr>
              <a:t>T</a:t>
            </a:r>
            <a:r>
              <a:rPr lang="cs-CZ" sz="3000" b="1" i="0" u="sng" dirty="0">
                <a:effectLst/>
                <a:latin typeface="Times New Roman" panose="02020603050405020304" pitchFamily="18" charset="0"/>
                <a:cs typeface="Times New Roman" panose="02020603050405020304" pitchFamily="18" charset="0"/>
              </a:rPr>
              <a:t>ři typy výroby podle množství výrobků: </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kusová</a:t>
            </a:r>
            <a:r>
              <a:rPr lang="cs-CZ" sz="3000" b="0" i="0" dirty="0">
                <a:effectLst/>
                <a:latin typeface="Times New Roman" panose="02020603050405020304" pitchFamily="18" charset="0"/>
                <a:cs typeface="Times New Roman" panose="02020603050405020304" pitchFamily="18" charset="0"/>
              </a:rPr>
              <a:t> (univerzální stroje, zakázková výroba)</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sériová</a:t>
            </a:r>
            <a:r>
              <a:rPr lang="cs-CZ" sz="3000" b="0" i="0" dirty="0">
                <a:effectLst/>
                <a:latin typeface="Times New Roman" panose="02020603050405020304" pitchFamily="18" charset="0"/>
                <a:cs typeface="Times New Roman" panose="02020603050405020304" pitchFamily="18" charset="0"/>
              </a:rPr>
              <a:t> (menší množství určitého výrobku)</a:t>
            </a:r>
            <a:endParaRPr lang="cs-CZ" sz="3000" dirty="0">
              <a:latin typeface="Times New Roman" panose="02020603050405020304" pitchFamily="18" charset="0"/>
              <a:cs typeface="Times New Roman" panose="02020603050405020304" pitchFamily="18" charset="0"/>
            </a:endParaRPr>
          </a:p>
          <a:p>
            <a:pPr marL="457200" indent="-457200" algn="l">
              <a:spcAft>
                <a:spcPts val="1200"/>
              </a:spcAft>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h</a:t>
            </a:r>
            <a:r>
              <a:rPr lang="cs-CZ" sz="3000" b="1" i="0" dirty="0">
                <a:effectLst/>
                <a:latin typeface="Times New Roman" panose="02020603050405020304" pitchFamily="18" charset="0"/>
                <a:cs typeface="Times New Roman" panose="02020603050405020304" pitchFamily="18" charset="0"/>
              </a:rPr>
              <a:t>romadná</a:t>
            </a:r>
            <a:r>
              <a:rPr lang="cs-CZ" sz="3000" b="0" i="0" dirty="0">
                <a:effectLst/>
                <a:latin typeface="Times New Roman" panose="02020603050405020304" pitchFamily="18" charset="0"/>
                <a:cs typeface="Times New Roman" panose="02020603050405020304" pitchFamily="18" charset="0"/>
              </a:rPr>
              <a:t> (opakující se výroba velkého množství stejných výrobků)</a:t>
            </a:r>
            <a:endParaRPr lang="cs-CZ" sz="3000" dirty="0">
              <a:latin typeface="Times New Roman" panose="02020603050405020304" pitchFamily="18" charset="0"/>
              <a:cs typeface="Times New Roman" panose="02020603050405020304" pitchFamily="18" charset="0"/>
            </a:endParaRPr>
          </a:p>
          <a:p>
            <a:pPr algn="l"/>
            <a:r>
              <a:rPr lang="cs-CZ" sz="3000" b="1" i="0" u="sng" dirty="0">
                <a:effectLst/>
                <a:latin typeface="Times New Roman" panose="02020603050405020304" pitchFamily="18" charset="0"/>
                <a:cs typeface="Times New Roman" panose="02020603050405020304" pitchFamily="18" charset="0"/>
              </a:rPr>
              <a:t>Z hlediska organizace výrobních postupů se typy výroby dělí na:</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proudovou výrobu (stroje na sebe navazují)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dílenskou výrobu (v jedné dílně jsou soustředěny podobné stroje)</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skupinovou výrobu (menší proudová výroba např. pro danou zakázku)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výrobu na stanovišti (u velkých nepřenosných produktů)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výrobní hnízdo</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58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885466"/>
            <a:ext cx="11456712" cy="4862870"/>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Do kompetencí majitele-ředitele-manažera spadá velmi často také personální řízení, jelikož pozice personalisty či personální oddělení by v podniku u z hlediska malého počtu zaměstnanců bylo více nákladné než přínosné.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O to důležitější je spokojenost zaměstnanců zejména kvůli tomu, že jich v podniku je zaměstnán malý počet, ale jejich chyby plynoucí z nespokojenosti na pracovišti mohou mít negativní až fatální důsledky na celý podnik, který není stabilní i bez těchto chyb.</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Podnik jednotlivé personální úkony může outsourcovat získávání a výběr pracovníků, vzdělávání i rozvoj pracovníků.</a:t>
            </a:r>
            <a:endParaRPr lang="cs-CZ" sz="3000" b="0" i="1" dirty="0">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4. ŘÍZENÍ LIDSKÝCH ZDROJŮ MSP</a:t>
            </a:r>
          </a:p>
        </p:txBody>
      </p:sp>
    </p:spTree>
    <p:extLst>
      <p:ext uri="{BB962C8B-B14F-4D97-AF65-F5344CB8AC3E}">
        <p14:creationId xmlns:p14="http://schemas.microsoft.com/office/powerpoint/2010/main" val="414820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245170"/>
            <a:ext cx="11579903" cy="2400657"/>
          </a:xfrm>
          <a:prstGeom prst="rect">
            <a:avLst/>
          </a:prstGeom>
          <a:noFill/>
        </p:spPr>
        <p:txBody>
          <a:bodyPr wrap="square" rtlCol="0">
            <a:spAutoFit/>
          </a:bodyPr>
          <a:lstStyle/>
          <a:p>
            <a:pPr marL="457200" indent="-457200">
              <a:buFontTx/>
              <a:buChar char="-"/>
            </a:pPr>
            <a:r>
              <a:rPr lang="cs-CZ" sz="3000" dirty="0">
                <a:latin typeface="Times New Roman" panose="02020603050405020304" pitchFamily="18" charset="0"/>
                <a:cs typeface="Times New Roman" panose="02020603050405020304" pitchFamily="18" charset="0"/>
              </a:rPr>
              <a:t>P</a:t>
            </a:r>
            <a:r>
              <a:rPr lang="cs-CZ" sz="3000" b="0" i="0" dirty="0">
                <a:effectLst/>
                <a:latin typeface="Times New Roman" panose="02020603050405020304" pitchFamily="18" charset="0"/>
                <a:cs typeface="Times New Roman" panose="02020603050405020304" pitchFamily="18" charset="0"/>
              </a:rPr>
              <a:t>ro hodnocení kvality podnikatelského prostředí mají největší význam obchodní faktory. </a:t>
            </a: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blízkosti trhů, </a:t>
            </a: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přítomnosti zahraničních firem,</a:t>
            </a: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podpůrných služeb. </a:t>
            </a: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OBCHODNÍ FAKTORY</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908123"/>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24585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308996"/>
            <a:ext cx="11456712" cy="5478423"/>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 MSP je zcela potlačena anonymita, která vyplývá z malého počtu zaměstnanců a vyzdvihuje se na pracovištích přátelská a rodinná atmosféra.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Máme značný podíl podniků rodinných, kdy ředitel-manažer je zároveň vlastníkem podniku a může upřednostnit rodinné vztahy před podnikem například při hodnocení či odměňování.</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 malých a středních podnicích jsou kladeny na zaměstnance vysoké nejen odborné požadavky a je potřebná jejich přizpůsobivost.</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Zaměstnanci jsou univerzálnější, aby mohli být navzájem zastupitelní.</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Zaměstnanci nemají přesně vymezené pracovní úkoly pro daná pracovní místa, což vytváří impuls pro flexibilitu pracovníků.</a:t>
            </a:r>
          </a:p>
        </p:txBody>
      </p:sp>
    </p:spTree>
    <p:extLst>
      <p:ext uri="{BB962C8B-B14F-4D97-AF65-F5344CB8AC3E}">
        <p14:creationId xmlns:p14="http://schemas.microsoft.com/office/powerpoint/2010/main" val="2077930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308996"/>
            <a:ext cx="11456712" cy="6017032"/>
          </a:xfrm>
          <a:prstGeom prst="rect">
            <a:avLst/>
          </a:prstGeom>
          <a:noFill/>
        </p:spPr>
        <p:txBody>
          <a:bodyPr wrap="square" rtlCol="0">
            <a:spAutoFit/>
          </a:bodyPr>
          <a:lstStyle/>
          <a:p>
            <a:pPr algn="l">
              <a:spcAft>
                <a:spcPts val="600"/>
              </a:spcAft>
            </a:pPr>
            <a:r>
              <a:rPr lang="cs-CZ" sz="3500" b="1" i="0" dirty="0">
                <a:effectLst/>
                <a:latin typeface="Times New Roman" panose="02020603050405020304" pitchFamily="18" charset="0"/>
                <a:cs typeface="Times New Roman" panose="02020603050405020304" pitchFamily="18" charset="0"/>
              </a:rPr>
              <a:t>ZÍSKÁVÁNÍ NOVÝCH PRACOVNÍKŮ</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Malé a střední podniky jsou méně stabilním zaměstnavatelem, a to především kvůli finančním zdrojům a závislosti na odběratelích a jejich objednávkách.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Lepší zejména finanční podmínky pro podnik přinášejí dlouhodobé smlouvy s odběrateli.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Velký důraz je v podnicích také kladen na výběr nových pracovníků. Malý podnik potřebuje mít všechny pracovníky spolehlivé v takové míře, aby mu jejich jednání nekazilo pověst, a protože jakákoliv chyba může znamenat pro podnik ztráty někdy až fatálních následků.</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Přijetím nesprávného pracovníka může vést k dalším nechtěným nákladům. </a:t>
            </a:r>
          </a:p>
        </p:txBody>
      </p:sp>
    </p:spTree>
    <p:extLst>
      <p:ext uri="{BB962C8B-B14F-4D97-AF65-F5344CB8AC3E}">
        <p14:creationId xmlns:p14="http://schemas.microsoft.com/office/powerpoint/2010/main" val="3083248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885466"/>
            <a:ext cx="11456712" cy="5016758"/>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Financování je nedílnou součástí života každé firmy.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Provází jej od založení, přes období běžného fungování až po zánik.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Velké či střední firmy pro své finanční řízení zřizují odbornou pozici nebo i celé útvary.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 malých firmách se finančnímu řízení věnují účetní, majitelé nebo také nikdo.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Pokud se ve firmě věnuje finančnímu řízení majitel nebo účetní, většinou se finanční řízení omezuje pouze na výkaznictví tedy předkládání účetních výkazů a ekonomických ukazatelů bez interpretace.</a:t>
            </a:r>
            <a:endParaRPr lang="cs-CZ" sz="3000" b="0" i="1" dirty="0">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5. FINANČNÍ ŘÍZENÍ MSP</a:t>
            </a:r>
          </a:p>
        </p:txBody>
      </p:sp>
    </p:spTree>
    <p:extLst>
      <p:ext uri="{BB962C8B-B14F-4D97-AF65-F5344CB8AC3E}">
        <p14:creationId xmlns:p14="http://schemas.microsoft.com/office/powerpoint/2010/main" val="409391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308996"/>
            <a:ext cx="11456712" cy="3785652"/>
          </a:xfrm>
          <a:prstGeom prst="rect">
            <a:avLst/>
          </a:prstGeom>
          <a:noFill/>
        </p:spPr>
        <p:txBody>
          <a:bodyPr wrap="square" rtlCol="0">
            <a:spAutoFit/>
          </a:bodyPr>
          <a:lstStyle/>
          <a:p>
            <a:pPr algn="l">
              <a:spcAft>
                <a:spcPts val="600"/>
              </a:spcAft>
            </a:pPr>
            <a:r>
              <a:rPr lang="cs-CZ" sz="3000" b="1" i="0" u="sng" dirty="0">
                <a:effectLst/>
                <a:latin typeface="Times New Roman" panose="02020603050405020304" pitchFamily="18" charset="0"/>
                <a:cs typeface="Times New Roman" panose="02020603050405020304" pitchFamily="18" charset="0"/>
              </a:rPr>
              <a:t>Náplň práce finančního manažera ve firmě tvoří:</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zajišťování finančních zdrojů pro chod a rozvoj firmy</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volba optimální kapitálové struktury s ohledem na strukturu majetku</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řízení a financování oběžného majetku</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investice do dlouhodobého majetku</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finanční plánování</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pravidelné posuzování finančního zdraví firmy</a:t>
            </a:r>
          </a:p>
        </p:txBody>
      </p:sp>
    </p:spTree>
    <p:extLst>
      <p:ext uri="{BB962C8B-B14F-4D97-AF65-F5344CB8AC3E}">
        <p14:creationId xmlns:p14="http://schemas.microsoft.com/office/powerpoint/2010/main" val="380217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536609" y="308996"/>
            <a:ext cx="11456712" cy="5478423"/>
          </a:xfrm>
          <a:prstGeom prst="rect">
            <a:avLst/>
          </a:prstGeom>
          <a:noFill/>
        </p:spPr>
        <p:txBody>
          <a:bodyPr wrap="square" rtlCol="0">
            <a:spAutoFit/>
          </a:bodyPr>
          <a:lstStyle/>
          <a:p>
            <a:pPr algn="l">
              <a:spcAft>
                <a:spcPts val="600"/>
              </a:spcAft>
            </a:pPr>
            <a:r>
              <a:rPr lang="cs-CZ" sz="3000" b="1" i="0" u="sng" dirty="0">
                <a:effectLst/>
                <a:latin typeface="Times New Roman" panose="02020603050405020304" pitchFamily="18" charset="0"/>
                <a:cs typeface="Times New Roman" panose="02020603050405020304" pitchFamily="18" charset="0"/>
              </a:rPr>
              <a:t>Faktory ovlivňující finanční řízení jsou zejména:</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času</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rizika</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Respektování faktoru času ve finančním řízení spočívá zejména v tom, že koruna získaná dnes má jinou hodnotu než koruna získaná v budoucnu.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Tento fakt potvrzuje teorie, že za dnes získanou korunu může podnikatel investovat do jiných projektů, který v ideálním případě přinese pozitivní efekt. Riziko je definováno jako nebezpečí, že očekávané výnosy nebudou dosaženy nebo investovaný kapitál bude ztracen. </a:t>
            </a:r>
          </a:p>
        </p:txBody>
      </p:sp>
    </p:spTree>
    <p:extLst>
      <p:ext uri="{BB962C8B-B14F-4D97-AF65-F5344CB8AC3E}">
        <p14:creationId xmlns:p14="http://schemas.microsoft.com/office/powerpoint/2010/main" val="1816423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536609" y="308996"/>
            <a:ext cx="11456712" cy="5786199"/>
          </a:xfrm>
          <a:prstGeom prst="rect">
            <a:avLst/>
          </a:prstGeom>
          <a:noFill/>
        </p:spPr>
        <p:txBody>
          <a:bodyPr wrap="square" rtlCol="0">
            <a:spAutoFit/>
          </a:bodyPr>
          <a:lstStyle/>
          <a:p>
            <a:pPr algn="l">
              <a:spcAft>
                <a:spcPts val="600"/>
              </a:spcAft>
            </a:pPr>
            <a:r>
              <a:rPr lang="cs-CZ" sz="3000" b="1" i="0" u="sng" dirty="0">
                <a:effectLst/>
                <a:latin typeface="Times New Roman" panose="02020603050405020304" pitchFamily="18" charset="0"/>
                <a:cs typeface="Times New Roman" panose="02020603050405020304" pitchFamily="18" charset="0"/>
              </a:rPr>
              <a:t>Riziko je definováno jako:</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Vnější</a:t>
            </a:r>
            <a:r>
              <a:rPr lang="cs-CZ" sz="3000" dirty="0">
                <a:latin typeface="Times New Roman" panose="02020603050405020304" pitchFamily="18" charset="0"/>
                <a:cs typeface="Times New Roman" panose="02020603050405020304" pitchFamily="18" charset="0"/>
              </a:rPr>
              <a:t> - </a:t>
            </a:r>
            <a:r>
              <a:rPr lang="cs-CZ" sz="3000" b="0" i="0" dirty="0">
                <a:effectLst/>
                <a:latin typeface="Times New Roman" panose="02020603050405020304" pitchFamily="18" charset="0"/>
                <a:cs typeface="Times New Roman" panose="02020603050405020304" pitchFamily="18" charset="0"/>
              </a:rPr>
              <a:t>hospodářská krize, inflace, katastrofy, legislativní změny</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Vnitřní</a:t>
            </a:r>
            <a:r>
              <a:rPr lang="cs-CZ" sz="3000" dirty="0">
                <a:latin typeface="Times New Roman" panose="02020603050405020304" pitchFamily="18" charset="0"/>
                <a:cs typeface="Times New Roman" panose="02020603050405020304" pitchFamily="18" charset="0"/>
              </a:rPr>
              <a:t> - </a:t>
            </a:r>
            <a:r>
              <a:rPr lang="cs-CZ" sz="3000" b="0" i="0" dirty="0">
                <a:effectLst/>
                <a:latin typeface="Times New Roman" panose="02020603050405020304" pitchFamily="18" charset="0"/>
                <a:cs typeface="Times New Roman" panose="02020603050405020304" pitchFamily="18" charset="0"/>
              </a:rPr>
              <a:t>chybná rozhodnutí</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Snížení rizika je možné dosáhnout diverzifikací výroby a investic.</a:t>
            </a:r>
          </a:p>
          <a:p>
            <a:pPr algn="l">
              <a:spcAft>
                <a:spcPts val="600"/>
              </a:spcAft>
            </a:pPr>
            <a:r>
              <a:rPr lang="cs-CZ" sz="3000" b="1" u="sng" dirty="0">
                <a:latin typeface="Times New Roman" panose="02020603050405020304" pitchFamily="18" charset="0"/>
                <a:cs typeface="Times New Roman" panose="02020603050405020304" pitchFamily="18" charset="0"/>
              </a:rPr>
              <a:t>R</a:t>
            </a:r>
            <a:r>
              <a:rPr lang="cs-CZ" sz="3000" b="1" i="0" u="sng" dirty="0">
                <a:effectLst/>
                <a:latin typeface="Times New Roman" panose="02020603050405020304" pitchFamily="18" charset="0"/>
                <a:cs typeface="Times New Roman" panose="02020603050405020304" pitchFamily="18" charset="0"/>
              </a:rPr>
              <a:t>espektování faktoru rizika spočívá v dodržování následujících pravidel</a:t>
            </a:r>
            <a:r>
              <a:rPr lang="cs-CZ" sz="3000" b="0" i="0" dirty="0">
                <a:effectLst/>
                <a:latin typeface="Times New Roman" panose="02020603050405020304" pitchFamily="18" charset="0"/>
                <a:cs typeface="Times New Roman" panose="02020603050405020304" pitchFamily="18" charset="0"/>
              </a:rPr>
              <a:t>:</a:t>
            </a:r>
          </a:p>
          <a:p>
            <a:pPr marL="914400" lvl="1" indent="-457200">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při stejném riziku je třeba preferovat menší riziko oproti většímu</a:t>
            </a:r>
          </a:p>
          <a:p>
            <a:pPr marL="914400" lvl="1" indent="-457200">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při stejném výnosu je třeba preferovat vždy menší riziko oproti většímu</a:t>
            </a:r>
          </a:p>
          <a:p>
            <a:pPr marL="914400" lvl="1" indent="-457200">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větší výnos je považován za rizikovější</a:t>
            </a:r>
          </a:p>
          <a:p>
            <a:pPr marL="914400" lvl="1" indent="-457200">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je potřeba preferovat peníze, které podnikatel obdrží dříve</a:t>
            </a:r>
          </a:p>
        </p:txBody>
      </p:sp>
    </p:spTree>
    <p:extLst>
      <p:ext uri="{BB962C8B-B14F-4D97-AF65-F5344CB8AC3E}">
        <p14:creationId xmlns:p14="http://schemas.microsoft.com/office/powerpoint/2010/main" val="943686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99057"/>
            <a:ext cx="11456712" cy="5601533"/>
          </a:xfrm>
          <a:prstGeom prst="rect">
            <a:avLst/>
          </a:prstGeom>
          <a:noFill/>
        </p:spPr>
        <p:txBody>
          <a:bodyPr wrap="square" rtlCol="0">
            <a:spAutoFit/>
          </a:bodyPr>
          <a:lstStyle/>
          <a:p>
            <a:pPr algn="l">
              <a:spcAft>
                <a:spcPts val="600"/>
              </a:spcAft>
            </a:pPr>
            <a:r>
              <a:rPr lang="cs-CZ" sz="3500" b="1" i="0" dirty="0">
                <a:effectLst/>
                <a:latin typeface="Times New Roman" panose="02020603050405020304" pitchFamily="18" charset="0"/>
                <a:cs typeface="Times New Roman" panose="02020603050405020304" pitchFamily="18" charset="0"/>
              </a:rPr>
              <a:t>ŘÍZENÍ MAJETKOVÉ A KAPITÁLOVÉ STRUKTURY</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Majetek firmy je majetek, který je určen k podnikání a rozděluje se na dlouhodobý majetek a oběžný.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Majetek účetní jednotky využívají k naplnění svého podnikatelského záměru a svých podnikatelských cílů.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Má přinášet očekávaný prospěch a zároveň rozmnožovat stávající bohatství. Pro firmu představuje budoucí přínos.</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Majetek podniku v účetnictví je označován jako aktiva, a zdroje, ze kterých byl tento majetek pořízen, jako pasiva. Je tedy zřejmé, že každý druh majetku, s nímž společnost hospodaří, musel být financován z určitého finančního zdroje.</a:t>
            </a:r>
          </a:p>
        </p:txBody>
      </p:sp>
    </p:spTree>
    <p:extLst>
      <p:ext uri="{BB962C8B-B14F-4D97-AF65-F5344CB8AC3E}">
        <p14:creationId xmlns:p14="http://schemas.microsoft.com/office/powerpoint/2010/main" val="817698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2080174" y="2103068"/>
            <a:ext cx="8329823" cy="2169825"/>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5. </a:t>
            </a:r>
          </a:p>
          <a:p>
            <a:pPr algn="ctr"/>
            <a:r>
              <a:rPr lang="cs-CZ" sz="4500" b="1" dirty="0">
                <a:latin typeface="Times New Roman" panose="02020603050405020304" pitchFamily="18" charset="0"/>
                <a:cs typeface="Times New Roman" panose="02020603050405020304" pitchFamily="18" charset="0"/>
              </a:rPr>
              <a:t>SÍŤOVÝ CHARAKTER PODNIKÁNÍ A KLASTRY</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1085932" y="4272893"/>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2748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33633" y="1167553"/>
            <a:ext cx="11579903" cy="4247317"/>
          </a:xfrm>
          <a:prstGeom prst="rect">
            <a:avLst/>
          </a:prstGeom>
          <a:noFill/>
        </p:spPr>
        <p:txBody>
          <a:bodyPr wrap="square" rtlCol="0">
            <a:spAutoFit/>
          </a:bodyPr>
          <a:lstStyle/>
          <a:p>
            <a:pPr marL="457200" indent="-457200">
              <a:buFontTx/>
              <a:buChar char="-"/>
            </a:pPr>
            <a:r>
              <a:rPr lang="cs-CZ" sz="3000" b="0" i="0" dirty="0">
                <a:effectLst/>
                <a:latin typeface="Times New Roman" panose="02020603050405020304" pitchFamily="18" charset="0"/>
                <a:cs typeface="Times New Roman" panose="02020603050405020304" pitchFamily="18" charset="0"/>
              </a:rPr>
              <a:t>Dnešní turbulentní prostředí nutí, aby řízení podniků </a:t>
            </a:r>
            <a:r>
              <a:rPr lang="cs-CZ" sz="3000" dirty="0">
                <a:latin typeface="Times New Roman" panose="02020603050405020304" pitchFamily="18" charset="0"/>
                <a:cs typeface="Times New Roman" panose="02020603050405020304" pitchFamily="18" charset="0"/>
              </a:rPr>
              <a:t>hledalo </a:t>
            </a:r>
            <a:r>
              <a:rPr lang="cs-CZ" sz="3000" b="0" i="0" dirty="0">
                <a:effectLst/>
                <a:latin typeface="Times New Roman" panose="02020603050405020304" pitchFamily="18" charset="0"/>
                <a:cs typeface="Times New Roman" panose="02020603050405020304" pitchFamily="18" charset="0"/>
              </a:rPr>
              <a:t>nové způsoby pro získání a udržení konkurenční výhody. </a:t>
            </a:r>
          </a:p>
          <a:p>
            <a:pPr marL="457200" indent="-457200">
              <a:buFontTx/>
              <a:buChar char="-"/>
            </a:pPr>
            <a:r>
              <a:rPr lang="cs-CZ" sz="3000" b="0" i="0" dirty="0">
                <a:effectLst/>
                <a:latin typeface="Times New Roman" panose="02020603050405020304" pitchFamily="18" charset="0"/>
                <a:cs typeface="Times New Roman" panose="02020603050405020304" pitchFamily="18" charset="0"/>
              </a:rPr>
              <a:t>Proces globalizace a rozvoje velkých nadnárodních společností vede k nutnosti zabývat se hledáním nových možností spolupráce pro zajištění existence a úspěchu subjektů, pro něž je velmi těžkým úkolem v těchto podmínkách obstát. </a:t>
            </a:r>
          </a:p>
          <a:p>
            <a:pPr marL="457200" indent="-457200">
              <a:buFontTx/>
              <a:buChar char="-"/>
            </a:pPr>
            <a:r>
              <a:rPr lang="cs-CZ" sz="3000" b="0" i="0" dirty="0">
                <a:effectLst/>
                <a:latin typeface="Times New Roman" panose="02020603050405020304" pitchFamily="18" charset="0"/>
                <a:cs typeface="Times New Roman" panose="02020603050405020304" pitchFamily="18" charset="0"/>
              </a:rPr>
              <a:t>Spolupráce může mít mnoho podob. Může se jednat o těsné formy spolupráce jakými mohou být například fúze a akvizice, až po tzv. podnikové sítě, strategické aliance klastry.</a:t>
            </a: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SÍŤOVÝ CHARAKTER PODNIKÁNÍ</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1026509"/>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88816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99057"/>
            <a:ext cx="11456712" cy="5401479"/>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Klastry mohou být na rozdíl od těsných forem spolupráce dostatečně pružné, aby se mohly v krátkém čase přizpůsobit změnám na globálním poli tržního podnikání.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Mohutný vývoj v oblasti informačních a komunikačních technologií v posledních desetiletích umožnil rozvoj síťového podnikání.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Síťové podnikání si lze představit jako vzájemné propojení komplementárních podniků, v jehož rámci se podniky společně podílejí na tvorbě konečného produktu, přičemž mohou například kooperovat na výzkumu a vývoji, vytvářet společná logistická řešení, budovat společnou distribuční síť.</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Hospodářsky přitom tyto subjekty zůstávají samostatné. </a:t>
            </a:r>
          </a:p>
        </p:txBody>
      </p:sp>
    </p:spTree>
    <p:extLst>
      <p:ext uri="{BB962C8B-B14F-4D97-AF65-F5344CB8AC3E}">
        <p14:creationId xmlns:p14="http://schemas.microsoft.com/office/powerpoint/2010/main" val="74785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885466"/>
            <a:ext cx="11720300" cy="6324808"/>
          </a:xfrm>
          <a:prstGeom prst="rect">
            <a:avLst/>
          </a:prstGeom>
          <a:noFill/>
        </p:spPr>
        <p:txBody>
          <a:bodyPr wrap="square" rtlCol="0">
            <a:spAutoFit/>
          </a:bodyPr>
          <a:lstStyle/>
          <a:p>
            <a:pPr marL="457200" indent="-457200">
              <a:spcAft>
                <a:spcPts val="600"/>
              </a:spcAft>
              <a:buFontTx/>
              <a:buChar char="-"/>
            </a:pPr>
            <a:r>
              <a:rPr lang="cs-CZ" sz="3000" dirty="0">
                <a:latin typeface="Times New Roman" panose="02020603050405020304" pitchFamily="18" charset="0"/>
                <a:cs typeface="Times New Roman" panose="02020603050405020304" pitchFamily="18" charset="0"/>
              </a:rPr>
              <a:t>P</a:t>
            </a:r>
            <a:r>
              <a:rPr lang="cs-CZ" sz="3000" i="0" dirty="0">
                <a:effectLst/>
                <a:latin typeface="Times New Roman" panose="02020603050405020304" pitchFamily="18" charset="0"/>
                <a:cs typeface="Times New Roman" panose="02020603050405020304" pitchFamily="18" charset="0"/>
              </a:rPr>
              <a:t>odává informace o výhodách geografické polohy jednotlivých regionů a velikosti ekonomického potenciálu dostupných trhů. </a:t>
            </a:r>
          </a:p>
          <a:p>
            <a:pPr marL="457200" indent="-457200">
              <a:spcAft>
                <a:spcPts val="600"/>
              </a:spcAft>
              <a:buFontTx/>
              <a:buChar char="-"/>
            </a:pPr>
            <a:r>
              <a:rPr lang="cs-CZ" sz="3000" dirty="0">
                <a:latin typeface="Times New Roman" panose="02020603050405020304" pitchFamily="18" charset="0"/>
                <a:cs typeface="Times New Roman" panose="02020603050405020304" pitchFamily="18" charset="0"/>
              </a:rPr>
              <a:t>F</a:t>
            </a:r>
            <a:r>
              <a:rPr lang="cs-CZ" sz="3000" i="0" dirty="0">
                <a:effectLst/>
                <a:latin typeface="Times New Roman" panose="02020603050405020304" pitchFamily="18" charset="0"/>
                <a:cs typeface="Times New Roman" panose="02020603050405020304" pitchFamily="18" charset="0"/>
              </a:rPr>
              <a:t>aktor z pohledu podnikatelského prostředí poskytuje základní informace o prostorovém rámci potenciálu tržní expanze firem. </a:t>
            </a:r>
          </a:p>
          <a:p>
            <a:pPr marL="457200" indent="-457200">
              <a:spcAft>
                <a:spcPts val="600"/>
              </a:spcAft>
              <a:buFontTx/>
              <a:buChar char="-"/>
            </a:pPr>
            <a:r>
              <a:rPr lang="cs-CZ" sz="3000" i="0" dirty="0">
                <a:effectLst/>
                <a:latin typeface="Times New Roman" panose="02020603050405020304" pitchFamily="18" charset="0"/>
                <a:cs typeface="Times New Roman" panose="02020603050405020304" pitchFamily="18" charset="0"/>
              </a:rPr>
              <a:t>Vzhledem k významným rozdílům firemních strategií orientovaných na zahraniční a tuzemské trhy je třeba analýzy provést zvlášť pro obě skupiny trhů. Rozdíly spočívají v existenci významných limitů a bariér. </a:t>
            </a:r>
          </a:p>
          <a:p>
            <a:pPr marL="457200" indent="-457200">
              <a:buFontTx/>
              <a:buChar char="-"/>
            </a:pPr>
            <a:r>
              <a:rPr lang="cs-CZ" sz="3000" b="1" i="0" u="sng" dirty="0">
                <a:effectLst/>
                <a:latin typeface="Times New Roman" panose="02020603050405020304" pitchFamily="18" charset="0"/>
                <a:cs typeface="Times New Roman" panose="02020603050405020304" pitchFamily="18" charset="0"/>
              </a:rPr>
              <a:t>K odstraňování těchto bariér přispívá:</a:t>
            </a: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aktivita světových institucí </a:t>
            </a:r>
            <a:r>
              <a:rPr lang="cs-CZ" sz="3000" b="0" i="0" dirty="0">
                <a:effectLst/>
                <a:latin typeface="Times New Roman" panose="02020603050405020304" pitchFamily="18" charset="0"/>
                <a:cs typeface="Times New Roman" panose="02020603050405020304" pitchFamily="18" charset="0"/>
              </a:rPr>
              <a:t>(</a:t>
            </a:r>
            <a:r>
              <a:rPr lang="cs-CZ" sz="3000" b="0" i="0" dirty="0" err="1">
                <a:effectLst/>
                <a:latin typeface="Times New Roman" panose="02020603050405020304" pitchFamily="18" charset="0"/>
                <a:cs typeface="Times New Roman" panose="02020603050405020304" pitchFamily="18" charset="0"/>
              </a:rPr>
              <a:t>World</a:t>
            </a:r>
            <a:r>
              <a:rPr lang="cs-CZ" sz="3000" b="0" i="0" dirty="0">
                <a:effectLst/>
                <a:latin typeface="Times New Roman" panose="02020603050405020304" pitchFamily="18" charset="0"/>
                <a:cs typeface="Times New Roman" panose="02020603050405020304" pitchFamily="18" charset="0"/>
              </a:rPr>
              <a:t> </a:t>
            </a:r>
            <a:r>
              <a:rPr lang="cs-CZ" sz="3000" b="0" i="0" dirty="0" err="1">
                <a:effectLst/>
                <a:latin typeface="Times New Roman" panose="02020603050405020304" pitchFamily="18" charset="0"/>
                <a:cs typeface="Times New Roman" panose="02020603050405020304" pitchFamily="18" charset="0"/>
              </a:rPr>
              <a:t>Trade</a:t>
            </a:r>
            <a:r>
              <a:rPr lang="cs-CZ" sz="3000" b="0" i="0" dirty="0">
                <a:effectLst/>
                <a:latin typeface="Times New Roman" panose="02020603050405020304" pitchFamily="18" charset="0"/>
                <a:cs typeface="Times New Roman" panose="02020603050405020304" pitchFamily="18" charset="0"/>
              </a:rPr>
              <a:t> </a:t>
            </a:r>
            <a:r>
              <a:rPr lang="cs-CZ" sz="3000" b="0" i="0" dirty="0" err="1">
                <a:effectLst/>
                <a:latin typeface="Times New Roman" panose="02020603050405020304" pitchFamily="18" charset="0"/>
                <a:cs typeface="Times New Roman" panose="02020603050405020304" pitchFamily="18" charset="0"/>
              </a:rPr>
              <a:t>Organization</a:t>
            </a:r>
            <a:r>
              <a:rPr lang="cs-CZ" sz="3000" b="0" i="0" dirty="0">
                <a:effectLst/>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hospodářská integrace zemí </a:t>
            </a:r>
            <a:r>
              <a:rPr lang="cs-CZ" sz="3000" b="1" dirty="0">
                <a:latin typeface="Times New Roman" panose="02020603050405020304" pitchFamily="18" charset="0"/>
                <a:cs typeface="Times New Roman" panose="02020603050405020304" pitchFamily="18" charset="0"/>
              </a:rPr>
              <a:t>= </a:t>
            </a:r>
            <a:r>
              <a:rPr lang="cs-CZ" sz="3000" b="1" i="0" dirty="0">
                <a:effectLst/>
                <a:latin typeface="Times New Roman" panose="02020603050405020304" pitchFamily="18" charset="0"/>
                <a:cs typeface="Times New Roman" panose="02020603050405020304" pitchFamily="18" charset="0"/>
              </a:rPr>
              <a:t>vytváření nadnárodních seskupení </a:t>
            </a:r>
            <a:r>
              <a:rPr lang="cs-CZ" sz="3000" dirty="0">
                <a:latin typeface="Times New Roman" panose="02020603050405020304" pitchFamily="18" charset="0"/>
                <a:cs typeface="Times New Roman" panose="02020603050405020304" pitchFamily="18" charset="0"/>
              </a:rPr>
              <a:t>(EU) - </a:t>
            </a:r>
            <a:r>
              <a:rPr lang="cs-CZ" sz="3000" b="0" i="0" dirty="0">
                <a:effectLst/>
                <a:latin typeface="Times New Roman" panose="02020603050405020304" pitchFamily="18" charset="0"/>
                <a:cs typeface="Times New Roman" panose="02020603050405020304" pitchFamily="18" charset="0"/>
              </a:rPr>
              <a:t>prostor je charakteristický společným volným pohybem osob, zboží a služeb.</a:t>
            </a:r>
            <a:endParaRPr lang="cs-CZ" sz="3000" b="1" dirty="0">
              <a:latin typeface="Times New Roman" panose="02020603050405020304" pitchFamily="18" charset="0"/>
              <a:cs typeface="Times New Roman" panose="02020603050405020304" pitchFamily="18" charset="0"/>
            </a:endParaRPr>
          </a:p>
          <a:p>
            <a:pPr marL="457200" indent="-457200">
              <a:spcAft>
                <a:spcPts val="1200"/>
              </a:spcAft>
              <a:buFontTx/>
              <a:buChar char="-"/>
            </a:pPr>
            <a:endParaRPr lang="cs-CZ" sz="3000"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BLÍZKOSTI TRHU </a:t>
            </a:r>
          </a:p>
        </p:txBody>
      </p:sp>
    </p:spTree>
    <p:extLst>
      <p:ext uri="{BB962C8B-B14F-4D97-AF65-F5344CB8AC3E}">
        <p14:creationId xmlns:p14="http://schemas.microsoft.com/office/powerpoint/2010/main" val="3588673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308995"/>
            <a:ext cx="11456712" cy="5478423"/>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Podnikové sítě mohou mít různou formu a mohou sloužit k různým účelům.</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Některé sítě jsou strukturované a formální a mají svou právní formu. Jiné jsou neformální, kde si např. skupina podniků vyměňuje své nápady nebo rozvíjí širší formy spolupráce.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Prostřednictvím sítě se podnik může spojit se svými zákazníky, dodavateli, odběrateli i konkurenty.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Sítě rozšiřují spolupráci i na výzkumné ústavy, vysoké školy a veřejné orgány.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Hlavním přínosem síťového způsobu podnikání je přístup k dodatečným prostředkům, schopnostem a trhům. </a:t>
            </a:r>
          </a:p>
        </p:txBody>
      </p:sp>
    </p:spTree>
    <p:extLst>
      <p:ext uri="{BB962C8B-B14F-4D97-AF65-F5344CB8AC3E}">
        <p14:creationId xmlns:p14="http://schemas.microsoft.com/office/powerpoint/2010/main" val="1474144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30091"/>
            <a:ext cx="11456712" cy="5709255"/>
          </a:xfrm>
          <a:prstGeom prst="rect">
            <a:avLst/>
          </a:prstGeom>
          <a:noFill/>
        </p:spPr>
        <p:txBody>
          <a:bodyPr wrap="square" rtlCol="0">
            <a:spAutoFit/>
          </a:bodyPr>
          <a:lstStyle/>
          <a:p>
            <a:pPr algn="l">
              <a:spcAft>
                <a:spcPts val="600"/>
              </a:spcAft>
            </a:pPr>
            <a:r>
              <a:rPr lang="cs-CZ" sz="3000" b="1" u="sng" dirty="0">
                <a:effectLst/>
                <a:latin typeface="Times New Roman" panose="02020603050405020304" pitchFamily="18" charset="0"/>
                <a:cs typeface="Times New Roman" panose="02020603050405020304" pitchFamily="18" charset="0"/>
              </a:rPr>
              <a:t>Sítě:</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dokáží urychlovat poznávání a učení účastníků, </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usnadňují tvorbu inovací, </a:t>
            </a:r>
          </a:p>
          <a:p>
            <a:pPr marL="457200" indent="-457200" algn="l">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dovolují sdílet režijní náklady.</a:t>
            </a:r>
          </a:p>
          <a:p>
            <a:pPr algn="l">
              <a:spcAft>
                <a:spcPts val="600"/>
              </a:spcAft>
            </a:pPr>
            <a:r>
              <a:rPr lang="cs-CZ" sz="3000" b="1" i="0" u="sng" dirty="0">
                <a:effectLst/>
                <a:latin typeface="Times New Roman" panose="02020603050405020304" pitchFamily="18" charset="0"/>
                <a:cs typeface="Times New Roman" panose="02020603050405020304" pitchFamily="18" charset="0"/>
              </a:rPr>
              <a:t>Existuje několik důvodů vzniku podnikatelských sítí:</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navýšení hodnoty produktů </a:t>
            </a:r>
            <a:r>
              <a:rPr lang="cs-CZ" sz="3000" b="0" i="0" dirty="0">
                <a:effectLst/>
                <a:latin typeface="Times New Roman" panose="02020603050405020304" pitchFamily="18" charset="0"/>
                <a:cs typeface="Times New Roman" panose="02020603050405020304" pitchFamily="18" charset="0"/>
              </a:rPr>
              <a:t>- typickým příkladem jsou vztahy leasingových společností a prodejců automobilů</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sdílení nákladů </a:t>
            </a:r>
            <a:r>
              <a:rPr lang="cs-CZ" sz="3000" b="0" i="0" dirty="0">
                <a:effectLst/>
                <a:latin typeface="Times New Roman" panose="02020603050405020304" pitchFamily="18" charset="0"/>
                <a:cs typeface="Times New Roman" panose="02020603050405020304" pitchFamily="18" charset="0"/>
              </a:rPr>
              <a:t>- sdílení služeb, outsourcing, sdílení dodavatelských řetězců</a:t>
            </a:r>
          </a:p>
          <a:p>
            <a:pPr marL="457200" indent="-457200" algn="l">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redukce konkurenčních střetů </a:t>
            </a:r>
            <a:r>
              <a:rPr lang="cs-CZ" sz="3000" b="0" i="0" dirty="0">
                <a:effectLst/>
                <a:latin typeface="Times New Roman" panose="02020603050405020304" pitchFamily="18" charset="0"/>
                <a:cs typeface="Times New Roman" panose="02020603050405020304" pitchFamily="18" charset="0"/>
              </a:rPr>
              <a:t>- konkurenční podniky tak minimalizují rizika a ztráty z případných konkurenčních bojů</a:t>
            </a:r>
          </a:p>
        </p:txBody>
      </p:sp>
    </p:spTree>
    <p:extLst>
      <p:ext uri="{BB962C8B-B14F-4D97-AF65-F5344CB8AC3E}">
        <p14:creationId xmlns:p14="http://schemas.microsoft.com/office/powerpoint/2010/main" val="3608232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30091"/>
            <a:ext cx="11456712" cy="5170646"/>
          </a:xfrm>
          <a:prstGeom prst="rect">
            <a:avLst/>
          </a:prstGeom>
          <a:noFill/>
        </p:spPr>
        <p:txBody>
          <a:bodyPr wrap="square" rtlCol="0">
            <a:spAutoFit/>
          </a:bodyPr>
          <a:lstStyle/>
          <a:p>
            <a:pPr algn="l">
              <a:spcAft>
                <a:spcPts val="600"/>
              </a:spcAft>
            </a:pPr>
            <a:r>
              <a:rPr lang="cs-CZ" sz="3200" b="1" i="0" u="sng" dirty="0">
                <a:effectLst/>
                <a:latin typeface="Times New Roman" panose="02020603050405020304" pitchFamily="18" charset="0"/>
                <a:cs typeface="Times New Roman" panose="02020603050405020304" pitchFamily="18" charset="0"/>
              </a:rPr>
              <a:t>V souvislosti se síťovým podnikám se lze setkat s pojmy:</a:t>
            </a:r>
          </a:p>
          <a:p>
            <a:pPr marL="457200" indent="-457200" algn="l">
              <a:spcAft>
                <a:spcPts val="600"/>
              </a:spcAft>
              <a:buFont typeface="Wingdings" panose="05000000000000000000" pitchFamily="2" charset="2"/>
              <a:buChar char="§"/>
            </a:pPr>
            <a:r>
              <a:rPr lang="cs-CZ" sz="3200" b="1" i="0" dirty="0">
                <a:effectLst/>
                <a:latin typeface="Times New Roman" panose="02020603050405020304" pitchFamily="18" charset="0"/>
                <a:cs typeface="Times New Roman" panose="02020603050405020304" pitchFamily="18" charset="0"/>
              </a:rPr>
              <a:t>dutý podnik</a:t>
            </a:r>
            <a:r>
              <a:rPr lang="cs-CZ" sz="3200" dirty="0">
                <a:latin typeface="Times New Roman" panose="02020603050405020304" pitchFamily="18" charset="0"/>
                <a:cs typeface="Times New Roman" panose="02020603050405020304" pitchFamily="18" charset="0"/>
              </a:rPr>
              <a:t> - </a:t>
            </a:r>
            <a:r>
              <a:rPr lang="cs-CZ" sz="3200" b="0" i="0" dirty="0">
                <a:effectLst/>
                <a:latin typeface="Times New Roman" panose="02020603050405020304" pitchFamily="18" charset="0"/>
                <a:cs typeface="Times New Roman" panose="02020603050405020304" pitchFamily="18" charset="0"/>
              </a:rPr>
              <a:t>vlastními silami provádí pouze ty procesy a činnosti, které přináší vysokou přidanou hodnotu a jsou vysoce sofistikované a strategicky významné. </a:t>
            </a:r>
            <a:r>
              <a:rPr lang="cs-CZ" sz="3200" dirty="0">
                <a:latin typeface="Times New Roman" panose="02020603050405020304" pitchFamily="18" charset="0"/>
                <a:cs typeface="Times New Roman" panose="02020603050405020304" pitchFamily="18" charset="0"/>
              </a:rPr>
              <a:t>Č</a:t>
            </a:r>
            <a:r>
              <a:rPr lang="cs-CZ" sz="3200" b="0" i="0" dirty="0">
                <a:effectLst/>
                <a:latin typeface="Times New Roman" panose="02020603050405020304" pitchFamily="18" charset="0"/>
                <a:cs typeface="Times New Roman" panose="02020603050405020304" pitchFamily="18" charset="0"/>
              </a:rPr>
              <a:t>innosti, které jsou méně sofistikované, s nižší přidanou hodnotou realizuje formou outsourcingu. </a:t>
            </a:r>
          </a:p>
          <a:p>
            <a:pPr marL="457200" indent="-457200" algn="l">
              <a:spcAft>
                <a:spcPts val="600"/>
              </a:spcAft>
              <a:buFont typeface="Wingdings" panose="05000000000000000000" pitchFamily="2" charset="2"/>
              <a:buChar char="§"/>
            </a:pPr>
            <a:r>
              <a:rPr lang="cs-CZ" sz="3200" b="1" i="0" dirty="0">
                <a:effectLst/>
                <a:latin typeface="Times New Roman" panose="02020603050405020304" pitchFamily="18" charset="0"/>
                <a:cs typeface="Times New Roman" panose="02020603050405020304" pitchFamily="18" charset="0"/>
              </a:rPr>
              <a:t>virtuální podnik </a:t>
            </a:r>
            <a:r>
              <a:rPr lang="cs-CZ" sz="3200" b="0" i="0" dirty="0">
                <a:effectLst/>
                <a:latin typeface="Times New Roman" panose="02020603050405020304" pitchFamily="18" charset="0"/>
                <a:cs typeface="Times New Roman" panose="02020603050405020304" pitchFamily="18" charset="0"/>
              </a:rPr>
              <a:t>- představuje volnou organizaci navzájem komplementárních podniků, které se sdružují na určitý časový úsek zpravidla na jedinou zakázku. Tento podnik nemá pevnou strukturu, ale mění se podle situace a účelu.</a:t>
            </a:r>
            <a:endParaRPr lang="cs-CZ"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022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30091"/>
            <a:ext cx="11456712" cy="6247864"/>
          </a:xfrm>
          <a:prstGeom prst="rect">
            <a:avLst/>
          </a:prstGeom>
          <a:noFill/>
        </p:spPr>
        <p:txBody>
          <a:bodyPr wrap="square" rtlCol="0">
            <a:spAutoFit/>
          </a:bodyPr>
          <a:lstStyle/>
          <a:p>
            <a:pPr algn="l">
              <a:spcAft>
                <a:spcPts val="600"/>
              </a:spcAft>
            </a:pPr>
            <a:r>
              <a:rPr lang="cs-CZ" sz="3000" b="1" i="0" u="sng" dirty="0">
                <a:effectLst/>
                <a:latin typeface="Times New Roman" panose="02020603050405020304" pitchFamily="18" charset="0"/>
                <a:cs typeface="Times New Roman" panose="02020603050405020304" pitchFamily="18" charset="0"/>
              </a:rPr>
              <a:t>Úspěšnost síťového podnikání je podmíněna splněním několika základních principů: </a:t>
            </a:r>
          </a:p>
          <a:p>
            <a:pPr marL="457200" indent="-457200" algn="l">
              <a:spcAft>
                <a:spcPts val="600"/>
              </a:spcAft>
              <a:buFont typeface="Wingdings" panose="05000000000000000000" pitchFamily="2" charset="2"/>
              <a:buChar char="§"/>
            </a:pPr>
            <a:r>
              <a:rPr lang="cs-CZ" sz="3000" b="1" dirty="0">
                <a:effectLst/>
                <a:latin typeface="Times New Roman" panose="02020603050405020304" pitchFamily="18" charset="0"/>
                <a:cs typeface="Times New Roman" panose="02020603050405020304" pitchFamily="18" charset="0"/>
              </a:rPr>
              <a:t>spolupráce, </a:t>
            </a:r>
          </a:p>
          <a:p>
            <a:pPr marL="457200" indent="-457200" algn="l">
              <a:spcAft>
                <a:spcPts val="600"/>
              </a:spcAft>
              <a:buFont typeface="Wingdings" panose="05000000000000000000" pitchFamily="2" charset="2"/>
              <a:buChar char="§"/>
            </a:pPr>
            <a:r>
              <a:rPr lang="cs-CZ" sz="3000" b="1" dirty="0">
                <a:effectLst/>
                <a:latin typeface="Times New Roman" panose="02020603050405020304" pitchFamily="18" charset="0"/>
                <a:cs typeface="Times New Roman" panose="02020603050405020304" pitchFamily="18" charset="0"/>
              </a:rPr>
              <a:t>důvěra, </a:t>
            </a:r>
          </a:p>
          <a:p>
            <a:pPr marL="457200" indent="-457200" algn="l">
              <a:spcAft>
                <a:spcPts val="600"/>
              </a:spcAft>
              <a:buFont typeface="Wingdings" panose="05000000000000000000" pitchFamily="2" charset="2"/>
              <a:buChar char="§"/>
            </a:pPr>
            <a:r>
              <a:rPr lang="cs-CZ" sz="3000" b="1" dirty="0">
                <a:effectLst/>
                <a:latin typeface="Times New Roman" panose="02020603050405020304" pitchFamily="18" charset="0"/>
                <a:cs typeface="Times New Roman" panose="02020603050405020304" pitchFamily="18" charset="0"/>
              </a:rPr>
              <a:t>iniciativa, </a:t>
            </a:r>
          </a:p>
          <a:p>
            <a:pPr marL="457200" indent="-457200" algn="l">
              <a:spcAft>
                <a:spcPts val="600"/>
              </a:spcAft>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f</a:t>
            </a:r>
            <a:r>
              <a:rPr lang="cs-CZ" sz="3000" b="1" dirty="0">
                <a:effectLst/>
                <a:latin typeface="Times New Roman" panose="02020603050405020304" pitchFamily="18" charset="0"/>
                <a:cs typeface="Times New Roman" panose="02020603050405020304" pitchFamily="18" charset="0"/>
              </a:rPr>
              <a:t>lexibilita,</a:t>
            </a:r>
          </a:p>
          <a:p>
            <a:pPr marL="457200" indent="-457200" algn="l">
              <a:spcAft>
                <a:spcPts val="600"/>
              </a:spcAft>
              <a:buFont typeface="Wingdings" panose="05000000000000000000" pitchFamily="2" charset="2"/>
              <a:buChar char="§"/>
            </a:pPr>
            <a:r>
              <a:rPr lang="cs-CZ" sz="3000" b="1" dirty="0">
                <a:effectLst/>
                <a:latin typeface="Times New Roman" panose="02020603050405020304" pitchFamily="18" charset="0"/>
                <a:cs typeface="Times New Roman" panose="02020603050405020304" pitchFamily="18" charset="0"/>
              </a:rPr>
              <a:t>schopnosti.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Každá podniková síť je jedinečná, liší se svým zaměřením, charakterem a cíli.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Kritickým faktorem úspěchu, může být právě počet zapojených subjektů.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Sítě by měly být vždy přínosné pro všechny zapojené subjekty. </a:t>
            </a:r>
          </a:p>
        </p:txBody>
      </p:sp>
    </p:spTree>
    <p:extLst>
      <p:ext uri="{BB962C8B-B14F-4D97-AF65-F5344CB8AC3E}">
        <p14:creationId xmlns:p14="http://schemas.microsoft.com/office/powerpoint/2010/main" val="3045145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456712" cy="5863144"/>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Síťový charakter podnikání je mnohdy pro malé a střední podnikání jednou z mála cest, k udržení konkurenceschopnosti vůči silným mezinárodním vysoce integrovaným partnerům.</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Vedle pojmu podniková síť se velmi často hovoří o </a:t>
            </a:r>
            <a:r>
              <a:rPr lang="cs-CZ" sz="3000" b="1" i="0" dirty="0">
                <a:effectLst/>
                <a:latin typeface="Times New Roman" panose="02020603050405020304" pitchFamily="18" charset="0"/>
                <a:cs typeface="Times New Roman" panose="02020603050405020304" pitchFamily="18" charset="0"/>
              </a:rPr>
              <a:t>strategické alianci</a:t>
            </a:r>
            <a:r>
              <a:rPr lang="cs-CZ" sz="3000" b="0" i="0" dirty="0">
                <a:effectLst/>
                <a:latin typeface="Times New Roman" panose="02020603050405020304" pitchFamily="18" charset="0"/>
                <a:cs typeface="Times New Roman" panose="02020603050405020304" pitchFamily="18" charset="0"/>
              </a:rPr>
              <a:t>.</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Jedná se o typ organizační formy, která představuje partnerství dvou nebo více současných nebo potencionálních konkurentů, které přímo spojí své zdroje za účelem získání strategické a konkurenční výhody.</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Aliance předpokládá, že jednotlivé zapojené subjekty do ní vloží své nové nápady, zkušenosti, know-how a zdroje, které jim umožní z dlouhodobého hlediska zlepšit a upevnit svou tržní pozici vůči nečlenům této aliance. </a:t>
            </a:r>
          </a:p>
        </p:txBody>
      </p:sp>
    </p:spTree>
    <p:extLst>
      <p:ext uri="{BB962C8B-B14F-4D97-AF65-F5344CB8AC3E}">
        <p14:creationId xmlns:p14="http://schemas.microsoft.com/office/powerpoint/2010/main" val="1596778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0"/>
            <a:ext cx="11456712" cy="6863417"/>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Strategické aliance mohou, vzniknout pro spolupráci v oblasti výzkumné a vývojové, výrobní, distribuční nebo technologické.</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Specifickým znakem strategických aliancí je zahrnutí dvou nebo pouze malého počtu subjektů, které se spojují za účelem realizace velmi specifických úkolů, produktů nebo služeb.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Pojmy „podnikové sítě“ a „strategické aliance“ neexistuje přímé oddělení.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 případě alianční dohody je zdůrazňováno rovnocenné partnerství založené na smluvním základě, které se nijak nedotýká hospodářské samostatnosti subjektů. Přestože alianční partneři na trhu vystupují samostatně a nemusí být nijak kapitálově propojeni, mohou být těsněji spojeni, například používanou technologií. </a:t>
            </a:r>
          </a:p>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Na rozdíl od aliancí v případě podnikových sítí není tolik zdůrazňováno rovnocenné partnerství. </a:t>
            </a:r>
          </a:p>
        </p:txBody>
      </p:sp>
    </p:spTree>
    <p:extLst>
      <p:ext uri="{BB962C8B-B14F-4D97-AF65-F5344CB8AC3E}">
        <p14:creationId xmlns:p14="http://schemas.microsoft.com/office/powerpoint/2010/main" val="1360847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30091"/>
            <a:ext cx="11456712" cy="6401753"/>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V rámci sítě mohou být někteří zapojení členové aktivnější, je třeba, ale oddělit aktivitu od dominance.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Síťový charakter podnikání představuje relativně mladý ekonomický pojem, konkrétní formy a podoby sítí se postupně vyvíjejí a mění.</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Dřívější kooperační a dodavatelské řetězce doplňují postupně nové složitější formy kooperačního podnikání. Jednou z těchto forem je i rozvoj klastrů.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Principy klastrování zaznamenal od počátku devadesátých let dynamický rozvoj, začaly prosazovat a podporovat podmínky a rozvoj klastrování</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P</a:t>
            </a:r>
            <a:r>
              <a:rPr lang="cs-CZ" sz="3000" b="0" i="0" dirty="0">
                <a:effectLst/>
                <a:latin typeface="Times New Roman" panose="02020603050405020304" pitchFamily="18" charset="0"/>
                <a:cs typeface="Times New Roman" panose="02020603050405020304" pitchFamily="18" charset="0"/>
              </a:rPr>
              <a:t>ojmům podobných jako klastr jsou např. „sdružení malých a středních podniků“, „sítě malých a středních podniků“, „kooperace malých a středních podniků“, „kooperační centra“, „kooperační sítě“.</a:t>
            </a:r>
          </a:p>
        </p:txBody>
      </p:sp>
    </p:spTree>
    <p:extLst>
      <p:ext uri="{BB962C8B-B14F-4D97-AF65-F5344CB8AC3E}">
        <p14:creationId xmlns:p14="http://schemas.microsoft.com/office/powerpoint/2010/main" val="2454899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30091"/>
            <a:ext cx="11456712" cy="5124480"/>
          </a:xfrm>
          <a:prstGeom prst="rect">
            <a:avLst/>
          </a:prstGeom>
          <a:noFill/>
        </p:spPr>
        <p:txBody>
          <a:bodyPr wrap="square" rtlCol="0">
            <a:spAutoFit/>
          </a:bodyPr>
          <a:lstStyle/>
          <a:p>
            <a:pPr algn="l">
              <a:spcAft>
                <a:spcPts val="600"/>
              </a:spcAft>
            </a:pPr>
            <a:r>
              <a:rPr lang="cs-CZ" sz="3500" b="1" i="0" dirty="0">
                <a:effectLst/>
                <a:latin typeface="Times New Roman" panose="02020603050405020304" pitchFamily="18" charset="0"/>
                <a:cs typeface="Times New Roman" panose="02020603050405020304" pitchFamily="18" charset="0"/>
              </a:rPr>
              <a:t>KLASTRY</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Porter nahlíží na klastry jako na geografickou koncentraci propojených podniků a institucí vdané oblasti.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Klastry zahrnují seskupení propojených průmyslových odvětví a jiných subjektů důležitých z hlediska konkurence.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Dle </a:t>
            </a:r>
            <a:r>
              <a:rPr lang="cs-CZ" sz="3000" b="0" i="0" dirty="0" err="1">
                <a:effectLst/>
                <a:latin typeface="Times New Roman" panose="02020603050405020304" pitchFamily="18" charset="0"/>
                <a:cs typeface="Times New Roman" panose="02020603050405020304" pitchFamily="18" charset="0"/>
              </a:rPr>
              <a:t>Portera</a:t>
            </a:r>
            <a:r>
              <a:rPr lang="cs-CZ" sz="3000" b="0" i="0" dirty="0">
                <a:effectLst/>
                <a:latin typeface="Times New Roman" panose="02020603050405020304" pitchFamily="18" charset="0"/>
                <a:cs typeface="Times New Roman" panose="02020603050405020304" pitchFamily="18" charset="0"/>
              </a:rPr>
              <a:t> jsou geograficky koncentrované a vzájemně propojené podniky a instituce hlavním motorem národního, regionálního a místního rozvoje. </a:t>
            </a:r>
          </a:p>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Porter ukázal novou roli podniků, vlád a ostatních zapojených institucí v možnostech zvyšování konkurenceschopnosti</a:t>
            </a:r>
            <a:r>
              <a:rPr lang="cs-CZ" sz="3200" b="0" i="0" dirty="0">
                <a:effectLst/>
                <a:latin typeface="Arial" panose="020B0604020202020204" pitchFamily="34" charset="0"/>
              </a:rPr>
              <a:t>. </a:t>
            </a:r>
            <a:endParaRPr lang="cs-CZ"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05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30091"/>
            <a:ext cx="11456712" cy="6170920"/>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KLASTROVÁ INICIATIVA</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Klastrové iniciativy někdy samy sebe označují termínem „klastr“.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Často tedy dochází k zaměňování těchto pojmů.</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Definice klastrové iniciativy následující: „Klastrová iniciativa je organizované úsilí zaměřené na zvýšení růstu a konkurence schopnosti klastru v regionu za účasti klastrových firem, vlády/výzkumné komunity.“</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Klastrová iniciativa se používá také jako pojem k označení projektu na rozvoj klastru nebo klastrové organizace.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Jednotlivé klastrové iniciativy mohou mít formu např. Různých organizačních seskupení, která zahrnují představitele firem klastru, regionálních a lokálních správních orgánů, zastoupení vědecké a výzkumné komunity a vysokých škol. </a:t>
            </a:r>
          </a:p>
        </p:txBody>
      </p:sp>
    </p:spTree>
    <p:extLst>
      <p:ext uri="{BB962C8B-B14F-4D97-AF65-F5344CB8AC3E}">
        <p14:creationId xmlns:p14="http://schemas.microsoft.com/office/powerpoint/2010/main" val="721686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30091"/>
            <a:ext cx="11456712" cy="4247317"/>
          </a:xfrm>
          <a:prstGeom prst="rect">
            <a:avLst/>
          </a:prstGeom>
          <a:noFill/>
        </p:spPr>
        <p:txBody>
          <a:bodyPr wrap="square" rtlCol="0">
            <a:spAutoFit/>
          </a:bodyPr>
          <a:lstStyle/>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Programy mají vést k růstu konkurenceschopnosti klastru, ale i zapojených firem, klastrové inciativy se přímo podílejí na jejich realizaci.</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Klastrová iniciativa si může dát za cíl rozvinout klastr jediný, ale také rozvoj konkurenceschopnosti klastrů v regionálním, národním i nadnárodním měřítku a podporovat tak více klastrů současně.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Podpora klastrů z hlediska strategie je zcela novou regionální politikou. </a:t>
            </a:r>
          </a:p>
          <a:p>
            <a:pPr marL="457200" indent="-457200" algn="l">
              <a:spcAft>
                <a:spcPts val="600"/>
              </a:spcAft>
              <a:buFontTx/>
              <a:buChar char="-"/>
            </a:pPr>
            <a:endParaRPr lang="cs-CZ"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82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885466"/>
            <a:ext cx="11720300" cy="4632037"/>
          </a:xfrm>
          <a:prstGeom prst="rect">
            <a:avLst/>
          </a:prstGeom>
          <a:noFill/>
        </p:spPr>
        <p:txBody>
          <a:bodyPr wrap="square" rtlCol="0">
            <a:spAutoFit/>
          </a:bodyPr>
          <a:lstStyle/>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Faktor reflektuje pozitivní vlivy zahraničního kapitálu, resp. zahraničních investic do globální ekonomiky,</a:t>
            </a:r>
          </a:p>
          <a:p>
            <a:pPr marL="457200" indent="-457200">
              <a:spcAft>
                <a:spcPts val="600"/>
              </a:spcAft>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příliv kapitálu s následným zvyšováním exportu země, </a:t>
            </a:r>
          </a:p>
          <a:p>
            <a:pPr marL="457200" indent="-457200">
              <a:spcAft>
                <a:spcPts val="600"/>
              </a:spcAft>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zvyšování </a:t>
            </a:r>
            <a:r>
              <a:rPr lang="cs-CZ" sz="3000" b="0" i="0" dirty="0">
                <a:effectLst/>
                <a:latin typeface="Times New Roman" panose="02020603050405020304" pitchFamily="18" charset="0"/>
                <a:cs typeface="Times New Roman" panose="02020603050405020304" pitchFamily="18" charset="0"/>
              </a:rPr>
              <a:t>produktivity práce a nabídky lidského kapitálu. </a:t>
            </a:r>
          </a:p>
          <a:p>
            <a:pPr marL="457200" indent="-457200">
              <a:spcAft>
                <a:spcPts val="600"/>
              </a:spcAft>
              <a:buFontTx/>
              <a:buChar char="-"/>
            </a:pPr>
            <a:r>
              <a:rPr lang="cs-CZ" sz="3000" b="1" i="0" u="sng" dirty="0">
                <a:effectLst/>
                <a:latin typeface="Times New Roman" panose="02020603050405020304" pitchFamily="18" charset="0"/>
                <a:cs typeface="Times New Roman" panose="02020603050405020304" pitchFamily="18" charset="0"/>
              </a:rPr>
              <a:t>Z pohledu regionů zahraniční firmy přináší:</a:t>
            </a:r>
          </a:p>
          <a:p>
            <a:pPr marL="457200" indent="-457200">
              <a:spcAft>
                <a:spcPts val="600"/>
              </a:spcAft>
              <a:buFont typeface="Wingdings" panose="05000000000000000000" pitchFamily="2" charset="2"/>
              <a:buChar char="§"/>
            </a:pPr>
            <a:r>
              <a:rPr lang="cs-CZ" sz="3000" b="1" i="0" dirty="0" err="1">
                <a:effectLst/>
                <a:latin typeface="Times New Roman" panose="02020603050405020304" pitchFamily="18" charset="0"/>
                <a:cs typeface="Times New Roman" panose="02020603050405020304" pitchFamily="18" charset="0"/>
              </a:rPr>
              <a:t>přelévací</a:t>
            </a:r>
            <a:r>
              <a:rPr lang="cs-CZ" sz="3000" b="1" i="0" dirty="0">
                <a:effectLst/>
                <a:latin typeface="Times New Roman" panose="02020603050405020304" pitchFamily="18" charset="0"/>
                <a:cs typeface="Times New Roman" panose="02020603050405020304" pitchFamily="18" charset="0"/>
              </a:rPr>
              <a:t> efekty </a:t>
            </a:r>
            <a:r>
              <a:rPr lang="cs-CZ" sz="3000" b="0" i="0" dirty="0">
                <a:effectLst/>
                <a:latin typeface="Times New Roman" panose="02020603050405020304" pitchFamily="18" charset="0"/>
                <a:cs typeface="Times New Roman" panose="02020603050405020304" pitchFamily="18" charset="0"/>
              </a:rPr>
              <a:t>generované transferem technologií a manažerského know-how,</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stimulační efekty </a:t>
            </a:r>
            <a:r>
              <a:rPr lang="cs-CZ" sz="3000" b="0" i="0" dirty="0">
                <a:effectLst/>
                <a:latin typeface="Times New Roman" panose="02020603050405020304" pitchFamily="18" charset="0"/>
                <a:cs typeface="Times New Roman" panose="02020603050405020304" pitchFamily="18" charset="0"/>
              </a:rPr>
              <a:t>lokalizace zahraničních investic na příchody dalšího zahraničního kapitálu. </a:t>
            </a:r>
            <a:endParaRPr lang="cs-CZ" sz="3000"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PŘÍTOMNOSTI ZAHRANIČNÍCH FIREM </a:t>
            </a:r>
          </a:p>
        </p:txBody>
      </p:sp>
    </p:spTree>
    <p:extLst>
      <p:ext uri="{BB962C8B-B14F-4D97-AF65-F5344CB8AC3E}">
        <p14:creationId xmlns:p14="http://schemas.microsoft.com/office/powerpoint/2010/main" val="3192451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2080174" y="2103068"/>
            <a:ext cx="8329823" cy="2169825"/>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6. </a:t>
            </a:r>
          </a:p>
          <a:p>
            <a:pPr algn="ctr"/>
            <a:r>
              <a:rPr lang="cs-CZ" sz="4500" b="1" dirty="0">
                <a:latin typeface="Times New Roman" panose="02020603050405020304" pitchFamily="18" charset="0"/>
                <a:cs typeface="Times New Roman" panose="02020603050405020304" pitchFamily="18" charset="0"/>
              </a:rPr>
              <a:t>MĚŘENÍ VÝKONNOSTI KLASTRŮ</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1085932" y="4272893"/>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80952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456712" cy="6709529"/>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MĚŘENÍ VÝKONNOSTI KLASTRU</a:t>
            </a:r>
          </a:p>
          <a:p>
            <a:pPr algn="l"/>
            <a:endParaRPr lang="cs-CZ" sz="2000" b="1"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Vedle pojmu „výkonnost klastrů“, se také uvádějí pojmy jako „úspěšnost klastrů“ nebo „konkurenceschopnost klastrů“.</a:t>
            </a:r>
          </a:p>
          <a:p>
            <a:pPr marL="457200" indent="-457200" algn="l">
              <a:buFontTx/>
              <a:buChar char="-"/>
            </a:pPr>
            <a:r>
              <a:rPr lang="cs-CZ" sz="3000" b="1" i="1" dirty="0">
                <a:effectLst/>
                <a:latin typeface="Times New Roman" panose="02020603050405020304" pitchFamily="18" charset="0"/>
                <a:cs typeface="Times New Roman" panose="02020603050405020304" pitchFamily="18" charset="0"/>
              </a:rPr>
              <a:t>Co si lze představit pod pojmem úspěšný klastr?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Je to klastr, který naplňuje své vytyčené cíle?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Nebo je to ten, který přispívá ke zlepšení regionální ekonomiky?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Lze např. pod pojmem „výkonnost </a:t>
            </a:r>
            <a:r>
              <a:rPr lang="cs-CZ" sz="3000" b="0" i="0" dirty="0" err="1">
                <a:effectLst/>
                <a:latin typeface="Times New Roman" panose="02020603050405020304" pitchFamily="18" charset="0"/>
                <a:cs typeface="Times New Roman" panose="02020603050405020304" pitchFamily="18" charset="0"/>
              </a:rPr>
              <a:t>klastru“chápat</a:t>
            </a:r>
            <a:r>
              <a:rPr lang="cs-CZ" sz="3000" b="0" i="0" dirty="0">
                <a:effectLst/>
                <a:latin typeface="Times New Roman" panose="02020603050405020304" pitchFamily="18" charset="0"/>
                <a:cs typeface="Times New Roman" panose="02020603050405020304" pitchFamily="18" charset="0"/>
              </a:rPr>
              <a:t> počet nově vytvořených pracovních míst?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Dosažený podíl na trhu?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Celkovou image klastru?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Nebo se spíše zmiňuje výkonnost managementu klastru, který dokáže realizovat velký po-čet společných školení, schůzek, projektů?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Hodnotí se výkonnost klastru nebo výkonnost klastrové iniciativy?</a:t>
            </a:r>
          </a:p>
        </p:txBody>
      </p:sp>
      <p:cxnSp>
        <p:nvCxnSpPr>
          <p:cNvPr id="2" name="Přímá spojnice 1">
            <a:extLst>
              <a:ext uri="{FF2B5EF4-FFF2-40B4-BE49-F238E27FC236}">
                <a16:creationId xmlns:a16="http://schemas.microsoft.com/office/drawing/2014/main" id="{14ACCBA4-63C3-A1FF-745E-1F0CCD6D8427}"/>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9288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360530" cy="5709255"/>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MODELY A PŘÍSTUPY K MĚŘENÍ A ŘÍZENÍ VÝKONNOSTI KLASTRŮ A KLASTROVÝCH INICIATIV</a:t>
            </a:r>
          </a:p>
          <a:p>
            <a:pPr algn="l"/>
            <a:endParaRPr lang="cs-CZ" sz="2000" b="1"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Nejznámějším modelem využívaným pro hodnocení konkurenceschopnosti firmy/regionu/ekonomiky je </a:t>
            </a:r>
            <a:r>
              <a:rPr lang="cs-CZ" sz="3000" b="1" i="0" dirty="0" err="1">
                <a:effectLst/>
                <a:latin typeface="Times New Roman" panose="02020603050405020304" pitchFamily="18" charset="0"/>
                <a:cs typeface="Times New Roman" panose="02020603050405020304" pitchFamily="18" charset="0"/>
              </a:rPr>
              <a:t>Porterův</a:t>
            </a:r>
            <a:r>
              <a:rPr lang="cs-CZ" sz="3000" b="1" i="0" dirty="0">
                <a:effectLst/>
                <a:latin typeface="Times New Roman" panose="02020603050405020304" pitchFamily="18" charset="0"/>
                <a:cs typeface="Times New Roman" panose="02020603050405020304" pitchFamily="18" charset="0"/>
              </a:rPr>
              <a:t> diamant</a:t>
            </a:r>
            <a:r>
              <a:rPr lang="cs-CZ" sz="3000" b="0" i="0" dirty="0">
                <a:effectLst/>
                <a:latin typeface="Times New Roman" panose="02020603050405020304" pitchFamily="18" charset="0"/>
                <a:cs typeface="Times New Roman" panose="02020603050405020304" pitchFamily="18" charset="0"/>
              </a:rPr>
              <a:t>.</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K jeho nevýhodám však patří především absence měřítek výkonnosti, model rovněž obsahuje „proměnné veličiny,“ které jsou definovány v širokém rozptylu.</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Řada dalších modelů pro měření výkonnosti klastrů, s nimiž různí autoři pracují, vychází právě z daného </a:t>
            </a:r>
            <a:r>
              <a:rPr lang="cs-CZ" sz="3000" b="0" i="0" dirty="0" err="1">
                <a:effectLst/>
                <a:latin typeface="Times New Roman" panose="02020603050405020304" pitchFamily="18" charset="0"/>
                <a:cs typeface="Times New Roman" panose="02020603050405020304" pitchFamily="18" charset="0"/>
              </a:rPr>
              <a:t>Porterova</a:t>
            </a:r>
            <a:r>
              <a:rPr lang="cs-CZ" sz="3000" b="0" i="0" dirty="0">
                <a:effectLst/>
                <a:latin typeface="Times New Roman" panose="02020603050405020304" pitchFamily="18" charset="0"/>
                <a:cs typeface="Times New Roman" panose="02020603050405020304" pitchFamily="18" charset="0"/>
              </a:rPr>
              <a:t> diamantu.</a:t>
            </a:r>
          </a:p>
        </p:txBody>
      </p:sp>
    </p:spTree>
    <p:extLst>
      <p:ext uri="{BB962C8B-B14F-4D97-AF65-F5344CB8AC3E}">
        <p14:creationId xmlns:p14="http://schemas.microsoft.com/office/powerpoint/2010/main" val="1520296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360530" cy="5555367"/>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VÝKONNOST KLASTROVÝCH INICIATIV</a:t>
            </a:r>
          </a:p>
          <a:p>
            <a:pPr algn="l"/>
            <a:endParaRPr lang="cs-CZ" sz="2000" b="1"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Výkonnostní model klastrových iniciativ navrhuje sledovat či měřit výkonnost klastrové iniciativy ve třech základních rozměrech:</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inovace a mezinárodní konkurenceschopnost</a:t>
            </a:r>
            <a:r>
              <a:rPr lang="cs-CZ" sz="3000" dirty="0">
                <a:latin typeface="Times New Roman" panose="02020603050405020304" pitchFamily="18" charset="0"/>
                <a:cs typeface="Times New Roman" panose="02020603050405020304" pitchFamily="18" charset="0"/>
              </a:rPr>
              <a:t> - </a:t>
            </a:r>
            <a:r>
              <a:rPr lang="cs-CZ" sz="3000" b="0" i="0" dirty="0">
                <a:effectLst/>
                <a:latin typeface="Times New Roman" panose="02020603050405020304" pitchFamily="18" charset="0"/>
                <a:cs typeface="Times New Roman" panose="02020603050405020304" pitchFamily="18" charset="0"/>
              </a:rPr>
              <a:t>zlepšení v mezinárodní konkurenceschopnosti, propojení mezi průmyslovými odvětvími a vědou a výzkumem a z toho vyplývající výskyt nových technologií</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růst klastru </a:t>
            </a:r>
            <a:r>
              <a:rPr lang="cs-CZ" sz="3000" dirty="0">
                <a:latin typeface="Times New Roman" panose="02020603050405020304" pitchFamily="18" charset="0"/>
                <a:cs typeface="Times New Roman" panose="02020603050405020304" pitchFamily="18" charset="0"/>
              </a:rPr>
              <a:t>- </a:t>
            </a:r>
            <a:r>
              <a:rPr lang="cs-CZ" sz="3000" b="0" i="0" dirty="0">
                <a:effectLst/>
                <a:latin typeface="Times New Roman" panose="02020603050405020304" pitchFamily="18" charset="0"/>
                <a:cs typeface="Times New Roman" panose="02020603050405020304" pitchFamily="18" charset="0"/>
              </a:rPr>
              <a:t>vnitřní růst (zakládání nových firem) i vnější růst (přilákání nových zákazníků)</a:t>
            </a: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plnění cílů </a:t>
            </a:r>
            <a:r>
              <a:rPr lang="cs-CZ" sz="3000" b="0" i="0" dirty="0">
                <a:effectLst/>
                <a:latin typeface="Times New Roman" panose="02020603050405020304" pitchFamily="18" charset="0"/>
                <a:cs typeface="Times New Roman" panose="02020603050405020304" pitchFamily="18" charset="0"/>
              </a:rPr>
              <a:t>- míra plnění cílů a dodržování termínů a také míra informovanosti členů iniciativy o její činnosti.</a:t>
            </a:r>
          </a:p>
        </p:txBody>
      </p:sp>
    </p:spTree>
    <p:extLst>
      <p:ext uri="{BB962C8B-B14F-4D97-AF65-F5344CB8AC3E}">
        <p14:creationId xmlns:p14="http://schemas.microsoft.com/office/powerpoint/2010/main" val="1608446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360530" cy="6093976"/>
          </a:xfrm>
          <a:prstGeom prst="rect">
            <a:avLst/>
          </a:prstGeom>
          <a:noFill/>
        </p:spPr>
        <p:txBody>
          <a:bodyPr wrap="square" rtlCol="0">
            <a:spAutoFit/>
          </a:bodyPr>
          <a:lstStyle/>
          <a:p>
            <a:pPr algn="l"/>
            <a:r>
              <a:rPr lang="cs-CZ" sz="3000" b="1" i="0" dirty="0">
                <a:effectLst/>
                <a:latin typeface="Times New Roman" panose="02020603050405020304" pitchFamily="18" charset="0"/>
                <a:cs typeface="Times New Roman" panose="02020603050405020304" pitchFamily="18" charset="0"/>
              </a:rPr>
              <a:t>VÝKONNOST KLASTROVÉ INICIATIVY OVLIVNĚNA TŘEMI ZÁKLADNÍMI ČINITELI</a:t>
            </a:r>
            <a:r>
              <a:rPr lang="cs-CZ" sz="3000" b="0" i="0" dirty="0">
                <a:effectLst/>
                <a:latin typeface="Times New Roman" panose="02020603050405020304" pitchFamily="18" charset="0"/>
                <a:cs typeface="Times New Roman" panose="02020603050405020304" pitchFamily="18" charset="0"/>
              </a:rPr>
              <a:t>:</a:t>
            </a:r>
          </a:p>
          <a:p>
            <a:pPr algn="l"/>
            <a:endParaRPr lang="cs-CZ" sz="2000" b="0" i="0" dirty="0">
              <a:effectLst/>
              <a:latin typeface="Times New Roman" panose="02020603050405020304" pitchFamily="18" charset="0"/>
              <a:cs typeface="Times New Roman" panose="02020603050405020304" pitchFamily="18" charset="0"/>
            </a:endParaRPr>
          </a:p>
          <a:p>
            <a:pPr algn="l"/>
            <a:r>
              <a:rPr lang="cs-CZ" sz="3000" b="1" i="0" u="sng" dirty="0">
                <a:effectLst/>
                <a:latin typeface="Times New Roman" panose="02020603050405020304" pitchFamily="18" charset="0"/>
                <a:cs typeface="Times New Roman" panose="02020603050405020304" pitchFamily="18" charset="0"/>
              </a:rPr>
              <a:t>1. sociální, politické a hospodářské prostředí státu</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Daný faktor zachycuje vliv národního a místního prostředí na výkonnost klastrových iniciativ, na způsob organizace a financování daného klastru.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Dalším prvkem prostředí působícím na úspěšnosti iniciativ je role vlády v podpoře klastrů.</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Nakonec je síla klastru hodnocena podle historie klastru, úrovně konkurence, síly odběratelů a dodavatelů, technologické úrovně, stupně konkurenceschopnosti, ale také z hlediska významnosti klastru v rámci regionu a státu. </a:t>
            </a:r>
          </a:p>
        </p:txBody>
      </p:sp>
    </p:spTree>
    <p:extLst>
      <p:ext uri="{BB962C8B-B14F-4D97-AF65-F5344CB8AC3E}">
        <p14:creationId xmlns:p14="http://schemas.microsoft.com/office/powerpoint/2010/main" val="812108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360530" cy="5170646"/>
          </a:xfrm>
          <a:prstGeom prst="rect">
            <a:avLst/>
          </a:prstGeom>
          <a:noFill/>
        </p:spPr>
        <p:txBody>
          <a:bodyPr wrap="square" rtlCol="0">
            <a:spAutoFit/>
          </a:bodyPr>
          <a:lstStyle/>
          <a:p>
            <a:pPr algn="l"/>
            <a:r>
              <a:rPr lang="cs-CZ" sz="3000" b="1" i="0" u="sng" dirty="0">
                <a:effectLst/>
                <a:latin typeface="Times New Roman" panose="02020603050405020304" pitchFamily="18" charset="0"/>
                <a:cs typeface="Times New Roman" panose="02020603050405020304" pitchFamily="18" charset="0"/>
              </a:rPr>
              <a:t>2. </a:t>
            </a:r>
            <a:r>
              <a:rPr lang="cs-CZ" sz="3000" b="1" u="sng" dirty="0">
                <a:latin typeface="Times New Roman" panose="02020603050405020304" pitchFamily="18" charset="0"/>
                <a:cs typeface="Times New Roman" panose="02020603050405020304" pitchFamily="18" charset="0"/>
              </a:rPr>
              <a:t>c</a:t>
            </a:r>
            <a:r>
              <a:rPr lang="cs-CZ" sz="3000" b="1" i="0" u="sng" dirty="0">
                <a:effectLst/>
                <a:latin typeface="Times New Roman" panose="02020603050405020304" pitchFamily="18" charset="0"/>
                <a:cs typeface="Times New Roman" panose="02020603050405020304" pitchFamily="18" charset="0"/>
              </a:rPr>
              <a:t>íle klastrové iniciativy</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Tyto klastrové iniciativy mají mnoho různých cílů, některé společné a některé jedinečné. </a:t>
            </a:r>
          </a:p>
          <a:p>
            <a:pPr marL="457200" indent="-457200" algn="l">
              <a:buFontTx/>
              <a:buChar char="-"/>
            </a:pPr>
            <a:r>
              <a:rPr lang="cs-CZ" sz="3000" b="1" i="0" u="sng" dirty="0">
                <a:effectLst/>
                <a:latin typeface="Times New Roman" panose="02020603050405020304" pitchFamily="18" charset="0"/>
                <a:cs typeface="Times New Roman" panose="02020603050405020304" pitchFamily="18" charset="0"/>
              </a:rPr>
              <a:t>Cíle klastrových iniciativ lze rozdělit na následujících šest oblastí, a to:</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výzkum a networking</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ovlivňování politik</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obchodní spolupráce</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vzdělávání a školení</a:t>
            </a:r>
            <a:r>
              <a:rPr lang="cs-CZ" sz="3000" b="1" dirty="0">
                <a:latin typeface="Times New Roman" panose="02020603050405020304" pitchFamily="18" charset="0"/>
                <a:cs typeface="Times New Roman" panose="02020603050405020304" pitchFamily="18" charset="0"/>
              </a:rPr>
              <a:t> </a:t>
            </a:r>
          </a:p>
          <a:p>
            <a:pPr marL="914400" lvl="1" indent="-457200">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i</a:t>
            </a:r>
            <a:r>
              <a:rPr lang="cs-CZ" sz="3000" b="1" i="0" dirty="0">
                <a:effectLst/>
                <a:latin typeface="Times New Roman" panose="02020603050405020304" pitchFamily="18" charset="0"/>
                <a:cs typeface="Times New Roman" panose="02020603050405020304" pitchFamily="18" charset="0"/>
              </a:rPr>
              <a:t>novace a technologie</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expanze klastru</a:t>
            </a:r>
          </a:p>
        </p:txBody>
      </p:sp>
    </p:spTree>
    <p:extLst>
      <p:ext uri="{BB962C8B-B14F-4D97-AF65-F5344CB8AC3E}">
        <p14:creationId xmlns:p14="http://schemas.microsoft.com/office/powerpoint/2010/main" val="1985898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360530" cy="4708981"/>
          </a:xfrm>
          <a:prstGeom prst="rect">
            <a:avLst/>
          </a:prstGeom>
          <a:noFill/>
        </p:spPr>
        <p:txBody>
          <a:bodyPr wrap="square" rtlCol="0">
            <a:spAutoFit/>
          </a:bodyPr>
          <a:lstStyle/>
          <a:p>
            <a:pPr algn="l"/>
            <a:r>
              <a:rPr lang="cs-CZ" sz="3000" b="1" i="0" u="sng" dirty="0">
                <a:effectLst/>
                <a:latin typeface="Times New Roman" panose="02020603050405020304" pitchFamily="18" charset="0"/>
                <a:cs typeface="Times New Roman" panose="02020603050405020304" pitchFamily="18" charset="0"/>
              </a:rPr>
              <a:t>3. </a:t>
            </a:r>
            <a:r>
              <a:rPr lang="cs-CZ" sz="3000" b="1" i="0" u="sng">
                <a:effectLst/>
                <a:latin typeface="Times New Roman" panose="02020603050405020304" pitchFamily="18" charset="0"/>
                <a:cs typeface="Times New Roman" panose="02020603050405020304" pitchFamily="18" charset="0"/>
              </a:rPr>
              <a:t>proces</a:t>
            </a:r>
            <a:r>
              <a:rPr lang="cs-CZ" sz="3000" b="1" i="0" u="sng" dirty="0">
                <a:effectLst/>
                <a:latin typeface="Times New Roman" panose="02020603050405020304" pitchFamily="18" charset="0"/>
                <a:cs typeface="Times New Roman" panose="02020603050405020304" pitchFamily="18" charset="0"/>
              </a:rPr>
              <a:t>, kterým se klastrová iniciativa rozvíjí</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Výkonnost klastrové iniciativy je dále ovlivněna způsobem vzniku a procesem svého rozvoje.</a:t>
            </a:r>
          </a:p>
          <a:p>
            <a:pPr marL="457200" indent="-457200" algn="l">
              <a:buFontTx/>
              <a:buChar char="-"/>
            </a:pPr>
            <a:r>
              <a:rPr lang="cs-CZ" sz="3000" b="1" i="0" u="sng" dirty="0">
                <a:effectLst/>
                <a:latin typeface="Times New Roman" panose="02020603050405020304" pitchFamily="18" charset="0"/>
                <a:cs typeface="Times New Roman" panose="02020603050405020304" pitchFamily="18" charset="0"/>
              </a:rPr>
              <a:t>Konkrétně se model zabývá následujícími faktory:</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způsob iniciace a plánování</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způsob řízení a financování</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rozsah členství</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organizační zdroje a úloha facilitátora</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rámec a konsenzus</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existence hybné síly</a:t>
            </a:r>
          </a:p>
        </p:txBody>
      </p:sp>
    </p:spTree>
    <p:extLst>
      <p:ext uri="{BB962C8B-B14F-4D97-AF65-F5344CB8AC3E}">
        <p14:creationId xmlns:p14="http://schemas.microsoft.com/office/powerpoint/2010/main" val="1367225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6632585"/>
          </a:xfrm>
          <a:prstGeom prst="rect">
            <a:avLst/>
          </a:prstGeom>
          <a:noFill/>
        </p:spPr>
        <p:txBody>
          <a:bodyPr wrap="square" rtlCol="0">
            <a:spAutoFit/>
          </a:bodyPr>
          <a:lstStyle/>
          <a:p>
            <a:pPr marL="0" lvl="1"/>
            <a:r>
              <a:rPr lang="cs-CZ" sz="3500" b="1" i="0" dirty="0">
                <a:effectLst/>
                <a:latin typeface="Times New Roman" panose="02020603050405020304" pitchFamily="18" charset="0"/>
                <a:cs typeface="Times New Roman" panose="02020603050405020304" pitchFamily="18" charset="0"/>
              </a:rPr>
              <a:t>BANCHMARKING KLASTROVÝCH INICIATIV</a:t>
            </a:r>
          </a:p>
          <a:p>
            <a:pPr marL="0" lvl="1"/>
            <a:endParaRPr lang="cs-CZ" sz="2000" b="1" dirty="0">
              <a:latin typeface="Times New Roman" panose="02020603050405020304" pitchFamily="18" charset="0"/>
              <a:cs typeface="Times New Roman" panose="02020603050405020304" pitchFamily="18" charset="0"/>
            </a:endParaRPr>
          </a:p>
          <a:p>
            <a:pPr marL="0" lvl="1"/>
            <a:r>
              <a:rPr lang="cs-CZ" sz="3000" b="1" i="0" dirty="0">
                <a:effectLst/>
                <a:latin typeface="Times New Roman" panose="02020603050405020304" pitchFamily="18" charset="0"/>
                <a:cs typeface="Times New Roman" panose="02020603050405020304" pitchFamily="18" charset="0"/>
              </a:rPr>
              <a:t>1. Klíčové ukazatele</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členů, které klastrová iniciativa sdružuje</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souhrnný obrat členů klastru</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souhrnný počet zaměstnanců členů klastru</a:t>
            </a:r>
          </a:p>
          <a:p>
            <a:pPr marL="0" lvl="1"/>
            <a:endParaRPr lang="cs-CZ" sz="1500" b="1" i="0" dirty="0">
              <a:effectLst/>
              <a:latin typeface="Times New Roman" panose="02020603050405020304" pitchFamily="18" charset="0"/>
              <a:cs typeface="Times New Roman" panose="02020603050405020304" pitchFamily="18" charset="0"/>
            </a:endParaRPr>
          </a:p>
          <a:p>
            <a:pPr marL="0" lvl="1"/>
            <a:r>
              <a:rPr lang="cs-CZ" sz="3000" b="1" i="0" dirty="0">
                <a:effectLst/>
                <a:latin typeface="Times New Roman" panose="02020603050405020304" pitchFamily="18" charset="0"/>
                <a:cs typeface="Times New Roman" panose="02020603050405020304" pitchFamily="18" charset="0"/>
              </a:rPr>
              <a:t>2. Kvalifikace</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zorganizovaných akcí v rámci klastrové iniciativy</a:t>
            </a:r>
          </a:p>
          <a:p>
            <a:pPr lvl="1"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p</a:t>
            </a:r>
            <a:r>
              <a:rPr lang="cs-CZ" sz="3000" b="0" i="0" dirty="0">
                <a:effectLst/>
                <a:latin typeface="Times New Roman" panose="02020603050405020304" pitchFamily="18" charset="0"/>
                <a:cs typeface="Times New Roman" panose="02020603050405020304" pitchFamily="18" charset="0"/>
              </a:rPr>
              <a:t>očet účastníků těchto akcí</a:t>
            </a:r>
          </a:p>
          <a:p>
            <a:pPr marL="0" lvl="1"/>
            <a:endParaRPr lang="cs-CZ" sz="1500" b="0" i="0" dirty="0">
              <a:effectLst/>
              <a:latin typeface="Times New Roman" panose="02020603050405020304" pitchFamily="18" charset="0"/>
              <a:cs typeface="Times New Roman" panose="02020603050405020304" pitchFamily="18" charset="0"/>
            </a:endParaRPr>
          </a:p>
          <a:p>
            <a:pPr marL="0" lvl="1"/>
            <a:r>
              <a:rPr lang="cs-CZ" sz="3000" b="1" i="0" dirty="0">
                <a:effectLst/>
                <a:latin typeface="Times New Roman" panose="02020603050405020304" pitchFamily="18" charset="0"/>
                <a:cs typeface="Times New Roman" panose="02020603050405020304" pitchFamily="18" charset="0"/>
              </a:rPr>
              <a:t>3. Společné projekty</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společných projektů</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firem zapojených do spolupráce v rámci těchto projektů</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finanční síla klastrové iniciativy</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629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5632311"/>
          </a:xfrm>
          <a:prstGeom prst="rect">
            <a:avLst/>
          </a:prstGeom>
          <a:noFill/>
        </p:spPr>
        <p:txBody>
          <a:bodyPr wrap="square" rtlCol="0">
            <a:spAutoFit/>
          </a:bodyPr>
          <a:lstStyle/>
          <a:p>
            <a:pPr algn="l"/>
            <a:r>
              <a:rPr lang="cs-CZ" sz="3000" b="1" i="0" dirty="0">
                <a:effectLst/>
                <a:latin typeface="Times New Roman" panose="02020603050405020304" pitchFamily="18" charset="0"/>
                <a:cs typeface="Times New Roman" panose="02020603050405020304" pitchFamily="18" charset="0"/>
              </a:rPr>
              <a:t>4. Další ukazatele</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podíl malého a středního podnikání v klastru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návštěv podniků v rámci klastrové iniciativ</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ostatních institucí angažovaných v klastrové iniciativě</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podíl veřejného financování společných projektů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podíl veřejného financování klastrové iniciativy</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provedených analýz se zaměřením na spokojenost zákazníků v rámci klastrové iniciativy</a:t>
            </a:r>
          </a:p>
          <a:p>
            <a:pPr algn="l"/>
            <a:endParaRPr lang="cs-CZ" sz="3000" b="0"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Vybrané ukazatele by měly být pravidelně sledovány a vyhodnocovány, a to nejméně jedenkrát ročně.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Monitorování by mělo být prováděno pomocí dotazníkového šetření. </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00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6093976"/>
          </a:xfrm>
          <a:prstGeom prst="rect">
            <a:avLst/>
          </a:prstGeom>
          <a:noFill/>
        </p:spPr>
        <p:txBody>
          <a:bodyPr wrap="square" rtlCol="0">
            <a:spAutoFit/>
          </a:bodyPr>
          <a:lstStyle/>
          <a:p>
            <a:pPr algn="l"/>
            <a:r>
              <a:rPr lang="cs-CZ" sz="3000" b="1" i="0" dirty="0">
                <a:effectLst/>
                <a:latin typeface="Times New Roman" panose="02020603050405020304" pitchFamily="18" charset="0"/>
                <a:cs typeface="Times New Roman" panose="02020603050405020304" pitchFamily="18" charset="0"/>
              </a:rPr>
              <a:t>Postup řešení projektu se může shrnout do pěti následujících kroků: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stanovení metodiky mapování klastrů relevantní k dané politice</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charakterizování ekonomické výkonnosti klastru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průzkum specifických podmínek ovlivňující klastry</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nalezení vzájemného vztahu mezi výkonností klastru a specifickými podmínkami, které ovlivňují výkonnost klastrů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učení se z „</a:t>
            </a:r>
            <a:r>
              <a:rPr lang="cs-CZ" sz="3000" b="0" i="0" dirty="0" err="1">
                <a:effectLst/>
                <a:latin typeface="Times New Roman" panose="02020603050405020304" pitchFamily="18" charset="0"/>
                <a:cs typeface="Times New Roman" panose="02020603050405020304" pitchFamily="18" charset="0"/>
              </a:rPr>
              <a:t>best</a:t>
            </a:r>
            <a:r>
              <a:rPr lang="cs-CZ" sz="3000" b="0" i="0" dirty="0">
                <a:effectLst/>
                <a:latin typeface="Times New Roman" panose="02020603050405020304" pitchFamily="18" charset="0"/>
                <a:cs typeface="Times New Roman" panose="02020603050405020304" pitchFamily="18" charset="0"/>
              </a:rPr>
              <a:t> </a:t>
            </a:r>
            <a:r>
              <a:rPr lang="cs-CZ" sz="3000" b="0" i="0" dirty="0" err="1">
                <a:effectLst/>
                <a:latin typeface="Times New Roman" panose="02020603050405020304" pitchFamily="18" charset="0"/>
                <a:cs typeface="Times New Roman" panose="02020603050405020304" pitchFamily="18" charset="0"/>
              </a:rPr>
              <a:t>practices</a:t>
            </a:r>
            <a:r>
              <a:rPr lang="cs-CZ" sz="3000" b="0" i="0" dirty="0">
                <a:effectLst/>
                <a:latin typeface="Times New Roman" panose="02020603050405020304" pitchFamily="18" charset="0"/>
                <a:cs typeface="Times New Roman" panose="02020603050405020304" pitchFamily="18" charset="0"/>
              </a:rPr>
              <a:t>“ ostatních klastrů</a:t>
            </a:r>
          </a:p>
          <a:p>
            <a:pPr algn="l"/>
            <a:r>
              <a:rPr lang="cs-CZ" sz="3000" b="1" i="0" dirty="0">
                <a:effectLst/>
                <a:latin typeface="Times New Roman" panose="02020603050405020304" pitchFamily="18" charset="0"/>
                <a:cs typeface="Times New Roman" panose="02020603050405020304" pitchFamily="18" charset="0"/>
              </a:rPr>
              <a:t>Model sleduje tři typy ukazatelů: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data týkající se výsledků klastru, ve významu vlivu klastru na národní nebo regionální ekonomiku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data týkající se výkonnosti klastrů, zaměřující se na ukazatele vnitřního růstu klastru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data týkající se specifických vnějších podmínek klastru</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46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23562" y="885466"/>
            <a:ext cx="11553090" cy="5632311"/>
          </a:xfrm>
          <a:prstGeom prst="rect">
            <a:avLst/>
          </a:prstGeom>
          <a:noFill/>
        </p:spPr>
        <p:txBody>
          <a:bodyPr wrap="square" rtlCol="0">
            <a:spAutoFit/>
          </a:bodyPr>
          <a:lstStyle/>
          <a:p>
            <a:pPr marL="457200" indent="-457200">
              <a:spcAft>
                <a:spcPts val="600"/>
              </a:spcAft>
              <a:buFontTx/>
              <a:buChar char="-"/>
            </a:pPr>
            <a:r>
              <a:rPr lang="cs-CZ" sz="3000" b="0" i="0" dirty="0">
                <a:effectLst/>
                <a:latin typeface="Times New Roman" panose="02020603050405020304" pitchFamily="18" charset="0"/>
                <a:cs typeface="Times New Roman" panose="02020603050405020304" pitchFamily="18" charset="0"/>
              </a:rPr>
              <a:t>Faktor interpretuje nezanedbatelný vliv podpůrných služeb na zlepšování kvality podnikatelského prostředí, který je generován zvyšující se poptávkou po vysoce specializovaných podnikatelských službách jak ze strany malého a středního podnikání, tak ze strany velkých korporací a firem. </a:t>
            </a:r>
          </a:p>
          <a:p>
            <a:pPr marL="457200" indent="-457200">
              <a:spcAft>
                <a:spcPts val="600"/>
              </a:spcAft>
              <a:buFontTx/>
              <a:buChar char="-"/>
            </a:pPr>
            <a:r>
              <a:rPr lang="cs-CZ" sz="3000" b="1" i="0" u="sng" dirty="0">
                <a:effectLst/>
                <a:latin typeface="Times New Roman" panose="02020603050405020304" pitchFamily="18" charset="0"/>
                <a:cs typeface="Times New Roman" panose="02020603050405020304" pitchFamily="18" charset="0"/>
              </a:rPr>
              <a:t>Podpůrnými službami jsou například služby: </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marketingové, </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účetní, </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úklidové, </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reklamní, </a:t>
            </a:r>
          </a:p>
          <a:p>
            <a:pPr marL="457200" indent="-457200">
              <a:spcAft>
                <a:spcPts val="6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personální.</a:t>
            </a: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PODPŮRNÝCH SLUŽEB </a:t>
            </a:r>
          </a:p>
        </p:txBody>
      </p:sp>
    </p:spTree>
    <p:extLst>
      <p:ext uri="{BB962C8B-B14F-4D97-AF65-F5344CB8AC3E}">
        <p14:creationId xmlns:p14="http://schemas.microsoft.com/office/powerpoint/2010/main" val="1861917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15735" y="74235"/>
            <a:ext cx="11640430" cy="6709529"/>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Vysvětlení postupu klastrového </a:t>
            </a:r>
            <a:r>
              <a:rPr lang="cs-CZ" sz="3500" b="1" i="0" dirty="0" err="1">
                <a:effectLst/>
                <a:latin typeface="Times New Roman" panose="02020603050405020304" pitchFamily="18" charset="0"/>
                <a:cs typeface="Times New Roman" panose="02020603050405020304" pitchFamily="18" charset="0"/>
              </a:rPr>
              <a:t>benchmarkingového</a:t>
            </a:r>
            <a:r>
              <a:rPr lang="cs-CZ" sz="3500" b="1" i="0" dirty="0">
                <a:effectLst/>
                <a:latin typeface="Times New Roman" panose="02020603050405020304" pitchFamily="18" charset="0"/>
                <a:cs typeface="Times New Roman" panose="02020603050405020304" pitchFamily="18" charset="0"/>
              </a:rPr>
              <a:t> modelu:</a:t>
            </a:r>
          </a:p>
          <a:p>
            <a:pPr algn="l">
              <a:spcAft>
                <a:spcPts val="1200"/>
              </a:spcAft>
            </a:pPr>
            <a:r>
              <a:rPr lang="cs-CZ" sz="3000" b="0" i="0" dirty="0">
                <a:effectLst/>
                <a:latin typeface="Times New Roman" panose="02020603050405020304" pitchFamily="18" charset="0"/>
                <a:cs typeface="Times New Roman" panose="02020603050405020304" pitchFamily="18" charset="0"/>
              </a:rPr>
              <a:t>1.Vprvním kroku je třeba identifikovat a změřit klíčová ekonomická data klastru a jejich podíl vlivu na regionální nebo národní ekonomiku. Jedná se např. o ukazatele zaměstnanosti, produktivity, mzdy, tržby.</a:t>
            </a:r>
          </a:p>
          <a:p>
            <a:pPr algn="l">
              <a:spcAft>
                <a:spcPts val="1200"/>
              </a:spcAft>
            </a:pPr>
            <a:r>
              <a:rPr lang="cs-CZ" sz="3000" b="0" i="0" dirty="0">
                <a:effectLst/>
                <a:latin typeface="Times New Roman" panose="02020603050405020304" pitchFamily="18" charset="0"/>
                <a:cs typeface="Times New Roman" panose="02020603050405020304" pitchFamily="18" charset="0"/>
              </a:rPr>
              <a:t>2. Dále je potřeba identifikovat hlavní generátory hodnoty. Musí odpovídat na dané typy otázek: „Co stojí za vyšší produktivitou, tržbami, obratem? Co je tahounem inovací a ekonomiky klastru?“ </a:t>
            </a:r>
            <a:r>
              <a:rPr lang="cs-CZ" sz="3000" dirty="0">
                <a:latin typeface="Times New Roman" panose="02020603050405020304" pitchFamily="18" charset="0"/>
                <a:cs typeface="Times New Roman" panose="02020603050405020304" pitchFamily="18" charset="0"/>
              </a:rPr>
              <a:t>Sledují se </a:t>
            </a:r>
            <a:r>
              <a:rPr lang="cs-CZ" sz="3000" b="0" i="0" dirty="0">
                <a:effectLst/>
                <a:latin typeface="Times New Roman" panose="02020603050405020304" pitchFamily="18" charset="0"/>
                <a:cs typeface="Times New Roman" panose="02020603050405020304" pitchFamily="18" charset="0"/>
              </a:rPr>
              <a:t>lidské zdroje, podnikatelský duch, tvorba a sdílení znalostí.</a:t>
            </a:r>
          </a:p>
          <a:p>
            <a:pPr algn="l">
              <a:spcAft>
                <a:spcPts val="1200"/>
              </a:spcAft>
            </a:pPr>
            <a:r>
              <a:rPr lang="cs-CZ" sz="3000" b="0" i="0" dirty="0">
                <a:effectLst/>
                <a:latin typeface="Times New Roman" panose="02020603050405020304" pitchFamily="18" charset="0"/>
                <a:cs typeface="Times New Roman" panose="02020603050405020304" pitchFamily="18" charset="0"/>
              </a:rPr>
              <a:t>3.Dále je potřeba provést analýzu vnějších podmínek, které ovlivňují výkonnost. Řadí se sem např.: druh politiky, konkrétní zaměření politiky.</a:t>
            </a:r>
          </a:p>
          <a:p>
            <a:pPr algn="l">
              <a:spcAft>
                <a:spcPts val="1200"/>
              </a:spcAft>
            </a:pPr>
            <a:r>
              <a:rPr lang="cs-CZ" sz="3000" b="0" i="0" dirty="0">
                <a:effectLst/>
                <a:latin typeface="Times New Roman" panose="02020603050405020304" pitchFamily="18" charset="0"/>
                <a:cs typeface="Times New Roman" panose="02020603050405020304" pitchFamily="18" charset="0"/>
              </a:rPr>
              <a:t>4.Závěr se zabývá detailním průzkumem nástrojů „nejvýkonnějšího klastru.“</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570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3631763"/>
          </a:xfrm>
          <a:prstGeom prst="rect">
            <a:avLst/>
          </a:prstGeom>
          <a:noFill/>
        </p:spPr>
        <p:txBody>
          <a:bodyPr wrap="square" rtlCol="0">
            <a:spAutoFit/>
          </a:bodyPr>
          <a:lstStyle/>
          <a:p>
            <a:pPr algn="l"/>
            <a:r>
              <a:rPr lang="cs-CZ" sz="3000" b="1" dirty="0">
                <a:latin typeface="Times New Roman" panose="02020603050405020304" pitchFamily="18" charset="0"/>
                <a:cs typeface="Times New Roman" panose="02020603050405020304" pitchFamily="18" charset="0"/>
              </a:rPr>
              <a:t>UKAZATELÉ HODNOCENÍ VÝKONNOSTI PODNIKU</a:t>
            </a:r>
          </a:p>
          <a:p>
            <a:pPr algn="l"/>
            <a:endParaRPr lang="cs-CZ" sz="2000" b="1" dirty="0">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Ukazateli výkonnosti podniku patří především ukazatele absolutní hodnoty tržeb, přidané hodnoty, zisku, cash </a:t>
            </a:r>
            <a:r>
              <a:rPr lang="cs-CZ" sz="3000" b="0" i="0" dirty="0" err="1">
                <a:effectLst/>
                <a:latin typeface="Times New Roman" panose="02020603050405020304" pitchFamily="18" charset="0"/>
                <a:cs typeface="Times New Roman" panose="02020603050405020304" pitchFamily="18" charset="0"/>
              </a:rPr>
              <a:t>flow</a:t>
            </a:r>
            <a:r>
              <a:rPr lang="cs-CZ" sz="3000" b="0" i="0" dirty="0">
                <a:effectLst/>
                <a:latin typeface="Times New Roman" panose="02020603050405020304" pitchFamily="18" charset="0"/>
                <a:cs typeface="Times New Roman" panose="02020603050405020304" pitchFamily="18" charset="0"/>
              </a:rPr>
              <a:t> a ukazatele rentability.</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Ukazatele zisku patří mezi vůbec nejpoužívanější měřítky výkonnosti.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Zisk jde vyjádřit různými způsoby.</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5917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EE94A92-051D-9264-99FB-341E0184D98A}"/>
              </a:ext>
            </a:extLst>
          </p:cNvPr>
          <p:cNvPicPr>
            <a:picLocks noChangeAspect="1"/>
          </p:cNvPicPr>
          <p:nvPr/>
        </p:nvPicPr>
        <p:blipFill rotWithShape="1">
          <a:blip r:embed="rId2"/>
          <a:srcRect l="23071" t="25362" r="42119" b="15218"/>
          <a:stretch/>
        </p:blipFill>
        <p:spPr>
          <a:xfrm>
            <a:off x="327888" y="779413"/>
            <a:ext cx="5883966" cy="5649709"/>
          </a:xfrm>
          <a:prstGeom prst="rect">
            <a:avLst/>
          </a:prstGeom>
        </p:spPr>
      </p:pic>
      <p:sp>
        <p:nvSpPr>
          <p:cNvPr id="6" name="TextovéPole 5">
            <a:extLst>
              <a:ext uri="{FF2B5EF4-FFF2-40B4-BE49-F238E27FC236}">
                <a16:creationId xmlns:a16="http://schemas.microsoft.com/office/drawing/2014/main" id="{0D6C7637-3697-D12C-B2D4-935949DF11E7}"/>
              </a:ext>
            </a:extLst>
          </p:cNvPr>
          <p:cNvSpPr txBox="1"/>
          <p:nvPr/>
        </p:nvSpPr>
        <p:spPr>
          <a:xfrm>
            <a:off x="327888" y="225415"/>
            <a:ext cx="11360530" cy="553998"/>
          </a:xfrm>
          <a:prstGeom prst="rect">
            <a:avLst/>
          </a:prstGeom>
          <a:noFill/>
        </p:spPr>
        <p:txBody>
          <a:bodyPr wrap="square" rtlCol="0">
            <a:spAutoFit/>
          </a:bodyPr>
          <a:lstStyle/>
          <a:p>
            <a:pPr algn="l"/>
            <a:r>
              <a:rPr lang="cs-CZ" sz="3000" b="1" dirty="0">
                <a:latin typeface="Times New Roman" panose="02020603050405020304" pitchFamily="18" charset="0"/>
                <a:cs typeface="Times New Roman" panose="02020603050405020304" pitchFamily="18" charset="0"/>
              </a:rPr>
              <a:t>VYJÁDŘENÍ VÝKONNOSTI DLE ZISKU</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027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0D6C7637-3697-D12C-B2D4-935949DF11E7}"/>
              </a:ext>
            </a:extLst>
          </p:cNvPr>
          <p:cNvSpPr txBox="1"/>
          <p:nvPr/>
        </p:nvSpPr>
        <p:spPr>
          <a:xfrm>
            <a:off x="327888" y="225415"/>
            <a:ext cx="11360530" cy="1938992"/>
          </a:xfrm>
          <a:prstGeom prst="rect">
            <a:avLst/>
          </a:prstGeom>
          <a:noFill/>
        </p:spPr>
        <p:txBody>
          <a:bodyPr wrap="square" rtlCol="0">
            <a:spAutoFit/>
          </a:bodyPr>
          <a:lstStyle/>
          <a:p>
            <a:pPr algn="l"/>
            <a:r>
              <a:rPr lang="cs-CZ" sz="3000" b="1" dirty="0">
                <a:latin typeface="Times New Roman" panose="02020603050405020304" pitchFamily="18" charset="0"/>
                <a:cs typeface="Times New Roman" panose="02020603050405020304" pitchFamily="18" charset="0"/>
              </a:rPr>
              <a:t>VYJÁDŘENÍ VÝKONNOSTI DLE DALŠÍCH UKAZATELŮ</a:t>
            </a:r>
          </a:p>
          <a:p>
            <a:pPr marL="457200" indent="-457200" algn="l">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Rentability aktiv</a:t>
            </a:r>
          </a:p>
          <a:p>
            <a:pPr marL="457200" indent="-457200" algn="l">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Rentability vlastního kapitál</a:t>
            </a:r>
            <a:r>
              <a:rPr lang="cs-CZ" sz="3000" dirty="0">
                <a:latin typeface="Times New Roman" panose="02020603050405020304" pitchFamily="18" charset="0"/>
                <a:cs typeface="Times New Roman" panose="02020603050405020304" pitchFamily="18" charset="0"/>
              </a:rPr>
              <a:t>u</a:t>
            </a:r>
          </a:p>
          <a:p>
            <a:pPr marL="457200" indent="-457200" algn="l">
              <a:buFont typeface="Wingdings" panose="05000000000000000000" pitchFamily="2" charset="2"/>
              <a:buChar char="§"/>
            </a:pPr>
            <a:r>
              <a:rPr lang="cs-CZ" sz="3000" i="0" dirty="0">
                <a:effectLst/>
                <a:latin typeface="Times New Roman" panose="02020603050405020304" pitchFamily="18" charset="0"/>
                <a:cs typeface="Times New Roman" panose="02020603050405020304" pitchFamily="18" charset="0"/>
              </a:rPr>
              <a:t>Ekonomické přidané hodnoty EVA</a:t>
            </a:r>
          </a:p>
        </p:txBody>
      </p:sp>
      <p:pic>
        <p:nvPicPr>
          <p:cNvPr id="3" name="Obrázek 2">
            <a:extLst>
              <a:ext uri="{FF2B5EF4-FFF2-40B4-BE49-F238E27FC236}">
                <a16:creationId xmlns:a16="http://schemas.microsoft.com/office/drawing/2014/main" id="{5D3BB87B-F69C-201E-36AB-0ED1C6B35534}"/>
              </a:ext>
            </a:extLst>
          </p:cNvPr>
          <p:cNvPicPr>
            <a:picLocks noChangeAspect="1"/>
          </p:cNvPicPr>
          <p:nvPr/>
        </p:nvPicPr>
        <p:blipFill rotWithShape="1">
          <a:blip r:embed="rId2"/>
          <a:srcRect l="22500" t="42464" r="33152" b="25072"/>
          <a:stretch/>
        </p:blipFill>
        <p:spPr>
          <a:xfrm>
            <a:off x="675861" y="2380129"/>
            <a:ext cx="8229600" cy="3388660"/>
          </a:xfrm>
          <a:prstGeom prst="rect">
            <a:avLst/>
          </a:prstGeom>
        </p:spPr>
      </p:pic>
    </p:spTree>
    <p:extLst>
      <p:ext uri="{BB962C8B-B14F-4D97-AF65-F5344CB8AC3E}">
        <p14:creationId xmlns:p14="http://schemas.microsoft.com/office/powerpoint/2010/main" val="3689735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6324808"/>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Příklady finančních ukazatelů, které mohou být sledovány:</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EVA či jiné měřítko, obrat, přidaná hodnota, ziskovost klastru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poměr navýšení financování z veřejného sektoru k financování ze soukromého sektoru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výše investic</a:t>
            </a:r>
          </a:p>
          <a:p>
            <a:pPr algn="l"/>
            <a:endParaRPr lang="cs-CZ" sz="3000" dirty="0">
              <a:latin typeface="Times New Roman" panose="02020603050405020304" pitchFamily="18" charset="0"/>
              <a:cs typeface="Times New Roman" panose="02020603050405020304" pitchFamily="18" charset="0"/>
            </a:endParaRPr>
          </a:p>
          <a:p>
            <a:pPr algn="l"/>
            <a:r>
              <a:rPr lang="cs-CZ" sz="3500" b="1" i="0" dirty="0">
                <a:effectLst/>
                <a:latin typeface="Times New Roman" panose="02020603050405020304" pitchFamily="18" charset="0"/>
                <a:cs typeface="Times New Roman" panose="02020603050405020304" pitchFamily="18" charset="0"/>
              </a:rPr>
              <a:t>Příklady ukazatelů zákaznické perspektivy:</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celkový růst exportu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procento reklamací</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podíl na trhu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spokojenost zákazníků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nových odběratelských trhů</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471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3400931"/>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Příklady ukazatelů perspektivy růstu a učení:</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vytvořených pracovních míst</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kvalifikace zaměstnanců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a velikost členů</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podíl členů opouštějících klastr</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počet nově vznikajících společností</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rozpočet na rozvoj dovedností a vzdělávání na zaměstnance</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4588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1015663"/>
          </a:xfrm>
          <a:prstGeom prst="rect">
            <a:avLst/>
          </a:prstGeom>
          <a:noFill/>
        </p:spPr>
        <p:txBody>
          <a:bodyPr wrap="square" rtlCol="0">
            <a:spAutoFit/>
          </a:bodyPr>
          <a:lstStyle/>
          <a:p>
            <a:pPr algn="l"/>
            <a:r>
              <a:rPr lang="cs-CZ" sz="3000" b="1" dirty="0">
                <a:latin typeface="Times New Roman" panose="02020603050405020304" pitchFamily="18" charset="0"/>
                <a:cs typeface="Times New Roman" panose="02020603050405020304" pitchFamily="18" charset="0"/>
              </a:rPr>
              <a:t>MĚŘENÍ EFEKTIVNOSTI JEDNOTLIVÝCH ČINNOSTÍ, AKTIVIT A SPOLEČNÝCH PROJEKTŮ V KLASTU</a:t>
            </a:r>
            <a:endParaRPr lang="cs-CZ" sz="3000" b="1" i="0" dirty="0">
              <a:effectLst/>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E1E3ACB1-95EB-4C4F-87BE-14E606E9141B}"/>
              </a:ext>
            </a:extLst>
          </p:cNvPr>
          <p:cNvPicPr>
            <a:picLocks noChangeAspect="1"/>
          </p:cNvPicPr>
          <p:nvPr/>
        </p:nvPicPr>
        <p:blipFill rotWithShape="1">
          <a:blip r:embed="rId2"/>
          <a:srcRect l="22417" t="29130" r="28588" b="37536"/>
          <a:stretch/>
        </p:blipFill>
        <p:spPr>
          <a:xfrm>
            <a:off x="447260" y="1318373"/>
            <a:ext cx="7540925" cy="2885879"/>
          </a:xfrm>
          <a:prstGeom prst="rect">
            <a:avLst/>
          </a:prstGeom>
        </p:spPr>
      </p:pic>
      <p:pic>
        <p:nvPicPr>
          <p:cNvPr id="7" name="Obrázek 6">
            <a:extLst>
              <a:ext uri="{FF2B5EF4-FFF2-40B4-BE49-F238E27FC236}">
                <a16:creationId xmlns:a16="http://schemas.microsoft.com/office/drawing/2014/main" id="{161123E7-CFD1-0172-C8EC-C914E7C357A1}"/>
              </a:ext>
            </a:extLst>
          </p:cNvPr>
          <p:cNvPicPr>
            <a:picLocks noChangeAspect="1"/>
          </p:cNvPicPr>
          <p:nvPr/>
        </p:nvPicPr>
        <p:blipFill rotWithShape="1">
          <a:blip r:embed="rId3"/>
          <a:srcRect l="22799" t="48494" r="24022" b="19275"/>
          <a:stretch/>
        </p:blipFill>
        <p:spPr>
          <a:xfrm>
            <a:off x="516835" y="3866579"/>
            <a:ext cx="8113577" cy="2766006"/>
          </a:xfrm>
          <a:prstGeom prst="rect">
            <a:avLst/>
          </a:prstGeom>
        </p:spPr>
      </p:pic>
    </p:spTree>
    <p:extLst>
      <p:ext uri="{BB962C8B-B14F-4D97-AF65-F5344CB8AC3E}">
        <p14:creationId xmlns:p14="http://schemas.microsoft.com/office/powerpoint/2010/main" val="331611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2080174" y="2103068"/>
            <a:ext cx="8329823" cy="2169825"/>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7. </a:t>
            </a:r>
          </a:p>
          <a:p>
            <a:pPr algn="ctr"/>
            <a:r>
              <a:rPr lang="cs-CZ" sz="4500" b="1" dirty="0">
                <a:latin typeface="Times New Roman" panose="02020603050405020304" pitchFamily="18" charset="0"/>
                <a:cs typeface="Times New Roman" panose="02020603050405020304" pitchFamily="18" charset="0"/>
              </a:rPr>
              <a:t>ŘÍZENÍ A SPRÁVA SPOLEČNOSTÍ</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1085932" y="4272893"/>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42345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609008" cy="5555367"/>
          </a:xfrm>
          <a:prstGeom prst="rect">
            <a:avLst/>
          </a:prstGeom>
          <a:noFill/>
        </p:spPr>
        <p:txBody>
          <a:bodyPr wrap="square" rtlCol="0">
            <a:spAutoFit/>
          </a:bodyPr>
          <a:lstStyle/>
          <a:p>
            <a:pPr algn="l"/>
            <a:r>
              <a:rPr lang="cs-CZ" sz="3500" b="1" dirty="0">
                <a:latin typeface="Times New Roman" panose="02020603050405020304" pitchFamily="18" charset="0"/>
                <a:cs typeface="Times New Roman" panose="02020603050405020304" pitchFamily="18" charset="0"/>
              </a:rPr>
              <a:t>ŘÍZENÍ A SPRÁVA SPOLEČNOSTÍ</a:t>
            </a:r>
            <a:endParaRPr lang="cs-CZ" sz="3500" b="1" i="0" dirty="0">
              <a:effectLst/>
              <a:latin typeface="Times New Roman" panose="02020603050405020304" pitchFamily="18" charset="0"/>
              <a:cs typeface="Times New Roman" panose="02020603050405020304" pitchFamily="18" charset="0"/>
            </a:endParaRPr>
          </a:p>
          <a:p>
            <a:pPr algn="l"/>
            <a:endParaRPr lang="cs-CZ" sz="2000" b="1"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Termín správa a řízení společnosti neboli </a:t>
            </a:r>
            <a:r>
              <a:rPr lang="cs-CZ" sz="3000" b="1" i="0" dirty="0" err="1">
                <a:effectLst/>
                <a:latin typeface="Times New Roman" panose="02020603050405020304" pitchFamily="18" charset="0"/>
                <a:cs typeface="Times New Roman" panose="02020603050405020304" pitchFamily="18" charset="0"/>
              </a:rPr>
              <a:t>Corporate</a:t>
            </a:r>
            <a:r>
              <a:rPr lang="cs-CZ" sz="3000" b="1" i="0" dirty="0">
                <a:effectLst/>
                <a:latin typeface="Times New Roman" panose="02020603050405020304" pitchFamily="18" charset="0"/>
                <a:cs typeface="Times New Roman" panose="02020603050405020304" pitchFamily="18" charset="0"/>
              </a:rPr>
              <a:t> </a:t>
            </a:r>
            <a:r>
              <a:rPr lang="cs-CZ" sz="3000" b="1" i="0" dirty="0" err="1">
                <a:effectLst/>
                <a:latin typeface="Times New Roman" panose="02020603050405020304" pitchFamily="18" charset="0"/>
                <a:cs typeface="Times New Roman" panose="02020603050405020304" pitchFamily="18" charset="0"/>
              </a:rPr>
              <a:t>Governance</a:t>
            </a:r>
            <a:r>
              <a:rPr lang="cs-CZ" sz="3000" b="0" i="0" dirty="0">
                <a:effectLst/>
                <a:latin typeface="Times New Roman" panose="02020603050405020304" pitchFamily="18" charset="0"/>
                <a:cs typeface="Times New Roman" panose="02020603050405020304" pitchFamily="18" charset="0"/>
              </a:rPr>
              <a:t>.</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Je to soubor standardů a pravidel, které definují vztahy mezi exekutivním vedením společnosti a jejími statutárními orgány, akcionáři a ostatními zainteresovanými stranami.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Zahrnuje také definování struktury, pomocí které jsou stanovovány cíle společnosti, prostředky pro jejich dosažení a způsob jejich měření.</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Zjednodušeně se dá </a:t>
            </a:r>
            <a:r>
              <a:rPr lang="cs-CZ" sz="3000" b="0" i="0" dirty="0" err="1">
                <a:effectLst/>
                <a:latin typeface="Times New Roman" panose="02020603050405020304" pitchFamily="18" charset="0"/>
                <a:cs typeface="Times New Roman" panose="02020603050405020304" pitchFamily="18" charset="0"/>
              </a:rPr>
              <a:t>Corporate</a:t>
            </a:r>
            <a:r>
              <a:rPr lang="cs-CZ" sz="3000" b="0" i="0" dirty="0">
                <a:effectLst/>
                <a:latin typeface="Times New Roman" panose="02020603050405020304" pitchFamily="18" charset="0"/>
                <a:cs typeface="Times New Roman" panose="02020603050405020304" pitchFamily="18" charset="0"/>
              </a:rPr>
              <a:t> </a:t>
            </a:r>
            <a:r>
              <a:rPr lang="cs-CZ" sz="3000" b="0" i="0" dirty="0" err="1">
                <a:effectLst/>
                <a:latin typeface="Times New Roman" panose="02020603050405020304" pitchFamily="18" charset="0"/>
                <a:cs typeface="Times New Roman" panose="02020603050405020304" pitchFamily="18" charset="0"/>
              </a:rPr>
              <a:t>Governance</a:t>
            </a:r>
            <a:r>
              <a:rPr lang="cs-CZ" sz="3000" b="0" i="0" dirty="0">
                <a:effectLst/>
                <a:latin typeface="Times New Roman" panose="02020603050405020304" pitchFamily="18" charset="0"/>
                <a:cs typeface="Times New Roman" panose="02020603050405020304" pitchFamily="18" charset="0"/>
              </a:rPr>
              <a:t> formulovat jako systém, jímž jsou společnosti řízeny a spravovány. </a:t>
            </a:r>
          </a:p>
          <a:p>
            <a:pPr marL="457200" indent="-457200" algn="l">
              <a:buFontTx/>
              <a:buChar char="-"/>
            </a:pPr>
            <a:r>
              <a:rPr lang="cs-CZ" sz="3000" dirty="0">
                <a:latin typeface="Times New Roman" panose="02020603050405020304" pitchFamily="18" charset="0"/>
                <a:cs typeface="Times New Roman" panose="02020603050405020304" pitchFamily="18" charset="0"/>
              </a:rPr>
              <a:t>Č</a:t>
            </a:r>
            <a:r>
              <a:rPr lang="cs-CZ" sz="3000" b="0" i="0" dirty="0">
                <a:effectLst/>
                <a:latin typeface="Times New Roman" panose="02020603050405020304" pitchFamily="18" charset="0"/>
                <a:cs typeface="Times New Roman" panose="02020603050405020304" pitchFamily="18" charset="0"/>
              </a:rPr>
              <a:t>eský překlad pojmu je řízení a správa společnosti. </a:t>
            </a:r>
            <a:br>
              <a:rPr lang="cs-CZ" sz="3200" dirty="0"/>
            </a:br>
            <a:endParaRPr lang="cs-CZ" sz="3000" b="0" i="0" dirty="0">
              <a:effectLst/>
              <a:latin typeface="Times New Roman" panose="02020603050405020304" pitchFamily="18" charset="0"/>
              <a:cs typeface="Times New Roman" panose="02020603050405020304" pitchFamily="18" charset="0"/>
            </a:endParaRPr>
          </a:p>
        </p:txBody>
      </p:sp>
      <p:cxnSp>
        <p:nvCxnSpPr>
          <p:cNvPr id="2" name="Přímá spojnice 1">
            <a:extLst>
              <a:ext uri="{FF2B5EF4-FFF2-40B4-BE49-F238E27FC236}">
                <a16:creationId xmlns:a16="http://schemas.microsoft.com/office/drawing/2014/main" id="{14ACCBA4-63C3-A1FF-745E-1F0CCD6D8427}"/>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0037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5324535"/>
          </a:xfrm>
          <a:prstGeom prst="rect">
            <a:avLst/>
          </a:prstGeom>
          <a:noFill/>
        </p:spPr>
        <p:txBody>
          <a:bodyPr wrap="square" rtlCol="0">
            <a:spAutoFit/>
          </a:bodyPr>
          <a:lstStyle/>
          <a:p>
            <a:pPr algn="l"/>
            <a:r>
              <a:rPr lang="cs-CZ" sz="3500" b="1" i="0" u="sng" dirty="0">
                <a:effectLst/>
                <a:latin typeface="Times New Roman" panose="02020603050405020304" pitchFamily="18" charset="0"/>
                <a:cs typeface="Times New Roman" panose="02020603050405020304" pitchFamily="18" charset="0"/>
              </a:rPr>
              <a:t>Mezi nejčastěji uváděné a nejvíce diskutované oblasti zájmu patří:</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ochrana práv akcionářů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úloha správních orgánů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úloha vrcholového managementu </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úloha trhu a úloha státu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analýza a porovnání systémů správy a řízení společnosti v různých zemích</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úloha zájmových skupin</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společenská odpovědnost podniku</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měření výkonnosti podniku</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83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245170"/>
            <a:ext cx="11579903" cy="2400657"/>
          </a:xfrm>
          <a:prstGeom prst="rect">
            <a:avLst/>
          </a:prstGeom>
          <a:noFill/>
        </p:spPr>
        <p:txBody>
          <a:bodyPr wrap="square" rtlCol="0">
            <a:spAutoFit/>
          </a:bodyPr>
          <a:lstStyle/>
          <a:p>
            <a:pPr marL="457200" indent="-457200">
              <a:buFontTx/>
              <a:buChar char="-"/>
            </a:pPr>
            <a:r>
              <a:rPr lang="cs-CZ" sz="3000" dirty="0">
                <a:latin typeface="Times New Roman" panose="02020603050405020304" pitchFamily="18" charset="0"/>
                <a:cs typeface="Times New Roman" panose="02020603050405020304" pitchFamily="18" charset="0"/>
              </a:rPr>
              <a:t>Z </a:t>
            </a:r>
            <a:r>
              <a:rPr lang="cs-CZ" sz="3000" b="0" i="0" dirty="0">
                <a:effectLst/>
                <a:latin typeface="Times New Roman" panose="02020603050405020304" pitchFamily="18" charset="0"/>
                <a:cs typeface="Times New Roman" panose="02020603050405020304" pitchFamily="18" charset="0"/>
              </a:rPr>
              <a:t>pohledu hodnocení kvality podnikatelského prostředí můžeme pracovní faktory hodnot jako druhou nejvýznamnější skupinu.</a:t>
            </a: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dostupnosti pracovních sil, </a:t>
            </a: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kvality pracovních sil,</a:t>
            </a:r>
            <a:endParaRPr lang="cs-CZ" sz="30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faktor flexibility = podnikavosti pracovních sil.</a:t>
            </a:r>
            <a:endParaRPr lang="cs-CZ" sz="3000" b="1"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PRACOVNÍ FAKTORY</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33633" y="908123"/>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275139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5709255"/>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DVA PŘÍSTUPY SPRÁVY A ŘÍZENÍ SPOLEČNOSTI</a:t>
            </a:r>
          </a:p>
          <a:p>
            <a:pPr algn="l"/>
            <a:r>
              <a:rPr lang="cs-CZ" sz="3000" b="1" i="0" u="sng" dirty="0">
                <a:effectLst/>
                <a:latin typeface="Times New Roman" panose="02020603050405020304" pitchFamily="18" charset="0"/>
                <a:cs typeface="Times New Roman" panose="02020603050405020304" pitchFamily="18" charset="0"/>
              </a:rPr>
              <a:t>Akcionářský přístup</a:t>
            </a:r>
          </a:p>
          <a:p>
            <a:pPr marL="457200" indent="-457200" algn="l">
              <a:buFontTx/>
              <a:buChar char="-"/>
            </a:pPr>
            <a:r>
              <a:rPr lang="cs-CZ" sz="3000" dirty="0">
                <a:latin typeface="Times New Roman" panose="02020603050405020304" pitchFamily="18" charset="0"/>
                <a:cs typeface="Times New Roman" panose="02020603050405020304" pitchFamily="18" charset="0"/>
              </a:rPr>
              <a:t>B</a:t>
            </a:r>
            <a:r>
              <a:rPr lang="cs-CZ" sz="3000" b="0" i="0" dirty="0">
                <a:effectLst/>
                <a:latin typeface="Times New Roman" panose="02020603050405020304" pitchFamily="18" charset="0"/>
                <a:cs typeface="Times New Roman" panose="02020603050405020304" pitchFamily="18" charset="0"/>
              </a:rPr>
              <a:t>ývá často uváděn v souvislosti s anglosaskými systémy řízení a správy společnosti a chápe firmu jako místo, kam investoři vkládají své peníze a očekávají za to určitý výnos. </a:t>
            </a:r>
          </a:p>
          <a:p>
            <a:pPr algn="l"/>
            <a:r>
              <a:rPr lang="cs-CZ" sz="3000" b="1" i="0" u="sng" dirty="0">
                <a:effectLst/>
                <a:latin typeface="Times New Roman" panose="02020603050405020304" pitchFamily="18" charset="0"/>
                <a:cs typeface="Times New Roman" panose="02020603050405020304" pitchFamily="18" charset="0"/>
              </a:rPr>
              <a:t>Přístup zájmových skupin</a:t>
            </a:r>
          </a:p>
          <a:p>
            <a:pPr marL="457200" indent="-457200" algn="l">
              <a:buFontTx/>
              <a:buChar char="-"/>
            </a:pPr>
            <a:r>
              <a:rPr lang="cs-CZ" sz="3000" dirty="0">
                <a:latin typeface="Times New Roman" panose="02020603050405020304" pitchFamily="18" charset="0"/>
                <a:cs typeface="Times New Roman" panose="02020603050405020304" pitchFamily="18" charset="0"/>
              </a:rPr>
              <a:t>N</a:t>
            </a:r>
            <a:r>
              <a:rPr lang="cs-CZ" sz="3000" b="0" i="0" dirty="0">
                <a:effectLst/>
                <a:latin typeface="Times New Roman" panose="02020603050405020304" pitchFamily="18" charset="0"/>
                <a:cs typeface="Times New Roman" panose="02020603050405020304" pitchFamily="18" charset="0"/>
              </a:rPr>
              <a:t>evidí akcionáře jako jedinou skupinu, jejichž zájmy by měla firma uspokojovat, ale zdůrazňuje všechny zájmové skupiny, jako jsou zaměstnanci, věřitelé, zákazníci, místní komunita či stát.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Cílem společnosti by mělo být naplňování zájmů všech těchto osob. Přístup zájmových skupin je obsažen v teorii zájmových skupin a bývá využíván i v oblasti společenské odpovědnosti podniku. </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423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4708981"/>
          </a:xfrm>
          <a:prstGeom prst="rect">
            <a:avLst/>
          </a:prstGeom>
          <a:noFill/>
        </p:spPr>
        <p:txBody>
          <a:bodyPr wrap="square" rtlCol="0">
            <a:spAutoFit/>
          </a:bodyPr>
          <a:lstStyle/>
          <a:p>
            <a:pPr algn="l"/>
            <a:r>
              <a:rPr lang="cs-CZ" sz="3000" b="1" i="0" dirty="0">
                <a:effectLst/>
                <a:latin typeface="Times New Roman" panose="02020603050405020304" pitchFamily="18" charset="0"/>
                <a:cs typeface="Times New Roman" panose="02020603050405020304" pitchFamily="18" charset="0"/>
              </a:rPr>
              <a:t>MODELY ŘÍZENÍ A SPRÁVY SPOLEČNOSTÍ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Přirozeným vývojem založeným na různých právních systémech, rozdílné kultuře a různých formách vlastnictví a se ve světě vyvinuly dva hlavní modely řízení a správy společnosti. </a:t>
            </a:r>
          </a:p>
          <a:p>
            <a:pPr marL="457200" indent="-457200" algn="l">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j</a:t>
            </a:r>
            <a:r>
              <a:rPr lang="cs-CZ" sz="3000" b="1" i="0" dirty="0">
                <a:effectLst/>
                <a:latin typeface="Times New Roman" panose="02020603050405020304" pitchFamily="18" charset="0"/>
                <a:cs typeface="Times New Roman" panose="02020603050405020304" pitchFamily="18" charset="0"/>
              </a:rPr>
              <a:t>ed</a:t>
            </a:r>
            <a:r>
              <a:rPr lang="cs-CZ" sz="3000" b="1" dirty="0">
                <a:latin typeface="Times New Roman" panose="02020603050405020304" pitchFamily="18" charset="0"/>
                <a:cs typeface="Times New Roman" panose="02020603050405020304" pitchFamily="18" charset="0"/>
              </a:rPr>
              <a:t>noúrovňový model,</a:t>
            </a:r>
          </a:p>
          <a:p>
            <a:pPr marL="457200" indent="-457200" algn="l">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dvouúrovňový model</a:t>
            </a:r>
            <a:r>
              <a:rPr lang="cs-CZ" sz="3000" dirty="0">
                <a:latin typeface="Times New Roman" panose="02020603050405020304" pitchFamily="18" charset="0"/>
                <a:cs typeface="Times New Roman" panose="02020603050405020304" pitchFamily="18" charset="0"/>
              </a:rPr>
              <a:t>,</a:t>
            </a:r>
            <a:endParaRPr lang="cs-CZ" sz="3000" b="0"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Ty se odlišují zejména architekturou orgánů, které se účastní správy a řízení společnosti a dělí se o kompetence za činnosti výkonné (exekutivní) a kontrolní.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Souhrnně se tyto orgány označují jako správní orgány společnosti. </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8579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4555093"/>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JEDNOÚROVŇOVÝ MODEL </a:t>
            </a:r>
          </a:p>
          <a:p>
            <a:pPr algn="l"/>
            <a:endParaRPr lang="cs-CZ" sz="1500" dirty="0">
              <a:latin typeface="Times New Roman" panose="02020603050405020304" pitchFamily="18" charset="0"/>
              <a:cs typeface="Times New Roman" panose="02020603050405020304" pitchFamily="18" charset="0"/>
            </a:endParaRPr>
          </a:p>
          <a:p>
            <a:pPr marL="457200" indent="-457200" algn="l">
              <a:buFontTx/>
              <a:buChar char="-"/>
            </a:pPr>
            <a:r>
              <a:rPr lang="cs-CZ" sz="3000" dirty="0">
                <a:latin typeface="Times New Roman" panose="02020603050405020304" pitchFamily="18" charset="0"/>
                <a:cs typeface="Times New Roman" panose="02020603050405020304" pitchFamily="18" charset="0"/>
              </a:rPr>
              <a:t>J</a:t>
            </a:r>
            <a:r>
              <a:rPr lang="cs-CZ" sz="3000" i="0" dirty="0">
                <a:effectLst/>
                <a:latin typeface="Times New Roman" panose="02020603050405020304" pitchFamily="18" charset="0"/>
                <a:cs typeface="Times New Roman" panose="02020603050405020304" pitchFamily="18" charset="0"/>
              </a:rPr>
              <a:t>ednokomorový</a:t>
            </a:r>
            <a:r>
              <a:rPr lang="cs-CZ" sz="3000" b="0" i="0" dirty="0">
                <a:effectLst/>
                <a:latin typeface="Times New Roman" panose="02020603050405020304" pitchFamily="18" charset="0"/>
                <a:cs typeface="Times New Roman" panose="02020603050405020304" pitchFamily="18" charset="0"/>
              </a:rPr>
              <a:t>, monistický, anglosaský či angloamerický.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Uplatňuje se v USA, v Evropě např. ve Velké Británii, Švédsku či v Polsku.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Pro země aplikující tento model je charakteristické velké rozptýlení akcií společnosti mezi řadu akcionářů. Tím je značně omezena jejich možnost se podílet na řízení podniků.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Ve strukturách tohoto modelu vystupuje vedle </a:t>
            </a:r>
            <a:r>
              <a:rPr lang="cs-CZ" sz="3000" b="1" i="0" dirty="0">
                <a:effectLst/>
                <a:latin typeface="Times New Roman" panose="02020603050405020304" pitchFamily="18" charset="0"/>
                <a:cs typeface="Times New Roman" panose="02020603050405020304" pitchFamily="18" charset="0"/>
              </a:rPr>
              <a:t>valné hromady </a:t>
            </a:r>
            <a:r>
              <a:rPr lang="cs-CZ" sz="3000" b="0" i="0" dirty="0">
                <a:effectLst/>
                <a:latin typeface="Times New Roman" panose="02020603050405020304" pitchFamily="18" charset="0"/>
                <a:cs typeface="Times New Roman" panose="02020603050405020304" pitchFamily="18" charset="0"/>
              </a:rPr>
              <a:t>jen jeden správní orgán, a to </a:t>
            </a:r>
            <a:r>
              <a:rPr lang="cs-CZ" sz="3000" b="1" i="0" dirty="0">
                <a:effectLst/>
                <a:latin typeface="Times New Roman" panose="02020603050405020304" pitchFamily="18" charset="0"/>
                <a:cs typeface="Times New Roman" panose="02020603050405020304" pitchFamily="18" charset="0"/>
              </a:rPr>
              <a:t>rada ředitelů</a:t>
            </a:r>
            <a:r>
              <a:rPr lang="cs-CZ" sz="3000" b="0" i="0" dirty="0">
                <a:effectLst/>
                <a:latin typeface="Times New Roman" panose="02020603050405020304" pitchFamily="18" charset="0"/>
                <a:cs typeface="Times New Roman" panose="02020603050405020304" pitchFamily="18" charset="0"/>
              </a:rPr>
              <a:t>. </a:t>
            </a:r>
          </a:p>
        </p:txBody>
      </p:sp>
      <p:cxnSp>
        <p:nvCxnSpPr>
          <p:cNvPr id="4" name="Přímá spojnice 3">
            <a:extLst>
              <a:ext uri="{FF2B5EF4-FFF2-40B4-BE49-F238E27FC236}">
                <a16:creationId xmlns:a16="http://schemas.microsoft.com/office/drawing/2014/main" id="{444BC64D-0A8B-9915-2E3A-DC9BF3CDA612}"/>
              </a:ext>
            </a:extLst>
          </p:cNvPr>
          <p:cNvCxnSpPr/>
          <p:nvPr/>
        </p:nvCxnSpPr>
        <p:spPr>
          <a:xfrm>
            <a:off x="327888" y="874644"/>
            <a:ext cx="1075413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341988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5632311"/>
          </a:xfrm>
          <a:prstGeom prst="rect">
            <a:avLst/>
          </a:prstGeom>
          <a:noFill/>
        </p:spPr>
        <p:txBody>
          <a:bodyPr wrap="square" rtlCol="0">
            <a:spAutoFit/>
          </a:bodyPr>
          <a:lstStyle/>
          <a:p>
            <a:pPr algn="l"/>
            <a:r>
              <a:rPr lang="cs-CZ" sz="3000" b="1" dirty="0">
                <a:latin typeface="Times New Roman" panose="02020603050405020304" pitchFamily="18" charset="0"/>
                <a:cs typeface="Times New Roman" panose="02020603050405020304" pitchFamily="18" charset="0"/>
              </a:rPr>
              <a:t>RADA ŘEDITELŮ</a:t>
            </a:r>
          </a:p>
          <a:p>
            <a:pPr marL="457200" indent="-457200" algn="l">
              <a:buFontTx/>
              <a:buChar char="-"/>
            </a:pPr>
            <a:r>
              <a:rPr lang="cs-CZ" sz="3000" dirty="0">
                <a:latin typeface="Times New Roman" panose="02020603050405020304" pitchFamily="18" charset="0"/>
                <a:cs typeface="Times New Roman" panose="02020603050405020304" pitchFamily="18" charset="0"/>
              </a:rPr>
              <a:t>Rada ředitelů </a:t>
            </a:r>
            <a:r>
              <a:rPr lang="cs-CZ" sz="3000" b="0" i="0" dirty="0">
                <a:effectLst/>
                <a:latin typeface="Times New Roman" panose="02020603050405020304" pitchFamily="18" charset="0"/>
                <a:cs typeface="Times New Roman" panose="02020603050405020304" pitchFamily="18" charset="0"/>
              </a:rPr>
              <a:t>plní funkci řídící a zároveň i dozorčí.</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Je složená z výkonných ředitelů společnosti a odborníků přizvaných z prostředí mimo danou společnost.</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Rada ředitelů kontroluje důležitá rozhodnutí managementu společnosti a snaží se prosazovat zájmy majitelů.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Rada jmenuje a odvolává generálního ředitele společnosti.</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Generální ředitel s dalšími výkonnými řediteli vytváří užší orgán v rámci rady ředitelů tzv. výkonný výbor a tento výbor v podstatě firmu řídí.</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 čele rady stojí předseda, kterým v minulosti často býval sám generálním ředitelem. </a:t>
            </a:r>
            <a:endParaRPr lang="cs-CZ" sz="3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0200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6401753"/>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DVOJÚROVŇOVÝ MODEL </a:t>
            </a:r>
          </a:p>
          <a:p>
            <a:pPr algn="l"/>
            <a:endParaRPr lang="cs-CZ" sz="1500" dirty="0">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Model bývá také nazýván jako model dvoukomorový, dualistický, evropský kontinentální či německý.</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Strukturu tohoto modelu tvoří kromě </a:t>
            </a:r>
            <a:r>
              <a:rPr lang="cs-CZ" sz="3000" b="1" i="0" dirty="0">
                <a:effectLst/>
                <a:latin typeface="Times New Roman" panose="02020603050405020304" pitchFamily="18" charset="0"/>
                <a:cs typeface="Times New Roman" panose="02020603050405020304" pitchFamily="18" charset="0"/>
              </a:rPr>
              <a:t>valné hromady dva správní orgány</a:t>
            </a:r>
            <a:r>
              <a:rPr lang="cs-CZ" sz="3000" dirty="0">
                <a:latin typeface="Times New Roman" panose="02020603050405020304" pitchFamily="18" charset="0"/>
                <a:cs typeface="Times New Roman" panose="02020603050405020304" pitchFamily="18" charset="0"/>
              </a:rPr>
              <a:t> (představenstvo a dozorčí radu).</a:t>
            </a:r>
            <a:endParaRPr lang="cs-CZ" sz="3000" b="0"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Mezi správní orgány se dělí odpovědnosti za řízení a správu společnosti. </a:t>
            </a:r>
          </a:p>
          <a:p>
            <a:pPr algn="l"/>
            <a:r>
              <a:rPr lang="cs-CZ" sz="3000" b="1" dirty="0">
                <a:latin typeface="Times New Roman" panose="02020603050405020304" pitchFamily="18" charset="0"/>
                <a:cs typeface="Times New Roman" panose="02020603050405020304" pitchFamily="18" charset="0"/>
              </a:rPr>
              <a:t>PŘEDSTAVENSTVO</a:t>
            </a:r>
            <a:endParaRPr lang="cs-CZ" sz="3000" b="1"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Představenstvo může být tvořeno pouze exekutivními členy nebo kombinací exekutivních a neexekutivních členů a je odpovědné za operativní činnost podniku.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Připravuje varianty strategických plánů a po schválení dozorčí radou zajišťuje jejich realizaci.</a:t>
            </a:r>
          </a:p>
        </p:txBody>
      </p:sp>
      <p:cxnSp>
        <p:nvCxnSpPr>
          <p:cNvPr id="4" name="Přímá spojnice 3">
            <a:extLst>
              <a:ext uri="{FF2B5EF4-FFF2-40B4-BE49-F238E27FC236}">
                <a16:creationId xmlns:a16="http://schemas.microsoft.com/office/drawing/2014/main" id="{444BC64D-0A8B-9915-2E3A-DC9BF3CDA612}"/>
              </a:ext>
            </a:extLst>
          </p:cNvPr>
          <p:cNvCxnSpPr/>
          <p:nvPr/>
        </p:nvCxnSpPr>
        <p:spPr>
          <a:xfrm>
            <a:off x="327888" y="874644"/>
            <a:ext cx="1075413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403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3323987"/>
          </a:xfrm>
          <a:prstGeom prst="rect">
            <a:avLst/>
          </a:prstGeom>
          <a:noFill/>
        </p:spPr>
        <p:txBody>
          <a:bodyPr wrap="square" rtlCol="0">
            <a:spAutoFit/>
          </a:bodyPr>
          <a:lstStyle/>
          <a:p>
            <a:pPr algn="l"/>
            <a:r>
              <a:rPr lang="cs-CZ" sz="3000" b="1" i="0" dirty="0">
                <a:effectLst/>
                <a:latin typeface="Times New Roman" panose="02020603050405020304" pitchFamily="18" charset="0"/>
                <a:cs typeface="Times New Roman" panose="02020603050405020304" pitchFamily="18" charset="0"/>
              </a:rPr>
              <a:t>DOZORČÍ RADA </a:t>
            </a:r>
          </a:p>
          <a:p>
            <a:pPr marL="457200" indent="-457200" algn="l">
              <a:buFontTx/>
              <a:buChar char="-"/>
            </a:pPr>
            <a:r>
              <a:rPr lang="cs-CZ" sz="3000" dirty="0">
                <a:latin typeface="Times New Roman" panose="02020603050405020304" pitchFamily="18" charset="0"/>
                <a:cs typeface="Times New Roman" panose="02020603050405020304" pitchFamily="18" charset="0"/>
              </a:rPr>
              <a:t>B</a:t>
            </a:r>
            <a:r>
              <a:rPr lang="cs-CZ" sz="3000" b="0" i="0" dirty="0">
                <a:effectLst/>
                <a:latin typeface="Times New Roman" panose="02020603050405020304" pitchFamily="18" charset="0"/>
                <a:cs typeface="Times New Roman" panose="02020603050405020304" pitchFamily="18" charset="0"/>
              </a:rPr>
              <a:t>ývá tvořena akcionáři, nezávislými členy (vědci, profesory) a často také zástupci zaměstnanců.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Má za úkol hájit zájmy majitelů, schvaluje strategické koncepce, kontroluje vedení společnosti a volí a odvolává členy představenstva a generálního ředitele společnosti.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Dozorčí rada bývá několikanásobně větší než představenstvo. </a:t>
            </a:r>
          </a:p>
        </p:txBody>
      </p:sp>
    </p:spTree>
    <p:extLst>
      <p:ext uri="{BB962C8B-B14F-4D97-AF65-F5344CB8AC3E}">
        <p14:creationId xmlns:p14="http://schemas.microsoft.com/office/powerpoint/2010/main" val="9322791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5324535"/>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Mezi oběma modely existují formální rozdíly, ale lze zde najít podobné rysy:</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v obou modelech existují dozorčí a řídící funkce, ve dvojúrovňovém modelu je však toto dělení formalizovanější</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rada ředitelů v jednoúrovňovém modelu i dozorčí rada ve dvojúrovňovém modelu mají podobné funkce:</a:t>
            </a:r>
          </a:p>
          <a:p>
            <a:pPr marL="914400"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jmenují členy řídícího orgánu–představenstva nebo skupinu manažerů (v jednoúrovňovém modelu), na něž převádí své pravomoci</a:t>
            </a:r>
          </a:p>
          <a:p>
            <a:pPr marL="914400"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odpovídají za správnost a fungováni účetních výkazů a kontrolního systému</a:t>
            </a:r>
          </a:p>
        </p:txBody>
      </p:sp>
    </p:spTree>
    <p:extLst>
      <p:ext uri="{BB962C8B-B14F-4D97-AF65-F5344CB8AC3E}">
        <p14:creationId xmlns:p14="http://schemas.microsoft.com/office/powerpoint/2010/main" val="2642375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261679" y="71527"/>
            <a:ext cx="11668642" cy="6786473"/>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ČESKÁ VARIANTA ŘÍZENÍ SPOLEČNOSTÍ</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 České republice se uplatňuje model dvojúrovňový a soustavu orgánů obchodních společností a jejich odpovědnosti a povinnosti upravuje Obchodní zákoník. </a:t>
            </a:r>
          </a:p>
          <a:p>
            <a:pPr marL="457200" indent="-457200" algn="l">
              <a:buFontTx/>
              <a:buChar char="-"/>
            </a:pPr>
            <a:r>
              <a:rPr lang="cs-CZ" sz="3000" b="1" i="0" u="sng" dirty="0">
                <a:effectLst/>
                <a:latin typeface="Times New Roman" panose="02020603050405020304" pitchFamily="18" charset="0"/>
                <a:cs typeface="Times New Roman" panose="02020603050405020304" pitchFamily="18" charset="0"/>
              </a:rPr>
              <a:t>Podle něj jsou orgány akciových společností: </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valná hromada</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dozorčí rada</a:t>
            </a:r>
          </a:p>
          <a:p>
            <a:pPr marL="914400" lvl="1" indent="-457200">
              <a:spcAft>
                <a:spcPts val="1200"/>
              </a:spcAft>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představenstvo</a:t>
            </a:r>
          </a:p>
          <a:p>
            <a:pPr marL="0" lvl="1"/>
            <a:r>
              <a:rPr lang="cs-CZ" sz="3000" b="1" i="0" dirty="0">
                <a:effectLst/>
                <a:latin typeface="Times New Roman" panose="02020603050405020304" pitchFamily="18" charset="0"/>
                <a:cs typeface="Times New Roman" panose="02020603050405020304" pitchFamily="18" charset="0"/>
              </a:rPr>
              <a:t>Náležitosti těchto orgánů stanovuje Obchodní zákoník následovně:</a:t>
            </a:r>
          </a:p>
          <a:p>
            <a:pPr lvl="1" indent="-457200">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nejvyšším orgánem společnosti je </a:t>
            </a:r>
            <a:r>
              <a:rPr lang="cs-CZ" sz="3000" b="1" i="0" dirty="0">
                <a:effectLst/>
                <a:latin typeface="Times New Roman" panose="02020603050405020304" pitchFamily="18" charset="0"/>
                <a:cs typeface="Times New Roman" panose="02020603050405020304" pitchFamily="18" charset="0"/>
              </a:rPr>
              <a:t>valná hromada</a:t>
            </a:r>
            <a:r>
              <a:rPr lang="cs-CZ" sz="3000" b="0" i="0" dirty="0">
                <a:effectLst/>
                <a:latin typeface="Times New Roman" panose="02020603050405020304" pitchFamily="18" charset="0"/>
                <a:cs typeface="Times New Roman" panose="02020603050405020304" pitchFamily="18" charset="0"/>
              </a:rPr>
              <a:t>. Ta rozhoduje o všech důležitých otázkách ovlivňujících činnost firmy, např. o změně stanov, volí a odvolává členy dozorčí rady, volí a odvolává členy představenstva –pokud však stanovy společnosti neurčují, že jsou voleni dozorčí radou.</a:t>
            </a:r>
          </a:p>
        </p:txBody>
      </p:sp>
    </p:spTree>
    <p:extLst>
      <p:ext uri="{BB962C8B-B14F-4D97-AF65-F5344CB8AC3E}">
        <p14:creationId xmlns:p14="http://schemas.microsoft.com/office/powerpoint/2010/main" val="12094679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27888" y="225415"/>
            <a:ext cx="11360530" cy="6093976"/>
          </a:xfrm>
          <a:prstGeom prst="rect">
            <a:avLst/>
          </a:prstGeom>
          <a:noFill/>
        </p:spPr>
        <p:txBody>
          <a:bodyPr wrap="square" rtlCol="0">
            <a:spAutoFit/>
          </a:bodyPr>
          <a:lstStyle/>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představenstvo</a:t>
            </a:r>
            <a:r>
              <a:rPr lang="cs-CZ" sz="3000" b="0" i="0" dirty="0">
                <a:effectLst/>
                <a:latin typeface="Times New Roman" panose="02020603050405020304" pitchFamily="18" charset="0"/>
                <a:cs typeface="Times New Roman" panose="02020603050405020304" pitchFamily="18" charset="0"/>
              </a:rPr>
              <a:t> je statutárním orgánem, který v podstatě řídí činnost společnosti a zabezpečuje její vedení. Představenstvo odpovídá za definování strategických cílů a koncepcí společnosti. Jmenuje pozice vrcholového managementu společnosti, sleduje a hodnotí pokroku při dosahování stanovených cílů, dodržování strategie a také skládá účty z činnosti společnosti dozorčí radě a akcionářům.</a:t>
            </a:r>
          </a:p>
          <a:p>
            <a:pPr algn="l"/>
            <a:endParaRPr lang="cs-CZ" sz="1500" b="0" i="0" dirty="0">
              <a:effectLst/>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dozorčí rada </a:t>
            </a:r>
            <a:r>
              <a:rPr lang="cs-CZ" sz="3000" b="0" i="0" dirty="0">
                <a:effectLst/>
                <a:latin typeface="Times New Roman" panose="02020603050405020304" pitchFamily="18" charset="0"/>
                <a:cs typeface="Times New Roman" panose="02020603050405020304" pitchFamily="18" charset="0"/>
              </a:rPr>
              <a:t>dohlíží na výkon působnosti představenstva a uskutečňování podnikatelské činnosti společnosti. Musí mít nejméně tři členy a počet jejích členů musí být dělitelný třemi. U společností nad 50 zaměstnanců volí dvě třetiny členů dozorčí rady valná hromada a jednu třetinu zaměstnanci společnosti. Zákon stanoví, že člen dozorčí rady nesmí být zároveň členem představenstva.</a:t>
            </a:r>
          </a:p>
        </p:txBody>
      </p:sp>
    </p:spTree>
    <p:extLst>
      <p:ext uri="{BB962C8B-B14F-4D97-AF65-F5344CB8AC3E}">
        <p14:creationId xmlns:p14="http://schemas.microsoft.com/office/powerpoint/2010/main" val="12119360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2080174" y="2103068"/>
            <a:ext cx="8329823" cy="2169825"/>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8. </a:t>
            </a:r>
          </a:p>
          <a:p>
            <a:pPr algn="ctr"/>
            <a:r>
              <a:rPr lang="cs-CZ" sz="4500" b="1" dirty="0">
                <a:latin typeface="Times New Roman" panose="02020603050405020304" pitchFamily="18" charset="0"/>
                <a:cs typeface="Times New Roman" panose="02020603050405020304" pitchFamily="18" charset="0"/>
              </a:rPr>
              <a:t>STRATEGIE A VÝKONNOST MSP</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1085932" y="4272893"/>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553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23562" y="885466"/>
            <a:ext cx="11400794" cy="4939814"/>
          </a:xfrm>
          <a:prstGeom prst="rect">
            <a:avLst/>
          </a:prstGeom>
          <a:noFill/>
        </p:spPr>
        <p:txBody>
          <a:bodyPr wrap="square" rtlCol="0">
            <a:spAutoFit/>
          </a:bodyPr>
          <a:lstStyle/>
          <a:p>
            <a:pPr marL="457200" indent="-457200" algn="l">
              <a:spcAft>
                <a:spcPts val="600"/>
              </a:spcAft>
              <a:buFontTx/>
              <a:buChar char="-"/>
            </a:pPr>
            <a:r>
              <a:rPr lang="cs-CZ" sz="3000" b="0" i="0" dirty="0">
                <a:effectLst/>
                <a:latin typeface="Times New Roman" panose="02020603050405020304" pitchFamily="18" charset="0"/>
                <a:cs typeface="Times New Roman" panose="02020603050405020304" pitchFamily="18" charset="0"/>
              </a:rPr>
              <a:t>Tento faktor podává územně specifikované informace o celkové regionální nabídce pracovních sil, která představuje základní rámec pro uspokojování poptávky soukromého a veřejného sektoru. </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Rozhodujícím předpokladem </a:t>
            </a:r>
            <a:r>
              <a:rPr lang="cs-CZ" sz="3000" b="0" i="0" dirty="0">
                <a:effectLst/>
                <a:latin typeface="Times New Roman" panose="02020603050405020304" pitchFamily="18" charset="0"/>
                <a:cs typeface="Times New Roman" panose="02020603050405020304" pitchFamily="18" charset="0"/>
              </a:rPr>
              <a:t>pro realizaci velkých rozvojových projektů vdaných regionech je právě dostatečná velikost pracovní síly. </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N</a:t>
            </a:r>
            <a:r>
              <a:rPr lang="cs-CZ" sz="3000" b="0" i="0" dirty="0">
                <a:effectLst/>
                <a:latin typeface="Times New Roman" panose="02020603050405020304" pitchFamily="18" charset="0"/>
                <a:cs typeface="Times New Roman" panose="02020603050405020304" pitchFamily="18" charset="0"/>
              </a:rPr>
              <a:t>abídku pracovních sil nejvíce ovlivňuje celkový počet zaměstnatelných pracovníků. </a:t>
            </a:r>
          </a:p>
          <a:p>
            <a:pPr marL="457200" indent="-457200" algn="l">
              <a:spcAft>
                <a:spcPts val="600"/>
              </a:spcAft>
              <a:buFontTx/>
              <a:buChar char="-"/>
            </a:pPr>
            <a:r>
              <a:rPr lang="cs-CZ" sz="3000" dirty="0">
                <a:latin typeface="Times New Roman" panose="02020603050405020304" pitchFamily="18" charset="0"/>
                <a:cs typeface="Times New Roman" panose="02020603050405020304" pitchFamily="18" charset="0"/>
              </a:rPr>
              <a:t>N</a:t>
            </a:r>
            <a:r>
              <a:rPr lang="cs-CZ" sz="3000" b="0" i="0" dirty="0">
                <a:effectLst/>
                <a:latin typeface="Times New Roman" panose="02020603050405020304" pitchFamily="18" charset="0"/>
                <a:cs typeface="Times New Roman" panose="02020603050405020304" pitchFamily="18" charset="0"/>
              </a:rPr>
              <a:t>ejlepší podmínky pro využití potenciálu pracovních sil jsou dány umístěním podniku do centra daného regionu. Tomuto potenciálu je uspořádán také systém regionální dopravy.</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FAKTOR DOSTUPNOSTI PRACOVNÍCH SIL </a:t>
            </a:r>
          </a:p>
        </p:txBody>
      </p:sp>
    </p:spTree>
    <p:extLst>
      <p:ext uri="{BB962C8B-B14F-4D97-AF65-F5344CB8AC3E}">
        <p14:creationId xmlns:p14="http://schemas.microsoft.com/office/powerpoint/2010/main" val="26601088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609008" cy="6632585"/>
          </a:xfrm>
          <a:prstGeom prst="rect">
            <a:avLst/>
          </a:prstGeom>
          <a:noFill/>
        </p:spPr>
        <p:txBody>
          <a:bodyPr wrap="square" rtlCol="0">
            <a:spAutoFit/>
          </a:bodyPr>
          <a:lstStyle/>
          <a:p>
            <a:pPr algn="l"/>
            <a:r>
              <a:rPr lang="pl-PL" sz="3500" b="1" i="0" dirty="0">
                <a:effectLst/>
                <a:latin typeface="Times New Roman" panose="02020603050405020304" pitchFamily="18" charset="0"/>
                <a:cs typeface="Times New Roman" panose="02020603050405020304" pitchFamily="18" charset="0"/>
              </a:rPr>
              <a:t>ZÁKLAD PRO RŮST HODNOTY FIRMY</a:t>
            </a:r>
            <a:endParaRPr lang="cs-CZ" sz="3500" b="1" i="0" dirty="0">
              <a:effectLst/>
              <a:latin typeface="Times New Roman" panose="02020603050405020304" pitchFamily="18" charset="0"/>
              <a:cs typeface="Times New Roman" panose="02020603050405020304" pitchFamily="18" charset="0"/>
            </a:endParaRPr>
          </a:p>
          <a:p>
            <a:pPr algn="l"/>
            <a:endParaRPr lang="cs-CZ" sz="1500" b="0"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Jednou ze základních charakteristik ekonomické reality je proces permanentní změny hodnototvorných procesů v důsledku opakovaného a trvale působícího komplexu globálních, sociálních, demografických a ekonomických faktorů.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Úspěšná firma musí vytvářet a prodávat výrobky či nabízet služby akceptované zákazníkem, za současného zvládnutí celkové efektivnosti firemních procesů pomocí nejefektivnějších metod řízení, s jediným cílem - prostřednictvím zvyšování firemní výkonnosti dlouhodobě a cílevědomě zvyšovat celkovou výslednou hodnotu firmy.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Plánování a měření výkonnosti se proto stává klíčovým a nezastupitelným nástrojem řízení.</a:t>
            </a:r>
            <a:br>
              <a:rPr lang="cs-CZ" sz="3000" dirty="0">
                <a:latin typeface="Times New Roman" panose="02020603050405020304" pitchFamily="18" charset="0"/>
                <a:cs typeface="Times New Roman" panose="02020603050405020304" pitchFamily="18" charset="0"/>
              </a:rPr>
            </a:br>
            <a:endParaRPr lang="cs-CZ" sz="3000" b="0" i="0" dirty="0">
              <a:effectLst/>
              <a:latin typeface="Times New Roman" panose="02020603050405020304" pitchFamily="18" charset="0"/>
              <a:cs typeface="Times New Roman" panose="02020603050405020304" pitchFamily="18" charset="0"/>
            </a:endParaRPr>
          </a:p>
        </p:txBody>
      </p:sp>
      <p:cxnSp>
        <p:nvCxnSpPr>
          <p:cNvPr id="2" name="Přímá spojnice 1">
            <a:extLst>
              <a:ext uri="{FF2B5EF4-FFF2-40B4-BE49-F238E27FC236}">
                <a16:creationId xmlns:a16="http://schemas.microsoft.com/office/drawing/2014/main" id="{14ACCBA4-63C3-A1FF-745E-1F0CCD6D8427}"/>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680539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609008" cy="7017306"/>
          </a:xfrm>
          <a:prstGeom prst="rect">
            <a:avLst/>
          </a:prstGeom>
          <a:noFill/>
        </p:spPr>
        <p:txBody>
          <a:bodyPr wrap="square" rtlCol="0">
            <a:spAutoFit/>
          </a:bodyPr>
          <a:lstStyle/>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Jedním z klíčových faktorů výkonnosti firmy a následně tvorby hodnoty je konkurenceschopnost firmy a konkurenční výhoda.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Základními zdroji konkurenční výhody firmy, jak je vnímá znalostní management, jsou jednak originální dovednosti a kompetence vlastní pouze konkrétní firmě, ale i reprodukovatelné dovednosti a kompetence, vlastní více firmám:</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originální dovednosti a kompetence mohou mít jak </a:t>
            </a:r>
            <a:r>
              <a:rPr lang="cs-CZ" sz="3000" b="1" i="0" dirty="0">
                <a:effectLst/>
                <a:latin typeface="Times New Roman" panose="02020603050405020304" pitchFamily="18" charset="0"/>
                <a:cs typeface="Times New Roman" panose="02020603050405020304" pitchFamily="18" charset="0"/>
              </a:rPr>
              <a:t>hmotný charakter </a:t>
            </a:r>
            <a:r>
              <a:rPr lang="cs-CZ" sz="3000" b="0" i="0" dirty="0">
                <a:effectLst/>
                <a:latin typeface="Times New Roman" panose="02020603050405020304" pitchFamily="18" charset="0"/>
                <a:cs typeface="Times New Roman" panose="02020603050405020304" pitchFamily="18" charset="0"/>
              </a:rPr>
              <a:t>(zařízení a technologie založené na intelektuálních majetkových právech, exkluzivních licencích a ochranných známkách, patentech), tak </a:t>
            </a:r>
            <a:r>
              <a:rPr lang="cs-CZ" sz="3000" b="1" i="0" dirty="0">
                <a:effectLst/>
                <a:latin typeface="Times New Roman" panose="02020603050405020304" pitchFamily="18" charset="0"/>
                <a:cs typeface="Times New Roman" panose="02020603050405020304" pitchFamily="18" charset="0"/>
              </a:rPr>
              <a:t>nehmotný charakter </a:t>
            </a:r>
            <a:r>
              <a:rPr lang="cs-CZ" sz="3000" b="0" i="0" dirty="0">
                <a:effectLst/>
                <a:latin typeface="Times New Roman" panose="02020603050405020304" pitchFamily="18" charset="0"/>
                <a:cs typeface="Times New Roman" panose="02020603050405020304" pitchFamily="18" charset="0"/>
              </a:rPr>
              <a:t>(know-how, </a:t>
            </a:r>
            <a:r>
              <a:rPr lang="cs-CZ" sz="3000" b="0" i="0" dirty="0" err="1">
                <a:effectLst/>
                <a:latin typeface="Times New Roman" panose="02020603050405020304" pitchFamily="18" charset="0"/>
                <a:cs typeface="Times New Roman" panose="02020603050405020304" pitchFamily="18" charset="0"/>
              </a:rPr>
              <a:t>brand</a:t>
            </a:r>
            <a:r>
              <a:rPr lang="cs-CZ" sz="3000" b="0" i="0" dirty="0">
                <a:effectLst/>
                <a:latin typeface="Times New Roman" panose="02020603050405020304" pitchFamily="18" charset="0"/>
                <a:cs typeface="Times New Roman" panose="02020603050405020304" pitchFamily="18" charset="0"/>
              </a:rPr>
              <a:t> </a:t>
            </a:r>
            <a:r>
              <a:rPr lang="cs-CZ" sz="3000" b="0" i="0" dirty="0" err="1">
                <a:effectLst/>
                <a:latin typeface="Times New Roman" panose="02020603050405020304" pitchFamily="18" charset="0"/>
                <a:cs typeface="Times New Roman" panose="02020603050405020304" pitchFamily="18" charset="0"/>
              </a:rPr>
              <a:t>equity</a:t>
            </a:r>
            <a:r>
              <a:rPr lang="cs-CZ" sz="3000" b="0" i="0" dirty="0">
                <a:effectLst/>
                <a:latin typeface="Times New Roman" panose="02020603050405020304" pitchFamily="18" charset="0"/>
                <a:cs typeface="Times New Roman" panose="02020603050405020304" pitchFamily="18" charset="0"/>
              </a:rPr>
              <a:t>, organizační systém, procesy, strategické partnerství).</a:t>
            </a:r>
          </a:p>
          <a:p>
            <a:pPr marL="457200" indent="-457200" algn="l">
              <a:buFont typeface="Wingdings" panose="05000000000000000000" pitchFamily="2" charset="2"/>
              <a:buChar char="§"/>
            </a:pPr>
            <a:r>
              <a:rPr lang="cs-CZ" sz="3000" b="0" i="0" dirty="0">
                <a:effectLst/>
                <a:latin typeface="Times New Roman" panose="02020603050405020304" pitchFamily="18" charset="0"/>
                <a:cs typeface="Times New Roman" panose="02020603050405020304" pitchFamily="18" charset="0"/>
              </a:rPr>
              <a:t>reprodukovatelné kapacity jsou například stroje a technické zařízení, finanční zařízení, marketingová politika, obecně známé poznatky a vědomosti, neexkluzivní licence.</a:t>
            </a:r>
            <a:br>
              <a:rPr lang="cs-CZ" sz="3000" dirty="0">
                <a:latin typeface="Times New Roman" panose="02020603050405020304" pitchFamily="18" charset="0"/>
                <a:cs typeface="Times New Roman" panose="02020603050405020304" pitchFamily="18" charset="0"/>
              </a:rPr>
            </a:br>
            <a:endParaRPr lang="cs-CZ"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853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609008" cy="5093702"/>
          </a:xfrm>
          <a:prstGeom prst="rect">
            <a:avLst/>
          </a:prstGeom>
          <a:noFill/>
        </p:spPr>
        <p:txBody>
          <a:bodyPr wrap="square" rtlCol="0">
            <a:spAutoFit/>
          </a:bodyPr>
          <a:lstStyle/>
          <a:p>
            <a:pPr algn="l"/>
            <a:r>
              <a:rPr lang="pl-PL" sz="3500" b="1" i="0" dirty="0">
                <a:effectLst/>
                <a:latin typeface="Times New Roman" panose="02020603050405020304" pitchFamily="18" charset="0"/>
                <a:cs typeface="Times New Roman" panose="02020603050405020304" pitchFamily="18" charset="0"/>
              </a:rPr>
              <a:t>STRATEGICKÝ MARKETING A JEHO ROLE PŘI ZVYŠOVÁNÍ KONKURENCESCHOPNOSTI MSP</a:t>
            </a:r>
            <a:endParaRPr lang="cs-CZ" sz="3500" b="1" i="0" dirty="0">
              <a:effectLst/>
              <a:latin typeface="Times New Roman" panose="02020603050405020304" pitchFamily="18" charset="0"/>
              <a:cs typeface="Times New Roman" panose="02020603050405020304" pitchFamily="18" charset="0"/>
            </a:endParaRPr>
          </a:p>
          <a:p>
            <a:pPr algn="l"/>
            <a:endParaRPr lang="cs-CZ" sz="1500" b="0" i="0" dirty="0">
              <a:effectLst/>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Marketing je další aspekt, který je v malém a středním podnikání zajišťován v nedostatečné míře. </a:t>
            </a:r>
          </a:p>
          <a:p>
            <a:pPr marL="457200" indent="-457200" algn="l">
              <a:buFontTx/>
              <a:buChar char="-"/>
            </a:pPr>
            <a:r>
              <a:rPr lang="cs-CZ" sz="3000" b="1" i="0" u="sng" dirty="0">
                <a:effectLst/>
                <a:latin typeface="Times New Roman" panose="02020603050405020304" pitchFamily="18" charset="0"/>
                <a:cs typeface="Times New Roman" panose="02020603050405020304" pitchFamily="18" charset="0"/>
              </a:rPr>
              <a:t>Nedostatečnost zahrnutí marketingu do malého a středního podnikání spočívá ve třech překážkách:</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omezené zdroje</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nedostatek specialistů</a:t>
            </a:r>
          </a:p>
          <a:p>
            <a:pPr marL="914400" lvl="1" indent="-457200">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omezený vliv na trhu</a:t>
            </a:r>
            <a:br>
              <a:rPr lang="cs-CZ" sz="3000" dirty="0">
                <a:latin typeface="Times New Roman" panose="02020603050405020304" pitchFamily="18" charset="0"/>
                <a:cs typeface="Times New Roman" panose="02020603050405020304" pitchFamily="18" charset="0"/>
              </a:rPr>
            </a:br>
            <a:endParaRPr lang="cs-CZ" sz="3000" b="0" i="0" dirty="0">
              <a:effectLst/>
              <a:latin typeface="Times New Roman" panose="02020603050405020304" pitchFamily="18" charset="0"/>
              <a:cs typeface="Times New Roman" panose="02020603050405020304" pitchFamily="18" charset="0"/>
            </a:endParaRPr>
          </a:p>
        </p:txBody>
      </p:sp>
      <p:cxnSp>
        <p:nvCxnSpPr>
          <p:cNvPr id="2" name="Přímá spojnice 1">
            <a:extLst>
              <a:ext uri="{FF2B5EF4-FFF2-40B4-BE49-F238E27FC236}">
                <a16:creationId xmlns:a16="http://schemas.microsoft.com/office/drawing/2014/main" id="{14ACCBA4-63C3-A1FF-745E-1F0CCD6D8427}"/>
              </a:ext>
            </a:extLst>
          </p:cNvPr>
          <p:cNvCxnSpPr>
            <a:cxnSpLocks/>
          </p:cNvCxnSpPr>
          <p:nvPr/>
        </p:nvCxnSpPr>
        <p:spPr>
          <a:xfrm>
            <a:off x="428597" y="1424958"/>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06969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609008" cy="7109639"/>
          </a:xfrm>
          <a:prstGeom prst="rect">
            <a:avLst/>
          </a:prstGeom>
          <a:noFill/>
        </p:spPr>
        <p:txBody>
          <a:bodyPr wrap="square" rtlCol="0">
            <a:spAutoFit/>
          </a:bodyPr>
          <a:lstStyle/>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Marketing spadá většinou v malých a středních podnicích do kompetencí vlastníků nebo do kompetencí obchodního oddělení, kde nemají potřebné znalosti a zkušenosti s marketingem, a právě proto je často upozaďován.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Výhody malého a středního podnikání v oblasti marketingu, spočívají ve vztazích a fungování sítí a vědomá či nevědomá realizace vztahového marketingu.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Dále je u této formy podnikání vyzdvihován přímý kontakt podnikatele se zákazníkem. To podnikateli může naznačit, jak by podnik mohl co nejlépe vycházet vstříc specifickým požadavkům zákazníků, jež mohou také odhalovat prozatím neobsluhované mezery na trhu.</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 malých a středních podnicích chybí koncepce marketingu a také strategie, ale pokud je marketing v podnicích prováděn tak nárazově podle situace na trhu.</a:t>
            </a:r>
            <a:br>
              <a:rPr lang="cs-CZ" sz="3000" dirty="0">
                <a:latin typeface="Times New Roman" panose="02020603050405020304" pitchFamily="18" charset="0"/>
                <a:cs typeface="Times New Roman" panose="02020603050405020304" pitchFamily="18" charset="0"/>
              </a:rPr>
            </a:br>
            <a:endParaRPr lang="cs-CZ"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741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609008" cy="6401753"/>
          </a:xfrm>
          <a:prstGeom prst="rect">
            <a:avLst/>
          </a:prstGeom>
          <a:noFill/>
        </p:spPr>
        <p:txBody>
          <a:bodyPr wrap="square" rtlCol="0">
            <a:spAutoFit/>
          </a:bodyPr>
          <a:lstStyle/>
          <a:p>
            <a:pPr algn="l"/>
            <a:r>
              <a:rPr lang="cs-CZ" sz="3500" b="1" i="0" dirty="0">
                <a:effectLst/>
                <a:latin typeface="Times New Roman" panose="02020603050405020304" pitchFamily="18" charset="0"/>
                <a:cs typeface="Times New Roman" panose="02020603050405020304" pitchFamily="18" charset="0"/>
              </a:rPr>
              <a:t>STRATEGIE MARKETINGU V MSP</a:t>
            </a:r>
          </a:p>
          <a:p>
            <a:pPr algn="l"/>
            <a:endParaRPr lang="cs-CZ" sz="1500" b="1" i="0" dirty="0">
              <a:effectLst/>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STRATEGIE PODLE MARKETINGOVÉHO MIXU</a:t>
            </a:r>
          </a:p>
          <a:p>
            <a:pPr marL="457200" indent="-457200" algn="l">
              <a:buFontTx/>
              <a:buChar char="-"/>
            </a:pPr>
            <a:r>
              <a:rPr lang="cs-CZ" sz="3000" dirty="0">
                <a:latin typeface="Times New Roman" panose="02020603050405020304" pitchFamily="18" charset="0"/>
                <a:cs typeface="Times New Roman" panose="02020603050405020304" pitchFamily="18" charset="0"/>
              </a:rPr>
              <a:t>O</a:t>
            </a:r>
            <a:r>
              <a:rPr lang="cs-CZ" sz="3000" b="0" i="0" dirty="0">
                <a:effectLst/>
                <a:latin typeface="Times New Roman" panose="02020603050405020304" pitchFamily="18" charset="0"/>
                <a:cs typeface="Times New Roman" panose="02020603050405020304" pitchFamily="18" charset="0"/>
              </a:rPr>
              <a:t>bsahuje určení důležitých součástí marketingu –výrobek, cena, distribuce a komunikace.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Výrobková strategie se zaměřuje na výrobek a zohledňuje životní cyklus výrobků, tudíž se zaměřuje na stálou rentabilitu podniku.</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Cenová strategie zohledňuje kalkulaci jednotlivých výrobků a také ceny obdobných výrobků konkurence a případné slevy.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Distribuční strategie podporuje výběr té nejefektivnější formy distribuce.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Komunikační strategie se týká přímé prezentace firmy a jejich produktů prostřednictvím, reklamy, podpory prodeje a osobního prodeje.</a:t>
            </a:r>
          </a:p>
        </p:txBody>
      </p:sp>
      <p:cxnSp>
        <p:nvCxnSpPr>
          <p:cNvPr id="2" name="Přímá spojnice 1">
            <a:extLst>
              <a:ext uri="{FF2B5EF4-FFF2-40B4-BE49-F238E27FC236}">
                <a16:creationId xmlns:a16="http://schemas.microsoft.com/office/drawing/2014/main" id="{EDE24C93-41C8-4D24-E821-37F50CCB8BF9}"/>
              </a:ext>
            </a:extLst>
          </p:cNvPr>
          <p:cNvCxnSpPr>
            <a:cxnSpLocks/>
          </p:cNvCxnSpPr>
          <p:nvPr/>
        </p:nvCxnSpPr>
        <p:spPr>
          <a:xfrm>
            <a:off x="428597" y="878306"/>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159207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279178"/>
            <a:ext cx="11609008" cy="6555641"/>
          </a:xfrm>
          <a:prstGeom prst="rect">
            <a:avLst/>
          </a:prstGeom>
          <a:noFill/>
        </p:spPr>
        <p:txBody>
          <a:bodyPr wrap="square" rtlCol="0">
            <a:spAutoFit/>
          </a:bodyPr>
          <a:lstStyle/>
          <a:p>
            <a:pPr marL="457200" indent="-457200" algn="l">
              <a:buFont typeface="Wingdings" panose="05000000000000000000" pitchFamily="2" charset="2"/>
              <a:buChar char="§"/>
            </a:pPr>
            <a:r>
              <a:rPr lang="cs-CZ" sz="3000" b="1" i="0" dirty="0">
                <a:effectLst/>
                <a:latin typeface="Times New Roman" panose="02020603050405020304" pitchFamily="18" charset="0"/>
                <a:cs typeface="Times New Roman" panose="02020603050405020304" pitchFamily="18" charset="0"/>
              </a:rPr>
              <a:t>STRATEGIE ZAMĚŘENÉ NA KONKURENČNÍ VÝHODY</a:t>
            </a:r>
          </a:p>
          <a:p>
            <a:pPr marL="457200" indent="-457200" algn="l">
              <a:buFontTx/>
              <a:buChar char="-"/>
            </a:pPr>
            <a:r>
              <a:rPr lang="cs-CZ" sz="3000" b="0" i="0" dirty="0" err="1">
                <a:effectLst/>
                <a:latin typeface="Times New Roman" panose="02020603050405020304" pitchFamily="18" charset="0"/>
                <a:cs typeface="Times New Roman" panose="02020603050405020304" pitchFamily="18" charset="0"/>
              </a:rPr>
              <a:t>Porterovy</a:t>
            </a:r>
            <a:r>
              <a:rPr lang="cs-CZ" sz="3000" b="0" i="0" dirty="0">
                <a:effectLst/>
                <a:latin typeface="Times New Roman" panose="02020603050405020304" pitchFamily="18" charset="0"/>
                <a:cs typeface="Times New Roman" panose="02020603050405020304" pitchFamily="18" charset="0"/>
              </a:rPr>
              <a:t> strategie nebo také generické strategie, kdy se podniky na daném trhu zaměřují buďto na nižší náklady (ceny) nebo na strategii diferenciace, odlišení. </a:t>
            </a:r>
          </a:p>
          <a:p>
            <a:pPr algn="l"/>
            <a:endParaRPr lang="cs-CZ" sz="3000" dirty="0">
              <a:latin typeface="Times New Roman" panose="02020603050405020304" pitchFamily="18" charset="0"/>
              <a:cs typeface="Times New Roman" panose="02020603050405020304" pitchFamily="18" charset="0"/>
            </a:endParaRP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Avšak při sestavování marketingových strategií jsou malé a střední podniky v nevýhodě, zejména kvůli nedostatku informací z trhu –např. o velikosti poptávky.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V rámci marketingu je důležité, zda podnik distribuuje koncovému zákazníku či je dodavatelem pro jiný podnik. </a:t>
            </a:r>
          </a:p>
          <a:p>
            <a:pPr marL="457200" indent="-457200" algn="l">
              <a:buFontTx/>
              <a:buChar char="-"/>
            </a:pPr>
            <a:r>
              <a:rPr lang="cs-CZ" sz="3000" b="0" i="0" dirty="0">
                <a:effectLst/>
                <a:latin typeface="Times New Roman" panose="02020603050405020304" pitchFamily="18" charset="0"/>
                <a:cs typeface="Times New Roman" panose="02020603050405020304" pitchFamily="18" charset="0"/>
              </a:rPr>
              <a:t>Obsluhuje-li koncového zákazníka a jeho produkt je dlouhodobě užívaný, tzn. „není kupován každý den“, měl by dbát na stálou propagaci, aby ke svým produktům lákal stále nové zákazníky. </a:t>
            </a:r>
            <a:br>
              <a:rPr lang="cs-CZ" sz="3000" dirty="0">
                <a:latin typeface="Times New Roman" panose="02020603050405020304" pitchFamily="18" charset="0"/>
                <a:cs typeface="Times New Roman" panose="02020603050405020304" pitchFamily="18" charset="0"/>
              </a:rPr>
            </a:br>
            <a:endParaRPr lang="cs-CZ"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35627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4104</TotalTime>
  <Words>7032</Words>
  <Application>Microsoft Office PowerPoint</Application>
  <PresentationFormat>Širokoúhlá obrazovka</PresentationFormat>
  <Paragraphs>643</Paragraphs>
  <Slides>95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95</vt:i4>
      </vt:variant>
    </vt:vector>
  </HeadingPairs>
  <TitlesOfParts>
    <vt:vector size="101" baseType="lpstr">
      <vt:lpstr>Arial</vt:lpstr>
      <vt:lpstr>Calibri</vt:lpstr>
      <vt:lpstr>Calibri Light</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MALÉ A STŘEDNÍ PODNIKÁNÍ</dc:title>
  <dc:creator>Prachařová Lenka</dc:creator>
  <cp:lastModifiedBy>Pracharova Lenka</cp:lastModifiedBy>
  <cp:revision>133</cp:revision>
  <dcterms:created xsi:type="dcterms:W3CDTF">2022-09-27T07:18:55Z</dcterms:created>
  <dcterms:modified xsi:type="dcterms:W3CDTF">2022-10-29T09:48:26Z</dcterms:modified>
</cp:coreProperties>
</file>