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464" r:id="rId3"/>
    <p:sldId id="435" r:id="rId4"/>
    <p:sldId id="436" r:id="rId5"/>
    <p:sldId id="437" r:id="rId6"/>
    <p:sldId id="465" r:id="rId7"/>
    <p:sldId id="439" r:id="rId8"/>
    <p:sldId id="440" r:id="rId9"/>
    <p:sldId id="442" r:id="rId10"/>
    <p:sldId id="443" r:id="rId11"/>
    <p:sldId id="444" r:id="rId12"/>
    <p:sldId id="467" r:id="rId13"/>
    <p:sldId id="446" r:id="rId14"/>
    <p:sldId id="468" r:id="rId15"/>
    <p:sldId id="449" r:id="rId16"/>
    <p:sldId id="450" r:id="rId17"/>
    <p:sldId id="452" r:id="rId18"/>
    <p:sldId id="453" r:id="rId19"/>
    <p:sldId id="454" r:id="rId20"/>
    <p:sldId id="455" r:id="rId21"/>
    <p:sldId id="457" r:id="rId22"/>
    <p:sldId id="469" r:id="rId23"/>
    <p:sldId id="461" r:id="rId24"/>
    <p:sldId id="462" r:id="rId25"/>
    <p:sldId id="470" r:id="rId2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10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08.12.2022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88C2E-F009-48C1-A9D5-BD8138DD0C43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4470-3496-491C-BB08-6D197B9D992C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A2FA-0F8C-4E93-AC58-35F3555D8626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17752-E2DF-42A6-8776-7CDFDAFD7BAA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507FE-F7DC-4D39-84E9-D2CD29A380B3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AA47-31D6-4113-9E05-DA8DF59C36DC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5771D-FFE9-4F71-AA35-13D2F9EC7C30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F94A1-5020-46E9-A1BF-422FB284EBE6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DEA6-8B40-40AA-BCEA-D6AC68BDA77D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33B-0BF3-4558-A471-8706287D015B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51CA-5E91-4CB9-9377-2D38485B4A94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F5725-7AFD-478C-9B86-2174530E63E6}" type="datetime1">
              <a:rPr lang="en-US" smtClean="0"/>
              <a:pPr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2154346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3600" b="1" dirty="0">
                <a:solidFill>
                  <a:srgbClr val="FF0000"/>
                </a:solidFill>
                <a:latin typeface="Calibri "/>
                <a:cs typeface="Times New Roman" panose="02020603050405020304" pitchFamily="18" charset="0"/>
              </a:rPr>
              <a:t>Strategie růstu podniku: koncentrace na jednu podnikatelskou aktivitu nebo diverzifikace</a:t>
            </a:r>
            <a:br>
              <a:rPr lang="cs-CZ" sz="4800" b="1" dirty="0">
                <a:solidFill>
                  <a:srgbClr val="FF0000"/>
                </a:solidFill>
                <a:latin typeface="Calibri "/>
                <a:cs typeface="Times New Roman" panose="02020603050405020304" pitchFamily="18" charset="0"/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5A5FF73-ED9D-0C11-ED38-247FBDA0D678}"/>
              </a:ext>
            </a:extLst>
          </p:cNvPr>
          <p:cNvSpPr txBox="1"/>
          <p:nvPr/>
        </p:nvSpPr>
        <p:spPr>
          <a:xfrm>
            <a:off x="914400" y="4785064"/>
            <a:ext cx="7554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</a:t>
            </a:r>
            <a:r>
              <a:rPr lang="cs-CZ" sz="3200"/>
              <a:t>oc</a:t>
            </a:r>
            <a:r>
              <a:rPr lang="cs-CZ" sz="3200" dirty="0"/>
              <a:t>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78768" y="747933"/>
            <a:ext cx="8490023" cy="5324393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000" b="1" dirty="0">
                <a:solidFill>
                  <a:srgbClr val="D10202"/>
                </a:solidFill>
              </a:rPr>
              <a:t>Důvody přitažlivosti nepříbuzné diverzifikace: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200" dirty="0">
                <a:latin typeface="Arial Narrow" panose="020B0606020202030204" pitchFamily="34" charset="0"/>
              </a:rPr>
              <a:t>podnikatelské riziko je rozptýleno do množiny odvětví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200" dirty="0">
                <a:latin typeface="Arial Narrow" panose="020B0606020202030204" pitchFamily="34" charset="0"/>
              </a:rPr>
              <a:t>kapitál může být investován do kteréhokoliv odvětví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200" dirty="0">
                <a:latin typeface="Arial Narrow" panose="020B0606020202030204" pitchFamily="34" charset="0"/>
              </a:rPr>
              <a:t>ziskovost celého podniku je vyrovnanější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200" dirty="0">
                <a:latin typeface="Arial Narrow" panose="020B0606020202030204" pitchFamily="34" charset="0"/>
              </a:rPr>
              <a:t>bohatství akcionářů se zvyšuje v závislosti na finanční a strategické zručnosti vedení podniku nakupovat cenově zajímavé podniky.</a:t>
            </a:r>
          </a:p>
          <a:p>
            <a:pPr algn="just" eaLnBrk="1" hangingPunct="1"/>
            <a:r>
              <a:rPr lang="cs-CZ" altLang="cs-CZ" sz="2000" b="1" dirty="0">
                <a:solidFill>
                  <a:srgbClr val="D10202"/>
                </a:solidFill>
              </a:rPr>
              <a:t>Stinné stránky nepříbuzné diverzifikace: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200" dirty="0">
                <a:latin typeface="Arial Narrow" panose="020B0606020202030204" pitchFamily="34" charset="0"/>
              </a:rPr>
              <a:t>vysoké nároky na vedení podniku rozhodovat o úplně odlišných podnikáních v úplně odlišných odvětvích a konkurenčních prostředích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200" dirty="0">
                <a:latin typeface="Arial Narrow" panose="020B0606020202030204" pitchFamily="34" charset="0"/>
              </a:rPr>
              <a:t>výkonnost portfolia nepříbuzných podnikání nemá sklon být vyšší než je součet individuálních výkonů nezávislých podnikatelských jednotek (není konkurenční výhoda ze strategického souladu).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5736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6559" y="947188"/>
            <a:ext cx="8215801" cy="5160649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300" b="1" dirty="0">
                <a:solidFill>
                  <a:srgbClr val="D10202"/>
                </a:solidFill>
              </a:rPr>
              <a:t>Klíčovým problémem nepříbuzné diverzifikace je vymezení šířky hranic při sestavování portfolia podnikání: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300" dirty="0"/>
              <a:t>nejmenší rozsah diverzifikace je takový, který zabezpečí požadovaný růst a ziskovost podniku.</a:t>
            </a:r>
          </a:p>
          <a:p>
            <a:pPr marL="1371600" lvl="2" indent="-457200" algn="just" eaLnBrk="1" hangingPunct="1">
              <a:buFont typeface="Symbol" panose="05050102010706020507" pitchFamily="18" charset="2"/>
              <a:buChar char="Þ"/>
            </a:pPr>
            <a:r>
              <a:rPr lang="cs-CZ" altLang="cs-CZ" sz="2300" dirty="0"/>
              <a:t>největší rozsah diverzifikace je takový, který vedení podniku dokáže zvládnout vzhledem ke složitosti řídících úkolů.</a:t>
            </a:r>
          </a:p>
          <a:p>
            <a:pPr algn="just" eaLnBrk="1" hangingPunct="1"/>
            <a:r>
              <a:rPr lang="cs-CZ" altLang="cs-CZ" sz="2300" dirty="0"/>
              <a:t>Nepříbuzná diverzifikace představuje finanční přístup k diverzifikaci. Bohatství akcionářů narůstá v důsledku důvtipného rozložení podnikových finančních zdrojů a manažerské předvídavosti zpozorovat finančně atraktivní podnikatelské příležitosti.</a:t>
            </a:r>
          </a:p>
          <a:p>
            <a:pPr marL="0" indent="0"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40990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477" y="630315"/>
            <a:ext cx="7877573" cy="745724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cs-CZ" sz="3200" b="1" dirty="0">
                <a:solidFill>
                  <a:srgbClr val="D10202"/>
                </a:solidFill>
                <a:effectLst/>
              </a:rPr>
            </a:br>
            <a:r>
              <a:rPr lang="cs-CZ" sz="3200" b="1" dirty="0">
                <a:solidFill>
                  <a:srgbClr val="D10202"/>
                </a:solidFill>
                <a:effectLst/>
              </a:rPr>
              <a:t>3. Měření diverzifikace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476" y="1438923"/>
            <a:ext cx="7877575" cy="4615648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>
              <a:defRPr/>
            </a:pPr>
            <a:r>
              <a:rPr lang="cs-CZ" sz="2000" dirty="0"/>
              <a:t>Měření diverzifikace umožňuje kvantifikovat stupeň diverzifikace a sledovat jeho vývoj.</a:t>
            </a:r>
          </a:p>
          <a:p>
            <a:pPr algn="just" eaLnBrk="1" hangingPunct="1">
              <a:defRPr/>
            </a:pPr>
            <a:r>
              <a:rPr lang="cs-CZ" sz="2000" dirty="0"/>
              <a:t>Nejznámější  je </a:t>
            </a:r>
            <a:r>
              <a:rPr lang="cs-CZ" sz="2000" dirty="0" err="1"/>
              <a:t>Herfindalův</a:t>
            </a:r>
            <a:r>
              <a:rPr lang="cs-CZ" sz="2000" dirty="0"/>
              <a:t> index (HI), který se považuje za index celkové diverzifikace:</a:t>
            </a:r>
          </a:p>
          <a:p>
            <a:pPr algn="just" eaLnBrk="1" hangingPunct="1">
              <a:defRPr/>
            </a:pPr>
            <a:endParaRPr lang="cs-CZ" sz="2000" dirty="0"/>
          </a:p>
          <a:p>
            <a:pPr marL="82550" indent="0" algn="just" eaLnBrk="1" hangingPunct="1">
              <a:buNone/>
              <a:defRPr/>
            </a:pPr>
            <a:endParaRPr lang="cs-CZ" sz="2000" dirty="0"/>
          </a:p>
          <a:p>
            <a:pPr algn="just" eaLnBrk="1" hangingPunct="1">
              <a:defRPr/>
            </a:pPr>
            <a:r>
              <a:rPr lang="cs-CZ" sz="2000" dirty="0"/>
              <a:t>n……………….počet podnikání</a:t>
            </a:r>
          </a:p>
          <a:p>
            <a:pPr algn="just" eaLnBrk="1" hangingPunct="1">
              <a:defRPr/>
            </a:pPr>
            <a:r>
              <a:rPr lang="cs-CZ" sz="2000" dirty="0" err="1"/>
              <a:t>pi</a:t>
            </a:r>
            <a:r>
              <a:rPr lang="cs-CZ" sz="2000" dirty="0"/>
              <a:t> …………….poměr objemu produkce, aktiv, počtu zaměstnanců atd. v i-</a:t>
            </a:r>
            <a:r>
              <a:rPr lang="cs-CZ" sz="2000" dirty="0" err="1"/>
              <a:t>tém</a:t>
            </a:r>
            <a:r>
              <a:rPr lang="cs-CZ" sz="2000" dirty="0"/>
              <a:t> podnikání k objemu produkce, aktiv, počtu zaměstnanců atd. celého podniku HI…………..</a:t>
            </a:r>
            <a:r>
              <a:rPr lang="cs-CZ" sz="2000" dirty="0">
                <a:sym typeface="Symbol" pitchFamily="18" charset="2"/>
              </a:rPr>
              <a:t></a:t>
            </a:r>
            <a:r>
              <a:rPr lang="cs-CZ" sz="2000" dirty="0"/>
              <a:t>0,1)</a:t>
            </a:r>
          </a:p>
          <a:p>
            <a:pPr algn="just" eaLnBrk="1" hangingPunct="1">
              <a:defRPr/>
            </a:pPr>
            <a:r>
              <a:rPr lang="cs-CZ" sz="2000" dirty="0"/>
              <a:t>0 - nediverzifikovaný podnik</a:t>
            </a:r>
          </a:p>
          <a:p>
            <a:pPr algn="just" eaLnBrk="1" hangingPunct="1">
              <a:defRPr/>
            </a:pPr>
            <a:r>
              <a:rPr lang="cs-CZ" sz="2000" dirty="0"/>
              <a:t>1 - zcela diverzifikovaný podnik</a:t>
            </a:r>
          </a:p>
          <a:p>
            <a:pPr marL="82550" indent="0">
              <a:buNone/>
            </a:pPr>
            <a:endParaRPr lang="cs-CZ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D0A819C-48FB-A448-C8C9-40643EF5C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173" y="2847143"/>
            <a:ext cx="2047875" cy="666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2613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48258" y="675928"/>
            <a:ext cx="7633022" cy="511222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>
              <a:defRPr/>
            </a:pPr>
            <a:r>
              <a:rPr lang="cs-CZ" altLang="cs-CZ" sz="2400" dirty="0"/>
              <a:t>Modifikací </a:t>
            </a:r>
            <a:r>
              <a:rPr lang="cs-CZ" altLang="cs-CZ" sz="2400" dirty="0" err="1"/>
              <a:t>Herfindalova</a:t>
            </a:r>
            <a:r>
              <a:rPr lang="cs-CZ" altLang="cs-CZ" sz="2400" dirty="0"/>
              <a:t> indexu je index výrobkové diverzifikace (IVD):</a:t>
            </a:r>
          </a:p>
          <a:p>
            <a:pPr marL="609600" indent="-609600" eaLnBrk="1" hangingPunct="1">
              <a:buFontTx/>
              <a:buChar char="•"/>
              <a:defRPr/>
            </a:pPr>
            <a:endParaRPr lang="cs-CZ" altLang="cs-CZ" i="1" dirty="0">
              <a:latin typeface="Arial Narrow" pitchFamily="34" charset="0"/>
            </a:endParaRPr>
          </a:p>
          <a:p>
            <a:pPr marL="609600" indent="-609600" eaLnBrk="1" hangingPunct="1">
              <a:buFontTx/>
              <a:buChar char="•"/>
              <a:defRPr/>
            </a:pPr>
            <a:endParaRPr lang="cs-CZ" altLang="cs-CZ" i="1" dirty="0">
              <a:latin typeface="Arial Narrow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400" dirty="0"/>
              <a:t>Si……….poměr objemu prodeje v i-</a:t>
            </a:r>
            <a:r>
              <a:rPr lang="cs-CZ" altLang="cs-CZ" sz="2400" dirty="0" err="1"/>
              <a:t>tém</a:t>
            </a:r>
            <a:r>
              <a:rPr lang="cs-CZ" altLang="cs-CZ" sz="2400" dirty="0"/>
              <a:t> podnikání k celkovému objemu prodeje podniku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400" dirty="0"/>
              <a:t>IVD……</a:t>
            </a:r>
            <a:r>
              <a:rPr lang="cs-CZ" altLang="cs-CZ" sz="2400" dirty="0">
                <a:sym typeface="Symbol" pitchFamily="18" charset="2"/>
              </a:rPr>
              <a:t></a:t>
            </a:r>
            <a:r>
              <a:rPr lang="cs-CZ" altLang="cs-CZ" sz="2400" dirty="0"/>
              <a:t>1,</a:t>
            </a:r>
            <a:r>
              <a:rPr lang="cs-CZ" altLang="cs-CZ" sz="2400" dirty="0">
                <a:sym typeface="Symbol" pitchFamily="18" charset="2"/>
              </a:rPr>
              <a:t></a:t>
            </a:r>
            <a:r>
              <a:rPr lang="cs-CZ" altLang="cs-CZ" sz="2400" dirty="0"/>
              <a:t>)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400" dirty="0"/>
              <a:t>1 - nediverzifikovaný podnik</a:t>
            </a: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400" dirty="0">
                <a:sym typeface="Symbol" pitchFamily="18" charset="2"/>
              </a:rPr>
              <a:t></a:t>
            </a:r>
            <a:r>
              <a:rPr lang="cs-CZ" altLang="cs-CZ" sz="2400" dirty="0"/>
              <a:t>  - plně diverzifikovaný podnik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0355A84-1152-5494-E8E8-A44B208F5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556792"/>
            <a:ext cx="1647825" cy="8763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2400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3340"/>
            <a:ext cx="8229600" cy="821465"/>
          </a:xfrm>
        </p:spPr>
        <p:txBody>
          <a:bodyPr>
            <a:normAutofit fontScale="90000"/>
          </a:bodyPr>
          <a:lstStyle/>
          <a:p>
            <a:pPr algn="l"/>
            <a:br>
              <a:rPr lang="cs-CZ" sz="3200" b="1" dirty="0">
                <a:solidFill>
                  <a:srgbClr val="D10202"/>
                </a:solidFill>
                <a:effectLst/>
              </a:rPr>
            </a:br>
            <a:r>
              <a:rPr lang="cs-CZ" sz="3200" b="1" dirty="0">
                <a:solidFill>
                  <a:srgbClr val="D10202"/>
                </a:solidFill>
                <a:effectLst/>
              </a:rPr>
              <a:t>4. Metody portfoliové analýzy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068"/>
            <a:ext cx="8229600" cy="483759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000" dirty="0"/>
              <a:t>Kvalita podnikání, do nichž podnik diverzifikoval, a jejich vzájemné vazby, se nejčastěji hodnotí prostřednictvím portfoliové maticové analýzy.</a:t>
            </a:r>
          </a:p>
          <a:p>
            <a:pPr algn="just" eaLnBrk="1" hangingPunct="1"/>
            <a:r>
              <a:rPr lang="cs-CZ" altLang="cs-CZ" sz="2000" dirty="0"/>
              <a:t>Většina podniků se skládá z několika strategických podnikatelských jednotek.</a:t>
            </a:r>
          </a:p>
          <a:p>
            <a:pPr algn="just" eaLnBrk="1" hangingPunct="1"/>
            <a:r>
              <a:rPr lang="cs-CZ" altLang="cs-CZ" sz="2000" dirty="0"/>
              <a:t>Strategická způsobilost podniku je potom do značné míry determinována vyvážeností portfolia strategických podnikatelských jednotek.</a:t>
            </a:r>
          </a:p>
          <a:p>
            <a:pPr algn="just" eaLnBrk="1" hangingPunct="1"/>
            <a:r>
              <a:rPr lang="cs-CZ" altLang="cs-CZ" sz="2000" dirty="0"/>
              <a:t>Cílem analýzy portfolia je usměrňovat zdroje do takových strategických jednotek, kde se očekává příznivý vývoj trhu a kde může podnik využít relativní konkurenční výhody.</a:t>
            </a:r>
          </a:p>
          <a:p>
            <a:pPr algn="just" eaLnBrk="1" hangingPunct="1"/>
            <a:r>
              <a:rPr lang="cs-CZ" altLang="cs-CZ" sz="2000" dirty="0"/>
              <a:t>V literatuře jsou nejčastěji uváděny tyto metody:</a:t>
            </a:r>
          </a:p>
          <a:p>
            <a:pPr marL="1371600" lvl="2" indent="-457200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b="1" dirty="0">
                <a:solidFill>
                  <a:schemeClr val="tx2"/>
                </a:solidFill>
                <a:latin typeface="Arial Narrow" panose="020B0606020202030204" pitchFamily="34" charset="0"/>
              </a:rPr>
              <a:t>matice BCG</a:t>
            </a:r>
          </a:p>
          <a:p>
            <a:pPr marL="1371600" lvl="2" indent="-457200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b="1" dirty="0">
                <a:solidFill>
                  <a:schemeClr val="tx2"/>
                </a:solidFill>
                <a:latin typeface="Arial Narrow" panose="020B0606020202030204" pitchFamily="34" charset="0"/>
              </a:rPr>
              <a:t>matice GEC</a:t>
            </a:r>
          </a:p>
          <a:p>
            <a:pPr marL="1371600" lvl="2" indent="-457200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b="1" dirty="0">
                <a:solidFill>
                  <a:schemeClr val="tx2"/>
                </a:solidFill>
                <a:latin typeface="Arial Narrow" panose="020B0606020202030204" pitchFamily="34" charset="0"/>
              </a:rPr>
              <a:t>matice životního cyklu odvětví</a:t>
            </a:r>
            <a:endParaRPr lang="cs-CZ" altLang="cs-CZ" b="1" dirty="0">
              <a:solidFill>
                <a:schemeClr val="tx2"/>
              </a:solidFill>
            </a:endParaRPr>
          </a:p>
          <a:p>
            <a:pPr marL="825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3688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23879" y="853114"/>
            <a:ext cx="7890842" cy="76368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sz="3200" b="1" dirty="0">
                <a:solidFill>
                  <a:srgbClr val="00B050"/>
                </a:solidFill>
                <a:effectLst/>
                <a:latin typeface="Arial Narrow" pitchFamily="34" charset="0"/>
              </a:rPr>
            </a:br>
            <a:r>
              <a:rPr lang="cs-CZ" sz="2700" b="1" dirty="0">
                <a:solidFill>
                  <a:srgbClr val="D10202"/>
                </a:solidFill>
                <a:effectLst/>
              </a:rPr>
              <a:t>4.1 MATICE BCG</a:t>
            </a:r>
            <a:br>
              <a:rPr lang="cs-CZ" sz="3200" b="1" i="1" dirty="0">
                <a:solidFill>
                  <a:srgbClr val="00B050"/>
                </a:solidFill>
                <a:effectLst/>
                <a:latin typeface="Arial Narrow" pitchFamily="34" charset="0"/>
              </a:rPr>
            </a:br>
            <a:endParaRPr lang="cs-CZ" dirty="0">
              <a:solidFill>
                <a:srgbClr val="00B050"/>
              </a:solidFill>
              <a:effectLst/>
            </a:endParaRPr>
          </a:p>
        </p:txBody>
      </p:sp>
      <p:sp>
        <p:nvSpPr>
          <p:cNvPr id="2765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43608" y="1484784"/>
            <a:ext cx="7890842" cy="4989041"/>
          </a:xfrm>
        </p:spPr>
        <p:txBody>
          <a:bodyPr/>
          <a:lstStyle/>
          <a:p>
            <a:pPr algn="just" eaLnBrk="1" hangingPunct="1"/>
            <a:r>
              <a:rPr lang="cs-CZ" altLang="cs-CZ" sz="2000" dirty="0"/>
              <a:t>Matici BCG vyvinul přední poradenský podnik Boston </a:t>
            </a:r>
            <a:r>
              <a:rPr lang="cs-CZ" altLang="cs-CZ" sz="2000" dirty="0" err="1"/>
              <a:t>Consulting</a:t>
            </a:r>
            <a:r>
              <a:rPr lang="cs-CZ" altLang="cs-CZ" sz="2000" dirty="0"/>
              <a:t> Group v roce 1973.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dirty="0"/>
          </a:p>
          <a:p>
            <a:pPr>
              <a:buFont typeface="Wingdings" panose="05000000000000000000" pitchFamily="2" charset="2"/>
              <a:buNone/>
            </a:pPr>
            <a:endParaRPr lang="cs-CZ" altLang="cs-CZ" dirty="0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166812" y="2433737"/>
            <a:ext cx="5786892" cy="2852504"/>
            <a:chOff x="735" y="1916"/>
            <a:chExt cx="3191" cy="1754"/>
          </a:xfrm>
          <a:solidFill>
            <a:schemeClr val="tx2">
              <a:lumMod val="40000"/>
              <a:lumOff val="60000"/>
            </a:schemeClr>
          </a:solidFill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503" y="1916"/>
              <a:ext cx="2423" cy="1353"/>
              <a:chOff x="4032" y="10336"/>
              <a:chExt cx="6056" cy="3384"/>
            </a:xfrm>
            <a:grpFill/>
          </p:grpSpPr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4032" y="10336"/>
                <a:ext cx="3024" cy="172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cs-CZ" sz="1600">
                    <a:latin typeface="Arial" charset="0"/>
                    <a:cs typeface="Arial" charset="0"/>
                  </a:rPr>
                  <a:t>Hvězdy (*)</a:t>
                </a: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7064" y="10336"/>
                <a:ext cx="3024" cy="172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cs-CZ" sz="1600">
                    <a:latin typeface="Arial" charset="0"/>
                    <a:cs typeface="Arial" charset="0"/>
                  </a:rPr>
                  <a:t>Otazníky (?)</a:t>
                </a: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Text Box 9"/>
              <p:cNvSpPr txBox="1">
                <a:spLocks noChangeArrowheads="1"/>
              </p:cNvSpPr>
              <p:nvPr/>
            </p:nvSpPr>
            <p:spPr bwMode="auto">
              <a:xfrm>
                <a:off x="4032" y="11992"/>
                <a:ext cx="3024" cy="172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cs-CZ" sz="1600" dirty="0">
                    <a:latin typeface="Arial" charset="0"/>
                    <a:cs typeface="Arial" charset="0"/>
                  </a:rPr>
                  <a:t>Dojné krávy ($)</a:t>
                </a:r>
                <a:endParaRPr lang="cs-CZ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/>
            </p:nvSpPr>
            <p:spPr bwMode="auto">
              <a:xfrm>
                <a:off x="7056" y="11992"/>
                <a:ext cx="3024" cy="172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cs-CZ" sz="1600">
                    <a:latin typeface="Arial" charset="0"/>
                    <a:cs typeface="Arial" charset="0"/>
                  </a:rPr>
                  <a:t>Psi (x)</a:t>
                </a: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5328" y="11128"/>
                <a:ext cx="72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auto">
              <a:xfrm>
                <a:off x="6480" y="10840"/>
                <a:ext cx="288" cy="28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auto">
              <a:xfrm>
                <a:off x="4320" y="10984"/>
                <a:ext cx="432" cy="432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Oval 14"/>
              <p:cNvSpPr>
                <a:spLocks noChangeArrowheads="1"/>
              </p:cNvSpPr>
              <p:nvPr/>
            </p:nvSpPr>
            <p:spPr bwMode="auto">
              <a:xfrm>
                <a:off x="7344" y="11416"/>
                <a:ext cx="432" cy="432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8208" y="10840"/>
                <a:ext cx="432" cy="432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7" name="Oval 16"/>
              <p:cNvSpPr>
                <a:spLocks noChangeArrowheads="1"/>
              </p:cNvSpPr>
              <p:nvPr/>
            </p:nvSpPr>
            <p:spPr bwMode="auto">
              <a:xfrm>
                <a:off x="9360" y="11416"/>
                <a:ext cx="288" cy="28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>
                <a:off x="4320" y="12712"/>
                <a:ext cx="864" cy="864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19" name="Oval 18"/>
              <p:cNvSpPr>
                <a:spLocks noChangeArrowheads="1"/>
              </p:cNvSpPr>
              <p:nvPr/>
            </p:nvSpPr>
            <p:spPr bwMode="auto">
              <a:xfrm>
                <a:off x="6048" y="12856"/>
                <a:ext cx="72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20" name="Oval 19"/>
              <p:cNvSpPr>
                <a:spLocks noChangeArrowheads="1"/>
              </p:cNvSpPr>
              <p:nvPr/>
            </p:nvSpPr>
            <p:spPr bwMode="auto">
              <a:xfrm>
                <a:off x="8064" y="12568"/>
                <a:ext cx="1008" cy="100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21" name="Oval 20"/>
              <p:cNvSpPr>
                <a:spLocks noChangeArrowheads="1"/>
              </p:cNvSpPr>
              <p:nvPr/>
            </p:nvSpPr>
            <p:spPr bwMode="auto">
              <a:xfrm>
                <a:off x="7344" y="12568"/>
                <a:ext cx="432" cy="432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" name="Oval 21"/>
              <p:cNvSpPr>
                <a:spLocks noChangeArrowheads="1"/>
              </p:cNvSpPr>
              <p:nvPr/>
            </p:nvSpPr>
            <p:spPr bwMode="auto">
              <a:xfrm>
                <a:off x="9504" y="13288"/>
                <a:ext cx="288" cy="28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735" y="1933"/>
              <a:ext cx="771" cy="113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endParaRPr lang="cs-CZ" sz="1600" dirty="0">
                <a:latin typeface="Arial" charset="0"/>
                <a:cs typeface="Arial" charset="0"/>
              </a:endParaRPr>
            </a:p>
            <a:p>
              <a:pPr algn="r">
                <a:defRPr/>
              </a:pPr>
              <a:r>
                <a:rPr lang="cs-CZ" sz="1600" dirty="0">
                  <a:latin typeface="Arial" charset="0"/>
                  <a:cs typeface="Arial" charset="0"/>
                </a:rPr>
                <a:t>Vysoká</a:t>
              </a:r>
            </a:p>
            <a:p>
              <a:pPr algn="r">
                <a:defRPr/>
              </a:pPr>
              <a:endParaRPr lang="cs-CZ" sz="1600" dirty="0"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cs-CZ" sz="1600" b="1" dirty="0">
                  <a:solidFill>
                    <a:srgbClr val="D10202"/>
                  </a:solidFill>
                  <a:latin typeface="Arial" charset="0"/>
                  <a:cs typeface="Arial" charset="0"/>
                </a:rPr>
                <a:t>Míra růstu odvětví</a:t>
              </a:r>
            </a:p>
            <a:p>
              <a:pPr algn="r">
                <a:defRPr/>
              </a:pPr>
              <a:endParaRPr lang="cs-CZ" sz="1600" dirty="0">
                <a:latin typeface="Arial" charset="0"/>
                <a:cs typeface="Arial" charset="0"/>
              </a:endParaRPr>
            </a:p>
            <a:p>
              <a:pPr algn="r">
                <a:defRPr/>
              </a:pPr>
              <a:r>
                <a:rPr lang="cs-CZ" sz="1600" dirty="0">
                  <a:latin typeface="Arial" charset="0"/>
                  <a:cs typeface="Arial" charset="0"/>
                </a:rPr>
                <a:t>Nízká </a:t>
              </a:r>
            </a:p>
          </p:txBody>
        </p:sp>
        <p:sp>
          <p:nvSpPr>
            <p:cNvPr id="7" name="Text Box 24"/>
            <p:cNvSpPr txBox="1">
              <a:spLocks noChangeArrowheads="1"/>
            </p:cNvSpPr>
            <p:nvPr/>
          </p:nvSpPr>
          <p:spPr bwMode="auto">
            <a:xfrm>
              <a:off x="1503" y="3263"/>
              <a:ext cx="2410" cy="40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30000"/>
                </a:spcBef>
                <a:defRPr/>
              </a:pPr>
              <a:r>
                <a:rPr lang="cs-CZ" sz="1600" dirty="0">
                  <a:latin typeface="Arial" charset="0"/>
                  <a:cs typeface="Arial" charset="0"/>
                </a:rPr>
                <a:t>           Vysoký              1,0              Nízký</a:t>
              </a:r>
            </a:p>
            <a:p>
              <a:pPr algn="ctr">
                <a:spcBef>
                  <a:spcPct val="30000"/>
                </a:spcBef>
                <a:defRPr/>
              </a:pPr>
              <a:r>
                <a:rPr lang="cs-CZ" sz="1600" b="1" dirty="0">
                  <a:solidFill>
                    <a:srgbClr val="D10202"/>
                  </a:solidFill>
                  <a:latin typeface="Arial" charset="0"/>
                  <a:cs typeface="Arial" charset="0"/>
                </a:rPr>
                <a:t>Relativní podíl na trhu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6991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04415" y="590108"/>
            <a:ext cx="8473255" cy="549109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sz="2300" b="1" dirty="0">
                <a:solidFill>
                  <a:srgbClr val="D10202"/>
                </a:solidFill>
              </a:rPr>
              <a:t>Přednost matice BCG: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poskytuje názory a komplexní pohled na podnikové portfolio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pomáhá pochopit finanční aspekty podnikové strategie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zpřehledňuje finanční vazby v portfoliu 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signalizuje finanční nároky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zdůvodňuje priority při rozdělování podnikových zdrojů.</a:t>
            </a:r>
          </a:p>
          <a:p>
            <a:pPr marL="0" indent="0">
              <a:buNone/>
              <a:defRPr/>
            </a:pPr>
            <a:r>
              <a:rPr lang="cs-CZ" sz="2300" b="1" dirty="0">
                <a:solidFill>
                  <a:srgbClr val="D10202"/>
                </a:solidFill>
              </a:rPr>
              <a:t>Nedostatky matice BCG: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rozdělení podnikání do čtyř kategorií je příliš zjednodušující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důkladné hodnocení výkonnosti portfolia vyžaduje posoudit více než dvě proměnné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matice zachycuje pouze současný stav, je příliš statická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sz="2300" dirty="0"/>
              <a:t>matice neuvažuje s možností, že trh bude klesat, tedy se zápornou mírou růstu.</a:t>
            </a:r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326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86023" y="629745"/>
            <a:ext cx="7890842" cy="106613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2700" b="1" dirty="0">
                <a:solidFill>
                  <a:srgbClr val="D10202"/>
                </a:solidFill>
                <a:effectLst/>
              </a:rPr>
              <a:t>4.2 MATICE GEC</a:t>
            </a:r>
            <a:br>
              <a:rPr lang="cs-CZ" sz="3200" b="1" i="1" dirty="0">
                <a:solidFill>
                  <a:srgbClr val="FFFF99"/>
                </a:solidFill>
                <a:latin typeface="Arial Narrow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81464" y="1274677"/>
            <a:ext cx="7890842" cy="5400601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400" dirty="0"/>
              <a:t>Matici GEC vyvinul a použil podnik </a:t>
            </a:r>
            <a:r>
              <a:rPr lang="cs-CZ" sz="2400" dirty="0" err="1"/>
              <a:t>General</a:t>
            </a:r>
            <a:r>
              <a:rPr lang="cs-CZ" sz="2400" dirty="0"/>
              <a:t> </a:t>
            </a:r>
            <a:r>
              <a:rPr lang="cs-CZ" sz="2400" dirty="0" err="1"/>
              <a:t>Electric</a:t>
            </a:r>
            <a:r>
              <a:rPr lang="cs-CZ" sz="2400" dirty="0"/>
              <a:t> </a:t>
            </a:r>
            <a:r>
              <a:rPr lang="cs-CZ" sz="2400" dirty="0" err="1"/>
              <a:t>Company</a:t>
            </a:r>
            <a:r>
              <a:rPr lang="cs-CZ" sz="2400" dirty="0"/>
              <a:t>.</a:t>
            </a:r>
          </a:p>
          <a:p>
            <a:pPr algn="just" eaLnBrk="1" hangingPunct="1">
              <a:defRPr/>
            </a:pPr>
            <a:r>
              <a:rPr lang="cs-CZ" sz="2400" dirty="0"/>
              <a:t>Představuje alternativu, jak se vyhnout nedostatkům matice BCG.</a:t>
            </a:r>
          </a:p>
          <a:p>
            <a:pPr algn="just" eaLnBrk="1" hangingPunct="1">
              <a:defRPr/>
            </a:pPr>
            <a:r>
              <a:rPr lang="cs-CZ" sz="2400" dirty="0"/>
              <a:t>Podnikání umístěná v portfoliu se hodnotí na základě dlouhodobé atraktivnosti odvětví a podnikatelské síly, resp. konkurenční pozice.</a:t>
            </a:r>
          </a:p>
          <a:p>
            <a:pPr algn="just" eaLnBrk="1" hangingPunct="1">
              <a:defRPr/>
            </a:pPr>
            <a:r>
              <a:rPr lang="cs-CZ" sz="2400" dirty="0"/>
              <a:t>Matice se skládá z devíti políček.</a:t>
            </a:r>
          </a:p>
          <a:p>
            <a:pPr algn="just" eaLnBrk="1" hangingPunct="1">
              <a:defRPr/>
            </a:pPr>
            <a:r>
              <a:rPr lang="cs-CZ" sz="2400" dirty="0"/>
              <a:t>Podnikání jsou zakreslena jako kruhy, jejichž velikost je úměrná velikosti odvětví a kruhová výseč odpovídá tržnímu podílu podnikatelské jednotky.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2748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20812" y="596500"/>
            <a:ext cx="8356858" cy="5608991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cs-CZ" altLang="cs-CZ" sz="1800" b="1" dirty="0">
                <a:solidFill>
                  <a:srgbClr val="D10202"/>
                </a:solidFill>
              </a:rPr>
              <a:t>Kritéria pro určení dlouhodobé atraktivnosti odvětví: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velikost trhu 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míra růstu trhu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kapitálová náročnost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vznikající ohrožení a příležitosti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minulá, současná a budoucí ziskovost odvětví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technologická náročnost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intenzita konkurence 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překážky vstupu a výstupu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sezónní a cyklické vlivy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sociální, environmentální a regulační vlivy.</a:t>
            </a:r>
            <a:r>
              <a:rPr lang="cs-CZ" altLang="cs-CZ" sz="1800" dirty="0"/>
              <a:t> </a:t>
            </a:r>
          </a:p>
          <a:p>
            <a:pPr algn="just" eaLnBrk="1" hangingPunct="1"/>
            <a:r>
              <a:rPr lang="cs-CZ" altLang="cs-CZ" sz="1800" b="1" dirty="0">
                <a:solidFill>
                  <a:srgbClr val="D10202"/>
                </a:solidFill>
              </a:rPr>
              <a:t>Kritéria pro určení podnikatelské síly: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podíl na trhu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relativní podíl na trhu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relativní nákladová pozice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výjimečné schopnosti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znalost trhů a zákazníků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kvalita řídících pracovníků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kvalita výrobků a služeb</a:t>
            </a:r>
          </a:p>
          <a:p>
            <a:pPr marL="1371600" lvl="2" indent="-457200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relativní ziskovost.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26863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160"/>
          <p:cNvGrpSpPr>
            <a:grpSpLocks/>
          </p:cNvGrpSpPr>
          <p:nvPr/>
        </p:nvGrpSpPr>
        <p:grpSpPr bwMode="auto">
          <a:xfrm>
            <a:off x="1187624" y="1052736"/>
            <a:ext cx="7560840" cy="5079777"/>
            <a:chOff x="883" y="1344"/>
            <a:chExt cx="3902" cy="2961"/>
          </a:xfrm>
        </p:grpSpPr>
        <p:grpSp>
          <p:nvGrpSpPr>
            <p:cNvPr id="32772" name="Group 119"/>
            <p:cNvGrpSpPr>
              <a:grpSpLocks/>
            </p:cNvGrpSpPr>
            <p:nvPr/>
          </p:nvGrpSpPr>
          <p:grpSpPr bwMode="auto">
            <a:xfrm>
              <a:off x="1819" y="1344"/>
              <a:ext cx="2376" cy="2160"/>
              <a:chOff x="1417" y="1237"/>
              <a:chExt cx="5940" cy="5400"/>
            </a:xfrm>
          </p:grpSpPr>
          <p:sp>
            <p:nvSpPr>
              <p:cNvPr id="32778" name="Text Box 120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3397" y="12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*</a:t>
                </a:r>
              </a:p>
              <a:p>
                <a:pPr eaLnBrk="1" hangingPunct="1"/>
                <a:endParaRPr lang="cs-CZ" altLang="cs-CZ" sz="1200"/>
              </a:p>
              <a:p>
                <a:pPr eaLnBrk="1" hangingPunct="1"/>
                <a:endParaRPr lang="cs-CZ" altLang="cs-CZ" sz="1200"/>
              </a:p>
              <a:p>
                <a:pPr eaLnBrk="1" hangingPunct="1"/>
                <a:r>
                  <a:rPr lang="cs-CZ" altLang="cs-CZ" sz="1200"/>
                  <a:t>    </a:t>
                </a:r>
              </a:p>
              <a:p>
                <a:pPr eaLnBrk="1" hangingPunct="1"/>
                <a:endParaRPr lang="cs-CZ" altLang="cs-CZ"/>
              </a:p>
            </p:txBody>
          </p:sp>
          <p:sp>
            <p:nvSpPr>
              <p:cNvPr id="32779" name="Text Box 121"/>
              <p:cNvSpPr txBox="1">
                <a:spLocks noChangeArrowheads="1"/>
              </p:cNvSpPr>
              <p:nvPr/>
            </p:nvSpPr>
            <p:spPr bwMode="auto">
              <a:xfrm>
                <a:off x="3397" y="30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 sz="1200"/>
              </a:p>
              <a:p>
                <a:pPr eaLnBrk="1" hangingPunct="1"/>
                <a:endParaRPr lang="cs-CZ" altLang="cs-CZ" sz="1200"/>
              </a:p>
              <a:p>
                <a:pPr eaLnBrk="1" hangingPunct="1"/>
                <a:r>
                  <a:rPr lang="cs-CZ" altLang="cs-CZ" sz="1200"/>
                  <a:t>    </a:t>
                </a:r>
              </a:p>
              <a:p>
                <a:pPr eaLnBrk="1" hangingPunct="1"/>
                <a:r>
                  <a:rPr lang="cs-CZ" altLang="cs-CZ" sz="1200"/>
                  <a:t>    </a:t>
                </a:r>
              </a:p>
              <a:p>
                <a:pPr eaLnBrk="1" hangingPunct="1"/>
                <a:r>
                  <a:rPr lang="cs-CZ" altLang="cs-CZ" sz="1200">
                    <a:latin typeface="Times New Roman" panose="02020603050405020304" pitchFamily="18" charset="0"/>
                  </a:rPr>
                  <a:t>    Ø</a:t>
                </a:r>
              </a:p>
              <a:p>
                <a:pPr eaLnBrk="1" hangingPunct="1"/>
                <a:endParaRPr lang="cs-CZ" altLang="cs-CZ"/>
              </a:p>
            </p:txBody>
          </p:sp>
          <p:sp>
            <p:nvSpPr>
              <p:cNvPr id="32780" name="Text Box 122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5377" y="30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X</a:t>
                </a:r>
              </a:p>
              <a:p>
                <a:pPr eaLnBrk="1" hangingPunct="1"/>
                <a:r>
                  <a:rPr lang="cs-CZ" altLang="cs-CZ" sz="1200"/>
                  <a:t>             </a:t>
                </a:r>
                <a:endParaRPr lang="cs-CZ" altLang="cs-CZ"/>
              </a:p>
            </p:txBody>
          </p:sp>
          <p:sp>
            <p:nvSpPr>
              <p:cNvPr id="32781" name="Text Box 123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3397" y="48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    X</a:t>
                </a:r>
              </a:p>
              <a:p>
                <a:pPr eaLnBrk="1" hangingPunct="1"/>
                <a:endParaRPr lang="cs-CZ" altLang="cs-CZ"/>
              </a:p>
            </p:txBody>
          </p:sp>
          <p:sp>
            <p:nvSpPr>
              <p:cNvPr id="32782" name="Text Box 124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5377" y="48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X    </a:t>
                </a:r>
              </a:p>
              <a:p>
                <a:pPr eaLnBrk="1" hangingPunct="1"/>
                <a:endParaRPr lang="cs-CZ" altLang="cs-CZ" sz="1200"/>
              </a:p>
              <a:p>
                <a:pPr eaLnBrk="1" hangingPunct="1"/>
                <a:r>
                  <a:rPr lang="cs-CZ" altLang="cs-CZ" sz="1200"/>
                  <a:t>      </a:t>
                </a:r>
              </a:p>
              <a:p>
                <a:pPr eaLnBrk="1" hangingPunct="1"/>
                <a:endParaRPr lang="cs-CZ" altLang="cs-CZ" sz="1200"/>
              </a:p>
              <a:p>
                <a:pPr eaLnBrk="1" hangingPunct="1"/>
                <a:endParaRPr lang="cs-CZ" altLang="cs-CZ"/>
              </a:p>
            </p:txBody>
          </p:sp>
          <p:sp>
            <p:nvSpPr>
              <p:cNvPr id="32783" name="Text Box 125"/>
              <p:cNvSpPr txBox="1">
                <a:spLocks noChangeArrowheads="1"/>
              </p:cNvSpPr>
              <p:nvPr/>
            </p:nvSpPr>
            <p:spPr bwMode="auto">
              <a:xfrm>
                <a:off x="1417" y="48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$</a:t>
                </a:r>
                <a:endParaRPr lang="cs-CZ" altLang="cs-CZ"/>
              </a:p>
            </p:txBody>
          </p:sp>
          <p:sp>
            <p:nvSpPr>
              <p:cNvPr id="32784" name="Text Box 126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1417" y="12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*</a:t>
                </a:r>
              </a:p>
              <a:p>
                <a:pPr eaLnBrk="1" hangingPunct="1"/>
                <a:r>
                  <a:rPr lang="cs-CZ" altLang="cs-CZ" sz="1200"/>
                  <a:t>     </a:t>
                </a:r>
                <a:endParaRPr lang="cs-CZ" altLang="cs-CZ"/>
              </a:p>
            </p:txBody>
          </p:sp>
          <p:sp>
            <p:nvSpPr>
              <p:cNvPr id="32785" name="Line 127"/>
              <p:cNvSpPr>
                <a:spLocks noChangeShapeType="1"/>
              </p:cNvSpPr>
              <p:nvPr/>
            </p:nvSpPr>
            <p:spPr bwMode="auto">
              <a:xfrm>
                <a:off x="1417" y="4837"/>
                <a:ext cx="59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86" name="Line 128"/>
              <p:cNvSpPr>
                <a:spLocks noChangeShapeType="1"/>
              </p:cNvSpPr>
              <p:nvPr/>
            </p:nvSpPr>
            <p:spPr bwMode="auto">
              <a:xfrm>
                <a:off x="3397" y="1237"/>
                <a:ext cx="0" cy="54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87" name="Text Box 129"/>
              <p:cNvSpPr txBox="1">
                <a:spLocks noChangeArrowheads="1"/>
              </p:cNvSpPr>
              <p:nvPr/>
            </p:nvSpPr>
            <p:spPr bwMode="auto">
              <a:xfrm>
                <a:off x="5377" y="12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?   </a:t>
                </a:r>
                <a:r>
                  <a:rPr lang="cs-CZ" altLang="cs-CZ" sz="100"/>
                  <a:t> </a:t>
                </a:r>
              </a:p>
              <a:p>
                <a:pPr eaLnBrk="1" hangingPunct="1"/>
                <a:r>
                  <a:rPr lang="cs-CZ" altLang="cs-CZ" sz="1200"/>
                  <a:t>      </a:t>
                </a:r>
              </a:p>
              <a:p>
                <a:pPr eaLnBrk="1" hangingPunct="1"/>
                <a:endParaRPr lang="cs-CZ" altLang="cs-CZ"/>
              </a:p>
            </p:txBody>
          </p:sp>
          <p:sp>
            <p:nvSpPr>
              <p:cNvPr id="32788" name="Text Box 130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1417" y="30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200"/>
                  <a:t>*</a:t>
                </a:r>
                <a:endParaRPr lang="cs-CZ" altLang="cs-CZ"/>
              </a:p>
            </p:txBody>
          </p:sp>
          <p:sp>
            <p:nvSpPr>
              <p:cNvPr id="32789" name="Line 131"/>
              <p:cNvSpPr>
                <a:spLocks noChangeShapeType="1"/>
              </p:cNvSpPr>
              <p:nvPr/>
            </p:nvSpPr>
            <p:spPr bwMode="auto">
              <a:xfrm>
                <a:off x="3397" y="1237"/>
                <a:ext cx="0" cy="54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90" name="Line 132"/>
              <p:cNvSpPr>
                <a:spLocks noChangeShapeType="1"/>
              </p:cNvSpPr>
              <p:nvPr/>
            </p:nvSpPr>
            <p:spPr bwMode="auto">
              <a:xfrm>
                <a:off x="1417" y="4837"/>
                <a:ext cx="59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91" name="Text Box 133"/>
              <p:cNvSpPr txBox="1">
                <a:spLocks noChangeArrowheads="1"/>
              </p:cNvSpPr>
              <p:nvPr/>
            </p:nvSpPr>
            <p:spPr bwMode="auto">
              <a:xfrm>
                <a:off x="2317" y="4297"/>
                <a:ext cx="1439" cy="13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32792" name="Line 134"/>
              <p:cNvSpPr>
                <a:spLocks noChangeShapeType="1"/>
              </p:cNvSpPr>
              <p:nvPr/>
            </p:nvSpPr>
            <p:spPr bwMode="auto">
              <a:xfrm>
                <a:off x="3397" y="3937"/>
                <a:ext cx="0" cy="18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93" name="Line 135"/>
              <p:cNvSpPr>
                <a:spLocks noChangeShapeType="1"/>
              </p:cNvSpPr>
              <p:nvPr/>
            </p:nvSpPr>
            <p:spPr bwMode="auto">
              <a:xfrm>
                <a:off x="2317" y="4837"/>
                <a:ext cx="1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94" name="Text Box 136"/>
              <p:cNvSpPr txBox="1">
                <a:spLocks noChangeArrowheads="1"/>
              </p:cNvSpPr>
              <p:nvPr/>
            </p:nvSpPr>
            <p:spPr bwMode="auto">
              <a:xfrm>
                <a:off x="3577" y="2857"/>
                <a:ext cx="1261" cy="11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32795" name="Line 137"/>
              <p:cNvSpPr>
                <a:spLocks noChangeShapeType="1"/>
              </p:cNvSpPr>
              <p:nvPr/>
            </p:nvSpPr>
            <p:spPr bwMode="auto">
              <a:xfrm>
                <a:off x="3757" y="3037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796" name="Line 138"/>
              <p:cNvSpPr>
                <a:spLocks noChangeShapeType="1"/>
              </p:cNvSpPr>
              <p:nvPr/>
            </p:nvSpPr>
            <p:spPr bwMode="auto">
              <a:xfrm>
                <a:off x="3397" y="3037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32773" name="Text Box 139" descr="Světlý šikmo nahoru"/>
            <p:cNvSpPr txBox="1">
              <a:spLocks noChangeArrowheads="1"/>
            </p:cNvSpPr>
            <p:nvPr/>
          </p:nvSpPr>
          <p:spPr bwMode="auto">
            <a:xfrm>
              <a:off x="1247" y="1573"/>
              <a:ext cx="57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cs-CZ" altLang="cs-CZ" sz="1700"/>
                <a:t>vysoká</a:t>
              </a:r>
              <a:endParaRPr lang="cs-CZ" altLang="cs-CZ"/>
            </a:p>
          </p:txBody>
        </p:sp>
        <p:sp>
          <p:nvSpPr>
            <p:cNvPr id="32774" name="Text Box 140" descr="Světlý šikmo nahoru"/>
            <p:cNvSpPr txBox="1">
              <a:spLocks noChangeArrowheads="1"/>
            </p:cNvSpPr>
            <p:nvPr/>
          </p:nvSpPr>
          <p:spPr bwMode="auto">
            <a:xfrm>
              <a:off x="1175" y="2293"/>
              <a:ext cx="64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cs-CZ" altLang="cs-CZ" sz="1700"/>
                <a:t>průměrná</a:t>
              </a:r>
              <a:endParaRPr lang="cs-CZ" altLang="cs-CZ"/>
            </a:p>
          </p:txBody>
        </p:sp>
        <p:sp>
          <p:nvSpPr>
            <p:cNvPr id="32775" name="Text Box 141" descr="Světlý šikmo nahoru"/>
            <p:cNvSpPr txBox="1">
              <a:spLocks noChangeArrowheads="1"/>
            </p:cNvSpPr>
            <p:nvPr/>
          </p:nvSpPr>
          <p:spPr bwMode="auto">
            <a:xfrm>
              <a:off x="1319" y="3013"/>
              <a:ext cx="504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cs-CZ" altLang="cs-CZ" sz="1700"/>
                <a:t>nízká</a:t>
              </a:r>
              <a:endParaRPr lang="cs-CZ" altLang="cs-CZ"/>
            </a:p>
          </p:txBody>
        </p:sp>
        <p:sp>
          <p:nvSpPr>
            <p:cNvPr id="32776" name="Text Box 142" descr="Světlý šikmo nahoru"/>
            <p:cNvSpPr txBox="1">
              <a:spLocks noChangeArrowheads="1"/>
            </p:cNvSpPr>
            <p:nvPr/>
          </p:nvSpPr>
          <p:spPr bwMode="auto">
            <a:xfrm>
              <a:off x="1761" y="3657"/>
              <a:ext cx="3024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cs-CZ" altLang="cs-CZ" sz="1700"/>
                <a:t>* vítězné podnikání                  $  producent zisku</a:t>
              </a:r>
            </a:p>
            <a:p>
              <a:pPr eaLnBrk="1" hangingPunct="1"/>
              <a:r>
                <a:rPr lang="cs-CZ" altLang="cs-CZ" sz="1700"/>
                <a:t>? otazníkové podnikání            X poražené podnikání</a:t>
              </a:r>
            </a:p>
            <a:p>
              <a:pPr eaLnBrk="1" hangingPunct="1"/>
              <a:r>
                <a:rPr lang="cs-CZ" altLang="cs-CZ" sz="1700">
                  <a:latin typeface="Times New Roman" panose="02020603050405020304" pitchFamily="18" charset="0"/>
                </a:rPr>
                <a:t>Ø pr</a:t>
              </a:r>
              <a:r>
                <a:rPr lang="cs-CZ" altLang="cs-CZ" sz="1700"/>
                <a:t>ůměrné podnikání</a:t>
              </a:r>
              <a:endParaRPr lang="cs-CZ" altLang="cs-CZ"/>
            </a:p>
          </p:txBody>
        </p:sp>
        <p:sp>
          <p:nvSpPr>
            <p:cNvPr id="32777" name="Text Box 143"/>
            <p:cNvSpPr txBox="1">
              <a:spLocks noChangeArrowheads="1"/>
            </p:cNvSpPr>
            <p:nvPr/>
          </p:nvSpPr>
          <p:spPr bwMode="auto">
            <a:xfrm flipH="1" flipV="1">
              <a:off x="883" y="1467"/>
              <a:ext cx="288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700"/>
                <a:t>Dlouhodobá atraktivnost odvětví</a:t>
              </a:r>
            </a:p>
            <a:p>
              <a:pPr eaLnBrk="1" hangingPunct="1"/>
              <a:endParaRPr lang="cs-CZ" altLang="cs-CZ"/>
            </a:p>
          </p:txBody>
        </p:sp>
      </p:grpSp>
      <p:sp>
        <p:nvSpPr>
          <p:cNvPr id="32771" name="Text Box 145"/>
          <p:cNvSpPr txBox="1">
            <a:spLocks noChangeArrowheads="1"/>
          </p:cNvSpPr>
          <p:nvPr/>
        </p:nvSpPr>
        <p:spPr bwMode="auto">
          <a:xfrm>
            <a:off x="3222331" y="435134"/>
            <a:ext cx="3743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700" dirty="0"/>
              <a:t>Podnikatelská síla</a:t>
            </a:r>
          </a:p>
          <a:p>
            <a:pPr eaLnBrk="1" hangingPunct="1"/>
            <a:r>
              <a:rPr lang="cs-CZ" altLang="cs-CZ" sz="1700" dirty="0"/>
              <a:t>      silná	         průměrná	slabá</a:t>
            </a:r>
          </a:p>
        </p:txBody>
      </p:sp>
    </p:spTree>
    <p:extLst>
      <p:ext uri="{BB962C8B-B14F-4D97-AF65-F5344CB8AC3E}">
        <p14:creationId xmlns:p14="http://schemas.microsoft.com/office/powerpoint/2010/main" val="200326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0968"/>
            <a:ext cx="8229600" cy="1143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609600" indent="-609600" algn="l" eaLnBrk="1" hangingPunct="1">
              <a:defRPr/>
            </a:pPr>
            <a:r>
              <a:rPr lang="cs-CZ" sz="3000" b="1" dirty="0">
                <a:solidFill>
                  <a:srgbClr val="D10202"/>
                </a:solidFill>
                <a:effectLst/>
              </a:rPr>
              <a:t>1. Koncentrace na jednu podnikatelskou</a:t>
            </a:r>
            <a:br>
              <a:rPr lang="cs-CZ" sz="3000" b="1" dirty="0">
                <a:solidFill>
                  <a:srgbClr val="D10202"/>
                </a:solidFill>
                <a:effectLst/>
              </a:rPr>
            </a:br>
            <a:r>
              <a:rPr lang="cs-CZ" sz="3000" b="1" dirty="0">
                <a:solidFill>
                  <a:srgbClr val="D10202"/>
                </a:solidFill>
                <a:effectLst/>
              </a:rPr>
              <a:t>aktivitu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83968"/>
            <a:ext cx="8229600" cy="4525963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altLang="cs-CZ" sz="2700" dirty="0"/>
              <a:t>Většina podniků začíná s jedním druhem podnikání na místním nebo regionálním trhu.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700" dirty="0"/>
              <a:t>Po upevnění pozice na místním trhu následuje územní expanze na regionální, národní a případně mezinárodní trhy.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700" dirty="0"/>
              <a:t>Pokud je dostatek ziskových růstových příležitostí v původním odvětví, neexistuje naléhavý důvod diverzifikovat podnikání.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700" dirty="0"/>
              <a:t>Diverzifikace je podmíněná generováním zdrojů a zhodnocuje přebytečné zdroje.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700" dirty="0"/>
              <a:t>Od zvětšování velikosti podniku se očekává, že bude mít za následek růst přidané hodnoty a zisku.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234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56322" y="768283"/>
            <a:ext cx="8134917" cy="5321433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1800" b="1" dirty="0">
                <a:solidFill>
                  <a:srgbClr val="D10202"/>
                </a:solidFill>
              </a:rPr>
              <a:t>Příspěvek matice GEC k rozvoji portfoliové analýzy: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zobrazení je komplexnější a přesnější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hodnotící škála se rozšiřuje z dvou stupňů (nízký, vysoký) na tři stupně (nízký, průměrný, vysoký)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podnikové zdroje jsou usměrňovány do podnikání s největší pravděpodobností dosažení konkurenční výhody.</a:t>
            </a:r>
          </a:p>
          <a:p>
            <a:pPr algn="just" eaLnBrk="1" hangingPunct="1"/>
            <a:r>
              <a:rPr lang="cs-CZ" altLang="cs-CZ" sz="1800" b="1" dirty="0">
                <a:solidFill>
                  <a:srgbClr val="D10202"/>
                </a:solidFill>
              </a:rPr>
              <a:t>Nedostatky matice GEC: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bodová hodnocení nekvantifikovaných kritérií jsou výsledkem subjektivních odhadů a jsou citlivé na předpojatost hodnotitelů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metoda je statická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doporučení jsou pouze všeobecným návodem na zaujetí pozice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dirty="0">
                <a:latin typeface="Arial Narrow" panose="020B0606020202030204" pitchFamily="34" charset="0"/>
              </a:rPr>
              <a:t>neřeší problém strategické koordinace mezi příbuznými podnikáními.</a:t>
            </a:r>
          </a:p>
          <a:p>
            <a:pPr algn="just" eaLnBrk="1" hangingPunct="1"/>
            <a:r>
              <a:rPr lang="cs-CZ" altLang="cs-CZ" sz="1800" b="1" dirty="0">
                <a:solidFill>
                  <a:srgbClr val="D10202"/>
                </a:solidFill>
              </a:rPr>
              <a:t>V matici GEC je možno rozlišit dva základní druhy pohybů výrobků: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i="1" dirty="0">
                <a:latin typeface="Arial Narrow" panose="020B0606020202030204" pitchFamily="34" charset="0"/>
              </a:rPr>
              <a:t>vertikální pohyby</a:t>
            </a:r>
            <a:r>
              <a:rPr lang="cs-CZ" altLang="cs-CZ" sz="1800" dirty="0">
                <a:latin typeface="Arial Narrow" panose="020B0606020202030204" pitchFamily="34" charset="0"/>
              </a:rPr>
              <a:t> představují změny v atraktivnosti odvětví. Většinou k nim dochází bez podstatného přičinění, resp. vlivu podniku.</a:t>
            </a:r>
          </a:p>
          <a:p>
            <a:pPr marL="1371600" lvl="2" indent="-457200" algn="just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1800" i="1" dirty="0">
                <a:latin typeface="Arial Narrow" panose="020B0606020202030204" pitchFamily="34" charset="0"/>
              </a:rPr>
              <a:t>horizontální pohyby</a:t>
            </a:r>
            <a:r>
              <a:rPr lang="cs-CZ" altLang="cs-CZ" sz="1800" dirty="0">
                <a:latin typeface="Arial Narrow" panose="020B0606020202030204" pitchFamily="34" charset="0"/>
              </a:rPr>
              <a:t> charakterizují změny v podnikatelské síle, na něž má podnik podstatný vliv.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968157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-680113" y="5801"/>
            <a:ext cx="7560840" cy="6264696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spcAft>
                <a:spcPts val="0"/>
              </a:spcAft>
              <a:defRPr/>
            </a:pPr>
            <a:r>
              <a:rPr lang="sk-SK" altLang="cs-CZ" sz="24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  <a:p>
            <a:pPr marL="609600" indent="-609600" eaLnBrk="1" fontAlgn="auto" hangingPunct="1">
              <a:spcAft>
                <a:spcPts val="0"/>
              </a:spcAft>
              <a:defRPr/>
            </a:pPr>
            <a:r>
              <a:rPr lang="sk-SK" altLang="cs-CZ" sz="2400" b="1" dirty="0">
                <a:solidFill>
                  <a:srgbClr val="D10202"/>
                </a:solidFill>
                <a:latin typeface="+mj-lt"/>
                <a:ea typeface="+mj-ea"/>
                <a:cs typeface="+mj-cs"/>
              </a:rPr>
              <a:t>4.3 Matice </a:t>
            </a:r>
            <a:r>
              <a:rPr lang="cs-CZ" altLang="cs-CZ" sz="2400" b="1" dirty="0">
                <a:solidFill>
                  <a:srgbClr val="D10202"/>
                </a:solidFill>
                <a:latin typeface="+mj-lt"/>
                <a:ea typeface="+mj-ea"/>
                <a:cs typeface="+mj-cs"/>
              </a:rPr>
              <a:t>životního</a:t>
            </a:r>
            <a:r>
              <a:rPr lang="sk-SK" altLang="cs-CZ" sz="2400" b="1" dirty="0">
                <a:solidFill>
                  <a:srgbClr val="D10202"/>
                </a:solidFill>
                <a:latin typeface="+mj-lt"/>
                <a:ea typeface="+mj-ea"/>
                <a:cs typeface="+mj-cs"/>
              </a:rPr>
              <a:t> cyklu výrobku</a:t>
            </a:r>
            <a:r>
              <a:rPr lang="sk-SK" altLang="cs-CZ" cap="small" dirty="0">
                <a:solidFill>
                  <a:srgbClr val="D10202"/>
                </a:solidFill>
                <a:latin typeface="Arial Narrow" pitchFamily="34" charset="0"/>
                <a:ea typeface="+mj-ea"/>
                <a:cs typeface="+mj-cs"/>
              </a:rPr>
              <a:t>    </a:t>
            </a:r>
            <a:r>
              <a:rPr lang="sk-SK" altLang="cs-CZ" sz="2400" dirty="0">
                <a:solidFill>
                  <a:srgbClr val="D10202"/>
                </a:solidFill>
                <a:latin typeface="Arial Narrow" pitchFamily="34" charset="0"/>
              </a:rPr>
              <a:t>                      </a:t>
            </a:r>
            <a:r>
              <a:rPr lang="sk-SK" altLang="cs-CZ" sz="2800" dirty="0">
                <a:solidFill>
                  <a:srgbClr val="D10202"/>
                </a:solidFill>
                <a:latin typeface="Arial Narrow" pitchFamily="34" charset="0"/>
              </a:rPr>
              <a:t>                                         </a:t>
            </a:r>
            <a:endParaRPr lang="cs-CZ" altLang="cs-CZ" sz="2800" dirty="0">
              <a:solidFill>
                <a:srgbClr val="D10202"/>
              </a:solidFill>
              <a:latin typeface="Arial Narrow" pitchFamily="34" charset="0"/>
            </a:endParaRPr>
          </a:p>
          <a:p>
            <a:pPr marL="609600" indent="-609600" eaLnBrk="1" fontAlgn="auto" hangingPunct="1">
              <a:spcAft>
                <a:spcPts val="0"/>
              </a:spcAft>
              <a:defRPr/>
            </a:pPr>
            <a:r>
              <a:rPr lang="cs-CZ" altLang="cs-CZ" sz="2400" dirty="0">
                <a:solidFill>
                  <a:schemeClr val="tx1"/>
                </a:solidFill>
              </a:rPr>
              <a:t>   </a:t>
            </a:r>
            <a:endParaRPr lang="cs-CZ" altLang="cs-CZ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609600" indent="-609600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endParaRPr lang="cs-CZ" altLang="cs-CZ" sz="1400" i="1" dirty="0">
              <a:solidFill>
                <a:schemeClr val="bg1"/>
              </a:solidFill>
              <a:latin typeface="Arial Narrow" pitchFamily="34" charset="0"/>
            </a:endParaRPr>
          </a:p>
          <a:p>
            <a:pPr marL="609600" indent="-609600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endParaRPr lang="cs-CZ" altLang="cs-CZ" i="1" dirty="0">
              <a:solidFill>
                <a:schemeClr val="bg1"/>
              </a:solidFill>
              <a:latin typeface="Arial Narrow" pitchFamily="34" charset="0"/>
            </a:endParaRPr>
          </a:p>
          <a:p>
            <a:pPr marL="609600" indent="-609600" eaLnBrk="1" fontAlgn="auto" hangingPunct="1">
              <a:spcAft>
                <a:spcPts val="0"/>
              </a:spcAft>
              <a:defRPr/>
            </a:pPr>
            <a:endParaRPr lang="cs-CZ" altLang="cs-CZ" sz="2000" i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034" name="Text Box 4"/>
          <p:cNvSpPr txBox="1">
            <a:spLocks noChangeArrowheads="1"/>
          </p:cNvSpPr>
          <p:nvPr/>
        </p:nvSpPr>
        <p:spPr bwMode="auto">
          <a:xfrm>
            <a:off x="8604250" y="6477000"/>
            <a:ext cx="53975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84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1037" name="Rectangle 8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1038" name="Rectangle 92"/>
          <p:cNvSpPr>
            <a:spLocks noChangeArrowheads="1"/>
          </p:cNvSpPr>
          <p:nvPr/>
        </p:nvSpPr>
        <p:spPr bwMode="auto">
          <a:xfrm>
            <a:off x="0" y="32670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1042" name="Text Box 100"/>
          <p:cNvSpPr txBox="1">
            <a:spLocks noChangeArrowheads="1"/>
          </p:cNvSpPr>
          <p:nvPr/>
        </p:nvSpPr>
        <p:spPr bwMode="auto">
          <a:xfrm>
            <a:off x="608720" y="4857647"/>
            <a:ext cx="374491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1400" dirty="0">
                <a:latin typeface="+mj-lt"/>
                <a:ea typeface="+mj-ea"/>
                <a:cs typeface="+mj-cs"/>
              </a:rPr>
              <a:t>Podnikání A – perspektivní otazník</a:t>
            </a:r>
          </a:p>
          <a:p>
            <a:pPr eaLnBrk="1" hangingPunct="1"/>
            <a:r>
              <a:rPr lang="cs-CZ" altLang="cs-CZ" sz="1400" dirty="0">
                <a:latin typeface="+mj-lt"/>
                <a:ea typeface="+mj-ea"/>
                <a:cs typeface="+mj-cs"/>
              </a:rPr>
              <a:t>Podnikání B – budoucí vítěz</a:t>
            </a:r>
          </a:p>
          <a:p>
            <a:pPr eaLnBrk="1" hangingPunct="1"/>
            <a:r>
              <a:rPr lang="cs-CZ" altLang="cs-CZ" sz="1400" dirty="0">
                <a:latin typeface="+mj-lt"/>
                <a:ea typeface="+mj-ea"/>
                <a:cs typeface="+mj-cs"/>
              </a:rPr>
              <a:t>Podnikání C – budoucí poražené</a:t>
            </a:r>
          </a:p>
          <a:p>
            <a:pPr eaLnBrk="1" hangingPunct="1"/>
            <a:r>
              <a:rPr lang="cs-CZ" altLang="cs-CZ" sz="1400" dirty="0">
                <a:latin typeface="+mj-lt"/>
                <a:ea typeface="+mj-ea"/>
                <a:cs typeface="+mj-cs"/>
              </a:rPr>
              <a:t>Podnikání D – stará hvězda, která se stane producentem zisku, snad i tržní vůdce</a:t>
            </a:r>
          </a:p>
          <a:p>
            <a:pPr eaLnBrk="1" hangingPunct="1"/>
            <a:r>
              <a:rPr lang="cs-CZ" altLang="cs-CZ" sz="1400" dirty="0">
                <a:latin typeface="+mj-lt"/>
                <a:ea typeface="+mj-ea"/>
                <a:cs typeface="+mj-cs"/>
              </a:rPr>
              <a:t>Podnikání E a F – producenti zisku</a:t>
            </a:r>
          </a:p>
          <a:p>
            <a:pPr eaLnBrk="1" hangingPunct="1"/>
            <a:r>
              <a:rPr lang="cs-CZ" altLang="cs-CZ" sz="1400" dirty="0">
                <a:latin typeface="+mj-lt"/>
                <a:ea typeface="+mj-ea"/>
                <a:cs typeface="+mj-cs"/>
              </a:rPr>
              <a:t>Podnikání G – poražené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DD5222C-3335-6CD8-84EA-C48A29FEC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802" y="935590"/>
            <a:ext cx="6663663" cy="395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373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0700" y="576725"/>
            <a:ext cx="7499350" cy="994122"/>
          </a:xfrm>
        </p:spPr>
        <p:txBody>
          <a:bodyPr>
            <a:noAutofit/>
          </a:bodyPr>
          <a:lstStyle/>
          <a:p>
            <a:pPr algn="l"/>
            <a:r>
              <a:rPr lang="cs-CZ" sz="2800" b="1" dirty="0">
                <a:solidFill>
                  <a:srgbClr val="D10202"/>
                </a:solidFill>
                <a:effectLst/>
              </a:rPr>
              <a:t>5. Podnikové strategie - globální a multinacionální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9" y="1437436"/>
            <a:ext cx="7499350" cy="5561966"/>
          </a:xfrm>
        </p:spPr>
        <p:txBody>
          <a:bodyPr/>
          <a:lstStyle/>
          <a:p>
            <a:pPr marL="0" indent="0" algn="just" eaLnBrk="1" hangingPunct="1">
              <a:buClr>
                <a:srgbClr val="4F81BD"/>
              </a:buClr>
              <a:buSzPct val="70000"/>
              <a:buNone/>
              <a:defRPr/>
            </a:pPr>
            <a:r>
              <a:rPr lang="cs-CZ" altLang="cs-CZ" sz="2000" dirty="0">
                <a:solidFill>
                  <a:prstClr val="black"/>
                </a:solidFill>
              </a:rPr>
              <a:t>Existuje řada faktorů, které ovlivňují rozhodnutí mezi globální a multinacionální strategií viz obr. 3.</a:t>
            </a:r>
          </a:p>
          <a:p>
            <a:pPr marL="0" indent="0" algn="just" eaLnBrk="1" hangingPunct="1">
              <a:buClr>
                <a:srgbClr val="4F81BD"/>
              </a:buClr>
              <a:buSzPct val="70000"/>
              <a:buNone/>
              <a:defRPr/>
            </a:pPr>
            <a:endParaRPr lang="cs-CZ" altLang="cs-CZ" dirty="0">
              <a:solidFill>
                <a:prstClr val="black"/>
              </a:solidFill>
            </a:endParaRPr>
          </a:p>
          <a:p>
            <a:pPr marL="0" indent="0" algn="just" eaLnBrk="1" hangingPunct="1">
              <a:buClr>
                <a:srgbClr val="4F81BD"/>
              </a:buClr>
              <a:buSzPct val="70000"/>
              <a:buNone/>
              <a:defRPr/>
            </a:pPr>
            <a:endParaRPr lang="cs-CZ" altLang="cs-CZ" dirty="0">
              <a:solidFill>
                <a:prstClr val="black"/>
              </a:solidFill>
            </a:endParaRPr>
          </a:p>
          <a:p>
            <a:pPr marL="82550" indent="0">
              <a:buNone/>
            </a:pPr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1435100" y="2195514"/>
            <a:ext cx="6337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dirty="0"/>
              <a:t>Obr. 3 Rozhodování mezi globální a multinacionální strategií</a:t>
            </a:r>
          </a:p>
        </p:txBody>
      </p:sp>
      <p:graphicFrame>
        <p:nvGraphicFramePr>
          <p:cNvPr id="6" name="Group 78"/>
          <p:cNvGraphicFramePr>
            <a:graphicFrameLocks noGrp="1"/>
          </p:cNvGraphicFramePr>
          <p:nvPr/>
        </p:nvGraphicFramePr>
        <p:xfrm>
          <a:off x="1580944" y="2595563"/>
          <a:ext cx="6879487" cy="1985566"/>
        </p:xfrm>
        <a:graphic>
          <a:graphicData uri="http://schemas.openxmlformats.org/drawingml/2006/table">
            <a:tbl>
              <a:tblPr/>
              <a:tblGrid>
                <a:gridCol w="1512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0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6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25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Strategie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Výrobní náklady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Administra</a:t>
                      </a: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</a:t>
                      </a:r>
                      <a:r>
                        <a:rPr kumimoji="0" lang="cs-CZ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tivní</a:t>
                      </a: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náklady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Strategická koordinace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Spotřebitelská vnímavost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multinacionální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vysoké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nízké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nízká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vysoká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globální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nízké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vysoké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vysoká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nízká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1436013" y="4721042"/>
            <a:ext cx="71693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600"/>
              </a:spcBef>
              <a:buClr>
                <a:srgbClr val="4F81BD"/>
              </a:buClr>
              <a:buSzPct val="70000"/>
              <a:defRPr/>
            </a:pPr>
            <a:r>
              <a:rPr lang="cs-CZ" altLang="cs-CZ" sz="1400" dirty="0">
                <a:solidFill>
                  <a:prstClr val="black"/>
                </a:solidFill>
                <a:latin typeface="+mn-lt"/>
                <a:cs typeface="+mn-cs"/>
              </a:rPr>
              <a:t>Odpověď na výběr strategie může vyplynout z porovnání velikosti tlaku na globální integraci a tlaku na místní specifika: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1400" dirty="0">
                <a:latin typeface="+mn-lt"/>
                <a:cs typeface="+mn-cs"/>
              </a:rPr>
              <a:t>globální strategie při vysokém tlaku na globální integraci a nízkém tlaku na místní specifika,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1400" dirty="0">
                <a:latin typeface="+mn-lt"/>
                <a:cs typeface="+mn-cs"/>
              </a:rPr>
              <a:t>multinacionální strategie při nízkém tlaku na globální integraci a vysokém tlaku na místní specifika.</a:t>
            </a:r>
          </a:p>
        </p:txBody>
      </p:sp>
    </p:spTree>
    <p:extLst>
      <p:ext uri="{BB962C8B-B14F-4D97-AF65-F5344CB8AC3E}">
        <p14:creationId xmlns:p14="http://schemas.microsoft.com/office/powerpoint/2010/main" val="22511820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13"/>
          <p:cNvGrpSpPr>
            <a:grpSpLocks/>
          </p:cNvGrpSpPr>
          <p:nvPr/>
        </p:nvGrpSpPr>
        <p:grpSpPr bwMode="auto">
          <a:xfrm>
            <a:off x="1187623" y="1700808"/>
            <a:ext cx="7632849" cy="4464495"/>
            <a:chOff x="999" y="1298"/>
            <a:chExt cx="3423" cy="2133"/>
          </a:xfrm>
        </p:grpSpPr>
        <p:grpSp>
          <p:nvGrpSpPr>
            <p:cNvPr id="38916" name="Group 6"/>
            <p:cNvGrpSpPr>
              <a:grpSpLocks/>
            </p:cNvGrpSpPr>
            <p:nvPr/>
          </p:nvGrpSpPr>
          <p:grpSpPr bwMode="auto">
            <a:xfrm>
              <a:off x="1397" y="1646"/>
              <a:ext cx="3025" cy="1784"/>
              <a:chOff x="2677" y="9287"/>
              <a:chExt cx="7563" cy="4461"/>
            </a:xfrm>
          </p:grpSpPr>
          <p:sp>
            <p:nvSpPr>
              <p:cNvPr id="38919" name="Rectangle 7" descr="Světlý šikmo nahoru"/>
              <p:cNvSpPr>
                <a:spLocks noChangeArrowheads="1"/>
              </p:cNvSpPr>
              <p:nvPr/>
            </p:nvSpPr>
            <p:spPr bwMode="auto">
              <a:xfrm>
                <a:off x="2677" y="9287"/>
                <a:ext cx="7563" cy="4461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cs-CZ" altLang="cs-CZ"/>
              </a:p>
            </p:txBody>
          </p:sp>
          <p:sp>
            <p:nvSpPr>
              <p:cNvPr id="38920" name="Text Box 8"/>
              <p:cNvSpPr txBox="1">
                <a:spLocks noChangeArrowheads="1"/>
              </p:cNvSpPr>
              <p:nvPr/>
            </p:nvSpPr>
            <p:spPr bwMode="auto">
              <a:xfrm>
                <a:off x="3217" y="9788"/>
                <a:ext cx="2880" cy="14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400"/>
                  <a:t>Ryze globální strategie, např. elektrotechnické součástky</a:t>
                </a:r>
                <a:endParaRPr lang="cs-CZ" altLang="cs-CZ"/>
              </a:p>
            </p:txBody>
          </p:sp>
          <p:sp>
            <p:nvSpPr>
              <p:cNvPr id="38921" name="Text Box 9"/>
              <p:cNvSpPr txBox="1">
                <a:spLocks noChangeArrowheads="1"/>
              </p:cNvSpPr>
              <p:nvPr/>
            </p:nvSpPr>
            <p:spPr bwMode="auto">
              <a:xfrm>
                <a:off x="7000" y="12136"/>
                <a:ext cx="3060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cs-CZ" altLang="cs-CZ" sz="1400"/>
                  <a:t>Ryze multinacionální strategie, např. výroba hotových jídel</a:t>
                </a:r>
                <a:endParaRPr lang="cs-CZ" altLang="cs-CZ"/>
              </a:p>
            </p:txBody>
          </p:sp>
          <p:sp>
            <p:nvSpPr>
              <p:cNvPr id="38922" name="Line 10"/>
              <p:cNvSpPr>
                <a:spLocks noChangeShapeType="1"/>
              </p:cNvSpPr>
              <p:nvPr/>
            </p:nvSpPr>
            <p:spPr bwMode="auto">
              <a:xfrm>
                <a:off x="4117" y="11228"/>
                <a:ext cx="2880" cy="18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38917" name="Text Box 11"/>
            <p:cNvSpPr txBox="1">
              <a:spLocks noChangeArrowheads="1"/>
            </p:cNvSpPr>
            <p:nvPr/>
          </p:nvSpPr>
          <p:spPr bwMode="auto">
            <a:xfrm>
              <a:off x="1429" y="1298"/>
              <a:ext cx="2993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Tlak na místní specifika</a:t>
              </a:r>
            </a:p>
            <a:p>
              <a:pPr eaLnBrk="1" hangingPunct="1"/>
              <a:r>
                <a:rPr lang="cs-CZ" altLang="cs-CZ" sz="1400"/>
                <a:t>nízký                                                                                           vysoký</a:t>
              </a:r>
            </a:p>
          </p:txBody>
        </p:sp>
        <p:sp>
          <p:nvSpPr>
            <p:cNvPr id="38918" name="Text Box 12"/>
            <p:cNvSpPr txBox="1">
              <a:spLocks noChangeArrowheads="1"/>
            </p:cNvSpPr>
            <p:nvPr/>
          </p:nvSpPr>
          <p:spPr bwMode="auto">
            <a:xfrm flipV="1">
              <a:off x="999" y="1662"/>
              <a:ext cx="384" cy="1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cs-CZ" altLang="cs-CZ" sz="1400"/>
                <a:t>Tlak na globální integraci</a:t>
              </a:r>
            </a:p>
            <a:p>
              <a:pPr eaLnBrk="1" hangingPunct="1"/>
              <a:r>
                <a:rPr lang="cs-CZ" altLang="cs-CZ" sz="1400"/>
                <a:t>nízký                                              vysoký</a:t>
              </a:r>
            </a:p>
          </p:txBody>
        </p:sp>
      </p:grpSp>
      <p:sp>
        <p:nvSpPr>
          <p:cNvPr id="38915" name="Obdélník 9"/>
          <p:cNvSpPr>
            <a:spLocks noChangeArrowheads="1"/>
          </p:cNvSpPr>
          <p:nvPr/>
        </p:nvSpPr>
        <p:spPr bwMode="auto">
          <a:xfrm>
            <a:off x="923267" y="744175"/>
            <a:ext cx="676937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k-SK" altLang="cs-CZ" sz="2400" b="1" dirty="0" err="1">
                <a:solidFill>
                  <a:srgbClr val="D10202"/>
                </a:solidFill>
                <a:latin typeface="+mj-lt"/>
                <a:ea typeface="+mj-ea"/>
                <a:cs typeface="+mj-cs"/>
              </a:rPr>
              <a:t>Výběr</a:t>
            </a:r>
            <a:r>
              <a:rPr lang="sk-SK" altLang="cs-CZ" sz="2400" b="1" dirty="0">
                <a:solidFill>
                  <a:srgbClr val="D1020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k-SK" altLang="cs-CZ" sz="2400" b="1" dirty="0" err="1">
                <a:solidFill>
                  <a:srgbClr val="D10202"/>
                </a:solidFill>
                <a:latin typeface="+mj-lt"/>
                <a:ea typeface="+mj-ea"/>
                <a:cs typeface="+mj-cs"/>
              </a:rPr>
              <a:t>globální</a:t>
            </a:r>
            <a:r>
              <a:rPr lang="sk-SK" altLang="cs-CZ" sz="2400" b="1" dirty="0">
                <a:solidFill>
                  <a:srgbClr val="D10202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sk-SK" altLang="cs-CZ" sz="2400" b="1" dirty="0" err="1">
                <a:solidFill>
                  <a:srgbClr val="D10202"/>
                </a:solidFill>
                <a:latin typeface="+mj-lt"/>
                <a:ea typeface="+mj-ea"/>
                <a:cs typeface="+mj-cs"/>
              </a:rPr>
              <a:t>multinacionální</a:t>
            </a:r>
            <a:r>
              <a:rPr lang="sk-SK" altLang="cs-CZ" sz="2400" b="1" dirty="0">
                <a:solidFill>
                  <a:srgbClr val="D1020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k-SK" altLang="cs-CZ" sz="2400" b="1" dirty="0" err="1">
                <a:solidFill>
                  <a:srgbClr val="D10202"/>
                </a:solidFill>
                <a:latin typeface="+mj-lt"/>
                <a:ea typeface="+mj-ea"/>
                <a:cs typeface="+mj-cs"/>
              </a:rPr>
              <a:t>strategie</a:t>
            </a:r>
            <a:endParaRPr lang="cs-CZ" altLang="cs-CZ" sz="2400" b="1" dirty="0">
              <a:solidFill>
                <a:srgbClr val="D10202"/>
              </a:solidFill>
              <a:latin typeface="+mj-lt"/>
              <a:ea typeface="+mj-ea"/>
              <a:cs typeface="+mj-cs"/>
            </a:endParaRPr>
          </a:p>
          <a:p>
            <a:pPr eaLnBrk="1" hangingPunct="1"/>
            <a:endParaRPr lang="cs-CZ" altLang="cs-CZ" sz="2400" dirty="0">
              <a:latin typeface="Arial Narrow" panose="020B0606020202030204" pitchFamily="34" charset="0"/>
            </a:endParaRPr>
          </a:p>
          <a:p>
            <a:pPr marL="0" indent="0" eaLnBrk="1" hangingPunct="1"/>
            <a:endParaRPr lang="cs-CZ" altLang="cs-CZ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591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287056" y="649936"/>
            <a:ext cx="7818834" cy="11430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>
                <a:solidFill>
                  <a:srgbClr val="D10202"/>
                </a:solidFill>
                <a:effectLst/>
              </a:rPr>
              <a:t>6. Zdroje realizace strategií</a:t>
            </a:r>
            <a:br>
              <a:rPr lang="cs-CZ" sz="3200" b="1" cap="small" dirty="0">
                <a:solidFill>
                  <a:schemeClr val="bg1"/>
                </a:solidFill>
                <a:latin typeface="Arial Narrow" pitchFamily="34" charset="0"/>
              </a:rPr>
            </a:b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2253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26839" y="1383184"/>
            <a:ext cx="6809184" cy="5277073"/>
          </a:xfrm>
        </p:spPr>
        <p:txBody>
          <a:bodyPr rtlCol="0">
            <a:normAutofit fontScale="70000" lnSpcReduction="20000"/>
          </a:bodyPr>
          <a:lstStyle/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buClr>
                <a:srgbClr val="4F81BD"/>
              </a:buClr>
              <a:buSzPct val="70000"/>
              <a:buNone/>
              <a:defRPr/>
            </a:pPr>
            <a:r>
              <a:rPr lang="cs-CZ" altLang="cs-CZ" sz="2900" b="1" dirty="0">
                <a:solidFill>
                  <a:srgbClr val="D10202"/>
                </a:solidFill>
              </a:rPr>
              <a:t>Růstové strategie se realizují prostřednictvím: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interních zdrojů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externích zdrojů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buClr>
                <a:srgbClr val="4F81BD"/>
              </a:buClr>
              <a:buSzPct val="70000"/>
              <a:buNone/>
              <a:defRPr/>
            </a:pPr>
            <a:r>
              <a:rPr lang="cs-CZ" altLang="cs-CZ" sz="2900" b="1" dirty="0">
                <a:solidFill>
                  <a:srgbClr val="D10202"/>
                </a:solidFill>
              </a:rPr>
              <a:t>Interně uskutečňovaný růst: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podnik investuje jen vlastní zdroje 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růst je pomalejší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musí být dostatek času na průnik do odvětví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odvětví má perspektivu dlouhodobého růstu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ostatní podniky v odvětví jsou málo aktivní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buClr>
                <a:srgbClr val="4F81BD"/>
              </a:buClr>
              <a:buSzPct val="70000"/>
              <a:buNone/>
              <a:defRPr/>
            </a:pPr>
            <a:r>
              <a:rPr lang="cs-CZ" altLang="cs-CZ" sz="2900" b="1" dirty="0">
                <a:solidFill>
                  <a:srgbClr val="D10202"/>
                </a:solidFill>
              </a:rPr>
              <a:t>Externě uskutečňovaný růst: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Kombinace vlastních zdrojů a schopností s jiným podnikem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latin typeface="Arial Narrow" pitchFamily="34" charset="0"/>
              </a:rPr>
              <a:t>Umožňuje rychlý průnik do nového podnikání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dirty="0">
                <a:solidFill>
                  <a:srgbClr val="D10202"/>
                </a:solidFill>
                <a:latin typeface="Arial Narrow" pitchFamily="34" charset="0"/>
              </a:rPr>
              <a:t>Růst je rychlejší, ale vyžaduje okamžité kapitálové zdroje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buClr>
                <a:srgbClr val="4F81BD"/>
              </a:buClr>
              <a:buSzPct val="70000"/>
              <a:buNone/>
              <a:defRPr/>
            </a:pPr>
            <a:r>
              <a:rPr lang="cs-CZ" altLang="cs-CZ" sz="2900" b="1" dirty="0">
                <a:solidFill>
                  <a:srgbClr val="D10202"/>
                </a:solidFill>
              </a:rPr>
              <a:t>Formy kombinací: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i="1" dirty="0">
                <a:latin typeface="Arial Narrow" pitchFamily="34" charset="0"/>
              </a:rPr>
              <a:t>akvizice –</a:t>
            </a:r>
            <a:r>
              <a:rPr lang="cs-CZ" altLang="cs-CZ" b="1" dirty="0">
                <a:latin typeface="Arial Narrow" pitchFamily="34" charset="0"/>
              </a:rPr>
              <a:t> koupě aktiv jiného podniku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i="1" dirty="0">
                <a:latin typeface="Arial Narrow" pitchFamily="34" charset="0"/>
              </a:rPr>
              <a:t>splynutí</a:t>
            </a:r>
            <a:r>
              <a:rPr lang="cs-CZ" altLang="cs-CZ" b="1" dirty="0">
                <a:latin typeface="Arial Narrow" pitchFamily="34" charset="0"/>
              </a:rPr>
              <a:t> (fúze) – spojení více podniků do jednoho</a:t>
            </a:r>
          </a:p>
          <a:p>
            <a:pPr marL="1371600" lvl="2" indent="-457200" eaLnBrk="1" fontAlgn="auto" hangingPunct="1">
              <a:spcBef>
                <a:spcPct val="0"/>
              </a:spcBef>
              <a:spcAft>
                <a:spcPts val="0"/>
              </a:spcAft>
              <a:buFont typeface="Symbol" pitchFamily="18" charset="2"/>
              <a:buChar char="Þ"/>
              <a:defRPr/>
            </a:pPr>
            <a:r>
              <a:rPr lang="cs-CZ" altLang="cs-CZ" b="1" i="1" dirty="0">
                <a:latin typeface="Arial Narrow" pitchFamily="34" charset="0"/>
              </a:rPr>
              <a:t>strategická aliance –</a:t>
            </a:r>
            <a:r>
              <a:rPr lang="cs-CZ" altLang="cs-CZ" b="1" dirty="0">
                <a:latin typeface="Arial Narrow" pitchFamily="34" charset="0"/>
              </a:rPr>
              <a:t> společný podnik (joint </a:t>
            </a:r>
            <a:r>
              <a:rPr lang="cs-CZ" altLang="cs-CZ" b="1" dirty="0" err="1">
                <a:latin typeface="Arial Narrow" pitchFamily="34" charset="0"/>
              </a:rPr>
              <a:t>ventures</a:t>
            </a:r>
            <a:r>
              <a:rPr lang="cs-CZ" altLang="cs-CZ" b="1" dirty="0">
                <a:latin typeface="Arial Narrow" pitchFamily="34" charset="0"/>
              </a:rPr>
              <a:t>) – dva nebo více podniků sdruží své zdroje pro určitý projekt nebo podnikatelský záměr a zřídí nový, samostatný podnik s vlastní právní subjektivitou.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cs-CZ" alt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054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32E97F-4AFC-3424-19DA-D48AAE7E0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6"/>
            <a:ext cx="8229600" cy="88554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cs-CZ" sz="36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B87802-4350-CDEC-6B4D-5009ACAD2E1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82550" indent="0" algn="just">
              <a:buNone/>
            </a:pPr>
            <a:r>
              <a:rPr lang="cs-CZ" sz="2800" dirty="0"/>
              <a:t>Hanzelková, Alena, Miloslav </a:t>
            </a:r>
            <a:r>
              <a:rPr lang="cs-CZ" sz="2800" dirty="0" err="1"/>
              <a:t>Keřkovský</a:t>
            </a:r>
            <a:r>
              <a:rPr lang="cs-CZ" sz="2800" dirty="0"/>
              <a:t> a Oldřich Vykypěl. Strategické řízení. Teorie pro praxi. 3. přepracované vydání. Praha: C. H. Beck, 2017. 256 s. ISBN 978-80-7400-637-1.</a:t>
            </a:r>
          </a:p>
          <a:p>
            <a:pPr marL="82550" indent="0" algn="just">
              <a:buNone/>
            </a:pPr>
            <a:r>
              <a:rPr lang="cs-CZ" sz="2800" dirty="0" err="1"/>
              <a:t>Dedouchová</a:t>
            </a:r>
            <a:r>
              <a:rPr lang="cs-CZ" sz="2800" dirty="0"/>
              <a:t>, M. Strategie podniku. Praha: C. </a:t>
            </a:r>
            <a:r>
              <a:rPr lang="cs-CZ" sz="2800" dirty="0" err="1"/>
              <a:t>H.Beck</a:t>
            </a:r>
            <a:r>
              <a:rPr lang="cs-CZ" sz="2800" dirty="0"/>
              <a:t> 2001. ISBN 80-7179-603-4.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450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sah 2"/>
          <p:cNvSpPr>
            <a:spLocks noGrp="1"/>
          </p:cNvSpPr>
          <p:nvPr>
            <p:ph idx="4294967295"/>
          </p:nvPr>
        </p:nvSpPr>
        <p:spPr>
          <a:xfrm>
            <a:off x="794414" y="706463"/>
            <a:ext cx="7849492" cy="5445076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altLang="cs-CZ" sz="2400" dirty="0"/>
              <a:t>Ve skutečnosti se růst přidané hodnoty od určitého bodu zpomalí a začíná se chovat podle zákona klesajících výnosů.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altLang="cs-CZ" sz="2400" dirty="0"/>
              <a:t>Zvětšování podniku nepřináší pouze růst jeho výkonu, ale vyžaduje i náklady na řízení a realizaci růstu, které se nazývají byrokratickými náklady. Jejich přírůstek se v důsledku růstu podniku postupně zvětšuje.</a:t>
            </a:r>
          </a:p>
        </p:txBody>
      </p:sp>
      <p:grpSp>
        <p:nvGrpSpPr>
          <p:cNvPr id="13315" name="Group 28"/>
          <p:cNvGrpSpPr>
            <a:grpSpLocks/>
          </p:cNvGrpSpPr>
          <p:nvPr/>
        </p:nvGrpSpPr>
        <p:grpSpPr bwMode="auto">
          <a:xfrm>
            <a:off x="1259632" y="2911450"/>
            <a:ext cx="6553200" cy="3240088"/>
            <a:chOff x="839" y="2069"/>
            <a:chExt cx="4128" cy="2041"/>
          </a:xfrm>
        </p:grpSpPr>
        <p:sp>
          <p:nvSpPr>
            <p:cNvPr id="13316" name="Line 7"/>
            <p:cNvSpPr>
              <a:spLocks noChangeShapeType="1"/>
            </p:cNvSpPr>
            <p:nvPr/>
          </p:nvSpPr>
          <p:spPr bwMode="auto">
            <a:xfrm>
              <a:off x="1764" y="3638"/>
              <a:ext cx="25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17" name="Line 8"/>
            <p:cNvSpPr>
              <a:spLocks noChangeShapeType="1"/>
            </p:cNvSpPr>
            <p:nvPr/>
          </p:nvSpPr>
          <p:spPr bwMode="auto">
            <a:xfrm flipV="1">
              <a:off x="1764" y="2115"/>
              <a:ext cx="0" cy="15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18" name="Line 9"/>
            <p:cNvSpPr>
              <a:spLocks noChangeShapeType="1"/>
            </p:cNvSpPr>
            <p:nvPr/>
          </p:nvSpPr>
          <p:spPr bwMode="auto">
            <a:xfrm>
              <a:off x="2110" y="2429"/>
              <a:ext cx="1618" cy="8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19" name="Line 10"/>
            <p:cNvSpPr>
              <a:spLocks noChangeShapeType="1"/>
            </p:cNvSpPr>
            <p:nvPr/>
          </p:nvSpPr>
          <p:spPr bwMode="auto">
            <a:xfrm rot="21375764" flipV="1">
              <a:off x="2225" y="2371"/>
              <a:ext cx="1476" cy="8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20" name="Line 11"/>
            <p:cNvSpPr>
              <a:spLocks noChangeShapeType="1"/>
            </p:cNvSpPr>
            <p:nvPr/>
          </p:nvSpPr>
          <p:spPr bwMode="auto">
            <a:xfrm>
              <a:off x="2340" y="2544"/>
              <a:ext cx="0" cy="10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21" name="Line 12"/>
            <p:cNvSpPr>
              <a:spLocks noChangeShapeType="1"/>
            </p:cNvSpPr>
            <p:nvPr/>
          </p:nvSpPr>
          <p:spPr bwMode="auto">
            <a:xfrm>
              <a:off x="2916" y="2832"/>
              <a:ext cx="0" cy="8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22" name="Line 13"/>
            <p:cNvSpPr>
              <a:spLocks noChangeShapeType="1"/>
            </p:cNvSpPr>
            <p:nvPr/>
          </p:nvSpPr>
          <p:spPr bwMode="auto">
            <a:xfrm>
              <a:off x="3435" y="2486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23" name="Text Box 14"/>
            <p:cNvSpPr txBox="1">
              <a:spLocks noChangeArrowheads="1"/>
            </p:cNvSpPr>
            <p:nvPr/>
          </p:nvSpPr>
          <p:spPr bwMode="auto">
            <a:xfrm>
              <a:off x="3887" y="3256"/>
              <a:ext cx="10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cs-CZ" altLang="cs-CZ" sz="1400"/>
                <a:t> PPH – přírůstek     </a:t>
              </a:r>
            </a:p>
            <a:p>
              <a:pPr eaLnBrk="1" hangingPunct="1"/>
              <a:r>
                <a:rPr lang="cs-CZ" altLang="cs-CZ" sz="1400"/>
                <a:t> přidané hodnoty</a:t>
              </a:r>
            </a:p>
            <a:p>
              <a:pPr eaLnBrk="1" hangingPunct="1"/>
              <a:endParaRPr lang="cs-CZ" altLang="cs-CZ"/>
            </a:p>
          </p:txBody>
        </p:sp>
        <p:sp>
          <p:nvSpPr>
            <p:cNvPr id="13324" name="Text Box 24"/>
            <p:cNvSpPr txBox="1">
              <a:spLocks noChangeArrowheads="1"/>
            </p:cNvSpPr>
            <p:nvPr/>
          </p:nvSpPr>
          <p:spPr bwMode="auto">
            <a:xfrm>
              <a:off x="3878" y="2115"/>
              <a:ext cx="10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cs-CZ" altLang="cs-CZ" sz="1400" dirty="0"/>
                <a:t>PBN – přírůstek byrokratických nákladů</a:t>
              </a:r>
            </a:p>
            <a:p>
              <a:pPr eaLnBrk="1" hangingPunct="1"/>
              <a:endParaRPr lang="cs-CZ" altLang="cs-CZ" dirty="0"/>
            </a:p>
          </p:txBody>
        </p:sp>
        <p:sp>
          <p:nvSpPr>
            <p:cNvPr id="13325" name="Text Box 25"/>
            <p:cNvSpPr txBox="1">
              <a:spLocks noChangeArrowheads="1"/>
            </p:cNvSpPr>
            <p:nvPr/>
          </p:nvSpPr>
          <p:spPr bwMode="auto">
            <a:xfrm>
              <a:off x="839" y="2069"/>
              <a:ext cx="7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cs-CZ" altLang="cs-CZ" sz="1400" dirty="0"/>
                <a:t>přírůstek</a:t>
              </a:r>
            </a:p>
          </p:txBody>
        </p:sp>
        <p:sp>
          <p:nvSpPr>
            <p:cNvPr id="13326" name="Text Box 26"/>
            <p:cNvSpPr txBox="1">
              <a:spLocks noChangeArrowheads="1"/>
            </p:cNvSpPr>
            <p:nvPr/>
          </p:nvSpPr>
          <p:spPr bwMode="auto">
            <a:xfrm>
              <a:off x="1655" y="3657"/>
              <a:ext cx="27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/>
                <a:t>                       D</a:t>
              </a:r>
              <a:r>
                <a:rPr lang="cs-CZ" altLang="cs-CZ" sz="1400" baseline="-25000"/>
                <a:t>1     </a:t>
              </a:r>
              <a:r>
                <a:rPr lang="cs-CZ" altLang="cs-CZ" sz="1400"/>
                <a:t>               D</a:t>
              </a:r>
              <a:r>
                <a:rPr lang="cs-CZ" altLang="cs-CZ" sz="1400" baseline="-25000"/>
                <a:t>2   </a:t>
              </a:r>
              <a:r>
                <a:rPr lang="cs-CZ" altLang="cs-CZ" sz="1400"/>
                <a:t>              D</a:t>
              </a:r>
              <a:r>
                <a:rPr lang="cs-CZ" altLang="cs-CZ" sz="1400" baseline="-25000"/>
                <a:t>3         </a:t>
              </a:r>
              <a:r>
                <a:rPr lang="cs-CZ" altLang="cs-CZ" sz="1400"/>
                <a:t>míra diverzifikace </a:t>
              </a:r>
            </a:p>
          </p:txBody>
        </p:sp>
        <p:sp>
          <p:nvSpPr>
            <p:cNvPr id="13327" name="Text Box 27"/>
            <p:cNvSpPr txBox="1">
              <a:spLocks noChangeArrowheads="1"/>
            </p:cNvSpPr>
            <p:nvPr/>
          </p:nvSpPr>
          <p:spPr bwMode="auto">
            <a:xfrm>
              <a:off x="1701" y="3918"/>
              <a:ext cx="27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/>
                <a:t>D</a:t>
              </a:r>
              <a:r>
                <a:rPr lang="cs-CZ" altLang="cs-CZ" sz="1400" baseline="-25000"/>
                <a:t>2 </a:t>
              </a:r>
              <a:r>
                <a:rPr lang="cs-CZ" altLang="cs-CZ" sz="1400"/>
                <a:t>= optimální </a:t>
              </a:r>
              <a:r>
                <a:rPr lang="cs-CZ" altLang="cs-CZ" sz="1400" baseline="-25000"/>
                <a:t> </a:t>
              </a:r>
              <a:r>
                <a:rPr lang="cs-CZ" altLang="cs-CZ" sz="1400"/>
                <a:t>míra diverzifikace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689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ástupný symbol pro obsah 2"/>
          <p:cNvSpPr>
            <a:spLocks noGrp="1"/>
          </p:cNvSpPr>
          <p:nvPr>
            <p:ph idx="4294967295"/>
          </p:nvPr>
        </p:nvSpPr>
        <p:spPr>
          <a:xfrm>
            <a:off x="448804" y="614769"/>
            <a:ext cx="7632849" cy="5466435"/>
          </a:xfrm>
          <a:ln>
            <a:solidFill>
              <a:schemeClr val="tx1"/>
            </a:solidFill>
          </a:ln>
        </p:spPr>
        <p:txBody>
          <a:bodyPr/>
          <a:lstStyle/>
          <a:p>
            <a:pPr marL="82550" indent="0" algn="just" eaLnBrk="1" hangingPunct="1">
              <a:buNone/>
              <a:defRPr/>
            </a:pPr>
            <a:r>
              <a:rPr lang="cs-CZ" altLang="cs-CZ" sz="2600" b="1" dirty="0">
                <a:solidFill>
                  <a:srgbClr val="D10202"/>
                </a:solidFill>
              </a:rPr>
              <a:t>Výhody zaměření na jedno podnikání: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600" dirty="0"/>
              <a:t>koncentrace zdrojů,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600" dirty="0"/>
              <a:t>ucelená a jednotná totožnost podniku,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600" dirty="0"/>
              <a:t>všechny řídící úrovně podniku důvěrně znají trh, produkt, technologii</a:t>
            </a:r>
          </a:p>
          <a:p>
            <a:pPr marL="82550" indent="0" algn="just" eaLnBrk="1" hangingPunct="1">
              <a:buNone/>
              <a:defRPr/>
            </a:pPr>
            <a:r>
              <a:rPr lang="cs-CZ" altLang="cs-CZ" sz="2600" b="1" dirty="0">
                <a:solidFill>
                  <a:srgbClr val="D10202"/>
                </a:solidFill>
              </a:rPr>
              <a:t>Negativní stránky zaměření na jedno podnikání: 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600" dirty="0"/>
              <a:t>neatraktivnost, stagnace či zánik odvětví vedou k nestabilní pozici podniku a snižování zisku,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600" dirty="0"/>
              <a:t>náhlá změna potřeb, nové substituty, převratné inovace mohou podnik oslabit, příp. zničit.</a:t>
            </a:r>
          </a:p>
          <a:p>
            <a:pPr marL="0" lvl="2" indent="0" algn="just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cs-CZ" altLang="cs-CZ" dirty="0"/>
              <a:t>Pro podporu rozhodování související s přechodem od koncentrace na jeden druh podnikání k diverzifikaci slouží rozhodovací matice zohledňující konkurenční pozici firmy a míru růstu trhu viz obr. 1.   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2225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797766"/>
              </p:ext>
            </p:extLst>
          </p:nvPr>
        </p:nvGraphicFramePr>
        <p:xfrm>
          <a:off x="1223628" y="1471960"/>
          <a:ext cx="6696744" cy="4633048"/>
        </p:xfrm>
        <a:graphic>
          <a:graphicData uri="http://schemas.openxmlformats.org/drawingml/2006/table">
            <a:tbl>
              <a:tblPr/>
              <a:tblGrid>
                <a:gridCol w="1530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6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7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Konkurenční pozice 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7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Silná 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Slabá 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527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Míra růstu trhu 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Vysoká 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koncentrace na jedno podnikání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vertikální integrace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příbuzná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diverzifikace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turnaround</a:t>
                      </a: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akvizice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vertikální integrace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diverzifikace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prodej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zrušení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370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Nízká 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územní expanze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příbuzná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diverzifikace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nepříbuzná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diverzifikace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vertikální integrace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koncentrace na   jediné podnikání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IV.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turnaround</a:t>
                      </a: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sloučení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vertikální integrace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diverzifikace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žně a </a:t>
                      </a:r>
                      <a:r>
                        <a:rPr lang="cs-CZ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deinvestování</a:t>
                      </a:r>
                      <a:endParaRPr lang="cs-CZ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lang="cs-CZ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likvidace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388" name="TextovéPole 4"/>
          <p:cNvSpPr txBox="1">
            <a:spLocks noChangeArrowheads="1"/>
          </p:cNvSpPr>
          <p:nvPr/>
        </p:nvSpPr>
        <p:spPr bwMode="auto">
          <a:xfrm>
            <a:off x="1079612" y="644362"/>
            <a:ext cx="698477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dirty="0">
                <a:latin typeface="+mn-lt"/>
                <a:cs typeface="+mn-cs"/>
              </a:rPr>
              <a:t>Obr. 1. Rozhodovací matice na podporu rozhodování o přechodu od koncentrace na jedno podnikání k diverzifikaci</a:t>
            </a:r>
          </a:p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7617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8070" y="670263"/>
            <a:ext cx="7957906" cy="65325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cs-CZ" sz="3200" b="1" dirty="0">
                <a:solidFill>
                  <a:srgbClr val="D10202"/>
                </a:solidFill>
                <a:effectLst/>
              </a:rPr>
              <a:t>2. Diverzifikace portfolia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8070" y="1323513"/>
            <a:ext cx="7957906" cy="4864223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  <a:defRPr/>
            </a:pPr>
            <a:r>
              <a:rPr lang="cs-CZ" altLang="cs-CZ" sz="1900" dirty="0"/>
              <a:t>Většina podniků uvažuje o diverzifikaci tehdy, když vytváří přebytek finančních zdrojů.</a:t>
            </a:r>
          </a:p>
          <a:p>
            <a:pPr marL="0" indent="0" eaLnBrk="1" hangingPunct="1">
              <a:buNone/>
              <a:defRPr/>
            </a:pPr>
            <a:r>
              <a:rPr lang="cs-CZ" altLang="cs-CZ" sz="1900" dirty="0"/>
              <a:t>Podnik může prostřednictvím diverzifikace vytvářet vyšší hodnotu čtyřmi způsoby: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1900" dirty="0"/>
              <a:t>prostřednictvím vnitropodnikového kapitálového trhu,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1900" dirty="0"/>
              <a:t>restrukturalizací podnikatelských aktivit,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1900" dirty="0"/>
              <a:t>využitím dovedností v nových podnikatelských aktivitách,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1900" dirty="0"/>
              <a:t>využitím zdrojů současných, podnikatelských aktivit v nových podnikatelských aktivitách.</a:t>
            </a:r>
          </a:p>
          <a:p>
            <a:pPr marL="82550" indent="0" algn="just" eaLnBrk="1" hangingPunct="1">
              <a:lnSpc>
                <a:spcPct val="80000"/>
              </a:lnSpc>
              <a:buNone/>
            </a:pPr>
            <a:r>
              <a:rPr lang="cs-CZ" altLang="cs-CZ" sz="1900" b="1" dirty="0">
                <a:solidFill>
                  <a:srgbClr val="D10202"/>
                </a:solidFill>
              </a:rPr>
              <a:t>Administrativní náklady při diverzifikaci</a:t>
            </a:r>
          </a:p>
          <a:p>
            <a:pPr algn="just" eaLnBrk="1" hangingPunct="1"/>
            <a:r>
              <a:rPr lang="cs-CZ" altLang="cs-CZ" sz="1900" dirty="0"/>
              <a:t>M. Porter na základě analýzy značného počtu diverzifikovaných podniků dospěl k závěru, že diverzifikace vede spíše ke snížení než ke zvýšení ziskovosti podniku.</a:t>
            </a:r>
          </a:p>
          <a:p>
            <a:pPr algn="just" eaLnBrk="1" hangingPunct="1"/>
            <a:r>
              <a:rPr lang="cs-CZ" altLang="cs-CZ" sz="1900" dirty="0"/>
              <a:t>Jedním z důvodů neúspěchu diverzifikace je, že administrativní náklady převyšují diverzifikací vytvořenou hodnotu.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endParaRPr lang="cs-CZ" altLang="cs-CZ" dirty="0"/>
          </a:p>
          <a:p>
            <a:pPr marL="914400" lvl="2" indent="0" eaLnBrk="1" hangingPunct="1">
              <a:lnSpc>
                <a:spcPct val="80000"/>
              </a:lnSpc>
              <a:buNone/>
              <a:defRPr/>
            </a:pPr>
            <a:endParaRPr lang="cs-CZ" altLang="cs-CZ" sz="2000" dirty="0">
              <a:latin typeface="Arial Narrow" pitchFamily="34" charset="0"/>
            </a:endParaRPr>
          </a:p>
          <a:p>
            <a:pPr marL="825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94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78768" y="737320"/>
            <a:ext cx="8392369" cy="5361639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100" dirty="0"/>
              <a:t>Administrativní náklady rostou ze dvou důvodů:</a:t>
            </a:r>
          </a:p>
          <a:p>
            <a:pPr marL="1371600" lvl="2" indent="-457200" algn="just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2100" dirty="0"/>
              <a:t>existence značného počtu podnikatelských aktivit v portfoliu podniku, vyvolávající obtíže v řízení z titulu nárůstu informací a z neúplné informovanosti o jednotlivých podnikatelských aktivitách.</a:t>
            </a:r>
          </a:p>
          <a:p>
            <a:pPr marL="1371600" lvl="2" indent="-457200" algn="just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2100" dirty="0"/>
              <a:t>nutnosti rozsáhlé koordinace jednotlivých podnikatelských aktivit podniku, aby byla realizována hodnota z dané diverzifikace (neschopnost vedení podniku správně rozhodovat o umístění finančních zdrojů).</a:t>
            </a:r>
          </a:p>
          <a:p>
            <a:pPr algn="just" eaLnBrk="1" hangingPunct="1"/>
            <a:r>
              <a:rPr lang="cs-CZ" altLang="cs-CZ" sz="2100" dirty="0"/>
              <a:t>Další příčinou selhání tvorby hodnoty je, že mnoho podniků diverzifikuje ze špatných důvodů. V důsledku toho se hodnota diverzifikace spíše rozpouští než vytváří:</a:t>
            </a:r>
          </a:p>
          <a:p>
            <a:pPr marL="1371600" lvl="2" indent="-457200" algn="just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2100" dirty="0"/>
              <a:t>důvodem k diverzifikaci je snížení rizika</a:t>
            </a:r>
          </a:p>
          <a:p>
            <a:pPr marL="1371600" lvl="2" indent="-457200" algn="just" eaLnBrk="1" hangingPunct="1">
              <a:spcBef>
                <a:spcPct val="0"/>
              </a:spcBef>
              <a:buFont typeface="Symbol" panose="05050102010706020507" pitchFamily="18" charset="2"/>
              <a:buChar char="Þ"/>
            </a:pPr>
            <a:r>
              <a:rPr lang="cs-CZ" altLang="cs-CZ" sz="2100" dirty="0"/>
              <a:t>důvodem k diverzifikaci je dosažení velkého růstu podniku.</a:t>
            </a:r>
          </a:p>
        </p:txBody>
      </p:sp>
    </p:spTree>
    <p:extLst>
      <p:ext uri="{BB962C8B-B14F-4D97-AF65-F5344CB8AC3E}">
        <p14:creationId xmlns:p14="http://schemas.microsoft.com/office/powerpoint/2010/main" val="3381479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49790" y="581232"/>
            <a:ext cx="8259204" cy="558875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82550" indent="0" algn="just" eaLnBrk="1" hangingPunct="1">
              <a:lnSpc>
                <a:spcPct val="80000"/>
              </a:lnSpc>
              <a:buNone/>
              <a:defRPr/>
            </a:pPr>
            <a:r>
              <a:rPr lang="cs-CZ" altLang="cs-CZ" sz="2400" b="1" dirty="0">
                <a:solidFill>
                  <a:srgbClr val="D10202"/>
                </a:solidFill>
              </a:rPr>
              <a:t>2.1 Příbuzná diverzifikace</a:t>
            </a:r>
          </a:p>
          <a:p>
            <a:pPr marL="0" indent="0" algn="just" eaLnBrk="1" hangingPunct="1">
              <a:buNone/>
              <a:defRPr/>
            </a:pPr>
            <a:r>
              <a:rPr lang="cs-CZ" altLang="cs-CZ" sz="2100" dirty="0"/>
              <a:t>Představuje diverzifikaci do podnikání, které jsou ve vzájemném vztahu strategického souladu: existují dostatečně příbuzné výrobně – technologické řetězce odlišných podnikání.</a:t>
            </a:r>
          </a:p>
          <a:p>
            <a:pPr marL="0" indent="0" algn="just" eaLnBrk="1" hangingPunct="1">
              <a:buNone/>
              <a:defRPr/>
            </a:pPr>
            <a:r>
              <a:rPr lang="cs-CZ" altLang="cs-CZ" sz="2100" dirty="0"/>
              <a:t>Diverzifikovaný podnik dosáhne vyšší výkonnost než je součet výkonů nezávislých podnikání.</a:t>
            </a:r>
          </a:p>
          <a:p>
            <a:pPr marL="82550" indent="0" algn="just" eaLnBrk="1" hangingPunct="1">
              <a:buNone/>
              <a:defRPr/>
            </a:pPr>
            <a:r>
              <a:rPr lang="cs-CZ" altLang="cs-CZ" sz="2100" b="1" dirty="0">
                <a:solidFill>
                  <a:srgbClr val="D10202"/>
                </a:solidFill>
              </a:rPr>
              <a:t>Výhody příbuzné diverzifikace: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100" dirty="0"/>
              <a:t>úspora nákladů v úspoře z rozsahu,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100" dirty="0"/>
              <a:t>rozdělení podnikatelského rizika na širší bázi,</a:t>
            </a:r>
          </a:p>
          <a:p>
            <a:pPr marL="365125" lvl="2" indent="-282575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100" dirty="0"/>
              <a:t>používání společných technologických zařízení, distribučních kanálů a řídícího aparátu.</a:t>
            </a:r>
          </a:p>
          <a:p>
            <a:pPr marL="82550" indent="0" algn="just" eaLnBrk="1" hangingPunct="1">
              <a:lnSpc>
                <a:spcPct val="80000"/>
              </a:lnSpc>
              <a:buNone/>
            </a:pPr>
            <a:r>
              <a:rPr lang="cs-CZ" altLang="cs-CZ" sz="2100" dirty="0">
                <a:solidFill>
                  <a:srgbClr val="D10202"/>
                </a:solidFill>
              </a:rPr>
              <a:t>Nejčastější strategický soulad: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100" dirty="0"/>
              <a:t>soulad v oblasti marketingu,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100" dirty="0"/>
              <a:t>soulad v oblasti výroby,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100" dirty="0"/>
              <a:t>soulad v oblasti řízení.</a:t>
            </a:r>
          </a:p>
          <a:p>
            <a:pPr marL="82550" lvl="2" indent="0" algn="just" eaLnBrk="1" hangingPunct="1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endParaRPr lang="cs-CZ" alt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2922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42271" y="704532"/>
            <a:ext cx="8348967" cy="5003810"/>
          </a:xfrm>
          <a:ln>
            <a:solidFill>
              <a:schemeClr val="tx1"/>
            </a:solidFill>
          </a:ln>
        </p:spPr>
        <p:txBody>
          <a:bodyPr/>
          <a:lstStyle/>
          <a:p>
            <a:pPr marL="82550" indent="0" algn="just" eaLnBrk="1" hangingPunct="1">
              <a:lnSpc>
                <a:spcPct val="80000"/>
              </a:lnSpc>
              <a:buNone/>
              <a:defRPr/>
            </a:pPr>
            <a:r>
              <a:rPr lang="cs-CZ" altLang="cs-CZ" sz="2400" b="1" dirty="0">
                <a:solidFill>
                  <a:srgbClr val="D10202"/>
                </a:solidFill>
              </a:rPr>
              <a:t>2.2 Nepříbuzná (konglomerátní) diverzifikace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dirty="0"/>
              <a:t>Představuje diverzifikaci do jakéhokoliv odvětví, v němž management zaznamená atraktivní ziskovou příležitost.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dirty="0"/>
              <a:t>Je založena na oportunistickém hledání vhodné příležitosti, obvykle etablovaného podniku v nepříbuzném odvětví.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dirty="0"/>
              <a:t>Vysoce atraktivní příležitosti pro nepříbuznou diverzifikaci představují podniky, které nabízejí finanční výhody z důvodu jejich zvláštní situace: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000" dirty="0"/>
              <a:t>mají podhodnocená aktiva,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000" dirty="0"/>
              <a:t>jsou ve finanční tísni,</a:t>
            </a:r>
          </a:p>
          <a:p>
            <a:pPr marL="365125" lvl="2" indent="-282575" algn="just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r>
              <a:rPr lang="cs-CZ" altLang="cs-CZ" sz="2000" dirty="0"/>
              <a:t>mají dobré růstové vyhlídky, ale nedostatek kapitálu (ty jsou nejvíce žádány).</a:t>
            </a:r>
          </a:p>
          <a:p>
            <a:pPr marL="0" indent="0" algn="just" eaLnBrk="1" hangingPunct="1">
              <a:buNone/>
              <a:defRPr/>
            </a:pPr>
            <a:r>
              <a:rPr lang="cs-CZ" altLang="cs-CZ" sz="2000" dirty="0"/>
              <a:t>Podniky se strategií nepříbuzné diverzifikace téměř vždy vstupují do nového podnikání formou převzetí (akvizice, koupě) etablovaného podniku.</a:t>
            </a:r>
          </a:p>
          <a:p>
            <a:pPr marL="0" indent="0"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18857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0</TotalTime>
  <Words>1947</Words>
  <Application>Microsoft Office PowerPoint</Application>
  <PresentationFormat>Předvádění na obrazovce (4:3)</PresentationFormat>
  <Paragraphs>288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4" baseType="lpstr">
      <vt:lpstr>Arial</vt:lpstr>
      <vt:lpstr>Arial Narrow</vt:lpstr>
      <vt:lpstr>Calibri</vt:lpstr>
      <vt:lpstr>Calibri </vt:lpstr>
      <vt:lpstr>Symbol</vt:lpstr>
      <vt:lpstr>Times New Roman</vt:lpstr>
      <vt:lpstr>Wingdings</vt:lpstr>
      <vt:lpstr>Wingdings 2</vt:lpstr>
      <vt:lpstr>Prezentace MVŠO</vt:lpstr>
      <vt:lpstr>Strategie růstu podniku: koncentrace na jednu podnikatelskou aktivitu nebo diverzifikace </vt:lpstr>
      <vt:lpstr>1. Koncentrace na jednu podnikatelskou aktivitu</vt:lpstr>
      <vt:lpstr>Prezentace aplikace PowerPoint</vt:lpstr>
      <vt:lpstr>Prezentace aplikace PowerPoint</vt:lpstr>
      <vt:lpstr>Prezentace aplikace PowerPoint</vt:lpstr>
      <vt:lpstr>2. Diverzifikace portfolia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3. Měření diverzifikace</vt:lpstr>
      <vt:lpstr>Prezentace aplikace PowerPoint</vt:lpstr>
      <vt:lpstr> 4. Metody portfoliové analýzy</vt:lpstr>
      <vt:lpstr> 4.1 MATICE BCG </vt:lpstr>
      <vt:lpstr>Prezentace aplikace PowerPoint</vt:lpstr>
      <vt:lpstr>4.2 MATICE GEC </vt:lpstr>
      <vt:lpstr>Prezentace aplikace PowerPoint</vt:lpstr>
      <vt:lpstr>Prezentace aplikace PowerPoint</vt:lpstr>
      <vt:lpstr>Prezentace aplikace PowerPoint</vt:lpstr>
      <vt:lpstr>Prezentace aplikace PowerPoint</vt:lpstr>
      <vt:lpstr>5. Podnikové strategie - globální a multinacionální strategie</vt:lpstr>
      <vt:lpstr>Prezentace aplikace PowerPoint</vt:lpstr>
      <vt:lpstr>6. Zdroje realizace strategií </vt:lpstr>
      <vt:lpstr>Literatura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2022-11-29T08:21:16Z</dcterms:created>
  <dcterms:modified xsi:type="dcterms:W3CDTF">2022-12-08T10:39:08Z</dcterms:modified>
</cp:coreProperties>
</file>