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23"/>
  </p:notesMasterIdLst>
  <p:sldIdLst>
    <p:sldId id="256" r:id="rId2"/>
    <p:sldId id="381" r:id="rId3"/>
    <p:sldId id="585" r:id="rId4"/>
    <p:sldId id="664" r:id="rId5"/>
    <p:sldId id="675" r:id="rId6"/>
    <p:sldId id="672" r:id="rId7"/>
    <p:sldId id="668" r:id="rId8"/>
    <p:sldId id="669" r:id="rId9"/>
    <p:sldId id="682" r:id="rId10"/>
    <p:sldId id="685" r:id="rId11"/>
    <p:sldId id="633" r:id="rId12"/>
    <p:sldId id="665" r:id="rId13"/>
    <p:sldId id="666" r:id="rId14"/>
    <p:sldId id="667" r:id="rId15"/>
    <p:sldId id="676" r:id="rId16"/>
    <p:sldId id="678" r:id="rId17"/>
    <p:sldId id="680" r:id="rId18"/>
    <p:sldId id="681" r:id="rId19"/>
    <p:sldId id="671" r:id="rId20"/>
    <p:sldId id="689" r:id="rId21"/>
    <p:sldId id="423" r:id="rId2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větlý styl 3 – zvýraznění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4660"/>
  </p:normalViewPr>
  <p:slideViewPr>
    <p:cSldViewPr snapToGrid="0" snapToObjects="1">
      <p:cViewPr varScale="1">
        <p:scale>
          <a:sx n="86" d="100"/>
          <a:sy n="86" d="100"/>
        </p:scale>
        <p:origin x="135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62863C9E-6383-4CC2-8393-47C4D1E8A408}" type="datetimeFigureOut">
              <a:rPr lang="cs-CZ" smtClean="0"/>
              <a:pPr/>
              <a:t>08.12.2022</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B7A3E3B7-5112-44D2-8974-0B2B09F2775A}" type="slidenum">
              <a:rPr lang="cs-CZ" smtClean="0"/>
              <a:pPr/>
              <a:t>‹#›</a:t>
            </a:fld>
            <a:endParaRPr lang="cs-CZ"/>
          </a:p>
        </p:txBody>
      </p:sp>
    </p:spTree>
    <p:extLst>
      <p:ext uri="{BB962C8B-B14F-4D97-AF65-F5344CB8AC3E}">
        <p14:creationId xmlns:p14="http://schemas.microsoft.com/office/powerpoint/2010/main" val="2140920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4F421575-1A18-4F31-B419-6CFD2CA7F6F7}" type="slidenum">
              <a:rPr lang="cs-CZ" altLang="cs-CZ" smtClean="0"/>
              <a:pPr/>
              <a:t>3</a:t>
            </a:fld>
            <a:endParaRPr lang="cs-CZ" altLang="cs-CZ"/>
          </a:p>
        </p:txBody>
      </p:sp>
    </p:spTree>
    <p:extLst>
      <p:ext uri="{BB962C8B-B14F-4D97-AF65-F5344CB8AC3E}">
        <p14:creationId xmlns:p14="http://schemas.microsoft.com/office/powerpoint/2010/main" val="4042923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dirty="0"/>
              <a:t>Řešení – poukazovat dividendy namísto vysokých mezd. Je respektováno privilegium plynoucí z vlastnictví, ale zároveň zachovává systém odměňování stanovený na základě dosažených zásluh.</a:t>
            </a:r>
            <a:endParaRPr lang="cs-CZ" dirty="0"/>
          </a:p>
        </p:txBody>
      </p:sp>
      <p:sp>
        <p:nvSpPr>
          <p:cNvPr id="4" name="Zástupný symbol pro číslo snímku 3"/>
          <p:cNvSpPr>
            <a:spLocks noGrp="1"/>
          </p:cNvSpPr>
          <p:nvPr>
            <p:ph type="sldNum" sz="quarter" idx="5"/>
          </p:nvPr>
        </p:nvSpPr>
        <p:spPr/>
        <p:txBody>
          <a:bodyPr/>
          <a:lstStyle/>
          <a:p>
            <a:fld id="{4F421575-1A18-4F31-B419-6CFD2CA7F6F7}" type="slidenum">
              <a:rPr lang="cs-CZ" altLang="cs-CZ" smtClean="0"/>
              <a:pPr/>
              <a:t>16</a:t>
            </a:fld>
            <a:endParaRPr lang="cs-CZ" altLang="cs-CZ"/>
          </a:p>
        </p:txBody>
      </p:sp>
    </p:spTree>
    <p:extLst>
      <p:ext uri="{BB962C8B-B14F-4D97-AF65-F5344CB8AC3E}">
        <p14:creationId xmlns:p14="http://schemas.microsoft.com/office/powerpoint/2010/main" val="1861129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4F421575-1A18-4F31-B419-6CFD2CA7F6F7}" type="slidenum">
              <a:rPr lang="cs-CZ" altLang="cs-CZ" smtClean="0"/>
              <a:pPr/>
              <a:t>19</a:t>
            </a:fld>
            <a:endParaRPr lang="cs-CZ" altLang="cs-CZ"/>
          </a:p>
        </p:txBody>
      </p:sp>
    </p:spTree>
    <p:extLst>
      <p:ext uri="{BB962C8B-B14F-4D97-AF65-F5344CB8AC3E}">
        <p14:creationId xmlns:p14="http://schemas.microsoft.com/office/powerpoint/2010/main" val="1576039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4F421575-1A18-4F31-B419-6CFD2CA7F6F7}" type="slidenum">
              <a:rPr lang="cs-CZ" altLang="cs-CZ" smtClean="0"/>
              <a:pPr/>
              <a:t>5</a:t>
            </a:fld>
            <a:endParaRPr lang="cs-CZ" altLang="cs-CZ"/>
          </a:p>
        </p:txBody>
      </p:sp>
    </p:spTree>
    <p:extLst>
      <p:ext uri="{BB962C8B-B14F-4D97-AF65-F5344CB8AC3E}">
        <p14:creationId xmlns:p14="http://schemas.microsoft.com/office/powerpoint/2010/main" val="4108868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Odpor a znemožnění této revitalizace a následující úpadek podniku je potřeba vidět v lidském potenciálu </a:t>
            </a:r>
            <a:r>
              <a:rPr lang="cs-CZ" dirty="0" err="1"/>
              <a:t>rodiného</a:t>
            </a:r>
            <a:r>
              <a:rPr lang="cs-CZ" dirty="0"/>
              <a:t> podniku, zejména v nechuti zavádět nové postupy a </a:t>
            </a:r>
            <a:r>
              <a:rPr lang="cs-CZ" dirty="0" err="1"/>
              <a:t>řeěení</a:t>
            </a:r>
            <a:r>
              <a:rPr lang="cs-CZ" dirty="0"/>
              <a:t> a lpění na starých, zaběhnutých postupech. Management přeceňuje riziko, které plyne že zavádění nových metod předpokládá využít nové a kvalifikované pracovní síly. Která by oslabila jejich vliv v podniku. </a:t>
            </a:r>
          </a:p>
        </p:txBody>
      </p:sp>
      <p:sp>
        <p:nvSpPr>
          <p:cNvPr id="4" name="Zástupný symbol pro číslo snímku 3"/>
          <p:cNvSpPr>
            <a:spLocks noGrp="1"/>
          </p:cNvSpPr>
          <p:nvPr>
            <p:ph type="sldNum" sz="quarter" idx="5"/>
          </p:nvPr>
        </p:nvSpPr>
        <p:spPr/>
        <p:txBody>
          <a:bodyPr/>
          <a:lstStyle/>
          <a:p>
            <a:fld id="{4F421575-1A18-4F31-B419-6CFD2CA7F6F7}" type="slidenum">
              <a:rPr lang="cs-CZ" altLang="cs-CZ" smtClean="0"/>
              <a:pPr/>
              <a:t>10</a:t>
            </a:fld>
            <a:endParaRPr lang="cs-CZ" altLang="cs-CZ"/>
          </a:p>
        </p:txBody>
      </p:sp>
    </p:spTree>
    <p:extLst>
      <p:ext uri="{BB962C8B-B14F-4D97-AF65-F5344CB8AC3E}">
        <p14:creationId xmlns:p14="http://schemas.microsoft.com/office/powerpoint/2010/main" val="1615581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4F421575-1A18-4F31-B419-6CFD2CA7F6F7}" type="slidenum">
              <a:rPr lang="cs-CZ" altLang="cs-CZ" smtClean="0"/>
              <a:pPr/>
              <a:t>11</a:t>
            </a:fld>
            <a:endParaRPr lang="cs-CZ" altLang="cs-CZ"/>
          </a:p>
        </p:txBody>
      </p:sp>
    </p:spTree>
    <p:extLst>
      <p:ext uri="{BB962C8B-B14F-4D97-AF65-F5344CB8AC3E}">
        <p14:creationId xmlns:p14="http://schemas.microsoft.com/office/powerpoint/2010/main" val="1473464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4F421575-1A18-4F31-B419-6CFD2CA7F6F7}" type="slidenum">
              <a:rPr lang="cs-CZ" altLang="cs-CZ" smtClean="0"/>
              <a:pPr/>
              <a:t>13</a:t>
            </a:fld>
            <a:endParaRPr lang="cs-CZ" altLang="cs-CZ"/>
          </a:p>
        </p:txBody>
      </p:sp>
    </p:spTree>
    <p:extLst>
      <p:ext uri="{BB962C8B-B14F-4D97-AF65-F5344CB8AC3E}">
        <p14:creationId xmlns:p14="http://schemas.microsoft.com/office/powerpoint/2010/main" val="3569396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FontTx/>
              <a:buNone/>
            </a:pPr>
            <a:endParaRPr lang="cs-CZ" dirty="0"/>
          </a:p>
        </p:txBody>
      </p:sp>
      <p:sp>
        <p:nvSpPr>
          <p:cNvPr id="4" name="Zástupný symbol pro číslo snímku 3"/>
          <p:cNvSpPr>
            <a:spLocks noGrp="1"/>
          </p:cNvSpPr>
          <p:nvPr>
            <p:ph type="sldNum" sz="quarter" idx="10"/>
          </p:nvPr>
        </p:nvSpPr>
        <p:spPr/>
        <p:txBody>
          <a:bodyPr/>
          <a:lstStyle/>
          <a:p>
            <a:fld id="{4F421575-1A18-4F31-B419-6CFD2CA7F6F7}" type="slidenum">
              <a:rPr lang="cs-CZ" altLang="cs-CZ" smtClean="0"/>
              <a:pPr/>
              <a:t>14</a:t>
            </a:fld>
            <a:endParaRPr lang="cs-CZ" altLang="cs-CZ"/>
          </a:p>
        </p:txBody>
      </p:sp>
    </p:spTree>
    <p:extLst>
      <p:ext uri="{BB962C8B-B14F-4D97-AF65-F5344CB8AC3E}">
        <p14:creationId xmlns:p14="http://schemas.microsoft.com/office/powerpoint/2010/main" val="3949417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4F421575-1A18-4F31-B419-6CFD2CA7F6F7}" type="slidenum">
              <a:rPr lang="cs-CZ" altLang="cs-CZ" smtClean="0"/>
              <a:pPr/>
              <a:t>15</a:t>
            </a:fld>
            <a:endParaRPr lang="cs-CZ" altLang="cs-CZ"/>
          </a:p>
        </p:txBody>
      </p:sp>
    </p:spTree>
    <p:extLst>
      <p:ext uri="{BB962C8B-B14F-4D97-AF65-F5344CB8AC3E}">
        <p14:creationId xmlns:p14="http://schemas.microsoft.com/office/powerpoint/2010/main" val="1762695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Kliknutím lze upravit styl.</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a:p>
        </p:txBody>
      </p:sp>
      <p:sp>
        <p:nvSpPr>
          <p:cNvPr id="4" name="Date Placeholder 3"/>
          <p:cNvSpPr>
            <a:spLocks noGrp="1"/>
          </p:cNvSpPr>
          <p:nvPr>
            <p:ph type="dt" sz="half" idx="10"/>
          </p:nvPr>
        </p:nvSpPr>
        <p:spPr/>
        <p:txBody>
          <a:bodyPr/>
          <a:lstStyle/>
          <a:p>
            <a:fld id="{8B588C2E-F009-48C1-A9D5-BD8138DD0C43}" type="datetime1">
              <a:rPr lang="en-US" smtClean="0"/>
              <a:pPr/>
              <a:t>12/8/2022</a:t>
            </a:fld>
            <a:endParaRPr lang="en-US"/>
          </a:p>
        </p:txBody>
      </p:sp>
      <p:sp>
        <p:nvSpPr>
          <p:cNvPr id="5" name="Footer Placeholder 4"/>
          <p:cNvSpPr>
            <a:spLocks noGrp="1"/>
          </p:cNvSpPr>
          <p:nvPr>
            <p:ph type="ftr" sz="quarter" idx="11"/>
          </p:nvPr>
        </p:nvSpPr>
        <p:spPr/>
        <p:txBody>
          <a:bodyPr/>
          <a:lstStyle/>
          <a:p>
            <a:r>
              <a:rPr lang="en-US"/>
              <a:t>Management 2 - cvičení</a:t>
            </a:r>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4C4C4470-3496-491C-BB08-6D197B9D992C}" type="datetime1">
              <a:rPr lang="en-US" smtClean="0"/>
              <a:pPr/>
              <a:t>12/8/2022</a:t>
            </a:fld>
            <a:endParaRPr lang="en-US"/>
          </a:p>
        </p:txBody>
      </p:sp>
      <p:sp>
        <p:nvSpPr>
          <p:cNvPr id="5" name="Footer Placeholder 4"/>
          <p:cNvSpPr>
            <a:spLocks noGrp="1"/>
          </p:cNvSpPr>
          <p:nvPr>
            <p:ph type="ftr" sz="quarter" idx="11"/>
          </p:nvPr>
        </p:nvSpPr>
        <p:spPr/>
        <p:txBody>
          <a:bodyPr/>
          <a:lstStyle/>
          <a:p>
            <a:r>
              <a:rPr lang="en-US"/>
              <a:t>Management 2 - cvičení</a:t>
            </a:r>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856DA2FA-0F8C-4E93-AC58-35F3555D8626}" type="datetime1">
              <a:rPr lang="en-US" smtClean="0"/>
              <a:pPr/>
              <a:t>12/8/2022</a:t>
            </a:fld>
            <a:endParaRPr lang="en-US"/>
          </a:p>
        </p:txBody>
      </p:sp>
      <p:sp>
        <p:nvSpPr>
          <p:cNvPr id="5" name="Footer Placeholder 4"/>
          <p:cNvSpPr>
            <a:spLocks noGrp="1"/>
          </p:cNvSpPr>
          <p:nvPr>
            <p:ph type="ftr" sz="quarter" idx="11"/>
          </p:nvPr>
        </p:nvSpPr>
        <p:spPr/>
        <p:txBody>
          <a:bodyPr/>
          <a:lstStyle/>
          <a:p>
            <a:r>
              <a:rPr lang="en-US"/>
              <a:t>Management 2 - cvičení</a:t>
            </a:r>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97917752-E2DF-42A6-8776-7CDFDAFD7BAA}" type="datetime1">
              <a:rPr lang="en-US" smtClean="0"/>
              <a:pPr/>
              <a:t>12/8/2022</a:t>
            </a:fld>
            <a:endParaRPr lang="en-US"/>
          </a:p>
        </p:txBody>
      </p:sp>
      <p:sp>
        <p:nvSpPr>
          <p:cNvPr id="5" name="Footer Placeholder 4"/>
          <p:cNvSpPr>
            <a:spLocks noGrp="1"/>
          </p:cNvSpPr>
          <p:nvPr>
            <p:ph type="ftr" sz="quarter" idx="11"/>
          </p:nvPr>
        </p:nvSpPr>
        <p:spPr/>
        <p:txBody>
          <a:bodyPr/>
          <a:lstStyle/>
          <a:p>
            <a:r>
              <a:rPr lang="en-US"/>
              <a:t>Management 2 - cvičení</a:t>
            </a:r>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A99507FE-F7DC-4D39-84E9-D2CD29A380B3}" type="datetime1">
              <a:rPr lang="en-US" smtClean="0"/>
              <a:pPr/>
              <a:t>12/8/2022</a:t>
            </a:fld>
            <a:endParaRPr lang="en-US"/>
          </a:p>
        </p:txBody>
      </p:sp>
      <p:sp>
        <p:nvSpPr>
          <p:cNvPr id="5" name="Footer Placeholder 4"/>
          <p:cNvSpPr>
            <a:spLocks noGrp="1"/>
          </p:cNvSpPr>
          <p:nvPr>
            <p:ph type="ftr" sz="quarter" idx="11"/>
          </p:nvPr>
        </p:nvSpPr>
        <p:spPr/>
        <p:txBody>
          <a:bodyPr/>
          <a:lstStyle/>
          <a:p>
            <a:r>
              <a:rPr lang="en-US"/>
              <a:t>Management 2 - cvičení</a:t>
            </a:r>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Date Placeholder 4"/>
          <p:cNvSpPr>
            <a:spLocks noGrp="1"/>
          </p:cNvSpPr>
          <p:nvPr>
            <p:ph type="dt" sz="half" idx="10"/>
          </p:nvPr>
        </p:nvSpPr>
        <p:spPr/>
        <p:txBody>
          <a:bodyPr/>
          <a:lstStyle/>
          <a:p>
            <a:fld id="{974BAA47-31D6-4113-9E05-DA8DF59C36DC}" type="datetime1">
              <a:rPr lang="en-US" smtClean="0"/>
              <a:pPr/>
              <a:t>12/8/2022</a:t>
            </a:fld>
            <a:endParaRPr lang="en-US"/>
          </a:p>
        </p:txBody>
      </p:sp>
      <p:sp>
        <p:nvSpPr>
          <p:cNvPr id="6" name="Footer Placeholder 5"/>
          <p:cNvSpPr>
            <a:spLocks noGrp="1"/>
          </p:cNvSpPr>
          <p:nvPr>
            <p:ph type="ftr" sz="quarter" idx="11"/>
          </p:nvPr>
        </p:nvSpPr>
        <p:spPr/>
        <p:txBody>
          <a:bodyPr/>
          <a:lstStyle/>
          <a:p>
            <a:r>
              <a:rPr lang="en-US"/>
              <a:t>Management 2 - cvičení</a:t>
            </a:r>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fld id="{2395771D-FFE9-4F71-AA35-13D2F9EC7C30}" type="datetime1">
              <a:rPr lang="en-US" smtClean="0"/>
              <a:pPr/>
              <a:t>12/8/2022</a:t>
            </a:fld>
            <a:endParaRPr lang="en-US"/>
          </a:p>
        </p:txBody>
      </p:sp>
      <p:sp>
        <p:nvSpPr>
          <p:cNvPr id="8" name="Footer Placeholder 7"/>
          <p:cNvSpPr>
            <a:spLocks noGrp="1"/>
          </p:cNvSpPr>
          <p:nvPr>
            <p:ph type="ftr" sz="quarter" idx="11"/>
          </p:nvPr>
        </p:nvSpPr>
        <p:spPr/>
        <p:txBody>
          <a:bodyPr/>
          <a:lstStyle/>
          <a:p>
            <a:r>
              <a:rPr lang="en-US"/>
              <a:t>Management 2 - cvičení</a:t>
            </a:r>
          </a:p>
        </p:txBody>
      </p:sp>
      <p:sp>
        <p:nvSpPr>
          <p:cNvPr id="9" name="Slide Number Placeholder 8"/>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68CF94A1-5020-46E9-A1BF-422FB284EBE6}" type="datetime1">
              <a:rPr lang="en-US" smtClean="0"/>
              <a:pPr/>
              <a:t>12/8/2022</a:t>
            </a:fld>
            <a:endParaRPr lang="en-US"/>
          </a:p>
        </p:txBody>
      </p:sp>
      <p:sp>
        <p:nvSpPr>
          <p:cNvPr id="4" name="Footer Placeholder 3"/>
          <p:cNvSpPr>
            <a:spLocks noGrp="1"/>
          </p:cNvSpPr>
          <p:nvPr>
            <p:ph type="ftr" sz="quarter" idx="11"/>
          </p:nvPr>
        </p:nvSpPr>
        <p:spPr/>
        <p:txBody>
          <a:bodyPr/>
          <a:lstStyle/>
          <a:p>
            <a:r>
              <a:rPr lang="en-US"/>
              <a:t>Management 2 - cvičení</a:t>
            </a:r>
          </a:p>
        </p:txBody>
      </p:sp>
      <p:sp>
        <p:nvSpPr>
          <p:cNvPr id="5" name="Slide Number Placeholder 4"/>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2ADEA6-8B40-40AA-BCEA-D6AC68BDA77D}" type="datetime1">
              <a:rPr lang="en-US" smtClean="0"/>
              <a:pPr/>
              <a:t>12/8/2022</a:t>
            </a:fld>
            <a:endParaRPr lang="en-US"/>
          </a:p>
        </p:txBody>
      </p:sp>
      <p:sp>
        <p:nvSpPr>
          <p:cNvPr id="3" name="Footer Placeholder 2"/>
          <p:cNvSpPr>
            <a:spLocks noGrp="1"/>
          </p:cNvSpPr>
          <p:nvPr>
            <p:ph type="ftr" sz="quarter" idx="11"/>
          </p:nvPr>
        </p:nvSpPr>
        <p:spPr/>
        <p:txBody>
          <a:bodyPr/>
          <a:lstStyle/>
          <a:p>
            <a:r>
              <a:rPr lang="en-US"/>
              <a:t>Management 2 - cvičení</a:t>
            </a:r>
          </a:p>
        </p:txBody>
      </p:sp>
      <p:sp>
        <p:nvSpPr>
          <p:cNvPr id="4" name="Slide Number Placeholder 3"/>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2AB3933B-0BF3-4558-A471-8706287D015B}" type="datetime1">
              <a:rPr lang="en-US" smtClean="0"/>
              <a:pPr/>
              <a:t>12/8/2022</a:t>
            </a:fld>
            <a:endParaRPr lang="en-US"/>
          </a:p>
        </p:txBody>
      </p:sp>
      <p:sp>
        <p:nvSpPr>
          <p:cNvPr id="6" name="Footer Placeholder 5"/>
          <p:cNvSpPr>
            <a:spLocks noGrp="1"/>
          </p:cNvSpPr>
          <p:nvPr>
            <p:ph type="ftr" sz="quarter" idx="11"/>
          </p:nvPr>
        </p:nvSpPr>
        <p:spPr/>
        <p:txBody>
          <a:bodyPr/>
          <a:lstStyle/>
          <a:p>
            <a:r>
              <a:rPr lang="en-US"/>
              <a:t>Management 2 - cvičení</a:t>
            </a:r>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AA6051CA-5E91-4CB9-9377-2D38485B4A94}" type="datetime1">
              <a:rPr lang="en-US" smtClean="0"/>
              <a:pPr/>
              <a:t>12/8/2022</a:t>
            </a:fld>
            <a:endParaRPr lang="en-US"/>
          </a:p>
        </p:txBody>
      </p:sp>
      <p:sp>
        <p:nvSpPr>
          <p:cNvPr id="6" name="Footer Placeholder 5"/>
          <p:cNvSpPr>
            <a:spLocks noGrp="1"/>
          </p:cNvSpPr>
          <p:nvPr>
            <p:ph type="ftr" sz="quarter" idx="11"/>
          </p:nvPr>
        </p:nvSpPr>
        <p:spPr/>
        <p:txBody>
          <a:bodyPr/>
          <a:lstStyle/>
          <a:p>
            <a:r>
              <a:rPr lang="en-US"/>
              <a:t>Management 2 - cvičení</a:t>
            </a:r>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F5725-7AFD-478C-9B86-2174530E63E6}" type="datetime1">
              <a:rPr lang="en-US" smtClean="0"/>
              <a:pPr/>
              <a:t>12/8/2022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Management 2 - cvičení</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pPr/>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7839" y="2690189"/>
            <a:ext cx="8128322" cy="1071686"/>
          </a:xfrm>
        </p:spPr>
        <p:txBody>
          <a:bodyPr lIns="0" tIns="0" rIns="0" bIns="0" anchor="t" anchorCtr="0">
            <a:noAutofit/>
          </a:bodyPr>
          <a:lstStyle/>
          <a:p>
            <a:r>
              <a:rPr lang="cs-CZ" b="1" dirty="0">
                <a:solidFill>
                  <a:srgbClr val="C00000"/>
                </a:solidFill>
              </a:rPr>
              <a:t>Rodinné podniky a podnikání</a:t>
            </a:r>
            <a:endParaRPr lang="en-US" b="1" dirty="0">
              <a:solidFill>
                <a:srgbClr val="C00000"/>
              </a:solidFill>
            </a:endParaRPr>
          </a:p>
        </p:txBody>
      </p:sp>
      <p:sp>
        <p:nvSpPr>
          <p:cNvPr id="4" name="Rectangle 3"/>
          <p:cNvSpPr>
            <a:spLocks noGrp="1" noChangeArrowheads="1"/>
          </p:cNvSpPr>
          <p:nvPr>
            <p:ph type="subTitle" idx="1"/>
          </p:nvPr>
        </p:nvSpPr>
        <p:spPr>
          <a:xfrm>
            <a:off x="855010" y="4326053"/>
            <a:ext cx="7472244" cy="465138"/>
          </a:xfrm>
        </p:spPr>
        <p:txBody>
          <a:bodyPr>
            <a:noAutofit/>
          </a:bodyPr>
          <a:lstStyle/>
          <a:p>
            <a:pPr eaLnBrk="1" hangingPunct="1"/>
            <a:r>
              <a:rPr lang="cs-CZ" altLang="cs-CZ" sz="2400" b="1" dirty="0">
                <a:solidFill>
                  <a:schemeClr val="tx1"/>
                </a:solidFill>
              </a:rPr>
              <a:t>doc. Ing. Jindra Peterková, Ph.D.</a:t>
            </a:r>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220ED1-52FB-41C7-BAA8-9763B7CC40CD}"/>
              </a:ext>
            </a:extLst>
          </p:cNvPr>
          <p:cNvSpPr>
            <a:spLocks noGrp="1"/>
          </p:cNvSpPr>
          <p:nvPr>
            <p:ph type="title"/>
          </p:nvPr>
        </p:nvSpPr>
        <p:spPr>
          <a:xfrm>
            <a:off x="479395" y="630315"/>
            <a:ext cx="7981024" cy="638444"/>
          </a:xfrm>
          <a:ln>
            <a:solidFill>
              <a:schemeClr val="tx1"/>
            </a:solidFill>
          </a:ln>
        </p:spPr>
        <p:txBody>
          <a:bodyPr>
            <a:normAutofit fontScale="90000"/>
          </a:bodyPr>
          <a:lstStyle/>
          <a:p>
            <a:pPr algn="l"/>
            <a:r>
              <a:rPr lang="cs-CZ" sz="2700" b="1" dirty="0">
                <a:solidFill>
                  <a:srgbClr val="C00000"/>
                </a:solidFill>
                <a:effectLst/>
              </a:rPr>
              <a:t>2. Specifika rodinného podnikání</a:t>
            </a:r>
            <a:br>
              <a:rPr lang="cs-CZ" sz="4400" b="1" dirty="0">
                <a:solidFill>
                  <a:schemeClr val="bg1">
                    <a:lumMod val="65000"/>
                  </a:schemeClr>
                </a:solidFill>
                <a:effectLst/>
              </a:rPr>
            </a:br>
            <a:r>
              <a:rPr lang="cs-CZ" sz="2200" b="1" dirty="0">
                <a:solidFill>
                  <a:schemeClr val="bg1">
                    <a:lumMod val="65000"/>
                  </a:schemeClr>
                </a:solidFill>
                <a:effectLst/>
              </a:rPr>
              <a:t>2.3 Životní cyklus rodinných podniků (</a:t>
            </a:r>
            <a:r>
              <a:rPr lang="cs-CZ" sz="2200" b="1" dirty="0" err="1">
                <a:solidFill>
                  <a:schemeClr val="bg1">
                    <a:lumMod val="65000"/>
                  </a:schemeClr>
                </a:solidFill>
                <a:effectLst/>
              </a:rPr>
              <a:t>Rosenbauer</a:t>
            </a:r>
            <a:r>
              <a:rPr lang="cs-CZ" sz="2200" b="1" dirty="0">
                <a:solidFill>
                  <a:schemeClr val="bg1">
                    <a:lumMod val="65000"/>
                  </a:schemeClr>
                </a:solidFill>
                <a:effectLst/>
              </a:rPr>
              <a:t>, 1994)</a:t>
            </a:r>
          </a:p>
        </p:txBody>
      </p:sp>
      <p:sp>
        <p:nvSpPr>
          <p:cNvPr id="3" name="Zástupný obsah 2">
            <a:extLst>
              <a:ext uri="{FF2B5EF4-FFF2-40B4-BE49-F238E27FC236}">
                <a16:creationId xmlns:a16="http://schemas.microsoft.com/office/drawing/2014/main" id="{E99F8516-9C7D-4901-B32F-41CE706257FB}"/>
              </a:ext>
            </a:extLst>
          </p:cNvPr>
          <p:cNvSpPr>
            <a:spLocks noGrp="1"/>
          </p:cNvSpPr>
          <p:nvPr>
            <p:ph idx="1"/>
          </p:nvPr>
        </p:nvSpPr>
        <p:spPr>
          <a:xfrm>
            <a:off x="479395" y="1376039"/>
            <a:ext cx="7981024" cy="4785063"/>
          </a:xfrm>
          <a:ln>
            <a:solidFill>
              <a:schemeClr val="tx1"/>
            </a:solidFill>
          </a:ln>
        </p:spPr>
        <p:txBody>
          <a:bodyPr>
            <a:normAutofit/>
          </a:bodyPr>
          <a:lstStyle/>
          <a:p>
            <a:pPr marL="82550" indent="0">
              <a:buNone/>
            </a:pPr>
            <a:r>
              <a:rPr lang="cs-CZ" sz="2200" dirty="0"/>
              <a:t>Vychází z integrace různých životních cyklů podniku, vlastníků a rodiny. </a:t>
            </a:r>
          </a:p>
          <a:p>
            <a:pPr algn="just">
              <a:buFont typeface="Arial" panose="020B0604020202020204" pitchFamily="34" charset="0"/>
              <a:buChar char="•"/>
            </a:pPr>
            <a:r>
              <a:rPr lang="cs-CZ" sz="2200" dirty="0"/>
              <a:t>Podnikatel objeví nový potenciál a ten dále rozvíjí. S realizací svého obchodního nápadu na trhu začíná fáze růstu. Paralelně ve fázi raného růstu odchází zakladatelská generace podniku, protože ke konci fáze růstu dochází ke generační obměně. Ve fázi zralosti je již podnik spravován druhou generaci rodiny.</a:t>
            </a:r>
          </a:p>
          <a:p>
            <a:pPr algn="just">
              <a:buFont typeface="Arial" panose="020B0604020202020204" pitchFamily="34" charset="0"/>
              <a:buChar char="•"/>
            </a:pPr>
            <a:r>
              <a:rPr lang="cs-CZ" sz="2200" dirty="0"/>
              <a:t>Nastupující generace řeší problém vyplývající z omezených možností růstu rodinného podniku: stávající podnikatelské aktivity, podíl na trhu, počet zákazníků. Původní výrobek podléhá stárnutí, tím se postupně vytrácí konkurenční výhoda firmy.</a:t>
            </a:r>
          </a:p>
          <a:p>
            <a:pPr algn="just">
              <a:buFont typeface="Arial" panose="020B0604020202020204" pitchFamily="34" charset="0"/>
              <a:buChar char="•"/>
            </a:pPr>
            <a:r>
              <a:rPr lang="cs-CZ" sz="2200" dirty="0"/>
              <a:t>Revitalizace podniku a hledání nových potenciálů</a:t>
            </a:r>
          </a:p>
        </p:txBody>
      </p:sp>
    </p:spTree>
    <p:extLst>
      <p:ext uri="{BB962C8B-B14F-4D97-AF65-F5344CB8AC3E}">
        <p14:creationId xmlns:p14="http://schemas.microsoft.com/office/powerpoint/2010/main" val="3467993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2659" y="514904"/>
            <a:ext cx="8401791" cy="510467"/>
          </a:xfrm>
          <a:ln>
            <a:solidFill>
              <a:schemeClr val="tx1"/>
            </a:solidFill>
          </a:ln>
        </p:spPr>
        <p:txBody>
          <a:bodyPr>
            <a:noAutofit/>
          </a:bodyPr>
          <a:lstStyle/>
          <a:p>
            <a:pPr algn="l"/>
            <a:br>
              <a:rPr lang="cs-CZ" sz="2400" b="1" dirty="0">
                <a:solidFill>
                  <a:srgbClr val="C00000"/>
                </a:solidFill>
                <a:effectLst/>
              </a:rPr>
            </a:br>
            <a:r>
              <a:rPr lang="cs-CZ" sz="2400" b="1" dirty="0">
                <a:solidFill>
                  <a:srgbClr val="C00000"/>
                </a:solidFill>
                <a:effectLst/>
              </a:rPr>
              <a:t>3. Silné stránky rodinného podniku</a:t>
            </a:r>
            <a:br>
              <a:rPr lang="cs-CZ" sz="2400" b="1" dirty="0">
                <a:solidFill>
                  <a:srgbClr val="0070C0"/>
                </a:solidFill>
                <a:effectLst/>
              </a:rPr>
            </a:br>
            <a:endParaRPr lang="cs-CZ" sz="2000" b="1" dirty="0">
              <a:solidFill>
                <a:schemeClr val="bg1">
                  <a:lumMod val="65000"/>
                </a:schemeClr>
              </a:solidFill>
              <a:effectLst/>
            </a:endParaRPr>
          </a:p>
        </p:txBody>
      </p:sp>
      <p:sp>
        <p:nvSpPr>
          <p:cNvPr id="3" name="Zástupný symbol pro obsah 2"/>
          <p:cNvSpPr>
            <a:spLocks noGrp="1"/>
          </p:cNvSpPr>
          <p:nvPr>
            <p:ph idx="1"/>
          </p:nvPr>
        </p:nvSpPr>
        <p:spPr>
          <a:xfrm>
            <a:off x="532659" y="1052736"/>
            <a:ext cx="8401791" cy="4779893"/>
          </a:xfrm>
          <a:ln>
            <a:solidFill>
              <a:schemeClr val="tx1"/>
            </a:solidFill>
          </a:ln>
        </p:spPr>
        <p:txBody>
          <a:bodyPr>
            <a:normAutofit fontScale="92500" lnSpcReduction="10000"/>
          </a:bodyPr>
          <a:lstStyle/>
          <a:p>
            <a:pPr marL="0" indent="0" algn="just">
              <a:buNone/>
            </a:pPr>
            <a:r>
              <a:rPr lang="cs-CZ" sz="2000" dirty="0"/>
              <a:t>Silné stránky = zvětšují konkurenceschopnost podniku a v některých sektorech se více projeví. V sektorech, kde osobnost majitele hraje důležitou roli a to ve službách a v maloobchodě.  Kde je důležitý čistý zisk (hotovost je důležitá pro financování podniku) jedná se o odvětví zabývajících se zpracováním potravin. V oblastech, kdy podnik vyvíjí činnost založenou na speciální znalosti nebo utajované technologii. Mezi silné stránky rodinného podniku patří:</a:t>
            </a:r>
          </a:p>
          <a:p>
            <a:pPr marL="0" indent="0" algn="just">
              <a:buNone/>
            </a:pPr>
            <a:r>
              <a:rPr lang="cs-CZ" sz="2000" dirty="0">
                <a:solidFill>
                  <a:srgbClr val="C00000"/>
                </a:solidFill>
              </a:rPr>
              <a:t>Vzájemná shoda mezi osobami</a:t>
            </a:r>
          </a:p>
          <a:p>
            <a:pPr marL="0" indent="0" algn="just">
              <a:buNone/>
            </a:pPr>
            <a:r>
              <a:rPr lang="cs-CZ" sz="2000" dirty="0">
                <a:solidFill>
                  <a:srgbClr val="C00000"/>
                </a:solidFill>
              </a:rPr>
              <a:t>Angažovanost</a:t>
            </a:r>
          </a:p>
          <a:p>
            <a:pPr marL="0" indent="0" algn="just">
              <a:buNone/>
            </a:pPr>
            <a:r>
              <a:rPr lang="cs-CZ" sz="2000" dirty="0">
                <a:solidFill>
                  <a:srgbClr val="C00000"/>
                </a:solidFill>
              </a:rPr>
              <a:t>Znalost</a:t>
            </a:r>
          </a:p>
          <a:p>
            <a:pPr marL="0" indent="0" algn="just">
              <a:buNone/>
            </a:pPr>
            <a:r>
              <a:rPr lang="cs-CZ" sz="2000" dirty="0">
                <a:solidFill>
                  <a:srgbClr val="C00000"/>
                </a:solidFill>
              </a:rPr>
              <a:t>Flexibilita ohledně práce, času a peněz</a:t>
            </a:r>
          </a:p>
          <a:p>
            <a:pPr marL="0" indent="0" algn="just">
              <a:buNone/>
            </a:pPr>
            <a:r>
              <a:rPr lang="cs-CZ" sz="2000" dirty="0">
                <a:solidFill>
                  <a:srgbClr val="C00000"/>
                </a:solidFill>
              </a:rPr>
              <a:t>Dlouhodobý záměr</a:t>
            </a:r>
          </a:p>
          <a:p>
            <a:pPr marL="0" indent="0" algn="just">
              <a:buNone/>
            </a:pPr>
            <a:r>
              <a:rPr lang="cs-CZ" sz="2000" dirty="0">
                <a:solidFill>
                  <a:srgbClr val="C00000"/>
                </a:solidFill>
              </a:rPr>
              <a:t>Stabilní kultura</a:t>
            </a:r>
          </a:p>
          <a:p>
            <a:pPr marL="0" indent="0" algn="just">
              <a:buNone/>
            </a:pPr>
            <a:r>
              <a:rPr lang="cs-CZ" sz="2000" dirty="0">
                <a:solidFill>
                  <a:srgbClr val="C00000"/>
                </a:solidFill>
              </a:rPr>
              <a:t>Flexibilita ohledně práce, času a peněz</a:t>
            </a:r>
          </a:p>
          <a:p>
            <a:pPr marL="0" indent="0" algn="just">
              <a:buNone/>
            </a:pPr>
            <a:r>
              <a:rPr lang="cs-CZ" sz="2000" dirty="0">
                <a:solidFill>
                  <a:srgbClr val="C00000"/>
                </a:solidFill>
              </a:rPr>
              <a:t>Dlouhodobý záměr</a:t>
            </a:r>
          </a:p>
          <a:p>
            <a:pPr marL="0" indent="0" algn="just">
              <a:buNone/>
            </a:pPr>
            <a:r>
              <a:rPr lang="cs-CZ" sz="2000" dirty="0">
                <a:solidFill>
                  <a:srgbClr val="C00000"/>
                </a:solidFill>
              </a:rPr>
              <a:t>Stabilní kultura</a:t>
            </a:r>
          </a:p>
          <a:p>
            <a:pPr marL="0" indent="0" algn="just">
              <a:buNone/>
            </a:pPr>
            <a:endParaRPr lang="cs-CZ" sz="2000" dirty="0"/>
          </a:p>
        </p:txBody>
      </p:sp>
    </p:spTree>
    <p:extLst>
      <p:ext uri="{BB962C8B-B14F-4D97-AF65-F5344CB8AC3E}">
        <p14:creationId xmlns:p14="http://schemas.microsoft.com/office/powerpoint/2010/main" val="2461961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B125BAC7-D357-4356-9CBC-8C004D9E4CED}"/>
              </a:ext>
            </a:extLst>
          </p:cNvPr>
          <p:cNvSpPr>
            <a:spLocks noGrp="1"/>
          </p:cNvSpPr>
          <p:nvPr>
            <p:ph idx="1"/>
          </p:nvPr>
        </p:nvSpPr>
        <p:spPr>
          <a:xfrm>
            <a:off x="283089" y="663104"/>
            <a:ext cx="8514682" cy="5471366"/>
          </a:xfrm>
        </p:spPr>
        <p:txBody>
          <a:bodyPr/>
          <a:lstStyle/>
          <a:p>
            <a:pPr marL="82550" indent="0" algn="just">
              <a:buNone/>
            </a:pPr>
            <a:r>
              <a:rPr lang="cs-CZ" sz="2400" dirty="0">
                <a:solidFill>
                  <a:srgbClr val="C00000"/>
                </a:solidFill>
              </a:rPr>
              <a:t>Rychlost při přijímání rozhodnutí</a:t>
            </a:r>
          </a:p>
          <a:p>
            <a:pPr marL="82550" indent="0" algn="just">
              <a:buNone/>
            </a:pPr>
            <a:r>
              <a:rPr lang="cs-CZ" sz="2400" dirty="0">
                <a:solidFill>
                  <a:srgbClr val="C00000"/>
                </a:solidFill>
              </a:rPr>
              <a:t>Blízkost lokálních trhů</a:t>
            </a:r>
          </a:p>
          <a:p>
            <a:pPr marL="82550" indent="0" algn="just">
              <a:buNone/>
            </a:pPr>
            <a:r>
              <a:rPr lang="cs-CZ" sz="2400" dirty="0">
                <a:solidFill>
                  <a:srgbClr val="C00000"/>
                </a:solidFill>
              </a:rPr>
              <a:t>Hrdost a důvěryhodnost</a:t>
            </a:r>
          </a:p>
          <a:p>
            <a:pPr marL="82550" indent="0" algn="just">
              <a:buNone/>
            </a:pPr>
            <a:r>
              <a:rPr lang="cs-CZ" sz="2400" dirty="0">
                <a:solidFill>
                  <a:srgbClr val="C00000"/>
                </a:solidFill>
              </a:rPr>
              <a:t>Efektivita</a:t>
            </a:r>
          </a:p>
          <a:p>
            <a:pPr marL="82550" indent="0" algn="just">
              <a:buNone/>
            </a:pPr>
            <a:r>
              <a:rPr lang="cs-CZ" sz="2400" dirty="0">
                <a:solidFill>
                  <a:srgbClr val="C00000"/>
                </a:solidFill>
              </a:rPr>
              <a:t>Vyšší produktivita</a:t>
            </a:r>
          </a:p>
          <a:p>
            <a:pPr marL="82550" indent="0" algn="just">
              <a:buNone/>
            </a:pPr>
            <a:r>
              <a:rPr lang="cs-CZ" sz="2400" dirty="0">
                <a:solidFill>
                  <a:srgbClr val="C00000"/>
                </a:solidFill>
              </a:rPr>
              <a:t>Tvůrci pracovních míst</a:t>
            </a:r>
          </a:p>
          <a:p>
            <a:pPr marL="82550" indent="0" algn="just">
              <a:buNone/>
            </a:pPr>
            <a:r>
              <a:rPr lang="cs-CZ" sz="2400" dirty="0">
                <a:solidFill>
                  <a:srgbClr val="C00000"/>
                </a:solidFill>
              </a:rPr>
              <a:t>Orientace na kvalitu</a:t>
            </a:r>
          </a:p>
          <a:p>
            <a:pPr marL="82550" indent="0" algn="just">
              <a:buNone/>
            </a:pPr>
            <a:r>
              <a:rPr lang="cs-CZ" sz="2400" dirty="0">
                <a:solidFill>
                  <a:srgbClr val="C00000"/>
                </a:solidFill>
              </a:rPr>
              <a:t>Společensky odpovědné chování</a:t>
            </a:r>
          </a:p>
          <a:p>
            <a:pPr marL="82550" indent="0" algn="just">
              <a:buNone/>
            </a:pPr>
            <a:endParaRPr lang="cs-CZ" sz="2400" dirty="0"/>
          </a:p>
        </p:txBody>
      </p:sp>
    </p:spTree>
    <p:extLst>
      <p:ext uri="{BB962C8B-B14F-4D97-AF65-F5344CB8AC3E}">
        <p14:creationId xmlns:p14="http://schemas.microsoft.com/office/powerpoint/2010/main" val="2742251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8556" y="722287"/>
            <a:ext cx="8374726" cy="698140"/>
          </a:xfrm>
          <a:ln>
            <a:solidFill>
              <a:schemeClr val="tx1"/>
            </a:solidFill>
          </a:ln>
        </p:spPr>
        <p:txBody>
          <a:bodyPr>
            <a:noAutofit/>
          </a:bodyPr>
          <a:lstStyle/>
          <a:p>
            <a:pPr algn="l"/>
            <a:br>
              <a:rPr lang="cs-CZ" sz="2400" b="1" dirty="0">
                <a:solidFill>
                  <a:srgbClr val="0070C0"/>
                </a:solidFill>
                <a:effectLst/>
              </a:rPr>
            </a:br>
            <a:br>
              <a:rPr lang="cs-CZ" sz="2400" b="1" dirty="0">
                <a:solidFill>
                  <a:srgbClr val="0070C0"/>
                </a:solidFill>
                <a:effectLst/>
              </a:rPr>
            </a:br>
            <a:r>
              <a:rPr lang="cs-CZ" sz="2400" b="1" dirty="0">
                <a:solidFill>
                  <a:srgbClr val="C00000"/>
                </a:solidFill>
                <a:effectLst/>
              </a:rPr>
              <a:t>4. Slabé stránky rodinného podniku</a:t>
            </a:r>
            <a:br>
              <a:rPr lang="cs-CZ" sz="2400" b="1" dirty="0">
                <a:solidFill>
                  <a:srgbClr val="0070C0"/>
                </a:solidFill>
                <a:effectLst/>
              </a:rPr>
            </a:br>
            <a:r>
              <a:rPr lang="cs-CZ" sz="2000" b="1" dirty="0">
                <a:solidFill>
                  <a:schemeClr val="bg1">
                    <a:lumMod val="65000"/>
                  </a:schemeClr>
                </a:solidFill>
                <a:effectLst/>
              </a:rPr>
              <a:t>4.1 Vnitřní tlaky</a:t>
            </a:r>
            <a:br>
              <a:rPr lang="cs-CZ" sz="2400" dirty="0">
                <a:solidFill>
                  <a:srgbClr val="0070C0"/>
                </a:solidFill>
              </a:rPr>
            </a:br>
            <a:br>
              <a:rPr lang="cs-CZ" sz="2400" b="1" dirty="0">
                <a:solidFill>
                  <a:srgbClr val="0070C0"/>
                </a:solidFill>
                <a:effectLst/>
              </a:rPr>
            </a:br>
            <a:endParaRPr lang="cs-CZ" sz="2000" b="1" dirty="0">
              <a:solidFill>
                <a:schemeClr val="bg1">
                  <a:lumMod val="65000"/>
                </a:schemeClr>
              </a:solidFill>
              <a:effectLst/>
            </a:endParaRPr>
          </a:p>
        </p:txBody>
      </p:sp>
      <p:sp>
        <p:nvSpPr>
          <p:cNvPr id="3" name="Zástupný symbol pro obsah 2"/>
          <p:cNvSpPr>
            <a:spLocks noGrp="1"/>
          </p:cNvSpPr>
          <p:nvPr>
            <p:ph idx="1"/>
          </p:nvPr>
        </p:nvSpPr>
        <p:spPr>
          <a:xfrm>
            <a:off x="458556" y="1514375"/>
            <a:ext cx="8374726" cy="4620095"/>
          </a:xfrm>
          <a:ln>
            <a:solidFill>
              <a:schemeClr val="tx1"/>
            </a:solidFill>
          </a:ln>
        </p:spPr>
        <p:txBody>
          <a:bodyPr/>
          <a:lstStyle/>
          <a:p>
            <a:pPr marL="0" indent="0" algn="just">
              <a:buNone/>
            </a:pPr>
            <a:r>
              <a:rPr lang="cs-CZ" sz="1800" b="1" dirty="0">
                <a:solidFill>
                  <a:srgbClr val="C00000"/>
                </a:solidFill>
              </a:rPr>
              <a:t>Slabé stránky rodinného podniku je možno rozdělit na vnitřní a vnější. </a:t>
            </a:r>
          </a:p>
          <a:p>
            <a:pPr marL="0" indent="0" algn="just">
              <a:buNone/>
            </a:pPr>
            <a:r>
              <a:rPr lang="cs-CZ" sz="1800" dirty="0"/>
              <a:t>Vnitřní tlaky se člení na </a:t>
            </a:r>
            <a:r>
              <a:rPr lang="cs-CZ" sz="1800" b="1" dirty="0">
                <a:solidFill>
                  <a:srgbClr val="C00000"/>
                </a:solidFill>
              </a:rPr>
              <a:t>emocionální tlaky (A) a podnikové tlaky (B).</a:t>
            </a:r>
          </a:p>
          <a:p>
            <a:pPr marL="0" indent="0" algn="just">
              <a:buNone/>
            </a:pPr>
            <a:r>
              <a:rPr lang="cs-CZ" sz="1800" b="1" dirty="0">
                <a:solidFill>
                  <a:srgbClr val="C00000"/>
                </a:solidFill>
              </a:rPr>
              <a:t>A. Emocionální tlaky vedou k silným vnitřním bojům, přičemž k nejzávažnějším patří: </a:t>
            </a:r>
          </a:p>
          <a:p>
            <a:pPr marL="0" indent="0" algn="just">
              <a:buNone/>
            </a:pPr>
            <a:r>
              <a:rPr lang="cs-CZ" sz="1800" b="1" dirty="0">
                <a:solidFill>
                  <a:srgbClr val="C00000"/>
                </a:solidFill>
              </a:rPr>
              <a:t>nepřátelství mezi rodiči a dětmi </a:t>
            </a:r>
            <a:r>
              <a:rPr lang="cs-CZ" sz="1800" dirty="0"/>
              <a:t>(vztah mezi otcem a synem se může vyvinou do těchto modelových situacích: otec žije v přesvědčení, že dělá pro rodinu jen to nejlepší nebo otec nekriticky hodnotí sám sebe a své schopnosti a dovednosti)</a:t>
            </a:r>
          </a:p>
          <a:p>
            <a:pPr marL="0" indent="0" algn="just">
              <a:buNone/>
            </a:pPr>
            <a:r>
              <a:rPr lang="cs-CZ" sz="1800" b="1" dirty="0">
                <a:solidFill>
                  <a:srgbClr val="C00000"/>
                </a:solidFill>
              </a:rPr>
              <a:t>rivalita mezi sourozenci </a:t>
            </a:r>
            <a:r>
              <a:rPr lang="cs-CZ" sz="1800" dirty="0"/>
              <a:t>(má negativní vliv na vedení podniku, ochromuje rozhodovací proces a v případě, že se vymkne kontrole, může dokonce dojít tak daleko, že rozloží celý podnik).</a:t>
            </a:r>
          </a:p>
          <a:p>
            <a:pPr marL="0" indent="0" algn="just">
              <a:buNone/>
            </a:pPr>
            <a:r>
              <a:rPr lang="cs-CZ" sz="1800" b="1" dirty="0">
                <a:solidFill>
                  <a:srgbClr val="C00000"/>
                </a:solidFill>
              </a:rPr>
              <a:t>Neřešení emocionálních problémů může způsobit:</a:t>
            </a:r>
          </a:p>
          <a:p>
            <a:pPr marL="0" indent="0" algn="just">
              <a:buNone/>
            </a:pPr>
            <a:r>
              <a:rPr lang="cs-CZ" sz="1800" dirty="0"/>
              <a:t>Propuknutí vnitřních bojů o nadvládu, podnik přichází o příležitosti, ignorují se rizika, konkurence se snaží využít situaci.</a:t>
            </a:r>
          </a:p>
          <a:p>
            <a:pPr marL="0" indent="0" algn="just">
              <a:buNone/>
            </a:pPr>
            <a:endParaRPr lang="cs-CZ" sz="2000" dirty="0"/>
          </a:p>
        </p:txBody>
      </p:sp>
    </p:spTree>
    <p:extLst>
      <p:ext uri="{BB962C8B-B14F-4D97-AF65-F5344CB8AC3E}">
        <p14:creationId xmlns:p14="http://schemas.microsoft.com/office/powerpoint/2010/main" val="1327847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70518" y="745724"/>
            <a:ext cx="8167456" cy="5335480"/>
          </a:xfrm>
        </p:spPr>
        <p:txBody>
          <a:bodyPr/>
          <a:lstStyle/>
          <a:p>
            <a:pPr marL="0" indent="0" algn="just">
              <a:buNone/>
            </a:pPr>
            <a:r>
              <a:rPr lang="cs-CZ" sz="2000" b="1" dirty="0">
                <a:solidFill>
                  <a:srgbClr val="C00000"/>
                </a:solidFill>
              </a:rPr>
              <a:t>B. Podnikové tlaky vyplývají z fází manažerského procesu uvnitř rodinného podniku a to plánování, organizování, řízení a kontrola.</a:t>
            </a:r>
          </a:p>
          <a:p>
            <a:pPr marL="0" indent="0" algn="just">
              <a:buNone/>
            </a:pPr>
            <a:r>
              <a:rPr lang="cs-CZ" sz="2000" b="1" dirty="0">
                <a:solidFill>
                  <a:srgbClr val="C00000"/>
                </a:solidFill>
              </a:rPr>
              <a:t>Podnikové plánování </a:t>
            </a:r>
            <a:r>
              <a:rPr lang="cs-CZ" sz="2000" dirty="0"/>
              <a:t>– určuje, co a jakým způsobem má být dosaženo. Život rodinných podniků se odehrává ve třech fázích: </a:t>
            </a:r>
          </a:p>
          <a:p>
            <a:pPr marL="0" indent="0" algn="just">
              <a:buNone/>
            </a:pPr>
            <a:r>
              <a:rPr lang="cs-CZ" sz="2000" b="1" dirty="0">
                <a:solidFill>
                  <a:srgbClr val="C00000"/>
                </a:solidFill>
              </a:rPr>
              <a:t>Novorozenecká</a:t>
            </a:r>
            <a:r>
              <a:rPr lang="cs-CZ" sz="2000" dirty="0"/>
              <a:t> (podnik a rodina představují shodné systémy udržující velmi těsné vztahy, neexistuje formální plánování, chybí specializace, přijímání rozhodnutí je založeno na improvizaci, cílem je shánění kapitálu, moc v rukou zakladatele).</a:t>
            </a:r>
          </a:p>
          <a:p>
            <a:pPr marL="0" indent="0" algn="just">
              <a:buNone/>
            </a:pPr>
            <a:r>
              <a:rPr lang="cs-CZ" sz="2000" b="1" dirty="0">
                <a:solidFill>
                  <a:srgbClr val="C00000"/>
                </a:solidFill>
              </a:rPr>
              <a:t>Rodinná fáze </a:t>
            </a:r>
            <a:r>
              <a:rPr lang="cs-CZ" sz="2000" dirty="0"/>
              <a:t>(vlastník vykonává dohled, chybí strategické plánování, ve vztahu podnik rodina se objevují rodinné konexe, začínají se objevovat emocionální problémy, vstupuje otázka nástupnictví, roste potřeba koordinace a organizačního rozvoje).</a:t>
            </a:r>
          </a:p>
          <a:p>
            <a:pPr marL="0" indent="0" algn="just">
              <a:buNone/>
            </a:pPr>
            <a:r>
              <a:rPr lang="cs-CZ" sz="2000" b="1" dirty="0">
                <a:solidFill>
                  <a:srgbClr val="C00000"/>
                </a:solidFill>
              </a:rPr>
              <a:t>Přerůstání rodiny </a:t>
            </a:r>
            <a:r>
              <a:rPr lang="cs-CZ" sz="2000" dirty="0"/>
              <a:t>(profesionální management, podnik je ve fázi integrace a podnikové kultury, vlastník decentralizuje moc, deleguje </a:t>
            </a:r>
            <a:r>
              <a:rPr lang="cs-CZ" sz="2000" dirty="0" err="1"/>
              <a:t>pravomoce</a:t>
            </a:r>
            <a:r>
              <a:rPr lang="cs-CZ" sz="2000" dirty="0"/>
              <a:t>, soustřeďuje se na vedení a podnikatelskou vizi, jsou zaváděny procesy k eliminaci emocionálních konfliktů. </a:t>
            </a:r>
          </a:p>
        </p:txBody>
      </p:sp>
    </p:spTree>
    <p:extLst>
      <p:ext uri="{BB962C8B-B14F-4D97-AF65-F5344CB8AC3E}">
        <p14:creationId xmlns:p14="http://schemas.microsoft.com/office/powerpoint/2010/main" val="2565638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CCE1B7D-4EE3-4D05-842A-80E3376BA44D}"/>
              </a:ext>
            </a:extLst>
          </p:cNvPr>
          <p:cNvSpPr>
            <a:spLocks noGrp="1"/>
          </p:cNvSpPr>
          <p:nvPr>
            <p:ph idx="1"/>
          </p:nvPr>
        </p:nvSpPr>
        <p:spPr>
          <a:xfrm>
            <a:off x="470517" y="887766"/>
            <a:ext cx="8069801" cy="5193437"/>
          </a:xfrm>
          <a:ln>
            <a:solidFill>
              <a:schemeClr val="tx1"/>
            </a:solidFill>
          </a:ln>
        </p:spPr>
        <p:txBody>
          <a:bodyPr>
            <a:normAutofit lnSpcReduction="10000"/>
          </a:bodyPr>
          <a:lstStyle/>
          <a:p>
            <a:pPr marL="82550" indent="0" algn="just">
              <a:buNone/>
            </a:pPr>
            <a:r>
              <a:rPr lang="cs-CZ" sz="2400" b="1" dirty="0">
                <a:solidFill>
                  <a:srgbClr val="C00000"/>
                </a:solidFill>
              </a:rPr>
              <a:t>Organizační činnost </a:t>
            </a:r>
            <a:r>
              <a:rPr lang="cs-CZ" sz="2400" dirty="0"/>
              <a:t>– rozdělení úkolů, delegování pravomocí, stanovení oblastí, které je vhodné rozdělit do dílčích úseků, a stanovení optimálního objemu prací pro jednotlivé úseky.</a:t>
            </a:r>
          </a:p>
          <a:p>
            <a:pPr marL="82550" indent="0" algn="just">
              <a:buNone/>
            </a:pPr>
            <a:r>
              <a:rPr lang="cs-CZ" sz="2400" dirty="0"/>
              <a:t>Rodinné podniky jsou zvyklé na funkční struktury s hierarchizovanou odpovědností a na řídící pracovníky, kteří netíhnou příliš k integraci a kteří se často dokonce brání začleňování do mezinárodních aktivit. </a:t>
            </a:r>
          </a:p>
          <a:p>
            <a:pPr marL="82550" indent="0" algn="just">
              <a:buNone/>
            </a:pPr>
            <a:r>
              <a:rPr lang="cs-CZ" sz="2400" dirty="0"/>
              <a:t>Rodinné podniky se málo angažují na mezinárodní úrovni. Tíhnou spíše k </a:t>
            </a:r>
            <a:r>
              <a:rPr lang="cs-CZ" sz="2400" dirty="0" err="1"/>
              <a:t>lokálnější</a:t>
            </a:r>
            <a:r>
              <a:rPr lang="cs-CZ" sz="2400" dirty="0"/>
              <a:t> kultuře, což vede k působení v lokálním podnikání a k zaměstnávání řídících pracovníků, kteří postrádají zkušenost na mezinárodní úrovni.  </a:t>
            </a:r>
          </a:p>
          <a:p>
            <a:pPr marL="82550" indent="0" algn="just">
              <a:buNone/>
            </a:pPr>
            <a:endParaRPr lang="cs-CZ" sz="2400" dirty="0"/>
          </a:p>
          <a:p>
            <a:pPr marL="82550" indent="0" algn="just">
              <a:buNone/>
            </a:pPr>
            <a:r>
              <a:rPr lang="cs-CZ" sz="2800" dirty="0"/>
              <a:t> </a:t>
            </a:r>
          </a:p>
        </p:txBody>
      </p:sp>
    </p:spTree>
    <p:extLst>
      <p:ext uri="{BB962C8B-B14F-4D97-AF65-F5344CB8AC3E}">
        <p14:creationId xmlns:p14="http://schemas.microsoft.com/office/powerpoint/2010/main" val="3563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9972740-F5E0-443B-B000-794CD5AEAC79}"/>
              </a:ext>
            </a:extLst>
          </p:cNvPr>
          <p:cNvSpPr>
            <a:spLocks noGrp="1"/>
          </p:cNvSpPr>
          <p:nvPr>
            <p:ph idx="1"/>
          </p:nvPr>
        </p:nvSpPr>
        <p:spPr>
          <a:xfrm>
            <a:off x="514905" y="754602"/>
            <a:ext cx="8419545" cy="5379868"/>
          </a:xfrm>
        </p:spPr>
        <p:txBody>
          <a:bodyPr>
            <a:normAutofit/>
          </a:bodyPr>
          <a:lstStyle/>
          <a:p>
            <a:pPr marL="82550" indent="0">
              <a:buNone/>
            </a:pPr>
            <a:r>
              <a:rPr lang="cs-CZ" sz="2600" b="1" dirty="0">
                <a:solidFill>
                  <a:srgbClr val="C00000"/>
                </a:solidFill>
              </a:rPr>
              <a:t>Podnikový management:</a:t>
            </a:r>
          </a:p>
          <a:p>
            <a:pPr algn="just"/>
            <a:r>
              <a:rPr lang="cs-CZ" sz="2200" b="1" dirty="0">
                <a:solidFill>
                  <a:srgbClr val="C00000"/>
                </a:solidFill>
              </a:rPr>
              <a:t>Styl vedení </a:t>
            </a:r>
            <a:r>
              <a:rPr lang="cs-CZ" sz="2200" dirty="0"/>
              <a:t>– paternalistický charakter zakladatele. Považuje rodinu i podnik za své vlastnictví. Despotické prosazování moci.</a:t>
            </a:r>
          </a:p>
          <a:p>
            <a:pPr algn="just"/>
            <a:r>
              <a:rPr lang="cs-CZ" sz="2200" b="1" dirty="0">
                <a:solidFill>
                  <a:srgbClr val="C00000"/>
                </a:solidFill>
              </a:rPr>
              <a:t>Motivace</a:t>
            </a:r>
            <a:r>
              <a:rPr lang="cs-CZ" sz="2200" dirty="0"/>
              <a:t> (vnitřní stav, který jedince aktivuje nebo pohání k dosažení nějaké mety). Záporný postoj zakladatele k delegování moci, pravomocí a odpovědností a komunikační problémy.</a:t>
            </a:r>
          </a:p>
          <a:p>
            <a:pPr algn="just"/>
            <a:r>
              <a:rPr lang="cs-CZ" sz="2200" b="1" dirty="0">
                <a:solidFill>
                  <a:srgbClr val="C00000"/>
                </a:solidFill>
              </a:rPr>
              <a:t>Výběr zaměstnanců </a:t>
            </a:r>
            <a:r>
              <a:rPr lang="cs-CZ" sz="2200" dirty="0"/>
              <a:t>– směšování vlastnictví a řídící práce. V rodinných záležitostech musí zájmy rodinného podniku převažovat nad rodinnou potřebou. Vybraný uchazeč by měl být dostatečně kompetentní a mít předpoklady pro výkon funkce. </a:t>
            </a:r>
          </a:p>
          <a:p>
            <a:pPr algn="just"/>
            <a:r>
              <a:rPr lang="cs-CZ" sz="2200" b="1" dirty="0">
                <a:solidFill>
                  <a:srgbClr val="C00000"/>
                </a:solidFill>
              </a:rPr>
              <a:t>Systém odměňování </a:t>
            </a:r>
            <a:r>
              <a:rPr lang="cs-CZ" sz="2200" dirty="0"/>
              <a:t>– politika odměňování členů rodiny mzdami nižšími, než jsou mzdy běžné na trhu nebo politika trvalého přeplácení členů rodiny. </a:t>
            </a:r>
          </a:p>
        </p:txBody>
      </p:sp>
    </p:spTree>
    <p:extLst>
      <p:ext uri="{BB962C8B-B14F-4D97-AF65-F5344CB8AC3E}">
        <p14:creationId xmlns:p14="http://schemas.microsoft.com/office/powerpoint/2010/main" val="2420050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2A73AF3-BDF8-4C4E-BE2C-667E9B6A62D2}"/>
              </a:ext>
            </a:extLst>
          </p:cNvPr>
          <p:cNvSpPr>
            <a:spLocks noGrp="1"/>
          </p:cNvSpPr>
          <p:nvPr>
            <p:ph idx="1"/>
          </p:nvPr>
        </p:nvSpPr>
        <p:spPr>
          <a:xfrm>
            <a:off x="399496" y="639192"/>
            <a:ext cx="8362764" cy="5521911"/>
          </a:xfrm>
        </p:spPr>
        <p:txBody>
          <a:bodyPr/>
          <a:lstStyle/>
          <a:p>
            <a:pPr marL="82550" indent="0" algn="just">
              <a:buNone/>
            </a:pPr>
            <a:r>
              <a:rPr lang="cs-CZ" sz="2800" dirty="0">
                <a:solidFill>
                  <a:srgbClr val="C00000"/>
                </a:solidFill>
              </a:rPr>
              <a:t>Podniková kultura </a:t>
            </a:r>
            <a:r>
              <a:rPr lang="cs-CZ" sz="2800" dirty="0"/>
              <a:t>– souhrn činností, které vykonává vedoucí představitel podniku s cílem zajistit, aby dosažené výsledky odpovídaly výsledkům plánovaným. Rodinné podniky často postrádají účinný plánovací systém a tím i účinný kontrolní proces. </a:t>
            </a:r>
          </a:p>
        </p:txBody>
      </p:sp>
    </p:spTree>
    <p:extLst>
      <p:ext uri="{BB962C8B-B14F-4D97-AF65-F5344CB8AC3E}">
        <p14:creationId xmlns:p14="http://schemas.microsoft.com/office/powerpoint/2010/main" val="4034734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23E9F6-9063-4163-8576-74A8C0123808}"/>
              </a:ext>
            </a:extLst>
          </p:cNvPr>
          <p:cNvSpPr>
            <a:spLocks noGrp="1"/>
          </p:cNvSpPr>
          <p:nvPr>
            <p:ph type="title"/>
          </p:nvPr>
        </p:nvSpPr>
        <p:spPr>
          <a:xfrm>
            <a:off x="457200" y="639192"/>
            <a:ext cx="7994342" cy="778446"/>
          </a:xfrm>
          <a:ln>
            <a:solidFill>
              <a:schemeClr val="tx1"/>
            </a:solidFill>
          </a:ln>
        </p:spPr>
        <p:txBody>
          <a:bodyPr>
            <a:normAutofit/>
          </a:bodyPr>
          <a:lstStyle/>
          <a:p>
            <a:pPr algn="l"/>
            <a:r>
              <a:rPr lang="cs-CZ" sz="3200" b="1" dirty="0">
                <a:solidFill>
                  <a:srgbClr val="C00000"/>
                </a:solidFill>
                <a:effectLst/>
              </a:rPr>
              <a:t>Osm praktik úspěšných rodinných podniků</a:t>
            </a:r>
          </a:p>
        </p:txBody>
      </p:sp>
      <p:sp>
        <p:nvSpPr>
          <p:cNvPr id="3" name="Zástupný obsah 2">
            <a:extLst>
              <a:ext uri="{FF2B5EF4-FFF2-40B4-BE49-F238E27FC236}">
                <a16:creationId xmlns:a16="http://schemas.microsoft.com/office/drawing/2014/main" id="{8DB1B1C0-2B6F-4683-B838-A2EBEF774B59}"/>
              </a:ext>
            </a:extLst>
          </p:cNvPr>
          <p:cNvSpPr>
            <a:spLocks noGrp="1"/>
          </p:cNvSpPr>
          <p:nvPr>
            <p:ph idx="1"/>
          </p:nvPr>
        </p:nvSpPr>
        <p:spPr>
          <a:xfrm>
            <a:off x="541538" y="1553592"/>
            <a:ext cx="7910004" cy="4536490"/>
          </a:xfrm>
          <a:ln>
            <a:solidFill>
              <a:schemeClr val="tx1"/>
            </a:solidFill>
          </a:ln>
        </p:spPr>
        <p:txBody>
          <a:bodyPr>
            <a:normAutofit lnSpcReduction="10000"/>
          </a:bodyPr>
          <a:lstStyle/>
          <a:p>
            <a:r>
              <a:rPr lang="cs-CZ" sz="2200" dirty="0"/>
              <a:t>Jasná a silná vize, postavení na sadě hodnot.</a:t>
            </a:r>
          </a:p>
          <a:p>
            <a:r>
              <a:rPr lang="cs-CZ" sz="2200" dirty="0"/>
              <a:t>Pozornost zaměřená na trvalé podnikání bez vyhýbání se oportunistickému růstu, změnám nebo rizikům.</a:t>
            </a:r>
          </a:p>
          <a:p>
            <a:r>
              <a:rPr lang="cs-CZ" sz="2200" dirty="0"/>
              <a:t>Strategie, která je pravidelně přehodnocována, případně zcela změněna.</a:t>
            </a:r>
          </a:p>
          <a:p>
            <a:r>
              <a:rPr lang="cs-CZ" sz="2200" dirty="0"/>
              <a:t>Vstřícnost strukturám řízení a správy se silným vedením firmy, které zvažuje dlouhodobé možnosti.</a:t>
            </a:r>
          </a:p>
          <a:p>
            <a:r>
              <a:rPr lang="cs-CZ" sz="2200" dirty="0"/>
              <a:t>Jasné rozdělení rolí mezi hráči v rodinném podniku, a to jak aktivními, tak i pasivními.</a:t>
            </a:r>
          </a:p>
          <a:p>
            <a:r>
              <a:rPr lang="cs-CZ" sz="2200" dirty="0"/>
              <a:t>Transparentnost a interní komunikace.</a:t>
            </a:r>
          </a:p>
          <a:p>
            <a:r>
              <a:rPr lang="cs-CZ" sz="2200" dirty="0"/>
              <a:t>Úniková strategie pro podílníky prostřednictví koupe jejich podílu v podniku nebo jiným způsobem.</a:t>
            </a:r>
          </a:p>
          <a:p>
            <a:pPr marL="82550" indent="0">
              <a:buNone/>
            </a:pPr>
            <a:r>
              <a:rPr lang="cs-CZ" sz="2200" dirty="0"/>
              <a:t>   (www.fortis-business.com)</a:t>
            </a:r>
          </a:p>
        </p:txBody>
      </p:sp>
    </p:spTree>
    <p:extLst>
      <p:ext uri="{BB962C8B-B14F-4D97-AF65-F5344CB8AC3E}">
        <p14:creationId xmlns:p14="http://schemas.microsoft.com/office/powerpoint/2010/main" val="1377050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56948" y="932155"/>
            <a:ext cx="7936636" cy="985421"/>
          </a:xfrm>
          <a:ln>
            <a:solidFill>
              <a:schemeClr val="tx1"/>
            </a:solidFill>
          </a:ln>
        </p:spPr>
        <p:txBody>
          <a:bodyPr>
            <a:noAutofit/>
          </a:bodyPr>
          <a:lstStyle/>
          <a:p>
            <a:pPr algn="l"/>
            <a:r>
              <a:rPr lang="cs-CZ" sz="2400" b="1" dirty="0">
                <a:solidFill>
                  <a:srgbClr val="C00000"/>
                </a:solidFill>
                <a:effectLst/>
              </a:rPr>
              <a:t>4. Slabé stránky rodinného podniku</a:t>
            </a:r>
            <a:br>
              <a:rPr lang="cs-CZ" sz="2400" b="1" dirty="0">
                <a:solidFill>
                  <a:srgbClr val="0070C0"/>
                </a:solidFill>
                <a:effectLst/>
              </a:rPr>
            </a:br>
            <a:r>
              <a:rPr lang="cs-CZ" sz="2000" b="1" dirty="0">
                <a:solidFill>
                  <a:schemeClr val="bg1">
                    <a:lumMod val="65000"/>
                  </a:schemeClr>
                </a:solidFill>
                <a:effectLst/>
              </a:rPr>
              <a:t>4.2 Vnější tlaky</a:t>
            </a:r>
          </a:p>
        </p:txBody>
      </p:sp>
      <p:sp>
        <p:nvSpPr>
          <p:cNvPr id="3" name="Zástupný symbol pro obsah 2"/>
          <p:cNvSpPr>
            <a:spLocks noGrp="1"/>
          </p:cNvSpPr>
          <p:nvPr>
            <p:ph idx="1"/>
          </p:nvPr>
        </p:nvSpPr>
        <p:spPr>
          <a:xfrm>
            <a:off x="656948" y="2086252"/>
            <a:ext cx="7936636" cy="3915054"/>
          </a:xfrm>
          <a:ln>
            <a:solidFill>
              <a:schemeClr val="tx1"/>
            </a:solidFill>
          </a:ln>
        </p:spPr>
        <p:txBody>
          <a:bodyPr/>
          <a:lstStyle/>
          <a:p>
            <a:pPr marL="0" indent="0" algn="just">
              <a:buNone/>
            </a:pPr>
            <a:r>
              <a:rPr lang="cs-CZ" sz="2000" dirty="0"/>
              <a:t>Vnější tlaky jsou představovány záležitostmi, na které rodinný podnik nemá přímý vliv. Působí negativně na konkurenční postavení na trhu. Jedná se především o:</a:t>
            </a:r>
          </a:p>
          <a:p>
            <a:pPr marL="0" indent="0" algn="just">
              <a:buNone/>
            </a:pPr>
            <a:r>
              <a:rPr lang="cs-CZ" sz="2000" dirty="0">
                <a:solidFill>
                  <a:srgbClr val="C00000"/>
                </a:solidFill>
              </a:rPr>
              <a:t>Veřejné mínění</a:t>
            </a:r>
          </a:p>
          <a:p>
            <a:pPr marL="0" indent="0" algn="just">
              <a:buNone/>
            </a:pPr>
            <a:r>
              <a:rPr lang="cs-CZ" sz="2000" dirty="0">
                <a:solidFill>
                  <a:srgbClr val="C00000"/>
                </a:solidFill>
              </a:rPr>
              <a:t>Postoj investorů</a:t>
            </a:r>
          </a:p>
          <a:p>
            <a:pPr marL="0" indent="0" algn="just">
              <a:buNone/>
            </a:pPr>
            <a:r>
              <a:rPr lang="cs-CZ" sz="2000" dirty="0">
                <a:solidFill>
                  <a:srgbClr val="C00000"/>
                </a:solidFill>
              </a:rPr>
              <a:t>Daňová politika státu</a:t>
            </a:r>
          </a:p>
          <a:p>
            <a:pPr marL="0" indent="0" algn="just">
              <a:buNone/>
            </a:pPr>
            <a:endParaRPr lang="cs-CZ" sz="2000" dirty="0"/>
          </a:p>
        </p:txBody>
      </p:sp>
    </p:spTree>
    <p:extLst>
      <p:ext uri="{BB962C8B-B14F-4D97-AF65-F5344CB8AC3E}">
        <p14:creationId xmlns:p14="http://schemas.microsoft.com/office/powerpoint/2010/main" val="3299122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2615EB84-C2D9-4E42-B785-C5ABC0D03C39}"/>
              </a:ext>
            </a:extLst>
          </p:cNvPr>
          <p:cNvSpPr txBox="1"/>
          <p:nvPr/>
        </p:nvSpPr>
        <p:spPr>
          <a:xfrm>
            <a:off x="829926" y="1394161"/>
            <a:ext cx="6642124" cy="4811331"/>
          </a:xfrm>
          <a:prstGeom prst="rect">
            <a:avLst/>
          </a:prstGeom>
          <a:solidFill>
            <a:schemeClr val="bg1">
              <a:alpha val="83000"/>
            </a:schemeClr>
          </a:solidFill>
        </p:spPr>
        <p:txBody>
          <a:bodyPr wrap="square">
            <a:spAutoFit/>
          </a:bodyPr>
          <a:lstStyle/>
          <a:p>
            <a:pPr>
              <a:defRPr/>
            </a:pPr>
            <a:endParaRPr lang="cs-CZ" dirty="0">
              <a:latin typeface="Arial" panose="020B0604020202020204" pitchFamily="34" charset="0"/>
              <a:cs typeface="Arial" panose="020B0604020202020204" pitchFamily="34" charset="0"/>
            </a:endParaRPr>
          </a:p>
        </p:txBody>
      </p:sp>
      <p:sp>
        <p:nvSpPr>
          <p:cNvPr id="12291" name="Nadpis 1"/>
          <p:cNvSpPr>
            <a:spLocks noGrp="1" noChangeArrowheads="1"/>
          </p:cNvSpPr>
          <p:nvPr>
            <p:ph type="title"/>
          </p:nvPr>
        </p:nvSpPr>
        <p:spPr bwMode="auto">
          <a:xfrm>
            <a:off x="-2426686" y="533776"/>
            <a:ext cx="7499350" cy="778098"/>
          </a:xfrm>
        </p:spPr>
        <p:txBody>
          <a:bodyPr vert="horz" wrap="square" lIns="91440" tIns="45720" rIns="91440" bIns="45720" numCol="1" anchorCtr="0" compatLnSpc="1">
            <a:prstTxWarp prst="textNoShape">
              <a:avLst/>
            </a:prstTxWarp>
            <a:normAutofit/>
          </a:bodyPr>
          <a:lstStyle/>
          <a:p>
            <a:r>
              <a:rPr lang="cs-CZ" altLang="cs-CZ" sz="3600" dirty="0">
                <a:solidFill>
                  <a:schemeClr val="tx1"/>
                </a:solidFill>
                <a:effectLst/>
              </a:rPr>
              <a:t>Obsah</a:t>
            </a:r>
          </a:p>
        </p:txBody>
      </p:sp>
      <p:sp>
        <p:nvSpPr>
          <p:cNvPr id="12292" name="Zástupný symbol pro obsah 2"/>
          <p:cNvSpPr>
            <a:spLocks noGrp="1"/>
          </p:cNvSpPr>
          <p:nvPr>
            <p:ph idx="1"/>
          </p:nvPr>
        </p:nvSpPr>
        <p:spPr>
          <a:xfrm>
            <a:off x="606631" y="1266511"/>
            <a:ext cx="8066852" cy="4811331"/>
          </a:xfrm>
          <a:ln>
            <a:solidFill>
              <a:schemeClr val="tx1"/>
            </a:solidFill>
          </a:ln>
        </p:spPr>
        <p:txBody>
          <a:bodyPr>
            <a:normAutofit fontScale="92500" lnSpcReduction="10000"/>
          </a:bodyPr>
          <a:lstStyle/>
          <a:p>
            <a:pPr marL="82550" indent="0">
              <a:buClrTx/>
              <a:buNone/>
            </a:pPr>
            <a:r>
              <a:rPr lang="cs-CZ" sz="2200" b="1" dirty="0">
                <a:solidFill>
                  <a:srgbClr val="C00000"/>
                </a:solidFill>
              </a:rPr>
              <a:t>1. Rodinný podnik</a:t>
            </a:r>
          </a:p>
          <a:p>
            <a:pPr marL="82550" indent="0">
              <a:buClrTx/>
              <a:buNone/>
            </a:pPr>
            <a:r>
              <a:rPr lang="cs-CZ" sz="2200" b="1" dirty="0">
                <a:solidFill>
                  <a:schemeClr val="bg1">
                    <a:lumMod val="65000"/>
                  </a:schemeClr>
                </a:solidFill>
              </a:rPr>
              <a:t>1.1 Vymezení pojmu</a:t>
            </a:r>
          </a:p>
          <a:p>
            <a:pPr marL="82550" indent="0">
              <a:buClrTx/>
              <a:buNone/>
            </a:pPr>
            <a:r>
              <a:rPr lang="cs-CZ" sz="2200" b="1" dirty="0">
                <a:solidFill>
                  <a:schemeClr val="bg1">
                    <a:lumMod val="65000"/>
                  </a:schemeClr>
                </a:solidFill>
              </a:rPr>
              <a:t>1.2 Stav rodinného podnikání v ČR</a:t>
            </a:r>
          </a:p>
          <a:p>
            <a:pPr marL="82550" indent="0">
              <a:buClrTx/>
              <a:buNone/>
            </a:pPr>
            <a:r>
              <a:rPr lang="cs-CZ" sz="2200" b="1" dirty="0">
                <a:solidFill>
                  <a:schemeClr val="bg1">
                    <a:lumMod val="65000"/>
                  </a:schemeClr>
                </a:solidFill>
              </a:rPr>
              <a:t>1.3 Typy rodinných podniků</a:t>
            </a:r>
          </a:p>
          <a:p>
            <a:pPr marL="82550" indent="0">
              <a:buClrTx/>
              <a:buNone/>
            </a:pPr>
            <a:r>
              <a:rPr lang="cs-CZ" sz="2200" b="1" dirty="0">
                <a:solidFill>
                  <a:srgbClr val="C00000"/>
                </a:solidFill>
              </a:rPr>
              <a:t>2. Specifika rodinného podnikání</a:t>
            </a:r>
          </a:p>
          <a:p>
            <a:pPr marL="82550" indent="0">
              <a:buClrTx/>
              <a:buNone/>
            </a:pPr>
            <a:r>
              <a:rPr lang="cs-CZ" sz="2200" b="1" dirty="0">
                <a:solidFill>
                  <a:schemeClr val="bg1">
                    <a:lumMod val="65000"/>
                  </a:schemeClr>
                </a:solidFill>
              </a:rPr>
              <a:t>2.1 Odlišnosti systému rodiny a systému podniku</a:t>
            </a:r>
          </a:p>
          <a:p>
            <a:pPr marL="82550" indent="0">
              <a:buClrTx/>
              <a:buNone/>
            </a:pPr>
            <a:r>
              <a:rPr lang="cs-CZ" sz="2200" b="1" dirty="0">
                <a:solidFill>
                  <a:schemeClr val="bg1">
                    <a:lumMod val="65000"/>
                  </a:schemeClr>
                </a:solidFill>
              </a:rPr>
              <a:t>2.2 Role rodiny v řízení rodinných podniků</a:t>
            </a:r>
          </a:p>
          <a:p>
            <a:pPr marL="82550" indent="0">
              <a:buClrTx/>
              <a:buNone/>
            </a:pPr>
            <a:r>
              <a:rPr lang="cs-CZ" sz="2200" b="1" dirty="0">
                <a:solidFill>
                  <a:schemeClr val="bg1">
                    <a:lumMod val="65000"/>
                  </a:schemeClr>
                </a:solidFill>
              </a:rPr>
              <a:t>2.3 Životní cyklus rodinných podniků</a:t>
            </a:r>
          </a:p>
          <a:p>
            <a:pPr marL="82550" indent="0">
              <a:buClrTx/>
              <a:buNone/>
            </a:pPr>
            <a:r>
              <a:rPr lang="cs-CZ" sz="2200" b="1" dirty="0">
                <a:solidFill>
                  <a:srgbClr val="C00000"/>
                </a:solidFill>
              </a:rPr>
              <a:t>3. Silné stránky rodinného podniku</a:t>
            </a:r>
          </a:p>
          <a:p>
            <a:pPr marL="82550" indent="0">
              <a:buClrTx/>
              <a:buNone/>
            </a:pPr>
            <a:r>
              <a:rPr lang="cs-CZ" sz="2200" b="1" dirty="0">
                <a:solidFill>
                  <a:srgbClr val="C00000"/>
                </a:solidFill>
              </a:rPr>
              <a:t>4. Slabé stránky rodinného podniku</a:t>
            </a:r>
          </a:p>
          <a:p>
            <a:pPr marL="82550" indent="0">
              <a:buClrTx/>
              <a:buNone/>
            </a:pPr>
            <a:r>
              <a:rPr lang="cs-CZ" sz="2200" b="1" dirty="0">
                <a:solidFill>
                  <a:schemeClr val="bg1">
                    <a:lumMod val="65000"/>
                  </a:schemeClr>
                </a:solidFill>
              </a:rPr>
              <a:t>4.1 Vnitřní tlaky</a:t>
            </a:r>
          </a:p>
          <a:p>
            <a:pPr marL="82550" indent="0">
              <a:buClrTx/>
              <a:buNone/>
            </a:pPr>
            <a:r>
              <a:rPr lang="cs-CZ" sz="2200" b="1" dirty="0">
                <a:solidFill>
                  <a:schemeClr val="bg1">
                    <a:lumMod val="65000"/>
                  </a:schemeClr>
                </a:solidFill>
              </a:rPr>
              <a:t>4.2 Vnější tlaky</a:t>
            </a:r>
          </a:p>
          <a:p>
            <a:pPr marL="82550" indent="0">
              <a:buClrTx/>
              <a:buNone/>
            </a:pPr>
            <a:r>
              <a:rPr lang="cs-CZ" sz="2200" b="1" dirty="0">
                <a:solidFill>
                  <a:srgbClr val="C00000"/>
                </a:solidFill>
              </a:rPr>
              <a:t>5. Následnictví v rodinném podniku</a:t>
            </a:r>
            <a:br>
              <a:rPr lang="cs-CZ" sz="2400" b="1" dirty="0">
                <a:solidFill>
                  <a:schemeClr val="bg1">
                    <a:lumMod val="65000"/>
                  </a:schemeClr>
                </a:solidFill>
              </a:rPr>
            </a:br>
            <a:endParaRPr lang="cs-CZ" sz="2400" b="1" dirty="0">
              <a:solidFill>
                <a:schemeClr val="bg1">
                  <a:lumMod val="6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82304-E266-4E32-BDC4-F20B26C16E62}"/>
              </a:ext>
            </a:extLst>
          </p:cNvPr>
          <p:cNvSpPr>
            <a:spLocks noGrp="1"/>
          </p:cNvSpPr>
          <p:nvPr>
            <p:ph type="title"/>
          </p:nvPr>
        </p:nvSpPr>
        <p:spPr>
          <a:xfrm>
            <a:off x="457200" y="594804"/>
            <a:ext cx="8229600" cy="822834"/>
          </a:xfrm>
        </p:spPr>
        <p:txBody>
          <a:bodyPr>
            <a:normAutofit fontScale="90000"/>
          </a:bodyPr>
          <a:lstStyle/>
          <a:p>
            <a:pPr algn="l"/>
            <a:r>
              <a:rPr lang="cs-CZ" sz="2700" b="1" dirty="0">
                <a:solidFill>
                  <a:srgbClr val="C00000"/>
                </a:solidFill>
                <a:effectLst/>
              </a:rPr>
              <a:t>5. Plánování a řízení následnictví</a:t>
            </a:r>
            <a:br>
              <a:rPr lang="cs-CZ" dirty="0"/>
            </a:br>
            <a:r>
              <a:rPr lang="cs-CZ" sz="2200" b="1" dirty="0">
                <a:solidFill>
                  <a:schemeClr val="bg1">
                    <a:lumMod val="65000"/>
                  </a:schemeClr>
                </a:solidFill>
                <a:effectLst/>
              </a:rPr>
              <a:t>Problémy při generační obměně</a:t>
            </a:r>
          </a:p>
        </p:txBody>
      </p:sp>
      <p:sp>
        <p:nvSpPr>
          <p:cNvPr id="3" name="Zástupný obsah 2">
            <a:extLst>
              <a:ext uri="{FF2B5EF4-FFF2-40B4-BE49-F238E27FC236}">
                <a16:creationId xmlns:a16="http://schemas.microsoft.com/office/drawing/2014/main" id="{913904F1-D9FA-414C-A55E-0CB3E79C5F3D}"/>
              </a:ext>
            </a:extLst>
          </p:cNvPr>
          <p:cNvSpPr>
            <a:spLocks noGrp="1"/>
          </p:cNvSpPr>
          <p:nvPr>
            <p:ph idx="1"/>
          </p:nvPr>
        </p:nvSpPr>
        <p:spPr>
          <a:ln>
            <a:solidFill>
              <a:schemeClr val="tx1"/>
            </a:solidFill>
          </a:ln>
        </p:spPr>
        <p:txBody>
          <a:bodyPr>
            <a:normAutofit lnSpcReduction="10000"/>
          </a:bodyPr>
          <a:lstStyle/>
          <a:p>
            <a:pPr algn="just">
              <a:buFont typeface="Arial" panose="020B0604020202020204" pitchFamily="34" charset="0"/>
              <a:buChar char="•"/>
            </a:pPr>
            <a:r>
              <a:rPr lang="cs-CZ" sz="2400" dirty="0"/>
              <a:t>Generační obměna – předávání rodinného podniku na následující generaci, je jednou z klíčových strategických záležitostí a představuje druhou největší potenciální vývojovou krizi.</a:t>
            </a:r>
          </a:p>
          <a:p>
            <a:pPr algn="just">
              <a:buFont typeface="Arial" panose="020B0604020202020204" pitchFamily="34" charset="0"/>
              <a:buChar char="•"/>
            </a:pPr>
            <a:r>
              <a:rPr lang="cs-CZ" sz="2400" dirty="0"/>
              <a:t>Problémy spojené s generační obměnou: hledání či určení vhodného následovníka, konflikty uvnitř rodiny a chybějící důvěra, podceňování náročnosti procesu předání rodinného podniku.</a:t>
            </a:r>
          </a:p>
          <a:p>
            <a:pPr algn="just">
              <a:buFont typeface="Arial" panose="020B0604020202020204" pitchFamily="34" charset="0"/>
              <a:buChar char="•"/>
            </a:pPr>
            <a:r>
              <a:rPr lang="cs-CZ" sz="2400" dirty="0"/>
              <a:t>Generační obměna vyžaduje komplexní a důkladnou přípravu (10 let a více).</a:t>
            </a:r>
          </a:p>
          <a:p>
            <a:pPr algn="just">
              <a:buFont typeface="Arial" panose="020B0604020202020204" pitchFamily="34" charset="0"/>
              <a:buChar char="•"/>
            </a:pPr>
            <a:r>
              <a:rPr lang="cs-CZ" sz="2400" dirty="0"/>
              <a:t>Pouhá třetina se dožije druhé generace a z této třetiny pouhá polovina přejde do rukou třetí generace.</a:t>
            </a:r>
          </a:p>
        </p:txBody>
      </p:sp>
    </p:spTree>
    <p:extLst>
      <p:ext uri="{BB962C8B-B14F-4D97-AF65-F5344CB8AC3E}">
        <p14:creationId xmlns:p14="http://schemas.microsoft.com/office/powerpoint/2010/main" val="4248024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2615EB84-C2D9-4E42-B785-C5ABC0D03C39}"/>
              </a:ext>
            </a:extLst>
          </p:cNvPr>
          <p:cNvSpPr txBox="1"/>
          <p:nvPr/>
        </p:nvSpPr>
        <p:spPr>
          <a:xfrm>
            <a:off x="1042988" y="816746"/>
            <a:ext cx="7115591" cy="887767"/>
          </a:xfrm>
          <a:prstGeom prst="rect">
            <a:avLst/>
          </a:prstGeom>
          <a:solidFill>
            <a:schemeClr val="bg1">
              <a:alpha val="83000"/>
            </a:schemeClr>
          </a:solidFill>
        </p:spPr>
        <p:txBody>
          <a:bodyPr wrap="square">
            <a:spAutoFit/>
          </a:bodyPr>
          <a:lstStyle/>
          <a:p>
            <a:pPr>
              <a:defRPr/>
            </a:pPr>
            <a:endParaRPr lang="cs-CZ" dirty="0">
              <a:latin typeface="Arial" panose="020B0604020202020204" pitchFamily="34" charset="0"/>
              <a:cs typeface="Arial" panose="020B0604020202020204" pitchFamily="34" charset="0"/>
            </a:endParaRPr>
          </a:p>
        </p:txBody>
      </p:sp>
      <p:sp>
        <p:nvSpPr>
          <p:cNvPr id="51203" name="Nadpis 1"/>
          <p:cNvSpPr>
            <a:spLocks noGrp="1" noChangeArrowheads="1"/>
          </p:cNvSpPr>
          <p:nvPr>
            <p:ph type="title"/>
          </p:nvPr>
        </p:nvSpPr>
        <p:spPr bwMode="auto">
          <a:xfrm>
            <a:off x="457200" y="630314"/>
            <a:ext cx="8229600" cy="787323"/>
          </a:xfrm>
          <a:ln>
            <a:solidFill>
              <a:schemeClr val="tx1"/>
            </a:solidFill>
          </a:ln>
        </p:spPr>
        <p:txBody>
          <a:bodyPr vert="horz" wrap="square" lIns="91440" tIns="45720" rIns="91440" bIns="45720" numCol="1" anchorCtr="0" compatLnSpc="1">
            <a:prstTxWarp prst="textNoShape">
              <a:avLst/>
            </a:prstTxWarp>
            <a:normAutofit/>
          </a:bodyPr>
          <a:lstStyle/>
          <a:p>
            <a:pPr algn="l"/>
            <a:r>
              <a:rPr lang="cs-CZ" altLang="cs-CZ" sz="3600" b="1" dirty="0">
                <a:solidFill>
                  <a:srgbClr val="C00000"/>
                </a:solidFill>
                <a:effectLst/>
              </a:rPr>
              <a:t>Literatura</a:t>
            </a:r>
          </a:p>
        </p:txBody>
      </p:sp>
      <p:sp>
        <p:nvSpPr>
          <p:cNvPr id="51204" name="Zástupný symbol pro obsah 2"/>
          <p:cNvSpPr>
            <a:spLocks noGrp="1"/>
          </p:cNvSpPr>
          <p:nvPr>
            <p:ph idx="1"/>
          </p:nvPr>
        </p:nvSpPr>
        <p:spPr>
          <a:ln>
            <a:solidFill>
              <a:schemeClr val="tx1"/>
            </a:solidFill>
          </a:ln>
        </p:spPr>
        <p:txBody>
          <a:bodyPr/>
          <a:lstStyle/>
          <a:p>
            <a:pPr marL="82550" indent="0" algn="just">
              <a:buNone/>
            </a:pPr>
            <a:r>
              <a:rPr lang="cs-CZ" sz="2400" dirty="0"/>
              <a:t>Koráb, V., Hanzelková, A., </a:t>
            </a:r>
            <a:r>
              <a:rPr lang="cs-CZ" sz="2400" dirty="0" err="1"/>
              <a:t>Mihalisko</a:t>
            </a:r>
            <a:r>
              <a:rPr lang="cs-CZ" sz="2400" dirty="0"/>
              <a:t>, M. (2008). Rodinné podnikání. Brno: </a:t>
            </a:r>
            <a:r>
              <a:rPr lang="cs-CZ" sz="2400" dirty="0" err="1"/>
              <a:t>Computer</a:t>
            </a:r>
            <a:r>
              <a:rPr lang="cs-CZ" sz="2400" dirty="0"/>
              <a:t> </a:t>
            </a:r>
            <a:r>
              <a:rPr lang="cs-CZ" sz="2400" dirty="0" err="1"/>
              <a:t>Press</a:t>
            </a:r>
            <a:r>
              <a:rPr lang="cs-CZ" sz="2400" dirty="0"/>
              <a:t>, a. s. ISBN 978-80-251-1843-6.</a:t>
            </a:r>
          </a:p>
          <a:p>
            <a:pPr marL="82550" indent="0" algn="just">
              <a:buNone/>
            </a:pPr>
            <a:r>
              <a:rPr lang="cs-CZ" sz="2400" dirty="0" err="1"/>
              <a:t>Martel</a:t>
            </a:r>
            <a:r>
              <a:rPr lang="cs-CZ" sz="2400" dirty="0"/>
              <a:t>. J. (2017). Rodinné firmy na rozcestí. Jak postupovat při nástupnictví, dědictví a udržení rodinné soudržnosti. Praha: Grada. ISBN 978-80-271-0332-4.</a:t>
            </a:r>
          </a:p>
          <a:p>
            <a:pPr marL="82550" indent="0" algn="just">
              <a:buNone/>
            </a:pPr>
            <a:endParaRPr lang="cs-CZ" sz="2400" dirty="0"/>
          </a:p>
          <a:p>
            <a:pPr marL="82550" indent="0" algn="just">
              <a:buNone/>
            </a:pPr>
            <a:endParaRPr lang="cs-CZ" sz="2400" dirty="0">
              <a:solidFill>
                <a:schemeClr val="bg1"/>
              </a:solidFill>
            </a:endParaRPr>
          </a:p>
          <a:p>
            <a:pPr marL="82550" indent="0" algn="just">
              <a:buNone/>
            </a:pPr>
            <a:endParaRPr lang="cs-CZ" sz="2400" dirty="0"/>
          </a:p>
          <a:p>
            <a:pPr marL="82550" indent="0" algn="just">
              <a:buNone/>
            </a:pPr>
            <a:endParaRPr lang="cs-CZ" alt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2541" y="663687"/>
            <a:ext cx="7499350" cy="778098"/>
          </a:xfrm>
          <a:ln>
            <a:solidFill>
              <a:schemeClr val="tx1"/>
            </a:solidFill>
          </a:ln>
        </p:spPr>
        <p:txBody>
          <a:bodyPr>
            <a:noAutofit/>
          </a:bodyPr>
          <a:lstStyle/>
          <a:p>
            <a:pPr algn="l"/>
            <a:br>
              <a:rPr lang="cs-CZ" sz="3200" b="1" dirty="0">
                <a:solidFill>
                  <a:srgbClr val="0070C0"/>
                </a:solidFill>
                <a:effectLst/>
              </a:rPr>
            </a:br>
            <a:r>
              <a:rPr lang="cs-CZ" sz="2400" b="1" dirty="0">
                <a:solidFill>
                  <a:srgbClr val="C00000"/>
                </a:solidFill>
                <a:effectLst/>
              </a:rPr>
              <a:t>1. Rodinný podnik</a:t>
            </a:r>
            <a:br>
              <a:rPr lang="cs-CZ" sz="2400" b="1" dirty="0">
                <a:solidFill>
                  <a:srgbClr val="0070C0"/>
                </a:solidFill>
                <a:effectLst/>
              </a:rPr>
            </a:br>
            <a:r>
              <a:rPr lang="cs-CZ" sz="2400" b="1" dirty="0">
                <a:solidFill>
                  <a:schemeClr val="bg1">
                    <a:lumMod val="65000"/>
                  </a:schemeClr>
                </a:solidFill>
                <a:effectLst/>
              </a:rPr>
              <a:t>1.1 Vymezení pojmu</a:t>
            </a:r>
            <a:br>
              <a:rPr lang="cs-CZ" sz="3200" b="1" dirty="0">
                <a:solidFill>
                  <a:schemeClr val="bg1">
                    <a:lumMod val="65000"/>
                  </a:schemeClr>
                </a:solidFill>
                <a:effectLst/>
              </a:rPr>
            </a:br>
            <a:endParaRPr lang="cs-CZ" sz="3200" b="1" dirty="0">
              <a:solidFill>
                <a:schemeClr val="bg1">
                  <a:lumMod val="65000"/>
                </a:schemeClr>
              </a:solidFill>
              <a:effectLst/>
            </a:endParaRPr>
          </a:p>
        </p:txBody>
      </p:sp>
      <p:sp>
        <p:nvSpPr>
          <p:cNvPr id="3" name="Zástupný symbol pro obsah 2"/>
          <p:cNvSpPr>
            <a:spLocks noGrp="1"/>
          </p:cNvSpPr>
          <p:nvPr>
            <p:ph idx="1"/>
          </p:nvPr>
        </p:nvSpPr>
        <p:spPr>
          <a:xfrm>
            <a:off x="822541" y="1633491"/>
            <a:ext cx="7499350" cy="4474346"/>
          </a:xfrm>
          <a:ln>
            <a:solidFill>
              <a:schemeClr val="tx1"/>
            </a:solidFill>
          </a:ln>
        </p:spPr>
        <p:txBody>
          <a:bodyPr/>
          <a:lstStyle/>
          <a:p>
            <a:pPr marL="0" indent="0" algn="just">
              <a:buNone/>
            </a:pPr>
            <a:r>
              <a:rPr lang="cs-CZ" sz="2000" dirty="0" err="1"/>
              <a:t>Shanker</a:t>
            </a:r>
            <a:r>
              <a:rPr lang="cs-CZ" sz="2000" dirty="0"/>
              <a:t> a </a:t>
            </a:r>
            <a:r>
              <a:rPr lang="cs-CZ" sz="2000" dirty="0" err="1"/>
              <a:t>Astrachan</a:t>
            </a:r>
            <a:r>
              <a:rPr lang="cs-CZ" sz="2000" dirty="0"/>
              <a:t> (2004) vymezili tři definice rodinných podniků, které se liší mírou zapojení rodiny do podnikání:</a:t>
            </a:r>
          </a:p>
          <a:p>
            <a:pPr marL="0" indent="0" algn="just">
              <a:buNone/>
            </a:pPr>
            <a:r>
              <a:rPr lang="cs-CZ" sz="2000" b="1" dirty="0">
                <a:solidFill>
                  <a:srgbClr val="C00000"/>
                </a:solidFill>
              </a:rPr>
              <a:t>Široká definice: </a:t>
            </a:r>
            <a:r>
              <a:rPr lang="cs-CZ" sz="2000" dirty="0"/>
              <a:t>rodina má strategický vliv na další směřování podniku (nikoli však nutně strategickou většinou ve smyslu akcií) a kde existuje záměr stávajících vlastníků udržet podnik v rodině.</a:t>
            </a:r>
          </a:p>
          <a:p>
            <a:pPr marL="0" indent="0" algn="just">
              <a:buNone/>
            </a:pPr>
            <a:r>
              <a:rPr lang="cs-CZ" sz="2000" b="1" dirty="0">
                <a:solidFill>
                  <a:srgbClr val="C00000"/>
                </a:solidFill>
              </a:rPr>
              <a:t>Středně široká definice: </a:t>
            </a:r>
            <a:r>
              <a:rPr lang="cs-CZ" sz="2000" dirty="0"/>
              <a:t>zakladatel či jeho potomci podnik řídí a mají nad ním vlastnickou kontrolu.</a:t>
            </a:r>
          </a:p>
          <a:p>
            <a:pPr marL="0" indent="0" algn="just">
              <a:buNone/>
            </a:pPr>
            <a:r>
              <a:rPr lang="cs-CZ" sz="2000" b="1" dirty="0">
                <a:solidFill>
                  <a:srgbClr val="C00000"/>
                </a:solidFill>
              </a:rPr>
              <a:t>Úzká definice: </a:t>
            </a:r>
            <a:r>
              <a:rPr lang="cs-CZ" sz="2000" dirty="0"/>
              <a:t>angažuje se více rodinných generací, rodina podnik přímo řídí a také vlastní a více než jeden člen rodiny v něm má významné manažerské postavení.</a:t>
            </a:r>
          </a:p>
        </p:txBody>
      </p:sp>
    </p:spTree>
    <p:extLst>
      <p:ext uri="{BB962C8B-B14F-4D97-AF65-F5344CB8AC3E}">
        <p14:creationId xmlns:p14="http://schemas.microsoft.com/office/powerpoint/2010/main" val="3001004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49678" y="831659"/>
            <a:ext cx="8321459" cy="5285055"/>
          </a:xfrm>
          <a:ln>
            <a:solidFill>
              <a:schemeClr val="tx1"/>
            </a:solidFill>
          </a:ln>
        </p:spPr>
        <p:txBody>
          <a:bodyPr/>
          <a:lstStyle/>
          <a:p>
            <a:pPr algn="just"/>
            <a:r>
              <a:rPr lang="cs-CZ" sz="2400" dirty="0"/>
              <a:t>V ČR neexistuje jednotné teoretické vymezení rodinného podnikání.</a:t>
            </a:r>
          </a:p>
          <a:p>
            <a:pPr algn="just"/>
            <a:r>
              <a:rPr lang="cs-CZ" sz="2400" dirty="0"/>
              <a:t>Přitom rodinné podniky tvoří zhruba 40 % tuzemského HDP a jejich podíl a význam na trhu roste.</a:t>
            </a:r>
          </a:p>
          <a:p>
            <a:pPr algn="just"/>
            <a:r>
              <a:rPr lang="cs-CZ" sz="2400" dirty="0"/>
              <a:t>Specifickými rysy rodinných firem je vysoký smysl pro sociální cítění, důraz na kvalitu, tradici a motivaci plynoucí z vlastnictví podniku. Neusilují o max. krátkodobého zisku, naopak jsou schopny obětovat zisk k zajištění dalšího rozvoje firmy. </a:t>
            </a:r>
          </a:p>
        </p:txBody>
      </p:sp>
    </p:spTree>
    <p:extLst>
      <p:ext uri="{BB962C8B-B14F-4D97-AF65-F5344CB8AC3E}">
        <p14:creationId xmlns:p14="http://schemas.microsoft.com/office/powerpoint/2010/main" val="296649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BF85D6-F72B-4C80-936C-AEB0AE99F6EF}"/>
              </a:ext>
            </a:extLst>
          </p:cNvPr>
          <p:cNvSpPr>
            <a:spLocks noGrp="1"/>
          </p:cNvSpPr>
          <p:nvPr>
            <p:ph type="title"/>
          </p:nvPr>
        </p:nvSpPr>
        <p:spPr>
          <a:xfrm>
            <a:off x="457200" y="638623"/>
            <a:ext cx="8229600" cy="1143000"/>
          </a:xfrm>
          <a:ln>
            <a:solidFill>
              <a:schemeClr val="tx1"/>
            </a:solidFill>
          </a:ln>
        </p:spPr>
        <p:txBody>
          <a:bodyPr>
            <a:normAutofit/>
          </a:bodyPr>
          <a:lstStyle/>
          <a:p>
            <a:pPr algn="l"/>
            <a:r>
              <a:rPr lang="cs-CZ" sz="2700" b="1" dirty="0">
                <a:solidFill>
                  <a:srgbClr val="C00000"/>
                </a:solidFill>
                <a:effectLst/>
              </a:rPr>
              <a:t>1. Rodinný podnik</a:t>
            </a:r>
            <a:br>
              <a:rPr lang="cs-CZ" sz="4400" b="1" dirty="0">
                <a:solidFill>
                  <a:srgbClr val="0070C0"/>
                </a:solidFill>
                <a:effectLst/>
              </a:rPr>
            </a:br>
            <a:r>
              <a:rPr lang="cs-CZ" sz="2700" b="1" dirty="0">
                <a:solidFill>
                  <a:schemeClr val="bg1">
                    <a:lumMod val="65000"/>
                  </a:schemeClr>
                </a:solidFill>
                <a:effectLst/>
              </a:rPr>
              <a:t>1.2 Stav rodinného podnikání v ČR</a:t>
            </a:r>
          </a:p>
        </p:txBody>
      </p:sp>
      <p:sp>
        <p:nvSpPr>
          <p:cNvPr id="3" name="Zástupný obsah 2">
            <a:extLst>
              <a:ext uri="{FF2B5EF4-FFF2-40B4-BE49-F238E27FC236}">
                <a16:creationId xmlns:a16="http://schemas.microsoft.com/office/drawing/2014/main" id="{9896FB9D-C246-4172-A5C4-1822EF2A140B}"/>
              </a:ext>
            </a:extLst>
          </p:cNvPr>
          <p:cNvSpPr>
            <a:spLocks noGrp="1"/>
          </p:cNvSpPr>
          <p:nvPr>
            <p:ph idx="1"/>
          </p:nvPr>
        </p:nvSpPr>
        <p:spPr>
          <a:xfrm>
            <a:off x="457200" y="1955307"/>
            <a:ext cx="8296183" cy="4134775"/>
          </a:xfrm>
          <a:ln>
            <a:solidFill>
              <a:schemeClr val="tx1"/>
            </a:solidFill>
          </a:ln>
        </p:spPr>
        <p:txBody>
          <a:bodyPr/>
          <a:lstStyle/>
          <a:p>
            <a:pPr algn="just">
              <a:buFont typeface="Arial" panose="020B0604020202020204" pitchFamily="34" charset="0"/>
              <a:buChar char="•"/>
            </a:pPr>
            <a:r>
              <a:rPr lang="cs-CZ" sz="2400" dirty="0"/>
              <a:t>Většina rodinných podniků začíná jako podnikatel - fyzická osoba, později dojde k transformaci na osobu právnickou.</a:t>
            </a:r>
          </a:p>
          <a:p>
            <a:pPr algn="just">
              <a:buFont typeface="Arial" panose="020B0604020202020204" pitchFamily="34" charset="0"/>
              <a:buChar char="•"/>
            </a:pPr>
            <a:r>
              <a:rPr lang="cs-CZ" sz="2400" dirty="0"/>
              <a:t>Nejoblíbenější právní formou mezi rodinnými podniky je společnost s ručením omezeným. (snaží se minimalizovat finanční dopady případného podnikatelského neúspěchu na svoji rodinu)</a:t>
            </a:r>
          </a:p>
          <a:p>
            <a:pPr algn="just">
              <a:buFont typeface="Arial" panose="020B0604020202020204" pitchFamily="34" charset="0"/>
              <a:buChar char="•"/>
            </a:pPr>
            <a:r>
              <a:rPr lang="cs-CZ" sz="2400" dirty="0"/>
              <a:t>V ČR patří rodinné podniky především do kategorie malých a středních podniků, jejichž obrat nepřesahuje 10 mil. EUR. </a:t>
            </a:r>
          </a:p>
          <a:p>
            <a:pPr marL="82550" indent="0" algn="just">
              <a:buNone/>
            </a:pPr>
            <a:endParaRPr lang="cs-CZ" sz="2400" dirty="0"/>
          </a:p>
        </p:txBody>
      </p:sp>
    </p:spTree>
    <p:extLst>
      <p:ext uri="{BB962C8B-B14F-4D97-AF65-F5344CB8AC3E}">
        <p14:creationId xmlns:p14="http://schemas.microsoft.com/office/powerpoint/2010/main" val="265950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A35313-4DD1-41F6-8DA2-5D576FF27A88}"/>
              </a:ext>
            </a:extLst>
          </p:cNvPr>
          <p:cNvSpPr>
            <a:spLocks noGrp="1"/>
          </p:cNvSpPr>
          <p:nvPr>
            <p:ph type="title"/>
          </p:nvPr>
        </p:nvSpPr>
        <p:spPr>
          <a:xfrm>
            <a:off x="457200" y="705774"/>
            <a:ext cx="8229600" cy="711863"/>
          </a:xfrm>
          <a:ln>
            <a:solidFill>
              <a:schemeClr val="tx1"/>
            </a:solidFill>
          </a:ln>
        </p:spPr>
        <p:txBody>
          <a:bodyPr>
            <a:normAutofit fontScale="90000"/>
          </a:bodyPr>
          <a:lstStyle/>
          <a:p>
            <a:pPr algn="l"/>
            <a:r>
              <a:rPr lang="cs-CZ" sz="2400" b="1" dirty="0">
                <a:solidFill>
                  <a:srgbClr val="C00000"/>
                </a:solidFill>
                <a:effectLst/>
              </a:rPr>
              <a:t>1. Rodinný podnik </a:t>
            </a:r>
            <a:br>
              <a:rPr lang="cs-CZ" sz="2400" b="1" dirty="0">
                <a:solidFill>
                  <a:srgbClr val="0070C0"/>
                </a:solidFill>
                <a:effectLst/>
              </a:rPr>
            </a:br>
            <a:r>
              <a:rPr lang="cs-CZ" sz="2400" b="1" dirty="0">
                <a:solidFill>
                  <a:schemeClr val="bg1">
                    <a:lumMod val="65000"/>
                  </a:schemeClr>
                </a:solidFill>
                <a:effectLst/>
              </a:rPr>
              <a:t>1.3 Typy rodinných podniků</a:t>
            </a:r>
          </a:p>
        </p:txBody>
      </p:sp>
      <p:sp>
        <p:nvSpPr>
          <p:cNvPr id="3" name="Zástupný obsah 2">
            <a:extLst>
              <a:ext uri="{FF2B5EF4-FFF2-40B4-BE49-F238E27FC236}">
                <a16:creationId xmlns:a16="http://schemas.microsoft.com/office/drawing/2014/main" id="{91294C14-B9AE-4948-804F-1206FCDCA539}"/>
              </a:ext>
            </a:extLst>
          </p:cNvPr>
          <p:cNvSpPr>
            <a:spLocks noGrp="1"/>
          </p:cNvSpPr>
          <p:nvPr>
            <p:ph idx="1"/>
          </p:nvPr>
        </p:nvSpPr>
        <p:spPr>
          <a:xfrm>
            <a:off x="457200" y="1519808"/>
            <a:ext cx="8229600" cy="4632417"/>
          </a:xfrm>
          <a:ln>
            <a:solidFill>
              <a:schemeClr val="tx1"/>
            </a:solidFill>
          </a:ln>
        </p:spPr>
        <p:txBody>
          <a:bodyPr>
            <a:normAutofit/>
          </a:bodyPr>
          <a:lstStyle/>
          <a:p>
            <a:pPr marL="82550" indent="0" algn="just">
              <a:buNone/>
            </a:pPr>
            <a:r>
              <a:rPr lang="cs-CZ" sz="2200" dirty="0"/>
              <a:t>S ohledem na velikost a stáří podniků lze podle Korába (2008) identifikovat v ČR  typy rodinných podniků: </a:t>
            </a:r>
          </a:p>
          <a:p>
            <a:pPr algn="just">
              <a:buFont typeface="Arial" panose="020B0604020202020204" pitchFamily="34" charset="0"/>
              <a:buChar char="•"/>
            </a:pPr>
            <a:r>
              <a:rPr lang="cs-CZ" sz="2200" dirty="0">
                <a:solidFill>
                  <a:srgbClr val="C00000"/>
                </a:solidFill>
              </a:rPr>
              <a:t>Podniky velké, popř. střední velikosti s dlouhou historií </a:t>
            </a:r>
            <a:r>
              <a:rPr lang="cs-CZ" sz="2200" dirty="0"/>
              <a:t>(podniky, které byly vlastnickým rodinám zcizeny po roce 1948 v rámci znárodňovacího procesu a posléze vráceny v restitucích v průběhu devadesátých let), </a:t>
            </a:r>
          </a:p>
          <a:p>
            <a:pPr algn="just">
              <a:buFont typeface="Arial" panose="020B0604020202020204" pitchFamily="34" charset="0"/>
              <a:buChar char="•"/>
            </a:pPr>
            <a:r>
              <a:rPr lang="cs-CZ" sz="2000" dirty="0">
                <a:solidFill>
                  <a:srgbClr val="C00000"/>
                </a:solidFill>
              </a:rPr>
              <a:t>Restituované malé podniky, resp. mikropodniky </a:t>
            </a:r>
            <a:r>
              <a:rPr lang="cs-CZ" sz="2000" dirty="0"/>
              <a:t>(tradiční řemeslné výroby, místní hotely, obchody, řeznictví pekařství vinařství apod., kde s podnikáním vypomáhají další členové rodiny), </a:t>
            </a:r>
          </a:p>
          <a:p>
            <a:pPr algn="just">
              <a:buFont typeface="Arial" panose="020B0604020202020204" pitchFamily="34" charset="0"/>
              <a:buChar char="•"/>
            </a:pPr>
            <a:r>
              <a:rPr lang="cs-CZ" sz="2000" dirty="0">
                <a:solidFill>
                  <a:srgbClr val="C00000"/>
                </a:solidFill>
              </a:rPr>
              <a:t>Malé, střední a velké podniky založené nově po roce 1989.</a:t>
            </a:r>
          </a:p>
          <a:p>
            <a:pPr algn="just">
              <a:buFont typeface="Arial" panose="020B0604020202020204" pitchFamily="34" charset="0"/>
              <a:buChar char="•"/>
            </a:pPr>
            <a:r>
              <a:rPr lang="cs-CZ" sz="1800" dirty="0"/>
              <a:t>Objevují se zde i </a:t>
            </a:r>
            <a:r>
              <a:rPr lang="cs-CZ" sz="1800" dirty="0">
                <a:solidFill>
                  <a:srgbClr val="C00000"/>
                </a:solidFill>
              </a:rPr>
              <a:t>specifické formy rodinného podnikání </a:t>
            </a:r>
            <a:r>
              <a:rPr lang="cs-CZ" sz="1800" dirty="0"/>
              <a:t>jako jsou restituované zemědělské farmy a panství bývalých aristokratických rodin. </a:t>
            </a:r>
          </a:p>
          <a:p>
            <a:endParaRPr lang="cs-CZ" dirty="0"/>
          </a:p>
        </p:txBody>
      </p:sp>
    </p:spTree>
    <p:extLst>
      <p:ext uri="{BB962C8B-B14F-4D97-AF65-F5344CB8AC3E}">
        <p14:creationId xmlns:p14="http://schemas.microsoft.com/office/powerpoint/2010/main" val="740763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56948" y="869874"/>
            <a:ext cx="7830104" cy="792088"/>
          </a:xfrm>
          <a:ln>
            <a:solidFill>
              <a:schemeClr val="tx1"/>
            </a:solidFill>
          </a:ln>
        </p:spPr>
        <p:txBody>
          <a:bodyPr>
            <a:noAutofit/>
          </a:bodyPr>
          <a:lstStyle/>
          <a:p>
            <a:pPr algn="l"/>
            <a:r>
              <a:rPr lang="cs-CZ" sz="2400" b="1" dirty="0">
                <a:solidFill>
                  <a:srgbClr val="C00000"/>
                </a:solidFill>
                <a:effectLst/>
              </a:rPr>
              <a:t>2. Specifika rodinného podnikání</a:t>
            </a:r>
            <a:br>
              <a:rPr lang="cs-CZ" sz="2000" b="1" dirty="0">
                <a:solidFill>
                  <a:schemeClr val="bg1">
                    <a:lumMod val="65000"/>
                  </a:schemeClr>
                </a:solidFill>
                <a:effectLst/>
              </a:rPr>
            </a:br>
            <a:r>
              <a:rPr lang="cs-CZ" sz="2000" b="1" dirty="0">
                <a:solidFill>
                  <a:schemeClr val="bg1">
                    <a:lumMod val="65000"/>
                  </a:schemeClr>
                </a:solidFill>
                <a:effectLst/>
              </a:rPr>
              <a:t>2.1 Odlišnosti systému rodiny a systému podniku</a:t>
            </a:r>
          </a:p>
        </p:txBody>
      </p:sp>
      <p:sp>
        <p:nvSpPr>
          <p:cNvPr id="3" name="Zástupný symbol pro obsah 2"/>
          <p:cNvSpPr>
            <a:spLocks noGrp="1"/>
          </p:cNvSpPr>
          <p:nvPr>
            <p:ph idx="1"/>
          </p:nvPr>
        </p:nvSpPr>
        <p:spPr>
          <a:xfrm>
            <a:off x="1435100" y="1384916"/>
            <a:ext cx="7051952" cy="5140427"/>
          </a:xfrm>
        </p:spPr>
        <p:txBody>
          <a:bodyPr/>
          <a:lstStyle/>
          <a:p>
            <a:pPr marL="0" indent="0" algn="just">
              <a:buNone/>
            </a:pPr>
            <a:endParaRPr lang="cs-CZ" sz="2000" dirty="0"/>
          </a:p>
          <a:p>
            <a:pPr marL="0" indent="0" algn="just">
              <a:buNone/>
            </a:pPr>
            <a:endParaRPr lang="cs-CZ" sz="2000" dirty="0"/>
          </a:p>
          <a:p>
            <a:pPr marL="0" indent="0" algn="just">
              <a:buNone/>
            </a:pPr>
            <a:r>
              <a:rPr lang="cs-CZ" sz="2000" dirty="0"/>
              <a:t>V rodinném podniku se na sebe vrství dva systémy: rodina a podnik.</a:t>
            </a:r>
          </a:p>
          <a:p>
            <a:pPr marL="0" indent="0" algn="just">
              <a:buNone/>
            </a:pPr>
            <a:endParaRPr lang="cs-CZ" sz="2000" dirty="0"/>
          </a:p>
          <a:p>
            <a:pPr marL="0" indent="0" algn="just">
              <a:buNone/>
            </a:pPr>
            <a:endParaRPr lang="cs-CZ" sz="2000" dirty="0"/>
          </a:p>
          <a:p>
            <a:pPr marL="0" indent="0" algn="just">
              <a:buNone/>
            </a:pPr>
            <a:endParaRPr lang="cs-CZ" sz="2000" dirty="0"/>
          </a:p>
        </p:txBody>
      </p:sp>
      <p:sp>
        <p:nvSpPr>
          <p:cNvPr id="4" name="TextovéPole 3">
            <a:extLst>
              <a:ext uri="{FF2B5EF4-FFF2-40B4-BE49-F238E27FC236}">
                <a16:creationId xmlns:a16="http://schemas.microsoft.com/office/drawing/2014/main" id="{F369D509-0008-4E35-B2A6-23D49CA68D66}"/>
              </a:ext>
            </a:extLst>
          </p:cNvPr>
          <p:cNvSpPr txBox="1"/>
          <p:nvPr/>
        </p:nvSpPr>
        <p:spPr>
          <a:xfrm>
            <a:off x="1619672" y="3053173"/>
            <a:ext cx="3240360" cy="2585323"/>
          </a:xfrm>
          <a:prstGeom prst="rect">
            <a:avLst/>
          </a:prstGeom>
          <a:noFill/>
          <a:ln>
            <a:solidFill>
              <a:schemeClr val="tx1"/>
            </a:solidFill>
          </a:ln>
        </p:spPr>
        <p:txBody>
          <a:bodyPr wrap="square" rtlCol="0">
            <a:spAutoFit/>
          </a:bodyPr>
          <a:lstStyle/>
          <a:p>
            <a:r>
              <a:rPr lang="cs-CZ" dirty="0">
                <a:solidFill>
                  <a:srgbClr val="0070C0"/>
                </a:solidFill>
              </a:rPr>
              <a:t>Sytém rodiny</a:t>
            </a:r>
          </a:p>
          <a:p>
            <a:r>
              <a:rPr lang="cs-CZ" dirty="0">
                <a:solidFill>
                  <a:srgbClr val="0070C0"/>
                </a:solidFill>
              </a:rPr>
              <a:t>Rysy:</a:t>
            </a:r>
          </a:p>
          <a:p>
            <a:r>
              <a:rPr lang="cs-CZ" dirty="0"/>
              <a:t>Emoční hledisko</a:t>
            </a:r>
          </a:p>
          <a:p>
            <a:r>
              <a:rPr lang="cs-CZ" dirty="0"/>
              <a:t>Orientace směrem dovnitř</a:t>
            </a:r>
          </a:p>
          <a:p>
            <a:r>
              <a:rPr lang="cs-CZ" dirty="0"/>
              <a:t>Málo změn</a:t>
            </a:r>
          </a:p>
          <a:p>
            <a:r>
              <a:rPr lang="cs-CZ" dirty="0">
                <a:solidFill>
                  <a:srgbClr val="0070C0"/>
                </a:solidFill>
              </a:rPr>
              <a:t>Úkoly:</a:t>
            </a:r>
          </a:p>
          <a:p>
            <a:r>
              <a:rPr lang="cs-CZ" dirty="0"/>
              <a:t>Povzbuzování</a:t>
            </a:r>
          </a:p>
          <a:p>
            <a:r>
              <a:rPr lang="cs-CZ" dirty="0"/>
              <a:t>Rozvoj </a:t>
            </a:r>
            <a:r>
              <a:rPr lang="cs-CZ" dirty="0" err="1"/>
              <a:t>sebeoceňování</a:t>
            </a:r>
            <a:endParaRPr lang="cs-CZ" dirty="0"/>
          </a:p>
          <a:p>
            <a:r>
              <a:rPr lang="cs-CZ" dirty="0"/>
              <a:t>Výchova k dospělosti</a:t>
            </a:r>
          </a:p>
        </p:txBody>
      </p:sp>
      <p:sp>
        <p:nvSpPr>
          <p:cNvPr id="9" name="TextovéPole 8">
            <a:extLst>
              <a:ext uri="{FF2B5EF4-FFF2-40B4-BE49-F238E27FC236}">
                <a16:creationId xmlns:a16="http://schemas.microsoft.com/office/drawing/2014/main" id="{94096DFC-202D-476C-AB85-D9C6C2D0007D}"/>
              </a:ext>
            </a:extLst>
          </p:cNvPr>
          <p:cNvSpPr txBox="1"/>
          <p:nvPr/>
        </p:nvSpPr>
        <p:spPr>
          <a:xfrm>
            <a:off x="4634144" y="2671434"/>
            <a:ext cx="3600400" cy="2585323"/>
          </a:xfrm>
          <a:prstGeom prst="rect">
            <a:avLst/>
          </a:prstGeom>
          <a:noFill/>
          <a:ln>
            <a:solidFill>
              <a:schemeClr val="tx1"/>
            </a:solidFill>
          </a:ln>
        </p:spPr>
        <p:txBody>
          <a:bodyPr wrap="square" rtlCol="0">
            <a:spAutoFit/>
          </a:bodyPr>
          <a:lstStyle/>
          <a:p>
            <a:r>
              <a:rPr lang="cs-CZ" dirty="0"/>
              <a:t>     </a:t>
            </a:r>
            <a:r>
              <a:rPr lang="cs-CZ" dirty="0">
                <a:solidFill>
                  <a:srgbClr val="0070C0"/>
                </a:solidFill>
              </a:rPr>
              <a:t>Systém podniku</a:t>
            </a:r>
          </a:p>
          <a:p>
            <a:r>
              <a:rPr lang="cs-CZ" dirty="0"/>
              <a:t>     </a:t>
            </a:r>
            <a:r>
              <a:rPr lang="cs-CZ" dirty="0">
                <a:solidFill>
                  <a:srgbClr val="0070C0"/>
                </a:solidFill>
              </a:rPr>
              <a:t>Rysy:</a:t>
            </a:r>
          </a:p>
          <a:p>
            <a:r>
              <a:rPr lang="cs-CZ" dirty="0"/>
              <a:t>     Konkrétní hledisko</a:t>
            </a:r>
          </a:p>
          <a:p>
            <a:r>
              <a:rPr lang="cs-CZ" dirty="0"/>
              <a:t>     Orientace směrem ven</a:t>
            </a:r>
          </a:p>
          <a:p>
            <a:r>
              <a:rPr lang="cs-CZ" dirty="0"/>
              <a:t>     Hodně změn</a:t>
            </a:r>
          </a:p>
          <a:p>
            <a:r>
              <a:rPr lang="cs-CZ" dirty="0"/>
              <a:t>     </a:t>
            </a:r>
            <a:r>
              <a:rPr lang="cs-CZ" dirty="0">
                <a:solidFill>
                  <a:srgbClr val="0070C0"/>
                </a:solidFill>
              </a:rPr>
              <a:t>Úkoly:</a:t>
            </a:r>
          </a:p>
          <a:p>
            <a:r>
              <a:rPr lang="cs-CZ" dirty="0"/>
              <a:t>     Dosahování zisku</a:t>
            </a:r>
          </a:p>
          <a:p>
            <a:r>
              <a:rPr lang="cs-CZ" dirty="0"/>
              <a:t>     Rozvíjení dovedností </a:t>
            </a:r>
          </a:p>
          <a:p>
            <a:endParaRPr lang="cs-CZ" dirty="0"/>
          </a:p>
        </p:txBody>
      </p:sp>
    </p:spTree>
    <p:extLst>
      <p:ext uri="{BB962C8B-B14F-4D97-AF65-F5344CB8AC3E}">
        <p14:creationId xmlns:p14="http://schemas.microsoft.com/office/powerpoint/2010/main" val="3572779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52025" y="612557"/>
            <a:ext cx="8401358" cy="5637323"/>
          </a:xfrm>
        </p:spPr>
        <p:txBody>
          <a:bodyPr/>
          <a:lstStyle/>
          <a:p>
            <a:pPr marL="0" indent="0" algn="just">
              <a:buNone/>
            </a:pPr>
            <a:r>
              <a:rPr lang="cs-CZ" sz="2400" dirty="0"/>
              <a:t>Model tří kruhů – zdůrazňuje se v něm vzájemná závislost tří systémů: rodiny, vlastnictví a řízení.</a:t>
            </a:r>
          </a:p>
          <a:p>
            <a:pPr marL="0" indent="0" algn="just">
              <a:buNone/>
            </a:pPr>
            <a:endParaRPr lang="cs-CZ" sz="2000" dirty="0"/>
          </a:p>
          <a:p>
            <a:pPr marL="0" indent="0" algn="just">
              <a:buNone/>
            </a:pPr>
            <a:endParaRPr lang="cs-CZ" sz="2000" dirty="0"/>
          </a:p>
          <a:p>
            <a:pPr marL="0" indent="0" algn="just">
              <a:buNone/>
            </a:pPr>
            <a:endParaRPr lang="cs-CZ" sz="2000" dirty="0"/>
          </a:p>
        </p:txBody>
      </p:sp>
      <p:sp>
        <p:nvSpPr>
          <p:cNvPr id="5" name="Ovál 4">
            <a:extLst>
              <a:ext uri="{FF2B5EF4-FFF2-40B4-BE49-F238E27FC236}">
                <a16:creationId xmlns:a16="http://schemas.microsoft.com/office/drawing/2014/main" id="{3419785E-E97D-4705-A38B-60D73C1B2375}"/>
              </a:ext>
            </a:extLst>
          </p:cNvPr>
          <p:cNvSpPr/>
          <p:nvPr/>
        </p:nvSpPr>
        <p:spPr>
          <a:xfrm>
            <a:off x="2555776" y="3107708"/>
            <a:ext cx="2232248" cy="20162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vál 5">
            <a:extLst>
              <a:ext uri="{FF2B5EF4-FFF2-40B4-BE49-F238E27FC236}">
                <a16:creationId xmlns:a16="http://schemas.microsoft.com/office/drawing/2014/main" id="{5FA17A76-99F5-41A0-B9F9-0C1038EEC971}"/>
              </a:ext>
            </a:extLst>
          </p:cNvPr>
          <p:cNvSpPr/>
          <p:nvPr/>
        </p:nvSpPr>
        <p:spPr>
          <a:xfrm>
            <a:off x="4013546" y="3107708"/>
            <a:ext cx="2232248" cy="20162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Ovál 6">
            <a:extLst>
              <a:ext uri="{FF2B5EF4-FFF2-40B4-BE49-F238E27FC236}">
                <a16:creationId xmlns:a16="http://schemas.microsoft.com/office/drawing/2014/main" id="{AC39F968-F501-4E21-BC06-D88687494D06}"/>
              </a:ext>
            </a:extLst>
          </p:cNvPr>
          <p:cNvSpPr/>
          <p:nvPr/>
        </p:nvSpPr>
        <p:spPr>
          <a:xfrm>
            <a:off x="3182303" y="1634288"/>
            <a:ext cx="2232248" cy="20882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TextovéPole 7">
            <a:extLst>
              <a:ext uri="{FF2B5EF4-FFF2-40B4-BE49-F238E27FC236}">
                <a16:creationId xmlns:a16="http://schemas.microsoft.com/office/drawing/2014/main" id="{F905A44C-C373-483B-B996-83908CA338FC}"/>
              </a:ext>
            </a:extLst>
          </p:cNvPr>
          <p:cNvSpPr txBox="1"/>
          <p:nvPr/>
        </p:nvSpPr>
        <p:spPr>
          <a:xfrm>
            <a:off x="3707904" y="2204864"/>
            <a:ext cx="1368152" cy="369332"/>
          </a:xfrm>
          <a:prstGeom prst="rect">
            <a:avLst/>
          </a:prstGeom>
          <a:noFill/>
        </p:spPr>
        <p:txBody>
          <a:bodyPr wrap="square" rtlCol="0">
            <a:spAutoFit/>
          </a:bodyPr>
          <a:lstStyle/>
          <a:p>
            <a:r>
              <a:rPr lang="cs-CZ" dirty="0"/>
              <a:t>Vlastnictví</a:t>
            </a:r>
          </a:p>
        </p:txBody>
      </p:sp>
      <p:sp>
        <p:nvSpPr>
          <p:cNvPr id="10" name="TextovéPole 9">
            <a:extLst>
              <a:ext uri="{FF2B5EF4-FFF2-40B4-BE49-F238E27FC236}">
                <a16:creationId xmlns:a16="http://schemas.microsoft.com/office/drawing/2014/main" id="{F66E9189-E023-40FE-9849-E959FDA91307}"/>
              </a:ext>
            </a:extLst>
          </p:cNvPr>
          <p:cNvSpPr txBox="1"/>
          <p:nvPr/>
        </p:nvSpPr>
        <p:spPr>
          <a:xfrm>
            <a:off x="2843808" y="4221088"/>
            <a:ext cx="936104" cy="369332"/>
          </a:xfrm>
          <a:prstGeom prst="rect">
            <a:avLst/>
          </a:prstGeom>
          <a:noFill/>
        </p:spPr>
        <p:txBody>
          <a:bodyPr wrap="square" rtlCol="0">
            <a:spAutoFit/>
          </a:bodyPr>
          <a:lstStyle/>
          <a:p>
            <a:r>
              <a:rPr lang="cs-CZ" dirty="0"/>
              <a:t>Podnik</a:t>
            </a:r>
          </a:p>
        </p:txBody>
      </p:sp>
      <p:sp>
        <p:nvSpPr>
          <p:cNvPr id="11" name="TextovéPole 10">
            <a:extLst>
              <a:ext uri="{FF2B5EF4-FFF2-40B4-BE49-F238E27FC236}">
                <a16:creationId xmlns:a16="http://schemas.microsoft.com/office/drawing/2014/main" id="{EBC7F375-5EF4-4E79-9E25-0B7ED279B7AE}"/>
              </a:ext>
            </a:extLst>
          </p:cNvPr>
          <p:cNvSpPr txBox="1"/>
          <p:nvPr/>
        </p:nvSpPr>
        <p:spPr>
          <a:xfrm>
            <a:off x="5001624" y="4071366"/>
            <a:ext cx="936104" cy="369332"/>
          </a:xfrm>
          <a:prstGeom prst="rect">
            <a:avLst/>
          </a:prstGeom>
          <a:noFill/>
        </p:spPr>
        <p:txBody>
          <a:bodyPr wrap="square" rtlCol="0">
            <a:spAutoFit/>
          </a:bodyPr>
          <a:lstStyle/>
          <a:p>
            <a:r>
              <a:rPr lang="cs-CZ" dirty="0"/>
              <a:t>Rodina</a:t>
            </a:r>
          </a:p>
        </p:txBody>
      </p:sp>
      <p:sp>
        <p:nvSpPr>
          <p:cNvPr id="2" name="TextovéPole 1"/>
          <p:cNvSpPr txBox="1"/>
          <p:nvPr/>
        </p:nvSpPr>
        <p:spPr>
          <a:xfrm>
            <a:off x="531213" y="5223712"/>
            <a:ext cx="7200800" cy="1292662"/>
          </a:xfrm>
          <a:prstGeom prst="rect">
            <a:avLst/>
          </a:prstGeom>
          <a:noFill/>
        </p:spPr>
        <p:txBody>
          <a:bodyPr wrap="square" rtlCol="0">
            <a:spAutoFit/>
          </a:bodyPr>
          <a:lstStyle/>
          <a:p>
            <a:pPr algn="just"/>
            <a:r>
              <a:rPr lang="cs-CZ" sz="2000" dirty="0"/>
              <a:t>Tři kruhy jsou úzce propojeny a navzájem se ovlivňují, znamená to, že podle toho, jak dobře či špatně funguje rodina, tak dobře či špatně bude fungovat i rodinný podnik.</a:t>
            </a:r>
          </a:p>
          <a:p>
            <a:endParaRPr lang="cs-CZ" dirty="0"/>
          </a:p>
        </p:txBody>
      </p:sp>
    </p:spTree>
    <p:extLst>
      <p:ext uri="{BB962C8B-B14F-4D97-AF65-F5344CB8AC3E}">
        <p14:creationId xmlns:p14="http://schemas.microsoft.com/office/powerpoint/2010/main" val="4140965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EF0084-0EBC-43CE-8E70-CCC83F5345E0}"/>
              </a:ext>
            </a:extLst>
          </p:cNvPr>
          <p:cNvSpPr>
            <a:spLocks noGrp="1"/>
          </p:cNvSpPr>
          <p:nvPr>
            <p:ph type="title"/>
          </p:nvPr>
        </p:nvSpPr>
        <p:spPr>
          <a:xfrm>
            <a:off x="457200" y="639192"/>
            <a:ext cx="8229600" cy="778446"/>
          </a:xfrm>
          <a:ln>
            <a:solidFill>
              <a:schemeClr val="tx1"/>
            </a:solidFill>
          </a:ln>
        </p:spPr>
        <p:txBody>
          <a:bodyPr>
            <a:normAutofit/>
          </a:bodyPr>
          <a:lstStyle/>
          <a:p>
            <a:pPr algn="l"/>
            <a:r>
              <a:rPr lang="cs-CZ" sz="2400" b="1" dirty="0">
                <a:solidFill>
                  <a:srgbClr val="C00000"/>
                </a:solidFill>
                <a:effectLst/>
              </a:rPr>
              <a:t>2. Specifika rodinného podnikání</a:t>
            </a:r>
            <a:br>
              <a:rPr lang="cs-CZ" sz="3200" b="1" dirty="0">
                <a:solidFill>
                  <a:schemeClr val="bg1">
                    <a:lumMod val="65000"/>
                  </a:schemeClr>
                </a:solidFill>
                <a:effectLst/>
              </a:rPr>
            </a:br>
            <a:r>
              <a:rPr lang="cs-CZ" sz="2000" b="1" dirty="0">
                <a:solidFill>
                  <a:schemeClr val="bg1">
                    <a:lumMod val="65000"/>
                  </a:schemeClr>
                </a:solidFill>
                <a:effectLst/>
              </a:rPr>
              <a:t>2.1 Role rodiny v řízení rodinných podniků</a:t>
            </a:r>
          </a:p>
        </p:txBody>
      </p:sp>
      <p:sp>
        <p:nvSpPr>
          <p:cNvPr id="3" name="Zástupný obsah 2">
            <a:extLst>
              <a:ext uri="{FF2B5EF4-FFF2-40B4-BE49-F238E27FC236}">
                <a16:creationId xmlns:a16="http://schemas.microsoft.com/office/drawing/2014/main" id="{4F55A308-4AF6-4550-8282-BFC8B6C3A704}"/>
              </a:ext>
            </a:extLst>
          </p:cNvPr>
          <p:cNvSpPr>
            <a:spLocks noGrp="1"/>
          </p:cNvSpPr>
          <p:nvPr>
            <p:ph idx="1"/>
          </p:nvPr>
        </p:nvSpPr>
        <p:spPr>
          <a:xfrm>
            <a:off x="457200" y="1541925"/>
            <a:ext cx="8229600" cy="4601423"/>
          </a:xfrm>
          <a:ln>
            <a:solidFill>
              <a:schemeClr val="tx1"/>
            </a:solidFill>
          </a:ln>
        </p:spPr>
        <p:txBody>
          <a:bodyPr/>
          <a:lstStyle/>
          <a:p>
            <a:pPr algn="just"/>
            <a:r>
              <a:rPr lang="cs-CZ" sz="2400" dirty="0"/>
              <a:t>Měření vlivu rodiny na podnik pomocí modelu F-PEC (mezinárodní srovnávací studie)</a:t>
            </a:r>
          </a:p>
          <a:p>
            <a:pPr>
              <a:buFont typeface="Arial" panose="020B0604020202020204" pitchFamily="34" charset="0"/>
              <a:buChar char="•"/>
            </a:pPr>
            <a:r>
              <a:rPr lang="cs-CZ" sz="2400" dirty="0"/>
              <a:t>Základem jsou tři pilíře vlivu rodiny na podnik:</a:t>
            </a:r>
          </a:p>
          <a:p>
            <a:pPr marL="357188" lvl="1" indent="0">
              <a:buNone/>
            </a:pPr>
            <a:r>
              <a:rPr lang="cs-CZ" sz="2000" dirty="0"/>
              <a:t>moc či síla,</a:t>
            </a:r>
          </a:p>
          <a:p>
            <a:pPr marL="357188" lvl="1" indent="0">
              <a:buNone/>
            </a:pPr>
            <a:r>
              <a:rPr lang="cs-CZ" sz="2000" dirty="0"/>
              <a:t>zkušenosti,</a:t>
            </a:r>
          </a:p>
          <a:p>
            <a:pPr marL="357188" lvl="1" indent="0">
              <a:buNone/>
            </a:pPr>
            <a:r>
              <a:rPr lang="cs-CZ" sz="2000" dirty="0"/>
              <a:t>kultura.</a:t>
            </a:r>
          </a:p>
          <a:p>
            <a:pPr marL="82550" indent="0" algn="just">
              <a:buNone/>
            </a:pPr>
            <a:endParaRPr lang="cs-CZ" sz="2200" dirty="0"/>
          </a:p>
        </p:txBody>
      </p:sp>
      <p:pic>
        <p:nvPicPr>
          <p:cNvPr id="4" name="Obrázek 3"/>
          <p:cNvPicPr>
            <a:picLocks noChangeAspect="1"/>
          </p:cNvPicPr>
          <p:nvPr/>
        </p:nvPicPr>
        <p:blipFill>
          <a:blip r:embed="rId2"/>
          <a:stretch>
            <a:fillRect/>
          </a:stretch>
        </p:blipFill>
        <p:spPr>
          <a:xfrm>
            <a:off x="4355976" y="2852936"/>
            <a:ext cx="3528225" cy="3163642"/>
          </a:xfrm>
          <a:prstGeom prst="rect">
            <a:avLst/>
          </a:prstGeom>
        </p:spPr>
      </p:pic>
    </p:spTree>
    <p:extLst>
      <p:ext uri="{BB962C8B-B14F-4D97-AF65-F5344CB8AC3E}">
        <p14:creationId xmlns:p14="http://schemas.microsoft.com/office/powerpoint/2010/main" val="467066783"/>
      </p:ext>
    </p:extLst>
  </p:cSld>
  <p:clrMapOvr>
    <a:masterClrMapping/>
  </p:clrMapOvr>
</p:sld>
</file>

<file path=ppt/theme/theme1.xml><?xml version="1.0" encoding="utf-8"?>
<a:theme xmlns:a="http://schemas.openxmlformats.org/drawingml/2006/main" name="Prezentace MVŠ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 MVŠO</Template>
  <TotalTime>0</TotalTime>
  <Words>1834</Words>
  <Application>Microsoft Office PowerPoint</Application>
  <PresentationFormat>Předvádění na obrazovce (4:3)</PresentationFormat>
  <Paragraphs>151</Paragraphs>
  <Slides>21</Slides>
  <Notes>11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21</vt:i4>
      </vt:variant>
    </vt:vector>
  </HeadingPairs>
  <TitlesOfParts>
    <vt:vector size="24" baseType="lpstr">
      <vt:lpstr>Arial</vt:lpstr>
      <vt:lpstr>Calibri</vt:lpstr>
      <vt:lpstr>Prezentace MVŠO</vt:lpstr>
      <vt:lpstr>Rodinné podniky a podnikání</vt:lpstr>
      <vt:lpstr>Obsah</vt:lpstr>
      <vt:lpstr> 1. Rodinný podnik 1.1 Vymezení pojmu </vt:lpstr>
      <vt:lpstr>Prezentace aplikace PowerPoint</vt:lpstr>
      <vt:lpstr>1. Rodinný podnik 1.2 Stav rodinného podnikání v ČR</vt:lpstr>
      <vt:lpstr>1. Rodinný podnik  1.3 Typy rodinných podniků</vt:lpstr>
      <vt:lpstr>2. Specifika rodinného podnikání 2.1 Odlišnosti systému rodiny a systému podniku</vt:lpstr>
      <vt:lpstr>Prezentace aplikace PowerPoint</vt:lpstr>
      <vt:lpstr>2. Specifika rodinného podnikání 2.1 Role rodiny v řízení rodinných podniků</vt:lpstr>
      <vt:lpstr>2. Specifika rodinného podnikání 2.3 Životní cyklus rodinných podniků (Rosenbauer, 1994)</vt:lpstr>
      <vt:lpstr> 3. Silné stránky rodinného podniku </vt:lpstr>
      <vt:lpstr>Prezentace aplikace PowerPoint</vt:lpstr>
      <vt:lpstr>  4. Slabé stránky rodinného podniku 4.1 Vnitřní tlaky  </vt:lpstr>
      <vt:lpstr>Prezentace aplikace PowerPoint</vt:lpstr>
      <vt:lpstr>Prezentace aplikace PowerPoint</vt:lpstr>
      <vt:lpstr>Prezentace aplikace PowerPoint</vt:lpstr>
      <vt:lpstr>Prezentace aplikace PowerPoint</vt:lpstr>
      <vt:lpstr>Osm praktik úspěšných rodinných podniků</vt:lpstr>
      <vt:lpstr>4. Slabé stránky rodinného podniku 4.2 Vnější tlaky</vt:lpstr>
      <vt:lpstr>5. Plánování a řízení následnictví Problémy při generační obměně</vt:lpstr>
      <vt:lpstr>Literatura</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2022-11-29T08:34:15Z</dcterms:created>
  <dcterms:modified xsi:type="dcterms:W3CDTF">2022-12-08T10:49:33Z</dcterms:modified>
</cp:coreProperties>
</file>