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9144000" cy="6858000" type="screen4x3"/>
  <p:notesSz cx="9144000" cy="6858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184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31072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597810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44175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247838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34003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86279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227094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452719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7488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76496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435059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993685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49758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1405255"/>
          </a:xfrm>
          <a:custGeom>
            <a:avLst/>
            <a:gdLst/>
            <a:ahLst/>
            <a:cxnLst/>
            <a:rect l="l" t="t" r="r" b="b"/>
            <a:pathLst>
              <a:path w="9144000" h="1405255">
                <a:moveTo>
                  <a:pt x="0" y="1404642"/>
                </a:moveTo>
                <a:lnTo>
                  <a:pt x="9143999" y="1404642"/>
                </a:lnTo>
                <a:lnTo>
                  <a:pt x="9143999" y="0"/>
                </a:lnTo>
                <a:lnTo>
                  <a:pt x="0" y="0"/>
                </a:lnTo>
                <a:lnTo>
                  <a:pt x="0" y="1404642"/>
                </a:lnTo>
                <a:close/>
              </a:path>
            </a:pathLst>
          </a:custGeom>
          <a:solidFill>
            <a:srgbClr val="2C2CB8"/>
          </a:solidFill>
        </p:spPr>
        <p:txBody>
          <a:bodyPr wrap="square" lIns="0" tIns="0" rIns="0" bIns="0" rtlCol="0"/>
          <a:lstStyle/>
          <a:p>
            <a:endParaRPr/>
          </a:p>
        </p:txBody>
      </p:sp>
      <p:sp>
        <p:nvSpPr>
          <p:cNvPr id="17" name="bk object 17"/>
          <p:cNvSpPr/>
          <p:nvPr/>
        </p:nvSpPr>
        <p:spPr>
          <a:xfrm>
            <a:off x="0" y="1476642"/>
            <a:ext cx="9144000" cy="5381625"/>
          </a:xfrm>
          <a:custGeom>
            <a:avLst/>
            <a:gdLst/>
            <a:ahLst/>
            <a:cxnLst/>
            <a:rect l="l" t="t" r="r" b="b"/>
            <a:pathLst>
              <a:path w="9144000" h="5381625">
                <a:moveTo>
                  <a:pt x="0" y="5381357"/>
                </a:moveTo>
                <a:lnTo>
                  <a:pt x="9143999" y="5381357"/>
                </a:lnTo>
                <a:lnTo>
                  <a:pt x="9143999" y="0"/>
                </a:lnTo>
                <a:lnTo>
                  <a:pt x="0" y="0"/>
                </a:lnTo>
                <a:lnTo>
                  <a:pt x="0" y="5381357"/>
                </a:lnTo>
                <a:close/>
              </a:path>
            </a:pathLst>
          </a:custGeom>
          <a:solidFill>
            <a:srgbClr val="2C2CB8"/>
          </a:solidFill>
        </p:spPr>
        <p:txBody>
          <a:bodyPr wrap="square" lIns="0" tIns="0" rIns="0" bIns="0" rtlCol="0"/>
          <a:lstStyle/>
          <a:p>
            <a:endParaRPr/>
          </a:p>
        </p:txBody>
      </p:sp>
      <p:sp>
        <p:nvSpPr>
          <p:cNvPr id="18" name="bk object 18"/>
          <p:cNvSpPr/>
          <p:nvPr/>
        </p:nvSpPr>
        <p:spPr>
          <a:xfrm>
            <a:off x="0" y="0"/>
            <a:ext cx="755650" cy="6858000"/>
          </a:xfrm>
          <a:custGeom>
            <a:avLst/>
            <a:gdLst/>
            <a:ahLst/>
            <a:cxnLst/>
            <a:rect l="l" t="t" r="r" b="b"/>
            <a:pathLst>
              <a:path w="755650" h="6858000">
                <a:moveTo>
                  <a:pt x="35718" y="0"/>
                </a:moveTo>
                <a:lnTo>
                  <a:pt x="0" y="6876"/>
                </a:lnTo>
                <a:lnTo>
                  <a:pt x="0" y="6851123"/>
                </a:lnTo>
                <a:lnTo>
                  <a:pt x="35718" y="6857999"/>
                </a:lnTo>
                <a:lnTo>
                  <a:pt x="94764" y="6846633"/>
                </a:lnTo>
                <a:lnTo>
                  <a:pt x="152496" y="6813120"/>
                </a:lnTo>
                <a:lnTo>
                  <a:pt x="208727" y="6758346"/>
                </a:lnTo>
                <a:lnTo>
                  <a:pt x="263274" y="6683190"/>
                </a:lnTo>
                <a:lnTo>
                  <a:pt x="315950" y="6588537"/>
                </a:lnTo>
                <a:lnTo>
                  <a:pt x="366570" y="6475267"/>
                </a:lnTo>
                <a:lnTo>
                  <a:pt x="414949" y="6344265"/>
                </a:lnTo>
                <a:lnTo>
                  <a:pt x="460903" y="6196412"/>
                </a:lnTo>
                <a:lnTo>
                  <a:pt x="504244" y="6032590"/>
                </a:lnTo>
                <a:lnTo>
                  <a:pt x="544789" y="5853682"/>
                </a:lnTo>
                <a:lnTo>
                  <a:pt x="582352" y="5660570"/>
                </a:lnTo>
                <a:lnTo>
                  <a:pt x="616748" y="5454138"/>
                </a:lnTo>
                <a:lnTo>
                  <a:pt x="647791" y="5235266"/>
                </a:lnTo>
                <a:lnTo>
                  <a:pt x="675296" y="5004838"/>
                </a:lnTo>
                <a:lnTo>
                  <a:pt x="699077" y="4763736"/>
                </a:lnTo>
                <a:lnTo>
                  <a:pt x="718951" y="4512842"/>
                </a:lnTo>
                <a:lnTo>
                  <a:pt x="734730" y="4253039"/>
                </a:lnTo>
                <a:lnTo>
                  <a:pt x="746231" y="3985210"/>
                </a:lnTo>
                <a:lnTo>
                  <a:pt x="753267" y="3710236"/>
                </a:lnTo>
                <a:lnTo>
                  <a:pt x="755654" y="3428999"/>
                </a:lnTo>
                <a:lnTo>
                  <a:pt x="753267" y="3147764"/>
                </a:lnTo>
                <a:lnTo>
                  <a:pt x="746231" y="2872791"/>
                </a:lnTo>
                <a:lnTo>
                  <a:pt x="734730" y="2604961"/>
                </a:lnTo>
                <a:lnTo>
                  <a:pt x="718951" y="2345159"/>
                </a:lnTo>
                <a:lnTo>
                  <a:pt x="699078" y="2094265"/>
                </a:lnTo>
                <a:lnTo>
                  <a:pt x="675296" y="1853164"/>
                </a:lnTo>
                <a:lnTo>
                  <a:pt x="647791" y="1622736"/>
                </a:lnTo>
                <a:lnTo>
                  <a:pt x="616749" y="1403864"/>
                </a:lnTo>
                <a:lnTo>
                  <a:pt x="582353" y="1197431"/>
                </a:lnTo>
                <a:lnTo>
                  <a:pt x="544791" y="1004319"/>
                </a:lnTo>
                <a:lnTo>
                  <a:pt x="504246" y="825411"/>
                </a:lnTo>
                <a:lnTo>
                  <a:pt x="460905" y="661589"/>
                </a:lnTo>
                <a:lnTo>
                  <a:pt x="414953" y="513735"/>
                </a:lnTo>
                <a:lnTo>
                  <a:pt x="366574" y="382733"/>
                </a:lnTo>
                <a:lnTo>
                  <a:pt x="315955" y="269463"/>
                </a:lnTo>
                <a:lnTo>
                  <a:pt x="263280" y="174809"/>
                </a:lnTo>
                <a:lnTo>
                  <a:pt x="208734" y="99654"/>
                </a:lnTo>
                <a:lnTo>
                  <a:pt x="152504" y="44879"/>
                </a:lnTo>
                <a:lnTo>
                  <a:pt x="94774" y="11366"/>
                </a:lnTo>
                <a:lnTo>
                  <a:pt x="35718" y="0"/>
                </a:lnTo>
                <a:close/>
              </a:path>
            </a:pathLst>
          </a:custGeom>
          <a:solidFill>
            <a:srgbClr val="2222DC"/>
          </a:solidFill>
        </p:spPr>
        <p:txBody>
          <a:bodyPr wrap="square" lIns="0" tIns="0" rIns="0" bIns="0" rtlCol="0"/>
          <a:lstStyle/>
          <a:p>
            <a:endParaRPr/>
          </a:p>
        </p:txBody>
      </p:sp>
      <p:sp>
        <p:nvSpPr>
          <p:cNvPr id="19" name="bk object 19"/>
          <p:cNvSpPr/>
          <p:nvPr/>
        </p:nvSpPr>
        <p:spPr>
          <a:xfrm>
            <a:off x="0" y="0"/>
            <a:ext cx="9119235" cy="6751955"/>
          </a:xfrm>
          <a:custGeom>
            <a:avLst/>
            <a:gdLst/>
            <a:ahLst/>
            <a:cxnLst/>
            <a:rect l="l" t="t" r="r" b="b"/>
            <a:pathLst>
              <a:path w="9119235" h="6751955">
                <a:moveTo>
                  <a:pt x="9119178" y="0"/>
                </a:moveTo>
                <a:lnTo>
                  <a:pt x="0" y="6751933"/>
                </a:lnTo>
              </a:path>
            </a:pathLst>
          </a:custGeom>
          <a:ln w="72000">
            <a:solidFill>
              <a:srgbClr val="2200DC"/>
            </a:solidFill>
          </a:ln>
        </p:spPr>
        <p:txBody>
          <a:bodyPr wrap="square" lIns="0" tIns="0" rIns="0" bIns="0" rtlCol="0"/>
          <a:lstStyle/>
          <a:p>
            <a:endParaRPr/>
          </a:p>
        </p:txBody>
      </p:sp>
      <p:sp>
        <p:nvSpPr>
          <p:cNvPr id="20" name="bk object 20"/>
          <p:cNvSpPr/>
          <p:nvPr/>
        </p:nvSpPr>
        <p:spPr>
          <a:xfrm>
            <a:off x="0" y="1439936"/>
            <a:ext cx="9144000" cy="1905"/>
          </a:xfrm>
          <a:custGeom>
            <a:avLst/>
            <a:gdLst/>
            <a:ahLst/>
            <a:cxnLst/>
            <a:rect l="l" t="t" r="r" b="b"/>
            <a:pathLst>
              <a:path w="9144000" h="1905">
                <a:moveTo>
                  <a:pt x="9144000" y="0"/>
                </a:moveTo>
                <a:lnTo>
                  <a:pt x="0" y="1412"/>
                </a:lnTo>
              </a:path>
            </a:pathLst>
          </a:custGeom>
          <a:ln w="72000">
            <a:solidFill>
              <a:srgbClr val="0046FF"/>
            </a:solidFill>
          </a:ln>
        </p:spPr>
        <p:txBody>
          <a:bodyPr wrap="square" lIns="0" tIns="0" rIns="0" bIns="0" rtlCol="0"/>
          <a:lstStyle/>
          <a:p>
            <a:endParaRPr/>
          </a:p>
        </p:txBody>
      </p:sp>
      <p:sp>
        <p:nvSpPr>
          <p:cNvPr id="21" name="bk object 21"/>
          <p:cNvSpPr/>
          <p:nvPr/>
        </p:nvSpPr>
        <p:spPr>
          <a:xfrm>
            <a:off x="0" y="2795186"/>
            <a:ext cx="9144000" cy="3989070"/>
          </a:xfrm>
          <a:custGeom>
            <a:avLst/>
            <a:gdLst/>
            <a:ahLst/>
            <a:cxnLst/>
            <a:rect l="l" t="t" r="r" b="b"/>
            <a:pathLst>
              <a:path w="9144000" h="3989070">
                <a:moveTo>
                  <a:pt x="9144000" y="0"/>
                </a:moveTo>
                <a:lnTo>
                  <a:pt x="0" y="3988606"/>
                </a:lnTo>
              </a:path>
            </a:pathLst>
          </a:custGeom>
          <a:ln w="72000">
            <a:solidFill>
              <a:srgbClr val="0046FF"/>
            </a:solidFill>
          </a:ln>
        </p:spPr>
        <p:txBody>
          <a:bodyPr wrap="square" lIns="0" tIns="0" rIns="0" bIns="0" rtlCol="0"/>
          <a:lstStyle/>
          <a:p>
            <a:endParaRPr/>
          </a:p>
        </p:txBody>
      </p:sp>
      <p:sp>
        <p:nvSpPr>
          <p:cNvPr id="2" name="Holder 2"/>
          <p:cNvSpPr>
            <a:spLocks noGrp="1"/>
          </p:cNvSpPr>
          <p:nvPr>
            <p:ph type="title"/>
          </p:nvPr>
        </p:nvSpPr>
        <p:spPr>
          <a:xfrm>
            <a:off x="444500" y="266184"/>
            <a:ext cx="8254999" cy="1155065"/>
          </a:xfrm>
          <a:prstGeom prst="rect">
            <a:avLst/>
          </a:prstGeom>
        </p:spPr>
        <p:txBody>
          <a:bodyPr wrap="square" lIns="0" tIns="0" rIns="0" bIns="0">
            <a:spAutoFit/>
          </a:bodyPr>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a:xfrm>
            <a:off x="534726" y="1676472"/>
            <a:ext cx="8074547" cy="4091304"/>
          </a:xfrm>
          <a:prstGeom prst="rect">
            <a:avLst/>
          </a:prstGeom>
        </p:spPr>
        <p:txBody>
          <a:bodyPr wrap="square" lIns="0" tIns="0" rIns="0" bIns="0">
            <a:spAutoFit/>
          </a:bodyPr>
          <a:lstStyle>
            <a:lvl1pPr>
              <a:defRPr sz="22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2/13/2018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213537"/>
          </a:xfrm>
          <a:prstGeom prst="rect">
            <a:avLst/>
          </a:prstGeom>
        </p:spPr>
        <p:txBody>
          <a:bodyPr vert="horz" wrap="square" lIns="0" tIns="58801" rIns="0" bIns="0" rtlCol="0">
            <a:spAutoFit/>
          </a:bodyPr>
          <a:lstStyle/>
          <a:p>
            <a:pPr marL="102870" marR="5080">
              <a:lnSpc>
                <a:spcPts val="4460"/>
              </a:lnSpc>
            </a:pPr>
            <a:r>
              <a:rPr lang="en-GB" dirty="0" smtClean="0"/>
              <a:t>22</a:t>
            </a:r>
            <a:r>
              <a:rPr lang="en-GB" dirty="0" smtClean="0">
                <a:latin typeface="Times New Roman"/>
                <a:cs typeface="Times New Roman"/>
              </a:rPr>
              <a:t> </a:t>
            </a:r>
            <a:r>
              <a:rPr lang="en-GB" dirty="0" smtClean="0"/>
              <a:t>– VÝVOJOVÉ TENDENCE MANAŽERSKÉHO ÚČETNICTVÍ</a:t>
            </a:r>
            <a:endParaRPr lang="en-GB" dirty="0"/>
          </a:p>
        </p:txBody>
      </p:sp>
      <p:sp>
        <p:nvSpPr>
          <p:cNvPr id="3" name="object 3"/>
          <p:cNvSpPr txBox="1"/>
          <p:nvPr/>
        </p:nvSpPr>
        <p:spPr>
          <a:xfrm>
            <a:off x="534726" y="1678339"/>
            <a:ext cx="7951470" cy="4755148"/>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Výukové cíle:</a:t>
            </a:r>
            <a:endParaRPr sz="2400" dirty="0">
              <a:latin typeface="Arial"/>
              <a:cs typeface="Arial"/>
            </a:endParaRPr>
          </a:p>
          <a:p>
            <a:pPr marL="352425" marR="5080" indent="-339725">
              <a:lnSpc>
                <a:spcPts val="2680"/>
              </a:lnSpc>
              <a:spcBef>
                <a:spcPts val="1945"/>
              </a:spcBef>
              <a:buClr>
                <a:srgbClr val="FFFFFF"/>
              </a:buClr>
              <a:buFont typeface="Arial"/>
              <a:buChar char="•"/>
              <a:tabLst>
                <a:tab pos="353060" algn="l"/>
              </a:tabLst>
            </a:pPr>
            <a:r>
              <a:rPr sz="2400" dirty="0">
                <a:solidFill>
                  <a:srgbClr val="FFFFFF"/>
                </a:solidFill>
                <a:latin typeface="Arial"/>
                <a:cs typeface="Arial"/>
              </a:rPr>
              <a:t>vysvětlit obsah </a:t>
            </a:r>
            <a:r>
              <a:rPr sz="2400" dirty="0" err="1">
                <a:solidFill>
                  <a:srgbClr val="FFFFFF"/>
                </a:solidFill>
                <a:latin typeface="Arial"/>
                <a:cs typeface="Arial"/>
              </a:rPr>
              <a:t>pojmu</a:t>
            </a:r>
            <a:r>
              <a:rPr sz="2400" dirty="0">
                <a:solidFill>
                  <a:srgbClr val="FFFFFF"/>
                </a:solidFill>
                <a:latin typeface="Arial"/>
                <a:cs typeface="Arial"/>
              </a:rPr>
              <a:t>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erský</a:t>
            </a:r>
            <a:r>
              <a:rPr sz="2400" dirty="0" smtClean="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ídicí</a:t>
            </a:r>
            <a:r>
              <a:rPr sz="2400" dirty="0" smtClean="0">
                <a:solidFill>
                  <a:srgbClr val="FFFFFF"/>
                </a:solidFill>
                <a:latin typeface="Arial"/>
                <a:cs typeface="Arial"/>
              </a:rPr>
              <a:t> </a:t>
            </a:r>
            <a:r>
              <a:rPr sz="2400" dirty="0">
                <a:solidFill>
                  <a:srgbClr val="FFFFFF"/>
                </a:solidFill>
                <a:latin typeface="Arial"/>
                <a:cs typeface="Arial"/>
              </a:rPr>
              <a:t>systém podniku a vymezit jeho základní charakteristické rysy,</a:t>
            </a:r>
            <a:endParaRPr sz="2400" dirty="0">
              <a:latin typeface="Arial"/>
              <a:cs typeface="Arial"/>
            </a:endParaRPr>
          </a:p>
          <a:p>
            <a:pPr marL="352425" indent="-339725">
              <a:lnSpc>
                <a:spcPts val="2780"/>
              </a:lnSpc>
              <a:spcBef>
                <a:spcPts val="1050"/>
              </a:spcBef>
              <a:buClr>
                <a:srgbClr val="FFFFFF"/>
              </a:buClr>
              <a:buFont typeface="Arial"/>
              <a:buChar char="•"/>
              <a:tabLst>
                <a:tab pos="353060" algn="l"/>
              </a:tabLst>
            </a:pPr>
            <a:r>
              <a:rPr sz="2400" dirty="0">
                <a:solidFill>
                  <a:srgbClr val="FFFFFF"/>
                </a:solidFill>
                <a:latin typeface="Arial"/>
                <a:cs typeface="Arial"/>
              </a:rPr>
              <a:t>vymezit základní </a:t>
            </a:r>
            <a:r>
              <a:rPr sz="2400" dirty="0" err="1">
                <a:solidFill>
                  <a:srgbClr val="FFFFFF"/>
                </a:solidFill>
                <a:latin typeface="Arial"/>
                <a:cs typeface="Arial"/>
              </a:rPr>
              <a:t>typy</a:t>
            </a:r>
            <a:r>
              <a:rPr sz="2400" dirty="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ídicích</a:t>
            </a:r>
            <a:r>
              <a:rPr sz="2400" dirty="0" smtClean="0">
                <a:solidFill>
                  <a:srgbClr val="FFFFFF"/>
                </a:solidFill>
                <a:latin typeface="Arial"/>
                <a:cs typeface="Arial"/>
              </a:rPr>
              <a:t> </a:t>
            </a:r>
            <a:r>
              <a:rPr sz="2400" dirty="0">
                <a:solidFill>
                  <a:srgbClr val="FFFFFF"/>
                </a:solidFill>
                <a:latin typeface="Arial"/>
                <a:cs typeface="Arial"/>
              </a:rPr>
              <a:t>nástrojů, které se v rámci</a:t>
            </a:r>
            <a:endParaRPr sz="2400" dirty="0">
              <a:latin typeface="Arial"/>
              <a:cs typeface="Arial"/>
            </a:endParaRPr>
          </a:p>
          <a:p>
            <a:pPr marL="352425">
              <a:lnSpc>
                <a:spcPts val="2780"/>
              </a:lnSpc>
            </a:pP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ídicího</a:t>
            </a:r>
            <a:r>
              <a:rPr sz="2400" dirty="0" smtClean="0">
                <a:solidFill>
                  <a:srgbClr val="FFFFFF"/>
                </a:solidFill>
                <a:latin typeface="Arial"/>
                <a:cs typeface="Arial"/>
              </a:rPr>
              <a:t> </a:t>
            </a:r>
            <a:r>
              <a:rPr sz="2400" dirty="0" err="1">
                <a:solidFill>
                  <a:srgbClr val="FFFFFF"/>
                </a:solidFill>
                <a:latin typeface="Arial"/>
                <a:cs typeface="Arial"/>
              </a:rPr>
              <a:t>systému</a:t>
            </a:r>
            <a:r>
              <a:rPr sz="2400" dirty="0">
                <a:solidFill>
                  <a:srgbClr val="FFFFFF"/>
                </a:solidFill>
                <a:latin typeface="Arial"/>
                <a:cs typeface="Arial"/>
              </a:rPr>
              <a:t> </a:t>
            </a:r>
            <a:r>
              <a:rPr sz="2400" dirty="0" err="1" smtClean="0">
                <a:solidFill>
                  <a:srgbClr val="FFFFFF"/>
                </a:solidFill>
                <a:latin typeface="Arial"/>
                <a:cs typeface="Arial"/>
              </a:rPr>
              <a:t>vyu</a:t>
            </a:r>
            <a:r>
              <a:rPr lang="cs-CZ" sz="2400" dirty="0" smtClean="0">
                <a:solidFill>
                  <a:srgbClr val="FFFFFF"/>
                </a:solidFill>
                <a:latin typeface="Arial"/>
                <a:cs typeface="Arial"/>
              </a:rPr>
              <a:t>ž</a:t>
            </a:r>
            <a:r>
              <a:rPr sz="2400" dirty="0" err="1" smtClean="0">
                <a:solidFill>
                  <a:srgbClr val="FFFFFF"/>
                </a:solidFill>
                <a:latin typeface="Arial"/>
                <a:cs typeface="Arial"/>
              </a:rPr>
              <a:t>ívají</a:t>
            </a:r>
            <a:r>
              <a:rPr sz="2400" dirty="0">
                <a:solidFill>
                  <a:srgbClr val="FFFFFF"/>
                </a:solidFill>
                <a:latin typeface="Arial"/>
                <a:cs typeface="Arial"/>
              </a:rPr>
              <a:t>,</a:t>
            </a:r>
            <a:endParaRPr sz="2400" dirty="0">
              <a:latin typeface="Arial"/>
              <a:cs typeface="Arial"/>
            </a:endParaRPr>
          </a:p>
          <a:p>
            <a:pPr marL="352425" marR="998855" indent="-339725">
              <a:lnSpc>
                <a:spcPts val="2680"/>
              </a:lnSpc>
              <a:spcBef>
                <a:spcPts val="1360"/>
              </a:spcBef>
              <a:buClr>
                <a:srgbClr val="FFFFFF"/>
              </a:buClr>
              <a:buFont typeface="Arial"/>
              <a:buChar char="•"/>
              <a:tabLst>
                <a:tab pos="353060" algn="l"/>
              </a:tabLst>
            </a:pPr>
            <a:r>
              <a:rPr sz="2400" dirty="0">
                <a:solidFill>
                  <a:srgbClr val="FFFFFF"/>
                </a:solidFill>
                <a:latin typeface="Arial"/>
                <a:cs typeface="Arial"/>
              </a:rPr>
              <a:t>charakterizovat </a:t>
            </a:r>
            <a:r>
              <a:rPr sz="2400" dirty="0" err="1">
                <a:solidFill>
                  <a:srgbClr val="FFFFFF"/>
                </a:solidFill>
                <a:latin typeface="Arial"/>
                <a:cs typeface="Arial"/>
              </a:rPr>
              <a:t>vztah</a:t>
            </a:r>
            <a:r>
              <a:rPr sz="2400" dirty="0">
                <a:solidFill>
                  <a:srgbClr val="FFFFFF"/>
                </a:solidFill>
                <a:latin typeface="Arial"/>
                <a:cs typeface="Arial"/>
              </a:rPr>
              <a:t>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sz="2400" dirty="0">
                <a:solidFill>
                  <a:srgbClr val="FFFFFF"/>
                </a:solidFill>
                <a:latin typeface="Arial"/>
                <a:cs typeface="Arial"/>
              </a:rPr>
              <a:t>účetnictví a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ídicího</a:t>
            </a:r>
            <a:r>
              <a:rPr sz="2400" dirty="0" smtClean="0">
                <a:solidFill>
                  <a:srgbClr val="FFFFFF"/>
                </a:solidFill>
                <a:latin typeface="Arial"/>
                <a:cs typeface="Arial"/>
              </a:rPr>
              <a:t> </a:t>
            </a:r>
            <a:r>
              <a:rPr sz="2400" dirty="0">
                <a:solidFill>
                  <a:srgbClr val="FFFFFF"/>
                </a:solidFill>
                <a:latin typeface="Arial"/>
                <a:cs typeface="Arial"/>
              </a:rPr>
              <a:t>systému,</a:t>
            </a:r>
            <a:endParaRPr sz="2400" dirty="0">
              <a:latin typeface="Arial"/>
              <a:cs typeface="Arial"/>
            </a:endParaRPr>
          </a:p>
          <a:p>
            <a:pPr marL="352425" indent="-339725">
              <a:lnSpc>
                <a:spcPts val="2780"/>
              </a:lnSpc>
              <a:spcBef>
                <a:spcPts val="1050"/>
              </a:spcBef>
              <a:buClr>
                <a:srgbClr val="FFFFFF"/>
              </a:buClr>
              <a:buFont typeface="Arial"/>
              <a:buChar char="•"/>
              <a:tabLst>
                <a:tab pos="353060" algn="l"/>
              </a:tabLst>
            </a:pPr>
            <a:r>
              <a:rPr sz="2400" dirty="0">
                <a:solidFill>
                  <a:srgbClr val="FFFFFF"/>
                </a:solidFill>
                <a:latin typeface="Arial"/>
                <a:cs typeface="Arial"/>
              </a:rPr>
              <a:t>popsat podstatu vzniku a rozvoje environmentálního</a:t>
            </a:r>
            <a:endParaRPr sz="2400" dirty="0">
              <a:latin typeface="Arial"/>
              <a:cs typeface="Arial"/>
            </a:endParaRPr>
          </a:p>
          <a:p>
            <a:pPr marL="352425">
              <a:lnSpc>
                <a:spcPts val="2780"/>
              </a:lnSpc>
            </a:pPr>
            <a:r>
              <a:rPr sz="2400" dirty="0">
                <a:solidFill>
                  <a:srgbClr val="FFFFFF"/>
                </a:solidFill>
                <a:latin typeface="Arial"/>
                <a:cs typeface="Arial"/>
              </a:rPr>
              <a:t>účetnictví, a</a:t>
            </a:r>
            <a:endParaRPr sz="2400" dirty="0">
              <a:latin typeface="Arial"/>
              <a:cs typeface="Arial"/>
            </a:endParaRPr>
          </a:p>
          <a:p>
            <a:pPr marL="352425" indent="-339725">
              <a:lnSpc>
                <a:spcPts val="2780"/>
              </a:lnSpc>
              <a:spcBef>
                <a:spcPts val="1090"/>
              </a:spcBef>
              <a:buClr>
                <a:srgbClr val="FFFFFF"/>
              </a:buClr>
              <a:buFont typeface="Arial"/>
              <a:buChar char="•"/>
              <a:tabLst>
                <a:tab pos="353060" algn="l"/>
              </a:tabLst>
            </a:pPr>
            <a:r>
              <a:rPr sz="2400" dirty="0">
                <a:solidFill>
                  <a:srgbClr val="FFFFFF"/>
                </a:solidFill>
                <a:latin typeface="Arial"/>
                <a:cs typeface="Arial"/>
              </a:rPr>
              <a:t>charakterizovat jeho cíle, obsah, strukturu a vztah</a:t>
            </a:r>
            <a:endParaRPr sz="2400" dirty="0">
              <a:latin typeface="Arial"/>
              <a:cs typeface="Arial"/>
            </a:endParaRPr>
          </a:p>
          <a:p>
            <a:pPr marL="352425">
              <a:lnSpc>
                <a:spcPts val="2780"/>
              </a:lnSpc>
            </a:pPr>
            <a:r>
              <a:rPr sz="2400" dirty="0">
                <a:solidFill>
                  <a:srgbClr val="FFFFFF"/>
                </a:solidFill>
                <a:latin typeface="Arial"/>
                <a:cs typeface="Arial"/>
              </a:rPr>
              <a:t>k</a:t>
            </a:r>
            <a:r>
              <a:rPr sz="2400" dirty="0">
                <a:solidFill>
                  <a:srgbClr val="FFFFFF"/>
                </a:solidFill>
                <a:latin typeface="Times New Roman"/>
                <a:cs typeface="Times New Roman"/>
              </a:rPr>
              <a:t> </a:t>
            </a:r>
            <a:r>
              <a:rPr sz="2400" dirty="0">
                <a:solidFill>
                  <a:srgbClr val="FFFFFF"/>
                </a:solidFill>
                <a:latin typeface="Arial"/>
                <a:cs typeface="Arial"/>
              </a:rPr>
              <a:t>tradičnímu pojetí manaţerského účetnictví.</a:t>
            </a:r>
            <a:endParaRPr sz="2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960270"/>
          </a:xfrm>
          <a:prstGeom prst="rect">
            <a:avLst/>
          </a:prstGeom>
        </p:spPr>
        <p:txBody>
          <a:bodyPr vert="horz" wrap="square" lIns="0" tIns="341383" rIns="0" bIns="0" rtlCol="0">
            <a:spAutoFit/>
          </a:bodyPr>
          <a:lstStyle/>
          <a:p>
            <a:pPr marL="102870">
              <a:lnSpc>
                <a:spcPct val="100000"/>
              </a:lnSpc>
            </a:pPr>
            <a:r>
              <a:rPr lang="cs-CZ" dirty="0" smtClean="0"/>
              <a:t>Ř</a:t>
            </a:r>
            <a:r>
              <a:rPr dirty="0" err="1" smtClean="0"/>
              <a:t>ízení</a:t>
            </a:r>
            <a:r>
              <a:rPr dirty="0" smtClean="0"/>
              <a:t> </a:t>
            </a:r>
            <a:r>
              <a:rPr dirty="0"/>
              <a:t>podle výsledků</a:t>
            </a:r>
          </a:p>
        </p:txBody>
      </p:sp>
      <p:sp>
        <p:nvSpPr>
          <p:cNvPr id="3" name="object 3"/>
          <p:cNvSpPr txBox="1"/>
          <p:nvPr/>
        </p:nvSpPr>
        <p:spPr>
          <a:xfrm>
            <a:off x="534726" y="1678342"/>
            <a:ext cx="7911465" cy="3985706"/>
          </a:xfrm>
          <a:prstGeom prst="rect">
            <a:avLst/>
          </a:prstGeom>
        </p:spPr>
        <p:txBody>
          <a:bodyPr vert="horz" wrap="square" lIns="0" tIns="0" rIns="0" bIns="0" rtlCol="0">
            <a:spAutoFit/>
          </a:bodyPr>
          <a:lstStyle/>
          <a:p>
            <a:pPr marL="352425" indent="-339725">
              <a:lnSpc>
                <a:spcPct val="100000"/>
              </a:lnSpc>
              <a:buClr>
                <a:srgbClr val="FFFFFF"/>
              </a:buClr>
              <a:buFont typeface="Arial"/>
              <a:buChar char="•"/>
              <a:tabLst>
                <a:tab pos="353060" algn="l"/>
              </a:tabLst>
            </a:pPr>
            <a:r>
              <a:rPr sz="2400" dirty="0">
                <a:solidFill>
                  <a:srgbClr val="FFFFFF"/>
                </a:solidFill>
                <a:latin typeface="Arial"/>
                <a:cs typeface="Arial"/>
              </a:rPr>
              <a:t>Stanovení rozměru výkonnosti a způsobu </a:t>
            </a:r>
            <a:r>
              <a:rPr sz="2400" dirty="0" err="1">
                <a:solidFill>
                  <a:srgbClr val="FFFFFF"/>
                </a:solidFill>
                <a:latin typeface="Arial"/>
                <a:cs typeface="Arial"/>
              </a:rPr>
              <a:t>jejího</a:t>
            </a:r>
            <a:r>
              <a:rPr sz="2400" dirty="0">
                <a:solidFill>
                  <a:srgbClr val="FFFFFF"/>
                </a:solidFill>
                <a:latin typeface="Arial"/>
                <a:cs typeface="Arial"/>
              </a:rPr>
              <a:t> </a:t>
            </a:r>
            <a:r>
              <a:rPr sz="2400" dirty="0" err="1" smtClean="0">
                <a:solidFill>
                  <a:srgbClr val="FFFFFF"/>
                </a:solidFill>
                <a:latin typeface="Arial"/>
                <a:cs typeface="Arial"/>
              </a:rPr>
              <a:t>mě</a:t>
            </a:r>
            <a:r>
              <a:rPr lang="cs-CZ" sz="2400" dirty="0" smtClean="0">
                <a:solidFill>
                  <a:srgbClr val="FFFFFF"/>
                </a:solidFill>
                <a:latin typeface="Arial"/>
                <a:cs typeface="Arial"/>
              </a:rPr>
              <a:t>ř</a:t>
            </a:r>
            <a:r>
              <a:rPr sz="2400" dirty="0" err="1" smtClean="0">
                <a:solidFill>
                  <a:srgbClr val="FFFFFF"/>
                </a:solidFill>
                <a:latin typeface="Arial"/>
                <a:cs typeface="Arial"/>
              </a:rPr>
              <a:t>ení</a:t>
            </a:r>
            <a:endParaRPr sz="2400" dirty="0">
              <a:latin typeface="Arial"/>
              <a:cs typeface="Arial"/>
            </a:endParaRPr>
          </a:p>
          <a:p>
            <a:pPr marL="873125" lvl="1" indent="-321310">
              <a:lnSpc>
                <a:spcPct val="100000"/>
              </a:lnSpc>
              <a:spcBef>
                <a:spcPts val="1220"/>
              </a:spcBef>
              <a:buClr>
                <a:srgbClr val="FFFFFF"/>
              </a:buClr>
              <a:buSzPct val="50000"/>
              <a:buFont typeface="Wingdings"/>
              <a:buChar char=""/>
              <a:tabLst>
                <a:tab pos="873760" algn="l"/>
              </a:tabLst>
            </a:pPr>
            <a:r>
              <a:rPr sz="2200" dirty="0">
                <a:solidFill>
                  <a:srgbClr val="FFFFFF"/>
                </a:solidFill>
                <a:latin typeface="Arial"/>
                <a:cs typeface="Arial"/>
              </a:rPr>
              <a:t>Soulad cílů dílčích s celopodnikovými (Goal</a:t>
            </a:r>
            <a:r>
              <a:rPr sz="2200" dirty="0">
                <a:solidFill>
                  <a:srgbClr val="FFFFFF"/>
                </a:solidFill>
                <a:latin typeface="Times New Roman"/>
                <a:cs typeface="Times New Roman"/>
              </a:rPr>
              <a:t> </a:t>
            </a:r>
            <a:r>
              <a:rPr sz="2200" dirty="0">
                <a:solidFill>
                  <a:srgbClr val="FFFFFF"/>
                </a:solidFill>
                <a:latin typeface="Arial"/>
                <a:cs typeface="Arial"/>
              </a:rPr>
              <a:t>congruence)</a:t>
            </a:r>
            <a:endParaRPr sz="2200" dirty="0">
              <a:latin typeface="Arial"/>
              <a:cs typeface="Arial"/>
            </a:endParaRPr>
          </a:p>
          <a:p>
            <a:pPr marL="352425" indent="-339725">
              <a:lnSpc>
                <a:spcPct val="100000"/>
              </a:lnSpc>
              <a:spcBef>
                <a:spcPts val="1395"/>
              </a:spcBef>
              <a:buClr>
                <a:srgbClr val="FFFFFF"/>
              </a:buClr>
              <a:buFont typeface="Arial"/>
              <a:buChar char="•"/>
              <a:tabLst>
                <a:tab pos="353060" algn="l"/>
              </a:tabLst>
            </a:pPr>
            <a:r>
              <a:rPr sz="2400" dirty="0">
                <a:solidFill>
                  <a:srgbClr val="FFFFFF"/>
                </a:solidFill>
                <a:latin typeface="Arial"/>
                <a:cs typeface="Arial"/>
              </a:rPr>
              <a:t>Stanovení cílových hodnot výkonnosti</a:t>
            </a:r>
            <a:endParaRPr sz="2400" dirty="0">
              <a:latin typeface="Arial"/>
              <a:cs typeface="Arial"/>
            </a:endParaRPr>
          </a:p>
          <a:p>
            <a:pPr marL="873125" lvl="1" indent="-321310">
              <a:lnSpc>
                <a:spcPct val="100000"/>
              </a:lnSpc>
              <a:spcBef>
                <a:spcPts val="1220"/>
              </a:spcBef>
              <a:buClr>
                <a:srgbClr val="FFFFFF"/>
              </a:buClr>
              <a:buSzPct val="50000"/>
              <a:buFont typeface="Wingdings"/>
              <a:buChar char=""/>
              <a:tabLst>
                <a:tab pos="873760" algn="l"/>
              </a:tabLst>
            </a:pPr>
            <a:r>
              <a:rPr sz="2200" dirty="0">
                <a:solidFill>
                  <a:srgbClr val="FFFFFF"/>
                </a:solidFill>
                <a:latin typeface="Arial"/>
                <a:cs typeface="Arial"/>
              </a:rPr>
              <a:t>Dopad do motivace zaměstnanců</a:t>
            </a:r>
            <a:endParaRPr sz="2200" dirty="0">
              <a:latin typeface="Arial"/>
              <a:cs typeface="Arial"/>
            </a:endParaRPr>
          </a:p>
          <a:p>
            <a:pPr marL="352425" indent="-339725">
              <a:lnSpc>
                <a:spcPct val="100000"/>
              </a:lnSpc>
              <a:spcBef>
                <a:spcPts val="1385"/>
              </a:spcBef>
              <a:buClr>
                <a:srgbClr val="FFFFFF"/>
              </a:buClr>
              <a:buFont typeface="Arial"/>
              <a:buChar char="•"/>
              <a:tabLst>
                <a:tab pos="353060" algn="l"/>
              </a:tabLst>
            </a:pPr>
            <a:r>
              <a:rPr sz="2400" dirty="0" err="1" smtClean="0">
                <a:solidFill>
                  <a:srgbClr val="FFFFFF"/>
                </a:solidFill>
                <a:latin typeface="Arial"/>
                <a:cs typeface="Arial"/>
              </a:rPr>
              <a:t>Mě</a:t>
            </a:r>
            <a:r>
              <a:rPr lang="cs-CZ" sz="2400" dirty="0" smtClean="0">
                <a:solidFill>
                  <a:srgbClr val="FFFFFF"/>
                </a:solidFill>
                <a:latin typeface="Arial"/>
                <a:cs typeface="Arial"/>
              </a:rPr>
              <a:t>ř</a:t>
            </a:r>
            <a:r>
              <a:rPr sz="2400" dirty="0" err="1" smtClean="0">
                <a:solidFill>
                  <a:srgbClr val="FFFFFF"/>
                </a:solidFill>
                <a:latin typeface="Arial"/>
                <a:cs typeface="Arial"/>
              </a:rPr>
              <a:t>ení</a:t>
            </a:r>
            <a:r>
              <a:rPr sz="2400" dirty="0" smtClean="0">
                <a:solidFill>
                  <a:srgbClr val="FFFFFF"/>
                </a:solidFill>
                <a:latin typeface="Arial"/>
                <a:cs typeface="Arial"/>
              </a:rPr>
              <a:t> </a:t>
            </a:r>
            <a:r>
              <a:rPr sz="2400" dirty="0">
                <a:solidFill>
                  <a:srgbClr val="FFFFFF"/>
                </a:solidFill>
                <a:latin typeface="Arial"/>
                <a:cs typeface="Arial"/>
              </a:rPr>
              <a:t>výkonnosti</a:t>
            </a:r>
            <a:endParaRPr sz="2400" dirty="0">
              <a:latin typeface="Arial"/>
              <a:cs typeface="Arial"/>
            </a:endParaRPr>
          </a:p>
          <a:p>
            <a:pPr marL="873125" lvl="1" indent="-321310">
              <a:lnSpc>
                <a:spcPct val="100000"/>
              </a:lnSpc>
              <a:spcBef>
                <a:spcPts val="1220"/>
              </a:spcBef>
              <a:buClr>
                <a:srgbClr val="FFFFFF"/>
              </a:buClr>
              <a:buSzPct val="50000"/>
              <a:buFont typeface="Wingdings"/>
              <a:buChar char=""/>
              <a:tabLst>
                <a:tab pos="873760" algn="l"/>
              </a:tabLst>
            </a:pPr>
            <a:r>
              <a:rPr sz="2200" dirty="0">
                <a:solidFill>
                  <a:srgbClr val="FFFFFF"/>
                </a:solidFill>
                <a:latin typeface="Arial"/>
                <a:cs typeface="Arial"/>
              </a:rPr>
              <a:t>Srovnání cílové a skutečné úrovně</a:t>
            </a:r>
            <a:endParaRPr sz="2200" dirty="0">
              <a:latin typeface="Arial"/>
              <a:cs typeface="Arial"/>
            </a:endParaRPr>
          </a:p>
          <a:p>
            <a:pPr marL="352425" indent="-339725">
              <a:lnSpc>
                <a:spcPct val="100000"/>
              </a:lnSpc>
              <a:spcBef>
                <a:spcPts val="1395"/>
              </a:spcBef>
              <a:buClr>
                <a:srgbClr val="FFFFFF"/>
              </a:buClr>
              <a:buFont typeface="Arial"/>
              <a:buChar char="•"/>
              <a:tabLst>
                <a:tab pos="353060" algn="l"/>
              </a:tabLst>
            </a:pPr>
            <a:r>
              <a:rPr sz="2400" dirty="0">
                <a:solidFill>
                  <a:srgbClr val="FFFFFF"/>
                </a:solidFill>
                <a:latin typeface="Arial"/>
                <a:cs typeface="Arial"/>
              </a:rPr>
              <a:t>Odměna</a:t>
            </a:r>
            <a:endParaRPr sz="2400" dirty="0">
              <a:latin typeface="Arial"/>
              <a:cs typeface="Arial"/>
            </a:endParaRPr>
          </a:p>
          <a:p>
            <a:pPr marL="873125" lvl="1" indent="-321310">
              <a:lnSpc>
                <a:spcPct val="100000"/>
              </a:lnSpc>
              <a:spcBef>
                <a:spcPts val="1220"/>
              </a:spcBef>
              <a:buClr>
                <a:srgbClr val="FFFFFF"/>
              </a:buClr>
              <a:buSzPct val="50000"/>
              <a:buFont typeface="Wingdings"/>
              <a:buChar char=""/>
              <a:tabLst>
                <a:tab pos="873760" algn="l"/>
              </a:tabLst>
            </a:pPr>
            <a:r>
              <a:rPr sz="2200" dirty="0">
                <a:solidFill>
                  <a:srgbClr val="FFFFFF"/>
                </a:solidFill>
                <a:latin typeface="Arial"/>
                <a:cs typeface="Arial"/>
              </a:rPr>
              <a:t>Různé formy, motivačně ovlivňuje zaměstnance</a:t>
            </a:r>
            <a:endParaRPr sz="22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4726" y="1691039"/>
            <a:ext cx="7630159" cy="3288080"/>
          </a:xfrm>
          <a:prstGeom prst="rect">
            <a:avLst/>
          </a:prstGeom>
        </p:spPr>
        <p:txBody>
          <a:bodyPr vert="horz" wrap="square" lIns="0" tIns="0" rIns="0" bIns="0" rtlCol="0">
            <a:spAutoFit/>
          </a:bodyPr>
          <a:lstStyle/>
          <a:p>
            <a:pPr marL="352425" indent="-339725">
              <a:lnSpc>
                <a:spcPct val="100000"/>
              </a:lnSpc>
              <a:buClr>
                <a:srgbClr val="FFFFFF"/>
              </a:buClr>
              <a:buFont typeface="Times New Roman"/>
              <a:buChar char="•"/>
              <a:tabLst>
                <a:tab pos="353060" algn="l"/>
              </a:tabLst>
            </a:pPr>
            <a:r>
              <a:rPr sz="2400" dirty="0">
                <a:solidFill>
                  <a:srgbClr val="FFFFFF"/>
                </a:solidFill>
                <a:latin typeface="Arial"/>
                <a:cs typeface="Arial"/>
              </a:rPr>
              <a:t>Stupeň obeznámení s </a:t>
            </a:r>
            <a:r>
              <a:rPr sz="2400" dirty="0" err="1" smtClean="0">
                <a:solidFill>
                  <a:srgbClr val="FFFFFF"/>
                </a:solidFill>
                <a:latin typeface="Arial"/>
                <a:cs typeface="Arial"/>
              </a:rPr>
              <a:t>po</a:t>
            </a:r>
            <a:r>
              <a:rPr lang="cs-CZ" sz="2400" dirty="0" smtClean="0">
                <a:solidFill>
                  <a:srgbClr val="FFFFFF"/>
                </a:solidFill>
                <a:latin typeface="Arial"/>
                <a:cs typeface="Arial"/>
              </a:rPr>
              <a:t>ž</a:t>
            </a:r>
            <a:r>
              <a:rPr sz="2400" dirty="0" err="1" smtClean="0">
                <a:solidFill>
                  <a:srgbClr val="FFFFFF"/>
                </a:solidFill>
                <a:latin typeface="Arial"/>
                <a:cs typeface="Arial"/>
              </a:rPr>
              <a:t>adovanými</a:t>
            </a:r>
            <a:r>
              <a:rPr sz="2400" dirty="0" smtClean="0">
                <a:solidFill>
                  <a:srgbClr val="FFFFFF"/>
                </a:solidFill>
                <a:latin typeface="Arial"/>
                <a:cs typeface="Arial"/>
              </a:rPr>
              <a:t> </a:t>
            </a:r>
            <a:r>
              <a:rPr sz="2400" dirty="0">
                <a:solidFill>
                  <a:srgbClr val="FFFFFF"/>
                </a:solidFill>
                <a:latin typeface="Arial"/>
                <a:cs typeface="Arial"/>
              </a:rPr>
              <a:t>výsledky</a:t>
            </a:r>
            <a:endParaRPr sz="2400" dirty="0">
              <a:latin typeface="Arial"/>
              <a:cs typeface="Arial"/>
            </a:endParaRPr>
          </a:p>
          <a:p>
            <a:pPr marL="1495425" marR="5080" lvl="1" indent="-568960">
              <a:lnSpc>
                <a:spcPts val="2230"/>
              </a:lnSpc>
              <a:spcBef>
                <a:spcPts val="1455"/>
              </a:spcBef>
              <a:buClr>
                <a:srgbClr val="FFFFFF"/>
              </a:buClr>
              <a:buFont typeface="Times New Roman"/>
              <a:buChar char="–"/>
              <a:tabLst>
                <a:tab pos="1496060" algn="l"/>
              </a:tabLst>
            </a:pPr>
            <a:r>
              <a:rPr sz="2000" dirty="0">
                <a:solidFill>
                  <a:srgbClr val="FFFFFF"/>
                </a:solidFill>
                <a:latin typeface="Arial"/>
                <a:cs typeface="Arial"/>
              </a:rPr>
              <a:t>Komunikace</a:t>
            </a:r>
            <a:r>
              <a:rPr sz="2000" dirty="0">
                <a:solidFill>
                  <a:srgbClr val="FFFFFF"/>
                </a:solidFill>
                <a:latin typeface="Times New Roman"/>
                <a:cs typeface="Times New Roman"/>
              </a:rPr>
              <a:t> </a:t>
            </a:r>
            <a:r>
              <a:rPr sz="2000" dirty="0">
                <a:solidFill>
                  <a:srgbClr val="FFFFFF"/>
                </a:solidFill>
                <a:latin typeface="Arial"/>
                <a:cs typeface="Arial"/>
              </a:rPr>
              <a:t>– </a:t>
            </a:r>
            <a:r>
              <a:rPr sz="2000" dirty="0" err="1">
                <a:solidFill>
                  <a:srgbClr val="FFFFFF"/>
                </a:solidFill>
                <a:latin typeface="Arial"/>
                <a:cs typeface="Arial"/>
              </a:rPr>
              <a:t>sdělit</a:t>
            </a:r>
            <a:r>
              <a:rPr sz="2000" dirty="0">
                <a:solidFill>
                  <a:srgbClr val="FFFFFF"/>
                </a:solidFill>
                <a:latin typeface="Arial"/>
                <a:cs typeface="Arial"/>
              </a:rPr>
              <a:t> </a:t>
            </a:r>
            <a:r>
              <a:rPr sz="2000" dirty="0" err="1" smtClean="0">
                <a:solidFill>
                  <a:srgbClr val="FFFFFF"/>
                </a:solidFill>
                <a:latin typeface="Arial"/>
                <a:cs typeface="Arial"/>
              </a:rPr>
              <a:t>po</a:t>
            </a:r>
            <a:r>
              <a:rPr lang="cs-CZ" sz="2000" dirty="0" smtClean="0">
                <a:solidFill>
                  <a:srgbClr val="FFFFFF"/>
                </a:solidFill>
                <a:latin typeface="Arial"/>
                <a:cs typeface="Arial"/>
              </a:rPr>
              <a:t>ž</a:t>
            </a:r>
            <a:r>
              <a:rPr sz="2000" dirty="0" err="1" smtClean="0">
                <a:solidFill>
                  <a:srgbClr val="FFFFFF"/>
                </a:solidFill>
                <a:latin typeface="Arial"/>
                <a:cs typeface="Arial"/>
              </a:rPr>
              <a:t>adavky</a:t>
            </a:r>
            <a:r>
              <a:rPr sz="2000" dirty="0">
                <a:solidFill>
                  <a:srgbClr val="FFFFFF"/>
                </a:solidFill>
                <a:latin typeface="Arial"/>
                <a:cs typeface="Arial"/>
              </a:rPr>
              <a:t>, pokud nevím co mám plnit, nesplním to</a:t>
            </a:r>
            <a:endParaRPr sz="2000" dirty="0">
              <a:latin typeface="Arial"/>
              <a:cs typeface="Arial"/>
            </a:endParaRPr>
          </a:p>
          <a:p>
            <a:pPr marL="352425" indent="-339725">
              <a:lnSpc>
                <a:spcPct val="100000"/>
              </a:lnSpc>
              <a:spcBef>
                <a:spcPts val="835"/>
              </a:spcBef>
              <a:buClr>
                <a:srgbClr val="FFFFFF"/>
              </a:buClr>
              <a:buFont typeface="Times New Roman"/>
              <a:buChar char="•"/>
              <a:tabLst>
                <a:tab pos="353060" algn="l"/>
              </a:tabLst>
            </a:pPr>
            <a:r>
              <a:rPr sz="2400" dirty="0" smtClean="0">
                <a:solidFill>
                  <a:srgbClr val="FFFFFF"/>
                </a:solidFill>
                <a:latin typeface="Arial"/>
                <a:cs typeface="Arial"/>
              </a:rPr>
              <a:t>Mo</a:t>
            </a:r>
            <a:r>
              <a:rPr lang="cs-CZ" sz="2400" dirty="0" smtClean="0">
                <a:solidFill>
                  <a:srgbClr val="FFFFFF"/>
                </a:solidFill>
                <a:latin typeface="Arial"/>
                <a:cs typeface="Arial"/>
              </a:rPr>
              <a:t>ž</a:t>
            </a:r>
            <a:r>
              <a:rPr sz="2400" dirty="0" err="1" smtClean="0">
                <a:solidFill>
                  <a:srgbClr val="FFFFFF"/>
                </a:solidFill>
                <a:latin typeface="Arial"/>
                <a:cs typeface="Arial"/>
              </a:rPr>
              <a:t>nost</a:t>
            </a:r>
            <a:r>
              <a:rPr sz="2400" dirty="0" smtClean="0">
                <a:solidFill>
                  <a:srgbClr val="FFFFFF"/>
                </a:solidFill>
                <a:latin typeface="Arial"/>
                <a:cs typeface="Arial"/>
              </a:rPr>
              <a:t> </a:t>
            </a:r>
            <a:r>
              <a:rPr sz="2400" dirty="0" err="1">
                <a:solidFill>
                  <a:srgbClr val="FFFFFF"/>
                </a:solidFill>
                <a:latin typeface="Arial"/>
                <a:cs typeface="Arial"/>
              </a:rPr>
              <a:t>ovlivnit</a:t>
            </a:r>
            <a:r>
              <a:rPr sz="2400" dirty="0">
                <a:solidFill>
                  <a:srgbClr val="FFFFFF"/>
                </a:solidFill>
                <a:latin typeface="Arial"/>
                <a:cs typeface="Arial"/>
              </a:rPr>
              <a:t> </a:t>
            </a:r>
            <a:r>
              <a:rPr sz="2400" dirty="0" err="1" smtClean="0">
                <a:solidFill>
                  <a:srgbClr val="FFFFFF"/>
                </a:solidFill>
                <a:latin typeface="Arial"/>
                <a:cs typeface="Arial"/>
              </a:rPr>
              <a:t>po</a:t>
            </a:r>
            <a:r>
              <a:rPr lang="cs-CZ" sz="2400" dirty="0" smtClean="0">
                <a:solidFill>
                  <a:srgbClr val="FFFFFF"/>
                </a:solidFill>
                <a:latin typeface="Arial"/>
                <a:cs typeface="Arial"/>
              </a:rPr>
              <a:t>ž</a:t>
            </a:r>
            <a:r>
              <a:rPr sz="2400" dirty="0" err="1" smtClean="0">
                <a:solidFill>
                  <a:srgbClr val="FFFFFF"/>
                </a:solidFill>
                <a:latin typeface="Arial"/>
                <a:cs typeface="Arial"/>
              </a:rPr>
              <a:t>adované</a:t>
            </a:r>
            <a:r>
              <a:rPr sz="2400" dirty="0" smtClean="0">
                <a:solidFill>
                  <a:srgbClr val="FFFFFF"/>
                </a:solidFill>
                <a:latin typeface="Arial"/>
                <a:cs typeface="Arial"/>
              </a:rPr>
              <a:t> </a:t>
            </a:r>
            <a:r>
              <a:rPr sz="2400" dirty="0">
                <a:solidFill>
                  <a:srgbClr val="FFFFFF"/>
                </a:solidFill>
                <a:latin typeface="Arial"/>
                <a:cs typeface="Arial"/>
              </a:rPr>
              <a:t>výsledky</a:t>
            </a:r>
            <a:endParaRPr sz="2400" dirty="0">
              <a:latin typeface="Arial"/>
              <a:cs typeface="Arial"/>
            </a:endParaRPr>
          </a:p>
          <a:p>
            <a:pPr marL="1495425" lvl="1" indent="-568960">
              <a:lnSpc>
                <a:spcPct val="100000"/>
              </a:lnSpc>
              <a:spcBef>
                <a:spcPts val="1240"/>
              </a:spcBef>
              <a:buClr>
                <a:srgbClr val="FFFFFF"/>
              </a:buClr>
              <a:buFont typeface="Times New Roman"/>
              <a:buChar char="–"/>
              <a:tabLst>
                <a:tab pos="1496060" algn="l"/>
              </a:tabLst>
            </a:pPr>
            <a:r>
              <a:rPr sz="2000" dirty="0">
                <a:solidFill>
                  <a:srgbClr val="FFFFFF"/>
                </a:solidFill>
                <a:latin typeface="Arial"/>
                <a:cs typeface="Arial"/>
              </a:rPr>
              <a:t>Ovlivnitelnost</a:t>
            </a:r>
            <a:r>
              <a:rPr sz="2000" dirty="0">
                <a:solidFill>
                  <a:srgbClr val="FFFFFF"/>
                </a:solidFill>
                <a:latin typeface="Times New Roman"/>
                <a:cs typeface="Times New Roman"/>
              </a:rPr>
              <a:t> </a:t>
            </a:r>
            <a:r>
              <a:rPr sz="2000" dirty="0">
                <a:solidFill>
                  <a:srgbClr val="FFFFFF"/>
                </a:solidFill>
                <a:latin typeface="Arial"/>
                <a:cs typeface="Arial"/>
              </a:rPr>
              <a:t>– viz odpovědnostní účetnictví</a:t>
            </a:r>
            <a:endParaRPr sz="2000" dirty="0">
              <a:latin typeface="Arial"/>
              <a:cs typeface="Arial"/>
            </a:endParaRPr>
          </a:p>
          <a:p>
            <a:pPr marL="352425" indent="-339725">
              <a:lnSpc>
                <a:spcPct val="100000"/>
              </a:lnSpc>
              <a:spcBef>
                <a:spcPts val="894"/>
              </a:spcBef>
              <a:buClr>
                <a:srgbClr val="FFFFFF"/>
              </a:buClr>
              <a:buFont typeface="Times New Roman"/>
              <a:buChar char="•"/>
              <a:tabLst>
                <a:tab pos="353060" algn="l"/>
              </a:tabLst>
            </a:pPr>
            <a:r>
              <a:rPr sz="2400" dirty="0" err="1">
                <a:solidFill>
                  <a:srgbClr val="FFFFFF"/>
                </a:solidFill>
                <a:latin typeface="Arial"/>
                <a:cs typeface="Arial"/>
              </a:rPr>
              <a:t>Efektivní</a:t>
            </a:r>
            <a:r>
              <a:rPr sz="2400" dirty="0">
                <a:solidFill>
                  <a:srgbClr val="FFFFFF"/>
                </a:solidFill>
                <a:latin typeface="Arial"/>
                <a:cs typeface="Arial"/>
              </a:rPr>
              <a:t> </a:t>
            </a:r>
            <a:r>
              <a:rPr sz="2400" dirty="0" err="1" smtClean="0">
                <a:solidFill>
                  <a:srgbClr val="FFFFFF"/>
                </a:solidFill>
                <a:latin typeface="Arial"/>
                <a:cs typeface="Arial"/>
              </a:rPr>
              <a:t>mě</a:t>
            </a:r>
            <a:r>
              <a:rPr lang="cs-CZ" sz="2400" dirty="0" smtClean="0">
                <a:solidFill>
                  <a:srgbClr val="FFFFFF"/>
                </a:solidFill>
                <a:latin typeface="Arial"/>
                <a:cs typeface="Arial"/>
              </a:rPr>
              <a:t>ř</a:t>
            </a:r>
            <a:r>
              <a:rPr sz="2400" dirty="0" err="1" smtClean="0">
                <a:solidFill>
                  <a:srgbClr val="FFFFFF"/>
                </a:solidFill>
                <a:latin typeface="Arial"/>
                <a:cs typeface="Arial"/>
              </a:rPr>
              <a:t>ení</a:t>
            </a:r>
            <a:r>
              <a:rPr sz="2400" dirty="0" smtClean="0">
                <a:solidFill>
                  <a:srgbClr val="FFFFFF"/>
                </a:solidFill>
                <a:latin typeface="Arial"/>
                <a:cs typeface="Arial"/>
              </a:rPr>
              <a:t> </a:t>
            </a:r>
            <a:r>
              <a:rPr sz="2400" dirty="0">
                <a:solidFill>
                  <a:srgbClr val="FFFFFF"/>
                </a:solidFill>
                <a:latin typeface="Arial"/>
                <a:cs typeface="Arial"/>
              </a:rPr>
              <a:t>výsledků</a:t>
            </a:r>
            <a:endParaRPr sz="2400" dirty="0">
              <a:latin typeface="Arial"/>
              <a:cs typeface="Arial"/>
            </a:endParaRPr>
          </a:p>
          <a:p>
            <a:pPr marL="1495425" lvl="1" indent="-568960">
              <a:lnSpc>
                <a:spcPts val="2315"/>
              </a:lnSpc>
              <a:spcBef>
                <a:spcPts val="1240"/>
              </a:spcBef>
              <a:buClr>
                <a:srgbClr val="FFFFFF"/>
              </a:buClr>
              <a:buFont typeface="Times New Roman"/>
              <a:buChar char="–"/>
              <a:tabLst>
                <a:tab pos="1496060" algn="l"/>
              </a:tabLst>
            </a:pPr>
            <a:r>
              <a:rPr sz="2000" dirty="0">
                <a:solidFill>
                  <a:srgbClr val="FFFFFF"/>
                </a:solidFill>
                <a:latin typeface="Arial"/>
                <a:cs typeface="Arial"/>
              </a:rPr>
              <a:t>Schopnost zjišťovat skutečnost, </a:t>
            </a:r>
            <a:r>
              <a:rPr sz="2000" dirty="0" err="1">
                <a:solidFill>
                  <a:srgbClr val="FFFFFF"/>
                </a:solidFill>
                <a:latin typeface="Arial"/>
                <a:cs typeface="Arial"/>
              </a:rPr>
              <a:t>snaha</a:t>
            </a:r>
            <a:r>
              <a:rPr sz="2000" dirty="0">
                <a:solidFill>
                  <a:srgbClr val="FFFFFF"/>
                </a:solidFill>
                <a:latin typeface="Arial"/>
                <a:cs typeface="Arial"/>
              </a:rPr>
              <a:t> </a:t>
            </a:r>
            <a:r>
              <a:rPr sz="2000" dirty="0" err="1" smtClean="0">
                <a:solidFill>
                  <a:srgbClr val="FFFFFF"/>
                </a:solidFill>
                <a:latin typeface="Arial"/>
                <a:cs typeface="Arial"/>
              </a:rPr>
              <a:t>mě</a:t>
            </a:r>
            <a:r>
              <a:rPr lang="cs-CZ" sz="2000" dirty="0" smtClean="0">
                <a:solidFill>
                  <a:srgbClr val="FFFFFF"/>
                </a:solidFill>
                <a:latin typeface="Arial"/>
                <a:cs typeface="Arial"/>
              </a:rPr>
              <a:t>ř</a:t>
            </a:r>
            <a:r>
              <a:rPr sz="2000" dirty="0" smtClean="0">
                <a:solidFill>
                  <a:srgbClr val="FFFFFF"/>
                </a:solidFill>
                <a:latin typeface="Arial"/>
                <a:cs typeface="Arial"/>
              </a:rPr>
              <a:t>it </a:t>
            </a:r>
            <a:r>
              <a:rPr sz="2000" dirty="0" err="1">
                <a:solidFill>
                  <a:srgbClr val="FFFFFF"/>
                </a:solidFill>
                <a:latin typeface="Arial"/>
                <a:cs typeface="Arial"/>
              </a:rPr>
              <a:t>i</a:t>
            </a:r>
            <a:r>
              <a:rPr sz="2000" dirty="0">
                <a:solidFill>
                  <a:srgbClr val="FFFFFF"/>
                </a:solidFill>
                <a:latin typeface="Arial"/>
                <a:cs typeface="Arial"/>
              </a:rPr>
              <a:t> </a:t>
            </a:r>
            <a:r>
              <a:rPr sz="2000" dirty="0" err="1" smtClean="0">
                <a:solidFill>
                  <a:srgbClr val="FFFFFF"/>
                </a:solidFill>
                <a:latin typeface="Arial"/>
                <a:cs typeface="Arial"/>
              </a:rPr>
              <a:t>obtí</a:t>
            </a:r>
            <a:r>
              <a:rPr lang="cs-CZ" sz="2000" dirty="0" smtClean="0">
                <a:solidFill>
                  <a:srgbClr val="FFFFFF"/>
                </a:solidFill>
                <a:latin typeface="Arial"/>
                <a:cs typeface="Arial"/>
              </a:rPr>
              <a:t>ž</a:t>
            </a:r>
            <a:r>
              <a:rPr sz="2000" dirty="0" err="1" smtClean="0">
                <a:solidFill>
                  <a:srgbClr val="FFFFFF"/>
                </a:solidFill>
                <a:latin typeface="Arial"/>
                <a:cs typeface="Arial"/>
              </a:rPr>
              <a:t>ně</a:t>
            </a:r>
            <a:endParaRPr sz="2000" dirty="0">
              <a:latin typeface="Arial"/>
              <a:cs typeface="Arial"/>
            </a:endParaRPr>
          </a:p>
          <a:p>
            <a:pPr marL="1495425">
              <a:lnSpc>
                <a:spcPts val="2315"/>
              </a:lnSpc>
            </a:pPr>
            <a:r>
              <a:rPr sz="2000" dirty="0" err="1" smtClean="0">
                <a:solidFill>
                  <a:srgbClr val="FFFFFF"/>
                </a:solidFill>
                <a:latin typeface="Arial"/>
                <a:cs typeface="Arial"/>
              </a:rPr>
              <a:t>mě</a:t>
            </a:r>
            <a:r>
              <a:rPr lang="cs-CZ" sz="2000" dirty="0" smtClean="0">
                <a:solidFill>
                  <a:srgbClr val="FFFFFF"/>
                </a:solidFill>
                <a:latin typeface="Arial"/>
                <a:cs typeface="Arial"/>
              </a:rPr>
              <a:t>ř</a:t>
            </a:r>
            <a:r>
              <a:rPr sz="2000" dirty="0" err="1" smtClean="0">
                <a:solidFill>
                  <a:srgbClr val="FFFFFF"/>
                </a:solidFill>
                <a:latin typeface="Arial"/>
                <a:cs typeface="Arial"/>
              </a:rPr>
              <a:t>itelné</a:t>
            </a:r>
            <a:r>
              <a:rPr sz="2000" dirty="0" smtClean="0">
                <a:solidFill>
                  <a:srgbClr val="FFFFFF"/>
                </a:solidFill>
                <a:latin typeface="Arial"/>
                <a:cs typeface="Arial"/>
              </a:rPr>
              <a:t> </a:t>
            </a:r>
            <a:r>
              <a:rPr sz="2000" dirty="0">
                <a:solidFill>
                  <a:srgbClr val="FFFFFF"/>
                </a:solidFill>
                <a:latin typeface="Arial"/>
                <a:cs typeface="Arial"/>
              </a:rPr>
              <a:t>výsledky (</a:t>
            </a:r>
            <a:r>
              <a:rPr sz="2000" dirty="0" smtClean="0">
                <a:solidFill>
                  <a:srgbClr val="FFFFFF"/>
                </a:solidFill>
                <a:latin typeface="Arial"/>
                <a:cs typeface="Arial"/>
              </a:rPr>
              <a:t>nap</a:t>
            </a:r>
            <a:r>
              <a:rPr lang="cs-CZ" sz="2000" dirty="0" smtClean="0">
                <a:solidFill>
                  <a:srgbClr val="FFFFFF"/>
                </a:solidFill>
                <a:latin typeface="Arial"/>
                <a:cs typeface="Arial"/>
              </a:rPr>
              <a:t>ř</a:t>
            </a:r>
            <a:r>
              <a:rPr sz="2000" dirty="0" smtClean="0">
                <a:solidFill>
                  <a:srgbClr val="FFFFFF"/>
                </a:solidFill>
                <a:latin typeface="Arial"/>
                <a:cs typeface="Arial"/>
              </a:rPr>
              <a:t>. </a:t>
            </a:r>
            <a:r>
              <a:rPr sz="2000" dirty="0">
                <a:solidFill>
                  <a:srgbClr val="FFFFFF"/>
                </a:solidFill>
                <a:latin typeface="Arial"/>
                <a:cs typeface="Arial"/>
              </a:rPr>
              <a:t>škálováním)</a:t>
            </a:r>
            <a:endParaRPr sz="2000" dirty="0">
              <a:latin typeface="Arial"/>
              <a:cs typeface="Arial"/>
            </a:endParaRPr>
          </a:p>
        </p:txBody>
      </p:sp>
      <p:sp>
        <p:nvSpPr>
          <p:cNvPr id="3" name="object 3"/>
          <p:cNvSpPr txBox="1">
            <a:spLocks noGrp="1"/>
          </p:cNvSpPr>
          <p:nvPr>
            <p:ph type="title"/>
          </p:nvPr>
        </p:nvSpPr>
        <p:spPr>
          <a:xfrm>
            <a:off x="444500" y="266184"/>
            <a:ext cx="8254999" cy="1179810"/>
          </a:xfrm>
          <a:prstGeom prst="rect">
            <a:avLst/>
          </a:prstGeom>
        </p:spPr>
        <p:txBody>
          <a:bodyPr vert="horz" wrap="square" lIns="0" tIns="0" rIns="0" bIns="0" rtlCol="0">
            <a:spAutoFit/>
          </a:bodyPr>
          <a:lstStyle/>
          <a:p>
            <a:pPr marL="23495">
              <a:lnSpc>
                <a:spcPts val="4635"/>
              </a:lnSpc>
            </a:pPr>
            <a:r>
              <a:rPr dirty="0"/>
              <a:t>Podmínky efektivního fungování</a:t>
            </a:r>
          </a:p>
          <a:p>
            <a:pPr marL="23495">
              <a:lnSpc>
                <a:spcPts val="4590"/>
              </a:lnSpc>
            </a:pPr>
            <a:r>
              <a:rPr dirty="0" err="1"/>
              <a:t>systému</a:t>
            </a:r>
            <a:r>
              <a:rPr dirty="0"/>
              <a:t> </a:t>
            </a:r>
            <a:r>
              <a:rPr lang="cs-CZ" dirty="0" smtClean="0"/>
              <a:t>ř</a:t>
            </a:r>
            <a:r>
              <a:rPr dirty="0" err="1" smtClean="0"/>
              <a:t>ízení</a:t>
            </a:r>
            <a:r>
              <a:rPr dirty="0" smtClean="0"/>
              <a:t> </a:t>
            </a:r>
            <a:r>
              <a:rPr dirty="0"/>
              <a:t>podle výsledků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110787"/>
          </a:xfrm>
          <a:prstGeom prst="rect">
            <a:avLst/>
          </a:prstGeom>
        </p:spPr>
        <p:txBody>
          <a:bodyPr vert="horz" wrap="square" lIns="0" tIns="111984" rIns="0" bIns="0" rtlCol="0">
            <a:spAutoFit/>
          </a:bodyPr>
          <a:lstStyle/>
          <a:p>
            <a:pPr marL="12700">
              <a:lnSpc>
                <a:spcPct val="100000"/>
              </a:lnSpc>
            </a:pPr>
            <a:r>
              <a:rPr sz="3200" b="1" dirty="0"/>
              <a:t>Manažerský řídicí systém a jeho vztah</a:t>
            </a:r>
            <a:endParaRPr sz="3200"/>
          </a:p>
          <a:p>
            <a:pPr marL="12700">
              <a:lnSpc>
                <a:spcPct val="100000"/>
              </a:lnSpc>
              <a:spcBef>
                <a:spcPts val="70"/>
              </a:spcBef>
            </a:pPr>
            <a:r>
              <a:rPr sz="3200" b="1" dirty="0"/>
              <a:t>k</a:t>
            </a:r>
            <a:r>
              <a:rPr sz="3200" b="1" dirty="0">
                <a:latin typeface="Times New Roman"/>
                <a:cs typeface="Times New Roman"/>
              </a:rPr>
              <a:t> </a:t>
            </a:r>
            <a:r>
              <a:rPr sz="3200" b="1" dirty="0"/>
              <a:t>nástrojům manažerského účetnictví</a:t>
            </a:r>
            <a:endParaRPr sz="3200"/>
          </a:p>
        </p:txBody>
      </p:sp>
      <p:sp>
        <p:nvSpPr>
          <p:cNvPr id="3" name="object 3"/>
          <p:cNvSpPr txBox="1"/>
          <p:nvPr/>
        </p:nvSpPr>
        <p:spPr>
          <a:xfrm>
            <a:off x="534726" y="1579779"/>
            <a:ext cx="7975600" cy="4883901"/>
          </a:xfrm>
          <a:prstGeom prst="rect">
            <a:avLst/>
          </a:prstGeom>
        </p:spPr>
        <p:txBody>
          <a:bodyPr vert="horz" wrap="square" lIns="0" tIns="0" rIns="0" bIns="0" rtlCol="0">
            <a:spAutoFit/>
          </a:bodyPr>
          <a:lstStyle/>
          <a:p>
            <a:pPr marL="352425" marR="128905" indent="-340360">
              <a:lnSpc>
                <a:spcPts val="2680"/>
              </a:lnSpc>
            </a:pPr>
            <a:r>
              <a:rPr sz="2400" dirty="0" err="1" smtClean="0">
                <a:solidFill>
                  <a:srgbClr val="FFFFFF"/>
                </a:solidFill>
                <a:latin typeface="Arial"/>
                <a:cs typeface="Arial"/>
              </a:rPr>
              <a:t>Mě</a:t>
            </a:r>
            <a:r>
              <a:rPr lang="cs-CZ" sz="2400" dirty="0" smtClean="0">
                <a:solidFill>
                  <a:srgbClr val="FFFFFF"/>
                </a:solidFill>
                <a:latin typeface="Arial"/>
                <a:cs typeface="Arial"/>
              </a:rPr>
              <a:t>ř</a:t>
            </a:r>
            <a:r>
              <a:rPr sz="2400" dirty="0" err="1" smtClean="0">
                <a:solidFill>
                  <a:srgbClr val="FFFFFF"/>
                </a:solidFill>
                <a:latin typeface="Arial"/>
                <a:cs typeface="Arial"/>
              </a:rPr>
              <a:t>ení</a:t>
            </a:r>
            <a:r>
              <a:rPr sz="2400" dirty="0" smtClean="0">
                <a:solidFill>
                  <a:srgbClr val="FFFFFF"/>
                </a:solidFill>
                <a:latin typeface="Arial"/>
                <a:cs typeface="Arial"/>
              </a:rPr>
              <a:t> </a:t>
            </a:r>
            <a:r>
              <a:rPr sz="2400" dirty="0">
                <a:solidFill>
                  <a:srgbClr val="FFFFFF"/>
                </a:solidFill>
                <a:latin typeface="Arial"/>
                <a:cs typeface="Arial"/>
              </a:rPr>
              <a:t>výsledků </a:t>
            </a:r>
            <a:r>
              <a:rPr sz="2400" dirty="0" err="1">
                <a:solidFill>
                  <a:srgbClr val="FFFFFF"/>
                </a:solidFill>
                <a:latin typeface="Arial"/>
                <a:cs typeface="Arial"/>
              </a:rPr>
              <a:t>nástroji</a:t>
            </a:r>
            <a:r>
              <a:rPr sz="2400" dirty="0">
                <a:solidFill>
                  <a:srgbClr val="FFFFFF"/>
                </a:solidFill>
                <a:latin typeface="Arial"/>
                <a:cs typeface="Arial"/>
              </a:rPr>
              <a:t>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sz="2400" dirty="0">
                <a:solidFill>
                  <a:srgbClr val="FFFFFF"/>
                </a:solidFill>
                <a:latin typeface="Arial"/>
                <a:cs typeface="Arial"/>
              </a:rPr>
              <a:t>účetnictví poskytuje výhody, které z nich </a:t>
            </a:r>
            <a:r>
              <a:rPr sz="2400" dirty="0" err="1">
                <a:solidFill>
                  <a:srgbClr val="FFFFFF"/>
                </a:solidFill>
                <a:latin typeface="Arial"/>
                <a:cs typeface="Arial"/>
              </a:rPr>
              <a:t>činí</a:t>
            </a:r>
            <a:r>
              <a:rPr sz="2400" dirty="0">
                <a:solidFill>
                  <a:srgbClr val="FFFFFF"/>
                </a:solidFill>
                <a:latin typeface="Arial"/>
                <a:cs typeface="Arial"/>
              </a:rPr>
              <a:t> </a:t>
            </a:r>
            <a:r>
              <a:rPr sz="2400" dirty="0" err="1" smtClean="0">
                <a:solidFill>
                  <a:srgbClr val="FFFFFF"/>
                </a:solidFill>
                <a:latin typeface="Arial"/>
                <a:cs typeface="Arial"/>
              </a:rPr>
              <a:t>páte</a:t>
            </a:r>
            <a:r>
              <a:rPr lang="cs-CZ" sz="2400" dirty="0" smtClean="0">
                <a:solidFill>
                  <a:srgbClr val="FFFFFF"/>
                </a:solidFill>
                <a:latin typeface="Arial"/>
                <a:cs typeface="Arial"/>
              </a:rPr>
              <a:t>ř</a:t>
            </a:r>
            <a:r>
              <a:rPr sz="2400" dirty="0" smtClean="0">
                <a:solidFill>
                  <a:srgbClr val="FFFFFF"/>
                </a:solidFill>
                <a:latin typeface="Arial"/>
                <a:cs typeface="Arial"/>
              </a:rPr>
              <a:t> 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ídicího</a:t>
            </a:r>
            <a:r>
              <a:rPr sz="2400" dirty="0" smtClean="0">
                <a:solidFill>
                  <a:srgbClr val="FFFFFF"/>
                </a:solidFill>
                <a:latin typeface="Arial"/>
                <a:cs typeface="Arial"/>
              </a:rPr>
              <a:t> </a:t>
            </a:r>
            <a:r>
              <a:rPr sz="2400" dirty="0">
                <a:solidFill>
                  <a:srgbClr val="FFFFFF"/>
                </a:solidFill>
                <a:latin typeface="Arial"/>
                <a:cs typeface="Arial"/>
              </a:rPr>
              <a:t>systému většiny organizací:</a:t>
            </a:r>
            <a:endParaRPr sz="2400" dirty="0">
              <a:latin typeface="Arial"/>
              <a:cs typeface="Arial"/>
            </a:endParaRPr>
          </a:p>
          <a:p>
            <a:pPr marL="352425" marR="226695" indent="-339725">
              <a:lnSpc>
                <a:spcPct val="93100"/>
              </a:lnSpc>
              <a:spcBef>
                <a:spcPts val="1350"/>
              </a:spcBef>
              <a:buClr>
                <a:srgbClr val="FFFFFF"/>
              </a:buClr>
              <a:buFont typeface="Times New Roman"/>
              <a:buChar char="•"/>
              <a:tabLst>
                <a:tab pos="353060" algn="l"/>
              </a:tabLst>
            </a:pPr>
            <a:r>
              <a:rPr sz="2000" dirty="0">
                <a:solidFill>
                  <a:srgbClr val="FFFFFF"/>
                </a:solidFill>
                <a:latin typeface="Arial"/>
                <a:cs typeface="Arial"/>
              </a:rPr>
              <a:t>často není efektivní </a:t>
            </a:r>
            <a:r>
              <a:rPr sz="2000" dirty="0" err="1">
                <a:solidFill>
                  <a:srgbClr val="FFFFFF"/>
                </a:solidFill>
                <a:latin typeface="Arial"/>
                <a:cs typeface="Arial"/>
              </a:rPr>
              <a:t>ani</a:t>
            </a:r>
            <a:r>
              <a:rPr sz="2000" dirty="0">
                <a:solidFill>
                  <a:srgbClr val="FFFFFF"/>
                </a:solidFill>
                <a:latin typeface="Arial"/>
                <a:cs typeface="Arial"/>
              </a:rPr>
              <a:t> </a:t>
            </a:r>
            <a:r>
              <a:rPr sz="2000" dirty="0" err="1" smtClean="0">
                <a:solidFill>
                  <a:srgbClr val="FFFFFF"/>
                </a:solidFill>
                <a:latin typeface="Arial"/>
                <a:cs typeface="Arial"/>
              </a:rPr>
              <a:t>mo</a:t>
            </a:r>
            <a:r>
              <a:rPr lang="cs-CZ" sz="2000" dirty="0" smtClean="0">
                <a:solidFill>
                  <a:srgbClr val="FFFFFF"/>
                </a:solidFill>
                <a:latin typeface="Arial"/>
                <a:cs typeface="Arial"/>
              </a:rPr>
              <a:t>ž</a:t>
            </a:r>
            <a:r>
              <a:rPr sz="2000" dirty="0" smtClean="0">
                <a:solidFill>
                  <a:srgbClr val="FFFFFF"/>
                </a:solidFill>
                <a:latin typeface="Arial"/>
                <a:cs typeface="Arial"/>
              </a:rPr>
              <a:t>né </a:t>
            </a:r>
            <a:r>
              <a:rPr sz="2000" dirty="0">
                <a:solidFill>
                  <a:srgbClr val="FFFFFF"/>
                </a:solidFill>
                <a:latin typeface="Arial"/>
                <a:cs typeface="Arial"/>
              </a:rPr>
              <a:t>definovat správný průběh samotné činnosti; motivaci zaměstnanců je proto vhodné vázat teprve na výsledky této činnosti</a:t>
            </a:r>
            <a:endParaRPr sz="2000" dirty="0">
              <a:latin typeface="Arial"/>
              <a:cs typeface="Arial"/>
            </a:endParaRPr>
          </a:p>
          <a:p>
            <a:pPr marL="352425" marR="107314" indent="-339725">
              <a:lnSpc>
                <a:spcPct val="93000"/>
              </a:lnSpc>
              <a:spcBef>
                <a:spcPts val="900"/>
              </a:spcBef>
              <a:buClr>
                <a:srgbClr val="FFFFFF"/>
              </a:buClr>
              <a:buFont typeface="Times New Roman"/>
              <a:buChar char="•"/>
              <a:tabLst>
                <a:tab pos="353060" algn="l"/>
              </a:tabLst>
            </a:pPr>
            <a:r>
              <a:rPr sz="2000" dirty="0" err="1">
                <a:solidFill>
                  <a:srgbClr val="FFFFFF"/>
                </a:solidFill>
                <a:latin typeface="Arial"/>
                <a:cs typeface="Arial"/>
              </a:rPr>
              <a:t>nástroje</a:t>
            </a:r>
            <a:r>
              <a:rPr sz="2000" dirty="0">
                <a:solidFill>
                  <a:srgbClr val="FFFFFF"/>
                </a:solidFill>
                <a:latin typeface="Arial"/>
                <a:cs typeface="Arial"/>
              </a:rPr>
              <a:t> </a:t>
            </a:r>
            <a:r>
              <a:rPr sz="2000" dirty="0" smtClean="0">
                <a:solidFill>
                  <a:srgbClr val="FFFFFF"/>
                </a:solidFill>
                <a:latin typeface="Arial"/>
                <a:cs typeface="Arial"/>
              </a:rPr>
              <a:t>mana</a:t>
            </a:r>
            <a:r>
              <a:rPr lang="cs-CZ" sz="2000" dirty="0" smtClean="0">
                <a:solidFill>
                  <a:srgbClr val="FFFFFF"/>
                </a:solidFill>
                <a:latin typeface="Arial"/>
                <a:cs typeface="Arial"/>
              </a:rPr>
              <a:t>ž</a:t>
            </a:r>
            <a:r>
              <a:rPr sz="2000" dirty="0" err="1" smtClean="0">
                <a:solidFill>
                  <a:srgbClr val="FFFFFF"/>
                </a:solidFill>
                <a:latin typeface="Arial"/>
                <a:cs typeface="Arial"/>
              </a:rPr>
              <a:t>erského</a:t>
            </a:r>
            <a:r>
              <a:rPr sz="2000" dirty="0" smtClean="0">
                <a:solidFill>
                  <a:srgbClr val="FFFFFF"/>
                </a:solidFill>
                <a:latin typeface="Arial"/>
                <a:cs typeface="Arial"/>
              </a:rPr>
              <a:t> </a:t>
            </a:r>
            <a:r>
              <a:rPr sz="2000" dirty="0" err="1">
                <a:solidFill>
                  <a:srgbClr val="FFFFFF"/>
                </a:solidFill>
                <a:latin typeface="Arial"/>
                <a:cs typeface="Arial"/>
              </a:rPr>
              <a:t>účetnictví</a:t>
            </a:r>
            <a:r>
              <a:rPr sz="2000" dirty="0">
                <a:solidFill>
                  <a:srgbClr val="FFFFFF"/>
                </a:solidFill>
                <a:latin typeface="Arial"/>
                <a:cs typeface="Arial"/>
              </a:rPr>
              <a:t> </a:t>
            </a:r>
            <a:r>
              <a:rPr sz="2000" dirty="0" err="1" smtClean="0">
                <a:solidFill>
                  <a:srgbClr val="FFFFFF"/>
                </a:solidFill>
                <a:latin typeface="Arial"/>
                <a:cs typeface="Arial"/>
              </a:rPr>
              <a:t>umo</a:t>
            </a:r>
            <a:r>
              <a:rPr lang="cs-CZ" sz="2000" dirty="0" smtClean="0">
                <a:solidFill>
                  <a:srgbClr val="FFFFFF"/>
                </a:solidFill>
                <a:latin typeface="Arial"/>
                <a:cs typeface="Arial"/>
              </a:rPr>
              <a:t>ž</a:t>
            </a:r>
            <a:r>
              <a:rPr sz="2000" dirty="0" err="1" smtClean="0">
                <a:solidFill>
                  <a:srgbClr val="FFFFFF"/>
                </a:solidFill>
                <a:latin typeface="Arial"/>
                <a:cs typeface="Arial"/>
              </a:rPr>
              <a:t>ňují</a:t>
            </a:r>
            <a:r>
              <a:rPr sz="2000" dirty="0" smtClean="0">
                <a:solidFill>
                  <a:srgbClr val="FFFFFF"/>
                </a:solidFill>
                <a:latin typeface="Arial"/>
                <a:cs typeface="Arial"/>
              </a:rPr>
              <a:t> </a:t>
            </a:r>
            <a:r>
              <a:rPr sz="2000" dirty="0">
                <a:solidFill>
                  <a:srgbClr val="FFFFFF"/>
                </a:solidFill>
                <a:latin typeface="Arial"/>
                <a:cs typeface="Arial"/>
              </a:rPr>
              <a:t>průběh činnosti a její efekty zobrazit pomocí hodnotové informace; hodnotové informace jsou snadněji porovnatelné, lze je agregovat a vhodným způsobem porovnávat a integrovat s dalšími hodnotovými </a:t>
            </a:r>
            <a:r>
              <a:rPr sz="2000" dirty="0" err="1">
                <a:solidFill>
                  <a:srgbClr val="FFFFFF"/>
                </a:solidFill>
                <a:latin typeface="Arial"/>
                <a:cs typeface="Arial"/>
              </a:rPr>
              <a:t>kritérii</a:t>
            </a:r>
            <a:r>
              <a:rPr sz="2000" dirty="0">
                <a:solidFill>
                  <a:srgbClr val="FFFFFF"/>
                </a:solidFill>
                <a:latin typeface="Arial"/>
                <a:cs typeface="Arial"/>
              </a:rPr>
              <a:t> </a:t>
            </a:r>
            <a:r>
              <a:rPr sz="2000" dirty="0" err="1" smtClean="0">
                <a:solidFill>
                  <a:srgbClr val="FFFFFF"/>
                </a:solidFill>
                <a:latin typeface="Arial"/>
                <a:cs typeface="Arial"/>
              </a:rPr>
              <a:t>mě</a:t>
            </a:r>
            <a:r>
              <a:rPr lang="cs-CZ" sz="2000" dirty="0" smtClean="0">
                <a:solidFill>
                  <a:srgbClr val="FFFFFF"/>
                </a:solidFill>
                <a:latin typeface="Arial"/>
                <a:cs typeface="Arial"/>
              </a:rPr>
              <a:t>ř</a:t>
            </a:r>
            <a:r>
              <a:rPr sz="2000" dirty="0" err="1" smtClean="0">
                <a:solidFill>
                  <a:srgbClr val="FFFFFF"/>
                </a:solidFill>
                <a:latin typeface="Arial"/>
                <a:cs typeface="Arial"/>
              </a:rPr>
              <a:t>ícími</a:t>
            </a:r>
            <a:r>
              <a:rPr sz="2000" dirty="0" smtClean="0">
                <a:solidFill>
                  <a:srgbClr val="FFFFFF"/>
                </a:solidFill>
                <a:latin typeface="Arial"/>
                <a:cs typeface="Arial"/>
              </a:rPr>
              <a:t> </a:t>
            </a:r>
            <a:r>
              <a:rPr sz="2000" dirty="0">
                <a:solidFill>
                  <a:srgbClr val="FFFFFF"/>
                </a:solidFill>
                <a:latin typeface="Arial"/>
                <a:cs typeface="Arial"/>
              </a:rPr>
              <a:t>výkonnost firmy nebo jejích částí.</a:t>
            </a:r>
            <a:endParaRPr sz="2000" dirty="0">
              <a:latin typeface="Arial"/>
              <a:cs typeface="Arial"/>
            </a:endParaRPr>
          </a:p>
          <a:p>
            <a:pPr marL="352425" marR="5080" indent="-339725">
              <a:lnSpc>
                <a:spcPct val="93000"/>
              </a:lnSpc>
              <a:spcBef>
                <a:spcPts val="900"/>
              </a:spcBef>
              <a:buClr>
                <a:srgbClr val="FFFFFF"/>
              </a:buClr>
              <a:buFont typeface="Times New Roman"/>
              <a:buChar char="•"/>
              <a:tabLst>
                <a:tab pos="353060" algn="l"/>
              </a:tabLst>
            </a:pPr>
            <a:r>
              <a:rPr sz="2000" dirty="0">
                <a:solidFill>
                  <a:srgbClr val="FFFFFF"/>
                </a:solidFill>
                <a:latin typeface="Arial"/>
                <a:cs typeface="Arial"/>
              </a:rPr>
              <a:t>vzhledem</a:t>
            </a:r>
            <a:r>
              <a:rPr sz="2000" dirty="0">
                <a:solidFill>
                  <a:srgbClr val="FFFFFF"/>
                </a:solidFill>
                <a:latin typeface="Times New Roman"/>
                <a:cs typeface="Times New Roman"/>
              </a:rPr>
              <a:t> </a:t>
            </a:r>
            <a:r>
              <a:rPr sz="2000" dirty="0">
                <a:solidFill>
                  <a:srgbClr val="FFFFFF"/>
                </a:solidFill>
                <a:latin typeface="Arial"/>
                <a:cs typeface="Arial"/>
              </a:rPr>
              <a:t>k</a:t>
            </a:r>
            <a:r>
              <a:rPr sz="2000" dirty="0">
                <a:solidFill>
                  <a:srgbClr val="FFFFFF"/>
                </a:solidFill>
                <a:latin typeface="Times New Roman"/>
                <a:cs typeface="Times New Roman"/>
              </a:rPr>
              <a:t> </a:t>
            </a:r>
            <a:r>
              <a:rPr sz="2000" dirty="0">
                <a:solidFill>
                  <a:srgbClr val="FFFFFF"/>
                </a:solidFill>
                <a:latin typeface="Arial"/>
                <a:cs typeface="Arial"/>
              </a:rPr>
              <a:t>tomu, </a:t>
            </a:r>
            <a:r>
              <a:rPr lang="cs-CZ" sz="2000" dirty="0" smtClean="0">
                <a:solidFill>
                  <a:srgbClr val="FFFFFF"/>
                </a:solidFill>
                <a:latin typeface="Arial"/>
                <a:cs typeface="Arial"/>
              </a:rPr>
              <a:t>ž</a:t>
            </a:r>
            <a:r>
              <a:rPr sz="2000" dirty="0" smtClean="0">
                <a:solidFill>
                  <a:srgbClr val="FFFFFF"/>
                </a:solidFill>
                <a:latin typeface="Arial"/>
                <a:cs typeface="Arial"/>
              </a:rPr>
              <a:t>e </a:t>
            </a:r>
            <a:r>
              <a:rPr lang="cs-CZ" sz="2000" dirty="0" smtClean="0">
                <a:solidFill>
                  <a:srgbClr val="FFFFFF"/>
                </a:solidFill>
                <a:latin typeface="Arial"/>
                <a:cs typeface="Arial"/>
              </a:rPr>
              <a:t>ř</a:t>
            </a:r>
            <a:r>
              <a:rPr sz="2000" dirty="0" err="1" smtClean="0">
                <a:solidFill>
                  <a:srgbClr val="FFFFFF"/>
                </a:solidFill>
                <a:latin typeface="Arial"/>
                <a:cs typeface="Arial"/>
              </a:rPr>
              <a:t>ada</a:t>
            </a:r>
            <a:r>
              <a:rPr sz="2000" dirty="0" smtClean="0">
                <a:solidFill>
                  <a:srgbClr val="FFFFFF"/>
                </a:solidFill>
                <a:latin typeface="Arial"/>
                <a:cs typeface="Arial"/>
              </a:rPr>
              <a:t> </a:t>
            </a:r>
            <a:r>
              <a:rPr sz="2000" dirty="0">
                <a:solidFill>
                  <a:srgbClr val="FFFFFF"/>
                </a:solidFill>
                <a:latin typeface="Arial"/>
                <a:cs typeface="Arial"/>
              </a:rPr>
              <a:t>těchto nástrojů alespoň </a:t>
            </a:r>
            <a:r>
              <a:rPr sz="2000" dirty="0" err="1">
                <a:solidFill>
                  <a:srgbClr val="FFFFFF"/>
                </a:solidFill>
                <a:latin typeface="Arial"/>
                <a:cs typeface="Arial"/>
              </a:rPr>
              <a:t>částečně</a:t>
            </a:r>
            <a:r>
              <a:rPr sz="2000" dirty="0">
                <a:solidFill>
                  <a:srgbClr val="FFFFFF"/>
                </a:solidFill>
                <a:latin typeface="Arial"/>
                <a:cs typeface="Arial"/>
              </a:rPr>
              <a:t> </a:t>
            </a:r>
            <a:r>
              <a:rPr sz="2000" dirty="0" err="1" smtClean="0">
                <a:solidFill>
                  <a:srgbClr val="FFFFFF"/>
                </a:solidFill>
                <a:latin typeface="Arial"/>
                <a:cs typeface="Arial"/>
              </a:rPr>
              <a:t>vyu</a:t>
            </a:r>
            <a:r>
              <a:rPr lang="cs-CZ" sz="2000" dirty="0" smtClean="0">
                <a:solidFill>
                  <a:srgbClr val="FFFFFF"/>
                </a:solidFill>
                <a:latin typeface="Arial"/>
                <a:cs typeface="Arial"/>
              </a:rPr>
              <a:t>ž</a:t>
            </a:r>
            <a:r>
              <a:rPr sz="2000" dirty="0" err="1" smtClean="0">
                <a:solidFill>
                  <a:srgbClr val="FFFFFF"/>
                </a:solidFill>
                <a:latin typeface="Arial"/>
                <a:cs typeface="Arial"/>
              </a:rPr>
              <a:t>ívá</a:t>
            </a:r>
            <a:r>
              <a:rPr sz="2000" dirty="0" smtClean="0">
                <a:solidFill>
                  <a:srgbClr val="FFFFFF"/>
                </a:solidFill>
                <a:latin typeface="Arial"/>
                <a:cs typeface="Arial"/>
              </a:rPr>
              <a:t> </a:t>
            </a:r>
            <a:r>
              <a:rPr sz="2000" dirty="0">
                <a:solidFill>
                  <a:srgbClr val="FFFFFF"/>
                </a:solidFill>
                <a:latin typeface="Arial"/>
                <a:cs typeface="Arial"/>
              </a:rPr>
              <a:t>nebo navazuje na základní prvky účetní metody, v porovnání s ostatními subsystémy podnikového informačního systému firmy vykazují obvykle vyšší míru spolehlivosti a vzájemné konzistence.</a:t>
            </a:r>
            <a:endParaRPr sz="20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255728"/>
          </a:xfrm>
          <a:prstGeom prst="rect">
            <a:avLst/>
          </a:prstGeom>
        </p:spPr>
        <p:txBody>
          <a:bodyPr vert="horz" wrap="square" lIns="0" tIns="0" rIns="0" bIns="0" rtlCol="0">
            <a:spAutoFit/>
          </a:bodyPr>
          <a:lstStyle/>
          <a:p>
            <a:pPr marL="12700" marR="5080">
              <a:lnSpc>
                <a:spcPct val="102000"/>
              </a:lnSpc>
            </a:pPr>
            <a:r>
              <a:rPr dirty="0"/>
              <a:t>Nástroje </a:t>
            </a:r>
            <a:r>
              <a:rPr dirty="0" err="1"/>
              <a:t>strategického</a:t>
            </a:r>
            <a:r>
              <a:rPr dirty="0"/>
              <a:t> </a:t>
            </a:r>
            <a:r>
              <a:rPr dirty="0" smtClean="0"/>
              <a:t>mana</a:t>
            </a:r>
            <a:r>
              <a:rPr lang="cs-CZ" dirty="0" smtClean="0"/>
              <a:t>ž</a:t>
            </a:r>
            <a:r>
              <a:rPr dirty="0" err="1" smtClean="0"/>
              <a:t>erského</a:t>
            </a:r>
            <a:r>
              <a:rPr dirty="0" smtClean="0"/>
              <a:t> </a:t>
            </a:r>
            <a:r>
              <a:rPr dirty="0"/>
              <a:t>účetnictví</a:t>
            </a:r>
          </a:p>
        </p:txBody>
      </p:sp>
      <p:sp>
        <p:nvSpPr>
          <p:cNvPr id="3" name="object 3"/>
          <p:cNvSpPr txBox="1"/>
          <p:nvPr/>
        </p:nvSpPr>
        <p:spPr>
          <a:xfrm>
            <a:off x="506067" y="1578255"/>
            <a:ext cx="8042275" cy="5035353"/>
          </a:xfrm>
          <a:prstGeom prst="rect">
            <a:avLst/>
          </a:prstGeom>
        </p:spPr>
        <p:txBody>
          <a:bodyPr vert="horz" wrap="square" lIns="0" tIns="0" rIns="0" bIns="0" rtlCol="0">
            <a:spAutoFit/>
          </a:bodyPr>
          <a:lstStyle/>
          <a:p>
            <a:pPr marL="12700">
              <a:lnSpc>
                <a:spcPct val="100000"/>
              </a:lnSpc>
            </a:pPr>
            <a:r>
              <a:rPr sz="2400" dirty="0" smtClean="0">
                <a:solidFill>
                  <a:srgbClr val="FFFFFF"/>
                </a:solidFill>
                <a:latin typeface="Arial"/>
                <a:cs typeface="Arial"/>
              </a:rPr>
              <a:t>T</a:t>
            </a:r>
            <a:r>
              <a:rPr lang="cs-CZ" sz="2400" dirty="0" smtClean="0">
                <a:solidFill>
                  <a:srgbClr val="FFFFFF"/>
                </a:solidFill>
                <a:latin typeface="Arial"/>
                <a:cs typeface="Arial"/>
              </a:rPr>
              <a:t>ř</a:t>
            </a:r>
            <a:r>
              <a:rPr sz="2400" dirty="0" err="1" smtClean="0">
                <a:solidFill>
                  <a:srgbClr val="FFFFFF"/>
                </a:solidFill>
                <a:latin typeface="Arial"/>
                <a:cs typeface="Arial"/>
              </a:rPr>
              <a:t>i</a:t>
            </a:r>
            <a:r>
              <a:rPr sz="2400" dirty="0" smtClean="0">
                <a:solidFill>
                  <a:srgbClr val="FFFFFF"/>
                </a:solidFill>
                <a:latin typeface="Arial"/>
                <a:cs typeface="Arial"/>
              </a:rPr>
              <a:t> </a:t>
            </a:r>
            <a:r>
              <a:rPr sz="2400" dirty="0" err="1">
                <a:solidFill>
                  <a:srgbClr val="FFFFFF"/>
                </a:solidFill>
                <a:latin typeface="Arial"/>
                <a:cs typeface="Arial"/>
              </a:rPr>
              <a:t>základní</a:t>
            </a:r>
            <a:r>
              <a:rPr sz="2400" dirty="0">
                <a:solidFill>
                  <a:srgbClr val="FFFFFF"/>
                </a:solidFill>
                <a:latin typeface="Arial"/>
                <a:cs typeface="Arial"/>
              </a:rPr>
              <a:t> </a:t>
            </a:r>
            <a:r>
              <a:rPr sz="2400" dirty="0" smtClean="0">
                <a:solidFill>
                  <a:srgbClr val="FFFFFF"/>
                </a:solidFill>
                <a:latin typeface="Arial"/>
                <a:cs typeface="Arial"/>
              </a:rPr>
              <a:t>p</a:t>
            </a:r>
            <a:r>
              <a:rPr lang="cs-CZ" sz="2400" dirty="0" smtClean="0">
                <a:solidFill>
                  <a:srgbClr val="FFFFFF"/>
                </a:solidFill>
                <a:latin typeface="Arial"/>
                <a:cs typeface="Arial"/>
              </a:rPr>
              <a:t>ř</a:t>
            </a:r>
            <a:r>
              <a:rPr sz="2400" dirty="0" err="1" smtClean="0">
                <a:solidFill>
                  <a:srgbClr val="FFFFFF"/>
                </a:solidFill>
                <a:latin typeface="Arial"/>
                <a:cs typeface="Arial"/>
              </a:rPr>
              <a:t>ístupy</a:t>
            </a:r>
            <a:endParaRPr sz="2400" dirty="0">
              <a:latin typeface="Arial"/>
              <a:cs typeface="Arial"/>
            </a:endParaRPr>
          </a:p>
          <a:p>
            <a:pPr marL="353695" indent="-340995">
              <a:lnSpc>
                <a:spcPts val="2780"/>
              </a:lnSpc>
              <a:spcBef>
                <a:spcPts val="1200"/>
              </a:spcBef>
              <a:buClr>
                <a:srgbClr val="FFFFFF"/>
              </a:buClr>
              <a:buFont typeface="Times New Roman"/>
              <a:buChar char="•"/>
              <a:tabLst>
                <a:tab pos="354330" algn="l"/>
              </a:tabLst>
            </a:pPr>
            <a:r>
              <a:rPr sz="2400" dirty="0">
                <a:solidFill>
                  <a:srgbClr val="FFFFFF"/>
                </a:solidFill>
                <a:latin typeface="Arial"/>
                <a:cs typeface="Arial"/>
              </a:rPr>
              <a:t>Snaha včlenit trojitý </a:t>
            </a:r>
            <a:r>
              <a:rPr sz="2400" dirty="0" err="1">
                <a:solidFill>
                  <a:srgbClr val="FFFFFF"/>
                </a:solidFill>
                <a:latin typeface="Arial"/>
                <a:cs typeface="Arial"/>
              </a:rPr>
              <a:t>výsledek</a:t>
            </a:r>
            <a:r>
              <a:rPr sz="2400" dirty="0">
                <a:solidFill>
                  <a:srgbClr val="FFFFFF"/>
                </a:solidFill>
                <a:latin typeface="Arial"/>
                <a:cs typeface="Arial"/>
              </a:rPr>
              <a:t> </a:t>
            </a:r>
            <a:r>
              <a:rPr sz="2400" dirty="0" err="1" smtClean="0">
                <a:solidFill>
                  <a:srgbClr val="FFFFFF"/>
                </a:solidFill>
                <a:latin typeface="Arial"/>
                <a:cs typeface="Arial"/>
              </a:rPr>
              <a:t>udr</a:t>
            </a:r>
            <a:r>
              <a:rPr lang="cs-CZ" sz="2400" dirty="0" smtClean="0">
                <a:solidFill>
                  <a:srgbClr val="FFFFFF"/>
                </a:solidFill>
                <a:latin typeface="Arial"/>
                <a:cs typeface="Arial"/>
              </a:rPr>
              <a:t>ž</a:t>
            </a:r>
            <a:r>
              <a:rPr sz="2400" dirty="0" err="1" smtClean="0">
                <a:solidFill>
                  <a:srgbClr val="FFFFFF"/>
                </a:solidFill>
                <a:latin typeface="Arial"/>
                <a:cs typeface="Arial"/>
              </a:rPr>
              <a:t>itelného</a:t>
            </a:r>
            <a:r>
              <a:rPr sz="2400" dirty="0" smtClean="0">
                <a:solidFill>
                  <a:srgbClr val="FFFFFF"/>
                </a:solidFill>
                <a:latin typeface="Arial"/>
                <a:cs typeface="Arial"/>
              </a:rPr>
              <a:t> </a:t>
            </a:r>
            <a:r>
              <a:rPr sz="2400" dirty="0">
                <a:solidFill>
                  <a:srgbClr val="FFFFFF"/>
                </a:solidFill>
                <a:latin typeface="Arial"/>
                <a:cs typeface="Arial"/>
              </a:rPr>
              <a:t>podnikání</a:t>
            </a:r>
            <a:endParaRPr sz="2400" dirty="0">
              <a:latin typeface="Arial"/>
              <a:cs typeface="Arial"/>
            </a:endParaRPr>
          </a:p>
          <a:p>
            <a:pPr marL="353695">
              <a:lnSpc>
                <a:spcPts val="2780"/>
              </a:lnSpc>
            </a:pPr>
            <a:r>
              <a:rPr sz="2400" dirty="0">
                <a:solidFill>
                  <a:srgbClr val="FFFFFF"/>
                </a:solidFill>
                <a:latin typeface="Arial"/>
                <a:cs typeface="Arial"/>
              </a:rPr>
              <a:t>(triple</a:t>
            </a:r>
            <a:r>
              <a:rPr sz="2400" dirty="0">
                <a:solidFill>
                  <a:srgbClr val="FFFFFF"/>
                </a:solidFill>
                <a:latin typeface="Times New Roman"/>
                <a:cs typeface="Times New Roman"/>
              </a:rPr>
              <a:t> </a:t>
            </a:r>
            <a:r>
              <a:rPr sz="2400" dirty="0">
                <a:solidFill>
                  <a:srgbClr val="FFFFFF"/>
                </a:solidFill>
                <a:latin typeface="Arial"/>
                <a:cs typeface="Arial"/>
              </a:rPr>
              <a:t>bottom</a:t>
            </a:r>
            <a:r>
              <a:rPr sz="2400" dirty="0">
                <a:solidFill>
                  <a:srgbClr val="FFFFFF"/>
                </a:solidFill>
                <a:latin typeface="Times New Roman"/>
                <a:cs typeface="Times New Roman"/>
              </a:rPr>
              <a:t> </a:t>
            </a:r>
            <a:r>
              <a:rPr sz="2400" dirty="0">
                <a:solidFill>
                  <a:srgbClr val="FFFFFF"/>
                </a:solidFill>
                <a:latin typeface="Arial"/>
                <a:cs typeface="Arial"/>
              </a:rPr>
              <a:t>line) do výsledkové (finanční) perspektivy,</a:t>
            </a:r>
            <a:endParaRPr sz="2400" dirty="0">
              <a:latin typeface="Arial"/>
              <a:cs typeface="Arial"/>
            </a:endParaRPr>
          </a:p>
          <a:p>
            <a:pPr marL="353695" marR="5080" indent="-340995">
              <a:lnSpc>
                <a:spcPct val="93000"/>
              </a:lnSpc>
              <a:spcBef>
                <a:spcPts val="1400"/>
              </a:spcBef>
              <a:buClr>
                <a:srgbClr val="FFFFFF"/>
              </a:buClr>
              <a:buFont typeface="Times New Roman"/>
              <a:buChar char="•"/>
              <a:tabLst>
                <a:tab pos="354330" algn="l"/>
              </a:tabLst>
            </a:pPr>
            <a:r>
              <a:rPr sz="2400" dirty="0">
                <a:solidFill>
                  <a:srgbClr val="FFFFFF"/>
                </a:solidFill>
                <a:latin typeface="Arial"/>
                <a:cs typeface="Arial"/>
              </a:rPr>
              <a:t>Snaha rozčlenit trojitý výsledek tak, </a:t>
            </a:r>
            <a:r>
              <a:rPr lang="cs-CZ" sz="2400" dirty="0" smtClean="0">
                <a:solidFill>
                  <a:srgbClr val="FFFFFF"/>
                </a:solidFill>
                <a:latin typeface="Arial"/>
                <a:cs typeface="Arial"/>
              </a:rPr>
              <a:t>ž</a:t>
            </a:r>
            <a:r>
              <a:rPr sz="2400" dirty="0" smtClean="0">
                <a:solidFill>
                  <a:srgbClr val="FFFFFF"/>
                </a:solidFill>
                <a:latin typeface="Arial"/>
                <a:cs typeface="Arial"/>
              </a:rPr>
              <a:t>e </a:t>
            </a:r>
            <a:r>
              <a:rPr sz="2400" dirty="0">
                <a:solidFill>
                  <a:srgbClr val="FFFFFF"/>
                </a:solidFill>
                <a:latin typeface="Arial"/>
                <a:cs typeface="Arial"/>
              </a:rPr>
              <a:t>finančně výsledkový rozměr je zahrnut do výsledkové perspektivy, zatímco zbylé </a:t>
            </a:r>
            <a:r>
              <a:rPr sz="2400" dirty="0" err="1">
                <a:solidFill>
                  <a:srgbClr val="FFFFFF"/>
                </a:solidFill>
                <a:latin typeface="Arial"/>
                <a:cs typeface="Arial"/>
              </a:rPr>
              <a:t>dva</a:t>
            </a:r>
            <a:r>
              <a:rPr sz="2400" dirty="0">
                <a:solidFill>
                  <a:srgbClr val="FFFFFF"/>
                </a:solidFill>
                <a:latin typeface="Arial"/>
                <a:cs typeface="Arial"/>
              </a:rPr>
              <a:t> </a:t>
            </a:r>
            <a:r>
              <a:rPr sz="2400" dirty="0" err="1" smtClean="0">
                <a:solidFill>
                  <a:srgbClr val="FFFFFF"/>
                </a:solidFill>
                <a:latin typeface="Arial"/>
                <a:cs typeface="Arial"/>
              </a:rPr>
              <a:t>pilí</a:t>
            </a:r>
            <a:r>
              <a:rPr lang="cs-CZ" sz="2400" dirty="0" smtClean="0">
                <a:solidFill>
                  <a:srgbClr val="FFFFFF"/>
                </a:solidFill>
                <a:latin typeface="Arial"/>
                <a:cs typeface="Arial"/>
              </a:rPr>
              <a:t>ř</a:t>
            </a:r>
            <a:r>
              <a:rPr sz="2400" dirty="0" smtClean="0">
                <a:solidFill>
                  <a:srgbClr val="FFFFFF"/>
                </a:solidFill>
                <a:latin typeface="Arial"/>
                <a:cs typeface="Arial"/>
              </a:rPr>
              <a:t>e </a:t>
            </a:r>
            <a:r>
              <a:rPr sz="2400" dirty="0">
                <a:solidFill>
                  <a:srgbClr val="FFFFFF"/>
                </a:solidFill>
                <a:latin typeface="Arial"/>
                <a:cs typeface="Arial"/>
              </a:rPr>
              <a:t>udrţitelného podnikání (sociální a ekologický) jsou včleněny do perspektivy zákaznické</a:t>
            </a:r>
            <a:endParaRPr sz="2400" dirty="0">
              <a:latin typeface="Arial"/>
              <a:cs typeface="Arial"/>
            </a:endParaRPr>
          </a:p>
          <a:p>
            <a:pPr marL="353695" marR="186690" indent="-340995">
              <a:lnSpc>
                <a:spcPct val="93000"/>
              </a:lnSpc>
              <a:spcBef>
                <a:spcPts val="1400"/>
              </a:spcBef>
              <a:buClr>
                <a:srgbClr val="FFFFFF"/>
              </a:buClr>
              <a:buFont typeface="Times New Roman"/>
              <a:buChar char="•"/>
              <a:tabLst>
                <a:tab pos="354330" algn="l"/>
              </a:tabLst>
            </a:pPr>
            <a:r>
              <a:rPr sz="2400" dirty="0">
                <a:solidFill>
                  <a:srgbClr val="FFFFFF"/>
                </a:solidFill>
                <a:latin typeface="Arial"/>
                <a:cs typeface="Arial"/>
              </a:rPr>
              <a:t>Snahou</a:t>
            </a:r>
            <a:r>
              <a:rPr sz="2400" dirty="0">
                <a:solidFill>
                  <a:srgbClr val="FFFFFF"/>
                </a:solidFill>
                <a:latin typeface="Times New Roman"/>
                <a:cs typeface="Times New Roman"/>
              </a:rPr>
              <a:t> </a:t>
            </a:r>
            <a:r>
              <a:rPr sz="2400" dirty="0">
                <a:solidFill>
                  <a:srgbClr val="FFFFFF"/>
                </a:solidFill>
                <a:latin typeface="Arial"/>
                <a:cs typeface="Arial"/>
              </a:rPr>
              <a:t>o</a:t>
            </a:r>
            <a:r>
              <a:rPr sz="2400" dirty="0">
                <a:solidFill>
                  <a:srgbClr val="FFFFFF"/>
                </a:solidFill>
                <a:latin typeface="Times New Roman"/>
                <a:cs typeface="Times New Roman"/>
              </a:rPr>
              <a:t> </a:t>
            </a:r>
            <a:r>
              <a:rPr sz="2400" dirty="0">
                <a:solidFill>
                  <a:srgbClr val="FFFFFF"/>
                </a:solidFill>
                <a:latin typeface="Arial"/>
                <a:cs typeface="Arial"/>
              </a:rPr>
              <a:t>integraci</a:t>
            </a:r>
            <a:r>
              <a:rPr sz="2400" dirty="0">
                <a:solidFill>
                  <a:srgbClr val="FFFFFF"/>
                </a:solidFill>
                <a:latin typeface="Times New Roman"/>
                <a:cs typeface="Times New Roman"/>
              </a:rPr>
              <a:t> </a:t>
            </a:r>
            <a:r>
              <a:rPr sz="2400" dirty="0">
                <a:solidFill>
                  <a:srgbClr val="FFFFFF"/>
                </a:solidFill>
                <a:latin typeface="Arial"/>
                <a:cs typeface="Arial"/>
              </a:rPr>
              <a:t>konceptu</a:t>
            </a:r>
            <a:r>
              <a:rPr sz="2400" dirty="0">
                <a:solidFill>
                  <a:srgbClr val="FFFFFF"/>
                </a:solidFill>
                <a:latin typeface="Times New Roman"/>
                <a:cs typeface="Times New Roman"/>
              </a:rPr>
              <a:t> </a:t>
            </a:r>
            <a:r>
              <a:rPr sz="2400" dirty="0">
                <a:solidFill>
                  <a:srgbClr val="FFFFFF"/>
                </a:solidFill>
                <a:latin typeface="Arial"/>
                <a:cs typeface="Arial"/>
              </a:rPr>
              <a:t>Balanced</a:t>
            </a:r>
            <a:r>
              <a:rPr sz="2400" dirty="0">
                <a:solidFill>
                  <a:srgbClr val="FFFFFF"/>
                </a:solidFill>
                <a:latin typeface="Times New Roman"/>
                <a:cs typeface="Times New Roman"/>
              </a:rPr>
              <a:t> </a:t>
            </a:r>
            <a:r>
              <a:rPr sz="2400" dirty="0">
                <a:solidFill>
                  <a:srgbClr val="FFFFFF"/>
                </a:solidFill>
                <a:latin typeface="Arial"/>
                <a:cs typeface="Arial"/>
              </a:rPr>
              <a:t>Scorecard</a:t>
            </a:r>
            <a:r>
              <a:rPr sz="2400" dirty="0">
                <a:solidFill>
                  <a:srgbClr val="FFFFFF"/>
                </a:solidFill>
                <a:latin typeface="Times New Roman"/>
                <a:cs typeface="Times New Roman"/>
              </a:rPr>
              <a:t> </a:t>
            </a: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tzv.</a:t>
            </a:r>
            <a:r>
              <a:rPr sz="2400" dirty="0">
                <a:solidFill>
                  <a:srgbClr val="FFFFFF"/>
                </a:solidFill>
                <a:latin typeface="Times New Roman"/>
                <a:cs typeface="Times New Roman"/>
              </a:rPr>
              <a:t> </a:t>
            </a:r>
            <a:r>
              <a:rPr sz="2400" dirty="0">
                <a:solidFill>
                  <a:srgbClr val="FFFFFF"/>
                </a:solidFill>
                <a:latin typeface="Arial"/>
                <a:cs typeface="Arial"/>
              </a:rPr>
              <a:t>společenskou odpovědností firem (corporate</a:t>
            </a:r>
            <a:r>
              <a:rPr sz="2400" dirty="0">
                <a:solidFill>
                  <a:srgbClr val="FFFFFF"/>
                </a:solidFill>
                <a:latin typeface="Times New Roman"/>
                <a:cs typeface="Times New Roman"/>
              </a:rPr>
              <a:t> </a:t>
            </a:r>
            <a:r>
              <a:rPr sz="2400" dirty="0">
                <a:solidFill>
                  <a:srgbClr val="FFFFFF"/>
                </a:solidFill>
                <a:latin typeface="Arial"/>
                <a:cs typeface="Arial"/>
              </a:rPr>
              <a:t>social</a:t>
            </a:r>
            <a:r>
              <a:rPr sz="2400" dirty="0">
                <a:solidFill>
                  <a:srgbClr val="FFFFFF"/>
                </a:solidFill>
                <a:latin typeface="Times New Roman"/>
                <a:cs typeface="Times New Roman"/>
              </a:rPr>
              <a:t> </a:t>
            </a:r>
            <a:r>
              <a:rPr sz="2400" dirty="0">
                <a:solidFill>
                  <a:srgbClr val="FFFFFF"/>
                </a:solidFill>
                <a:latin typeface="Arial"/>
                <a:cs typeface="Arial"/>
              </a:rPr>
              <a:t>responsibility</a:t>
            </a:r>
            <a:r>
              <a:rPr sz="2400" dirty="0">
                <a:solidFill>
                  <a:srgbClr val="FFFFFF"/>
                </a:solidFill>
                <a:latin typeface="Times New Roman"/>
                <a:cs typeface="Times New Roman"/>
              </a:rPr>
              <a:t> </a:t>
            </a:r>
            <a:r>
              <a:rPr sz="2400" dirty="0">
                <a:solidFill>
                  <a:srgbClr val="FFFFFF"/>
                </a:solidFill>
                <a:latin typeface="Arial"/>
                <a:cs typeface="Arial"/>
              </a:rPr>
              <a:t>concept), </a:t>
            </a:r>
            <a:r>
              <a:rPr sz="2400" dirty="0" err="1">
                <a:solidFill>
                  <a:srgbClr val="FFFFFF"/>
                </a:solidFill>
                <a:latin typeface="Arial"/>
                <a:cs typeface="Arial"/>
              </a:rPr>
              <a:t>prosazuje</a:t>
            </a:r>
            <a:r>
              <a:rPr sz="2400" dirty="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ešení</a:t>
            </a:r>
            <a:r>
              <a:rPr sz="2400" dirty="0">
                <a:solidFill>
                  <a:srgbClr val="FFFFFF"/>
                </a:solidFill>
                <a:latin typeface="Arial"/>
                <a:cs typeface="Arial"/>
              </a:rPr>
              <a:t>, </a:t>
            </a:r>
            <a:r>
              <a:rPr lang="cs-CZ" sz="2400" dirty="0" smtClean="0">
                <a:solidFill>
                  <a:srgbClr val="FFFFFF"/>
                </a:solidFill>
                <a:latin typeface="Arial"/>
                <a:cs typeface="Arial"/>
              </a:rPr>
              <a:t>ž</a:t>
            </a:r>
            <a:r>
              <a:rPr sz="2400" dirty="0" smtClean="0">
                <a:solidFill>
                  <a:srgbClr val="FFFFFF"/>
                </a:solidFill>
                <a:latin typeface="Arial"/>
                <a:cs typeface="Arial"/>
              </a:rPr>
              <a:t>e </a:t>
            </a:r>
            <a:r>
              <a:rPr sz="2400" dirty="0">
                <a:solidFill>
                  <a:srgbClr val="FFFFFF"/>
                </a:solidFill>
                <a:latin typeface="Arial"/>
                <a:cs typeface="Arial"/>
              </a:rPr>
              <a:t>veškeré environmentální aspekty podnikání by měly </a:t>
            </a:r>
            <a:r>
              <a:rPr sz="2400" dirty="0" err="1">
                <a:solidFill>
                  <a:srgbClr val="FFFFFF"/>
                </a:solidFill>
                <a:latin typeface="Arial"/>
                <a:cs typeface="Arial"/>
              </a:rPr>
              <a:t>být</a:t>
            </a:r>
            <a:r>
              <a:rPr sz="2400" dirty="0">
                <a:solidFill>
                  <a:srgbClr val="FFFFFF"/>
                </a:solidFill>
                <a:latin typeface="Arial"/>
                <a:cs typeface="Arial"/>
              </a:rPr>
              <a:t> </a:t>
            </a:r>
            <a:r>
              <a:rPr sz="2400" dirty="0" err="1" smtClean="0">
                <a:solidFill>
                  <a:srgbClr val="FFFFFF"/>
                </a:solidFill>
                <a:latin typeface="Arial"/>
                <a:cs typeface="Arial"/>
              </a:rPr>
              <a:t>vyjád</a:t>
            </a:r>
            <a:r>
              <a:rPr lang="cs-CZ" sz="2400" dirty="0" smtClean="0">
                <a:solidFill>
                  <a:srgbClr val="FFFFFF"/>
                </a:solidFill>
                <a:latin typeface="Arial"/>
                <a:cs typeface="Arial"/>
              </a:rPr>
              <a:t>ř</a:t>
            </a:r>
            <a:r>
              <a:rPr sz="2400" dirty="0" err="1" smtClean="0">
                <a:solidFill>
                  <a:srgbClr val="FFFFFF"/>
                </a:solidFill>
                <a:latin typeface="Arial"/>
                <a:cs typeface="Arial"/>
              </a:rPr>
              <a:t>eny</a:t>
            </a:r>
            <a:r>
              <a:rPr sz="2400" dirty="0" smtClean="0">
                <a:solidFill>
                  <a:srgbClr val="FFFFFF"/>
                </a:solidFill>
                <a:latin typeface="Arial"/>
                <a:cs typeface="Arial"/>
              </a:rPr>
              <a:t> </a:t>
            </a:r>
            <a:r>
              <a:rPr sz="2400" dirty="0">
                <a:solidFill>
                  <a:srgbClr val="FFFFFF"/>
                </a:solidFill>
                <a:latin typeface="Arial"/>
                <a:cs typeface="Arial"/>
              </a:rPr>
              <a:t>v samostatné, páté perspektivě Balanced</a:t>
            </a:r>
            <a:r>
              <a:rPr sz="2400" dirty="0">
                <a:solidFill>
                  <a:srgbClr val="FFFFFF"/>
                </a:solidFill>
                <a:latin typeface="Times New Roman"/>
                <a:cs typeface="Times New Roman"/>
              </a:rPr>
              <a:t> </a:t>
            </a:r>
            <a:r>
              <a:rPr sz="2400" dirty="0">
                <a:solidFill>
                  <a:srgbClr val="FFFFFF"/>
                </a:solidFill>
                <a:latin typeface="Arial"/>
                <a:cs typeface="Arial"/>
              </a:rPr>
              <a:t>Scorecard</a:t>
            </a:r>
            <a:endParaRPr sz="2400"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984885"/>
          </a:xfrm>
        </p:spPr>
        <p:txBody>
          <a:bodyPr/>
          <a:lstStyle/>
          <a:p>
            <a:r>
              <a:rPr lang="cs-CZ" sz="3200" dirty="0"/>
              <a:t>VZTAH MANAŽERSKÉHO ÚČETNICTVÍ K ŘÍZENÍ A MĚŘENÍ VÝKONNOSTI </a:t>
            </a:r>
          </a:p>
        </p:txBody>
      </p:sp>
      <p:sp>
        <p:nvSpPr>
          <p:cNvPr id="3" name="Zástupný symbol pro text 2"/>
          <p:cNvSpPr>
            <a:spLocks noGrp="1"/>
          </p:cNvSpPr>
          <p:nvPr>
            <p:ph type="body" idx="1"/>
          </p:nvPr>
        </p:nvSpPr>
        <p:spPr>
          <a:xfrm>
            <a:off x="534726" y="1676472"/>
            <a:ext cx="8074547" cy="5047536"/>
          </a:xfrm>
        </p:spPr>
        <p:txBody>
          <a:bodyPr/>
          <a:lstStyle/>
          <a:p>
            <a:r>
              <a:rPr lang="cs-CZ" dirty="0"/>
              <a:t>Moderní pojetí měření výkonnosti je také ovlivněno rozvíjející se koncepcí podniku jako socioekonomického systému, jehož výkonnost by měla být posuzována ve vztahu k všem zájmovým skupinám podniku (tzv. </a:t>
            </a:r>
            <a:r>
              <a:rPr lang="cs-CZ" i="1" dirty="0" err="1"/>
              <a:t>stakeholders</a:t>
            </a:r>
            <a:r>
              <a:rPr lang="cs-CZ" dirty="0" smtClean="0"/>
              <a:t>)</a:t>
            </a:r>
          </a:p>
          <a:p>
            <a:endParaRPr lang="cs-CZ" dirty="0"/>
          </a:p>
          <a:p>
            <a:pPr>
              <a:spcAft>
                <a:spcPts val="1200"/>
              </a:spcAft>
            </a:pPr>
            <a:r>
              <a:rPr lang="cs-CZ" dirty="0"/>
              <a:t>Pro moderní přístupy k měření výkonnosti je </a:t>
            </a:r>
            <a:r>
              <a:rPr lang="cs-CZ" dirty="0" smtClean="0"/>
              <a:t>charakteristické</a:t>
            </a:r>
          </a:p>
          <a:p>
            <a:pPr marL="342900" lvl="0" indent="-342900">
              <a:spcAft>
                <a:spcPts val="600"/>
              </a:spcAft>
              <a:buFont typeface="Arial" panose="020B0604020202020204" pitchFamily="34" charset="0"/>
              <a:buChar char="•"/>
            </a:pPr>
            <a:r>
              <a:rPr lang="cs-CZ" dirty="0" smtClean="0"/>
              <a:t>využívají </a:t>
            </a:r>
            <a:r>
              <a:rPr lang="cs-CZ" dirty="0"/>
              <a:t>nejen hodnotová, ale i věcně naturální a kvalitativní kritéria měření a řízení výkonnosti podniku i jeho vnitřních struktur integrovaná do systému měření a řízení výkonnosti, </a:t>
            </a:r>
            <a:endParaRPr lang="en-GB" dirty="0"/>
          </a:p>
          <a:p>
            <a:pPr marL="342900" lvl="0" indent="-342900">
              <a:spcAft>
                <a:spcPts val="600"/>
              </a:spcAft>
              <a:buFont typeface="Arial" panose="020B0604020202020204" pitchFamily="34" charset="0"/>
              <a:buChar char="•"/>
            </a:pPr>
            <a:r>
              <a:rPr lang="cs-CZ" dirty="0"/>
              <a:t>podporují řízení výkonnosti zaměřené na výkonnost podniku ve vztahu nejen k vlastníkům, ale i k zaměstnancům, zákazníkům, dodavatelům a dalším zájmovým skupinám, které ovlivňují rozvoj podniku, a</a:t>
            </a:r>
            <a:endParaRPr lang="en-GB" dirty="0"/>
          </a:p>
          <a:p>
            <a:pPr marL="342900" lvl="0" indent="-342900">
              <a:spcAft>
                <a:spcPts val="600"/>
              </a:spcAft>
              <a:buFont typeface="Arial" panose="020B0604020202020204" pitchFamily="34" charset="0"/>
              <a:buChar char="•"/>
            </a:pPr>
            <a:r>
              <a:rPr lang="cs-CZ" dirty="0"/>
              <a:t>zahrnují i oblasti sociální a environmentální výkonnosti</a:t>
            </a:r>
            <a:r>
              <a:rPr lang="cs-CZ" dirty="0" smtClean="0"/>
              <a:t>.</a:t>
            </a:r>
            <a:endParaRPr lang="cs-CZ" dirty="0"/>
          </a:p>
        </p:txBody>
      </p:sp>
    </p:spTree>
    <p:extLst>
      <p:ext uri="{BB962C8B-B14F-4D97-AF65-F5344CB8AC3E}">
        <p14:creationId xmlns:p14="http://schemas.microsoft.com/office/powerpoint/2010/main" val="2132842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Vazba měření a řízení výkonnosti</a:t>
            </a:r>
            <a:endParaRPr lang="cs-CZ" dirty="0"/>
          </a:p>
        </p:txBody>
      </p:sp>
      <p:sp>
        <p:nvSpPr>
          <p:cNvPr id="3" name="Zástupný symbol pro text 2"/>
          <p:cNvSpPr>
            <a:spLocks noGrp="1"/>
          </p:cNvSpPr>
          <p:nvPr>
            <p:ph type="body" idx="1"/>
          </p:nvPr>
        </p:nvSpPr>
        <p:spPr>
          <a:xfrm>
            <a:off x="534726" y="1676472"/>
            <a:ext cx="8074547" cy="3724096"/>
          </a:xfrm>
        </p:spPr>
        <p:txBody>
          <a:bodyPr/>
          <a:lstStyle/>
          <a:p>
            <a:r>
              <a:rPr lang="cs-CZ" dirty="0"/>
              <a:t>Měření výkonnosti plní při řízení výkonnosti zejména následující </a:t>
            </a:r>
            <a:r>
              <a:rPr lang="cs-CZ" dirty="0" smtClean="0"/>
              <a:t>funkce</a:t>
            </a:r>
          </a:p>
          <a:p>
            <a:endParaRPr lang="en-GB" dirty="0"/>
          </a:p>
          <a:p>
            <a:pPr marL="342900" lvl="0" indent="-342900">
              <a:buFont typeface="Arial" panose="020B0604020202020204" pitchFamily="34" charset="0"/>
              <a:buChar char="•"/>
            </a:pPr>
            <a:r>
              <a:rPr lang="cs-CZ" dirty="0"/>
              <a:t>je nástrojem zajištění transformace cílů do (měřitelných) úkolů,</a:t>
            </a:r>
            <a:endParaRPr lang="en-GB" dirty="0"/>
          </a:p>
          <a:p>
            <a:pPr marL="342900" lvl="0" indent="-342900">
              <a:buFont typeface="Arial" panose="020B0604020202020204" pitchFamily="34" charset="0"/>
              <a:buChar char="•"/>
            </a:pPr>
            <a:r>
              <a:rPr lang="cs-CZ" dirty="0"/>
              <a:t>umožňuje působit na zvýšení motivace pracovníků,</a:t>
            </a:r>
            <a:endParaRPr lang="en-GB" dirty="0"/>
          </a:p>
          <a:p>
            <a:pPr marL="342900" lvl="0" indent="-342900">
              <a:buFont typeface="Arial" panose="020B0604020202020204" pitchFamily="34" charset="0"/>
              <a:buChar char="•"/>
            </a:pPr>
            <a:r>
              <a:rPr lang="cs-CZ" dirty="0"/>
              <a:t>je nástrojem zjištění skutečných výsledků a jejich hodnocení a</a:t>
            </a:r>
            <a:endParaRPr lang="en-GB" dirty="0"/>
          </a:p>
          <a:p>
            <a:pPr marL="342900" lvl="0" indent="-342900">
              <a:buFont typeface="Arial" panose="020B0604020202020204" pitchFamily="34" charset="0"/>
              <a:buChar char="•"/>
            </a:pPr>
            <a:r>
              <a:rPr lang="cs-CZ" dirty="0"/>
              <a:t>zajišťuje informační zpětnou vazbu.</a:t>
            </a:r>
            <a:endParaRPr lang="en-GB" dirty="0"/>
          </a:p>
          <a:p>
            <a:endParaRPr lang="cs-CZ" dirty="0" smtClean="0"/>
          </a:p>
          <a:p>
            <a:r>
              <a:rPr lang="cs-CZ" b="1" dirty="0" smtClean="0"/>
              <a:t>Snaha o identifikaci </a:t>
            </a:r>
            <a:r>
              <a:rPr lang="cs-CZ" b="1" dirty="0"/>
              <a:t>příležitostí pro budoucí zlepšení</a:t>
            </a:r>
            <a:r>
              <a:rPr lang="cs-CZ" dirty="0"/>
              <a:t>, a případně</a:t>
            </a:r>
            <a:r>
              <a:rPr lang="cs-CZ" b="1" dirty="0"/>
              <a:t> odhalení slabých a problémových stránek řízení</a:t>
            </a:r>
            <a:endParaRPr lang="cs-CZ" dirty="0"/>
          </a:p>
        </p:txBody>
      </p:sp>
    </p:spTree>
    <p:extLst>
      <p:ext uri="{BB962C8B-B14F-4D97-AF65-F5344CB8AC3E}">
        <p14:creationId xmlns:p14="http://schemas.microsoft.com/office/powerpoint/2010/main" val="1685291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1231106"/>
          </a:xfrm>
        </p:spPr>
        <p:txBody>
          <a:bodyPr/>
          <a:lstStyle/>
          <a:p>
            <a:r>
              <a:rPr lang="cs-CZ" dirty="0"/>
              <a:t>Rámec pro vytvoření systému měření výkonnosti</a:t>
            </a:r>
            <a:endParaRPr lang="cs-CZ" dirty="0"/>
          </a:p>
        </p:txBody>
      </p:sp>
      <p:grpSp>
        <p:nvGrpSpPr>
          <p:cNvPr id="4" name="Skupina 3"/>
          <p:cNvGrpSpPr/>
          <p:nvPr/>
        </p:nvGrpSpPr>
        <p:grpSpPr>
          <a:xfrm>
            <a:off x="444500" y="1764030"/>
            <a:ext cx="8089900" cy="4712970"/>
            <a:chOff x="0" y="0"/>
            <a:chExt cx="5986914" cy="3330341"/>
          </a:xfrm>
          <a:noFill/>
        </p:grpSpPr>
        <p:sp>
          <p:nvSpPr>
            <p:cNvPr id="5" name="Textové pole 11"/>
            <p:cNvSpPr txBox="1"/>
            <p:nvPr/>
          </p:nvSpPr>
          <p:spPr>
            <a:xfrm>
              <a:off x="798879" y="933539"/>
              <a:ext cx="1049131" cy="914400"/>
            </a:xfrm>
            <a:prstGeom prst="rect">
              <a:avLst/>
            </a:prstGeom>
            <a:grp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Aft>
                  <a:spcPts val="0"/>
                </a:spcAft>
              </a:pPr>
              <a:r>
                <a:rPr lang="cs-CZ" sz="1600">
                  <a:solidFill>
                    <a:schemeClr val="bg1"/>
                  </a:solidFill>
                  <a:effectLst/>
                  <a:latin typeface="Times New Roman" panose="02020603050405020304" pitchFamily="18" charset="0"/>
                  <a:ea typeface="Times New Roman" panose="02020603050405020304" pitchFamily="18" charset="0"/>
                </a:rPr>
                <a:t>Systém měření výkonnosti</a:t>
              </a:r>
              <a:endParaRPr lang="en-GB" sz="1600">
                <a:solidFill>
                  <a:schemeClr val="bg1"/>
                </a:solidFill>
                <a:effectLst/>
                <a:latin typeface="Times New Roman" panose="02020603050405020304" pitchFamily="18" charset="0"/>
                <a:ea typeface="Times New Roman" panose="02020603050405020304" pitchFamily="18" charset="0"/>
              </a:endParaRPr>
            </a:p>
          </p:txBody>
        </p:sp>
        <p:grpSp>
          <p:nvGrpSpPr>
            <p:cNvPr id="6" name="Skupina 5"/>
            <p:cNvGrpSpPr/>
            <p:nvPr/>
          </p:nvGrpSpPr>
          <p:grpSpPr>
            <a:xfrm>
              <a:off x="0" y="0"/>
              <a:ext cx="5986914" cy="3330341"/>
              <a:chOff x="0" y="0"/>
              <a:chExt cx="5986914" cy="3330341"/>
            </a:xfrm>
            <a:grpFill/>
          </p:grpSpPr>
          <p:sp>
            <p:nvSpPr>
              <p:cNvPr id="8" name="Ovál 7"/>
              <p:cNvSpPr/>
              <p:nvPr/>
            </p:nvSpPr>
            <p:spPr>
              <a:xfrm>
                <a:off x="1848010" y="1155032"/>
                <a:ext cx="1241332" cy="1087120"/>
              </a:xfrm>
              <a:prstGeom prst="ellipse">
                <a:avLst/>
              </a:prstGeom>
              <a:grpFill/>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72000" tIns="180000" rIns="72000" bIns="45720" numCol="1" spcCol="0" rtlCol="0" fromWordArt="0" anchor="ctr" anchorCtr="0" forceAA="0" compatLnSpc="1">
                <a:prstTxWarp prst="textNoShape">
                  <a:avLst/>
                </a:prstTxWarp>
                <a:noAutofit/>
              </a:bodyPr>
              <a:lstStyle/>
              <a:p>
                <a:pPr algn="ctr">
                  <a:lnSpc>
                    <a:spcPct val="120000"/>
                  </a:lnSpc>
                  <a:spcAft>
                    <a:spcPts val="0"/>
                  </a:spcAft>
                </a:pPr>
                <a:r>
                  <a:rPr lang="cs-CZ" sz="1600" dirty="0">
                    <a:solidFill>
                      <a:schemeClr val="bg1"/>
                    </a:solidFill>
                    <a:effectLst/>
                    <a:latin typeface="Times New Roman" panose="02020603050405020304" pitchFamily="18" charset="0"/>
                    <a:ea typeface="Times New Roman" panose="02020603050405020304" pitchFamily="18" charset="0"/>
                  </a:rPr>
                  <a:t>Individuální měřítko </a:t>
                </a:r>
                <a:endParaRPr lang="en-GB" sz="1600" dirty="0">
                  <a:solidFill>
                    <a:schemeClr val="bg1"/>
                  </a:solidFill>
                  <a:effectLst/>
                  <a:latin typeface="Times New Roman" panose="02020603050405020304" pitchFamily="18" charset="0"/>
                  <a:ea typeface="Times New Roman" panose="02020603050405020304" pitchFamily="18" charset="0"/>
                </a:endParaRPr>
              </a:p>
            </p:txBody>
          </p:sp>
          <p:sp>
            <p:nvSpPr>
              <p:cNvPr id="9" name="Ovál 8"/>
              <p:cNvSpPr/>
              <p:nvPr/>
            </p:nvSpPr>
            <p:spPr>
              <a:xfrm>
                <a:off x="2444817" y="462013"/>
                <a:ext cx="1202790" cy="1087120"/>
              </a:xfrm>
              <a:prstGeom prst="ellipse">
                <a:avLst/>
              </a:prstGeom>
              <a:grpFill/>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72000" tIns="45720" rIns="72000" bIns="45720" numCol="1" spcCol="0" rtlCol="0" fromWordArt="0" anchor="ctr" anchorCtr="0" forceAA="0" compatLnSpc="1">
                <a:prstTxWarp prst="textNoShape">
                  <a:avLst/>
                </a:prstTxWarp>
                <a:noAutofit/>
              </a:bodyPr>
              <a:lstStyle/>
              <a:p>
                <a:pPr algn="ctr">
                  <a:lnSpc>
                    <a:spcPct val="120000"/>
                  </a:lnSpc>
                  <a:spcAft>
                    <a:spcPts val="0"/>
                  </a:spcAft>
                </a:pPr>
                <a:r>
                  <a:rPr lang="cs-CZ" sz="1600">
                    <a:solidFill>
                      <a:schemeClr val="bg1"/>
                    </a:solidFill>
                    <a:effectLst/>
                    <a:latin typeface="Times New Roman" panose="02020603050405020304" pitchFamily="18" charset="0"/>
                    <a:ea typeface="Times New Roman" panose="02020603050405020304" pitchFamily="18" charset="0"/>
                  </a:rPr>
                  <a:t>Individuální měřítko </a:t>
                </a:r>
                <a:endParaRPr lang="en-GB" sz="1600">
                  <a:solidFill>
                    <a:schemeClr val="bg1"/>
                  </a:solidFill>
                  <a:effectLst/>
                  <a:latin typeface="Times New Roman" panose="02020603050405020304" pitchFamily="18" charset="0"/>
                  <a:ea typeface="Times New Roman" panose="02020603050405020304" pitchFamily="18" charset="0"/>
                </a:endParaRPr>
              </a:p>
            </p:txBody>
          </p:sp>
          <p:sp>
            <p:nvSpPr>
              <p:cNvPr id="10" name="Ovál 9"/>
              <p:cNvSpPr/>
              <p:nvPr/>
            </p:nvSpPr>
            <p:spPr>
              <a:xfrm>
                <a:off x="2954956" y="1145407"/>
                <a:ext cx="1279793" cy="1087120"/>
              </a:xfrm>
              <a:prstGeom prst="ellipse">
                <a:avLst/>
              </a:prstGeom>
              <a:grpFill/>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72000" tIns="180000" rIns="72000" bIns="45720" numCol="1" spcCol="0" rtlCol="0" fromWordArt="0" anchor="ctr" anchorCtr="0" forceAA="0" compatLnSpc="1">
                <a:prstTxWarp prst="textNoShape">
                  <a:avLst/>
                </a:prstTxWarp>
                <a:noAutofit/>
              </a:bodyPr>
              <a:lstStyle/>
              <a:p>
                <a:pPr algn="ctr">
                  <a:lnSpc>
                    <a:spcPct val="120000"/>
                  </a:lnSpc>
                  <a:spcAft>
                    <a:spcPts val="0"/>
                  </a:spcAft>
                </a:pPr>
                <a:r>
                  <a:rPr lang="cs-CZ" sz="1600">
                    <a:solidFill>
                      <a:schemeClr val="bg1"/>
                    </a:solidFill>
                    <a:effectLst/>
                    <a:latin typeface="Times New Roman" panose="02020603050405020304" pitchFamily="18" charset="0"/>
                    <a:ea typeface="Times New Roman" panose="02020603050405020304" pitchFamily="18" charset="0"/>
                  </a:rPr>
                  <a:t>Individuální měřítko </a:t>
                </a:r>
                <a:endParaRPr lang="en-GB" sz="1600">
                  <a:solidFill>
                    <a:schemeClr val="bg1"/>
                  </a:solidFill>
                  <a:effectLst/>
                  <a:latin typeface="Times New Roman" panose="02020603050405020304" pitchFamily="18" charset="0"/>
                  <a:ea typeface="Times New Roman" panose="02020603050405020304" pitchFamily="18" charset="0"/>
                </a:endParaRPr>
              </a:p>
            </p:txBody>
          </p:sp>
          <p:sp>
            <p:nvSpPr>
              <p:cNvPr id="11" name="Ovál 10"/>
              <p:cNvSpPr/>
              <p:nvPr/>
            </p:nvSpPr>
            <p:spPr>
              <a:xfrm>
                <a:off x="2444817" y="1848051"/>
                <a:ext cx="1202790" cy="1087120"/>
              </a:xfrm>
              <a:prstGeom prst="ellipse">
                <a:avLst/>
              </a:prstGeom>
              <a:grpFill/>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72000" tIns="180000" rIns="72000" bIns="45720" numCol="1" spcCol="0" rtlCol="0" fromWordArt="0" anchor="ctr" anchorCtr="0" forceAA="0" compatLnSpc="1">
                <a:prstTxWarp prst="textNoShape">
                  <a:avLst/>
                </a:prstTxWarp>
                <a:noAutofit/>
              </a:bodyPr>
              <a:lstStyle/>
              <a:p>
                <a:pPr algn="ctr">
                  <a:lnSpc>
                    <a:spcPct val="120000"/>
                  </a:lnSpc>
                  <a:spcAft>
                    <a:spcPts val="0"/>
                  </a:spcAft>
                </a:pPr>
                <a:r>
                  <a:rPr lang="cs-CZ" sz="1600" dirty="0">
                    <a:solidFill>
                      <a:schemeClr val="bg1"/>
                    </a:solidFill>
                    <a:effectLst/>
                    <a:latin typeface="Times New Roman" panose="02020603050405020304" pitchFamily="18" charset="0"/>
                    <a:ea typeface="Times New Roman" panose="02020603050405020304" pitchFamily="18" charset="0"/>
                  </a:rPr>
                  <a:t>Individuální měřítko </a:t>
                </a:r>
                <a:endParaRPr lang="en-GB" sz="1600" dirty="0">
                  <a:solidFill>
                    <a:schemeClr val="bg1"/>
                  </a:solidFill>
                  <a:effectLst/>
                  <a:latin typeface="Times New Roman" panose="02020603050405020304" pitchFamily="18" charset="0"/>
                  <a:ea typeface="Times New Roman" panose="02020603050405020304" pitchFamily="18" charset="0"/>
                </a:endParaRPr>
              </a:p>
            </p:txBody>
          </p:sp>
          <p:sp>
            <p:nvSpPr>
              <p:cNvPr id="12" name="Ovál 11"/>
              <p:cNvSpPr/>
              <p:nvPr/>
            </p:nvSpPr>
            <p:spPr>
              <a:xfrm>
                <a:off x="1848051" y="375386"/>
                <a:ext cx="2338939" cy="2675255"/>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2400">
                  <a:solidFill>
                    <a:schemeClr val="bg1"/>
                  </a:solidFill>
                </a:endParaRPr>
              </a:p>
            </p:txBody>
          </p:sp>
          <p:sp>
            <p:nvSpPr>
              <p:cNvPr id="13" name="Ovál 12"/>
              <p:cNvSpPr/>
              <p:nvPr/>
            </p:nvSpPr>
            <p:spPr>
              <a:xfrm>
                <a:off x="336884" y="105878"/>
                <a:ext cx="5322771" cy="3147461"/>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2400">
                  <a:solidFill>
                    <a:schemeClr val="bg1"/>
                  </a:solidFill>
                </a:endParaRPr>
              </a:p>
            </p:txBody>
          </p:sp>
          <p:sp>
            <p:nvSpPr>
              <p:cNvPr id="14" name="Obdélník 13"/>
              <p:cNvSpPr/>
              <p:nvPr/>
            </p:nvSpPr>
            <p:spPr>
              <a:xfrm>
                <a:off x="0" y="0"/>
                <a:ext cx="5986914" cy="3330341"/>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2400">
                  <a:solidFill>
                    <a:schemeClr val="bg1"/>
                  </a:solidFill>
                </a:endParaRPr>
              </a:p>
            </p:txBody>
          </p:sp>
        </p:grpSp>
        <p:sp>
          <p:nvSpPr>
            <p:cNvPr id="7" name="Textové pole 28"/>
            <p:cNvSpPr txBox="1"/>
            <p:nvPr/>
          </p:nvSpPr>
          <p:spPr>
            <a:xfrm>
              <a:off x="77002" y="86628"/>
              <a:ext cx="866274" cy="481263"/>
            </a:xfrm>
            <a:prstGeom prst="rect">
              <a:avLst/>
            </a:prstGeom>
            <a:grp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0"/>
                </a:spcAft>
              </a:pPr>
              <a:r>
                <a:rPr lang="cs-CZ">
                  <a:solidFill>
                    <a:schemeClr val="bg1"/>
                  </a:solidFill>
                  <a:effectLst/>
                  <a:latin typeface="Times New Roman" panose="02020603050405020304" pitchFamily="18" charset="0"/>
                  <a:ea typeface="Times New Roman" panose="02020603050405020304" pitchFamily="18" charset="0"/>
                </a:rPr>
                <a:t>Prostředí</a:t>
              </a:r>
              <a:endParaRPr lang="en-GB" sz="1600">
                <a:solidFill>
                  <a:schemeClr val="bg1"/>
                </a:solidFill>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3271480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Individuální měřítka výkonnosti</a:t>
            </a:r>
            <a:endParaRPr lang="cs-CZ" dirty="0"/>
          </a:p>
        </p:txBody>
      </p:sp>
      <p:sp>
        <p:nvSpPr>
          <p:cNvPr id="3" name="Zástupný symbol pro text 2"/>
          <p:cNvSpPr>
            <a:spLocks noGrp="1"/>
          </p:cNvSpPr>
          <p:nvPr>
            <p:ph type="body" idx="1"/>
          </p:nvPr>
        </p:nvSpPr>
        <p:spPr>
          <a:xfrm>
            <a:off x="534726" y="1676472"/>
            <a:ext cx="8074547" cy="3847207"/>
          </a:xfrm>
        </p:spPr>
        <p:txBody>
          <a:bodyPr/>
          <a:lstStyle/>
          <a:p>
            <a:r>
              <a:rPr lang="cs-CZ" dirty="0" smtClean="0"/>
              <a:t>Jejich </a:t>
            </a:r>
            <a:r>
              <a:rPr lang="cs-CZ" dirty="0"/>
              <a:t>základní </a:t>
            </a:r>
            <a:r>
              <a:rPr lang="cs-CZ" b="1" dirty="0"/>
              <a:t>členění</a:t>
            </a:r>
            <a:r>
              <a:rPr lang="cs-CZ" dirty="0"/>
              <a:t> se primárně odvíjí z jejich úlohy v systémech měření výkonnosti, a </a:t>
            </a:r>
            <a:r>
              <a:rPr lang="cs-CZ" dirty="0" smtClean="0"/>
              <a:t>to</a:t>
            </a:r>
          </a:p>
          <a:p>
            <a:endParaRPr lang="en-GB" dirty="0"/>
          </a:p>
          <a:p>
            <a:pPr marL="342900" lvl="0" indent="-342900">
              <a:spcAft>
                <a:spcPts val="1200"/>
              </a:spcAft>
              <a:buFont typeface="Arial" panose="020B0604020202020204" pitchFamily="34" charset="0"/>
              <a:buChar char="•"/>
            </a:pPr>
            <a:r>
              <a:rPr lang="cs-CZ" dirty="0"/>
              <a:t>podle vztahu k řízenému procesu na </a:t>
            </a:r>
            <a:r>
              <a:rPr lang="cs-CZ" b="1" dirty="0"/>
              <a:t>předstižná</a:t>
            </a:r>
            <a:r>
              <a:rPr lang="cs-CZ" dirty="0"/>
              <a:t> a </a:t>
            </a:r>
            <a:r>
              <a:rPr lang="cs-CZ" b="1" dirty="0"/>
              <a:t>zpětnovazebná</a:t>
            </a:r>
            <a:r>
              <a:rPr lang="cs-CZ" dirty="0"/>
              <a:t>,</a:t>
            </a:r>
            <a:endParaRPr lang="en-GB" dirty="0"/>
          </a:p>
          <a:p>
            <a:pPr marL="342900" lvl="0" indent="-342900">
              <a:spcAft>
                <a:spcPts val="1200"/>
              </a:spcAft>
              <a:buFont typeface="Arial" panose="020B0604020202020204" pitchFamily="34" charset="0"/>
              <a:buChar char="•"/>
            </a:pPr>
            <a:r>
              <a:rPr lang="cs-CZ" dirty="0"/>
              <a:t>podle způsobu měření na </a:t>
            </a:r>
            <a:r>
              <a:rPr lang="cs-CZ" b="1" dirty="0"/>
              <a:t>kvantitativní finanční</a:t>
            </a:r>
            <a:r>
              <a:rPr lang="cs-CZ" dirty="0"/>
              <a:t>, </a:t>
            </a:r>
            <a:r>
              <a:rPr lang="cs-CZ" b="1" dirty="0"/>
              <a:t>kvantitativní nefinanční</a:t>
            </a:r>
            <a:r>
              <a:rPr lang="cs-CZ" dirty="0"/>
              <a:t> a </a:t>
            </a:r>
            <a:r>
              <a:rPr lang="cs-CZ" b="1" dirty="0"/>
              <a:t>kvalitativní</a:t>
            </a:r>
            <a:r>
              <a:rPr lang="cs-CZ" dirty="0"/>
              <a:t> a</a:t>
            </a:r>
            <a:endParaRPr lang="en-GB" dirty="0"/>
          </a:p>
          <a:p>
            <a:pPr marL="342900" lvl="0" indent="-342900">
              <a:spcAft>
                <a:spcPts val="1200"/>
              </a:spcAft>
              <a:buFont typeface="Arial" panose="020B0604020202020204" pitchFamily="34" charset="0"/>
              <a:buChar char="•"/>
            </a:pPr>
            <a:r>
              <a:rPr lang="cs-CZ" dirty="0"/>
              <a:t>podle dimenzí výkonnosti na měřítka </a:t>
            </a:r>
            <a:r>
              <a:rPr lang="cs-CZ" b="1" dirty="0"/>
              <a:t>nákladů</a:t>
            </a:r>
            <a:r>
              <a:rPr lang="cs-CZ" dirty="0"/>
              <a:t>, </a:t>
            </a:r>
            <a:r>
              <a:rPr lang="cs-CZ" b="1" dirty="0"/>
              <a:t>kvality</a:t>
            </a:r>
            <a:r>
              <a:rPr lang="cs-CZ" dirty="0"/>
              <a:t>, </a:t>
            </a:r>
            <a:r>
              <a:rPr lang="cs-CZ" b="1" dirty="0"/>
              <a:t>času</a:t>
            </a:r>
            <a:r>
              <a:rPr lang="cs-CZ" dirty="0"/>
              <a:t> a </a:t>
            </a:r>
            <a:r>
              <a:rPr lang="cs-CZ" b="1" dirty="0"/>
              <a:t>flexibility</a:t>
            </a:r>
            <a:r>
              <a:rPr lang="cs-CZ" dirty="0"/>
              <a:t>.</a:t>
            </a:r>
            <a:endParaRPr lang="en-GB" dirty="0"/>
          </a:p>
          <a:p>
            <a:endParaRPr lang="cs-CZ" dirty="0"/>
          </a:p>
        </p:txBody>
      </p:sp>
    </p:spTree>
    <p:extLst>
      <p:ext uri="{BB962C8B-B14F-4D97-AF65-F5344CB8AC3E}">
        <p14:creationId xmlns:p14="http://schemas.microsoft.com/office/powerpoint/2010/main" val="3727675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1231106"/>
          </a:xfrm>
        </p:spPr>
        <p:txBody>
          <a:bodyPr/>
          <a:lstStyle/>
          <a:p>
            <a:r>
              <a:rPr lang="cs-CZ" dirty="0"/>
              <a:t>Vliv volby měřítka výkonnosti na </a:t>
            </a:r>
            <a:r>
              <a:rPr lang="cs-CZ" dirty="0" smtClean="0"/>
              <a:t>chování – negativní jevy</a:t>
            </a:r>
            <a:endParaRPr lang="cs-CZ" dirty="0"/>
          </a:p>
        </p:txBody>
      </p:sp>
      <p:sp>
        <p:nvSpPr>
          <p:cNvPr id="3" name="Zástupný symbol pro text 2"/>
          <p:cNvSpPr>
            <a:spLocks noGrp="1"/>
          </p:cNvSpPr>
          <p:nvPr>
            <p:ph type="body" idx="1"/>
          </p:nvPr>
        </p:nvSpPr>
        <p:spPr>
          <a:xfrm>
            <a:off x="534726" y="1676472"/>
            <a:ext cx="8074547" cy="4893647"/>
          </a:xfrm>
        </p:spPr>
        <p:txBody>
          <a:bodyPr/>
          <a:lstStyle/>
          <a:p>
            <a:pPr lvl="0">
              <a:spcAft>
                <a:spcPts val="600"/>
              </a:spcAft>
            </a:pPr>
            <a:r>
              <a:rPr lang="cs-CZ" dirty="0"/>
              <a:t>chování podle cílové hodnoty měřítka </a:t>
            </a:r>
            <a:r>
              <a:rPr lang="cs-CZ" dirty="0" smtClean="0"/>
              <a:t>–tento </a:t>
            </a:r>
            <a:r>
              <a:rPr lang="cs-CZ" dirty="0"/>
              <a:t>typ nežádoucího chování vzniká zejména tehdy, jsou-li cílové hodnoty stanoveny statickým (limitním) způsobem; řešením je využití dynamického způsobu stanovování cílových </a:t>
            </a:r>
            <a:r>
              <a:rPr lang="cs-CZ" dirty="0" smtClean="0"/>
              <a:t>hodnot, </a:t>
            </a:r>
            <a:r>
              <a:rPr lang="cs-CZ" dirty="0"/>
              <a:t>případně využití několika doplňujících se </a:t>
            </a:r>
            <a:r>
              <a:rPr lang="cs-CZ" dirty="0" smtClean="0"/>
              <a:t>měřítek</a:t>
            </a:r>
            <a:endParaRPr lang="en-GB" dirty="0"/>
          </a:p>
          <a:p>
            <a:pPr lvl="0">
              <a:spcAft>
                <a:spcPts val="600"/>
              </a:spcAft>
            </a:pPr>
            <a:r>
              <a:rPr lang="cs-CZ" dirty="0"/>
              <a:t>chování typu „co se měří, to se stane“ </a:t>
            </a:r>
            <a:r>
              <a:rPr lang="cs-CZ" dirty="0" smtClean="0"/>
              <a:t>– </a:t>
            </a:r>
            <a:r>
              <a:rPr lang="cs-CZ" dirty="0"/>
              <a:t>u každého měřítka výkonnosti je proto důležité věnovat pozornost negativním důsledkům „krátkozraké“ snahy pracovníků o dosažení co nejlepších výsledků a v případě potřeby zvolit vhodné „proti-měřítko“ (</a:t>
            </a:r>
            <a:r>
              <a:rPr lang="cs-CZ" dirty="0" err="1"/>
              <a:t>counter-measure</a:t>
            </a:r>
            <a:r>
              <a:rPr lang="cs-CZ" dirty="0"/>
              <a:t>), které tyto důsledky odstraní či </a:t>
            </a:r>
            <a:r>
              <a:rPr lang="cs-CZ" dirty="0" smtClean="0"/>
              <a:t>zeslabí</a:t>
            </a:r>
            <a:endParaRPr lang="en-GB" dirty="0"/>
          </a:p>
          <a:p>
            <a:pPr lvl="0">
              <a:spcAft>
                <a:spcPts val="600"/>
              </a:spcAft>
            </a:pPr>
            <a:r>
              <a:rPr lang="cs-CZ" dirty="0"/>
              <a:t>neetické chování </a:t>
            </a:r>
            <a:r>
              <a:rPr lang="cs-CZ" dirty="0" smtClean="0"/>
              <a:t>– </a:t>
            </a:r>
            <a:r>
              <a:rPr lang="cs-CZ" dirty="0"/>
              <a:t>řešením je stanovit v podniku etické zásady a pravidla chování pracovníků a důsledně řešit incidenty, při kterých dochází k jejich porušování</a:t>
            </a:r>
            <a:r>
              <a:rPr lang="cs-CZ" dirty="0" smtClean="0"/>
              <a:t>.</a:t>
            </a:r>
            <a:endParaRPr lang="cs-CZ" dirty="0"/>
          </a:p>
        </p:txBody>
      </p:sp>
    </p:spTree>
    <p:extLst>
      <p:ext uri="{BB962C8B-B14F-4D97-AF65-F5344CB8AC3E}">
        <p14:creationId xmlns:p14="http://schemas.microsoft.com/office/powerpoint/2010/main" val="4152453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Systémy měřítek výkonnosti</a:t>
            </a:r>
            <a:endParaRPr lang="cs-CZ" dirty="0"/>
          </a:p>
        </p:txBody>
      </p:sp>
      <p:sp>
        <p:nvSpPr>
          <p:cNvPr id="3" name="Zástupný symbol pro text 2"/>
          <p:cNvSpPr>
            <a:spLocks noGrp="1"/>
          </p:cNvSpPr>
          <p:nvPr>
            <p:ph type="body" idx="1"/>
          </p:nvPr>
        </p:nvSpPr>
        <p:spPr>
          <a:xfrm>
            <a:off x="534726" y="1676472"/>
            <a:ext cx="8074547" cy="5047536"/>
          </a:xfrm>
        </p:spPr>
        <p:txBody>
          <a:bodyPr/>
          <a:lstStyle/>
          <a:p>
            <a:r>
              <a:rPr lang="cs-CZ" dirty="0"/>
              <a:t>Z</a:t>
            </a:r>
            <a:r>
              <a:rPr lang="cs-CZ" dirty="0" smtClean="0"/>
              <a:t>ákladních principy</a:t>
            </a:r>
            <a:endParaRPr lang="en-GB" dirty="0"/>
          </a:p>
          <a:p>
            <a:pPr marL="355600" lvl="1" indent="-342900">
              <a:buFont typeface="Arial" panose="020B0604020202020204" pitchFamily="34" charset="0"/>
              <a:buChar char="•"/>
            </a:pPr>
            <a:r>
              <a:rPr lang="cs-CZ" sz="1700" dirty="0">
                <a:solidFill>
                  <a:schemeClr val="bg1"/>
                </a:solidFill>
              </a:rPr>
              <a:t>je zřetelně formulovaná vazba systému měření výkonnosti na vizi, misi a strategii podniku;</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řízení (a tedy i měření) výkonnosti se zabývá výkonností podniku nejen s ohledem na vlastníky podniku, ale i na další zájmové skupiny (</a:t>
            </a:r>
            <a:r>
              <a:rPr lang="cs-CZ" sz="1700" dirty="0" err="1">
                <a:solidFill>
                  <a:schemeClr val="bg1"/>
                </a:solidFill>
              </a:rPr>
              <a:t>stakeholders</a:t>
            </a:r>
            <a:r>
              <a:rPr lang="cs-CZ" sz="1700" dirty="0">
                <a:solidFill>
                  <a:schemeClr val="bg1"/>
                </a:solidFill>
              </a:rPr>
              <a:t>);</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systém měření výkonnosti využívá různé typy měřítek a měřítka z různých dimenzí výkonnosti;</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v systému měření výkonnosti jsou řešeny kauzální vazby (vztahy příčin a následků) mezi jednotlivými měřítky, respektive dimenzemi měřítek;</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vyžaduje se, aby systém měřítek výkonnosti podporoval propojené řízení výkonnosti na všech úrovních řídicí struktury podniku (tj. od úrovně vrcholového řízení celého podniku až po nižší management a manažery „první linie“);</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zdůrazňuje se, že systém měřítek výkonnosti musí být srozumitelný pracovníkům, pro jejichž řízení je využit;</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při vyhodnocování výkonnosti se bere v úvahu vývoj externího prostředí, zejména konkurence (nikoli pouze interní vyhodnocování skutečnosti srovnáním s plánovanými, rozpočtovanými či minulými hodnotami);</a:t>
            </a:r>
            <a:endParaRPr lang="en-GB" sz="1700" dirty="0">
              <a:solidFill>
                <a:schemeClr val="bg1"/>
              </a:solidFill>
            </a:endParaRPr>
          </a:p>
          <a:p>
            <a:pPr marL="355600" lvl="1" indent="-342900">
              <a:buFont typeface="Arial" panose="020B0604020202020204" pitchFamily="34" charset="0"/>
              <a:buChar char="•"/>
            </a:pPr>
            <a:r>
              <a:rPr lang="cs-CZ" sz="1700" dirty="0">
                <a:solidFill>
                  <a:schemeClr val="bg1"/>
                </a:solidFill>
              </a:rPr>
              <a:t>zdůrazňuje se, že systém měření výkonnosti by měl podporovat zlepšování výkonnosti, nikoli pouze udržení stávající úrovně</a:t>
            </a:r>
            <a:r>
              <a:rPr lang="cs-CZ" sz="1700" dirty="0" smtClean="0">
                <a:solidFill>
                  <a:schemeClr val="bg1"/>
                </a:solidFill>
              </a:rPr>
              <a:t>.</a:t>
            </a:r>
            <a:endParaRPr lang="cs-CZ" sz="1700" dirty="0"/>
          </a:p>
        </p:txBody>
      </p:sp>
    </p:spTree>
    <p:extLst>
      <p:ext uri="{BB962C8B-B14F-4D97-AF65-F5344CB8AC3E}">
        <p14:creationId xmlns:p14="http://schemas.microsoft.com/office/powerpoint/2010/main" val="1307647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4726" y="324985"/>
            <a:ext cx="8380674" cy="1154162"/>
          </a:xfrm>
          <a:prstGeom prst="rect">
            <a:avLst/>
          </a:prstGeom>
        </p:spPr>
        <p:txBody>
          <a:bodyPr vert="horz" wrap="square" lIns="0" tIns="0" rIns="0" bIns="0" rtlCol="0">
            <a:spAutoFit/>
          </a:bodyPr>
          <a:lstStyle/>
          <a:p>
            <a:pPr marL="12700" marR="5080">
              <a:lnSpc>
                <a:spcPts val="4460"/>
              </a:lnSpc>
            </a:pPr>
            <a:r>
              <a:rPr sz="4000" dirty="0">
                <a:solidFill>
                  <a:srgbClr val="FFFFFF"/>
                </a:solidFill>
                <a:latin typeface="Arial"/>
                <a:cs typeface="Arial"/>
              </a:rPr>
              <a:t>Klíčové trendy </a:t>
            </a:r>
            <a:r>
              <a:rPr sz="4000" dirty="0" err="1">
                <a:solidFill>
                  <a:srgbClr val="FFFFFF"/>
                </a:solidFill>
                <a:latin typeface="Arial"/>
                <a:cs typeface="Arial"/>
              </a:rPr>
              <a:t>vývoje</a:t>
            </a:r>
            <a:r>
              <a:rPr sz="4000" dirty="0">
                <a:solidFill>
                  <a:srgbClr val="FFFFFF"/>
                </a:solidFill>
                <a:latin typeface="Arial"/>
                <a:cs typeface="Arial"/>
              </a:rPr>
              <a:t> </a:t>
            </a:r>
            <a:r>
              <a:rPr sz="4000" dirty="0" smtClean="0">
                <a:solidFill>
                  <a:srgbClr val="FFFFFF"/>
                </a:solidFill>
                <a:latin typeface="Arial"/>
                <a:cs typeface="Arial"/>
              </a:rPr>
              <a:t>mana</a:t>
            </a:r>
            <a:r>
              <a:rPr lang="cs-CZ" sz="4000" dirty="0" smtClean="0">
                <a:solidFill>
                  <a:srgbClr val="FFFFFF"/>
                </a:solidFill>
                <a:latin typeface="Arial"/>
                <a:cs typeface="Arial"/>
              </a:rPr>
              <a:t>ž</a:t>
            </a:r>
            <a:r>
              <a:rPr sz="4000" dirty="0" err="1" smtClean="0">
                <a:solidFill>
                  <a:srgbClr val="FFFFFF"/>
                </a:solidFill>
                <a:latin typeface="Arial"/>
                <a:cs typeface="Arial"/>
              </a:rPr>
              <a:t>erského</a:t>
            </a:r>
            <a:r>
              <a:rPr sz="4000" dirty="0" smtClean="0">
                <a:solidFill>
                  <a:srgbClr val="FFFFFF"/>
                </a:solidFill>
                <a:latin typeface="Arial"/>
                <a:cs typeface="Arial"/>
              </a:rPr>
              <a:t> </a:t>
            </a:r>
            <a:r>
              <a:rPr sz="4000" dirty="0">
                <a:solidFill>
                  <a:srgbClr val="FFFFFF"/>
                </a:solidFill>
                <a:latin typeface="Arial"/>
                <a:cs typeface="Arial"/>
              </a:rPr>
              <a:t>účetnictví</a:t>
            </a:r>
            <a:endParaRPr sz="4000" dirty="0">
              <a:latin typeface="Arial"/>
              <a:cs typeface="Arial"/>
            </a:endParaRPr>
          </a:p>
        </p:txBody>
      </p:sp>
      <p:sp>
        <p:nvSpPr>
          <p:cNvPr id="3" name="object 3"/>
          <p:cNvSpPr txBox="1"/>
          <p:nvPr/>
        </p:nvSpPr>
        <p:spPr>
          <a:xfrm>
            <a:off x="534726" y="1678339"/>
            <a:ext cx="5377815" cy="3131627"/>
          </a:xfrm>
          <a:prstGeom prst="rect">
            <a:avLst/>
          </a:prstGeom>
        </p:spPr>
        <p:txBody>
          <a:bodyPr vert="horz" wrap="square" lIns="0" tIns="0" rIns="0" bIns="0" rtlCol="0">
            <a:spAutoFit/>
          </a:bodyPr>
          <a:lstStyle/>
          <a:p>
            <a:pPr marL="352425" indent="-339725">
              <a:lnSpc>
                <a:spcPct val="100000"/>
              </a:lnSpc>
              <a:buClr>
                <a:srgbClr val="FFFFFF"/>
              </a:buClr>
              <a:buFont typeface="Arial"/>
              <a:buChar char="•"/>
              <a:tabLst>
                <a:tab pos="353060" algn="l"/>
              </a:tabLst>
            </a:pPr>
            <a:r>
              <a:rPr sz="2400" dirty="0">
                <a:solidFill>
                  <a:srgbClr val="FFFFFF"/>
                </a:solidFill>
                <a:latin typeface="Arial"/>
                <a:cs typeface="Arial"/>
              </a:rPr>
              <a:t>Interdisciplinarita</a:t>
            </a:r>
            <a:endParaRPr sz="2400" dirty="0">
              <a:latin typeface="Arial"/>
              <a:cs typeface="Arial"/>
            </a:endParaRPr>
          </a:p>
          <a:p>
            <a:pPr marL="751205" lvl="1" indent="-281305">
              <a:lnSpc>
                <a:spcPct val="100000"/>
              </a:lnSpc>
              <a:spcBef>
                <a:spcPts val="1614"/>
              </a:spcBef>
              <a:buClr>
                <a:srgbClr val="FFFFFF"/>
              </a:buClr>
              <a:buFont typeface="Arial"/>
              <a:buChar char="–"/>
              <a:tabLst>
                <a:tab pos="751840" algn="l"/>
              </a:tabLst>
            </a:pPr>
            <a:r>
              <a:rPr sz="2200" dirty="0">
                <a:solidFill>
                  <a:srgbClr val="FFFFFF"/>
                </a:solidFill>
                <a:latin typeface="Arial"/>
                <a:cs typeface="Arial"/>
              </a:rPr>
              <a:t>Kombinace pohledů různých disciplín</a:t>
            </a:r>
            <a:endParaRPr sz="2200" dirty="0">
              <a:latin typeface="Arial"/>
              <a:cs typeface="Arial"/>
            </a:endParaRPr>
          </a:p>
          <a:p>
            <a:pPr marL="751205" lvl="1" indent="-281305">
              <a:lnSpc>
                <a:spcPct val="100000"/>
              </a:lnSpc>
              <a:spcBef>
                <a:spcPts val="1620"/>
              </a:spcBef>
              <a:buClr>
                <a:srgbClr val="FFFFFF"/>
              </a:buClr>
              <a:buFont typeface="Arial"/>
              <a:buChar char="–"/>
              <a:tabLst>
                <a:tab pos="751840" algn="l"/>
              </a:tabLst>
            </a:pPr>
            <a:r>
              <a:rPr sz="2200" dirty="0" smtClean="0">
                <a:solidFill>
                  <a:srgbClr val="FFFFFF"/>
                </a:solidFill>
                <a:latin typeface="Arial"/>
                <a:cs typeface="Arial"/>
              </a:rPr>
              <a:t>P</a:t>
            </a:r>
            <a:r>
              <a:rPr lang="cs-CZ" sz="2200" dirty="0" smtClean="0">
                <a:solidFill>
                  <a:srgbClr val="FFFFFF"/>
                </a:solidFill>
                <a:latin typeface="Arial"/>
                <a:cs typeface="Arial"/>
              </a:rPr>
              <a:t>ř</a:t>
            </a:r>
            <a:r>
              <a:rPr sz="2200" dirty="0" err="1" smtClean="0">
                <a:solidFill>
                  <a:srgbClr val="FFFFFF"/>
                </a:solidFill>
                <a:latin typeface="Arial"/>
                <a:cs typeface="Arial"/>
              </a:rPr>
              <a:t>esnější</a:t>
            </a:r>
            <a:r>
              <a:rPr sz="2200" dirty="0" smtClean="0">
                <a:solidFill>
                  <a:srgbClr val="FFFFFF"/>
                </a:solidFill>
                <a:latin typeface="Arial"/>
                <a:cs typeface="Arial"/>
              </a:rPr>
              <a:t> </a:t>
            </a:r>
            <a:r>
              <a:rPr sz="2200" dirty="0">
                <a:solidFill>
                  <a:srgbClr val="FFFFFF"/>
                </a:solidFill>
                <a:latin typeface="Arial"/>
                <a:cs typeface="Arial"/>
              </a:rPr>
              <a:t>a plastičtější obraz reality</a:t>
            </a:r>
            <a:endParaRPr sz="2200" dirty="0">
              <a:latin typeface="Arial"/>
              <a:cs typeface="Arial"/>
            </a:endParaRPr>
          </a:p>
          <a:p>
            <a:pPr marL="352425" indent="-339725">
              <a:lnSpc>
                <a:spcPct val="100000"/>
              </a:lnSpc>
              <a:spcBef>
                <a:spcPts val="1685"/>
              </a:spcBef>
              <a:buClr>
                <a:srgbClr val="FFFFFF"/>
              </a:buClr>
              <a:buFont typeface="Arial"/>
              <a:buChar char="•"/>
              <a:tabLst>
                <a:tab pos="353060" algn="l"/>
              </a:tabLst>
            </a:pPr>
            <a:r>
              <a:rPr sz="2400" dirty="0">
                <a:solidFill>
                  <a:srgbClr val="FFFFFF"/>
                </a:solidFill>
                <a:latin typeface="Arial"/>
                <a:cs typeface="Arial"/>
              </a:rPr>
              <a:t>Širší obsahový záběr IS podniku</a:t>
            </a:r>
            <a:endParaRPr sz="2400" dirty="0">
              <a:latin typeface="Arial"/>
              <a:cs typeface="Arial"/>
            </a:endParaRPr>
          </a:p>
          <a:p>
            <a:pPr marL="751205" lvl="1" indent="-281305">
              <a:lnSpc>
                <a:spcPct val="100000"/>
              </a:lnSpc>
              <a:spcBef>
                <a:spcPts val="1625"/>
              </a:spcBef>
              <a:buClr>
                <a:srgbClr val="FFFFFF"/>
              </a:buClr>
              <a:buFont typeface="Arial"/>
              <a:buChar char="–"/>
              <a:tabLst>
                <a:tab pos="751840" algn="l"/>
              </a:tabLst>
            </a:pPr>
            <a:r>
              <a:rPr sz="2200" dirty="0">
                <a:solidFill>
                  <a:srgbClr val="FFFFFF"/>
                </a:solidFill>
                <a:latin typeface="Arial"/>
                <a:cs typeface="Arial"/>
              </a:rPr>
              <a:t>Interní i </a:t>
            </a:r>
            <a:r>
              <a:rPr sz="2200" dirty="0" err="1">
                <a:solidFill>
                  <a:srgbClr val="FFFFFF"/>
                </a:solidFill>
                <a:latin typeface="Arial"/>
                <a:cs typeface="Arial"/>
              </a:rPr>
              <a:t>externí</a:t>
            </a:r>
            <a:r>
              <a:rPr sz="2200" dirty="0">
                <a:solidFill>
                  <a:srgbClr val="FFFFFF"/>
                </a:solidFill>
                <a:latin typeface="Arial"/>
                <a:cs typeface="Arial"/>
              </a:rPr>
              <a:t> </a:t>
            </a:r>
            <a:r>
              <a:rPr sz="2200" dirty="0" smtClean="0">
                <a:solidFill>
                  <a:srgbClr val="FFFFFF"/>
                </a:solidFill>
                <a:latin typeface="Arial"/>
                <a:cs typeface="Arial"/>
              </a:rPr>
              <a:t>pot</a:t>
            </a:r>
            <a:r>
              <a:rPr lang="cs-CZ" sz="2200" dirty="0" smtClean="0">
                <a:solidFill>
                  <a:srgbClr val="FFFFFF"/>
                </a:solidFill>
                <a:latin typeface="Arial"/>
                <a:cs typeface="Arial"/>
              </a:rPr>
              <a:t>ř</a:t>
            </a:r>
            <a:r>
              <a:rPr sz="2200" dirty="0" err="1" smtClean="0">
                <a:solidFill>
                  <a:srgbClr val="FFFFFF"/>
                </a:solidFill>
                <a:latin typeface="Arial"/>
                <a:cs typeface="Arial"/>
              </a:rPr>
              <a:t>eby</a:t>
            </a:r>
            <a:r>
              <a:rPr sz="2200" dirty="0" smtClean="0">
                <a:solidFill>
                  <a:srgbClr val="FFFFFF"/>
                </a:solidFill>
                <a:latin typeface="Arial"/>
                <a:cs typeface="Arial"/>
              </a:rPr>
              <a:t> </a:t>
            </a:r>
            <a:r>
              <a:rPr sz="2200" dirty="0">
                <a:solidFill>
                  <a:srgbClr val="FFFFFF"/>
                </a:solidFill>
                <a:latin typeface="Arial"/>
                <a:cs typeface="Arial"/>
              </a:rPr>
              <a:t>podniku</a:t>
            </a:r>
            <a:endParaRPr sz="2200" dirty="0">
              <a:latin typeface="Arial"/>
              <a:cs typeface="Arial"/>
            </a:endParaRPr>
          </a:p>
          <a:p>
            <a:pPr marL="751205" lvl="1" indent="-281305">
              <a:lnSpc>
                <a:spcPct val="100000"/>
              </a:lnSpc>
              <a:spcBef>
                <a:spcPts val="1605"/>
              </a:spcBef>
              <a:buClr>
                <a:srgbClr val="FFFFFF"/>
              </a:buClr>
              <a:buFont typeface="Arial"/>
              <a:buChar char="–"/>
              <a:tabLst>
                <a:tab pos="751840" algn="l"/>
              </a:tabLst>
            </a:pPr>
            <a:r>
              <a:rPr sz="2200" dirty="0">
                <a:solidFill>
                  <a:srgbClr val="FFFFFF"/>
                </a:solidFill>
                <a:latin typeface="Arial"/>
                <a:cs typeface="Arial"/>
              </a:rPr>
              <a:t>Prosazování teorie koalice</a:t>
            </a:r>
            <a:endParaRPr sz="22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1846659"/>
          </a:xfrm>
        </p:spPr>
        <p:txBody>
          <a:bodyPr/>
          <a:lstStyle/>
          <a:p>
            <a:r>
              <a:rPr lang="cs-CZ" dirty="0"/>
              <a:t>Úskalí implementace systému měření výkonnosti</a:t>
            </a:r>
            <a:r>
              <a:rPr lang="en-GB" dirty="0"/>
              <a:t/>
            </a:r>
            <a:br>
              <a:rPr lang="en-GB" dirty="0"/>
            </a:br>
            <a:endParaRPr lang="cs-CZ" dirty="0"/>
          </a:p>
        </p:txBody>
      </p:sp>
      <p:sp>
        <p:nvSpPr>
          <p:cNvPr id="3" name="Zástupný symbol pro text 2"/>
          <p:cNvSpPr>
            <a:spLocks noGrp="1"/>
          </p:cNvSpPr>
          <p:nvPr>
            <p:ph type="body" idx="1"/>
          </p:nvPr>
        </p:nvSpPr>
        <p:spPr>
          <a:xfrm>
            <a:off x="534726" y="1676472"/>
            <a:ext cx="8074547" cy="2569934"/>
          </a:xfrm>
        </p:spPr>
        <p:txBody>
          <a:bodyPr/>
          <a:lstStyle/>
          <a:p>
            <a:pPr marL="342900" lvl="0" indent="-342900">
              <a:spcBef>
                <a:spcPts val="600"/>
              </a:spcBef>
              <a:spcAft>
                <a:spcPts val="600"/>
              </a:spcAft>
              <a:buFont typeface="Arial" panose="020B0604020202020204" pitchFamily="34" charset="0"/>
              <a:buChar char="•"/>
            </a:pPr>
            <a:r>
              <a:rPr lang="cs-CZ" dirty="0"/>
              <a:t>neprovázanost měření výkonnosti se strategií podniku,</a:t>
            </a:r>
            <a:endParaRPr lang="en-GB" dirty="0"/>
          </a:p>
          <a:p>
            <a:pPr marL="342900" lvl="0" indent="-342900">
              <a:spcBef>
                <a:spcPts val="600"/>
              </a:spcBef>
              <a:spcAft>
                <a:spcPts val="600"/>
              </a:spcAft>
              <a:buFont typeface="Arial" panose="020B0604020202020204" pitchFamily="34" charset="0"/>
              <a:buChar char="•"/>
            </a:pPr>
            <a:r>
              <a:rPr lang="cs-CZ" dirty="0"/>
              <a:t>neověřování vazeb mezi měřením výkonnosti a výkonností podniku,</a:t>
            </a:r>
            <a:endParaRPr lang="en-GB" dirty="0"/>
          </a:p>
          <a:p>
            <a:pPr marL="342900" lvl="0" indent="-342900">
              <a:spcBef>
                <a:spcPts val="600"/>
              </a:spcBef>
              <a:spcAft>
                <a:spcPts val="600"/>
              </a:spcAft>
              <a:buFont typeface="Arial" panose="020B0604020202020204" pitchFamily="34" charset="0"/>
              <a:buChar char="•"/>
            </a:pPr>
            <a:r>
              <a:rPr lang="cs-CZ" dirty="0"/>
              <a:t>nesprávné nastavení cílových hodnot měřítek a</a:t>
            </a:r>
            <a:endParaRPr lang="en-GB" dirty="0"/>
          </a:p>
          <a:p>
            <a:pPr marL="342900" lvl="0" indent="-342900">
              <a:spcBef>
                <a:spcPts val="600"/>
              </a:spcBef>
              <a:spcAft>
                <a:spcPts val="600"/>
              </a:spcAft>
              <a:buFont typeface="Arial" panose="020B0604020202020204" pitchFamily="34" charset="0"/>
              <a:buChar char="•"/>
            </a:pPr>
            <a:r>
              <a:rPr lang="cs-CZ" dirty="0"/>
              <a:t>nesprávný způsob měření.</a:t>
            </a:r>
            <a:endParaRPr lang="en-GB" dirty="0"/>
          </a:p>
          <a:p>
            <a:endParaRPr lang="cs-CZ" dirty="0"/>
          </a:p>
        </p:txBody>
      </p:sp>
    </p:spTree>
    <p:extLst>
      <p:ext uri="{BB962C8B-B14F-4D97-AF65-F5344CB8AC3E}">
        <p14:creationId xmlns:p14="http://schemas.microsoft.com/office/powerpoint/2010/main" val="2552242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smtClean="0"/>
              <a:t>Shrnutí kapitoly 22 I</a:t>
            </a:r>
            <a:endParaRPr lang="cs-CZ" dirty="0"/>
          </a:p>
        </p:txBody>
      </p:sp>
      <p:sp>
        <p:nvSpPr>
          <p:cNvPr id="3" name="Zástupný symbol pro text 2"/>
          <p:cNvSpPr>
            <a:spLocks noGrp="1"/>
          </p:cNvSpPr>
          <p:nvPr>
            <p:ph type="body" idx="1"/>
          </p:nvPr>
        </p:nvSpPr>
        <p:spPr>
          <a:xfrm>
            <a:off x="534726" y="1676472"/>
            <a:ext cx="8074547" cy="4401205"/>
          </a:xfrm>
        </p:spPr>
        <p:txBody>
          <a:bodyPr/>
          <a:lstStyle/>
          <a:p>
            <a:pPr lvl="0"/>
            <a:r>
              <a:rPr lang="cs-CZ" dirty="0"/>
              <a:t>Manažerské řídicí systémy představují interdisciplinární koncept, který propojuje pohledy historicky oddělených disciplín, jako jsou manažerské účetnictví, managementu, teorie organizace a personálního řízení na problematiku podnikového managementu. Cílem tohoto přístupu je porozumět vzájemným vazbám mezi jednotlivými nástroji řízení, a nabídnout tak přesnější a plastičtější pohled na řízení firem</a:t>
            </a:r>
            <a:r>
              <a:rPr lang="cs-CZ" dirty="0" smtClean="0"/>
              <a:t>.</a:t>
            </a:r>
          </a:p>
          <a:p>
            <a:pPr lvl="0"/>
            <a:endParaRPr lang="en-GB" dirty="0"/>
          </a:p>
          <a:p>
            <a:pPr lvl="0"/>
            <a:r>
              <a:rPr lang="cs-CZ" dirty="0"/>
              <a:t>Podnikový manažerský řídicí systém je možné obecně vymezit jako systém nástrojů, které využívají manažeři k tomu, aby jednání a rozhodování zaměstnanců firmy vedlo k uskutečňování firemních cílů, a v případě, že se podmínky změní, byly tyto cíle modifikovány</a:t>
            </a:r>
            <a:r>
              <a:rPr lang="cs-CZ" dirty="0" smtClean="0"/>
              <a:t>.</a:t>
            </a:r>
            <a:endParaRPr lang="en-GB" dirty="0"/>
          </a:p>
        </p:txBody>
      </p:sp>
    </p:spTree>
    <p:extLst>
      <p:ext uri="{BB962C8B-B14F-4D97-AF65-F5344CB8AC3E}">
        <p14:creationId xmlns:p14="http://schemas.microsoft.com/office/powerpoint/2010/main" val="118197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Shrnutí kapitoly 22 </a:t>
            </a:r>
            <a:r>
              <a:rPr lang="cs-CZ" dirty="0" smtClean="0"/>
              <a:t>II</a:t>
            </a:r>
            <a:endParaRPr lang="cs-CZ" dirty="0"/>
          </a:p>
        </p:txBody>
      </p:sp>
      <p:sp>
        <p:nvSpPr>
          <p:cNvPr id="3" name="Zástupný symbol pro text 2"/>
          <p:cNvSpPr>
            <a:spLocks noGrp="1"/>
          </p:cNvSpPr>
          <p:nvPr>
            <p:ph type="body" idx="1"/>
          </p:nvPr>
        </p:nvSpPr>
        <p:spPr>
          <a:xfrm>
            <a:off x="534726" y="1676472"/>
            <a:ext cx="8074547" cy="4062651"/>
          </a:xfrm>
        </p:spPr>
        <p:txBody>
          <a:bodyPr/>
          <a:lstStyle/>
          <a:p>
            <a:pPr lvl="0"/>
            <a:r>
              <a:rPr lang="cs-CZ" dirty="0"/>
              <a:t>Základními fázemi řídicího procesu organizace tak, jak s nimi pracuje koncept manažerských řídicích systémů, jsou stanovení cíle, kdy organizace formuluje, čeho chce dosáhnout, formulaci strategie, tedy způsobu, jakým toho organizace hodlá dosáhnout, a implementaci strategie, kdy se organizace zaměřuje na to, jak zabezpečit, aby se zvolená strategie reálně uskutečňovala.</a:t>
            </a:r>
            <a:endParaRPr lang="en-GB" dirty="0"/>
          </a:p>
          <a:p>
            <a:pPr lvl="0"/>
            <a:endParaRPr lang="cs-CZ" dirty="0" smtClean="0"/>
          </a:p>
          <a:p>
            <a:pPr lvl="0"/>
            <a:r>
              <a:rPr lang="cs-CZ" dirty="0" smtClean="0"/>
              <a:t>Základní </a:t>
            </a:r>
            <a:r>
              <a:rPr lang="cs-CZ" dirty="0"/>
              <a:t>typy mechanismů a nástrojů využívaných při řízení organizace zahrnované pod pojem manažerského řídicího systému jsou nástroje přímého řízení, nástroje personálního řízení a formování podnikové kultury a nástroje pro řízení podle výsledků. </a:t>
            </a:r>
            <a:endParaRPr lang="cs-CZ" dirty="0"/>
          </a:p>
        </p:txBody>
      </p:sp>
    </p:spTree>
    <p:extLst>
      <p:ext uri="{BB962C8B-B14F-4D97-AF65-F5344CB8AC3E}">
        <p14:creationId xmlns:p14="http://schemas.microsoft.com/office/powerpoint/2010/main" val="1101242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Shrnutí kapitoly 22 </a:t>
            </a:r>
            <a:r>
              <a:rPr lang="cs-CZ" dirty="0" smtClean="0"/>
              <a:t>III</a:t>
            </a:r>
            <a:endParaRPr lang="cs-CZ" dirty="0"/>
          </a:p>
        </p:txBody>
      </p:sp>
      <p:sp>
        <p:nvSpPr>
          <p:cNvPr id="3" name="Zástupný symbol pro text 2"/>
          <p:cNvSpPr>
            <a:spLocks noGrp="1"/>
          </p:cNvSpPr>
          <p:nvPr>
            <p:ph type="body" idx="1"/>
          </p:nvPr>
        </p:nvSpPr>
        <p:spPr>
          <a:xfrm>
            <a:off x="534726" y="1676472"/>
            <a:ext cx="8074547" cy="5001369"/>
          </a:xfrm>
        </p:spPr>
        <p:txBody>
          <a:bodyPr/>
          <a:lstStyle/>
          <a:p>
            <a:pPr lvl="0">
              <a:spcAft>
                <a:spcPts val="600"/>
              </a:spcAft>
            </a:pPr>
            <a:r>
              <a:rPr lang="cs-CZ" sz="2000" dirty="0"/>
              <a:t>Mezi mechanismy přímého řízení činnosti jsou řazeny zejména omezení možnosti jednat určitým způsobem, kdy se organizace snaží zajistit žádoucí jednání zaměstnance tím, že nežádoucí projevy fakticky neumožní, posouzení akce před jejím uskutečněním, tj. situace, kdy nadřízený dohlíží a autorizuje rozhodnutí zaměstnance, a svěření odpovědnosti za činnost na základě předem stanovených vodítek. Organizace vydává různé dokumenty jako např. závazné postupy, politiky, směrnice nebo metodiky, kterými je zaměstnanec při svém jednání vázán a jejichž dodržování je také kontrolováno.</a:t>
            </a:r>
            <a:endParaRPr lang="en-GB" sz="2000" dirty="0"/>
          </a:p>
          <a:p>
            <a:pPr lvl="0"/>
            <a:r>
              <a:rPr lang="cs-CZ" sz="2000" dirty="0"/>
              <a:t>Základními nástroji personálního řízení jsou pak způsob výběru pracovníků, prostřednictvím kterého se organizace snaží minimalizovat riziko nedostatečného výkonu nebo přímo škodlivého jednání zaměstnance, systém školení, který vedle hlavního cíle - tedy zajistit, aby zaměstnanci měli dostatečné znalosti a schopnosti vykonávat svěřené činnosti - slouží i k formování firemní kultury, a strukturování pracovních úkolů dané pozice a zajištění potřebných zdrojů</a:t>
            </a:r>
            <a:r>
              <a:rPr lang="cs-CZ" sz="2000" dirty="0" smtClean="0"/>
              <a:t>.</a:t>
            </a:r>
            <a:endParaRPr lang="cs-CZ" sz="2000" dirty="0"/>
          </a:p>
        </p:txBody>
      </p:sp>
    </p:spTree>
    <p:extLst>
      <p:ext uri="{BB962C8B-B14F-4D97-AF65-F5344CB8AC3E}">
        <p14:creationId xmlns:p14="http://schemas.microsoft.com/office/powerpoint/2010/main" val="428196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Shrnutí kapitoly 22 </a:t>
            </a:r>
            <a:r>
              <a:rPr lang="cs-CZ" dirty="0" smtClean="0"/>
              <a:t>IV</a:t>
            </a:r>
            <a:endParaRPr lang="cs-CZ" dirty="0"/>
          </a:p>
        </p:txBody>
      </p:sp>
      <p:sp>
        <p:nvSpPr>
          <p:cNvPr id="3" name="Zástupný symbol pro text 2"/>
          <p:cNvSpPr>
            <a:spLocks noGrp="1"/>
          </p:cNvSpPr>
          <p:nvPr>
            <p:ph type="body" idx="1"/>
          </p:nvPr>
        </p:nvSpPr>
        <p:spPr>
          <a:xfrm>
            <a:off x="534726" y="1676472"/>
            <a:ext cx="8074547" cy="4062651"/>
          </a:xfrm>
        </p:spPr>
        <p:txBody>
          <a:bodyPr/>
          <a:lstStyle/>
          <a:p>
            <a:pPr lvl="0"/>
            <a:r>
              <a:rPr lang="cs-CZ" dirty="0"/>
              <a:t>Základními fázemi řídicího cyklu z pohledu řízení podle výsledků jsou stanovení rozměru výkonnosti a způsobu jejího měření, stanovení cílových hodnot výkonnosti, měření výkonnosti a odměna. Tyto fáze zároveň definují jednotlivé problémové okruhy, které při využívání nástrojů pro řízení podle výsledků v organizaci manažer řeší</a:t>
            </a:r>
            <a:r>
              <a:rPr lang="cs-CZ" dirty="0" smtClean="0"/>
              <a:t>.</a:t>
            </a:r>
          </a:p>
          <a:p>
            <a:pPr lvl="0"/>
            <a:endParaRPr lang="en-GB" dirty="0"/>
          </a:p>
          <a:p>
            <a:pPr lvl="0"/>
            <a:r>
              <a:rPr lang="cs-CZ" dirty="0"/>
              <a:t>Měření výkonnosti souvisí s naplňování jednoho z hlavních úkolů manažerského účetnictví, tj. poskytnout informace o výkonnosti podniku pro potřeby řízení se zaměřením na hodnocení výkonnosti, vytvoření předpokladů pro efektivní řešení rozhodovacích úloh a uplatnění nástrojů manažerského řízení</a:t>
            </a:r>
            <a:r>
              <a:rPr lang="cs-CZ" dirty="0" smtClean="0"/>
              <a:t>.</a:t>
            </a:r>
            <a:endParaRPr lang="en-GB" dirty="0"/>
          </a:p>
        </p:txBody>
      </p:sp>
    </p:spTree>
    <p:extLst>
      <p:ext uri="{BB962C8B-B14F-4D97-AF65-F5344CB8AC3E}">
        <p14:creationId xmlns:p14="http://schemas.microsoft.com/office/powerpoint/2010/main" val="4212653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Shrnutí kapitoly 22 </a:t>
            </a:r>
            <a:r>
              <a:rPr lang="cs-CZ" dirty="0" smtClean="0"/>
              <a:t>V</a:t>
            </a:r>
            <a:endParaRPr lang="cs-CZ" dirty="0"/>
          </a:p>
        </p:txBody>
      </p:sp>
      <p:sp>
        <p:nvSpPr>
          <p:cNvPr id="3" name="Zástupný symbol pro text 2"/>
          <p:cNvSpPr>
            <a:spLocks noGrp="1"/>
          </p:cNvSpPr>
          <p:nvPr>
            <p:ph type="body" idx="1"/>
          </p:nvPr>
        </p:nvSpPr>
        <p:spPr>
          <a:xfrm>
            <a:off x="534726" y="1676472"/>
            <a:ext cx="8074547" cy="5078313"/>
          </a:xfrm>
        </p:spPr>
        <p:txBody>
          <a:bodyPr/>
          <a:lstStyle/>
          <a:p>
            <a:pPr lvl="0">
              <a:spcAft>
                <a:spcPts val="600"/>
              </a:spcAft>
            </a:pPr>
            <a:r>
              <a:rPr lang="cs-CZ" sz="2000" dirty="0"/>
              <a:t>Pro moderní přístupy k měření výkonnosti je charakteristické využití hodnotových i naturálních kritérií, integrovaných do systému měření a řízení výkonnosti, zaměření systému měření a řízení výkonnosti nejen na vlastníky, ale i na další zájmové skupiny podniku (</a:t>
            </a:r>
            <a:r>
              <a:rPr lang="cs-CZ" sz="2000" dirty="0" err="1"/>
              <a:t>stakeholders</a:t>
            </a:r>
            <a:r>
              <a:rPr lang="cs-CZ" sz="2000" dirty="0"/>
              <a:t>) a zohlednění výkonnosti v sociální a environmentální oblasti.</a:t>
            </a:r>
            <a:endParaRPr lang="en-GB" sz="2000" dirty="0"/>
          </a:p>
          <a:p>
            <a:pPr lvl="0">
              <a:spcAft>
                <a:spcPts val="600"/>
              </a:spcAft>
            </a:pPr>
            <a:r>
              <a:rPr lang="cs-CZ" sz="2000" dirty="0"/>
              <a:t>Mezi základní funkce měření výkonnosti při řízení výkonnosti patří transformace cílů do měřitelných úkolů, zvýšení motivace pracovníků, zjištění skutečných výsledků a jejich zhodnocení a zajištění zpětné vazby. Vhodným nástrojem propojení strategického řízení podniku se systémem měření výkonnosti je tzv. strategická mapa.</a:t>
            </a:r>
            <a:endParaRPr lang="en-GB" sz="2000" dirty="0"/>
          </a:p>
          <a:p>
            <a:pPr lvl="0">
              <a:spcAft>
                <a:spcPts val="600"/>
              </a:spcAft>
            </a:pPr>
            <a:r>
              <a:rPr lang="cs-CZ" sz="2000" dirty="0"/>
              <a:t>Individuální měřítka výkonnosti je podle vztahu k řízenému procesu možné rozlišit na předstižná a zpětnovazebná měřítka. Podle způsobu měření je možné vymezit kvantitativní finanční, kvantitativní nefinanční a kvalitativní měřítka. Měřítka je vhodné také rozlišit podle oblastí (dimenzí) výkonnosti, kterými se zabývají, např. na měřítka kvality, času, nákladů a flexibility</a:t>
            </a:r>
            <a:r>
              <a:rPr lang="cs-CZ" sz="2000" dirty="0" smtClean="0"/>
              <a:t>.</a:t>
            </a:r>
            <a:endParaRPr lang="cs-CZ" sz="2000" dirty="0"/>
          </a:p>
        </p:txBody>
      </p:sp>
    </p:spTree>
    <p:extLst>
      <p:ext uri="{BB962C8B-B14F-4D97-AF65-F5344CB8AC3E}">
        <p14:creationId xmlns:p14="http://schemas.microsoft.com/office/powerpoint/2010/main" val="1006826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500" y="266184"/>
            <a:ext cx="8254999" cy="615553"/>
          </a:xfrm>
        </p:spPr>
        <p:txBody>
          <a:bodyPr/>
          <a:lstStyle/>
          <a:p>
            <a:r>
              <a:rPr lang="cs-CZ" dirty="0"/>
              <a:t>Shrnutí kapitoly 22 </a:t>
            </a:r>
            <a:r>
              <a:rPr lang="cs-CZ" dirty="0" smtClean="0"/>
              <a:t>VI</a:t>
            </a:r>
            <a:endParaRPr lang="cs-CZ" dirty="0"/>
          </a:p>
        </p:txBody>
      </p:sp>
      <p:sp>
        <p:nvSpPr>
          <p:cNvPr id="3" name="Zástupný symbol pro text 2"/>
          <p:cNvSpPr>
            <a:spLocks noGrp="1"/>
          </p:cNvSpPr>
          <p:nvPr>
            <p:ph type="body" idx="1"/>
          </p:nvPr>
        </p:nvSpPr>
        <p:spPr>
          <a:xfrm>
            <a:off x="534726" y="1676472"/>
            <a:ext cx="8074547" cy="4832092"/>
          </a:xfrm>
        </p:spPr>
        <p:txBody>
          <a:bodyPr/>
          <a:lstStyle/>
          <a:p>
            <a:pPr lvl="0">
              <a:spcAft>
                <a:spcPts val="600"/>
              </a:spcAft>
            </a:pPr>
            <a:r>
              <a:rPr lang="cs-CZ" sz="1900" dirty="0"/>
              <a:t>Systémy měřítek výkonnosti se snaží systematicky organizovat oblast měření výkonnosti podniku a jeho vnitřních struktur. Mezi významné principy jejich tvorby patří vazba na vizi, misi a strategii podniku, orientace na vlastníky i další zájmové skupiny podniku, integrace měřítek z různých oblastí výkonnosti a řešení kauzálních vztahů mezi nimi, podpora propojeného řízení výkonnosti na všech úrovních řídicí struktury podniku či sledování výkonnosti v kontextu vývoje externího prostředí.</a:t>
            </a:r>
            <a:endParaRPr lang="en-GB" sz="1900" dirty="0"/>
          </a:p>
          <a:p>
            <a:pPr lvl="0">
              <a:spcAft>
                <a:spcPts val="600"/>
              </a:spcAft>
            </a:pPr>
            <a:r>
              <a:rPr lang="cs-CZ" sz="1900" dirty="0"/>
              <a:t>Nejznámějším systémem měření výkonnosti je </a:t>
            </a:r>
            <a:r>
              <a:rPr lang="cs-CZ" sz="1900" dirty="0" err="1"/>
              <a:t>Balanced</a:t>
            </a:r>
            <a:r>
              <a:rPr lang="cs-CZ" sz="1900" dirty="0"/>
              <a:t> </a:t>
            </a:r>
            <a:r>
              <a:rPr lang="cs-CZ" sz="1900" dirty="0" err="1"/>
              <a:t>Scorecard</a:t>
            </a:r>
            <a:r>
              <a:rPr lang="cs-CZ" sz="1900" dirty="0"/>
              <a:t>, rozlišující finanční, zákaznickou, procesní a zaměstnaneckou perspektivu. Dalšími koncepčními přístupy jsou například performance </a:t>
            </a:r>
            <a:r>
              <a:rPr lang="cs-CZ" sz="1900" dirty="0" err="1"/>
              <a:t>measurement</a:t>
            </a:r>
            <a:r>
              <a:rPr lang="cs-CZ" sz="1900" dirty="0"/>
              <a:t> matrix, performance pyramid nebo performance </a:t>
            </a:r>
            <a:r>
              <a:rPr lang="cs-CZ" sz="1900" dirty="0" err="1"/>
              <a:t>prism</a:t>
            </a:r>
            <a:r>
              <a:rPr lang="cs-CZ" sz="1900" dirty="0"/>
              <a:t>.</a:t>
            </a:r>
            <a:endParaRPr lang="en-GB" sz="1900" dirty="0"/>
          </a:p>
          <a:p>
            <a:pPr>
              <a:spcAft>
                <a:spcPts val="600"/>
              </a:spcAft>
            </a:pPr>
            <a:r>
              <a:rPr lang="cs-CZ" sz="1900" dirty="0"/>
              <a:t>Nejčastější chyby při implementaci systému měření výkonnosti v podniku vyplývají z neprovázanosti měření výkonnosti se strategií podniku, neověřování vazeb mezi měřením výkonnosti a výkonností podniku, nesprávného nastavení cílových hodnot měřítek a nesprávného způsobu měření.</a:t>
            </a:r>
            <a:endParaRPr lang="cs-CZ" sz="1900" dirty="0"/>
          </a:p>
        </p:txBody>
      </p:sp>
    </p:spTree>
    <p:extLst>
      <p:ext uri="{BB962C8B-B14F-4D97-AF65-F5344CB8AC3E}">
        <p14:creationId xmlns:p14="http://schemas.microsoft.com/office/powerpoint/2010/main" val="3880583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4726" y="324985"/>
            <a:ext cx="7237674" cy="1154162"/>
          </a:xfrm>
          <a:prstGeom prst="rect">
            <a:avLst/>
          </a:prstGeom>
        </p:spPr>
        <p:txBody>
          <a:bodyPr vert="horz" wrap="square" lIns="0" tIns="0" rIns="0" bIns="0" rtlCol="0">
            <a:spAutoFit/>
          </a:bodyPr>
          <a:lstStyle/>
          <a:p>
            <a:pPr marL="12700" marR="5080">
              <a:lnSpc>
                <a:spcPts val="4460"/>
              </a:lnSpc>
            </a:pPr>
            <a:r>
              <a:rPr sz="4000" dirty="0" smtClean="0">
                <a:solidFill>
                  <a:srgbClr val="FFFFFF"/>
                </a:solidFill>
                <a:latin typeface="Arial"/>
                <a:cs typeface="Arial"/>
              </a:rPr>
              <a:t>Mana</a:t>
            </a:r>
            <a:r>
              <a:rPr lang="cs-CZ" sz="4000" dirty="0" smtClean="0">
                <a:solidFill>
                  <a:srgbClr val="FFFFFF"/>
                </a:solidFill>
                <a:latin typeface="Arial"/>
                <a:cs typeface="Arial"/>
              </a:rPr>
              <a:t>ž</a:t>
            </a:r>
            <a:r>
              <a:rPr sz="4000" dirty="0" err="1" smtClean="0">
                <a:solidFill>
                  <a:srgbClr val="FFFFFF"/>
                </a:solidFill>
                <a:latin typeface="Arial"/>
                <a:cs typeface="Arial"/>
              </a:rPr>
              <a:t>erský</a:t>
            </a:r>
            <a:r>
              <a:rPr sz="4000" dirty="0" smtClean="0">
                <a:solidFill>
                  <a:srgbClr val="FFFFFF"/>
                </a:solidFill>
                <a:latin typeface="Arial"/>
                <a:cs typeface="Arial"/>
              </a:rPr>
              <a:t> </a:t>
            </a:r>
            <a:r>
              <a:rPr lang="cs-CZ" sz="4000" dirty="0" smtClean="0">
                <a:solidFill>
                  <a:srgbClr val="FFFFFF"/>
                </a:solidFill>
                <a:latin typeface="Arial"/>
                <a:cs typeface="Arial"/>
              </a:rPr>
              <a:t>ř</a:t>
            </a:r>
            <a:r>
              <a:rPr sz="4000" dirty="0" err="1" smtClean="0">
                <a:solidFill>
                  <a:srgbClr val="FFFFFF"/>
                </a:solidFill>
                <a:latin typeface="Arial"/>
                <a:cs typeface="Arial"/>
              </a:rPr>
              <a:t>ídicí</a:t>
            </a:r>
            <a:r>
              <a:rPr sz="4000" dirty="0" smtClean="0">
                <a:solidFill>
                  <a:srgbClr val="FFFFFF"/>
                </a:solidFill>
                <a:latin typeface="Arial"/>
                <a:cs typeface="Arial"/>
              </a:rPr>
              <a:t> </a:t>
            </a:r>
            <a:r>
              <a:rPr sz="4000" dirty="0">
                <a:solidFill>
                  <a:srgbClr val="FFFFFF"/>
                </a:solidFill>
                <a:latin typeface="Arial"/>
                <a:cs typeface="Arial"/>
              </a:rPr>
              <a:t>systém – pojmové vymezení</a:t>
            </a:r>
            <a:endParaRPr sz="4000" dirty="0">
              <a:latin typeface="Arial"/>
              <a:cs typeface="Arial"/>
            </a:endParaRPr>
          </a:p>
        </p:txBody>
      </p:sp>
      <p:sp>
        <p:nvSpPr>
          <p:cNvPr id="3" name="object 3"/>
          <p:cNvSpPr txBox="1"/>
          <p:nvPr/>
        </p:nvSpPr>
        <p:spPr>
          <a:xfrm>
            <a:off x="534726" y="1678339"/>
            <a:ext cx="7993380" cy="4520597"/>
          </a:xfrm>
          <a:prstGeom prst="rect">
            <a:avLst/>
          </a:prstGeom>
        </p:spPr>
        <p:txBody>
          <a:bodyPr vert="horz" wrap="square" lIns="0" tIns="0" rIns="0" bIns="0" rtlCol="0">
            <a:spAutoFit/>
          </a:bodyPr>
          <a:lstStyle/>
          <a:p>
            <a:pPr marL="352425" marR="5080" indent="-339725">
              <a:lnSpc>
                <a:spcPts val="2680"/>
              </a:lnSpc>
              <a:buClr>
                <a:srgbClr val="FFFFFF"/>
              </a:buClr>
              <a:buFont typeface="Arial"/>
              <a:buChar char="•"/>
              <a:tabLst>
                <a:tab pos="353060" algn="l"/>
              </a:tabLst>
            </a:pPr>
            <a:r>
              <a:rPr sz="2400" dirty="0" smtClean="0">
                <a:solidFill>
                  <a:srgbClr val="FFFFFF"/>
                </a:solidFill>
                <a:latin typeface="Arial"/>
                <a:cs typeface="Arial"/>
              </a:rPr>
              <a:t>P</a:t>
            </a:r>
            <a:r>
              <a:rPr lang="cs-CZ" sz="2400" dirty="0" smtClean="0">
                <a:solidFill>
                  <a:srgbClr val="FFFFFF"/>
                </a:solidFill>
                <a:latin typeface="Arial"/>
                <a:cs typeface="Arial"/>
              </a:rPr>
              <a:t>ř</a:t>
            </a:r>
            <a:r>
              <a:rPr sz="2400" dirty="0" err="1" smtClean="0">
                <a:solidFill>
                  <a:srgbClr val="FFFFFF"/>
                </a:solidFill>
                <a:latin typeface="Arial"/>
                <a:cs typeface="Arial"/>
              </a:rPr>
              <a:t>edstavuje</a:t>
            </a:r>
            <a:r>
              <a:rPr sz="2400" dirty="0" smtClean="0">
                <a:solidFill>
                  <a:srgbClr val="FFFFFF"/>
                </a:solidFill>
                <a:latin typeface="Arial"/>
                <a:cs typeface="Arial"/>
              </a:rPr>
              <a:t> </a:t>
            </a:r>
            <a:r>
              <a:rPr sz="2400" dirty="0">
                <a:solidFill>
                  <a:srgbClr val="FFFFFF"/>
                </a:solidFill>
                <a:latin typeface="Arial"/>
                <a:cs typeface="Arial"/>
              </a:rPr>
              <a:t>poměrně komplexní pohled na </a:t>
            </a:r>
            <a:r>
              <a:rPr sz="2400" dirty="0" err="1">
                <a:solidFill>
                  <a:srgbClr val="FFFFFF"/>
                </a:solidFill>
                <a:latin typeface="Arial"/>
                <a:cs typeface="Arial"/>
              </a:rPr>
              <a:t>problematiku</a:t>
            </a:r>
            <a:r>
              <a:rPr sz="2400" dirty="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ízení</a:t>
            </a:r>
            <a:r>
              <a:rPr sz="2400" dirty="0" smtClean="0">
                <a:solidFill>
                  <a:srgbClr val="FFFFFF"/>
                </a:solidFill>
                <a:latin typeface="Arial"/>
                <a:cs typeface="Arial"/>
              </a:rPr>
              <a:t> </a:t>
            </a:r>
            <a:r>
              <a:rPr sz="2400" dirty="0">
                <a:solidFill>
                  <a:srgbClr val="FFFFFF"/>
                </a:solidFill>
                <a:latin typeface="Arial"/>
                <a:cs typeface="Arial"/>
              </a:rPr>
              <a:t>firmy; propojuje </a:t>
            </a:r>
            <a:r>
              <a:rPr sz="2400" dirty="0" err="1">
                <a:solidFill>
                  <a:srgbClr val="FFFFFF"/>
                </a:solidFill>
                <a:latin typeface="Arial"/>
                <a:cs typeface="Arial"/>
              </a:rPr>
              <a:t>poznatky</a:t>
            </a:r>
            <a:r>
              <a:rPr sz="2400" dirty="0">
                <a:solidFill>
                  <a:srgbClr val="FFFFFF"/>
                </a:solidFill>
                <a:latin typeface="Arial"/>
                <a:cs typeface="Arial"/>
              </a:rPr>
              <a:t>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err="1" smtClean="0">
                <a:solidFill>
                  <a:srgbClr val="FFFFFF"/>
                </a:solidFill>
                <a:latin typeface="Arial"/>
                <a:cs typeface="Arial"/>
              </a:rPr>
              <a:t>erského</a:t>
            </a:r>
            <a:r>
              <a:rPr sz="2400" dirty="0" smtClean="0">
                <a:solidFill>
                  <a:srgbClr val="FFFFFF"/>
                </a:solidFill>
                <a:latin typeface="Arial"/>
                <a:cs typeface="Arial"/>
              </a:rPr>
              <a:t> </a:t>
            </a:r>
            <a:r>
              <a:rPr sz="2400" dirty="0">
                <a:solidFill>
                  <a:srgbClr val="FFFFFF"/>
                </a:solidFill>
                <a:latin typeface="Arial"/>
                <a:cs typeface="Arial"/>
              </a:rPr>
              <a:t>účetnictví, managementu, teorie organizace a </a:t>
            </a:r>
            <a:r>
              <a:rPr sz="2400" dirty="0" err="1">
                <a:solidFill>
                  <a:srgbClr val="FFFFFF"/>
                </a:solidFill>
                <a:latin typeface="Arial"/>
                <a:cs typeface="Arial"/>
              </a:rPr>
              <a:t>personálního</a:t>
            </a:r>
            <a:r>
              <a:rPr sz="2400" dirty="0">
                <a:solidFill>
                  <a:srgbClr val="FFFFFF"/>
                </a:solidFill>
                <a:latin typeface="Arial"/>
                <a:cs typeface="Arial"/>
              </a:rPr>
              <a:t> </a:t>
            </a:r>
            <a:r>
              <a:rPr lang="cs-CZ" sz="2400" dirty="0" smtClean="0">
                <a:solidFill>
                  <a:srgbClr val="FFFFFF"/>
                </a:solidFill>
                <a:latin typeface="Arial"/>
                <a:cs typeface="Arial"/>
              </a:rPr>
              <a:t>ř</a:t>
            </a:r>
            <a:r>
              <a:rPr sz="2400" dirty="0" err="1" smtClean="0">
                <a:solidFill>
                  <a:srgbClr val="FFFFFF"/>
                </a:solidFill>
                <a:latin typeface="Arial"/>
                <a:cs typeface="Arial"/>
              </a:rPr>
              <a:t>ízení</a:t>
            </a:r>
            <a:endParaRPr sz="2400" dirty="0">
              <a:latin typeface="Arial"/>
              <a:cs typeface="Arial"/>
            </a:endParaRPr>
          </a:p>
          <a:p>
            <a:pPr marL="352425" indent="-339725">
              <a:lnSpc>
                <a:spcPct val="100000"/>
              </a:lnSpc>
              <a:spcBef>
                <a:spcPts val="1650"/>
              </a:spcBef>
              <a:buClr>
                <a:srgbClr val="FFFFFF"/>
              </a:buClr>
              <a:buFont typeface="Arial"/>
              <a:buChar char="•"/>
              <a:tabLst>
                <a:tab pos="353060" algn="l"/>
              </a:tabLst>
            </a:pPr>
            <a:r>
              <a:rPr sz="2400" dirty="0">
                <a:solidFill>
                  <a:srgbClr val="FFFFFF"/>
                </a:solidFill>
                <a:latin typeface="Arial"/>
                <a:cs typeface="Arial"/>
              </a:rPr>
              <a:t>Akcentuje interdisciplinární pohled</a:t>
            </a:r>
            <a:endParaRPr sz="2400" dirty="0">
              <a:latin typeface="Arial"/>
              <a:cs typeface="Arial"/>
            </a:endParaRPr>
          </a:p>
          <a:p>
            <a:pPr marL="352425" marR="789940" indent="-339725">
              <a:lnSpc>
                <a:spcPct val="93100"/>
              </a:lnSpc>
              <a:spcBef>
                <a:spcPts val="1889"/>
              </a:spcBef>
              <a:buClr>
                <a:srgbClr val="FFFFFF"/>
              </a:buClr>
              <a:buFont typeface="Arial"/>
              <a:buChar char="•"/>
              <a:tabLst>
                <a:tab pos="353060" algn="l"/>
              </a:tabLst>
            </a:pPr>
            <a:r>
              <a:rPr sz="2400" dirty="0" err="1">
                <a:solidFill>
                  <a:srgbClr val="FFFFFF"/>
                </a:solidFill>
                <a:latin typeface="Arial"/>
                <a:cs typeface="Arial"/>
              </a:rPr>
              <a:t>Pragmatický</a:t>
            </a:r>
            <a:r>
              <a:rPr sz="2400" dirty="0">
                <a:solidFill>
                  <a:srgbClr val="FFFFFF"/>
                </a:solidFill>
                <a:latin typeface="Arial"/>
                <a:cs typeface="Arial"/>
              </a:rPr>
              <a:t> </a:t>
            </a:r>
            <a:r>
              <a:rPr sz="2400" dirty="0" smtClean="0">
                <a:solidFill>
                  <a:srgbClr val="FFFFFF"/>
                </a:solidFill>
                <a:latin typeface="Arial"/>
                <a:cs typeface="Arial"/>
              </a:rPr>
              <a:t>p</a:t>
            </a:r>
            <a:r>
              <a:rPr lang="cs-CZ" sz="2400" dirty="0" smtClean="0">
                <a:solidFill>
                  <a:srgbClr val="FFFFFF"/>
                </a:solidFill>
                <a:latin typeface="Arial"/>
                <a:cs typeface="Arial"/>
              </a:rPr>
              <a:t>ř</a:t>
            </a:r>
            <a:r>
              <a:rPr sz="2400" dirty="0" err="1" smtClean="0">
                <a:solidFill>
                  <a:srgbClr val="FFFFFF"/>
                </a:solidFill>
                <a:latin typeface="Arial"/>
                <a:cs typeface="Arial"/>
              </a:rPr>
              <a:t>ístup</a:t>
            </a:r>
            <a:r>
              <a:rPr sz="2400" dirty="0" smtClean="0">
                <a:solidFill>
                  <a:srgbClr val="FFFFFF"/>
                </a:solidFill>
                <a:latin typeface="Arial"/>
                <a:cs typeface="Arial"/>
              </a:rPr>
              <a:t> </a:t>
            </a:r>
            <a:r>
              <a:rPr sz="2400" dirty="0">
                <a:solidFill>
                  <a:srgbClr val="FFFFFF"/>
                </a:solidFill>
                <a:latin typeface="Arial"/>
                <a:cs typeface="Arial"/>
              </a:rPr>
              <a:t>– </a:t>
            </a:r>
            <a:r>
              <a:rPr sz="2400" dirty="0" err="1">
                <a:solidFill>
                  <a:srgbClr val="FFFFFF"/>
                </a:solidFill>
                <a:latin typeface="Arial"/>
                <a:cs typeface="Arial"/>
              </a:rPr>
              <a:t>není</a:t>
            </a:r>
            <a:r>
              <a:rPr sz="2400" dirty="0">
                <a:solidFill>
                  <a:srgbClr val="FFFFFF"/>
                </a:solidFill>
                <a:latin typeface="Arial"/>
                <a:cs typeface="Arial"/>
              </a:rPr>
              <a:t> </a:t>
            </a:r>
            <a:r>
              <a:rPr sz="2400" dirty="0" smtClean="0">
                <a:solidFill>
                  <a:srgbClr val="FFFFFF"/>
                </a:solidFill>
                <a:latin typeface="Arial"/>
                <a:cs typeface="Arial"/>
              </a:rPr>
              <a:t>pot</a:t>
            </a:r>
            <a:r>
              <a:rPr lang="cs-CZ" sz="2400" dirty="0" smtClean="0">
                <a:solidFill>
                  <a:srgbClr val="FFFFFF"/>
                </a:solidFill>
                <a:latin typeface="Arial"/>
                <a:cs typeface="Arial"/>
              </a:rPr>
              <a:t>ř</a:t>
            </a:r>
            <a:r>
              <a:rPr sz="2400" dirty="0" err="1" smtClean="0">
                <a:solidFill>
                  <a:srgbClr val="FFFFFF"/>
                </a:solidFill>
                <a:latin typeface="Arial"/>
                <a:cs typeface="Arial"/>
              </a:rPr>
              <a:t>eba</a:t>
            </a:r>
            <a:r>
              <a:rPr sz="2400" dirty="0" smtClean="0">
                <a:solidFill>
                  <a:srgbClr val="FFFFFF"/>
                </a:solidFill>
                <a:latin typeface="Arial"/>
                <a:cs typeface="Arial"/>
              </a:rPr>
              <a:t> </a:t>
            </a:r>
            <a:r>
              <a:rPr sz="2400" dirty="0">
                <a:solidFill>
                  <a:srgbClr val="FFFFFF"/>
                </a:solidFill>
                <a:latin typeface="Arial"/>
                <a:cs typeface="Arial"/>
              </a:rPr>
              <a:t>vědět, z jaké disciplíny ten který poznatek, </a:t>
            </a:r>
            <a:r>
              <a:rPr sz="2400" dirty="0" smtClean="0">
                <a:solidFill>
                  <a:srgbClr val="FFFFFF"/>
                </a:solidFill>
                <a:latin typeface="Arial"/>
                <a:cs typeface="Arial"/>
              </a:rPr>
              <a:t>p</a:t>
            </a:r>
            <a:r>
              <a:rPr lang="cs-CZ" sz="2400" dirty="0" smtClean="0">
                <a:solidFill>
                  <a:srgbClr val="FFFFFF"/>
                </a:solidFill>
                <a:latin typeface="Arial"/>
                <a:cs typeface="Arial"/>
              </a:rPr>
              <a:t>ř</a:t>
            </a:r>
            <a:r>
              <a:rPr sz="2400" dirty="0" err="1" smtClean="0">
                <a:solidFill>
                  <a:srgbClr val="FFFFFF"/>
                </a:solidFill>
                <a:latin typeface="Arial"/>
                <a:cs typeface="Arial"/>
              </a:rPr>
              <a:t>ístup</a:t>
            </a:r>
            <a:r>
              <a:rPr sz="2400" dirty="0" smtClean="0">
                <a:solidFill>
                  <a:srgbClr val="FFFFFF"/>
                </a:solidFill>
                <a:latin typeface="Arial"/>
                <a:cs typeface="Arial"/>
              </a:rPr>
              <a:t> </a:t>
            </a:r>
            <a:r>
              <a:rPr sz="2400" dirty="0">
                <a:solidFill>
                  <a:srgbClr val="FFFFFF"/>
                </a:solidFill>
                <a:latin typeface="Arial"/>
                <a:cs typeface="Arial"/>
              </a:rPr>
              <a:t>nebo koncept pochází, je </a:t>
            </a:r>
            <a:r>
              <a:rPr sz="2400" dirty="0" smtClean="0">
                <a:solidFill>
                  <a:srgbClr val="FFFFFF"/>
                </a:solidFill>
                <a:latin typeface="Arial"/>
                <a:cs typeface="Arial"/>
              </a:rPr>
              <a:t>t</a:t>
            </a:r>
            <a:r>
              <a:rPr lang="cs-CZ" sz="2400" dirty="0" smtClean="0">
                <a:solidFill>
                  <a:srgbClr val="FFFFFF"/>
                </a:solidFill>
                <a:latin typeface="Arial"/>
                <a:cs typeface="Arial"/>
              </a:rPr>
              <a:t>ř</a:t>
            </a:r>
            <a:r>
              <a:rPr sz="2400" dirty="0" err="1" smtClean="0">
                <a:solidFill>
                  <a:srgbClr val="FFFFFF"/>
                </a:solidFill>
                <a:latin typeface="Arial"/>
                <a:cs typeface="Arial"/>
              </a:rPr>
              <a:t>eba</a:t>
            </a:r>
            <a:r>
              <a:rPr sz="2400" dirty="0" smtClean="0">
                <a:solidFill>
                  <a:srgbClr val="FFFFFF"/>
                </a:solidFill>
                <a:latin typeface="Arial"/>
                <a:cs typeface="Arial"/>
              </a:rPr>
              <a:t> </a:t>
            </a:r>
            <a:r>
              <a:rPr sz="2400" dirty="0">
                <a:solidFill>
                  <a:srgbClr val="FFFFFF"/>
                </a:solidFill>
                <a:latin typeface="Arial"/>
                <a:cs typeface="Arial"/>
              </a:rPr>
              <a:t>jej </a:t>
            </a:r>
            <a:r>
              <a:rPr sz="2400" dirty="0" err="1">
                <a:solidFill>
                  <a:srgbClr val="FFFFFF"/>
                </a:solidFill>
                <a:latin typeface="Arial"/>
                <a:cs typeface="Arial"/>
              </a:rPr>
              <a:t>umět</a:t>
            </a:r>
            <a:r>
              <a:rPr sz="2400" dirty="0">
                <a:solidFill>
                  <a:srgbClr val="FFFFFF"/>
                </a:solidFill>
                <a:latin typeface="Arial"/>
                <a:cs typeface="Arial"/>
              </a:rPr>
              <a:t> </a:t>
            </a:r>
            <a:r>
              <a:rPr sz="2400" dirty="0" err="1" smtClean="0">
                <a:solidFill>
                  <a:srgbClr val="FFFFFF"/>
                </a:solidFill>
                <a:latin typeface="Arial"/>
                <a:cs typeface="Arial"/>
              </a:rPr>
              <a:t>pou</a:t>
            </a:r>
            <a:r>
              <a:rPr lang="cs-CZ" sz="2400" dirty="0" smtClean="0">
                <a:solidFill>
                  <a:srgbClr val="FFFFFF"/>
                </a:solidFill>
                <a:latin typeface="Arial"/>
                <a:cs typeface="Arial"/>
              </a:rPr>
              <a:t>ž</a:t>
            </a:r>
            <a:r>
              <a:rPr sz="2400" dirty="0" err="1" smtClean="0">
                <a:solidFill>
                  <a:srgbClr val="FFFFFF"/>
                </a:solidFill>
                <a:latin typeface="Arial"/>
                <a:cs typeface="Arial"/>
              </a:rPr>
              <a:t>ít</a:t>
            </a:r>
            <a:endParaRPr sz="2400" dirty="0">
              <a:latin typeface="Arial"/>
              <a:cs typeface="Arial"/>
            </a:endParaRPr>
          </a:p>
          <a:p>
            <a:pPr marL="352425" marR="127635" indent="-339725">
              <a:lnSpc>
                <a:spcPct val="93100"/>
              </a:lnSpc>
              <a:spcBef>
                <a:spcPts val="1889"/>
              </a:spcBef>
              <a:buClr>
                <a:srgbClr val="FFFFFF"/>
              </a:buClr>
              <a:buFont typeface="Arial"/>
              <a:buChar char="•"/>
              <a:tabLst>
                <a:tab pos="353060" algn="l"/>
              </a:tabLst>
            </a:pPr>
            <a:r>
              <a:rPr sz="2400" dirty="0">
                <a:solidFill>
                  <a:srgbClr val="FFFFFF"/>
                </a:solidFill>
                <a:latin typeface="Arial"/>
                <a:cs typeface="Arial"/>
              </a:rPr>
              <a:t>integrační propojení veškerých nástrojů, </a:t>
            </a:r>
            <a:r>
              <a:rPr sz="2400" dirty="0" err="1">
                <a:solidFill>
                  <a:srgbClr val="FFFFFF"/>
                </a:solidFill>
                <a:latin typeface="Arial"/>
                <a:cs typeface="Arial"/>
              </a:rPr>
              <a:t>které</a:t>
            </a:r>
            <a:r>
              <a:rPr sz="2400" dirty="0">
                <a:solidFill>
                  <a:srgbClr val="FFFFFF"/>
                </a:solidFill>
                <a:latin typeface="Arial"/>
                <a:cs typeface="Arial"/>
              </a:rPr>
              <a:t> </a:t>
            </a:r>
            <a:r>
              <a:rPr sz="2400" dirty="0" smtClean="0">
                <a:solidFill>
                  <a:srgbClr val="FFFFFF"/>
                </a:solidFill>
                <a:latin typeface="Arial"/>
                <a:cs typeface="Arial"/>
              </a:rPr>
              <a:t>mana</a:t>
            </a:r>
            <a:r>
              <a:rPr lang="cs-CZ" sz="2400" dirty="0" smtClean="0">
                <a:solidFill>
                  <a:srgbClr val="FFFFFF"/>
                </a:solidFill>
                <a:latin typeface="Arial"/>
                <a:cs typeface="Arial"/>
              </a:rPr>
              <a:t>ž</a:t>
            </a:r>
            <a:r>
              <a:rPr sz="2400" dirty="0" smtClean="0">
                <a:solidFill>
                  <a:srgbClr val="FFFFFF"/>
                </a:solidFill>
                <a:latin typeface="Arial"/>
                <a:cs typeface="Arial"/>
              </a:rPr>
              <a:t>e</a:t>
            </a:r>
            <a:r>
              <a:rPr lang="cs-CZ" sz="2400" dirty="0" smtClean="0">
                <a:solidFill>
                  <a:srgbClr val="FFFFFF"/>
                </a:solidFill>
                <a:latin typeface="Arial"/>
                <a:cs typeface="Arial"/>
              </a:rPr>
              <a:t>ř</a:t>
            </a:r>
            <a:r>
              <a:rPr sz="2400" dirty="0" err="1" smtClean="0">
                <a:solidFill>
                  <a:srgbClr val="FFFFFF"/>
                </a:solidFill>
                <a:latin typeface="Arial"/>
                <a:cs typeface="Arial"/>
              </a:rPr>
              <a:t>i</a:t>
            </a:r>
            <a:r>
              <a:rPr sz="2400" dirty="0" smtClean="0">
                <a:solidFill>
                  <a:srgbClr val="FFFFFF"/>
                </a:solidFill>
                <a:latin typeface="Arial"/>
                <a:cs typeface="Arial"/>
              </a:rPr>
              <a:t> </a:t>
            </a:r>
            <a:r>
              <a:rPr sz="2400" dirty="0" err="1" smtClean="0">
                <a:solidFill>
                  <a:srgbClr val="FFFFFF"/>
                </a:solidFill>
                <a:latin typeface="Arial"/>
                <a:cs typeface="Arial"/>
              </a:rPr>
              <a:t>vyu</a:t>
            </a:r>
            <a:r>
              <a:rPr lang="cs-CZ" sz="2400" dirty="0" smtClean="0">
                <a:solidFill>
                  <a:srgbClr val="FFFFFF"/>
                </a:solidFill>
                <a:latin typeface="Arial"/>
                <a:cs typeface="Arial"/>
              </a:rPr>
              <a:t>ž</a:t>
            </a:r>
            <a:r>
              <a:rPr sz="2400" dirty="0" err="1" smtClean="0">
                <a:solidFill>
                  <a:srgbClr val="FFFFFF"/>
                </a:solidFill>
                <a:latin typeface="Arial"/>
                <a:cs typeface="Arial"/>
              </a:rPr>
              <a:t>ívají</a:t>
            </a:r>
            <a:r>
              <a:rPr sz="2400" dirty="0" smtClean="0">
                <a:solidFill>
                  <a:srgbClr val="FFFFFF"/>
                </a:solidFill>
                <a:latin typeface="Arial"/>
                <a:cs typeface="Arial"/>
              </a:rPr>
              <a:t> </a:t>
            </a:r>
            <a:r>
              <a:rPr sz="2400" dirty="0">
                <a:solidFill>
                  <a:srgbClr val="FFFFFF"/>
                </a:solidFill>
                <a:latin typeface="Arial"/>
                <a:cs typeface="Arial"/>
              </a:rPr>
              <a:t>k tomu, aby jednání a rozhodování zaměstnanců firmy vedlo k uskutečnění cílů firmy</a:t>
            </a:r>
            <a:endParaRPr sz="24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960270"/>
          </a:xfrm>
          <a:prstGeom prst="rect">
            <a:avLst/>
          </a:prstGeom>
        </p:spPr>
        <p:txBody>
          <a:bodyPr vert="horz" wrap="square" lIns="0" tIns="341383" rIns="0" bIns="0" rtlCol="0">
            <a:spAutoFit/>
          </a:bodyPr>
          <a:lstStyle/>
          <a:p>
            <a:pPr marL="102870">
              <a:lnSpc>
                <a:spcPct val="100000"/>
              </a:lnSpc>
            </a:pPr>
            <a:r>
              <a:rPr dirty="0" err="1"/>
              <a:t>Fáze</a:t>
            </a:r>
            <a:r>
              <a:rPr dirty="0"/>
              <a:t> </a:t>
            </a:r>
            <a:r>
              <a:rPr lang="cs-CZ" dirty="0" smtClean="0"/>
              <a:t>ř</a:t>
            </a:r>
            <a:r>
              <a:rPr dirty="0" err="1" smtClean="0"/>
              <a:t>ídícího</a:t>
            </a:r>
            <a:r>
              <a:rPr dirty="0" smtClean="0"/>
              <a:t> </a:t>
            </a:r>
            <a:r>
              <a:rPr dirty="0"/>
              <a:t>procesu</a:t>
            </a:r>
          </a:p>
        </p:txBody>
      </p:sp>
      <p:sp>
        <p:nvSpPr>
          <p:cNvPr id="3" name="object 3"/>
          <p:cNvSpPr txBox="1"/>
          <p:nvPr/>
        </p:nvSpPr>
        <p:spPr>
          <a:xfrm>
            <a:off x="534726" y="1678342"/>
            <a:ext cx="8004175" cy="2915606"/>
          </a:xfrm>
          <a:prstGeom prst="rect">
            <a:avLst/>
          </a:prstGeom>
        </p:spPr>
        <p:txBody>
          <a:bodyPr vert="horz" wrap="square" lIns="0" tIns="0" rIns="0" bIns="0" rtlCol="0">
            <a:spAutoFit/>
          </a:bodyPr>
          <a:lstStyle/>
          <a:p>
            <a:pPr marL="352425" indent="-339725">
              <a:lnSpc>
                <a:spcPts val="2780"/>
              </a:lnSpc>
              <a:buClr>
                <a:srgbClr val="FFFFFF"/>
              </a:buClr>
              <a:buFont typeface="Arial"/>
              <a:buChar char="•"/>
              <a:tabLst>
                <a:tab pos="353060" algn="l"/>
              </a:tabLst>
            </a:pPr>
            <a:r>
              <a:rPr sz="2400" b="1" dirty="0">
                <a:solidFill>
                  <a:srgbClr val="FFFFFF"/>
                </a:solidFill>
                <a:latin typeface="Arial"/>
                <a:cs typeface="Arial"/>
              </a:rPr>
              <a:t>Stanovení cíle </a:t>
            </a:r>
            <a:r>
              <a:rPr sz="2400" dirty="0">
                <a:solidFill>
                  <a:srgbClr val="FFFFFF"/>
                </a:solidFill>
                <a:latin typeface="Arial"/>
                <a:cs typeface="Arial"/>
              </a:rPr>
              <a:t>(objective</a:t>
            </a:r>
            <a:r>
              <a:rPr sz="2400" dirty="0">
                <a:solidFill>
                  <a:srgbClr val="FFFFFF"/>
                </a:solidFill>
                <a:latin typeface="Times New Roman"/>
                <a:cs typeface="Times New Roman"/>
              </a:rPr>
              <a:t> </a:t>
            </a:r>
            <a:r>
              <a:rPr sz="2400" dirty="0">
                <a:solidFill>
                  <a:srgbClr val="FFFFFF"/>
                </a:solidFill>
                <a:latin typeface="Arial"/>
                <a:cs typeface="Arial"/>
              </a:rPr>
              <a:t>setting)</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firma formuluje, čeho</a:t>
            </a:r>
            <a:endParaRPr sz="2400">
              <a:latin typeface="Arial"/>
              <a:cs typeface="Arial"/>
            </a:endParaRPr>
          </a:p>
          <a:p>
            <a:pPr marL="352425">
              <a:lnSpc>
                <a:spcPts val="2780"/>
              </a:lnSpc>
            </a:pPr>
            <a:r>
              <a:rPr sz="2400" dirty="0">
                <a:solidFill>
                  <a:srgbClr val="FFFFFF"/>
                </a:solidFill>
                <a:latin typeface="Arial"/>
                <a:cs typeface="Arial"/>
              </a:rPr>
              <a:t>chce dosáhnout</a:t>
            </a:r>
            <a:endParaRPr sz="2400">
              <a:latin typeface="Arial"/>
              <a:cs typeface="Arial"/>
            </a:endParaRPr>
          </a:p>
          <a:p>
            <a:pPr marL="352425" marR="159385" indent="-339725">
              <a:lnSpc>
                <a:spcPts val="2690"/>
              </a:lnSpc>
              <a:spcBef>
                <a:spcPts val="1939"/>
              </a:spcBef>
              <a:buClr>
                <a:srgbClr val="FFFFFF"/>
              </a:buClr>
              <a:buFont typeface="Arial"/>
              <a:buChar char="•"/>
              <a:tabLst>
                <a:tab pos="353060" algn="l"/>
              </a:tabLst>
            </a:pPr>
            <a:r>
              <a:rPr sz="2400" b="1" dirty="0">
                <a:solidFill>
                  <a:srgbClr val="FFFFFF"/>
                </a:solidFill>
                <a:latin typeface="Arial"/>
                <a:cs typeface="Arial"/>
              </a:rPr>
              <a:t>Formulování strategie </a:t>
            </a:r>
            <a:r>
              <a:rPr sz="2400" dirty="0">
                <a:solidFill>
                  <a:srgbClr val="FFFFFF"/>
                </a:solidFill>
                <a:latin typeface="Arial"/>
                <a:cs typeface="Arial"/>
              </a:rPr>
              <a:t>(strategy</a:t>
            </a:r>
            <a:r>
              <a:rPr sz="2400" dirty="0">
                <a:solidFill>
                  <a:srgbClr val="FFFFFF"/>
                </a:solidFill>
                <a:latin typeface="Times New Roman"/>
                <a:cs typeface="Times New Roman"/>
              </a:rPr>
              <a:t> </a:t>
            </a:r>
            <a:r>
              <a:rPr sz="2400" dirty="0">
                <a:solidFill>
                  <a:srgbClr val="FFFFFF"/>
                </a:solidFill>
                <a:latin typeface="Arial"/>
                <a:cs typeface="Arial"/>
              </a:rPr>
              <a:t>formulation)</a:t>
            </a:r>
            <a:r>
              <a:rPr sz="2400" dirty="0">
                <a:solidFill>
                  <a:srgbClr val="FFFFFF"/>
                </a:solidFill>
                <a:latin typeface="Times New Roman"/>
                <a:cs typeface="Times New Roman"/>
              </a:rPr>
              <a:t> </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způsob, jakým hodlá svých cílů dosáhnout</a:t>
            </a:r>
            <a:endParaRPr sz="2400">
              <a:latin typeface="Arial"/>
              <a:cs typeface="Arial"/>
            </a:endParaRPr>
          </a:p>
          <a:p>
            <a:pPr marL="352425" marR="407670" indent="-339725">
              <a:lnSpc>
                <a:spcPct val="93100"/>
              </a:lnSpc>
              <a:spcBef>
                <a:spcPts val="1835"/>
              </a:spcBef>
              <a:buClr>
                <a:srgbClr val="FFFFFF"/>
              </a:buClr>
              <a:buFont typeface="Arial"/>
              <a:buChar char="•"/>
              <a:tabLst>
                <a:tab pos="353060" algn="l"/>
              </a:tabLst>
            </a:pPr>
            <a:r>
              <a:rPr sz="2400" b="1" dirty="0">
                <a:solidFill>
                  <a:srgbClr val="FFFFFF"/>
                </a:solidFill>
                <a:latin typeface="Arial"/>
                <a:cs typeface="Arial"/>
              </a:rPr>
              <a:t>Implementace</a:t>
            </a:r>
            <a:r>
              <a:rPr sz="2400" b="1" dirty="0">
                <a:solidFill>
                  <a:srgbClr val="FFFFFF"/>
                </a:solidFill>
                <a:latin typeface="Times New Roman"/>
                <a:cs typeface="Times New Roman"/>
              </a:rPr>
              <a:t> </a:t>
            </a:r>
            <a:r>
              <a:rPr sz="2400" b="1" dirty="0">
                <a:solidFill>
                  <a:srgbClr val="FFFFFF"/>
                </a:solidFill>
                <a:latin typeface="Arial"/>
                <a:cs typeface="Arial"/>
              </a:rPr>
              <a:t>strategie</a:t>
            </a:r>
            <a:r>
              <a:rPr sz="2400" b="1" dirty="0">
                <a:solidFill>
                  <a:srgbClr val="FFFFFF"/>
                </a:solidFill>
                <a:latin typeface="Times New Roman"/>
                <a:cs typeface="Times New Roman"/>
              </a:rPr>
              <a:t> </a:t>
            </a:r>
            <a:r>
              <a:rPr sz="2400" dirty="0">
                <a:solidFill>
                  <a:srgbClr val="FFFFFF"/>
                </a:solidFill>
                <a:latin typeface="Arial"/>
                <a:cs typeface="Arial"/>
              </a:rPr>
              <a:t>(management</a:t>
            </a:r>
            <a:r>
              <a:rPr sz="2400" dirty="0">
                <a:solidFill>
                  <a:srgbClr val="FFFFFF"/>
                </a:solidFill>
                <a:latin typeface="Times New Roman"/>
                <a:cs typeface="Times New Roman"/>
              </a:rPr>
              <a:t> </a:t>
            </a:r>
            <a:r>
              <a:rPr sz="2400" dirty="0">
                <a:solidFill>
                  <a:srgbClr val="FFFFFF"/>
                </a:solidFill>
                <a:latin typeface="Arial"/>
                <a:cs typeface="Arial"/>
              </a:rPr>
              <a:t>control)</a:t>
            </a:r>
            <a:r>
              <a:rPr sz="2400" dirty="0">
                <a:solidFill>
                  <a:srgbClr val="FFFFFF"/>
                </a:solidFill>
                <a:latin typeface="Times New Roman"/>
                <a:cs typeface="Times New Roman"/>
              </a:rPr>
              <a:t> </a:t>
            </a:r>
            <a:r>
              <a:rPr sz="2400" dirty="0">
                <a:solidFill>
                  <a:srgbClr val="FFFFFF"/>
                </a:solidFill>
                <a:latin typeface="Arial"/>
                <a:cs typeface="Arial"/>
              </a:rPr>
              <a:t>– orientace na to, jak zabezpečit, aby zvolenou strategii reálně uskutečňovala</a:t>
            </a:r>
            <a:endParaRPr sz="2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213537"/>
          </a:xfrm>
          <a:prstGeom prst="rect">
            <a:avLst/>
          </a:prstGeom>
        </p:spPr>
        <p:txBody>
          <a:bodyPr vert="horz" wrap="square" lIns="0" tIns="58801" rIns="0" bIns="0" rtlCol="0">
            <a:spAutoFit/>
          </a:bodyPr>
          <a:lstStyle/>
          <a:p>
            <a:pPr marL="102870" marR="5080">
              <a:lnSpc>
                <a:spcPts val="4460"/>
              </a:lnSpc>
            </a:pPr>
            <a:r>
              <a:rPr dirty="0"/>
              <a:t>Základní </a:t>
            </a:r>
            <a:r>
              <a:rPr dirty="0" err="1"/>
              <a:t>prvky</a:t>
            </a:r>
            <a:r>
              <a:rPr dirty="0"/>
              <a:t> </a:t>
            </a:r>
            <a:r>
              <a:rPr dirty="0" smtClean="0"/>
              <a:t>mana</a:t>
            </a:r>
            <a:r>
              <a:rPr lang="cs-CZ" dirty="0" smtClean="0"/>
              <a:t>ž</a:t>
            </a:r>
            <a:r>
              <a:rPr dirty="0" err="1" smtClean="0"/>
              <a:t>erského</a:t>
            </a:r>
            <a:r>
              <a:rPr dirty="0" smtClean="0"/>
              <a:t> </a:t>
            </a:r>
            <a:r>
              <a:rPr lang="cs-CZ" dirty="0" smtClean="0"/>
              <a:t>ř</a:t>
            </a:r>
            <a:r>
              <a:rPr dirty="0" err="1" smtClean="0"/>
              <a:t>ídícího</a:t>
            </a:r>
            <a:r>
              <a:rPr dirty="0" smtClean="0"/>
              <a:t> </a:t>
            </a:r>
            <a:r>
              <a:rPr dirty="0"/>
              <a:t>systému</a:t>
            </a:r>
          </a:p>
        </p:txBody>
      </p:sp>
      <p:sp>
        <p:nvSpPr>
          <p:cNvPr id="3" name="object 3"/>
          <p:cNvSpPr txBox="1"/>
          <p:nvPr/>
        </p:nvSpPr>
        <p:spPr>
          <a:xfrm>
            <a:off x="534726" y="1671504"/>
            <a:ext cx="4443730" cy="4025461"/>
          </a:xfrm>
          <a:prstGeom prst="rect">
            <a:avLst/>
          </a:prstGeom>
        </p:spPr>
        <p:txBody>
          <a:bodyPr vert="horz" wrap="square" lIns="0" tIns="0" rIns="0" bIns="0" rtlCol="0">
            <a:spAutoFit/>
          </a:bodyPr>
          <a:lstStyle/>
          <a:p>
            <a:pPr marL="352425" marR="252095" indent="-339725">
              <a:lnSpc>
                <a:spcPct val="93100"/>
              </a:lnSpc>
              <a:buClr>
                <a:srgbClr val="FFFFFF"/>
              </a:buClr>
              <a:buFont typeface="Arial"/>
              <a:buChar char="•"/>
              <a:tabLst>
                <a:tab pos="353060" algn="l"/>
              </a:tabLst>
            </a:pPr>
            <a:r>
              <a:rPr lang="cs-CZ" sz="1800" dirty="0" smtClean="0">
                <a:solidFill>
                  <a:srgbClr val="FFFFFF"/>
                </a:solidFill>
                <a:latin typeface="Arial"/>
                <a:cs typeface="Arial"/>
              </a:rPr>
              <a:t>Ž</a:t>
            </a:r>
            <a:r>
              <a:rPr sz="1800" dirty="0" err="1" smtClean="0">
                <a:solidFill>
                  <a:srgbClr val="FFFFFF"/>
                </a:solidFill>
                <a:latin typeface="Arial"/>
                <a:cs typeface="Arial"/>
              </a:rPr>
              <a:t>ádoucí</a:t>
            </a:r>
            <a:r>
              <a:rPr sz="1800" dirty="0" smtClean="0">
                <a:solidFill>
                  <a:srgbClr val="FFFFFF"/>
                </a:solidFill>
                <a:latin typeface="Arial"/>
                <a:cs typeface="Arial"/>
              </a:rPr>
              <a:t> </a:t>
            </a:r>
            <a:r>
              <a:rPr sz="1800" dirty="0" err="1">
                <a:solidFill>
                  <a:srgbClr val="FFFFFF"/>
                </a:solidFill>
                <a:latin typeface="Arial"/>
                <a:cs typeface="Arial"/>
              </a:rPr>
              <a:t>stav</a:t>
            </a:r>
            <a:r>
              <a:rPr sz="1800" dirty="0">
                <a:solidFill>
                  <a:srgbClr val="FFFFFF"/>
                </a:solidFill>
                <a:latin typeface="Arial"/>
                <a:cs typeface="Arial"/>
              </a:rPr>
              <a:t> </a:t>
            </a:r>
            <a:r>
              <a:rPr sz="1800" dirty="0" err="1" smtClean="0">
                <a:solidFill>
                  <a:srgbClr val="FFFFFF"/>
                </a:solidFill>
                <a:latin typeface="Arial"/>
                <a:cs typeface="Arial"/>
              </a:rPr>
              <a:t>nemů</a:t>
            </a:r>
            <a:r>
              <a:rPr lang="cs-CZ" sz="1800" dirty="0" smtClean="0">
                <a:solidFill>
                  <a:srgbClr val="FFFFFF"/>
                </a:solidFill>
                <a:latin typeface="Arial"/>
                <a:cs typeface="Arial"/>
              </a:rPr>
              <a:t>ž</a:t>
            </a:r>
            <a:r>
              <a:rPr sz="1800" dirty="0" smtClean="0">
                <a:solidFill>
                  <a:srgbClr val="FFFFFF"/>
                </a:solidFill>
                <a:latin typeface="Arial"/>
                <a:cs typeface="Arial"/>
              </a:rPr>
              <a:t>e </a:t>
            </a:r>
            <a:r>
              <a:rPr sz="1800" dirty="0">
                <a:solidFill>
                  <a:srgbClr val="FFFFFF"/>
                </a:solidFill>
                <a:latin typeface="Arial"/>
                <a:cs typeface="Arial"/>
              </a:rPr>
              <a:t>být v </a:t>
            </a:r>
            <a:r>
              <a:rPr sz="1800" dirty="0" err="1">
                <a:solidFill>
                  <a:srgbClr val="FFFFFF"/>
                </a:solidFill>
                <a:latin typeface="Arial"/>
                <a:cs typeface="Arial"/>
              </a:rPr>
              <a:t>organizaci</a:t>
            </a:r>
            <a:r>
              <a:rPr sz="1800" dirty="0">
                <a:solidFill>
                  <a:srgbClr val="FFFFFF"/>
                </a:solidFill>
                <a:latin typeface="Times New Roman"/>
                <a:cs typeface="Times New Roman"/>
              </a:rPr>
              <a:t> </a:t>
            </a:r>
            <a:r>
              <a:rPr sz="1800" dirty="0" smtClean="0">
                <a:solidFill>
                  <a:srgbClr val="FFFFFF"/>
                </a:solidFill>
                <a:latin typeface="Arial"/>
                <a:cs typeface="Arial"/>
              </a:rPr>
              <a:t>p</a:t>
            </a:r>
            <a:r>
              <a:rPr lang="cs-CZ" sz="1800" dirty="0" smtClean="0">
                <a:solidFill>
                  <a:srgbClr val="FFFFFF"/>
                </a:solidFill>
                <a:latin typeface="Arial"/>
                <a:cs typeface="Arial"/>
              </a:rPr>
              <a:t>ř</a:t>
            </a:r>
            <a:r>
              <a:rPr sz="1800" dirty="0" err="1" smtClean="0">
                <a:solidFill>
                  <a:srgbClr val="FFFFFF"/>
                </a:solidFill>
                <a:latin typeface="Arial"/>
                <a:cs typeface="Arial"/>
              </a:rPr>
              <a:t>edem</a:t>
            </a:r>
            <a:r>
              <a:rPr sz="1800" dirty="0" smtClean="0">
                <a:solidFill>
                  <a:srgbClr val="FFFFFF"/>
                </a:solidFill>
                <a:latin typeface="Arial"/>
                <a:cs typeface="Arial"/>
              </a:rPr>
              <a:t> </a:t>
            </a:r>
            <a:r>
              <a:rPr sz="1800" dirty="0">
                <a:solidFill>
                  <a:srgbClr val="FFFFFF"/>
                </a:solidFill>
                <a:latin typeface="Arial"/>
                <a:cs typeface="Arial"/>
              </a:rPr>
              <a:t>pevně daný, je značně proměnlivý a závislý na mnoha </a:t>
            </a:r>
            <a:r>
              <a:rPr sz="1800" dirty="0" err="1">
                <a:solidFill>
                  <a:srgbClr val="FFFFFF"/>
                </a:solidFill>
                <a:latin typeface="Arial"/>
                <a:cs typeface="Arial"/>
              </a:rPr>
              <a:t>často</a:t>
            </a:r>
            <a:r>
              <a:rPr sz="1800" dirty="0">
                <a:solidFill>
                  <a:srgbClr val="FFFFFF"/>
                </a:solidFill>
                <a:latin typeface="Arial"/>
                <a:cs typeface="Arial"/>
              </a:rPr>
              <a:t> </a:t>
            </a:r>
            <a:r>
              <a:rPr sz="1800" dirty="0" err="1" smtClean="0">
                <a:solidFill>
                  <a:srgbClr val="FFFFFF"/>
                </a:solidFill>
                <a:latin typeface="Arial"/>
                <a:cs typeface="Arial"/>
              </a:rPr>
              <a:t>obtí</a:t>
            </a:r>
            <a:r>
              <a:rPr lang="cs-CZ" sz="1800" dirty="0" smtClean="0">
                <a:solidFill>
                  <a:srgbClr val="FFFFFF"/>
                </a:solidFill>
                <a:latin typeface="Arial"/>
                <a:cs typeface="Arial"/>
              </a:rPr>
              <a:t>ž</a:t>
            </a:r>
            <a:r>
              <a:rPr sz="1800" dirty="0" err="1" smtClean="0">
                <a:solidFill>
                  <a:srgbClr val="FFFFFF"/>
                </a:solidFill>
                <a:latin typeface="Arial"/>
                <a:cs typeface="Arial"/>
              </a:rPr>
              <a:t>ně</a:t>
            </a:r>
            <a:r>
              <a:rPr sz="1800" dirty="0" smtClean="0">
                <a:solidFill>
                  <a:srgbClr val="FFFFFF"/>
                </a:solidFill>
                <a:latin typeface="Arial"/>
                <a:cs typeface="Arial"/>
              </a:rPr>
              <a:t> </a:t>
            </a:r>
            <a:r>
              <a:rPr sz="1800" dirty="0">
                <a:solidFill>
                  <a:srgbClr val="FFFFFF"/>
                </a:solidFill>
                <a:latin typeface="Arial"/>
                <a:cs typeface="Arial"/>
              </a:rPr>
              <a:t>vymezitelných okolnostech</a:t>
            </a:r>
            <a:endParaRPr sz="1800" dirty="0">
              <a:latin typeface="Arial"/>
              <a:cs typeface="Arial"/>
            </a:endParaRPr>
          </a:p>
          <a:p>
            <a:pPr marL="352425" marR="227965" indent="-339725">
              <a:lnSpc>
                <a:spcPts val="2000"/>
              </a:lnSpc>
              <a:spcBef>
                <a:spcPts val="1145"/>
              </a:spcBef>
              <a:buClr>
                <a:srgbClr val="FFFFFF"/>
              </a:buClr>
              <a:buFont typeface="Arial"/>
              <a:buChar char="•"/>
              <a:tabLst>
                <a:tab pos="353060" algn="l"/>
              </a:tabLst>
            </a:pPr>
            <a:r>
              <a:rPr sz="1800" dirty="0">
                <a:solidFill>
                  <a:srgbClr val="FFFFFF"/>
                </a:solidFill>
                <a:latin typeface="Arial"/>
                <a:cs typeface="Arial"/>
              </a:rPr>
              <a:t>Implementaci</a:t>
            </a:r>
            <a:r>
              <a:rPr sz="1800" dirty="0">
                <a:solidFill>
                  <a:srgbClr val="FFFFFF"/>
                </a:solidFill>
                <a:latin typeface="Times New Roman"/>
                <a:cs typeface="Times New Roman"/>
              </a:rPr>
              <a:t> </a:t>
            </a:r>
            <a:r>
              <a:rPr sz="1800" dirty="0">
                <a:solidFill>
                  <a:srgbClr val="FFFFFF"/>
                </a:solidFill>
                <a:latin typeface="Arial"/>
                <a:cs typeface="Arial"/>
              </a:rPr>
              <a:t>strategie</a:t>
            </a:r>
            <a:r>
              <a:rPr sz="1800" dirty="0">
                <a:solidFill>
                  <a:srgbClr val="FFFFFF"/>
                </a:solidFill>
                <a:latin typeface="Times New Roman"/>
                <a:cs typeface="Times New Roman"/>
              </a:rPr>
              <a:t> </a:t>
            </a:r>
            <a:r>
              <a:rPr sz="1800" dirty="0">
                <a:solidFill>
                  <a:srgbClr val="FFFFFF"/>
                </a:solidFill>
                <a:latin typeface="Arial"/>
                <a:cs typeface="Arial"/>
              </a:rPr>
              <a:t>nelze</a:t>
            </a:r>
            <a:r>
              <a:rPr sz="1800" dirty="0">
                <a:solidFill>
                  <a:srgbClr val="FFFFFF"/>
                </a:solidFill>
                <a:latin typeface="Times New Roman"/>
                <a:cs typeface="Times New Roman"/>
              </a:rPr>
              <a:t> </a:t>
            </a:r>
            <a:r>
              <a:rPr sz="1800" dirty="0">
                <a:solidFill>
                  <a:srgbClr val="FFFFFF"/>
                </a:solidFill>
                <a:latin typeface="Arial"/>
                <a:cs typeface="Arial"/>
              </a:rPr>
              <a:t>automatizovat</a:t>
            </a:r>
            <a:r>
              <a:rPr sz="1800" dirty="0">
                <a:solidFill>
                  <a:srgbClr val="FFFFFF"/>
                </a:solidFill>
                <a:latin typeface="Times New Roman"/>
                <a:cs typeface="Times New Roman"/>
              </a:rPr>
              <a:t> </a:t>
            </a:r>
            <a:r>
              <a:rPr sz="1800" dirty="0">
                <a:solidFill>
                  <a:srgbClr val="FFFFFF"/>
                </a:solidFill>
                <a:latin typeface="Arial"/>
                <a:cs typeface="Arial"/>
              </a:rPr>
              <a:t>– zjišťování skutečnosti </a:t>
            </a:r>
            <a:r>
              <a:rPr sz="1800" dirty="0" err="1">
                <a:solidFill>
                  <a:srgbClr val="FFFFFF"/>
                </a:solidFill>
                <a:latin typeface="Arial"/>
                <a:cs typeface="Arial"/>
              </a:rPr>
              <a:t>není</a:t>
            </a:r>
            <a:r>
              <a:rPr sz="1800" dirty="0">
                <a:solidFill>
                  <a:srgbClr val="FFFFFF"/>
                </a:solidFill>
                <a:latin typeface="Arial"/>
                <a:cs typeface="Arial"/>
              </a:rPr>
              <a:t> </a:t>
            </a:r>
            <a:r>
              <a:rPr sz="1800" dirty="0" smtClean="0">
                <a:solidFill>
                  <a:srgbClr val="FFFFFF"/>
                </a:solidFill>
                <a:latin typeface="Arial"/>
                <a:cs typeface="Arial"/>
              </a:rPr>
              <a:t>v</a:t>
            </a:r>
            <a:r>
              <a:rPr lang="cs-CZ" sz="1800" dirty="0" smtClean="0">
                <a:solidFill>
                  <a:srgbClr val="FFFFFF"/>
                </a:solidFill>
                <a:latin typeface="Arial"/>
                <a:cs typeface="Arial"/>
              </a:rPr>
              <a:t>ž</a:t>
            </a:r>
            <a:r>
              <a:rPr sz="1800" dirty="0" err="1" smtClean="0">
                <a:solidFill>
                  <a:srgbClr val="FFFFFF"/>
                </a:solidFill>
                <a:latin typeface="Arial"/>
                <a:cs typeface="Arial"/>
              </a:rPr>
              <a:t>dy</a:t>
            </a:r>
            <a:r>
              <a:rPr sz="1800" dirty="0" smtClean="0">
                <a:solidFill>
                  <a:srgbClr val="FFFFFF"/>
                </a:solidFill>
                <a:latin typeface="Arial"/>
                <a:cs typeface="Arial"/>
              </a:rPr>
              <a:t> </a:t>
            </a:r>
            <a:r>
              <a:rPr sz="1800" dirty="0" err="1" smtClean="0">
                <a:solidFill>
                  <a:srgbClr val="FFFFFF"/>
                </a:solidFill>
                <a:latin typeface="Arial"/>
                <a:cs typeface="Arial"/>
              </a:rPr>
              <a:t>mě</a:t>
            </a:r>
            <a:r>
              <a:rPr lang="cs-CZ" sz="1800" dirty="0" smtClean="0">
                <a:solidFill>
                  <a:srgbClr val="FFFFFF"/>
                </a:solidFill>
                <a:latin typeface="Arial"/>
                <a:cs typeface="Arial"/>
              </a:rPr>
              <a:t>ř</a:t>
            </a:r>
            <a:r>
              <a:rPr sz="1800" dirty="0" err="1" smtClean="0">
                <a:solidFill>
                  <a:srgbClr val="FFFFFF"/>
                </a:solidFill>
                <a:latin typeface="Arial"/>
                <a:cs typeface="Arial"/>
              </a:rPr>
              <a:t>itelné</a:t>
            </a:r>
            <a:r>
              <a:rPr sz="1800" dirty="0" smtClean="0">
                <a:solidFill>
                  <a:srgbClr val="FFFFFF"/>
                </a:solidFill>
                <a:latin typeface="Arial"/>
                <a:cs typeface="Arial"/>
              </a:rPr>
              <a:t> </a:t>
            </a:r>
            <a:r>
              <a:rPr sz="1800" dirty="0">
                <a:solidFill>
                  <a:srgbClr val="FFFFFF"/>
                </a:solidFill>
                <a:latin typeface="Arial"/>
                <a:cs typeface="Arial"/>
              </a:rPr>
              <a:t>či </a:t>
            </a:r>
            <a:r>
              <a:rPr sz="1800" dirty="0" err="1">
                <a:solidFill>
                  <a:srgbClr val="FFFFFF"/>
                </a:solidFill>
                <a:latin typeface="Arial"/>
                <a:cs typeface="Arial"/>
              </a:rPr>
              <a:t>plně</a:t>
            </a:r>
            <a:r>
              <a:rPr sz="1800" dirty="0">
                <a:solidFill>
                  <a:srgbClr val="FFFFFF"/>
                </a:solidFill>
                <a:latin typeface="Arial"/>
                <a:cs typeface="Arial"/>
              </a:rPr>
              <a:t> </a:t>
            </a:r>
            <a:r>
              <a:rPr sz="1800" dirty="0" err="1" smtClean="0">
                <a:solidFill>
                  <a:srgbClr val="FFFFFF"/>
                </a:solidFill>
                <a:latin typeface="Arial"/>
                <a:cs typeface="Arial"/>
              </a:rPr>
              <a:t>mě</a:t>
            </a:r>
            <a:r>
              <a:rPr lang="cs-CZ" sz="1800" dirty="0" smtClean="0">
                <a:solidFill>
                  <a:srgbClr val="FFFFFF"/>
                </a:solidFill>
                <a:latin typeface="Arial"/>
                <a:cs typeface="Arial"/>
              </a:rPr>
              <a:t>ř</a:t>
            </a:r>
            <a:r>
              <a:rPr sz="1800" dirty="0" err="1" smtClean="0">
                <a:solidFill>
                  <a:srgbClr val="FFFFFF"/>
                </a:solidFill>
                <a:latin typeface="Arial"/>
                <a:cs typeface="Arial"/>
              </a:rPr>
              <a:t>itelné</a:t>
            </a:r>
            <a:endParaRPr sz="1800" dirty="0">
              <a:latin typeface="Arial"/>
              <a:cs typeface="Arial"/>
            </a:endParaRPr>
          </a:p>
          <a:p>
            <a:pPr marL="352425" indent="-339725">
              <a:lnSpc>
                <a:spcPts val="2080"/>
              </a:lnSpc>
              <a:spcBef>
                <a:spcPts val="919"/>
              </a:spcBef>
              <a:buClr>
                <a:srgbClr val="FFFFFF"/>
              </a:buClr>
              <a:buFont typeface="Arial"/>
              <a:buChar char="•"/>
              <a:tabLst>
                <a:tab pos="353060" algn="l"/>
              </a:tabLst>
            </a:pPr>
            <a:r>
              <a:rPr sz="1800" dirty="0">
                <a:solidFill>
                  <a:srgbClr val="FFFFFF"/>
                </a:solidFill>
                <a:latin typeface="Arial"/>
                <a:cs typeface="Arial"/>
              </a:rPr>
              <a:t>Rozhodnutí (akce) nejsou jednoduše</a:t>
            </a:r>
            <a:endParaRPr sz="1800" dirty="0">
              <a:latin typeface="Arial"/>
              <a:cs typeface="Arial"/>
            </a:endParaRPr>
          </a:p>
          <a:p>
            <a:pPr marL="352425" marR="5080">
              <a:lnSpc>
                <a:spcPct val="93100"/>
              </a:lnSpc>
              <a:spcBef>
                <a:spcPts val="70"/>
              </a:spcBef>
            </a:pPr>
            <a:r>
              <a:rPr sz="1800" dirty="0">
                <a:solidFill>
                  <a:srgbClr val="FFFFFF"/>
                </a:solidFill>
                <a:latin typeface="Arial"/>
                <a:cs typeface="Arial"/>
              </a:rPr>
              <a:t>„prováděny“, ale prosazovány – vysvětleny a obhájeny, kolegy, </a:t>
            </a:r>
            <a:r>
              <a:rPr sz="1800" dirty="0" err="1" smtClean="0">
                <a:solidFill>
                  <a:srgbClr val="FFFFFF"/>
                </a:solidFill>
                <a:latin typeface="Arial"/>
                <a:cs typeface="Arial"/>
              </a:rPr>
              <a:t>nad</a:t>
            </a:r>
            <a:r>
              <a:rPr lang="cs-CZ" sz="1800" dirty="0" smtClean="0">
                <a:solidFill>
                  <a:srgbClr val="FFFFFF"/>
                </a:solidFill>
                <a:latin typeface="Arial"/>
                <a:cs typeface="Arial"/>
              </a:rPr>
              <a:t>ř</a:t>
            </a:r>
            <a:r>
              <a:rPr sz="1800" dirty="0" err="1" smtClean="0">
                <a:solidFill>
                  <a:srgbClr val="FFFFFF"/>
                </a:solidFill>
                <a:latin typeface="Arial"/>
                <a:cs typeface="Arial"/>
              </a:rPr>
              <a:t>ízení</a:t>
            </a:r>
            <a:r>
              <a:rPr sz="1800" dirty="0" smtClean="0">
                <a:solidFill>
                  <a:srgbClr val="FFFFFF"/>
                </a:solidFill>
                <a:latin typeface="Arial"/>
                <a:cs typeface="Arial"/>
              </a:rPr>
              <a:t> </a:t>
            </a:r>
            <a:r>
              <a:rPr sz="1800" dirty="0">
                <a:solidFill>
                  <a:srgbClr val="FFFFFF"/>
                </a:solidFill>
                <a:latin typeface="Arial"/>
                <a:cs typeface="Arial"/>
              </a:rPr>
              <a:t>a </a:t>
            </a:r>
            <a:r>
              <a:rPr sz="1800" dirty="0" smtClean="0">
                <a:solidFill>
                  <a:srgbClr val="FFFFFF"/>
                </a:solidFill>
                <a:latin typeface="Arial"/>
                <a:cs typeface="Arial"/>
              </a:rPr>
              <a:t>pod</a:t>
            </a:r>
            <a:r>
              <a:rPr lang="cs-CZ" sz="1800" dirty="0" smtClean="0">
                <a:solidFill>
                  <a:srgbClr val="FFFFFF"/>
                </a:solidFill>
                <a:latin typeface="Arial"/>
                <a:cs typeface="Arial"/>
              </a:rPr>
              <a:t>ř</a:t>
            </a:r>
            <a:r>
              <a:rPr sz="1800" dirty="0" err="1" smtClean="0">
                <a:solidFill>
                  <a:srgbClr val="FFFFFF"/>
                </a:solidFill>
                <a:latin typeface="Arial"/>
                <a:cs typeface="Arial"/>
              </a:rPr>
              <a:t>zení</a:t>
            </a:r>
            <a:r>
              <a:rPr sz="1800" dirty="0" smtClean="0">
                <a:solidFill>
                  <a:srgbClr val="FFFFFF"/>
                </a:solidFill>
                <a:latin typeface="Arial"/>
                <a:cs typeface="Arial"/>
              </a:rPr>
              <a:t> p</a:t>
            </a:r>
            <a:r>
              <a:rPr lang="cs-CZ" sz="1800" dirty="0" smtClean="0">
                <a:solidFill>
                  <a:srgbClr val="FFFFFF"/>
                </a:solidFill>
                <a:latin typeface="Arial"/>
                <a:cs typeface="Arial"/>
              </a:rPr>
              <a:t>ř</a:t>
            </a:r>
            <a:r>
              <a:rPr sz="1800" dirty="0" err="1" smtClean="0">
                <a:solidFill>
                  <a:srgbClr val="FFFFFF"/>
                </a:solidFill>
                <a:latin typeface="Arial"/>
                <a:cs typeface="Arial"/>
              </a:rPr>
              <a:t>esvědčeni</a:t>
            </a:r>
            <a:endParaRPr sz="1800" dirty="0">
              <a:latin typeface="Arial"/>
              <a:cs typeface="Arial"/>
            </a:endParaRPr>
          </a:p>
          <a:p>
            <a:pPr marL="352425" marR="290830" indent="-339725">
              <a:lnSpc>
                <a:spcPct val="93100"/>
              </a:lnSpc>
              <a:spcBef>
                <a:spcPts val="1100"/>
              </a:spcBef>
              <a:buClr>
                <a:srgbClr val="FFFFFF"/>
              </a:buClr>
              <a:buFont typeface="Arial"/>
              <a:buChar char="•"/>
              <a:tabLst>
                <a:tab pos="353060" algn="l"/>
              </a:tabLst>
            </a:pPr>
            <a:r>
              <a:rPr sz="1800" dirty="0">
                <a:solidFill>
                  <a:srgbClr val="FFFFFF"/>
                </a:solidFill>
                <a:latin typeface="Arial"/>
                <a:cs typeface="Arial"/>
              </a:rPr>
              <a:t>Vazba mezi zjištěným nedostatkem či odchylkou a tím, co je </a:t>
            </a:r>
            <a:r>
              <a:rPr sz="1800" dirty="0" smtClean="0">
                <a:solidFill>
                  <a:srgbClr val="FFFFFF"/>
                </a:solidFill>
                <a:latin typeface="Arial"/>
                <a:cs typeface="Arial"/>
              </a:rPr>
              <a:t>t</a:t>
            </a:r>
            <a:r>
              <a:rPr lang="cs-CZ" sz="1800" dirty="0" smtClean="0">
                <a:solidFill>
                  <a:srgbClr val="FFFFFF"/>
                </a:solidFill>
                <a:latin typeface="Arial"/>
                <a:cs typeface="Arial"/>
              </a:rPr>
              <a:t>ř</a:t>
            </a:r>
            <a:r>
              <a:rPr sz="1800" dirty="0" err="1" smtClean="0">
                <a:solidFill>
                  <a:srgbClr val="FFFFFF"/>
                </a:solidFill>
                <a:latin typeface="Arial"/>
                <a:cs typeface="Arial"/>
              </a:rPr>
              <a:t>eba</a:t>
            </a:r>
            <a:r>
              <a:rPr sz="1800" dirty="0" smtClean="0">
                <a:solidFill>
                  <a:srgbClr val="FFFFFF"/>
                </a:solidFill>
                <a:latin typeface="Arial"/>
                <a:cs typeface="Arial"/>
              </a:rPr>
              <a:t> </a:t>
            </a:r>
            <a:r>
              <a:rPr sz="1800" dirty="0">
                <a:solidFill>
                  <a:srgbClr val="FFFFFF"/>
                </a:solidFill>
                <a:latin typeface="Arial"/>
                <a:cs typeface="Arial"/>
              </a:rPr>
              <a:t>udělat, nemusí být jednoznačná</a:t>
            </a:r>
            <a:endParaRPr sz="1800" dirty="0">
              <a:latin typeface="Arial"/>
              <a:cs typeface="Arial"/>
            </a:endParaRPr>
          </a:p>
        </p:txBody>
      </p:sp>
      <p:sp>
        <p:nvSpPr>
          <p:cNvPr id="4" name="object 4"/>
          <p:cNvSpPr/>
          <p:nvPr/>
        </p:nvSpPr>
        <p:spPr>
          <a:xfrm>
            <a:off x="5071993" y="2411492"/>
            <a:ext cx="3935729" cy="2945765"/>
          </a:xfrm>
          <a:custGeom>
            <a:avLst/>
            <a:gdLst/>
            <a:ahLst/>
            <a:cxnLst/>
            <a:rect l="l" t="t" r="r" b="b"/>
            <a:pathLst>
              <a:path w="3935729" h="2945765">
                <a:moveTo>
                  <a:pt x="0" y="2945678"/>
                </a:moveTo>
                <a:lnTo>
                  <a:pt x="3935668" y="2945678"/>
                </a:lnTo>
                <a:lnTo>
                  <a:pt x="3935668" y="0"/>
                </a:lnTo>
                <a:lnTo>
                  <a:pt x="0" y="0"/>
                </a:lnTo>
                <a:lnTo>
                  <a:pt x="0" y="2945678"/>
                </a:lnTo>
                <a:close/>
              </a:path>
            </a:pathLst>
          </a:custGeom>
          <a:solidFill>
            <a:srgbClr val="FFFFFF"/>
          </a:solidFill>
        </p:spPr>
        <p:txBody>
          <a:bodyPr wrap="square" lIns="0" tIns="0" rIns="0" bIns="0" rtlCol="0"/>
          <a:lstStyle/>
          <a:p>
            <a:endParaRPr sz="2000"/>
          </a:p>
        </p:txBody>
      </p:sp>
      <p:sp>
        <p:nvSpPr>
          <p:cNvPr id="5" name="object 5"/>
          <p:cNvSpPr txBox="1"/>
          <p:nvPr/>
        </p:nvSpPr>
        <p:spPr>
          <a:xfrm>
            <a:off x="5238208" y="2514600"/>
            <a:ext cx="3025064" cy="307777"/>
          </a:xfrm>
          <a:prstGeom prst="rect">
            <a:avLst/>
          </a:prstGeom>
        </p:spPr>
        <p:txBody>
          <a:bodyPr vert="horz" wrap="square" lIns="0" tIns="0" rIns="0" bIns="0" rtlCol="0">
            <a:spAutoFit/>
          </a:bodyPr>
          <a:lstStyle/>
          <a:p>
            <a:pPr marL="12700">
              <a:lnSpc>
                <a:spcPct val="100000"/>
              </a:lnSpc>
            </a:pPr>
            <a:r>
              <a:rPr sz="2000" dirty="0">
                <a:latin typeface="Arial"/>
                <a:cs typeface="Arial"/>
              </a:rPr>
              <a:t>Prvky Ĝídicího systému</a:t>
            </a:r>
          </a:p>
        </p:txBody>
      </p:sp>
      <p:sp>
        <p:nvSpPr>
          <p:cNvPr id="6" name="object 6"/>
          <p:cNvSpPr/>
          <p:nvPr/>
        </p:nvSpPr>
        <p:spPr>
          <a:xfrm>
            <a:off x="5242135" y="2938615"/>
            <a:ext cx="3765550" cy="0"/>
          </a:xfrm>
          <a:custGeom>
            <a:avLst/>
            <a:gdLst/>
            <a:ahLst/>
            <a:cxnLst/>
            <a:rect l="l" t="t" r="r" b="b"/>
            <a:pathLst>
              <a:path w="3765550">
                <a:moveTo>
                  <a:pt x="0" y="0"/>
                </a:moveTo>
                <a:lnTo>
                  <a:pt x="3765405" y="0"/>
                </a:lnTo>
              </a:path>
            </a:pathLst>
          </a:custGeom>
          <a:ln w="8184">
            <a:solidFill>
              <a:srgbClr val="000000"/>
            </a:solidFill>
          </a:ln>
        </p:spPr>
        <p:txBody>
          <a:bodyPr wrap="square" lIns="0" tIns="0" rIns="0" bIns="0" rtlCol="0"/>
          <a:lstStyle/>
          <a:p>
            <a:endParaRPr/>
          </a:p>
        </p:txBody>
      </p:sp>
      <p:sp>
        <p:nvSpPr>
          <p:cNvPr id="7" name="object 7"/>
          <p:cNvSpPr/>
          <p:nvPr/>
        </p:nvSpPr>
        <p:spPr>
          <a:xfrm>
            <a:off x="5072022" y="2411541"/>
            <a:ext cx="0" cy="2945765"/>
          </a:xfrm>
          <a:custGeom>
            <a:avLst/>
            <a:gdLst/>
            <a:ahLst/>
            <a:cxnLst/>
            <a:rect l="l" t="t" r="r" b="b"/>
            <a:pathLst>
              <a:path h="2945765">
                <a:moveTo>
                  <a:pt x="0" y="18"/>
                </a:moveTo>
                <a:lnTo>
                  <a:pt x="0" y="2945648"/>
                </a:lnTo>
              </a:path>
            </a:pathLst>
          </a:custGeom>
          <a:ln w="4099">
            <a:solidFill>
              <a:srgbClr val="000000"/>
            </a:solidFill>
          </a:ln>
        </p:spPr>
        <p:txBody>
          <a:bodyPr wrap="square" lIns="0" tIns="0" rIns="0" bIns="0" rtlCol="0"/>
          <a:lstStyle/>
          <a:p>
            <a:endParaRPr/>
          </a:p>
        </p:txBody>
      </p:sp>
      <p:sp>
        <p:nvSpPr>
          <p:cNvPr id="8" name="object 8"/>
          <p:cNvSpPr/>
          <p:nvPr/>
        </p:nvSpPr>
        <p:spPr>
          <a:xfrm>
            <a:off x="5072022" y="5357170"/>
            <a:ext cx="3935729" cy="0"/>
          </a:xfrm>
          <a:custGeom>
            <a:avLst/>
            <a:gdLst/>
            <a:ahLst/>
            <a:cxnLst/>
            <a:rect l="l" t="t" r="r" b="b"/>
            <a:pathLst>
              <a:path w="3935729">
                <a:moveTo>
                  <a:pt x="0" y="0"/>
                </a:moveTo>
                <a:lnTo>
                  <a:pt x="3935517" y="0"/>
                </a:lnTo>
              </a:path>
            </a:pathLst>
          </a:custGeom>
          <a:ln w="4092">
            <a:solidFill>
              <a:srgbClr val="000000"/>
            </a:solidFill>
          </a:ln>
        </p:spPr>
        <p:txBody>
          <a:bodyPr wrap="square" lIns="0" tIns="0" rIns="0" bIns="0" rtlCol="0"/>
          <a:lstStyle/>
          <a:p>
            <a:endParaRPr/>
          </a:p>
        </p:txBody>
      </p:sp>
      <p:sp>
        <p:nvSpPr>
          <p:cNvPr id="9" name="object 9"/>
          <p:cNvSpPr txBox="1"/>
          <p:nvPr/>
        </p:nvSpPr>
        <p:spPr>
          <a:xfrm>
            <a:off x="6544493" y="3349500"/>
            <a:ext cx="835923" cy="169277"/>
          </a:xfrm>
          <a:prstGeom prst="rect">
            <a:avLst/>
          </a:prstGeom>
          <a:solidFill>
            <a:srgbClr val="BAE0E3"/>
          </a:solidFill>
          <a:ln w="4093">
            <a:solidFill>
              <a:srgbClr val="000000"/>
            </a:solidFill>
          </a:ln>
        </p:spPr>
        <p:txBody>
          <a:bodyPr vert="horz" wrap="square" lIns="0" tIns="0" rIns="0" bIns="0" rtlCol="0">
            <a:spAutoFit/>
          </a:bodyPr>
          <a:lstStyle/>
          <a:p>
            <a:pPr marL="62865">
              <a:lnSpc>
                <a:spcPct val="100000"/>
              </a:lnSpc>
            </a:pPr>
            <a:r>
              <a:rPr lang="cs-CZ" sz="1100" dirty="0">
                <a:latin typeface="Arial"/>
                <a:cs typeface="Arial"/>
              </a:rPr>
              <a:t>Ř</a:t>
            </a:r>
            <a:r>
              <a:rPr sz="1100" dirty="0" err="1" smtClean="0">
                <a:latin typeface="Arial"/>
                <a:cs typeface="Arial"/>
              </a:rPr>
              <a:t>ídicí</a:t>
            </a:r>
            <a:r>
              <a:rPr sz="1100" dirty="0" smtClean="0">
                <a:latin typeface="Arial"/>
                <a:cs typeface="Arial"/>
              </a:rPr>
              <a:t> </a:t>
            </a:r>
            <a:r>
              <a:rPr sz="1100" dirty="0">
                <a:latin typeface="Arial"/>
                <a:cs typeface="Arial"/>
              </a:rPr>
              <a:t>entita</a:t>
            </a:r>
          </a:p>
        </p:txBody>
      </p:sp>
      <p:sp>
        <p:nvSpPr>
          <p:cNvPr id="10" name="object 10"/>
          <p:cNvSpPr txBox="1"/>
          <p:nvPr/>
        </p:nvSpPr>
        <p:spPr>
          <a:xfrm>
            <a:off x="6544493" y="4348030"/>
            <a:ext cx="1014232" cy="169277"/>
          </a:xfrm>
          <a:prstGeom prst="rect">
            <a:avLst/>
          </a:prstGeom>
          <a:solidFill>
            <a:srgbClr val="BAE0E3"/>
          </a:solidFill>
          <a:ln w="4093">
            <a:solidFill>
              <a:srgbClr val="000000"/>
            </a:solidFill>
          </a:ln>
        </p:spPr>
        <p:txBody>
          <a:bodyPr vert="horz" wrap="square" lIns="0" tIns="0" rIns="0" bIns="0" rtlCol="0">
            <a:spAutoFit/>
          </a:bodyPr>
          <a:lstStyle/>
          <a:p>
            <a:pPr marL="33655">
              <a:lnSpc>
                <a:spcPct val="100000"/>
              </a:lnSpc>
            </a:pPr>
            <a:r>
              <a:rPr lang="cs-CZ" sz="1100" dirty="0">
                <a:latin typeface="Arial"/>
                <a:cs typeface="Arial"/>
              </a:rPr>
              <a:t>Ř</a:t>
            </a:r>
            <a:r>
              <a:rPr sz="1100" dirty="0" err="1" smtClean="0">
                <a:latin typeface="Arial"/>
                <a:cs typeface="Arial"/>
              </a:rPr>
              <a:t>ízená</a:t>
            </a:r>
            <a:r>
              <a:rPr sz="1100" dirty="0" smtClean="0">
                <a:latin typeface="Arial"/>
                <a:cs typeface="Arial"/>
              </a:rPr>
              <a:t> </a:t>
            </a:r>
            <a:r>
              <a:rPr sz="1100" dirty="0">
                <a:latin typeface="Arial"/>
                <a:cs typeface="Arial"/>
              </a:rPr>
              <a:t>entita</a:t>
            </a:r>
          </a:p>
        </p:txBody>
      </p:sp>
      <p:sp>
        <p:nvSpPr>
          <p:cNvPr id="11" name="object 11"/>
          <p:cNvSpPr/>
          <p:nvPr/>
        </p:nvSpPr>
        <p:spPr>
          <a:xfrm>
            <a:off x="6674936" y="3725509"/>
            <a:ext cx="49530" cy="588010"/>
          </a:xfrm>
          <a:custGeom>
            <a:avLst/>
            <a:gdLst/>
            <a:ahLst/>
            <a:cxnLst/>
            <a:rect l="l" t="t" r="r" b="b"/>
            <a:pathLst>
              <a:path w="49529" h="588010">
                <a:moveTo>
                  <a:pt x="32871" y="40934"/>
                </a:moveTo>
                <a:lnTo>
                  <a:pt x="16428" y="40934"/>
                </a:lnTo>
                <a:lnTo>
                  <a:pt x="16428" y="587751"/>
                </a:lnTo>
                <a:lnTo>
                  <a:pt x="32871" y="587751"/>
                </a:lnTo>
                <a:lnTo>
                  <a:pt x="32871" y="40934"/>
                </a:lnTo>
                <a:close/>
              </a:path>
              <a:path w="49529" h="588010">
                <a:moveTo>
                  <a:pt x="24658" y="0"/>
                </a:moveTo>
                <a:lnTo>
                  <a:pt x="0" y="49011"/>
                </a:lnTo>
                <a:lnTo>
                  <a:pt x="16428" y="49011"/>
                </a:lnTo>
                <a:lnTo>
                  <a:pt x="16428" y="40934"/>
                </a:lnTo>
                <a:lnTo>
                  <a:pt x="45151" y="40934"/>
                </a:lnTo>
                <a:lnTo>
                  <a:pt x="24658" y="0"/>
                </a:lnTo>
                <a:close/>
              </a:path>
              <a:path w="49529" h="588010">
                <a:moveTo>
                  <a:pt x="45151" y="40934"/>
                </a:moveTo>
                <a:lnTo>
                  <a:pt x="32871" y="40934"/>
                </a:lnTo>
                <a:lnTo>
                  <a:pt x="32871" y="49011"/>
                </a:lnTo>
                <a:lnTo>
                  <a:pt x="49194" y="49011"/>
                </a:lnTo>
                <a:lnTo>
                  <a:pt x="45151" y="40934"/>
                </a:lnTo>
                <a:close/>
              </a:path>
            </a:pathLst>
          </a:custGeom>
          <a:solidFill>
            <a:srgbClr val="000000"/>
          </a:solidFill>
        </p:spPr>
        <p:txBody>
          <a:bodyPr wrap="square" lIns="0" tIns="0" rIns="0" bIns="0" rtlCol="0"/>
          <a:lstStyle/>
          <a:p>
            <a:endParaRPr/>
          </a:p>
        </p:txBody>
      </p:sp>
      <p:sp>
        <p:nvSpPr>
          <p:cNvPr id="12" name="object 12"/>
          <p:cNvSpPr/>
          <p:nvPr/>
        </p:nvSpPr>
        <p:spPr>
          <a:xfrm>
            <a:off x="6984431" y="3729609"/>
            <a:ext cx="49530" cy="588010"/>
          </a:xfrm>
          <a:custGeom>
            <a:avLst/>
            <a:gdLst/>
            <a:ahLst/>
            <a:cxnLst/>
            <a:rect l="l" t="t" r="r" b="b"/>
            <a:pathLst>
              <a:path w="49529" h="588010">
                <a:moveTo>
                  <a:pt x="16445" y="538627"/>
                </a:moveTo>
                <a:lnTo>
                  <a:pt x="0" y="538627"/>
                </a:lnTo>
                <a:lnTo>
                  <a:pt x="24688" y="587727"/>
                </a:lnTo>
                <a:lnTo>
                  <a:pt x="45132" y="546817"/>
                </a:lnTo>
                <a:lnTo>
                  <a:pt x="16445" y="546817"/>
                </a:lnTo>
                <a:lnTo>
                  <a:pt x="16445" y="538627"/>
                </a:lnTo>
                <a:close/>
              </a:path>
              <a:path w="49529" h="588010">
                <a:moveTo>
                  <a:pt x="32887" y="0"/>
                </a:moveTo>
                <a:lnTo>
                  <a:pt x="16445" y="0"/>
                </a:lnTo>
                <a:lnTo>
                  <a:pt x="16445" y="546817"/>
                </a:lnTo>
                <a:lnTo>
                  <a:pt x="32887" y="546817"/>
                </a:lnTo>
                <a:lnTo>
                  <a:pt x="32887" y="0"/>
                </a:lnTo>
                <a:close/>
              </a:path>
              <a:path w="49529" h="588010">
                <a:moveTo>
                  <a:pt x="49225" y="538627"/>
                </a:moveTo>
                <a:lnTo>
                  <a:pt x="32887" y="538627"/>
                </a:lnTo>
                <a:lnTo>
                  <a:pt x="32887" y="546817"/>
                </a:lnTo>
                <a:lnTo>
                  <a:pt x="45132" y="546817"/>
                </a:lnTo>
                <a:lnTo>
                  <a:pt x="49225" y="538627"/>
                </a:lnTo>
                <a:close/>
              </a:path>
            </a:pathLst>
          </a:custGeom>
          <a:solidFill>
            <a:srgbClr val="000000"/>
          </a:solidFill>
        </p:spPr>
        <p:txBody>
          <a:bodyPr wrap="square" lIns="0" tIns="0" rIns="0" bIns="0" rtlCol="0"/>
          <a:lstStyle/>
          <a:p>
            <a:endParaRPr/>
          </a:p>
        </p:txBody>
      </p:sp>
      <p:sp>
        <p:nvSpPr>
          <p:cNvPr id="13" name="object 13"/>
          <p:cNvSpPr txBox="1"/>
          <p:nvPr/>
        </p:nvSpPr>
        <p:spPr>
          <a:xfrm>
            <a:off x="5511800" y="3915083"/>
            <a:ext cx="784343" cy="169277"/>
          </a:xfrm>
          <a:prstGeom prst="rect">
            <a:avLst/>
          </a:prstGeom>
          <a:solidFill>
            <a:srgbClr val="BAE0E3"/>
          </a:solidFill>
          <a:ln w="4092">
            <a:solidFill>
              <a:srgbClr val="000000"/>
            </a:solidFill>
          </a:ln>
        </p:spPr>
        <p:txBody>
          <a:bodyPr vert="horz" wrap="square" lIns="0" tIns="0" rIns="0" bIns="0" rtlCol="0">
            <a:spAutoFit/>
          </a:bodyPr>
          <a:lstStyle/>
          <a:p>
            <a:pPr marL="135255">
              <a:lnSpc>
                <a:spcPct val="100000"/>
              </a:lnSpc>
            </a:pPr>
            <a:r>
              <a:rPr sz="1100" dirty="0">
                <a:latin typeface="Arial"/>
                <a:cs typeface="Arial"/>
              </a:rPr>
              <a:t>Detektor</a:t>
            </a:r>
          </a:p>
        </p:txBody>
      </p:sp>
      <p:sp>
        <p:nvSpPr>
          <p:cNvPr id="14" name="object 14"/>
          <p:cNvSpPr txBox="1"/>
          <p:nvPr/>
        </p:nvSpPr>
        <p:spPr>
          <a:xfrm>
            <a:off x="7473738" y="3915750"/>
            <a:ext cx="797670" cy="169277"/>
          </a:xfrm>
          <a:prstGeom prst="rect">
            <a:avLst/>
          </a:prstGeom>
          <a:solidFill>
            <a:srgbClr val="BAE0E3"/>
          </a:solidFill>
          <a:ln w="4092">
            <a:solidFill>
              <a:srgbClr val="000000"/>
            </a:solidFill>
          </a:ln>
        </p:spPr>
        <p:txBody>
          <a:bodyPr vert="horz" wrap="square" lIns="0" tIns="0" rIns="0" bIns="0" rtlCol="0">
            <a:spAutoFit/>
          </a:bodyPr>
          <a:lstStyle/>
          <a:p>
            <a:pPr marL="166370">
              <a:lnSpc>
                <a:spcPct val="100000"/>
              </a:lnSpc>
            </a:pPr>
            <a:r>
              <a:rPr sz="1100" dirty="0">
                <a:latin typeface="Arial"/>
                <a:cs typeface="Arial"/>
              </a:rPr>
              <a:t>Efektor</a:t>
            </a:r>
          </a:p>
        </p:txBody>
      </p:sp>
      <p:sp>
        <p:nvSpPr>
          <p:cNvPr id="15" name="object 15"/>
          <p:cNvSpPr/>
          <p:nvPr/>
        </p:nvSpPr>
        <p:spPr>
          <a:xfrm>
            <a:off x="6358615" y="3983223"/>
            <a:ext cx="309880" cy="49530"/>
          </a:xfrm>
          <a:custGeom>
            <a:avLst/>
            <a:gdLst/>
            <a:ahLst/>
            <a:cxnLst/>
            <a:rect l="l" t="t" r="r" b="b"/>
            <a:pathLst>
              <a:path w="309879" h="49529">
                <a:moveTo>
                  <a:pt x="260329" y="0"/>
                </a:moveTo>
                <a:lnTo>
                  <a:pt x="260329" y="49136"/>
                </a:lnTo>
                <a:lnTo>
                  <a:pt x="293132" y="32719"/>
                </a:lnTo>
                <a:lnTo>
                  <a:pt x="268521" y="32719"/>
                </a:lnTo>
                <a:lnTo>
                  <a:pt x="268521" y="16419"/>
                </a:lnTo>
                <a:lnTo>
                  <a:pt x="293279" y="16419"/>
                </a:lnTo>
                <a:lnTo>
                  <a:pt x="260329" y="0"/>
                </a:lnTo>
                <a:close/>
              </a:path>
              <a:path w="309879" h="49529">
                <a:moveTo>
                  <a:pt x="260329" y="16419"/>
                </a:moveTo>
                <a:lnTo>
                  <a:pt x="0" y="16419"/>
                </a:lnTo>
                <a:lnTo>
                  <a:pt x="0" y="32719"/>
                </a:lnTo>
                <a:lnTo>
                  <a:pt x="260329" y="32719"/>
                </a:lnTo>
                <a:lnTo>
                  <a:pt x="260329" y="16419"/>
                </a:lnTo>
                <a:close/>
              </a:path>
              <a:path w="309879" h="49529">
                <a:moveTo>
                  <a:pt x="293279" y="16419"/>
                </a:moveTo>
                <a:lnTo>
                  <a:pt x="268521" y="16419"/>
                </a:lnTo>
                <a:lnTo>
                  <a:pt x="268521" y="32719"/>
                </a:lnTo>
                <a:lnTo>
                  <a:pt x="293132" y="32719"/>
                </a:lnTo>
                <a:lnTo>
                  <a:pt x="309524" y="24515"/>
                </a:lnTo>
                <a:lnTo>
                  <a:pt x="293279" y="16419"/>
                </a:lnTo>
                <a:close/>
              </a:path>
            </a:pathLst>
          </a:custGeom>
          <a:solidFill>
            <a:srgbClr val="000000"/>
          </a:solidFill>
        </p:spPr>
        <p:txBody>
          <a:bodyPr wrap="square" lIns="0" tIns="0" rIns="0" bIns="0" rtlCol="0"/>
          <a:lstStyle/>
          <a:p>
            <a:endParaRPr/>
          </a:p>
        </p:txBody>
      </p:sp>
      <p:sp>
        <p:nvSpPr>
          <p:cNvPr id="16" name="object 16"/>
          <p:cNvSpPr/>
          <p:nvPr/>
        </p:nvSpPr>
        <p:spPr>
          <a:xfrm>
            <a:off x="7070536" y="3983891"/>
            <a:ext cx="309880" cy="49530"/>
          </a:xfrm>
          <a:custGeom>
            <a:avLst/>
            <a:gdLst/>
            <a:ahLst/>
            <a:cxnLst/>
            <a:rect l="l" t="t" r="r" b="b"/>
            <a:pathLst>
              <a:path w="309879" h="49529">
                <a:moveTo>
                  <a:pt x="49225" y="0"/>
                </a:moveTo>
                <a:lnTo>
                  <a:pt x="0" y="24515"/>
                </a:lnTo>
                <a:lnTo>
                  <a:pt x="49225" y="49124"/>
                </a:lnTo>
                <a:lnTo>
                  <a:pt x="49225" y="32717"/>
                </a:lnTo>
                <a:lnTo>
                  <a:pt x="41002" y="32717"/>
                </a:lnTo>
                <a:lnTo>
                  <a:pt x="41002" y="16417"/>
                </a:lnTo>
                <a:lnTo>
                  <a:pt x="49225" y="16417"/>
                </a:lnTo>
                <a:lnTo>
                  <a:pt x="49225" y="0"/>
                </a:lnTo>
                <a:close/>
              </a:path>
              <a:path w="309879" h="49529">
                <a:moveTo>
                  <a:pt x="49225" y="16417"/>
                </a:moveTo>
                <a:lnTo>
                  <a:pt x="41002" y="16417"/>
                </a:lnTo>
                <a:lnTo>
                  <a:pt x="41002" y="32717"/>
                </a:lnTo>
                <a:lnTo>
                  <a:pt x="49225" y="32717"/>
                </a:lnTo>
                <a:lnTo>
                  <a:pt x="49225" y="16417"/>
                </a:lnTo>
                <a:close/>
              </a:path>
              <a:path w="309879" h="49529">
                <a:moveTo>
                  <a:pt x="309524" y="16417"/>
                </a:moveTo>
                <a:lnTo>
                  <a:pt x="49225" y="16417"/>
                </a:lnTo>
                <a:lnTo>
                  <a:pt x="49225" y="32717"/>
                </a:lnTo>
                <a:lnTo>
                  <a:pt x="309524" y="32717"/>
                </a:lnTo>
                <a:lnTo>
                  <a:pt x="309524" y="16417"/>
                </a:lnTo>
                <a:close/>
              </a:path>
            </a:pathLst>
          </a:custGeom>
          <a:solidFill>
            <a:srgbClr val="000000"/>
          </a:solidFill>
        </p:spPr>
        <p:txBody>
          <a:bodyPr wrap="square" lIns="0" tIns="0" rIns="0" bIns="0" rtlCol="0"/>
          <a:lstStyle/>
          <a:p>
            <a:endParaRPr/>
          </a:p>
        </p:txBody>
      </p:sp>
      <p:sp>
        <p:nvSpPr>
          <p:cNvPr id="17" name="object 17"/>
          <p:cNvSpPr txBox="1"/>
          <p:nvPr/>
        </p:nvSpPr>
        <p:spPr>
          <a:xfrm>
            <a:off x="7612397" y="3209303"/>
            <a:ext cx="1185884" cy="511230"/>
          </a:xfrm>
          <a:prstGeom prst="rect">
            <a:avLst/>
          </a:prstGeom>
          <a:solidFill>
            <a:srgbClr val="BAE0E3"/>
          </a:solidFill>
          <a:ln w="4095">
            <a:solidFill>
              <a:srgbClr val="000000"/>
            </a:solidFill>
          </a:ln>
        </p:spPr>
        <p:txBody>
          <a:bodyPr vert="horz" wrap="square" lIns="0" tIns="0" rIns="0" bIns="0" rtlCol="0">
            <a:spAutoFit/>
          </a:bodyPr>
          <a:lstStyle/>
          <a:p>
            <a:pPr marL="635" algn="ctr">
              <a:lnSpc>
                <a:spcPct val="100000"/>
              </a:lnSpc>
            </a:pPr>
            <a:r>
              <a:rPr sz="1100" dirty="0">
                <a:latin typeface="Arial"/>
                <a:cs typeface="Arial"/>
              </a:rPr>
              <a:t>Vyhodnocení</a:t>
            </a:r>
          </a:p>
          <a:p>
            <a:pPr algn="ctr">
              <a:lnSpc>
                <a:spcPct val="100000"/>
              </a:lnSpc>
              <a:spcBef>
                <a:spcPts val="25"/>
              </a:spcBef>
            </a:pPr>
            <a:r>
              <a:rPr sz="1100" dirty="0">
                <a:latin typeface="Arial"/>
                <a:cs typeface="Arial"/>
              </a:rPr>
              <a:t>– porovnání</a:t>
            </a:r>
          </a:p>
          <a:p>
            <a:pPr marL="62230" marR="55244" indent="1905" algn="ctr">
              <a:lnSpc>
                <a:spcPct val="102499"/>
              </a:lnSpc>
              <a:spcBef>
                <a:spcPts val="10"/>
              </a:spcBef>
            </a:pPr>
            <a:r>
              <a:rPr sz="1100" dirty="0">
                <a:latin typeface="Arial"/>
                <a:cs typeface="Arial"/>
              </a:rPr>
              <a:t>se</a:t>
            </a:r>
            <a:r>
              <a:rPr sz="1100" dirty="0">
                <a:latin typeface="Times New Roman"/>
                <a:cs typeface="Times New Roman"/>
              </a:rPr>
              <a:t> </a:t>
            </a:r>
            <a:r>
              <a:rPr sz="1100" dirty="0">
                <a:latin typeface="Arial"/>
                <a:cs typeface="Arial"/>
              </a:rPr>
              <a:t>standardem</a:t>
            </a:r>
          </a:p>
        </p:txBody>
      </p:sp>
      <p:sp>
        <p:nvSpPr>
          <p:cNvPr id="18" name="object 18"/>
          <p:cNvSpPr/>
          <p:nvPr/>
        </p:nvSpPr>
        <p:spPr>
          <a:xfrm>
            <a:off x="7248845" y="3519586"/>
            <a:ext cx="309880" cy="49530"/>
          </a:xfrm>
          <a:custGeom>
            <a:avLst/>
            <a:gdLst/>
            <a:ahLst/>
            <a:cxnLst/>
            <a:rect l="l" t="t" r="r" b="b"/>
            <a:pathLst>
              <a:path w="309879" h="49529">
                <a:moveTo>
                  <a:pt x="49225" y="0"/>
                </a:moveTo>
                <a:lnTo>
                  <a:pt x="0" y="24505"/>
                </a:lnTo>
                <a:lnTo>
                  <a:pt x="49225" y="49133"/>
                </a:lnTo>
                <a:lnTo>
                  <a:pt x="49225" y="32705"/>
                </a:lnTo>
                <a:lnTo>
                  <a:pt x="41021" y="32705"/>
                </a:lnTo>
                <a:lnTo>
                  <a:pt x="41021" y="16298"/>
                </a:lnTo>
                <a:lnTo>
                  <a:pt x="49225" y="16298"/>
                </a:lnTo>
                <a:lnTo>
                  <a:pt x="49225" y="0"/>
                </a:lnTo>
                <a:close/>
              </a:path>
              <a:path w="309879" h="49529">
                <a:moveTo>
                  <a:pt x="49225" y="16298"/>
                </a:moveTo>
                <a:lnTo>
                  <a:pt x="41021" y="16298"/>
                </a:lnTo>
                <a:lnTo>
                  <a:pt x="41021" y="32705"/>
                </a:lnTo>
                <a:lnTo>
                  <a:pt x="49225" y="32705"/>
                </a:lnTo>
                <a:lnTo>
                  <a:pt x="49225" y="16298"/>
                </a:lnTo>
                <a:close/>
              </a:path>
              <a:path w="309879" h="49529">
                <a:moveTo>
                  <a:pt x="309554" y="16298"/>
                </a:moveTo>
                <a:lnTo>
                  <a:pt x="49225" y="16298"/>
                </a:lnTo>
                <a:lnTo>
                  <a:pt x="49225" y="32705"/>
                </a:lnTo>
                <a:lnTo>
                  <a:pt x="309554" y="32705"/>
                </a:lnTo>
                <a:lnTo>
                  <a:pt x="309554" y="16298"/>
                </a:lnTo>
                <a:close/>
              </a:path>
            </a:pathLst>
          </a:custGeom>
          <a:solidFill>
            <a:srgbClr val="000000"/>
          </a:solid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213537"/>
          </a:xfrm>
          <a:prstGeom prst="rect">
            <a:avLst/>
          </a:prstGeom>
        </p:spPr>
        <p:txBody>
          <a:bodyPr vert="horz" wrap="square" lIns="0" tIns="58801" rIns="0" bIns="0" rtlCol="0">
            <a:spAutoFit/>
          </a:bodyPr>
          <a:lstStyle/>
          <a:p>
            <a:pPr marL="102870" marR="5080">
              <a:lnSpc>
                <a:spcPts val="4460"/>
              </a:lnSpc>
            </a:pPr>
            <a:r>
              <a:rPr dirty="0" err="1"/>
              <a:t>Způsoby</a:t>
            </a:r>
            <a:r>
              <a:rPr dirty="0"/>
              <a:t> </a:t>
            </a:r>
            <a:r>
              <a:rPr lang="cs-CZ" dirty="0" smtClean="0"/>
              <a:t>ř</a:t>
            </a:r>
            <a:r>
              <a:rPr dirty="0" err="1" smtClean="0"/>
              <a:t>ízení</a:t>
            </a:r>
            <a:r>
              <a:rPr dirty="0" smtClean="0"/>
              <a:t> </a:t>
            </a:r>
            <a:r>
              <a:rPr dirty="0"/>
              <a:t>z </a:t>
            </a:r>
            <a:r>
              <a:rPr dirty="0" err="1"/>
              <a:t>pohledu</a:t>
            </a:r>
            <a:r>
              <a:rPr dirty="0"/>
              <a:t> </a:t>
            </a:r>
            <a:r>
              <a:rPr dirty="0" smtClean="0"/>
              <a:t>mana</a:t>
            </a:r>
            <a:r>
              <a:rPr lang="cs-CZ" dirty="0" smtClean="0"/>
              <a:t>ž</a:t>
            </a:r>
            <a:r>
              <a:rPr dirty="0" err="1" smtClean="0"/>
              <a:t>erských</a:t>
            </a:r>
            <a:r>
              <a:rPr dirty="0" smtClean="0"/>
              <a:t> </a:t>
            </a:r>
            <a:r>
              <a:rPr lang="cs-CZ" dirty="0" smtClean="0"/>
              <a:t>ř</a:t>
            </a:r>
            <a:r>
              <a:rPr dirty="0" err="1" smtClean="0"/>
              <a:t>ídících</a:t>
            </a:r>
            <a:r>
              <a:rPr dirty="0" smtClean="0"/>
              <a:t> </a:t>
            </a:r>
            <a:r>
              <a:rPr dirty="0"/>
              <a:t>systémů</a:t>
            </a:r>
          </a:p>
        </p:txBody>
      </p:sp>
      <p:sp>
        <p:nvSpPr>
          <p:cNvPr id="3" name="object 3"/>
          <p:cNvSpPr txBox="1"/>
          <p:nvPr/>
        </p:nvSpPr>
        <p:spPr>
          <a:xfrm>
            <a:off x="534726" y="1678339"/>
            <a:ext cx="7940675" cy="3190617"/>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Snaha o vyuţití širokého spektra nástrojů</a:t>
            </a:r>
            <a:endParaRPr sz="2400">
              <a:latin typeface="Arial"/>
              <a:cs typeface="Arial"/>
            </a:endParaRPr>
          </a:p>
          <a:p>
            <a:pPr marL="352425" marR="5080" indent="-339725">
              <a:lnSpc>
                <a:spcPts val="2680"/>
              </a:lnSpc>
              <a:spcBef>
                <a:spcPts val="1945"/>
              </a:spcBef>
              <a:buClr>
                <a:srgbClr val="FFFFFF"/>
              </a:buClr>
              <a:buFont typeface="Arial"/>
              <a:buChar char="•"/>
              <a:tabLst>
                <a:tab pos="353060" algn="l"/>
              </a:tabLst>
            </a:pPr>
            <a:r>
              <a:rPr sz="2400" dirty="0">
                <a:solidFill>
                  <a:srgbClr val="FFFFFF"/>
                </a:solidFill>
                <a:latin typeface="Arial"/>
                <a:cs typeface="Arial"/>
              </a:rPr>
              <a:t>nástroje pro </a:t>
            </a:r>
            <a:r>
              <a:rPr sz="2400" b="1" dirty="0">
                <a:solidFill>
                  <a:srgbClr val="FFFFFF"/>
                </a:solidFill>
                <a:latin typeface="Arial"/>
                <a:cs typeface="Arial"/>
              </a:rPr>
              <a:t>přímé řízení </a:t>
            </a:r>
            <a:r>
              <a:rPr sz="2400" dirty="0">
                <a:solidFill>
                  <a:srgbClr val="FFFFFF"/>
                </a:solidFill>
                <a:latin typeface="Arial"/>
                <a:cs typeface="Arial"/>
              </a:rPr>
              <a:t>průběhu činnosti (action,</a:t>
            </a:r>
            <a:r>
              <a:rPr sz="2400" dirty="0">
                <a:solidFill>
                  <a:srgbClr val="FFFFFF"/>
                </a:solidFill>
                <a:latin typeface="Times New Roman"/>
                <a:cs typeface="Times New Roman"/>
              </a:rPr>
              <a:t> </a:t>
            </a:r>
            <a:r>
              <a:rPr sz="2400" dirty="0">
                <a:solidFill>
                  <a:srgbClr val="FFFFFF"/>
                </a:solidFill>
                <a:latin typeface="Arial"/>
                <a:cs typeface="Arial"/>
              </a:rPr>
              <a:t>resp.</a:t>
            </a:r>
            <a:r>
              <a:rPr sz="2400" dirty="0">
                <a:solidFill>
                  <a:srgbClr val="FFFFFF"/>
                </a:solidFill>
                <a:latin typeface="Times New Roman"/>
                <a:cs typeface="Times New Roman"/>
              </a:rPr>
              <a:t> </a:t>
            </a:r>
            <a:r>
              <a:rPr sz="2400" dirty="0">
                <a:solidFill>
                  <a:srgbClr val="FFFFFF"/>
                </a:solidFill>
                <a:latin typeface="Arial"/>
                <a:cs typeface="Arial"/>
              </a:rPr>
              <a:t>behaviour</a:t>
            </a:r>
            <a:r>
              <a:rPr sz="2400" dirty="0">
                <a:solidFill>
                  <a:srgbClr val="FFFFFF"/>
                </a:solidFill>
                <a:latin typeface="Times New Roman"/>
                <a:cs typeface="Times New Roman"/>
              </a:rPr>
              <a:t> </a:t>
            </a:r>
            <a:r>
              <a:rPr sz="2400" dirty="0">
                <a:solidFill>
                  <a:srgbClr val="FFFFFF"/>
                </a:solidFill>
                <a:latin typeface="Arial"/>
                <a:cs typeface="Arial"/>
              </a:rPr>
              <a:t>controls),</a:t>
            </a:r>
            <a:endParaRPr sz="2400">
              <a:latin typeface="Arial"/>
              <a:cs typeface="Arial"/>
            </a:endParaRPr>
          </a:p>
          <a:p>
            <a:pPr marL="352425" indent="-339725">
              <a:lnSpc>
                <a:spcPts val="2780"/>
              </a:lnSpc>
              <a:spcBef>
                <a:spcPts val="1650"/>
              </a:spcBef>
              <a:buClr>
                <a:srgbClr val="FFFFFF"/>
              </a:buClr>
              <a:buFont typeface="Arial"/>
              <a:buChar char="•"/>
              <a:tabLst>
                <a:tab pos="353060" algn="l"/>
              </a:tabLst>
            </a:pPr>
            <a:r>
              <a:rPr sz="2400" dirty="0">
                <a:solidFill>
                  <a:srgbClr val="FFFFFF"/>
                </a:solidFill>
                <a:latin typeface="Arial"/>
                <a:cs typeface="Arial"/>
              </a:rPr>
              <a:t>nástroje </a:t>
            </a:r>
            <a:r>
              <a:rPr sz="2400" b="1" dirty="0">
                <a:solidFill>
                  <a:srgbClr val="FFFFFF"/>
                </a:solidFill>
                <a:latin typeface="Arial"/>
                <a:cs typeface="Arial"/>
              </a:rPr>
              <a:t>personálního řízení a formování podnikové</a:t>
            </a:r>
            <a:endParaRPr sz="2400">
              <a:latin typeface="Arial"/>
              <a:cs typeface="Arial"/>
            </a:endParaRPr>
          </a:p>
          <a:p>
            <a:pPr marL="352425">
              <a:lnSpc>
                <a:spcPts val="2780"/>
              </a:lnSpc>
            </a:pPr>
            <a:r>
              <a:rPr sz="2400" b="1" dirty="0">
                <a:solidFill>
                  <a:srgbClr val="FFFFFF"/>
                </a:solidFill>
                <a:latin typeface="Arial"/>
                <a:cs typeface="Arial"/>
              </a:rPr>
              <a:t>kultury</a:t>
            </a:r>
            <a:r>
              <a:rPr sz="2400" b="1" dirty="0">
                <a:solidFill>
                  <a:srgbClr val="FFFFFF"/>
                </a:solidFill>
                <a:latin typeface="Times New Roman"/>
                <a:cs typeface="Times New Roman"/>
              </a:rPr>
              <a:t> </a:t>
            </a:r>
            <a:r>
              <a:rPr sz="2400" dirty="0">
                <a:solidFill>
                  <a:srgbClr val="FFFFFF"/>
                </a:solidFill>
                <a:latin typeface="Arial"/>
                <a:cs typeface="Arial"/>
              </a:rPr>
              <a:t>(personnel</a:t>
            </a:r>
            <a:r>
              <a:rPr sz="2400" dirty="0">
                <a:solidFill>
                  <a:srgbClr val="FFFFFF"/>
                </a:solidFill>
                <a:latin typeface="Times New Roman"/>
                <a:cs typeface="Times New Roman"/>
              </a:rPr>
              <a:t> </a:t>
            </a:r>
            <a:r>
              <a:rPr sz="2400" dirty="0">
                <a:solidFill>
                  <a:srgbClr val="FFFFFF"/>
                </a:solidFill>
                <a:latin typeface="Arial"/>
                <a:cs typeface="Arial"/>
              </a:rPr>
              <a:t>and</a:t>
            </a:r>
            <a:r>
              <a:rPr sz="2400" dirty="0">
                <a:solidFill>
                  <a:srgbClr val="FFFFFF"/>
                </a:solidFill>
                <a:latin typeface="Times New Roman"/>
                <a:cs typeface="Times New Roman"/>
              </a:rPr>
              <a:t> </a:t>
            </a:r>
            <a:r>
              <a:rPr sz="2400" dirty="0">
                <a:solidFill>
                  <a:srgbClr val="FFFFFF"/>
                </a:solidFill>
                <a:latin typeface="Arial"/>
                <a:cs typeface="Arial"/>
              </a:rPr>
              <a:t>cultural</a:t>
            </a:r>
            <a:r>
              <a:rPr sz="2400" dirty="0">
                <a:solidFill>
                  <a:srgbClr val="FFFFFF"/>
                </a:solidFill>
                <a:latin typeface="Times New Roman"/>
                <a:cs typeface="Times New Roman"/>
              </a:rPr>
              <a:t> </a:t>
            </a:r>
            <a:r>
              <a:rPr sz="2400" dirty="0">
                <a:solidFill>
                  <a:srgbClr val="FFFFFF"/>
                </a:solidFill>
                <a:latin typeface="Arial"/>
                <a:cs typeface="Arial"/>
              </a:rPr>
              <a:t>controls)</a:t>
            </a:r>
            <a:r>
              <a:rPr sz="2400" dirty="0">
                <a:solidFill>
                  <a:srgbClr val="FFFFFF"/>
                </a:solidFill>
                <a:latin typeface="Times New Roman"/>
                <a:cs typeface="Times New Roman"/>
              </a:rPr>
              <a:t> </a:t>
            </a:r>
            <a:r>
              <a:rPr sz="2400" dirty="0">
                <a:solidFill>
                  <a:srgbClr val="FFFFFF"/>
                </a:solidFill>
                <a:latin typeface="Arial"/>
                <a:cs typeface="Arial"/>
              </a:rPr>
              <a:t>a</a:t>
            </a:r>
            <a:endParaRPr sz="2400">
              <a:latin typeface="Arial"/>
              <a:cs typeface="Arial"/>
            </a:endParaRPr>
          </a:p>
          <a:p>
            <a:pPr marL="352425" marR="45720" indent="-339725">
              <a:lnSpc>
                <a:spcPts val="2680"/>
              </a:lnSpc>
              <a:spcBef>
                <a:spcPts val="1960"/>
              </a:spcBef>
              <a:buClr>
                <a:srgbClr val="FFFFFF"/>
              </a:buClr>
              <a:buFont typeface="Arial"/>
              <a:buChar char="•"/>
              <a:tabLst>
                <a:tab pos="353060" algn="l"/>
              </a:tabLst>
            </a:pPr>
            <a:r>
              <a:rPr sz="2400" dirty="0">
                <a:solidFill>
                  <a:srgbClr val="FFFFFF"/>
                </a:solidFill>
                <a:latin typeface="Arial"/>
                <a:cs typeface="Arial"/>
              </a:rPr>
              <a:t>nástroje </a:t>
            </a:r>
            <a:r>
              <a:rPr sz="2400" b="1" dirty="0">
                <a:solidFill>
                  <a:srgbClr val="FFFFFF"/>
                </a:solidFill>
                <a:latin typeface="Arial"/>
                <a:cs typeface="Arial"/>
              </a:rPr>
              <a:t>pro řízení podle výsledků </a:t>
            </a:r>
            <a:r>
              <a:rPr sz="2400" dirty="0">
                <a:solidFill>
                  <a:srgbClr val="FFFFFF"/>
                </a:solidFill>
                <a:latin typeface="Arial"/>
                <a:cs typeface="Arial"/>
              </a:rPr>
              <a:t>(result,</a:t>
            </a:r>
            <a:r>
              <a:rPr sz="2400" dirty="0">
                <a:solidFill>
                  <a:srgbClr val="FFFFFF"/>
                </a:solidFill>
                <a:latin typeface="Times New Roman"/>
                <a:cs typeface="Times New Roman"/>
              </a:rPr>
              <a:t> </a:t>
            </a:r>
            <a:r>
              <a:rPr sz="2400" dirty="0">
                <a:solidFill>
                  <a:srgbClr val="FFFFFF"/>
                </a:solidFill>
                <a:latin typeface="Arial"/>
                <a:cs typeface="Arial"/>
              </a:rPr>
              <a:t>resp.</a:t>
            </a:r>
            <a:r>
              <a:rPr sz="2400" dirty="0">
                <a:solidFill>
                  <a:srgbClr val="FFFFFF"/>
                </a:solidFill>
                <a:latin typeface="Times New Roman"/>
                <a:cs typeface="Times New Roman"/>
              </a:rPr>
              <a:t> </a:t>
            </a:r>
            <a:r>
              <a:rPr sz="2400" dirty="0">
                <a:solidFill>
                  <a:srgbClr val="FFFFFF"/>
                </a:solidFill>
                <a:latin typeface="Arial"/>
                <a:cs typeface="Arial"/>
              </a:rPr>
              <a:t>output</a:t>
            </a:r>
            <a:r>
              <a:rPr sz="2400" dirty="0">
                <a:solidFill>
                  <a:srgbClr val="FFFFFF"/>
                </a:solidFill>
                <a:latin typeface="Times New Roman"/>
                <a:cs typeface="Times New Roman"/>
              </a:rPr>
              <a:t> </a:t>
            </a:r>
            <a:r>
              <a:rPr sz="2400" dirty="0">
                <a:solidFill>
                  <a:srgbClr val="FFFFFF"/>
                </a:solidFill>
                <a:latin typeface="Arial"/>
                <a:cs typeface="Arial"/>
              </a:rPr>
              <a:t>controls).</a:t>
            </a:r>
            <a:endParaRPr sz="2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960270"/>
          </a:xfrm>
          <a:prstGeom prst="rect">
            <a:avLst/>
          </a:prstGeom>
        </p:spPr>
        <p:txBody>
          <a:bodyPr vert="horz" wrap="square" lIns="0" tIns="341383" rIns="0" bIns="0" rtlCol="0">
            <a:spAutoFit/>
          </a:bodyPr>
          <a:lstStyle/>
          <a:p>
            <a:pPr marL="102870">
              <a:lnSpc>
                <a:spcPct val="100000"/>
              </a:lnSpc>
            </a:pPr>
            <a:r>
              <a:rPr dirty="0"/>
              <a:t>Nástroje pro </a:t>
            </a:r>
            <a:r>
              <a:rPr dirty="0" smtClean="0"/>
              <a:t>p</a:t>
            </a:r>
            <a:r>
              <a:rPr lang="cs-CZ" dirty="0" smtClean="0"/>
              <a:t>ř</a:t>
            </a:r>
            <a:r>
              <a:rPr dirty="0" err="1" smtClean="0"/>
              <a:t>ímé</a:t>
            </a:r>
            <a:r>
              <a:rPr dirty="0" smtClean="0"/>
              <a:t> </a:t>
            </a:r>
            <a:r>
              <a:rPr lang="cs-CZ" dirty="0" smtClean="0"/>
              <a:t>ř</a:t>
            </a:r>
            <a:r>
              <a:rPr dirty="0" err="1" smtClean="0"/>
              <a:t>ízení</a:t>
            </a:r>
            <a:r>
              <a:rPr dirty="0" smtClean="0"/>
              <a:t> </a:t>
            </a:r>
            <a:r>
              <a:rPr dirty="0"/>
              <a:t>činnosti</a:t>
            </a:r>
          </a:p>
        </p:txBody>
      </p:sp>
      <p:sp>
        <p:nvSpPr>
          <p:cNvPr id="3" name="object 3"/>
          <p:cNvSpPr txBox="1">
            <a:spLocks noGrp="1"/>
          </p:cNvSpPr>
          <p:nvPr>
            <p:ph type="body" idx="1"/>
          </p:nvPr>
        </p:nvSpPr>
        <p:spPr>
          <a:xfrm>
            <a:off x="534726" y="1676472"/>
            <a:ext cx="8074547" cy="4172361"/>
          </a:xfrm>
          <a:prstGeom prst="rect">
            <a:avLst/>
          </a:prstGeom>
        </p:spPr>
        <p:txBody>
          <a:bodyPr vert="horz" wrap="square" lIns="0" tIns="0" rIns="0" bIns="0" rtlCol="0">
            <a:spAutoFit/>
          </a:bodyPr>
          <a:lstStyle/>
          <a:p>
            <a:pPr marL="352425" marR="728980" indent="-339725">
              <a:lnSpc>
                <a:spcPts val="2680"/>
              </a:lnSpc>
              <a:buClr>
                <a:srgbClr val="FFFFFF"/>
              </a:buClr>
              <a:buFont typeface="Arial"/>
              <a:buChar char="•"/>
              <a:tabLst>
                <a:tab pos="353060" algn="l"/>
              </a:tabLst>
            </a:pPr>
            <a:r>
              <a:rPr sz="2400" b="1" dirty="0"/>
              <a:t>Omezení možnosti jednat určitým způsobem </a:t>
            </a:r>
            <a:r>
              <a:rPr sz="2400" dirty="0"/>
              <a:t>(behavioral</a:t>
            </a:r>
            <a:r>
              <a:rPr sz="2400" dirty="0">
                <a:latin typeface="Times New Roman"/>
                <a:cs typeface="Times New Roman"/>
              </a:rPr>
              <a:t> </a:t>
            </a:r>
            <a:r>
              <a:rPr sz="2400" dirty="0"/>
              <a:t>constraints), </a:t>
            </a:r>
            <a:r>
              <a:rPr sz="2400" dirty="0" err="1" smtClean="0"/>
              <a:t>znemo</a:t>
            </a:r>
            <a:r>
              <a:rPr lang="cs-CZ" sz="2400" dirty="0" smtClean="0"/>
              <a:t>ž</a:t>
            </a:r>
            <a:r>
              <a:rPr sz="2400" dirty="0" err="1" smtClean="0"/>
              <a:t>ní</a:t>
            </a:r>
            <a:r>
              <a:rPr sz="2400" dirty="0" smtClean="0"/>
              <a:t> </a:t>
            </a:r>
            <a:r>
              <a:rPr sz="2400" dirty="0"/>
              <a:t>jednat </a:t>
            </a:r>
            <a:r>
              <a:rPr sz="2400" dirty="0" err="1"/>
              <a:t>jiným</a:t>
            </a:r>
            <a:r>
              <a:rPr sz="2400" dirty="0"/>
              <a:t> </a:t>
            </a:r>
            <a:r>
              <a:rPr sz="2400" dirty="0" smtClean="0"/>
              <a:t>ne</a:t>
            </a:r>
            <a:r>
              <a:rPr lang="cs-CZ" sz="2400" dirty="0" smtClean="0"/>
              <a:t>ž</a:t>
            </a:r>
            <a:r>
              <a:rPr sz="2400" dirty="0" smtClean="0"/>
              <a:t> </a:t>
            </a:r>
            <a:r>
              <a:rPr lang="cs-CZ" sz="2400" dirty="0" smtClean="0"/>
              <a:t>ž</a:t>
            </a:r>
            <a:r>
              <a:rPr sz="2400" dirty="0" err="1" smtClean="0"/>
              <a:t>ádoucím</a:t>
            </a:r>
            <a:r>
              <a:rPr sz="2400" dirty="0" smtClean="0"/>
              <a:t> </a:t>
            </a:r>
            <a:r>
              <a:rPr sz="2400" dirty="0"/>
              <a:t>způsobem</a:t>
            </a:r>
          </a:p>
          <a:p>
            <a:pPr marL="352425" marR="296545" indent="-339725">
              <a:lnSpc>
                <a:spcPts val="2680"/>
              </a:lnSpc>
              <a:spcBef>
                <a:spcPts val="1905"/>
              </a:spcBef>
              <a:buClr>
                <a:srgbClr val="FFFFFF"/>
              </a:buClr>
              <a:buFont typeface="Arial"/>
              <a:buChar char="•"/>
              <a:tabLst>
                <a:tab pos="353060" algn="l"/>
              </a:tabLst>
            </a:pPr>
            <a:r>
              <a:rPr sz="2400" b="1" dirty="0"/>
              <a:t>Posouzení akce před jejím uskutečněním </a:t>
            </a:r>
            <a:r>
              <a:rPr sz="2400" dirty="0"/>
              <a:t>(preaction</a:t>
            </a:r>
            <a:r>
              <a:rPr sz="2400" dirty="0">
                <a:latin typeface="Times New Roman"/>
                <a:cs typeface="Times New Roman"/>
              </a:rPr>
              <a:t> </a:t>
            </a:r>
            <a:r>
              <a:rPr sz="2400" dirty="0"/>
              <a:t>review)</a:t>
            </a:r>
          </a:p>
          <a:p>
            <a:pPr marL="352425" indent="-339725">
              <a:lnSpc>
                <a:spcPts val="2785"/>
              </a:lnSpc>
              <a:spcBef>
                <a:spcPts val="1635"/>
              </a:spcBef>
              <a:buClr>
                <a:srgbClr val="FFFFFF"/>
              </a:buClr>
              <a:buFont typeface="Arial"/>
              <a:buChar char="•"/>
              <a:tabLst>
                <a:tab pos="353060" algn="l"/>
              </a:tabLst>
            </a:pPr>
            <a:r>
              <a:rPr sz="2400" b="1" dirty="0"/>
              <a:t>Svěření odpovědnosti za činnost zaměstnancům</a:t>
            </a:r>
            <a:endParaRPr sz="2400" dirty="0"/>
          </a:p>
          <a:p>
            <a:pPr marL="352425">
              <a:lnSpc>
                <a:spcPts val="2785"/>
              </a:lnSpc>
            </a:pPr>
            <a:r>
              <a:rPr sz="2400" b="1" dirty="0"/>
              <a:t>na</a:t>
            </a:r>
            <a:r>
              <a:rPr sz="2400" b="1" dirty="0">
                <a:latin typeface="Times New Roman"/>
                <a:cs typeface="Times New Roman"/>
              </a:rPr>
              <a:t> </a:t>
            </a:r>
            <a:r>
              <a:rPr sz="2400" b="1" dirty="0"/>
              <a:t>základě předem stanovených vodítek</a:t>
            </a:r>
            <a:endParaRPr sz="2400" dirty="0"/>
          </a:p>
          <a:p>
            <a:pPr marL="352425" marR="5080" indent="-339725">
              <a:lnSpc>
                <a:spcPct val="93100"/>
              </a:lnSpc>
              <a:spcBef>
                <a:spcPts val="1889"/>
              </a:spcBef>
              <a:buClr>
                <a:srgbClr val="FFFFFF"/>
              </a:buClr>
              <a:buFont typeface="Arial"/>
              <a:buChar char="•"/>
              <a:tabLst>
                <a:tab pos="353060" algn="l"/>
              </a:tabLst>
            </a:pPr>
            <a:r>
              <a:rPr sz="2400" b="1" dirty="0"/>
              <a:t>Prevence</a:t>
            </a:r>
            <a:r>
              <a:rPr sz="2400" b="1" dirty="0">
                <a:latin typeface="Times New Roman"/>
                <a:cs typeface="Times New Roman"/>
              </a:rPr>
              <a:t> </a:t>
            </a:r>
            <a:r>
              <a:rPr sz="2400" b="1" dirty="0"/>
              <a:t>versus</a:t>
            </a:r>
            <a:r>
              <a:rPr sz="2400" b="1" dirty="0">
                <a:latin typeface="Times New Roman"/>
                <a:cs typeface="Times New Roman"/>
              </a:rPr>
              <a:t> </a:t>
            </a:r>
            <a:r>
              <a:rPr sz="2400" b="1" dirty="0"/>
              <a:t>detekce</a:t>
            </a:r>
            <a:r>
              <a:rPr sz="2400" b="1" dirty="0">
                <a:latin typeface="Times New Roman"/>
                <a:cs typeface="Times New Roman"/>
              </a:rPr>
              <a:t> </a:t>
            </a:r>
            <a:r>
              <a:rPr sz="2400" dirty="0"/>
              <a:t>rozlišuje zda </a:t>
            </a:r>
            <a:r>
              <a:rPr sz="2400" dirty="0" err="1"/>
              <a:t>dané</a:t>
            </a:r>
            <a:r>
              <a:rPr sz="2400" dirty="0"/>
              <a:t> </a:t>
            </a:r>
            <a:r>
              <a:rPr sz="2400" dirty="0" err="1" smtClean="0"/>
              <a:t>opat</a:t>
            </a:r>
            <a:r>
              <a:rPr lang="cs-CZ" sz="2400" dirty="0" smtClean="0"/>
              <a:t>ř</a:t>
            </a:r>
            <a:r>
              <a:rPr sz="2400" dirty="0" err="1" smtClean="0"/>
              <a:t>ení</a:t>
            </a:r>
            <a:r>
              <a:rPr sz="2400" dirty="0" smtClean="0"/>
              <a:t> </a:t>
            </a:r>
            <a:r>
              <a:rPr sz="2400" dirty="0"/>
              <a:t>problémový stav vylučuje (prevence) nebo pouze zjišťuje (detekuje)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1226361"/>
          </a:xfrm>
          <a:prstGeom prst="rect">
            <a:avLst/>
          </a:prstGeom>
        </p:spPr>
        <p:txBody>
          <a:bodyPr vert="horz" wrap="square" lIns="0" tIns="71501" rIns="0" bIns="0" rtlCol="0">
            <a:spAutoFit/>
          </a:bodyPr>
          <a:lstStyle/>
          <a:p>
            <a:pPr marL="102870" marR="5080">
              <a:lnSpc>
                <a:spcPts val="4460"/>
              </a:lnSpc>
            </a:pPr>
            <a:r>
              <a:rPr dirty="0" err="1"/>
              <a:t>Personální</a:t>
            </a:r>
            <a:r>
              <a:rPr dirty="0"/>
              <a:t> </a:t>
            </a:r>
            <a:r>
              <a:rPr lang="cs-CZ" dirty="0" smtClean="0"/>
              <a:t>ř</a:t>
            </a:r>
            <a:r>
              <a:rPr dirty="0" err="1" smtClean="0"/>
              <a:t>ízení</a:t>
            </a:r>
            <a:r>
              <a:rPr dirty="0" smtClean="0"/>
              <a:t> </a:t>
            </a:r>
            <a:r>
              <a:rPr dirty="0"/>
              <a:t>a formování podnikové struktury</a:t>
            </a:r>
          </a:p>
        </p:txBody>
      </p:sp>
      <p:sp>
        <p:nvSpPr>
          <p:cNvPr id="3" name="object 3"/>
          <p:cNvSpPr txBox="1"/>
          <p:nvPr/>
        </p:nvSpPr>
        <p:spPr>
          <a:xfrm>
            <a:off x="534726" y="1691039"/>
            <a:ext cx="8008620" cy="4611519"/>
          </a:xfrm>
          <a:prstGeom prst="rect">
            <a:avLst/>
          </a:prstGeom>
        </p:spPr>
        <p:txBody>
          <a:bodyPr vert="horz" wrap="square" lIns="0" tIns="0" rIns="0" bIns="0" rtlCol="0">
            <a:spAutoFit/>
          </a:bodyPr>
          <a:lstStyle/>
          <a:p>
            <a:pPr marL="352425" indent="-339725">
              <a:lnSpc>
                <a:spcPct val="100000"/>
              </a:lnSpc>
              <a:buClr>
                <a:srgbClr val="FFFFFF"/>
              </a:buClr>
              <a:buFont typeface="Arial"/>
              <a:buChar char="•"/>
              <a:tabLst>
                <a:tab pos="353060" algn="l"/>
              </a:tabLst>
            </a:pPr>
            <a:r>
              <a:rPr sz="2400" dirty="0">
                <a:solidFill>
                  <a:srgbClr val="FFFFFF"/>
                </a:solidFill>
                <a:latin typeface="Arial"/>
                <a:cs typeface="Arial"/>
              </a:rPr>
              <a:t>Cíle</a:t>
            </a:r>
            <a:endParaRPr sz="2400" dirty="0">
              <a:latin typeface="Arial"/>
              <a:cs typeface="Arial"/>
            </a:endParaRPr>
          </a:p>
          <a:p>
            <a:pPr marL="1155065" lvl="1" indent="-226695">
              <a:lnSpc>
                <a:spcPct val="100000"/>
              </a:lnSpc>
              <a:spcBef>
                <a:spcPts val="1035"/>
              </a:spcBef>
              <a:buClr>
                <a:srgbClr val="FFFFFF"/>
              </a:buClr>
              <a:buFont typeface="Arial"/>
              <a:buChar char="•"/>
              <a:tabLst>
                <a:tab pos="1155700" algn="l"/>
              </a:tabLst>
            </a:pPr>
            <a:r>
              <a:rPr sz="2000" dirty="0">
                <a:solidFill>
                  <a:srgbClr val="FFFFFF"/>
                </a:solidFill>
                <a:latin typeface="Arial"/>
                <a:cs typeface="Arial"/>
              </a:rPr>
              <a:t>zajistit, aby zaměstnanci chápali, co po nich firma </a:t>
            </a:r>
            <a:r>
              <a:rPr sz="2000" dirty="0" err="1" smtClean="0">
                <a:solidFill>
                  <a:srgbClr val="FFFFFF"/>
                </a:solidFill>
                <a:latin typeface="Arial"/>
                <a:cs typeface="Arial"/>
              </a:rPr>
              <a:t>po</a:t>
            </a:r>
            <a:r>
              <a:rPr lang="cs-CZ" sz="2000" dirty="0" smtClean="0">
                <a:solidFill>
                  <a:srgbClr val="FFFFFF"/>
                </a:solidFill>
                <a:latin typeface="Arial"/>
                <a:cs typeface="Arial"/>
              </a:rPr>
              <a:t>ž</a:t>
            </a:r>
            <a:r>
              <a:rPr sz="2000" dirty="0" err="1" smtClean="0">
                <a:solidFill>
                  <a:srgbClr val="FFFFFF"/>
                </a:solidFill>
                <a:latin typeface="Arial"/>
                <a:cs typeface="Arial"/>
              </a:rPr>
              <a:t>aduje</a:t>
            </a:r>
            <a:endParaRPr sz="2000" dirty="0">
              <a:latin typeface="Arial"/>
              <a:cs typeface="Arial"/>
            </a:endParaRPr>
          </a:p>
          <a:p>
            <a:pPr marL="1155065" marR="254635" lvl="1" indent="-226695">
              <a:lnSpc>
                <a:spcPts val="2230"/>
              </a:lnSpc>
              <a:spcBef>
                <a:spcPts val="1245"/>
              </a:spcBef>
              <a:buClr>
                <a:srgbClr val="FFFFFF"/>
              </a:buClr>
              <a:buFont typeface="Arial"/>
              <a:buChar char="•"/>
              <a:tabLst>
                <a:tab pos="1155700" algn="l"/>
              </a:tabLst>
            </a:pPr>
            <a:r>
              <a:rPr sz="2000" dirty="0">
                <a:solidFill>
                  <a:srgbClr val="FFFFFF"/>
                </a:solidFill>
                <a:latin typeface="Arial"/>
                <a:cs typeface="Arial"/>
              </a:rPr>
              <a:t>zajistit, aby </a:t>
            </a:r>
            <a:r>
              <a:rPr sz="2000" dirty="0" err="1" smtClean="0">
                <a:solidFill>
                  <a:srgbClr val="FFFFFF"/>
                </a:solidFill>
                <a:latin typeface="Arial"/>
                <a:cs typeface="Arial"/>
              </a:rPr>
              <a:t>ka</a:t>
            </a:r>
            <a:r>
              <a:rPr lang="cs-CZ" sz="2000" dirty="0" smtClean="0">
                <a:solidFill>
                  <a:srgbClr val="FFFFFF"/>
                </a:solidFill>
                <a:latin typeface="Arial"/>
                <a:cs typeface="Arial"/>
              </a:rPr>
              <a:t>ž</a:t>
            </a:r>
            <a:r>
              <a:rPr sz="2000" dirty="0" err="1" smtClean="0">
                <a:solidFill>
                  <a:srgbClr val="FFFFFF"/>
                </a:solidFill>
                <a:latin typeface="Arial"/>
                <a:cs typeface="Arial"/>
              </a:rPr>
              <a:t>dý</a:t>
            </a:r>
            <a:r>
              <a:rPr sz="2000" dirty="0" smtClean="0">
                <a:solidFill>
                  <a:srgbClr val="FFFFFF"/>
                </a:solidFill>
                <a:latin typeface="Arial"/>
                <a:cs typeface="Arial"/>
              </a:rPr>
              <a:t> </a:t>
            </a:r>
            <a:r>
              <a:rPr sz="2000" dirty="0">
                <a:solidFill>
                  <a:srgbClr val="FFFFFF"/>
                </a:solidFill>
                <a:latin typeface="Arial"/>
                <a:cs typeface="Arial"/>
              </a:rPr>
              <a:t>zaměstnanec byl </a:t>
            </a:r>
            <a:r>
              <a:rPr sz="2000" dirty="0" err="1">
                <a:solidFill>
                  <a:srgbClr val="FFFFFF"/>
                </a:solidFill>
                <a:latin typeface="Arial"/>
                <a:cs typeface="Arial"/>
              </a:rPr>
              <a:t>schopen</a:t>
            </a:r>
            <a:r>
              <a:rPr sz="2000" dirty="0">
                <a:solidFill>
                  <a:srgbClr val="FFFFFF"/>
                </a:solidFill>
                <a:latin typeface="Arial"/>
                <a:cs typeface="Arial"/>
              </a:rPr>
              <a:t> </a:t>
            </a:r>
            <a:r>
              <a:rPr sz="2000" dirty="0" err="1" smtClean="0">
                <a:solidFill>
                  <a:srgbClr val="FFFFFF"/>
                </a:solidFill>
                <a:latin typeface="Arial"/>
                <a:cs typeface="Arial"/>
              </a:rPr>
              <a:t>po</a:t>
            </a:r>
            <a:r>
              <a:rPr lang="cs-CZ" sz="2000" dirty="0" smtClean="0">
                <a:solidFill>
                  <a:srgbClr val="FFFFFF"/>
                </a:solidFill>
                <a:latin typeface="Arial"/>
                <a:cs typeface="Arial"/>
              </a:rPr>
              <a:t>ž</a:t>
            </a:r>
            <a:r>
              <a:rPr sz="2000" dirty="0" err="1" smtClean="0">
                <a:solidFill>
                  <a:srgbClr val="FFFFFF"/>
                </a:solidFill>
                <a:latin typeface="Arial"/>
                <a:cs typeface="Arial"/>
              </a:rPr>
              <a:t>adovanou</a:t>
            </a:r>
            <a:r>
              <a:rPr sz="2000" dirty="0" smtClean="0">
                <a:solidFill>
                  <a:srgbClr val="FFFFFF"/>
                </a:solidFill>
                <a:latin typeface="Arial"/>
                <a:cs typeface="Arial"/>
              </a:rPr>
              <a:t> </a:t>
            </a:r>
            <a:r>
              <a:rPr sz="2000" dirty="0">
                <a:solidFill>
                  <a:srgbClr val="FFFFFF"/>
                </a:solidFill>
                <a:latin typeface="Arial"/>
                <a:cs typeface="Arial"/>
              </a:rPr>
              <a:t>činnost vykonávat</a:t>
            </a:r>
            <a:endParaRPr sz="2000" dirty="0">
              <a:latin typeface="Arial"/>
              <a:cs typeface="Arial"/>
            </a:endParaRPr>
          </a:p>
          <a:p>
            <a:pPr marL="1155065" marR="328930" lvl="1" indent="-226695">
              <a:lnSpc>
                <a:spcPts val="2230"/>
              </a:lnSpc>
              <a:spcBef>
                <a:spcPts val="1200"/>
              </a:spcBef>
              <a:buClr>
                <a:srgbClr val="FFFFFF"/>
              </a:buClr>
              <a:buFont typeface="Arial"/>
              <a:buChar char="•"/>
              <a:tabLst>
                <a:tab pos="1155700" algn="l"/>
              </a:tabLst>
            </a:pPr>
            <a:r>
              <a:rPr sz="2000" dirty="0">
                <a:solidFill>
                  <a:srgbClr val="FFFFFF"/>
                </a:solidFill>
                <a:latin typeface="Arial"/>
                <a:cs typeface="Arial"/>
              </a:rPr>
              <a:t>zvýšit pravděpodobnost, </a:t>
            </a:r>
            <a:r>
              <a:rPr lang="cs-CZ" sz="2000" dirty="0" smtClean="0">
                <a:solidFill>
                  <a:srgbClr val="FFFFFF"/>
                </a:solidFill>
                <a:latin typeface="Arial"/>
                <a:cs typeface="Arial"/>
              </a:rPr>
              <a:t>ž</a:t>
            </a:r>
            <a:r>
              <a:rPr sz="2000" dirty="0" smtClean="0">
                <a:solidFill>
                  <a:srgbClr val="FFFFFF"/>
                </a:solidFill>
                <a:latin typeface="Arial"/>
                <a:cs typeface="Arial"/>
              </a:rPr>
              <a:t>e </a:t>
            </a:r>
            <a:r>
              <a:rPr sz="2000" dirty="0">
                <a:solidFill>
                  <a:srgbClr val="FFFFFF"/>
                </a:solidFill>
                <a:latin typeface="Arial"/>
                <a:cs typeface="Arial"/>
              </a:rPr>
              <a:t>zaměstnanec bude sám, na </a:t>
            </a:r>
            <a:r>
              <a:rPr sz="2000" dirty="0" err="1">
                <a:solidFill>
                  <a:srgbClr val="FFFFFF"/>
                </a:solidFill>
                <a:latin typeface="Arial"/>
                <a:cs typeface="Arial"/>
              </a:rPr>
              <a:t>základě</a:t>
            </a:r>
            <a:r>
              <a:rPr sz="2000" dirty="0">
                <a:solidFill>
                  <a:srgbClr val="FFFFFF"/>
                </a:solidFill>
                <a:latin typeface="Arial"/>
                <a:cs typeface="Arial"/>
              </a:rPr>
              <a:t> </a:t>
            </a:r>
            <a:r>
              <a:rPr sz="2000" dirty="0" err="1" smtClean="0">
                <a:solidFill>
                  <a:srgbClr val="FFFFFF"/>
                </a:solidFill>
                <a:latin typeface="Arial"/>
                <a:cs typeface="Arial"/>
              </a:rPr>
              <a:t>vnit</a:t>
            </a:r>
            <a:r>
              <a:rPr lang="cs-CZ" sz="2000" dirty="0" smtClean="0">
                <a:solidFill>
                  <a:srgbClr val="FFFFFF"/>
                </a:solidFill>
                <a:latin typeface="Arial"/>
                <a:cs typeface="Arial"/>
              </a:rPr>
              <a:t>ř</a:t>
            </a:r>
            <a:r>
              <a:rPr sz="2000" dirty="0" err="1" smtClean="0">
                <a:solidFill>
                  <a:srgbClr val="FFFFFF"/>
                </a:solidFill>
                <a:latin typeface="Arial"/>
                <a:cs typeface="Arial"/>
              </a:rPr>
              <a:t>ní</a:t>
            </a:r>
            <a:r>
              <a:rPr sz="2000" dirty="0" smtClean="0">
                <a:solidFill>
                  <a:srgbClr val="FFFFFF"/>
                </a:solidFill>
                <a:latin typeface="Arial"/>
                <a:cs typeface="Arial"/>
              </a:rPr>
              <a:t> </a:t>
            </a:r>
            <a:r>
              <a:rPr sz="2000" dirty="0">
                <a:solidFill>
                  <a:srgbClr val="FFFFFF"/>
                </a:solidFill>
                <a:latin typeface="Arial"/>
                <a:cs typeface="Arial"/>
              </a:rPr>
              <a:t>motivace, </a:t>
            </a:r>
            <a:r>
              <a:rPr sz="2000" dirty="0" err="1">
                <a:solidFill>
                  <a:srgbClr val="FFFFFF"/>
                </a:solidFill>
                <a:latin typeface="Arial"/>
                <a:cs typeface="Arial"/>
              </a:rPr>
              <a:t>postupovat</a:t>
            </a:r>
            <a:r>
              <a:rPr sz="2000" dirty="0">
                <a:solidFill>
                  <a:srgbClr val="FFFFFF"/>
                </a:solidFill>
                <a:latin typeface="Arial"/>
                <a:cs typeface="Arial"/>
              </a:rPr>
              <a:t> </a:t>
            </a:r>
            <a:r>
              <a:rPr lang="cs-CZ" sz="2000" dirty="0" smtClean="0">
                <a:solidFill>
                  <a:srgbClr val="FFFFFF"/>
                </a:solidFill>
                <a:latin typeface="Arial"/>
                <a:cs typeface="Arial"/>
              </a:rPr>
              <a:t>ž</a:t>
            </a:r>
            <a:r>
              <a:rPr sz="2000" dirty="0" err="1" smtClean="0">
                <a:solidFill>
                  <a:srgbClr val="FFFFFF"/>
                </a:solidFill>
                <a:latin typeface="Arial"/>
                <a:cs typeface="Arial"/>
              </a:rPr>
              <a:t>ádoucím</a:t>
            </a:r>
            <a:r>
              <a:rPr sz="2000" dirty="0" smtClean="0">
                <a:solidFill>
                  <a:srgbClr val="FFFFFF"/>
                </a:solidFill>
                <a:latin typeface="Arial"/>
                <a:cs typeface="Arial"/>
              </a:rPr>
              <a:t> </a:t>
            </a:r>
            <a:r>
              <a:rPr sz="2000" dirty="0">
                <a:solidFill>
                  <a:srgbClr val="FFFFFF"/>
                </a:solidFill>
                <a:latin typeface="Arial"/>
                <a:cs typeface="Arial"/>
              </a:rPr>
              <a:t>způsobem</a:t>
            </a:r>
            <a:endParaRPr sz="2000" dirty="0">
              <a:latin typeface="Arial"/>
              <a:cs typeface="Arial"/>
            </a:endParaRPr>
          </a:p>
          <a:p>
            <a:pPr marL="352425" indent="-339725">
              <a:lnSpc>
                <a:spcPct val="100000"/>
              </a:lnSpc>
              <a:spcBef>
                <a:spcPts val="1040"/>
              </a:spcBef>
              <a:buClr>
                <a:srgbClr val="FFFFFF"/>
              </a:buClr>
              <a:buFont typeface="Arial"/>
              <a:buChar char="•"/>
              <a:tabLst>
                <a:tab pos="353060" algn="l"/>
              </a:tabLst>
            </a:pPr>
            <a:r>
              <a:rPr sz="2400" dirty="0">
                <a:solidFill>
                  <a:srgbClr val="FFFFFF"/>
                </a:solidFill>
                <a:latin typeface="Arial"/>
                <a:cs typeface="Arial"/>
              </a:rPr>
              <a:t>Nástroje jejich dosaţení</a:t>
            </a:r>
            <a:endParaRPr sz="2400" dirty="0">
              <a:latin typeface="Arial"/>
              <a:cs typeface="Arial"/>
            </a:endParaRPr>
          </a:p>
          <a:p>
            <a:pPr marL="1155065" lvl="1" indent="-226695">
              <a:lnSpc>
                <a:spcPct val="100000"/>
              </a:lnSpc>
              <a:spcBef>
                <a:spcPts val="1045"/>
              </a:spcBef>
              <a:buClr>
                <a:srgbClr val="FFFFFF"/>
              </a:buClr>
              <a:buFont typeface="Arial"/>
              <a:buChar char="•"/>
              <a:tabLst>
                <a:tab pos="1155700" algn="l"/>
              </a:tabLst>
            </a:pPr>
            <a:r>
              <a:rPr sz="2000" dirty="0">
                <a:solidFill>
                  <a:srgbClr val="FFFFFF"/>
                </a:solidFill>
                <a:latin typeface="Arial"/>
                <a:cs typeface="Arial"/>
              </a:rPr>
              <a:t>způsob výběru pracovníků</a:t>
            </a:r>
            <a:endParaRPr sz="2000" dirty="0">
              <a:latin typeface="Arial"/>
              <a:cs typeface="Arial"/>
            </a:endParaRPr>
          </a:p>
          <a:p>
            <a:pPr marL="1155065" lvl="1" indent="-226695">
              <a:lnSpc>
                <a:spcPct val="100000"/>
              </a:lnSpc>
              <a:spcBef>
                <a:spcPts val="1030"/>
              </a:spcBef>
              <a:buClr>
                <a:srgbClr val="FFFFFF"/>
              </a:buClr>
              <a:buFont typeface="Arial"/>
              <a:buChar char="•"/>
              <a:tabLst>
                <a:tab pos="1155700" algn="l"/>
              </a:tabLst>
            </a:pPr>
            <a:r>
              <a:rPr sz="2000" dirty="0">
                <a:solidFill>
                  <a:srgbClr val="FFFFFF"/>
                </a:solidFill>
                <a:latin typeface="Arial"/>
                <a:cs typeface="Arial"/>
              </a:rPr>
              <a:t>systém školení</a:t>
            </a:r>
            <a:endParaRPr sz="2000" dirty="0">
              <a:latin typeface="Arial"/>
              <a:cs typeface="Arial"/>
            </a:endParaRPr>
          </a:p>
          <a:p>
            <a:pPr marL="1155065" marR="5080" lvl="1" indent="-226695" algn="just">
              <a:lnSpc>
                <a:spcPts val="2230"/>
              </a:lnSpc>
              <a:spcBef>
                <a:spcPts val="1245"/>
              </a:spcBef>
              <a:buClr>
                <a:srgbClr val="FFFFFF"/>
              </a:buClr>
              <a:buFont typeface="Arial"/>
              <a:buChar char="•"/>
              <a:tabLst>
                <a:tab pos="1155700" algn="l"/>
              </a:tabLst>
            </a:pPr>
            <a:r>
              <a:rPr sz="2000" dirty="0">
                <a:solidFill>
                  <a:srgbClr val="FFFFFF"/>
                </a:solidFill>
                <a:latin typeface="Arial"/>
                <a:cs typeface="Arial"/>
              </a:rPr>
              <a:t>logicky strukturované pracovní úkoly na dané pracovní pozici a </a:t>
            </a:r>
            <a:r>
              <a:rPr sz="2000" dirty="0" err="1">
                <a:solidFill>
                  <a:srgbClr val="FFFFFF"/>
                </a:solidFill>
                <a:latin typeface="Arial"/>
                <a:cs typeface="Arial"/>
              </a:rPr>
              <a:t>zajištění</a:t>
            </a:r>
            <a:r>
              <a:rPr sz="2000" dirty="0">
                <a:solidFill>
                  <a:srgbClr val="FFFFFF"/>
                </a:solidFill>
                <a:latin typeface="Arial"/>
                <a:cs typeface="Arial"/>
              </a:rPr>
              <a:t> </a:t>
            </a:r>
            <a:r>
              <a:rPr sz="2000" dirty="0" smtClean="0">
                <a:solidFill>
                  <a:srgbClr val="FFFFFF"/>
                </a:solidFill>
                <a:latin typeface="Arial"/>
                <a:cs typeface="Arial"/>
              </a:rPr>
              <a:t>pot</a:t>
            </a:r>
            <a:r>
              <a:rPr lang="cs-CZ" sz="2000" dirty="0" smtClean="0">
                <a:solidFill>
                  <a:srgbClr val="FFFFFF"/>
                </a:solidFill>
                <a:latin typeface="Arial"/>
                <a:cs typeface="Arial"/>
              </a:rPr>
              <a:t>ř</a:t>
            </a:r>
            <a:r>
              <a:rPr sz="2000" dirty="0" err="1" smtClean="0">
                <a:solidFill>
                  <a:srgbClr val="FFFFFF"/>
                </a:solidFill>
                <a:latin typeface="Arial"/>
                <a:cs typeface="Arial"/>
              </a:rPr>
              <a:t>ebných</a:t>
            </a:r>
            <a:r>
              <a:rPr sz="2000" dirty="0" smtClean="0">
                <a:solidFill>
                  <a:srgbClr val="FFFFFF"/>
                </a:solidFill>
                <a:latin typeface="Arial"/>
                <a:cs typeface="Arial"/>
              </a:rPr>
              <a:t> </a:t>
            </a:r>
            <a:r>
              <a:rPr sz="2000" dirty="0">
                <a:solidFill>
                  <a:srgbClr val="FFFFFF"/>
                </a:solidFill>
                <a:latin typeface="Arial"/>
                <a:cs typeface="Arial"/>
              </a:rPr>
              <a:t>zdrojů (</a:t>
            </a:r>
            <a:r>
              <a:rPr sz="2000" dirty="0" smtClean="0">
                <a:solidFill>
                  <a:srgbClr val="FFFFFF"/>
                </a:solidFill>
                <a:latin typeface="Arial"/>
                <a:cs typeface="Arial"/>
              </a:rPr>
              <a:t>nap</a:t>
            </a:r>
            <a:r>
              <a:rPr lang="cs-CZ" sz="2000" dirty="0" smtClean="0">
                <a:solidFill>
                  <a:srgbClr val="FFFFFF"/>
                </a:solidFill>
                <a:latin typeface="Arial"/>
                <a:cs typeface="Arial"/>
              </a:rPr>
              <a:t>ř</a:t>
            </a:r>
            <a:r>
              <a:rPr sz="2000" dirty="0" smtClean="0">
                <a:solidFill>
                  <a:srgbClr val="FFFFFF"/>
                </a:solidFill>
                <a:latin typeface="Arial"/>
                <a:cs typeface="Arial"/>
              </a:rPr>
              <a:t>. </a:t>
            </a:r>
            <a:r>
              <a:rPr sz="2000" dirty="0">
                <a:solidFill>
                  <a:srgbClr val="FFFFFF"/>
                </a:solidFill>
                <a:latin typeface="Arial"/>
                <a:cs typeface="Arial"/>
              </a:rPr>
              <a:t>vazba na odpovědnostní účetnictví apod.)</a:t>
            </a:r>
            <a:endParaRPr sz="20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266184"/>
            <a:ext cx="8254999" cy="960270"/>
          </a:xfrm>
          <a:prstGeom prst="rect">
            <a:avLst/>
          </a:prstGeom>
        </p:spPr>
        <p:txBody>
          <a:bodyPr vert="horz" wrap="square" lIns="0" tIns="341383" rIns="0" bIns="0" rtlCol="0">
            <a:spAutoFit/>
          </a:bodyPr>
          <a:lstStyle/>
          <a:p>
            <a:pPr marL="102870">
              <a:lnSpc>
                <a:spcPct val="100000"/>
              </a:lnSpc>
            </a:pPr>
            <a:r>
              <a:rPr dirty="0"/>
              <a:t>Kultura a její role </a:t>
            </a:r>
            <a:r>
              <a:rPr dirty="0" smtClean="0"/>
              <a:t>p</a:t>
            </a:r>
            <a:r>
              <a:rPr lang="cs-CZ" dirty="0" smtClean="0"/>
              <a:t>ř</a:t>
            </a:r>
            <a:r>
              <a:rPr dirty="0" err="1" smtClean="0"/>
              <a:t>i</a:t>
            </a:r>
            <a:r>
              <a:rPr dirty="0" smtClean="0"/>
              <a:t> </a:t>
            </a:r>
            <a:r>
              <a:rPr lang="cs-CZ" dirty="0" smtClean="0"/>
              <a:t>ř</a:t>
            </a:r>
            <a:r>
              <a:rPr dirty="0" err="1" smtClean="0"/>
              <a:t>ízení</a:t>
            </a:r>
            <a:endParaRPr dirty="0"/>
          </a:p>
        </p:txBody>
      </p:sp>
      <p:sp>
        <p:nvSpPr>
          <p:cNvPr id="3" name="object 3"/>
          <p:cNvSpPr txBox="1"/>
          <p:nvPr/>
        </p:nvSpPr>
        <p:spPr>
          <a:xfrm>
            <a:off x="534726" y="1678342"/>
            <a:ext cx="7922259" cy="1544012"/>
          </a:xfrm>
          <a:prstGeom prst="rect">
            <a:avLst/>
          </a:prstGeom>
        </p:spPr>
        <p:txBody>
          <a:bodyPr vert="horz" wrap="square" lIns="0" tIns="0" rIns="0" bIns="0" rtlCol="0">
            <a:spAutoFit/>
          </a:bodyPr>
          <a:lstStyle/>
          <a:p>
            <a:pPr marL="352425" indent="-339725">
              <a:lnSpc>
                <a:spcPct val="100000"/>
              </a:lnSpc>
              <a:buClr>
                <a:srgbClr val="FFFFFF"/>
              </a:buClr>
              <a:buFont typeface="Arial"/>
              <a:buChar char="•"/>
              <a:tabLst>
                <a:tab pos="353060" algn="l"/>
              </a:tabLst>
            </a:pPr>
            <a:r>
              <a:rPr sz="2400" dirty="0">
                <a:solidFill>
                  <a:srgbClr val="FFFFFF"/>
                </a:solidFill>
                <a:latin typeface="Arial"/>
                <a:cs typeface="Arial"/>
              </a:rPr>
              <a:t>Soubor deklarovaných a reálně sdílených hodnot</a:t>
            </a:r>
            <a:endParaRPr sz="2400" dirty="0">
              <a:latin typeface="Arial"/>
              <a:cs typeface="Arial"/>
            </a:endParaRPr>
          </a:p>
          <a:p>
            <a:pPr marL="352425" indent="-339725">
              <a:lnSpc>
                <a:spcPct val="100000"/>
              </a:lnSpc>
              <a:spcBef>
                <a:spcPts val="1689"/>
              </a:spcBef>
              <a:buClr>
                <a:srgbClr val="FFFFFF"/>
              </a:buClr>
              <a:buFont typeface="Arial"/>
              <a:buChar char="•"/>
              <a:tabLst>
                <a:tab pos="353060" algn="l"/>
              </a:tabLst>
            </a:pPr>
            <a:r>
              <a:rPr sz="2400" dirty="0" err="1" smtClean="0">
                <a:solidFill>
                  <a:srgbClr val="FFFFFF"/>
                </a:solidFill>
                <a:latin typeface="Arial"/>
                <a:cs typeface="Arial"/>
              </a:rPr>
              <a:t>Obtí</a:t>
            </a:r>
            <a:r>
              <a:rPr lang="cs-CZ" sz="2400" dirty="0" smtClean="0">
                <a:solidFill>
                  <a:srgbClr val="FFFFFF"/>
                </a:solidFill>
                <a:latin typeface="Arial"/>
                <a:cs typeface="Arial"/>
              </a:rPr>
              <a:t>ž</a:t>
            </a:r>
            <a:r>
              <a:rPr sz="2400" dirty="0" err="1" smtClean="0">
                <a:solidFill>
                  <a:srgbClr val="FFFFFF"/>
                </a:solidFill>
                <a:latin typeface="Arial"/>
                <a:cs typeface="Arial"/>
              </a:rPr>
              <a:t>ně</a:t>
            </a:r>
            <a:r>
              <a:rPr sz="2400" dirty="0" smtClean="0">
                <a:solidFill>
                  <a:srgbClr val="FFFFFF"/>
                </a:solidFill>
                <a:latin typeface="Arial"/>
                <a:cs typeface="Arial"/>
              </a:rPr>
              <a:t> </a:t>
            </a:r>
            <a:r>
              <a:rPr sz="2400" dirty="0">
                <a:solidFill>
                  <a:srgbClr val="FFFFFF"/>
                </a:solidFill>
                <a:latin typeface="Arial"/>
                <a:cs typeface="Arial"/>
              </a:rPr>
              <a:t>formalizovatelná a </a:t>
            </a:r>
            <a:r>
              <a:rPr sz="2400" dirty="0" err="1" smtClean="0">
                <a:solidFill>
                  <a:srgbClr val="FFFFFF"/>
                </a:solidFill>
                <a:latin typeface="Arial"/>
                <a:cs typeface="Arial"/>
              </a:rPr>
              <a:t>mě</a:t>
            </a:r>
            <a:r>
              <a:rPr lang="cs-CZ" sz="2400" dirty="0" smtClean="0">
                <a:solidFill>
                  <a:srgbClr val="FFFFFF"/>
                </a:solidFill>
                <a:latin typeface="Arial"/>
                <a:cs typeface="Arial"/>
              </a:rPr>
              <a:t>ř</a:t>
            </a:r>
            <a:r>
              <a:rPr sz="2400" dirty="0" err="1" smtClean="0">
                <a:solidFill>
                  <a:srgbClr val="FFFFFF"/>
                </a:solidFill>
                <a:latin typeface="Arial"/>
                <a:cs typeface="Arial"/>
              </a:rPr>
              <a:t>itelná</a:t>
            </a:r>
            <a:r>
              <a:rPr sz="2400" dirty="0">
                <a:solidFill>
                  <a:srgbClr val="FFFFFF"/>
                </a:solidFill>
                <a:latin typeface="Arial"/>
                <a:cs typeface="Arial"/>
              </a:rPr>
              <a:t>, nicméně existující</a:t>
            </a:r>
            <a:endParaRPr sz="2400" dirty="0">
              <a:latin typeface="Arial"/>
              <a:cs typeface="Arial"/>
            </a:endParaRPr>
          </a:p>
          <a:p>
            <a:pPr marL="352425" indent="-339725">
              <a:lnSpc>
                <a:spcPct val="100000"/>
              </a:lnSpc>
              <a:spcBef>
                <a:spcPts val="1705"/>
              </a:spcBef>
              <a:buClr>
                <a:srgbClr val="FFFFFF"/>
              </a:buClr>
              <a:buFont typeface="Arial"/>
              <a:buChar char="•"/>
              <a:tabLst>
                <a:tab pos="353060" algn="l"/>
              </a:tabLst>
            </a:pPr>
            <a:r>
              <a:rPr sz="2400" dirty="0">
                <a:solidFill>
                  <a:srgbClr val="FFFFFF"/>
                </a:solidFill>
                <a:latin typeface="Arial"/>
                <a:cs typeface="Arial"/>
              </a:rPr>
              <a:t>Nutnost sladění MIS a podnikové kultury</a:t>
            </a:r>
            <a:endParaRPr sz="24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1660</Words>
  <Application>Microsoft Office PowerPoint</Application>
  <PresentationFormat>Předvádění na obrazovce (4:3)</PresentationFormat>
  <Paragraphs>167</Paragraphs>
  <Slides>26</Slides>
  <Notes>13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Times New Roman</vt:lpstr>
      <vt:lpstr>Wingdings</vt:lpstr>
      <vt:lpstr>Office Theme</vt:lpstr>
      <vt:lpstr>22 – VÝVOJOVÉ TENDENCE MANAŽERSKÉHO ÚČETNICTVÍ</vt:lpstr>
      <vt:lpstr>Prezentace aplikace PowerPoint</vt:lpstr>
      <vt:lpstr>Prezentace aplikace PowerPoint</vt:lpstr>
      <vt:lpstr>Fáze řídícího procesu</vt:lpstr>
      <vt:lpstr>Základní prvky manažerského řídícího systému</vt:lpstr>
      <vt:lpstr>Způsoby řízení z pohledu manažerských řídících systémů</vt:lpstr>
      <vt:lpstr>Nástroje pro přímé řízení činnosti</vt:lpstr>
      <vt:lpstr>Personální řízení a formování podnikové struktury</vt:lpstr>
      <vt:lpstr>Kultura a její role při řízení</vt:lpstr>
      <vt:lpstr>Řízení podle výsledků</vt:lpstr>
      <vt:lpstr>Podmínky efektivního fungování systému řízení podle výsledků</vt:lpstr>
      <vt:lpstr>Manažerský řídicí systém a jeho vztah k nástrojům manažerského účetnictví</vt:lpstr>
      <vt:lpstr>Nástroje strategického manažerského účetnictví</vt:lpstr>
      <vt:lpstr>VZTAH MANAŽERSKÉHO ÚČETNICTVÍ K ŘÍZENÍ A MĚŘENÍ VÝKONNOSTI </vt:lpstr>
      <vt:lpstr>Vazba měření a řízení výkonnosti</vt:lpstr>
      <vt:lpstr>Rámec pro vytvoření systému měření výkonnosti</vt:lpstr>
      <vt:lpstr>Individuální měřítka výkonnosti</vt:lpstr>
      <vt:lpstr>Vliv volby měřítka výkonnosti na chování – negativní jevy</vt:lpstr>
      <vt:lpstr>Systémy měřítek výkonnosti</vt:lpstr>
      <vt:lpstr>Úskalí implementace systému měření výkonnosti </vt:lpstr>
      <vt:lpstr>Shrnutí kapitoly 22 I</vt:lpstr>
      <vt:lpstr>Shrnutí kapitoly 22 II</vt:lpstr>
      <vt:lpstr>Shrnutí kapitoly 22 III</vt:lpstr>
      <vt:lpstr>Shrnutí kapitoly 22 IV</vt:lpstr>
      <vt:lpstr>Shrnutí kapitoly 22 V</vt:lpstr>
      <vt:lpstr>Shrnutí kapitoly 22 VI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 – VÝVOJOVÉ TENDENCE MANAŢERSKÉHO ÚČETNICTVÍ</dc:title>
  <dc:creator>Online2PDF.com</dc:creator>
  <cp:lastModifiedBy>Menšík Michal</cp:lastModifiedBy>
  <cp:revision>6</cp:revision>
  <dcterms:created xsi:type="dcterms:W3CDTF">2018-02-08T09:22:04Z</dcterms:created>
  <dcterms:modified xsi:type="dcterms:W3CDTF">2018-02-13T20:02:11Z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2018-02-08T00:00:00Z</vt:filetime>
  </property>
  <property fmtid="{D5CDD505-2E9C-101B-9397-08002B2CF9AE}" pid="3" name="LastSaved">
    <vt:filetime>2018-02-08T00:00:00Z</vt:filetime>
  </property>
</Properties>
</file>