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8" r:id="rId3"/>
    <p:sldId id="278" r:id="rId4"/>
    <p:sldId id="260" r:id="rId5"/>
    <p:sldId id="261" r:id="rId6"/>
    <p:sldId id="279" r:id="rId7"/>
    <p:sldId id="262" r:id="rId8"/>
    <p:sldId id="280" r:id="rId9"/>
    <p:sldId id="281" r:id="rId10"/>
    <p:sldId id="282" r:id="rId11"/>
    <p:sldId id="268" r:id="rId12"/>
    <p:sldId id="283" r:id="rId13"/>
    <p:sldId id="284" r:id="rId14"/>
    <p:sldId id="285" r:id="rId15"/>
    <p:sldId id="286" r:id="rId16"/>
    <p:sldId id="287" r:id="rId17"/>
    <p:sldId id="288" r:id="rId18"/>
    <p:sldId id="275" r:id="rId19"/>
    <p:sldId id="289" r:id="rId20"/>
    <p:sldId id="290" r:id="rId21"/>
    <p:sldId id="291" r:id="rId22"/>
    <p:sldId id="292" r:id="rId23"/>
    <p:sldId id="293" r:id="rId24"/>
  </p:sldIdLst>
  <p:sldSz cx="9144000" cy="6858000" type="screen4x3"/>
  <p:notesSz cx="9144000" cy="6858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60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184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39474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5998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23090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12179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83826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832550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46277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1405255"/>
          </a:xfrm>
          <a:custGeom>
            <a:avLst/>
            <a:gdLst/>
            <a:ahLst/>
            <a:cxnLst/>
            <a:rect l="l" t="t" r="r" b="b"/>
            <a:pathLst>
              <a:path w="9144000" h="1405255">
                <a:moveTo>
                  <a:pt x="0" y="1404642"/>
                </a:moveTo>
                <a:lnTo>
                  <a:pt x="9143999" y="1404642"/>
                </a:lnTo>
                <a:lnTo>
                  <a:pt x="9143999" y="0"/>
                </a:lnTo>
                <a:lnTo>
                  <a:pt x="0" y="0"/>
                </a:lnTo>
                <a:lnTo>
                  <a:pt x="0" y="1404642"/>
                </a:lnTo>
                <a:close/>
              </a:path>
            </a:pathLst>
          </a:custGeom>
          <a:solidFill>
            <a:srgbClr val="2C2C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476642"/>
            <a:ext cx="9144000" cy="5381625"/>
          </a:xfrm>
          <a:custGeom>
            <a:avLst/>
            <a:gdLst/>
            <a:ahLst/>
            <a:cxnLst/>
            <a:rect l="l" t="t" r="r" b="b"/>
            <a:pathLst>
              <a:path w="9144000" h="5381625">
                <a:moveTo>
                  <a:pt x="0" y="5381357"/>
                </a:moveTo>
                <a:lnTo>
                  <a:pt x="9143999" y="5381357"/>
                </a:lnTo>
                <a:lnTo>
                  <a:pt x="9143999" y="0"/>
                </a:lnTo>
                <a:lnTo>
                  <a:pt x="0" y="0"/>
                </a:lnTo>
                <a:lnTo>
                  <a:pt x="0" y="5381357"/>
                </a:lnTo>
                <a:close/>
              </a:path>
            </a:pathLst>
          </a:custGeom>
          <a:solidFill>
            <a:srgbClr val="2C2C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755650" cy="6858000"/>
          </a:xfrm>
          <a:custGeom>
            <a:avLst/>
            <a:gdLst/>
            <a:ahLst/>
            <a:cxnLst/>
            <a:rect l="l" t="t" r="r" b="b"/>
            <a:pathLst>
              <a:path w="755650" h="6858000">
                <a:moveTo>
                  <a:pt x="35718" y="0"/>
                </a:moveTo>
                <a:lnTo>
                  <a:pt x="0" y="6876"/>
                </a:lnTo>
                <a:lnTo>
                  <a:pt x="0" y="6851123"/>
                </a:lnTo>
                <a:lnTo>
                  <a:pt x="35718" y="6857999"/>
                </a:lnTo>
                <a:lnTo>
                  <a:pt x="94764" y="6846633"/>
                </a:lnTo>
                <a:lnTo>
                  <a:pt x="152496" y="6813120"/>
                </a:lnTo>
                <a:lnTo>
                  <a:pt x="208727" y="6758346"/>
                </a:lnTo>
                <a:lnTo>
                  <a:pt x="263274" y="6683190"/>
                </a:lnTo>
                <a:lnTo>
                  <a:pt x="315950" y="6588537"/>
                </a:lnTo>
                <a:lnTo>
                  <a:pt x="366570" y="6475267"/>
                </a:lnTo>
                <a:lnTo>
                  <a:pt x="414949" y="6344265"/>
                </a:lnTo>
                <a:lnTo>
                  <a:pt x="460903" y="6196412"/>
                </a:lnTo>
                <a:lnTo>
                  <a:pt x="504244" y="6032590"/>
                </a:lnTo>
                <a:lnTo>
                  <a:pt x="544789" y="5853682"/>
                </a:lnTo>
                <a:lnTo>
                  <a:pt x="582352" y="5660570"/>
                </a:lnTo>
                <a:lnTo>
                  <a:pt x="616748" y="5454138"/>
                </a:lnTo>
                <a:lnTo>
                  <a:pt x="647791" y="5235266"/>
                </a:lnTo>
                <a:lnTo>
                  <a:pt x="675296" y="5004838"/>
                </a:lnTo>
                <a:lnTo>
                  <a:pt x="699077" y="4763736"/>
                </a:lnTo>
                <a:lnTo>
                  <a:pt x="718951" y="4512842"/>
                </a:lnTo>
                <a:lnTo>
                  <a:pt x="734730" y="4253039"/>
                </a:lnTo>
                <a:lnTo>
                  <a:pt x="746231" y="3985210"/>
                </a:lnTo>
                <a:lnTo>
                  <a:pt x="753267" y="3710236"/>
                </a:lnTo>
                <a:lnTo>
                  <a:pt x="755654" y="3428999"/>
                </a:lnTo>
                <a:lnTo>
                  <a:pt x="753267" y="3147764"/>
                </a:lnTo>
                <a:lnTo>
                  <a:pt x="746231" y="2872791"/>
                </a:lnTo>
                <a:lnTo>
                  <a:pt x="734730" y="2604961"/>
                </a:lnTo>
                <a:lnTo>
                  <a:pt x="718951" y="2345159"/>
                </a:lnTo>
                <a:lnTo>
                  <a:pt x="699078" y="2094265"/>
                </a:lnTo>
                <a:lnTo>
                  <a:pt x="675296" y="1853164"/>
                </a:lnTo>
                <a:lnTo>
                  <a:pt x="647791" y="1622736"/>
                </a:lnTo>
                <a:lnTo>
                  <a:pt x="616749" y="1403864"/>
                </a:lnTo>
                <a:lnTo>
                  <a:pt x="582353" y="1197431"/>
                </a:lnTo>
                <a:lnTo>
                  <a:pt x="544791" y="1004319"/>
                </a:lnTo>
                <a:lnTo>
                  <a:pt x="504246" y="825411"/>
                </a:lnTo>
                <a:lnTo>
                  <a:pt x="460905" y="661589"/>
                </a:lnTo>
                <a:lnTo>
                  <a:pt x="414953" y="513735"/>
                </a:lnTo>
                <a:lnTo>
                  <a:pt x="366574" y="382733"/>
                </a:lnTo>
                <a:lnTo>
                  <a:pt x="315955" y="269463"/>
                </a:lnTo>
                <a:lnTo>
                  <a:pt x="263280" y="174809"/>
                </a:lnTo>
                <a:lnTo>
                  <a:pt x="208734" y="99654"/>
                </a:lnTo>
                <a:lnTo>
                  <a:pt x="152504" y="44879"/>
                </a:lnTo>
                <a:lnTo>
                  <a:pt x="94774" y="11366"/>
                </a:lnTo>
                <a:lnTo>
                  <a:pt x="35718" y="0"/>
                </a:lnTo>
                <a:close/>
              </a:path>
            </a:pathLst>
          </a:custGeom>
          <a:solidFill>
            <a:srgbClr val="2222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0"/>
            <a:ext cx="9119235" cy="6751955"/>
          </a:xfrm>
          <a:custGeom>
            <a:avLst/>
            <a:gdLst/>
            <a:ahLst/>
            <a:cxnLst/>
            <a:rect l="l" t="t" r="r" b="b"/>
            <a:pathLst>
              <a:path w="9119235" h="6751955">
                <a:moveTo>
                  <a:pt x="9119178" y="0"/>
                </a:moveTo>
                <a:lnTo>
                  <a:pt x="0" y="6751933"/>
                </a:lnTo>
              </a:path>
            </a:pathLst>
          </a:custGeom>
          <a:ln w="72000">
            <a:solidFill>
              <a:srgbClr val="2200D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1439936"/>
            <a:ext cx="9144000" cy="1905"/>
          </a:xfrm>
          <a:custGeom>
            <a:avLst/>
            <a:gdLst/>
            <a:ahLst/>
            <a:cxnLst/>
            <a:rect l="l" t="t" r="r" b="b"/>
            <a:pathLst>
              <a:path w="9144000" h="1905">
                <a:moveTo>
                  <a:pt x="9144000" y="0"/>
                </a:moveTo>
                <a:lnTo>
                  <a:pt x="0" y="1412"/>
                </a:lnTo>
              </a:path>
            </a:pathLst>
          </a:custGeom>
          <a:ln w="72000">
            <a:solidFill>
              <a:srgbClr val="004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0" y="2795186"/>
            <a:ext cx="9144000" cy="3989070"/>
          </a:xfrm>
          <a:custGeom>
            <a:avLst/>
            <a:gdLst/>
            <a:ahLst/>
            <a:cxnLst/>
            <a:rect l="l" t="t" r="r" b="b"/>
            <a:pathLst>
              <a:path w="9144000" h="3989070">
                <a:moveTo>
                  <a:pt x="9144000" y="0"/>
                </a:moveTo>
                <a:lnTo>
                  <a:pt x="0" y="3988606"/>
                </a:lnTo>
              </a:path>
            </a:pathLst>
          </a:custGeom>
          <a:ln w="72000">
            <a:solidFill>
              <a:srgbClr val="004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266184"/>
            <a:ext cx="8254999" cy="1155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726" y="1676472"/>
            <a:ext cx="8074547" cy="40913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266184"/>
            <a:ext cx="8394700" cy="1213537"/>
          </a:xfrm>
          <a:prstGeom prst="rect">
            <a:avLst/>
          </a:prstGeom>
        </p:spPr>
        <p:txBody>
          <a:bodyPr vert="horz" wrap="square" lIns="0" tIns="58801" rIns="0" bIns="0" rtlCol="0">
            <a:spAutoFit/>
          </a:bodyPr>
          <a:lstStyle/>
          <a:p>
            <a:pPr marL="102870" marR="5080">
              <a:lnSpc>
                <a:spcPts val="4460"/>
              </a:lnSpc>
            </a:pPr>
            <a:r>
              <a:rPr sz="2500" spc="-30" dirty="0"/>
              <a:t>2</a:t>
            </a:r>
            <a:r>
              <a:rPr sz="2500" spc="-25" dirty="0"/>
              <a:t>1</a:t>
            </a:r>
            <a:r>
              <a:rPr sz="2500" spc="110" dirty="0">
                <a:latin typeface="Times New Roman"/>
                <a:cs typeface="Times New Roman"/>
              </a:rPr>
              <a:t> </a:t>
            </a:r>
            <a:r>
              <a:rPr sz="2500" spc="-25" dirty="0"/>
              <a:t>–</a:t>
            </a:r>
            <a:r>
              <a:rPr sz="2500" dirty="0"/>
              <a:t> </a:t>
            </a:r>
            <a:r>
              <a:rPr lang="cs-CZ" sz="2500" dirty="0" smtClean="0"/>
              <a:t>ENVIRONMENTÁLNÍ  MANAŽERSKÉ ÚČETNICTVÍ  V</a:t>
            </a:r>
            <a:r>
              <a:rPr lang="cs-CZ" sz="2500" dirty="0"/>
              <a:t> KONTEXTU ÚČETNICTVÍ UDRŽITELNÉHO ROZVOJE </a:t>
            </a:r>
            <a:endParaRPr sz="2500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4726" y="1678339"/>
            <a:ext cx="7951470" cy="41703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ý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uk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vé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cíle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lang="cs-CZ" sz="240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schemeClr val="bg1"/>
                </a:solidFill>
              </a:rPr>
              <a:t>vysvětlit pojem udržitelný rozvoj a význam konceptu udržitelného rozvoje pro řízení podniků,</a:t>
            </a:r>
            <a:endParaRPr lang="en-GB" sz="1900" dirty="0">
              <a:solidFill>
                <a:schemeClr val="bg1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schemeClr val="bg1"/>
                </a:solidFill>
              </a:rPr>
              <a:t>charakterizovat nejdůležitější faktory, které ovlivnily rozvoj tohoto konceptu, </a:t>
            </a:r>
            <a:endParaRPr lang="en-GB" sz="1900" dirty="0">
              <a:solidFill>
                <a:schemeClr val="bg1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schemeClr val="bg1"/>
                </a:solidFill>
              </a:rPr>
              <a:t>vymezit manažerské účetnictví udržitelného rozvoje a charakterizovat jeho cíle, obsah a strukturu s důrazem na environmentální manažerské účetnictví,</a:t>
            </a:r>
            <a:endParaRPr lang="en-GB" sz="1900" dirty="0">
              <a:solidFill>
                <a:schemeClr val="bg1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schemeClr val="bg1"/>
                </a:solidFill>
              </a:rPr>
              <a:t>vymezit klíčové ukazatele výkonnosti podniku v oblasti udržitelného rozvoje,</a:t>
            </a:r>
            <a:endParaRPr lang="en-GB" sz="1900" dirty="0">
              <a:solidFill>
                <a:schemeClr val="bg1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schemeClr val="bg1"/>
                </a:solidFill>
              </a:rPr>
              <a:t>představit strategické manažerské účetnictví udržitelného rozvoje na příkladu rozšíření </a:t>
            </a:r>
            <a:r>
              <a:rPr lang="cs-CZ" sz="1900" dirty="0" err="1">
                <a:solidFill>
                  <a:schemeClr val="bg1"/>
                </a:solidFill>
              </a:rPr>
              <a:t>Balanced</a:t>
            </a:r>
            <a:r>
              <a:rPr lang="cs-CZ" sz="1900" dirty="0">
                <a:solidFill>
                  <a:schemeClr val="bg1"/>
                </a:solidFill>
              </a:rPr>
              <a:t> </a:t>
            </a:r>
            <a:r>
              <a:rPr lang="cs-CZ" sz="1900" dirty="0" err="1">
                <a:solidFill>
                  <a:schemeClr val="bg1"/>
                </a:solidFill>
              </a:rPr>
              <a:t>Scorecard</a:t>
            </a:r>
            <a:r>
              <a:rPr lang="cs-CZ" sz="1900" dirty="0">
                <a:solidFill>
                  <a:schemeClr val="bg1"/>
                </a:solidFill>
              </a:rPr>
              <a:t> o environmentální, sociální a etickou perspektivu,</a:t>
            </a:r>
            <a:endParaRPr lang="en-GB" sz="1900" dirty="0">
              <a:solidFill>
                <a:schemeClr val="bg1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schemeClr val="bg1"/>
                </a:solidFill>
              </a:rPr>
              <a:t>vysvětlit modifikace tradičních nástrojů manažerského účetnictví, jejichž cílem je lépe informovat o environmentálních aspektech činnosti podniku, a</a:t>
            </a:r>
            <a:endParaRPr lang="en-GB" sz="1900" dirty="0">
              <a:solidFill>
                <a:schemeClr val="bg1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schemeClr val="bg1"/>
                </a:solidFill>
              </a:rPr>
              <a:t>v porovnání s tradičním nákladovým účetnictvím vysvětlit vypovídací schopnost nákladového účetnictví materiálových toků</a:t>
            </a:r>
            <a:r>
              <a:rPr lang="cs-CZ" sz="1900" dirty="0" smtClean="0">
                <a:solidFill>
                  <a:schemeClr val="bg1"/>
                </a:solidFill>
              </a:rPr>
              <a:t>.</a:t>
            </a:r>
            <a:endParaRPr sz="190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266184"/>
            <a:ext cx="8254999" cy="1231106"/>
          </a:xfrm>
        </p:spPr>
        <p:txBody>
          <a:bodyPr/>
          <a:lstStyle/>
          <a:p>
            <a:r>
              <a:rPr lang="cs-CZ" dirty="0"/>
              <a:t>KLÍČOVÁ MĚŘÍTKA UDRŽITELNÉ VÝKONNOSTI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4726" y="1676472"/>
            <a:ext cx="8074547" cy="3385542"/>
          </a:xfrm>
        </p:spPr>
        <p:txBody>
          <a:bodyPr/>
          <a:lstStyle/>
          <a:p>
            <a:r>
              <a:rPr lang="cs-CZ" dirty="0" smtClean="0"/>
              <a:t>Vyhnout </a:t>
            </a:r>
            <a:r>
              <a:rPr lang="cs-CZ" dirty="0"/>
              <a:t>bezmyšlenkovitému přejímání připravených měřítek a naopak </a:t>
            </a:r>
            <a:r>
              <a:rPr lang="cs-CZ" dirty="0" smtClean="0"/>
              <a:t>zohlednit situaci </a:t>
            </a:r>
            <a:r>
              <a:rPr lang="cs-CZ" dirty="0"/>
              <a:t>podniku a jeho informační </a:t>
            </a:r>
            <a:r>
              <a:rPr lang="cs-CZ" dirty="0" smtClean="0"/>
              <a:t>potřeby</a:t>
            </a:r>
          </a:p>
          <a:p>
            <a:endParaRPr lang="cs-CZ" dirty="0"/>
          </a:p>
          <a:p>
            <a:r>
              <a:rPr lang="cs-CZ" dirty="0" smtClean="0"/>
              <a:t>Přesto praxe využívá některé standardizované metriky, </a:t>
            </a:r>
            <a:r>
              <a:rPr lang="cs-CZ" dirty="0" err="1" smtClean="0"/>
              <a:t>např</a:t>
            </a:r>
            <a:endParaRPr lang="cs-CZ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/>
              <a:t>GRI </a:t>
            </a:r>
            <a:r>
              <a:rPr lang="cs-CZ" dirty="0"/>
              <a:t>200 </a:t>
            </a:r>
            <a:r>
              <a:rPr lang="cs-CZ" dirty="0" smtClean="0"/>
              <a:t>ekonomická témata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/>
              <a:t>GRI </a:t>
            </a:r>
            <a:r>
              <a:rPr lang="cs-CZ" dirty="0"/>
              <a:t>300 </a:t>
            </a:r>
            <a:r>
              <a:rPr lang="cs-CZ" dirty="0" smtClean="0"/>
              <a:t>environmentální témata </a:t>
            </a:r>
            <a:r>
              <a:rPr lang="cs-CZ" dirty="0"/>
              <a:t>a </a:t>
            </a:r>
            <a:endParaRPr lang="cs-CZ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/>
              <a:t>GRI </a:t>
            </a:r>
            <a:r>
              <a:rPr lang="cs-CZ" dirty="0"/>
              <a:t>400 </a:t>
            </a:r>
            <a:r>
              <a:rPr lang="cs-CZ" dirty="0" smtClean="0"/>
              <a:t>sociální témata</a:t>
            </a:r>
          </a:p>
          <a:p>
            <a:endParaRPr lang="cs-CZ" dirty="0"/>
          </a:p>
          <a:p>
            <a:r>
              <a:rPr lang="cs-CZ" dirty="0" smtClean="0"/>
              <a:t>ISO, EMAS, atd. 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6029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9633" rIns="0" bIns="0" rtlCol="0">
            <a:spAutoFit/>
          </a:bodyPr>
          <a:lstStyle/>
          <a:p>
            <a:pPr marL="152400">
              <a:lnSpc>
                <a:spcPct val="100000"/>
              </a:lnSpc>
            </a:pPr>
            <a:r>
              <a:rPr spc="-20" dirty="0"/>
              <a:t>Environ</a:t>
            </a:r>
            <a:r>
              <a:rPr spc="-50" dirty="0"/>
              <a:t>m</a:t>
            </a:r>
            <a:r>
              <a:rPr spc="-20" dirty="0"/>
              <a:t>entální</a:t>
            </a:r>
            <a:r>
              <a:rPr spc="30" dirty="0"/>
              <a:t> </a:t>
            </a:r>
            <a:r>
              <a:rPr spc="-20" dirty="0"/>
              <a:t>účetnict</a:t>
            </a:r>
            <a:r>
              <a:rPr spc="-10" dirty="0"/>
              <a:t>v</a:t>
            </a:r>
            <a:r>
              <a:rPr spc="-15" dirty="0"/>
              <a:t>í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725" y="1678346"/>
            <a:ext cx="7889240" cy="3980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2425" marR="55244" indent="-339725" algn="just">
              <a:lnSpc>
                <a:spcPts val="2680"/>
              </a:lnSpc>
              <a:buClr>
                <a:srgbClr val="FFFFFF"/>
              </a:buClr>
              <a:buFont typeface="Times New Roman"/>
              <a:buChar char="•"/>
              <a:tabLst>
                <a:tab pos="353060" algn="l"/>
              </a:tabLst>
            </a:pP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2400" spc="-10" dirty="0" err="1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400" spc="-5" dirty="0" err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spc="-10" dirty="0" err="1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35" dirty="0" err="1" smtClean="0">
                <a:solidFill>
                  <a:srgbClr val="FFFFFF"/>
                </a:solidFill>
                <a:latin typeface="Arial"/>
                <a:cs typeface="Arial"/>
              </a:rPr>
              <a:t>rozší</a:t>
            </a:r>
            <a:r>
              <a:rPr lang="cs-CZ" sz="2400" spc="-135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spc="-135" dirty="0" smtClean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zo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razov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55" dirty="0" err="1" smtClean="0">
                <a:solidFill>
                  <a:srgbClr val="FFFFFF"/>
                </a:solidFill>
                <a:latin typeface="Arial"/>
                <a:cs typeface="Arial"/>
              </a:rPr>
              <a:t>zamě</a:t>
            </a:r>
            <a:r>
              <a:rPr lang="cs-CZ" sz="2400" spc="-155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spc="-155" dirty="0" smtClean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2400" spc="-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zorn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st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managementu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(da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ších</a:t>
            </a:r>
            <a:r>
              <a:rPr sz="24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subjektů)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ev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skutečnost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které</a:t>
            </a:r>
            <a:r>
              <a:rPr sz="24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dos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zobrazová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40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ne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yly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ts val="2780"/>
              </a:lnSpc>
              <a:spcBef>
                <a:spcPts val="1145"/>
              </a:spcBef>
              <a:buClr>
                <a:srgbClr val="FFFFFF"/>
              </a:buClr>
              <a:buFont typeface="Times New Roman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Jevy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souv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sej</a:t>
            </a:r>
            <a:r>
              <a:rPr sz="2400" spc="5" dirty="0">
                <a:solidFill>
                  <a:srgbClr val="FFFFFF"/>
                </a:solidFill>
                <a:latin typeface="Arial"/>
                <a:cs typeface="Arial"/>
              </a:rPr>
              <a:t>í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cí se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cs-CZ" sz="2400" spc="110" dirty="0" smtClean="0">
                <a:solidFill>
                  <a:srgbClr val="FFFFFF"/>
                </a:solidFill>
                <a:latin typeface="Arial"/>
                <a:cs typeface="Arial"/>
              </a:rPr>
              <a:t>ž</a:t>
            </a:r>
            <a:r>
              <a:rPr sz="2400" spc="110" dirty="0" err="1" smtClean="0">
                <a:solidFill>
                  <a:srgbClr val="FFFFFF"/>
                </a:solidFill>
                <a:latin typeface="Arial"/>
                <a:cs typeface="Arial"/>
              </a:rPr>
              <a:t>iv</a:t>
            </a:r>
            <a:r>
              <a:rPr sz="2400" spc="175" dirty="0" err="1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tním</a:t>
            </a:r>
            <a:r>
              <a:rPr sz="24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60" dirty="0" smtClean="0">
                <a:solidFill>
                  <a:srgbClr val="FFFFFF"/>
                </a:solidFill>
                <a:latin typeface="Arial"/>
                <a:cs typeface="Arial"/>
              </a:rPr>
              <a:t>prost</a:t>
            </a:r>
            <a:r>
              <a:rPr lang="cs-CZ" sz="2400" spc="-275" dirty="0" smtClean="0">
                <a:solidFill>
                  <a:srgbClr val="FFFFFF"/>
                </a:solidFill>
                <a:latin typeface="Arial"/>
                <a:cs typeface="Arial"/>
              </a:rPr>
              <a:t>ř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edím</a:t>
            </a:r>
            <a:r>
              <a:rPr sz="2400" spc="-1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které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dos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endParaRPr sz="2400" dirty="0">
              <a:latin typeface="Arial"/>
              <a:cs typeface="Arial"/>
            </a:endParaRPr>
          </a:p>
          <a:p>
            <a:pPr marL="352425">
              <a:lnSpc>
                <a:spcPts val="278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zac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yce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endParaRPr sz="2400" dirty="0">
              <a:latin typeface="Arial"/>
              <a:cs typeface="Arial"/>
            </a:endParaRPr>
          </a:p>
          <a:p>
            <a:pPr marL="352425" indent="-339725">
              <a:lnSpc>
                <a:spcPts val="2780"/>
              </a:lnSpc>
              <a:spcBef>
                <a:spcPts val="1200"/>
              </a:spcBef>
              <a:buClr>
                <a:srgbClr val="FFFFFF"/>
              </a:buClr>
              <a:buFont typeface="Times New Roman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Tradič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ě chá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ané</a:t>
            </a:r>
            <a:r>
              <a:rPr sz="24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účetn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ctví je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vý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radně</a:t>
            </a:r>
            <a:r>
              <a:rPr sz="240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zaměřeno</a:t>
            </a:r>
            <a:r>
              <a:rPr sz="24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FFFFFF"/>
                </a:solidFill>
                <a:latin typeface="Arial"/>
                <a:cs typeface="Arial"/>
              </a:rPr>
              <a:t>na</a:t>
            </a:r>
            <a:endParaRPr sz="2400" dirty="0">
              <a:latin typeface="Arial"/>
              <a:cs typeface="Arial"/>
            </a:endParaRPr>
          </a:p>
          <a:p>
            <a:pPr marL="352425">
              <a:lnSpc>
                <a:spcPts val="2780"/>
              </a:lnSpc>
            </a:pP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pros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ěch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úč</a:t>
            </a: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tní </a:t>
            </a:r>
            <a:r>
              <a:rPr sz="2400" b="1" spc="-15" dirty="0">
                <a:solidFill>
                  <a:srgbClr val="FFFFFF"/>
                </a:solidFill>
                <a:latin typeface="Arial"/>
                <a:cs typeface="Arial"/>
              </a:rPr>
              <a:t>jednotky</a:t>
            </a:r>
            <a:r>
              <a:rPr sz="2400" b="1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jejích</a:t>
            </a:r>
            <a:r>
              <a:rPr sz="24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FFFFFF"/>
                </a:solidFill>
                <a:latin typeface="Arial"/>
                <a:cs typeface="Arial"/>
              </a:rPr>
              <a:t>vlastníků</a:t>
            </a:r>
            <a:endParaRPr sz="2400" dirty="0">
              <a:latin typeface="Arial"/>
              <a:cs typeface="Arial"/>
            </a:endParaRPr>
          </a:p>
          <a:p>
            <a:pPr marL="352425" marR="273685" indent="-339725">
              <a:lnSpc>
                <a:spcPct val="93200"/>
              </a:lnSpc>
              <a:spcBef>
                <a:spcPts val="1395"/>
              </a:spcBef>
              <a:buClr>
                <a:srgbClr val="FFFFFF"/>
              </a:buClr>
              <a:buFont typeface="Times New Roman"/>
              <a:buChar char="•"/>
              <a:tabLst>
                <a:tab pos="353060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viro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mentá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ní</a:t>
            </a:r>
            <a:r>
              <a:rPr sz="240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úč</a:t>
            </a:r>
            <a:r>
              <a:rPr sz="2400" spc="-10" dirty="0" err="1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400" dirty="0" err="1">
                <a:solidFill>
                  <a:srgbClr val="FFFFFF"/>
                </a:solidFill>
                <a:latin typeface="Arial"/>
                <a:cs typeface="Arial"/>
              </a:rPr>
              <a:t>tnictví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400" spc="-10" dirty="0" err="1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400" dirty="0" err="1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2400" spc="-10" dirty="0" err="1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2400" spc="170" dirty="0" err="1" smtClean="0">
                <a:solidFill>
                  <a:srgbClr val="FFFFFF"/>
                </a:solidFill>
                <a:latin typeface="Arial"/>
                <a:cs typeface="Arial"/>
              </a:rPr>
              <a:t>í</a:t>
            </a:r>
            <a:r>
              <a:rPr lang="cs-CZ" sz="2400" spc="170" dirty="0">
                <a:solidFill>
                  <a:srgbClr val="FFFFFF"/>
                </a:solidFill>
                <a:latin typeface="Arial"/>
                <a:cs typeface="Arial"/>
              </a:rPr>
              <a:t>ž</a:t>
            </a:r>
            <a:r>
              <a:rPr sz="2400" spc="170" dirty="0" smtClean="0">
                <a:solidFill>
                  <a:srgbClr val="FFFFFF"/>
                </a:solidFill>
                <a:latin typeface="Arial"/>
                <a:cs typeface="Arial"/>
              </a:rPr>
              <a:t>í</a:t>
            </a:r>
            <a:r>
              <a:rPr sz="2400" spc="1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z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širší 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perspektiv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va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0" dirty="0">
                <a:solidFill>
                  <a:srgbClr val="FFFFFF"/>
                </a:solidFill>
                <a:latin typeface="Arial"/>
                <a:cs typeface="Arial"/>
              </a:rPr>
              <a:t>udrţitel</a:t>
            </a:r>
            <a:r>
              <a:rPr sz="2400" spc="7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ého</a:t>
            </a:r>
            <a:r>
              <a:rPr sz="24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rozvoje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teorie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koa</a:t>
            </a:r>
            <a:r>
              <a:rPr sz="2400" spc="-15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ice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(s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take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ol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he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ry)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266184"/>
            <a:ext cx="8254999" cy="1169551"/>
          </a:xfrm>
        </p:spPr>
        <p:txBody>
          <a:bodyPr/>
          <a:lstStyle/>
          <a:p>
            <a:r>
              <a:rPr lang="cs-CZ" sz="3800" dirty="0"/>
              <a:t>Vymezení a třídění </a:t>
            </a:r>
            <a:r>
              <a:rPr lang="cs-CZ" sz="3800" dirty="0" smtClean="0"/>
              <a:t>environmentálních nákladů</a:t>
            </a:r>
            <a:endParaRPr lang="cs-CZ" sz="38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4726" y="1676472"/>
            <a:ext cx="8074547" cy="3385542"/>
          </a:xfrm>
        </p:spPr>
        <p:txBody>
          <a:bodyPr/>
          <a:lstStyle/>
          <a:p>
            <a:r>
              <a:rPr lang="cs-CZ" b="1" dirty="0"/>
              <a:t>E</a:t>
            </a:r>
            <a:r>
              <a:rPr lang="cs-CZ" b="1" dirty="0" smtClean="0"/>
              <a:t>nvironmentální </a:t>
            </a:r>
            <a:r>
              <a:rPr lang="cs-CZ" b="1" dirty="0"/>
              <a:t>náklady</a:t>
            </a:r>
            <a:r>
              <a:rPr lang="cs-CZ" dirty="0"/>
              <a:t> </a:t>
            </a:r>
            <a:r>
              <a:rPr lang="cs-CZ" dirty="0" smtClean="0"/>
              <a:t>- </a:t>
            </a:r>
            <a:r>
              <a:rPr lang="cs-CZ" dirty="0"/>
              <a:t>náklady spojené s přispíváním, rozpoznáním, odstraňováním a prevencí poškozování životního </a:t>
            </a:r>
            <a:r>
              <a:rPr lang="cs-CZ" dirty="0" smtClean="0"/>
              <a:t>prostředí</a:t>
            </a:r>
          </a:p>
          <a:p>
            <a:endParaRPr lang="cs-CZ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/>
              <a:t>náklady na </a:t>
            </a:r>
            <a:r>
              <a:rPr lang="cs-CZ" b="1" dirty="0" smtClean="0"/>
              <a:t>prevenci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/>
              <a:t>náklady na </a:t>
            </a:r>
            <a:r>
              <a:rPr lang="cs-CZ" b="1" dirty="0" smtClean="0"/>
              <a:t>detekci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 smtClean="0"/>
              <a:t>náklady </a:t>
            </a:r>
            <a:r>
              <a:rPr lang="cs-CZ" b="1" dirty="0"/>
              <a:t>na interní </a:t>
            </a:r>
            <a:r>
              <a:rPr lang="cs-CZ" b="1" dirty="0" smtClean="0"/>
              <a:t>selhání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/>
              <a:t>náklady na externí </a:t>
            </a:r>
            <a:r>
              <a:rPr lang="cs-CZ" b="1" dirty="0" smtClean="0"/>
              <a:t>selhání realizované / nerealizované</a:t>
            </a:r>
          </a:p>
          <a:p>
            <a:endParaRPr lang="cs-CZ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617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Environmentální kalkulace 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5078313"/>
          </a:xfrm>
        </p:spPr>
        <p:txBody>
          <a:bodyPr/>
          <a:lstStyle/>
          <a:p>
            <a:r>
              <a:rPr lang="cs-CZ" dirty="0"/>
              <a:t>Environmentální kalkulace rozšiřují tradiční kalkulace o explicitní vyjádření environmentálních </a:t>
            </a:r>
            <a:r>
              <a:rPr lang="cs-CZ" dirty="0" smtClean="0"/>
              <a:t>nákladů</a:t>
            </a:r>
          </a:p>
          <a:p>
            <a:endParaRPr lang="cs-CZ" dirty="0" smtClean="0"/>
          </a:p>
          <a:p>
            <a:r>
              <a:rPr lang="cs-CZ" dirty="0" smtClean="0"/>
              <a:t>Snaha zahrnovat </a:t>
            </a:r>
            <a:r>
              <a:rPr lang="cs-CZ" b="1" dirty="0" smtClean="0"/>
              <a:t>vlastní </a:t>
            </a:r>
            <a:r>
              <a:rPr lang="cs-CZ" b="1" dirty="0"/>
              <a:t>environmentální náklady</a:t>
            </a:r>
            <a:r>
              <a:rPr lang="cs-CZ" dirty="0"/>
              <a:t>, které podnik musí skutečně </a:t>
            </a:r>
            <a:r>
              <a:rPr lang="cs-CZ" dirty="0" smtClean="0"/>
              <a:t>vynaložit a také </a:t>
            </a:r>
            <a:r>
              <a:rPr lang="cs-CZ" b="1" dirty="0"/>
              <a:t>veřejné environmentální náklady</a:t>
            </a:r>
            <a:r>
              <a:rPr lang="cs-CZ" dirty="0"/>
              <a:t>, které podnik sice způsobuje, ale nese je jiný </a:t>
            </a:r>
            <a:r>
              <a:rPr lang="cs-CZ" dirty="0" smtClean="0"/>
              <a:t>subjekt</a:t>
            </a:r>
          </a:p>
          <a:p>
            <a:endParaRPr lang="cs-CZ" dirty="0" smtClean="0"/>
          </a:p>
          <a:p>
            <a:r>
              <a:rPr lang="cs-CZ" dirty="0" smtClean="0"/>
              <a:t>Úprava kalkulačního vzorce 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708981"/>
          </a:xfrm>
        </p:spPr>
        <p:txBody>
          <a:bodyPr/>
          <a:lstStyle/>
          <a:p>
            <a:r>
              <a:rPr lang="cs-CZ" sz="1600" dirty="0"/>
              <a:t>Přímé (jednicové) náklady</a:t>
            </a:r>
            <a:endParaRPr lang="en-GB" sz="1600" dirty="0"/>
          </a:p>
          <a:p>
            <a:r>
              <a:rPr lang="cs-CZ" sz="1600" dirty="0"/>
              <a:t>Ostatní přímé náklady</a:t>
            </a:r>
            <a:endParaRPr lang="en-GB" sz="1600" dirty="0"/>
          </a:p>
          <a:p>
            <a:pPr lvl="0"/>
            <a:r>
              <a:rPr lang="cs-CZ" sz="1600" dirty="0"/>
              <a:t>variabilní</a:t>
            </a:r>
            <a:endParaRPr lang="en-GB" sz="1600" dirty="0"/>
          </a:p>
          <a:p>
            <a:pPr lvl="1"/>
            <a:r>
              <a:rPr lang="cs-CZ" dirty="0">
                <a:solidFill>
                  <a:schemeClr val="bg1"/>
                </a:solidFill>
              </a:rPr>
              <a:t>z toho environmentální náklady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cs-CZ" sz="1600" dirty="0"/>
              <a:t>fixní</a:t>
            </a:r>
            <a:endParaRPr lang="en-GB" sz="1600" dirty="0"/>
          </a:p>
          <a:p>
            <a:pPr lvl="1"/>
            <a:r>
              <a:rPr lang="cs-CZ" dirty="0">
                <a:solidFill>
                  <a:schemeClr val="bg1"/>
                </a:solidFill>
              </a:rPr>
              <a:t>z toho environmentální náklady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cs-CZ" sz="2400" dirty="0" smtClean="0"/>
              <a:t>---------------------------------------</a:t>
            </a:r>
            <a:endParaRPr lang="en-GB" sz="2400" dirty="0"/>
          </a:p>
          <a:p>
            <a:r>
              <a:rPr lang="cs-CZ" sz="1600" dirty="0"/>
              <a:t>Přímé náklady celkem</a:t>
            </a:r>
            <a:endParaRPr lang="en-GB" sz="1600" dirty="0"/>
          </a:p>
          <a:p>
            <a:r>
              <a:rPr lang="cs-CZ" sz="2400" dirty="0" smtClean="0"/>
              <a:t>--------------------------------------</a:t>
            </a:r>
            <a:endParaRPr lang="en-GB" sz="2400" dirty="0"/>
          </a:p>
          <a:p>
            <a:r>
              <a:rPr lang="cs-CZ" sz="1600" dirty="0"/>
              <a:t>Výrobní režie</a:t>
            </a:r>
            <a:endParaRPr lang="en-GB" sz="1600" dirty="0"/>
          </a:p>
          <a:p>
            <a:pPr lvl="0"/>
            <a:r>
              <a:rPr lang="cs-CZ" sz="1600" dirty="0"/>
              <a:t>variabilní</a:t>
            </a:r>
            <a:endParaRPr lang="en-GB" sz="1600" dirty="0"/>
          </a:p>
          <a:p>
            <a:pPr lvl="1"/>
            <a:r>
              <a:rPr lang="cs-CZ" dirty="0">
                <a:solidFill>
                  <a:schemeClr val="bg1"/>
                </a:solidFill>
              </a:rPr>
              <a:t>z toho environmentální náklady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cs-CZ" sz="1600" dirty="0"/>
              <a:t>fixní</a:t>
            </a:r>
            <a:endParaRPr lang="en-GB" sz="1600" dirty="0"/>
          </a:p>
          <a:p>
            <a:r>
              <a:rPr lang="cs-CZ" sz="2400" dirty="0" smtClean="0"/>
              <a:t>---------------------------------------</a:t>
            </a:r>
            <a:endParaRPr lang="en-GB" sz="2400" dirty="0"/>
          </a:p>
          <a:p>
            <a:r>
              <a:rPr lang="cs-CZ" sz="1600" dirty="0"/>
              <a:t>náklady výroby celkem</a:t>
            </a:r>
            <a:endParaRPr lang="en-GB" sz="1600" dirty="0"/>
          </a:p>
          <a:p>
            <a:pPr lvl="1"/>
            <a:r>
              <a:rPr lang="cs-CZ" dirty="0">
                <a:solidFill>
                  <a:schemeClr val="bg1"/>
                </a:solidFill>
              </a:rPr>
              <a:t>z toho environmentální náklady, které podnik reálně </a:t>
            </a:r>
            <a:r>
              <a:rPr lang="cs-CZ" dirty="0" smtClean="0">
                <a:solidFill>
                  <a:schemeClr val="bg1"/>
                </a:solidFill>
              </a:rPr>
              <a:t>nenese</a:t>
            </a:r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63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44500" y="266184"/>
            <a:ext cx="8254999" cy="1231106"/>
          </a:xfrm>
        </p:spPr>
        <p:txBody>
          <a:bodyPr/>
          <a:lstStyle/>
          <a:p>
            <a:r>
              <a:rPr lang="cs-CZ" dirty="0"/>
              <a:t>Nástroje strategického environmentálního účetnictví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534726" y="1676472"/>
            <a:ext cx="8074547" cy="3016210"/>
          </a:xfrm>
        </p:spPr>
        <p:txBody>
          <a:bodyPr/>
          <a:lstStyle/>
          <a:p>
            <a:r>
              <a:rPr lang="cs-CZ" b="1" dirty="0" err="1"/>
              <a:t>Balanced</a:t>
            </a:r>
            <a:r>
              <a:rPr lang="cs-CZ" b="1" dirty="0"/>
              <a:t> </a:t>
            </a:r>
            <a:r>
              <a:rPr lang="cs-CZ" b="1" dirty="0" err="1"/>
              <a:t>Scorecard</a:t>
            </a:r>
            <a:r>
              <a:rPr lang="cs-CZ" b="1" dirty="0"/>
              <a:t> </a:t>
            </a:r>
            <a:endParaRPr lang="cs-CZ" b="1" dirty="0" smtClean="0"/>
          </a:p>
          <a:p>
            <a:endParaRPr lang="cs-CZ" b="1" dirty="0" smtClean="0"/>
          </a:p>
          <a:p>
            <a:r>
              <a:rPr lang="cs-CZ" b="1" dirty="0"/>
              <a:t>Environmentální kalkulace životního cyklu</a:t>
            </a:r>
            <a:r>
              <a:rPr lang="cs-CZ" dirty="0"/>
              <a:t> </a:t>
            </a:r>
            <a:endParaRPr lang="cs-CZ" dirty="0" smtClean="0"/>
          </a:p>
          <a:p>
            <a:pPr lvl="1"/>
            <a:r>
              <a:rPr lang="cs-CZ" sz="2000" dirty="0" smtClean="0">
                <a:solidFill>
                  <a:schemeClr val="bg1"/>
                </a:solidFill>
              </a:rPr>
              <a:t>Někdy též </a:t>
            </a:r>
            <a:r>
              <a:rPr lang="cs-CZ" sz="2000" dirty="0" err="1" smtClean="0">
                <a:solidFill>
                  <a:schemeClr val="bg1"/>
                </a:solidFill>
              </a:rPr>
              <a:t>Life</a:t>
            </a:r>
            <a:r>
              <a:rPr lang="cs-CZ" sz="2000" dirty="0" smtClean="0">
                <a:solidFill>
                  <a:schemeClr val="bg1"/>
                </a:solidFill>
              </a:rPr>
              <a:t> </a:t>
            </a:r>
            <a:r>
              <a:rPr lang="cs-CZ" sz="2000" dirty="0" err="1">
                <a:solidFill>
                  <a:schemeClr val="bg1"/>
                </a:solidFill>
              </a:rPr>
              <a:t>Cycle</a:t>
            </a:r>
            <a:r>
              <a:rPr lang="cs-CZ" sz="2000" dirty="0">
                <a:solidFill>
                  <a:schemeClr val="bg1"/>
                </a:solidFill>
              </a:rPr>
              <a:t> </a:t>
            </a:r>
            <a:r>
              <a:rPr lang="cs-CZ" sz="2000" dirty="0" err="1">
                <a:solidFill>
                  <a:schemeClr val="bg1"/>
                </a:solidFill>
              </a:rPr>
              <a:t>Assessment</a:t>
            </a:r>
            <a:r>
              <a:rPr lang="cs-CZ" sz="2000" dirty="0">
                <a:solidFill>
                  <a:schemeClr val="bg1"/>
                </a:solidFill>
              </a:rPr>
              <a:t>, </a:t>
            </a:r>
            <a:r>
              <a:rPr lang="cs-CZ" sz="2000" dirty="0" smtClean="0">
                <a:solidFill>
                  <a:schemeClr val="bg1"/>
                </a:solidFill>
              </a:rPr>
              <a:t>LCA</a:t>
            </a:r>
          </a:p>
          <a:p>
            <a:endParaRPr lang="cs-CZ" b="1" dirty="0" smtClean="0"/>
          </a:p>
          <a:p>
            <a:r>
              <a:rPr lang="cs-CZ" b="1" dirty="0" smtClean="0"/>
              <a:t>Investičního </a:t>
            </a:r>
            <a:r>
              <a:rPr lang="cs-CZ" b="1" dirty="0"/>
              <a:t>rozhodování </a:t>
            </a:r>
            <a:r>
              <a:rPr lang="cs-CZ" b="1" dirty="0" smtClean="0"/>
              <a:t>– metoda reálných opcí</a:t>
            </a:r>
          </a:p>
          <a:p>
            <a:endParaRPr lang="cs-CZ" b="1" dirty="0" smtClean="0"/>
          </a:p>
          <a:p>
            <a:r>
              <a:rPr lang="cs-CZ" b="1" dirty="0" smtClean="0"/>
              <a:t>Nákladové </a:t>
            </a:r>
            <a:r>
              <a:rPr lang="cs-CZ" b="1" dirty="0"/>
              <a:t>účetnictví materiálových toků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5681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266184"/>
            <a:ext cx="8254999" cy="1231106"/>
          </a:xfrm>
        </p:spPr>
        <p:txBody>
          <a:bodyPr/>
          <a:lstStyle/>
          <a:p>
            <a:r>
              <a:rPr lang="cs-CZ" b="1" dirty="0"/>
              <a:t>Nákladové účetnictví materiálových </a:t>
            </a:r>
            <a:r>
              <a:rPr lang="cs-CZ" b="1" dirty="0" smtClean="0"/>
              <a:t>toků (ÚMT)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4726" y="1676472"/>
            <a:ext cx="8074547" cy="4401205"/>
          </a:xfrm>
        </p:spPr>
        <p:txBody>
          <a:bodyPr/>
          <a:lstStyle/>
          <a:p>
            <a:r>
              <a:rPr lang="cs-CZ" dirty="0" smtClean="0"/>
              <a:t>Stěžejní nástroj </a:t>
            </a:r>
            <a:r>
              <a:rPr lang="cs-CZ" dirty="0"/>
              <a:t>environmentálního </a:t>
            </a:r>
            <a:r>
              <a:rPr lang="cs-CZ" dirty="0" smtClean="0"/>
              <a:t>účetnictví</a:t>
            </a:r>
          </a:p>
          <a:p>
            <a:endParaRPr lang="cs-CZ" dirty="0"/>
          </a:p>
          <a:p>
            <a:r>
              <a:rPr lang="cs-CZ" dirty="0"/>
              <a:t>Základní myšlenkou ÚMT je obrátit pozornost manažerů na problematiku efektivního využití materiálu a energie pomocí podrobného informačního zachycení materiálových toků a zásob jak v hodnotovém, tak v naturálním </a:t>
            </a:r>
            <a:r>
              <a:rPr lang="cs-CZ" dirty="0" smtClean="0"/>
              <a:t>vyjádření</a:t>
            </a:r>
          </a:p>
          <a:p>
            <a:endParaRPr lang="cs-CZ" dirty="0"/>
          </a:p>
          <a:p>
            <a:r>
              <a:rPr lang="cs-CZ" dirty="0"/>
              <a:t>V</a:t>
            </a:r>
            <a:r>
              <a:rPr lang="cs-CZ" dirty="0" smtClean="0"/>
              <a:t>yužívá </a:t>
            </a:r>
            <a:r>
              <a:rPr lang="cs-CZ" dirty="0"/>
              <a:t>tzv. materiálovou </a:t>
            </a:r>
            <a:r>
              <a:rPr lang="cs-CZ" dirty="0" smtClean="0"/>
              <a:t>bilanci – co do </a:t>
            </a:r>
            <a:r>
              <a:rPr lang="cs-CZ" dirty="0"/>
              <a:t>podniku </a:t>
            </a:r>
            <a:r>
              <a:rPr lang="cs-CZ" dirty="0" smtClean="0"/>
              <a:t>(části </a:t>
            </a:r>
            <a:r>
              <a:rPr lang="cs-CZ" dirty="0"/>
              <a:t>podniku) vstupuje, musí </a:t>
            </a:r>
            <a:r>
              <a:rPr lang="cs-CZ" dirty="0" smtClean="0"/>
              <a:t>vystupovat nebo být uskladněno</a:t>
            </a:r>
          </a:p>
          <a:p>
            <a:endParaRPr lang="cs-CZ" dirty="0"/>
          </a:p>
          <a:p>
            <a:r>
              <a:rPr lang="cs-CZ" dirty="0"/>
              <a:t>Výstup je </a:t>
            </a:r>
            <a:r>
              <a:rPr lang="cs-CZ" dirty="0" smtClean="0"/>
              <a:t>rozdělen </a:t>
            </a:r>
            <a:r>
              <a:rPr lang="cs-CZ" dirty="0"/>
              <a:t>na dvě části – výkonový (pozitivní) a nevýkonový (negativní, materiálové ztráty). </a:t>
            </a:r>
            <a:endParaRPr lang="en-GB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6929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251896"/>
            <a:ext cx="8254999" cy="1231106"/>
          </a:xfrm>
        </p:spPr>
        <p:txBody>
          <a:bodyPr/>
          <a:lstStyle/>
          <a:p>
            <a:r>
              <a:rPr lang="cs-CZ" dirty="0"/>
              <a:t>Komparace tradičního </a:t>
            </a:r>
            <a:r>
              <a:rPr lang="cs-CZ" dirty="0" smtClean="0"/>
              <a:t>zobrazení </a:t>
            </a:r>
            <a:r>
              <a:rPr lang="cs-CZ" dirty="0"/>
              <a:t>a účetnictví materiálových toků</a:t>
            </a:r>
            <a:endParaRPr lang="cs-CZ" dirty="0"/>
          </a:p>
        </p:txBody>
      </p:sp>
      <p:grpSp>
        <p:nvGrpSpPr>
          <p:cNvPr id="4" name="Skupina 3"/>
          <p:cNvGrpSpPr/>
          <p:nvPr/>
        </p:nvGrpSpPr>
        <p:grpSpPr>
          <a:xfrm>
            <a:off x="381001" y="1752600"/>
            <a:ext cx="8610599" cy="4800600"/>
            <a:chOff x="0" y="0"/>
            <a:chExt cx="5901589" cy="2534871"/>
          </a:xfrm>
          <a:noFill/>
        </p:grpSpPr>
        <p:sp>
          <p:nvSpPr>
            <p:cNvPr id="5" name="Textové pole 8"/>
            <p:cNvSpPr txBox="1"/>
            <p:nvPr/>
          </p:nvSpPr>
          <p:spPr>
            <a:xfrm>
              <a:off x="2992581" y="5938"/>
              <a:ext cx="2909008" cy="405130"/>
            </a:xfrm>
            <a:prstGeom prst="rect">
              <a:avLst/>
            </a:prstGeom>
            <a:grpFill/>
            <a:ln w="6350">
              <a:solidFill>
                <a:schemeClr val="bg1"/>
              </a:solidFill>
            </a:ln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cs-CZ" sz="1600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ÚČETNICTVÍ MATERIÁLOVÝCH TOKŮ</a:t>
              </a:r>
              <a:endParaRPr lang="en-GB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" name="Skupina 5"/>
            <p:cNvGrpSpPr/>
            <p:nvPr/>
          </p:nvGrpSpPr>
          <p:grpSpPr>
            <a:xfrm>
              <a:off x="0" y="0"/>
              <a:ext cx="5901588" cy="2534871"/>
              <a:chOff x="0" y="0"/>
              <a:chExt cx="5901588" cy="2534871"/>
            </a:xfrm>
            <a:grpFill/>
          </p:grpSpPr>
          <p:sp>
            <p:nvSpPr>
              <p:cNvPr id="7" name="Textové pole 2"/>
              <p:cNvSpPr txBox="1"/>
              <p:nvPr/>
            </p:nvSpPr>
            <p:spPr>
              <a:xfrm>
                <a:off x="2974768" y="469076"/>
                <a:ext cx="1371600" cy="872490"/>
              </a:xfrm>
              <a:prstGeom prst="rect">
                <a:avLst/>
              </a:prstGeom>
              <a:grpFill/>
              <a:ln w="6350">
                <a:solidFill>
                  <a:schemeClr val="bg1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VSTUP</a:t>
                </a:r>
                <a:endParaRPr lang="en-GB" sz="2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600" dirty="0" smtClean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Materiál 120 </a:t>
                </a:r>
                <a:r>
                  <a:rPr lang="cs-CZ" sz="1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kg</a:t>
                </a:r>
                <a:endParaRPr lang="en-GB" sz="2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poř</a:t>
                </a:r>
                <a:r>
                  <a:rPr lang="cs-CZ" sz="1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. cena = 18 000 Kč </a:t>
                </a:r>
                <a:endParaRPr lang="en-GB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zprac</a:t>
                </a:r>
                <a:r>
                  <a:rPr lang="cs-CZ" sz="1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. mat. = 4 800 Kč</a:t>
                </a:r>
                <a:endParaRPr lang="en-GB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Textové pole 5"/>
              <p:cNvSpPr txBox="1"/>
              <p:nvPr/>
            </p:nvSpPr>
            <p:spPr>
              <a:xfrm>
                <a:off x="4577936" y="469076"/>
                <a:ext cx="1323652" cy="1032510"/>
              </a:xfrm>
              <a:prstGeom prst="rect">
                <a:avLst/>
              </a:prstGeom>
              <a:grpFill/>
              <a:ln w="6350">
                <a:solidFill>
                  <a:schemeClr val="bg1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VÝSTUP</a:t>
                </a:r>
                <a:endParaRPr lang="en-GB" sz="2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Výrobky (100 kg)</a:t>
                </a:r>
                <a:endParaRPr lang="en-GB" sz="2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poř</a:t>
                </a:r>
                <a:r>
                  <a:rPr lang="cs-CZ" sz="1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. cena = 15 000 Kč</a:t>
                </a:r>
                <a:endParaRPr lang="en-GB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zprac</a:t>
                </a:r>
                <a:r>
                  <a:rPr lang="cs-CZ" sz="1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. mat. = 4 000 Kč </a:t>
                </a:r>
                <a:endParaRPr lang="en-GB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Textové pole 4"/>
              <p:cNvSpPr txBox="1"/>
              <p:nvPr/>
            </p:nvSpPr>
            <p:spPr>
              <a:xfrm>
                <a:off x="2956955" y="1508166"/>
                <a:ext cx="1020445" cy="405130"/>
              </a:xfrm>
              <a:prstGeom prst="rect">
                <a:avLst/>
              </a:prstGeom>
              <a:grpFill/>
              <a:ln w="6350">
                <a:solidFill>
                  <a:schemeClr val="bg1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60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Výrobní proces</a:t>
                </a:r>
                <a:endParaRPr lang="en-GB" sz="240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Textové pole 6"/>
              <p:cNvSpPr txBox="1"/>
              <p:nvPr/>
            </p:nvSpPr>
            <p:spPr>
              <a:xfrm>
                <a:off x="4583875" y="1573481"/>
                <a:ext cx="1317713" cy="961390"/>
              </a:xfrm>
              <a:prstGeom prst="rect">
                <a:avLst/>
              </a:prstGeom>
              <a:grpFill/>
              <a:ln w="6350">
                <a:solidFill>
                  <a:schemeClr val="bg1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VÝSTUP</a:t>
                </a:r>
                <a:endParaRPr lang="en-GB" sz="2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Odpad (20 kg)</a:t>
                </a:r>
                <a:endParaRPr lang="en-GB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poř</a:t>
                </a:r>
                <a:r>
                  <a:rPr lang="cs-CZ" sz="1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. cena = 3 000 Kč</a:t>
                </a:r>
                <a:endParaRPr lang="en-GB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zprac</a:t>
                </a:r>
                <a:r>
                  <a:rPr lang="cs-CZ" sz="1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. mat. = 800 Kč</a:t>
                </a:r>
                <a:endParaRPr lang="en-GB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Textové pole 10"/>
              <p:cNvSpPr txBox="1"/>
              <p:nvPr/>
            </p:nvSpPr>
            <p:spPr>
              <a:xfrm>
                <a:off x="23750" y="0"/>
                <a:ext cx="2741930" cy="405130"/>
              </a:xfrm>
              <a:prstGeom prst="rect">
                <a:avLst/>
              </a:prstGeom>
              <a:grpFill/>
              <a:ln w="6350">
                <a:solidFill>
                  <a:schemeClr val="bg1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600" b="1" dirty="0" smtClean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TRADIČNÍ ÚČETNÍ SYSTÉM</a:t>
                </a:r>
                <a:endParaRPr lang="en-GB" sz="2400" b="1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Textové pole 11"/>
              <p:cNvSpPr txBox="1"/>
              <p:nvPr/>
            </p:nvSpPr>
            <p:spPr>
              <a:xfrm>
                <a:off x="5937" y="457200"/>
                <a:ext cx="1335405" cy="872490"/>
              </a:xfrm>
              <a:prstGeom prst="rect">
                <a:avLst/>
              </a:prstGeom>
              <a:grpFill/>
              <a:ln w="6350">
                <a:solidFill>
                  <a:schemeClr val="bg1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VSTUP</a:t>
                </a:r>
                <a:endParaRPr lang="en-GB" sz="2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600" dirty="0" smtClean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Materiál 120 </a:t>
                </a:r>
                <a:r>
                  <a:rPr lang="cs-CZ" sz="1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kg</a:t>
                </a:r>
                <a:endParaRPr lang="en-GB" sz="2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poř</a:t>
                </a:r>
                <a:r>
                  <a:rPr lang="cs-CZ" sz="1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. cena = 18 000 Kč </a:t>
                </a:r>
                <a:endParaRPr lang="en-GB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zprac</a:t>
                </a:r>
                <a:r>
                  <a:rPr lang="cs-CZ" sz="1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. mat. = 4 800 Kč</a:t>
                </a:r>
                <a:endParaRPr lang="en-GB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Textové pole 12"/>
              <p:cNvSpPr txBox="1"/>
              <p:nvPr/>
            </p:nvSpPr>
            <p:spPr>
              <a:xfrm>
                <a:off x="0" y="1514104"/>
                <a:ext cx="1020445" cy="405130"/>
              </a:xfrm>
              <a:prstGeom prst="rect">
                <a:avLst/>
              </a:prstGeom>
              <a:grpFill/>
              <a:ln w="6350">
                <a:solidFill>
                  <a:schemeClr val="bg1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60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Výrobní proces</a:t>
                </a:r>
                <a:endParaRPr lang="en-GB" sz="240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Textové pole 13"/>
              <p:cNvSpPr txBox="1"/>
              <p:nvPr/>
            </p:nvSpPr>
            <p:spPr>
              <a:xfrm>
                <a:off x="1525979" y="457200"/>
                <a:ext cx="1228725" cy="1026795"/>
              </a:xfrm>
              <a:prstGeom prst="rect">
                <a:avLst/>
              </a:prstGeom>
              <a:grpFill/>
              <a:ln w="6350">
                <a:solidFill>
                  <a:schemeClr val="bg1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VÝSTUP</a:t>
                </a:r>
                <a:endParaRPr lang="en-GB" sz="2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Výrobky (100 kg)</a:t>
                </a:r>
                <a:endParaRPr lang="en-GB" sz="2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poř</a:t>
                </a:r>
                <a:r>
                  <a:rPr lang="cs-CZ" sz="1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. cena = 18 000 Kč</a:t>
                </a:r>
                <a:endParaRPr lang="en-GB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zprac</a:t>
                </a:r>
                <a:r>
                  <a:rPr lang="cs-CZ" sz="1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. mat. = 4 </a:t>
                </a:r>
                <a:r>
                  <a:rPr lang="cs-CZ" sz="1400" dirty="0" smtClean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800 </a:t>
                </a:r>
                <a:r>
                  <a:rPr lang="cs-CZ" sz="1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Kč </a:t>
                </a:r>
                <a:endParaRPr lang="en-GB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Textové pole 14"/>
              <p:cNvSpPr txBox="1"/>
              <p:nvPr/>
            </p:nvSpPr>
            <p:spPr>
              <a:xfrm>
                <a:off x="1508166" y="1561605"/>
                <a:ext cx="1246505" cy="961390"/>
              </a:xfrm>
              <a:prstGeom prst="rect">
                <a:avLst/>
              </a:prstGeom>
              <a:grpFill/>
              <a:ln w="6350">
                <a:solidFill>
                  <a:schemeClr val="bg1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6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VÝSTUP</a:t>
                </a:r>
                <a:endParaRPr lang="en-GB" sz="2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Odpad (20 kg)</a:t>
                </a:r>
                <a:endParaRPr lang="en-GB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poř</a:t>
                </a:r>
                <a:r>
                  <a:rPr lang="cs-CZ" sz="1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. cena = 0 Kč</a:t>
                </a:r>
                <a:endParaRPr lang="en-GB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cs-CZ" sz="1400" dirty="0" err="1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zprac</a:t>
                </a:r>
                <a:r>
                  <a:rPr lang="cs-CZ" sz="1400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. mat. = 0 Kč</a:t>
                </a:r>
                <a:endParaRPr lang="en-GB" sz="1400" dirty="0">
                  <a:solidFill>
                    <a:schemeClr val="bg1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6" name="Přímá spojnice se šipkou 15"/>
              <p:cNvCxnSpPr/>
              <p:nvPr/>
            </p:nvCxnSpPr>
            <p:spPr>
              <a:xfrm>
                <a:off x="445324" y="1330037"/>
                <a:ext cx="0" cy="171896"/>
              </a:xfrm>
              <a:prstGeom prst="straightConnector1">
                <a:avLst/>
              </a:prstGeom>
              <a:grpFill/>
              <a:ln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Přímá spojnice se šipkou 16"/>
              <p:cNvCxnSpPr/>
              <p:nvPr/>
            </p:nvCxnSpPr>
            <p:spPr>
              <a:xfrm flipV="1">
                <a:off x="1027215" y="1282535"/>
                <a:ext cx="480951" cy="415637"/>
              </a:xfrm>
              <a:prstGeom prst="straightConnector1">
                <a:avLst/>
              </a:prstGeom>
              <a:grpFill/>
              <a:ln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Přímá spojnice se šipkou 17"/>
              <p:cNvCxnSpPr/>
              <p:nvPr/>
            </p:nvCxnSpPr>
            <p:spPr>
              <a:xfrm>
                <a:off x="1033153" y="1710047"/>
                <a:ext cx="474757" cy="415636"/>
              </a:xfrm>
              <a:prstGeom prst="straightConnector1">
                <a:avLst/>
              </a:prstGeom>
              <a:grpFill/>
              <a:ln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Přímá spojnice se šipkou 18"/>
              <p:cNvCxnSpPr/>
              <p:nvPr/>
            </p:nvCxnSpPr>
            <p:spPr>
              <a:xfrm>
                <a:off x="3342904" y="1347850"/>
                <a:ext cx="0" cy="142503"/>
              </a:xfrm>
              <a:prstGeom prst="straightConnector1">
                <a:avLst/>
              </a:prstGeom>
              <a:grpFill/>
              <a:ln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Přímá spojnice se šipkou 19"/>
              <p:cNvCxnSpPr/>
              <p:nvPr/>
            </p:nvCxnSpPr>
            <p:spPr>
              <a:xfrm flipV="1">
                <a:off x="3990109" y="1205346"/>
                <a:ext cx="599704" cy="504701"/>
              </a:xfrm>
              <a:prstGeom prst="straightConnector1">
                <a:avLst/>
              </a:prstGeom>
              <a:grpFill/>
              <a:ln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Přímá spojnice se šipkou 20"/>
              <p:cNvCxnSpPr/>
              <p:nvPr/>
            </p:nvCxnSpPr>
            <p:spPr>
              <a:xfrm>
                <a:off x="3984171" y="1710047"/>
                <a:ext cx="617517" cy="397823"/>
              </a:xfrm>
              <a:prstGeom prst="straightConnector1">
                <a:avLst/>
              </a:prstGeom>
              <a:grpFill/>
              <a:ln>
                <a:solidFill>
                  <a:schemeClr val="bg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73003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266184"/>
            <a:ext cx="8254999" cy="1231106"/>
          </a:xfrm>
        </p:spPr>
        <p:txBody>
          <a:bodyPr/>
          <a:lstStyle/>
          <a:p>
            <a:r>
              <a:rPr lang="cs-CZ" dirty="0" smtClean="0"/>
              <a:t>Náklady v účetnictví materiálových toků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4726" y="1676472"/>
            <a:ext cx="8074547" cy="3277820"/>
          </a:xfrm>
        </p:spPr>
        <p:txBody>
          <a:bodyPr/>
          <a:lstStyle/>
          <a:p>
            <a:r>
              <a:rPr lang="cs-CZ" b="1" dirty="0"/>
              <a:t>ÚMT rozlišuje čtyři základní typy nákladů</a:t>
            </a:r>
            <a:r>
              <a:rPr lang="cs-CZ" dirty="0"/>
              <a:t>. </a:t>
            </a:r>
            <a:endParaRPr lang="cs-CZ" dirty="0" smtClean="0"/>
          </a:p>
          <a:p>
            <a:endParaRPr lang="cs-CZ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 smtClean="0"/>
              <a:t>Materiálové náklady</a:t>
            </a:r>
            <a:r>
              <a:rPr lang="cs-CZ" dirty="0" smtClean="0"/>
              <a:t>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 smtClean="0"/>
              <a:t>Náklady </a:t>
            </a:r>
            <a:r>
              <a:rPr lang="cs-CZ" b="1" dirty="0"/>
              <a:t>na </a:t>
            </a:r>
            <a:r>
              <a:rPr lang="cs-CZ" b="1" dirty="0" smtClean="0"/>
              <a:t>energie</a:t>
            </a:r>
            <a:r>
              <a:rPr lang="cs-CZ" dirty="0" smtClean="0"/>
              <a:t>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/>
              <a:t>„</a:t>
            </a:r>
            <a:r>
              <a:rPr lang="cs-CZ" b="1" dirty="0"/>
              <a:t>S</a:t>
            </a:r>
            <a:r>
              <a:rPr lang="cs-CZ" b="1" dirty="0" smtClean="0"/>
              <a:t>ystémové </a:t>
            </a:r>
            <a:r>
              <a:rPr lang="cs-CZ" b="1" dirty="0"/>
              <a:t>náklady</a:t>
            </a:r>
            <a:r>
              <a:rPr lang="cs-CZ" dirty="0"/>
              <a:t>“, které vznikají v průběhu zajištění materiálových toků v podniku a zahrnují celou řadu nákladových druhů (například osobní náklady skladníků, náklady na dopravu apod.). </a:t>
            </a:r>
            <a:endParaRPr lang="cs-CZ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 smtClean="0"/>
              <a:t>Náklady </a:t>
            </a:r>
            <a:r>
              <a:rPr lang="cs-CZ" b="1" dirty="0"/>
              <a:t>na zpracování odpadů</a:t>
            </a:r>
            <a:r>
              <a:rPr lang="cs-CZ" dirty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6734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266184"/>
            <a:ext cx="8254999" cy="928210"/>
          </a:xfrm>
          <a:prstGeom prst="rect">
            <a:avLst/>
          </a:prstGeom>
        </p:spPr>
        <p:txBody>
          <a:bodyPr vert="horz" wrap="square" lIns="0" tIns="309633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20" dirty="0"/>
              <a:t>Shrnutí</a:t>
            </a:r>
            <a:r>
              <a:rPr spc="-5" dirty="0"/>
              <a:t> </a:t>
            </a:r>
            <a:r>
              <a:rPr spc="-20" dirty="0"/>
              <a:t>kapitoly</a:t>
            </a:r>
            <a:r>
              <a:rPr spc="-5" dirty="0"/>
              <a:t> </a:t>
            </a:r>
            <a:r>
              <a:rPr spc="-25" dirty="0"/>
              <a:t>21</a:t>
            </a:r>
            <a:r>
              <a:rPr spc="-5" dirty="0"/>
              <a:t> </a:t>
            </a:r>
            <a:r>
              <a:rPr spc="-5" dirty="0" smtClean="0"/>
              <a:t>I</a:t>
            </a:r>
            <a:endParaRPr spc="-15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4726" y="1676472"/>
            <a:ext cx="8074547" cy="47336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28270">
              <a:lnSpc>
                <a:spcPct val="93000"/>
              </a:lnSpc>
              <a:spcAft>
                <a:spcPts val="600"/>
              </a:spcAft>
            </a:pPr>
            <a:r>
              <a:rPr lang="en-GB" sz="2000" spc="-10" dirty="0" err="1" smtClean="0"/>
              <a:t>Pojmem</a:t>
            </a:r>
            <a:r>
              <a:rPr lang="en-GB" sz="2000" spc="-10" dirty="0" smtClean="0"/>
              <a:t> </a:t>
            </a:r>
            <a:r>
              <a:rPr lang="en-GB" sz="2000" spc="-10" dirty="0"/>
              <a:t>„</a:t>
            </a:r>
            <a:r>
              <a:rPr lang="en-GB" sz="2000" spc="-10" dirty="0" err="1"/>
              <a:t>udržitelný</a:t>
            </a:r>
            <a:r>
              <a:rPr lang="en-GB" sz="2000" spc="-10" dirty="0"/>
              <a:t> </a:t>
            </a:r>
            <a:r>
              <a:rPr lang="en-GB" sz="2000" spc="-10" dirty="0" err="1"/>
              <a:t>rozvoj</a:t>
            </a:r>
            <a:r>
              <a:rPr lang="en-GB" sz="2000" spc="-10" dirty="0"/>
              <a:t>“ se </a:t>
            </a:r>
            <a:r>
              <a:rPr lang="en-GB" sz="2000" spc="-10" dirty="0" err="1"/>
              <a:t>rozumí</a:t>
            </a:r>
            <a:r>
              <a:rPr lang="en-GB" sz="2000" spc="-10" dirty="0"/>
              <a:t> </a:t>
            </a:r>
            <a:r>
              <a:rPr lang="en-GB" sz="2000" spc="-10" dirty="0" err="1"/>
              <a:t>takový</a:t>
            </a:r>
            <a:r>
              <a:rPr lang="en-GB" sz="2000" spc="-10" dirty="0"/>
              <a:t> </a:t>
            </a:r>
            <a:r>
              <a:rPr lang="en-GB" sz="2000" spc="-10" dirty="0" err="1"/>
              <a:t>rozvoj</a:t>
            </a:r>
            <a:r>
              <a:rPr lang="en-GB" sz="2000" spc="-10" dirty="0"/>
              <a:t>, </a:t>
            </a:r>
            <a:r>
              <a:rPr lang="en-GB" sz="2000" spc="-10" dirty="0" err="1"/>
              <a:t>který</a:t>
            </a:r>
            <a:r>
              <a:rPr lang="en-GB" sz="2000" spc="-10" dirty="0"/>
              <a:t> </a:t>
            </a:r>
            <a:r>
              <a:rPr lang="en-GB" sz="2000" spc="-10" dirty="0" err="1"/>
              <a:t>zajistí</a:t>
            </a:r>
            <a:r>
              <a:rPr lang="en-GB" sz="2000" spc="-10" dirty="0"/>
              <a:t> </a:t>
            </a:r>
            <a:r>
              <a:rPr lang="en-GB" sz="2000" spc="-10" dirty="0" err="1"/>
              <a:t>potřeby</a:t>
            </a:r>
            <a:r>
              <a:rPr lang="en-GB" sz="2000" spc="-10" dirty="0"/>
              <a:t> </a:t>
            </a:r>
            <a:r>
              <a:rPr lang="en-GB" sz="2000" spc="-10" dirty="0" err="1"/>
              <a:t>současných</a:t>
            </a:r>
            <a:r>
              <a:rPr lang="en-GB" sz="2000" spc="-10" dirty="0"/>
              <a:t> </a:t>
            </a:r>
            <a:r>
              <a:rPr lang="en-GB" sz="2000" spc="-10" dirty="0" err="1"/>
              <a:t>generací</a:t>
            </a:r>
            <a:r>
              <a:rPr lang="en-GB" sz="2000" spc="-10" dirty="0"/>
              <a:t>, </a:t>
            </a:r>
            <a:r>
              <a:rPr lang="en-GB" sz="2000" spc="-10" dirty="0" err="1"/>
              <a:t>aniž</a:t>
            </a:r>
            <a:r>
              <a:rPr lang="en-GB" sz="2000" spc="-10" dirty="0"/>
              <a:t> by </a:t>
            </a:r>
            <a:r>
              <a:rPr lang="en-GB" sz="2000" spc="-10" dirty="0" err="1"/>
              <a:t>bylo</a:t>
            </a:r>
            <a:r>
              <a:rPr lang="en-GB" sz="2000" spc="-10" dirty="0"/>
              <a:t> </a:t>
            </a:r>
            <a:r>
              <a:rPr lang="en-GB" sz="2000" spc="-10" dirty="0" err="1"/>
              <a:t>ohroženo</a:t>
            </a:r>
            <a:r>
              <a:rPr lang="en-GB" sz="2000" spc="-10" dirty="0"/>
              <a:t> </a:t>
            </a:r>
            <a:r>
              <a:rPr lang="en-GB" sz="2000" spc="-10" dirty="0" err="1"/>
              <a:t>splnění</a:t>
            </a:r>
            <a:r>
              <a:rPr lang="en-GB" sz="2000" spc="-10" dirty="0"/>
              <a:t> </a:t>
            </a:r>
            <a:r>
              <a:rPr lang="en-GB" sz="2000" spc="-10" dirty="0" err="1"/>
              <a:t>potřeb</a:t>
            </a:r>
            <a:r>
              <a:rPr lang="en-GB" sz="2000" spc="-10" dirty="0"/>
              <a:t> </a:t>
            </a:r>
            <a:r>
              <a:rPr lang="en-GB" sz="2000" spc="-10" dirty="0" err="1"/>
              <a:t>generací</a:t>
            </a:r>
            <a:r>
              <a:rPr lang="en-GB" sz="2000" spc="-10" dirty="0"/>
              <a:t> </a:t>
            </a:r>
            <a:r>
              <a:rPr lang="en-GB" sz="2000" spc="-10" dirty="0" err="1"/>
              <a:t>příštích</a:t>
            </a:r>
            <a:r>
              <a:rPr lang="en-GB" sz="2000" spc="-10" dirty="0"/>
              <a:t>. V </a:t>
            </a:r>
            <a:r>
              <a:rPr lang="en-GB" sz="2000" spc="-10" dirty="0" err="1"/>
              <a:t>souvislosti</a:t>
            </a:r>
            <a:r>
              <a:rPr lang="en-GB" sz="2000" spc="-10" dirty="0"/>
              <a:t> s </a:t>
            </a:r>
            <a:r>
              <a:rPr lang="en-GB" sz="2000" spc="-10" dirty="0" err="1"/>
              <a:t>udržitelným</a:t>
            </a:r>
            <a:r>
              <a:rPr lang="en-GB" sz="2000" spc="-10" dirty="0"/>
              <a:t> </a:t>
            </a:r>
            <a:r>
              <a:rPr lang="en-GB" sz="2000" spc="-10" dirty="0" err="1"/>
              <a:t>rozvojem</a:t>
            </a:r>
            <a:r>
              <a:rPr lang="en-GB" sz="2000" spc="-10" dirty="0"/>
              <a:t> se </a:t>
            </a:r>
            <a:r>
              <a:rPr lang="en-GB" sz="2000" spc="-10" dirty="0" err="1"/>
              <a:t>výkonnost</a:t>
            </a:r>
            <a:r>
              <a:rPr lang="en-GB" sz="2000" spc="-10" dirty="0"/>
              <a:t> </a:t>
            </a:r>
            <a:r>
              <a:rPr lang="en-GB" sz="2000" spc="-10" dirty="0" err="1"/>
              <a:t>podniku</a:t>
            </a:r>
            <a:r>
              <a:rPr lang="en-GB" sz="2000" spc="-10" dirty="0"/>
              <a:t> </a:t>
            </a:r>
            <a:r>
              <a:rPr lang="en-GB" sz="2000" spc="-10" dirty="0" err="1"/>
              <a:t>sleduje</a:t>
            </a:r>
            <a:r>
              <a:rPr lang="en-GB" sz="2000" spc="-10" dirty="0"/>
              <a:t> </a:t>
            </a:r>
            <a:r>
              <a:rPr lang="en-GB" sz="2000" spc="-10" dirty="0" err="1"/>
              <a:t>ve</a:t>
            </a:r>
            <a:r>
              <a:rPr lang="en-GB" sz="2000" spc="-10" dirty="0"/>
              <a:t> </a:t>
            </a:r>
            <a:r>
              <a:rPr lang="en-GB" sz="2000" spc="-10" dirty="0" err="1"/>
              <a:t>vzájemném</a:t>
            </a:r>
            <a:r>
              <a:rPr lang="en-GB" sz="2000" spc="-10" dirty="0"/>
              <a:t> </a:t>
            </a:r>
            <a:r>
              <a:rPr lang="en-GB" sz="2000" spc="-10" dirty="0" err="1"/>
              <a:t>propojení</a:t>
            </a:r>
            <a:r>
              <a:rPr lang="en-GB" sz="2000" spc="-10" dirty="0"/>
              <a:t> </a:t>
            </a:r>
            <a:r>
              <a:rPr lang="en-GB" sz="2000" spc="-10" dirty="0" err="1"/>
              <a:t>ekonomické</a:t>
            </a:r>
            <a:r>
              <a:rPr lang="en-GB" sz="2000" spc="-10" dirty="0"/>
              <a:t>, </a:t>
            </a:r>
            <a:r>
              <a:rPr lang="en-GB" sz="2000" spc="-10" dirty="0" err="1"/>
              <a:t>environmentální</a:t>
            </a:r>
            <a:r>
              <a:rPr lang="en-GB" sz="2000" spc="-10" dirty="0"/>
              <a:t> a </a:t>
            </a:r>
            <a:r>
              <a:rPr lang="en-GB" sz="2000" spc="-10" dirty="0" err="1"/>
              <a:t>sociální</a:t>
            </a:r>
            <a:r>
              <a:rPr lang="en-GB" sz="2000" spc="-10" dirty="0"/>
              <a:t> </a:t>
            </a:r>
            <a:r>
              <a:rPr lang="en-GB" sz="2000" spc="-10" dirty="0" err="1"/>
              <a:t>oblasti</a:t>
            </a:r>
            <a:r>
              <a:rPr lang="en-GB" sz="2000" spc="-10" dirty="0" smtClean="0"/>
              <a:t>.</a:t>
            </a:r>
            <a:endParaRPr lang="en-GB" sz="2000" spc="-10" dirty="0"/>
          </a:p>
          <a:p>
            <a:pPr marL="12700" marR="128270">
              <a:lnSpc>
                <a:spcPct val="93000"/>
              </a:lnSpc>
              <a:spcAft>
                <a:spcPts val="600"/>
              </a:spcAft>
            </a:pPr>
            <a:r>
              <a:rPr lang="en-GB" sz="2000" spc="-10" dirty="0" err="1" smtClean="0"/>
              <a:t>Společensky</a:t>
            </a:r>
            <a:r>
              <a:rPr lang="en-GB" sz="2000" spc="-10" dirty="0" smtClean="0"/>
              <a:t> </a:t>
            </a:r>
            <a:r>
              <a:rPr lang="en-GB" sz="2000" spc="-10" dirty="0" err="1"/>
              <a:t>odpovědným</a:t>
            </a:r>
            <a:r>
              <a:rPr lang="en-GB" sz="2000" spc="-10" dirty="0"/>
              <a:t> </a:t>
            </a:r>
            <a:r>
              <a:rPr lang="en-GB" sz="2000" spc="-10" dirty="0" err="1"/>
              <a:t>rozumíme</a:t>
            </a:r>
            <a:r>
              <a:rPr lang="en-GB" sz="2000" spc="-10" dirty="0"/>
              <a:t> </a:t>
            </a:r>
            <a:r>
              <a:rPr lang="en-GB" sz="2000" spc="-10" dirty="0" err="1"/>
              <a:t>takové</a:t>
            </a:r>
            <a:r>
              <a:rPr lang="en-GB" sz="2000" spc="-10" dirty="0"/>
              <a:t> </a:t>
            </a:r>
            <a:r>
              <a:rPr lang="en-GB" sz="2000" spc="-10" dirty="0" err="1"/>
              <a:t>chování</a:t>
            </a:r>
            <a:r>
              <a:rPr lang="en-GB" sz="2000" spc="-10" dirty="0"/>
              <a:t> </a:t>
            </a:r>
            <a:r>
              <a:rPr lang="en-GB" sz="2000" spc="-10" dirty="0" err="1"/>
              <a:t>podniku</a:t>
            </a:r>
            <a:r>
              <a:rPr lang="en-GB" sz="2000" spc="-10" dirty="0"/>
              <a:t>, </a:t>
            </a:r>
            <a:r>
              <a:rPr lang="en-GB" sz="2000" spc="-10" dirty="0" err="1"/>
              <a:t>které</a:t>
            </a:r>
            <a:r>
              <a:rPr lang="en-GB" sz="2000" spc="-10" dirty="0"/>
              <a:t> je </a:t>
            </a:r>
            <a:r>
              <a:rPr lang="en-GB" sz="2000" spc="-10" dirty="0" err="1"/>
              <a:t>charakterizováno</a:t>
            </a:r>
            <a:r>
              <a:rPr lang="en-GB" sz="2000" spc="-10" dirty="0"/>
              <a:t> </a:t>
            </a:r>
            <a:r>
              <a:rPr lang="en-GB" sz="2000" spc="-10" dirty="0" err="1"/>
              <a:t>dobrovolným</a:t>
            </a:r>
            <a:r>
              <a:rPr lang="en-GB" sz="2000" spc="-10" dirty="0"/>
              <a:t> </a:t>
            </a:r>
            <a:r>
              <a:rPr lang="en-GB" sz="2000" spc="-10" dirty="0" err="1"/>
              <a:t>přispíváním</a:t>
            </a:r>
            <a:r>
              <a:rPr lang="en-GB" sz="2000" spc="-10" dirty="0"/>
              <a:t> k </a:t>
            </a:r>
            <a:r>
              <a:rPr lang="en-GB" sz="2000" spc="-10" dirty="0" err="1"/>
              <a:t>budování</a:t>
            </a:r>
            <a:r>
              <a:rPr lang="en-GB" sz="2000" spc="-10" dirty="0"/>
              <a:t> </a:t>
            </a:r>
            <a:r>
              <a:rPr lang="en-GB" sz="2000" spc="-10" dirty="0" err="1"/>
              <a:t>lepší</a:t>
            </a:r>
            <a:r>
              <a:rPr lang="en-GB" sz="2000" spc="-10" dirty="0"/>
              <a:t> </a:t>
            </a:r>
            <a:r>
              <a:rPr lang="en-GB" sz="2000" spc="-10" dirty="0" err="1"/>
              <a:t>společnosti</a:t>
            </a:r>
            <a:r>
              <a:rPr lang="en-GB" sz="2000" spc="-10" dirty="0"/>
              <a:t> a k </a:t>
            </a:r>
            <a:r>
              <a:rPr lang="en-GB" sz="2000" spc="-10" dirty="0" err="1"/>
              <a:t>zajištění</a:t>
            </a:r>
            <a:r>
              <a:rPr lang="en-GB" sz="2000" spc="-10" dirty="0"/>
              <a:t> </a:t>
            </a:r>
            <a:r>
              <a:rPr lang="en-GB" sz="2000" spc="-10" dirty="0" err="1"/>
              <a:t>čistšího</a:t>
            </a:r>
            <a:r>
              <a:rPr lang="en-GB" sz="2000" spc="-10" dirty="0"/>
              <a:t> </a:t>
            </a:r>
            <a:r>
              <a:rPr lang="en-GB" sz="2000" spc="-10" dirty="0" err="1"/>
              <a:t>životního</a:t>
            </a:r>
            <a:r>
              <a:rPr lang="en-GB" sz="2000" spc="-10" dirty="0"/>
              <a:t> </a:t>
            </a:r>
            <a:r>
              <a:rPr lang="en-GB" sz="2000" spc="-10" dirty="0" err="1"/>
              <a:t>prostředí</a:t>
            </a:r>
            <a:r>
              <a:rPr lang="en-GB" sz="2000" spc="-10" dirty="0"/>
              <a:t>, a to </a:t>
            </a:r>
            <a:r>
              <a:rPr lang="en-GB" sz="2000" spc="-10" dirty="0" err="1"/>
              <a:t>na</a:t>
            </a:r>
            <a:r>
              <a:rPr lang="en-GB" sz="2000" spc="-10" dirty="0"/>
              <a:t> </a:t>
            </a:r>
            <a:r>
              <a:rPr lang="en-GB" sz="2000" spc="-10" dirty="0" err="1"/>
              <a:t>základě</a:t>
            </a:r>
            <a:r>
              <a:rPr lang="en-GB" sz="2000" spc="-10" dirty="0"/>
              <a:t> </a:t>
            </a:r>
            <a:r>
              <a:rPr lang="en-GB" sz="2000" spc="-10" dirty="0" err="1"/>
              <a:t>začlenění</a:t>
            </a:r>
            <a:r>
              <a:rPr lang="en-GB" sz="2000" spc="-10" dirty="0"/>
              <a:t> </a:t>
            </a:r>
            <a:r>
              <a:rPr lang="en-GB" sz="2000" spc="-10" dirty="0" err="1"/>
              <a:t>sociálních</a:t>
            </a:r>
            <a:r>
              <a:rPr lang="en-GB" sz="2000" spc="-10" dirty="0"/>
              <a:t> a </a:t>
            </a:r>
            <a:r>
              <a:rPr lang="en-GB" sz="2000" spc="-10" dirty="0" err="1"/>
              <a:t>environmentálních</a:t>
            </a:r>
            <a:r>
              <a:rPr lang="en-GB" sz="2000" spc="-10" dirty="0"/>
              <a:t> </a:t>
            </a:r>
            <a:r>
              <a:rPr lang="en-GB" sz="2000" spc="-10" dirty="0" err="1"/>
              <a:t>otázek</a:t>
            </a:r>
            <a:r>
              <a:rPr lang="en-GB" sz="2000" spc="-10" dirty="0"/>
              <a:t> do </a:t>
            </a:r>
            <a:r>
              <a:rPr lang="en-GB" sz="2000" spc="-10" dirty="0" err="1"/>
              <a:t>podnikové</a:t>
            </a:r>
            <a:r>
              <a:rPr lang="en-GB" sz="2000" spc="-10" dirty="0"/>
              <a:t> </a:t>
            </a:r>
            <a:r>
              <a:rPr lang="en-GB" sz="2000" spc="-10" dirty="0" err="1"/>
              <a:t>strategie</a:t>
            </a:r>
            <a:r>
              <a:rPr lang="en-GB" sz="2000" spc="-10" dirty="0"/>
              <a:t> </a:t>
            </a:r>
            <a:r>
              <a:rPr lang="en-GB" sz="2000" spc="-10" dirty="0" err="1"/>
              <a:t>i</a:t>
            </a:r>
            <a:r>
              <a:rPr lang="en-GB" sz="2000" spc="-10" dirty="0"/>
              <a:t> </a:t>
            </a:r>
            <a:r>
              <a:rPr lang="en-GB" sz="2000" spc="-10" dirty="0" err="1"/>
              <a:t>každodenních</a:t>
            </a:r>
            <a:r>
              <a:rPr lang="en-GB" sz="2000" spc="-10" dirty="0"/>
              <a:t> </a:t>
            </a:r>
            <a:r>
              <a:rPr lang="en-GB" sz="2000" spc="-10" dirty="0" err="1"/>
              <a:t>činností</a:t>
            </a:r>
            <a:r>
              <a:rPr lang="en-GB" sz="2000" spc="-10" dirty="0"/>
              <a:t> a </a:t>
            </a:r>
            <a:r>
              <a:rPr lang="en-GB" sz="2000" spc="-10" dirty="0" err="1"/>
              <a:t>kvalitní</a:t>
            </a:r>
            <a:r>
              <a:rPr lang="en-GB" sz="2000" spc="-10" dirty="0"/>
              <a:t> </a:t>
            </a:r>
            <a:r>
              <a:rPr lang="en-GB" sz="2000" spc="-10" dirty="0" err="1"/>
              <a:t>komunikací</a:t>
            </a:r>
            <a:r>
              <a:rPr lang="en-GB" sz="2000" spc="-10" dirty="0"/>
              <a:t> </a:t>
            </a:r>
            <a:r>
              <a:rPr lang="en-GB" sz="2000" spc="-10" dirty="0" err="1"/>
              <a:t>reprezentantů</a:t>
            </a:r>
            <a:r>
              <a:rPr lang="en-GB" sz="2000" spc="-10" dirty="0"/>
              <a:t> </a:t>
            </a:r>
            <a:r>
              <a:rPr lang="en-GB" sz="2000" spc="-10" dirty="0" err="1"/>
              <a:t>podniku</a:t>
            </a:r>
            <a:r>
              <a:rPr lang="en-GB" sz="2000" spc="-10" dirty="0"/>
              <a:t> se </a:t>
            </a:r>
            <a:r>
              <a:rPr lang="en-GB" sz="2000" spc="-10" dirty="0" err="1"/>
              <a:t>zájmovými</a:t>
            </a:r>
            <a:r>
              <a:rPr lang="en-GB" sz="2000" spc="-10" dirty="0"/>
              <a:t> </a:t>
            </a:r>
            <a:r>
              <a:rPr lang="en-GB" sz="2000" spc="-10" dirty="0" err="1"/>
              <a:t>skupinami</a:t>
            </a:r>
            <a:r>
              <a:rPr lang="en-GB" sz="2000" spc="-10" dirty="0" smtClean="0"/>
              <a:t>.</a:t>
            </a:r>
            <a:endParaRPr lang="cs-CZ" sz="2000" spc="-10" dirty="0" smtClean="0"/>
          </a:p>
          <a:p>
            <a:pPr marL="12700" marR="128270">
              <a:lnSpc>
                <a:spcPct val="93000"/>
              </a:lnSpc>
              <a:spcAft>
                <a:spcPts val="600"/>
              </a:spcAft>
            </a:pPr>
            <a:r>
              <a:rPr lang="cs-CZ" sz="2000" dirty="0"/>
              <a:t>Problematice udržitelného rozvoje se v posledních desetiletích dostává mimořádné pozornosti, která sice kolísala, nicméně s rostoucím dlouhodobým trendem. Postupně se vytvořila infrastruktura, která podporuje a do jisté míry i vynucuje společensky odpovědné chování podniků</a:t>
            </a:r>
            <a:r>
              <a:rPr lang="cs-CZ" sz="2000" dirty="0" smtClean="0"/>
              <a:t>.</a:t>
            </a:r>
            <a:endParaRPr lang="en-GB" sz="2000" spc="-1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266184"/>
            <a:ext cx="8254999" cy="615553"/>
          </a:xfrm>
        </p:spPr>
        <p:txBody>
          <a:bodyPr/>
          <a:lstStyle/>
          <a:p>
            <a:r>
              <a:rPr lang="en-GB" spc="-20" dirty="0" err="1"/>
              <a:t>Shrnutí</a:t>
            </a:r>
            <a:r>
              <a:rPr lang="en-GB" spc="-5" dirty="0"/>
              <a:t> </a:t>
            </a:r>
            <a:r>
              <a:rPr lang="en-GB" spc="-20" dirty="0" err="1"/>
              <a:t>kapitoly</a:t>
            </a:r>
            <a:r>
              <a:rPr lang="en-GB" spc="-5" dirty="0"/>
              <a:t> </a:t>
            </a:r>
            <a:r>
              <a:rPr lang="en-GB" spc="-25" dirty="0"/>
              <a:t>21</a:t>
            </a:r>
            <a:r>
              <a:rPr lang="en-GB" spc="-5" dirty="0"/>
              <a:t> </a:t>
            </a:r>
            <a:r>
              <a:rPr lang="en-GB" spc="-5" dirty="0" smtClean="0"/>
              <a:t>I</a:t>
            </a:r>
            <a:r>
              <a:rPr lang="cs-CZ" spc="-5" dirty="0" smtClean="0"/>
              <a:t>I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4726" y="1676472"/>
            <a:ext cx="8074547" cy="5001369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cs-CZ" sz="2000" dirty="0" smtClean="0"/>
              <a:t>Manažerské </a:t>
            </a:r>
            <a:r>
              <a:rPr lang="cs-CZ" sz="2000" dirty="0"/>
              <a:t>účetnictví udržitelného rozvoje je systém nástrojů a metod, které si každý podnik vybírá dle své konkrétní situace, svých cílů a aktuálních potřeb v oblasti udržitelnosti s přihlédnutím ke klíčovým zájmovým skupinám. Poskytuje informace o dopadech environmentálních a sociálních jevů na ekonomickou výkonnost podniku, dále o environmentálních a sociálních dopadech činnosti podniku na okolní prostředí, a konečně o vzájemných </a:t>
            </a:r>
            <a:r>
              <a:rPr lang="cs-CZ" sz="2000" dirty="0" smtClean="0"/>
              <a:t>vazbách </a:t>
            </a:r>
            <a:r>
              <a:rPr lang="cs-CZ" sz="2000" dirty="0"/>
              <a:t>mezi sociálními, environmentálními a ekonomickými jevy. Manažerům napomáhá rozpoznat a analyzovat hlavní příležitosti a hrozby v sociální a environmentální oblasti a zvyšuje tak kvalitu jejich rozhodování</a:t>
            </a:r>
            <a:r>
              <a:rPr lang="cs-CZ" sz="2000" dirty="0" smtClean="0"/>
              <a:t>.</a:t>
            </a:r>
          </a:p>
          <a:p>
            <a:r>
              <a:rPr lang="cs-CZ" sz="2000" dirty="0"/>
              <a:t>Manažerské účetnictví udržitelného rozvoje nabízí informační podporu jak ve formě strategicky orientovaných, tak ve formě taktických a operativních nástrojů. Obvykle nejde o nástroje zcela nové, ale rozšířené takovým způsobem, který umožňuje informační podporu rozhodovacích úloh, spojených s řešením sociálních a environmentálních problémů</a:t>
            </a:r>
            <a:r>
              <a:rPr lang="cs-CZ" sz="2000" dirty="0" smtClean="0"/>
              <a:t>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358124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726" y="324985"/>
            <a:ext cx="8380674" cy="11541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4460"/>
              </a:lnSpc>
            </a:pPr>
            <a:r>
              <a:rPr lang="cs-CZ" sz="4000" dirty="0">
                <a:solidFill>
                  <a:schemeClr val="bg1"/>
                </a:solidFill>
              </a:rPr>
              <a:t>UDRŽITELNÝ ROZVOJ A SPOLEČENSKÁ ODPOVĚDNOST PODNIKŮ </a:t>
            </a:r>
            <a:endParaRPr sz="40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726" y="1678339"/>
            <a:ext cx="7993380" cy="42319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2425" marR="5080" indent="-339725">
              <a:lnSpc>
                <a:spcPts val="2680"/>
              </a:lnSpc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lang="cs-CZ" sz="2400" dirty="0" smtClean="0">
                <a:solidFill>
                  <a:schemeClr val="bg1"/>
                </a:solidFill>
                <a:latin typeface="Arial"/>
                <a:cs typeface="Arial"/>
              </a:rPr>
              <a:t>Neexistence jednotné definice udržitelného rozvoje</a:t>
            </a:r>
          </a:p>
          <a:p>
            <a:pPr marL="352425" marR="5080" indent="-339725">
              <a:lnSpc>
                <a:spcPts val="2680"/>
              </a:lnSpc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endParaRPr lang="cs-CZ" sz="24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marL="12700" marR="5080">
              <a:lnSpc>
                <a:spcPts val="2680"/>
              </a:lnSpc>
              <a:buClr>
                <a:srgbClr val="FFFFFF"/>
              </a:buClr>
              <a:tabLst>
                <a:tab pos="353060" algn="l"/>
              </a:tabLst>
            </a:pPr>
            <a:r>
              <a:rPr lang="cs-CZ" sz="2400" dirty="0">
                <a:solidFill>
                  <a:schemeClr val="bg1"/>
                </a:solidFill>
                <a:latin typeface="Arial"/>
                <a:cs typeface="Arial"/>
              </a:rPr>
              <a:t>„Udržitelný rozvoj je takový rozvoj, který zajistí potřeby současných generací, aniž by bylo ohroženo splnění potřeb generací příštích.“ </a:t>
            </a:r>
            <a:r>
              <a:rPr lang="cs-CZ" sz="24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cs-CZ" sz="1200" dirty="0" smtClean="0">
                <a:solidFill>
                  <a:schemeClr val="bg1"/>
                </a:solidFill>
                <a:latin typeface="Arial"/>
                <a:cs typeface="Arial"/>
              </a:rPr>
              <a:t>(</a:t>
            </a:r>
            <a:r>
              <a:rPr lang="en-GB" sz="1200" dirty="0">
                <a:solidFill>
                  <a:schemeClr val="bg1"/>
                </a:solidFill>
                <a:latin typeface="Arial"/>
                <a:cs typeface="Arial"/>
              </a:rPr>
              <a:t>World Commission on Environment and Development, </a:t>
            </a:r>
            <a:r>
              <a:rPr lang="en-GB" sz="1200" dirty="0" smtClean="0">
                <a:solidFill>
                  <a:schemeClr val="bg1"/>
                </a:solidFill>
                <a:latin typeface="Arial"/>
                <a:cs typeface="Arial"/>
              </a:rPr>
              <a:t>1987</a:t>
            </a:r>
            <a:r>
              <a:rPr lang="cs-CZ" sz="1200" dirty="0" smtClean="0">
                <a:solidFill>
                  <a:schemeClr val="bg1"/>
                </a:solidFill>
                <a:latin typeface="Arial"/>
                <a:cs typeface="Arial"/>
              </a:rPr>
              <a:t>)</a:t>
            </a:r>
          </a:p>
          <a:p>
            <a:pPr marL="12700" marR="5080">
              <a:lnSpc>
                <a:spcPts val="2680"/>
              </a:lnSpc>
              <a:buClr>
                <a:srgbClr val="FFFFFF"/>
              </a:buClr>
              <a:tabLst>
                <a:tab pos="353060" algn="l"/>
              </a:tabLst>
            </a:pPr>
            <a:endParaRPr lang="cs-CZ" sz="24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marL="12700" marR="5080">
              <a:lnSpc>
                <a:spcPts val="2680"/>
              </a:lnSpc>
              <a:spcAft>
                <a:spcPts val="600"/>
              </a:spcAft>
              <a:buClr>
                <a:srgbClr val="FFFFFF"/>
              </a:buClr>
              <a:tabLst>
                <a:tab pos="353060" algn="l"/>
              </a:tabLst>
            </a:pPr>
            <a:r>
              <a:rPr lang="cs-CZ" sz="2400" dirty="0" smtClean="0">
                <a:solidFill>
                  <a:schemeClr val="bg1"/>
                </a:solidFill>
                <a:latin typeface="Arial"/>
                <a:cs typeface="Arial"/>
              </a:rPr>
              <a:t>Tři dimenze udržitelného rozvoje:</a:t>
            </a:r>
          </a:p>
          <a:p>
            <a:pPr marL="352425" marR="5080" indent="-339725">
              <a:lnSpc>
                <a:spcPts val="2680"/>
              </a:lnSpc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lang="cs-CZ" sz="2400" dirty="0" smtClean="0">
                <a:solidFill>
                  <a:schemeClr val="bg1"/>
                </a:solidFill>
                <a:latin typeface="Arial"/>
                <a:cs typeface="Arial"/>
              </a:rPr>
              <a:t>Ekonomická</a:t>
            </a:r>
          </a:p>
          <a:p>
            <a:pPr marL="352425" marR="5080" indent="-339725">
              <a:lnSpc>
                <a:spcPts val="2680"/>
              </a:lnSpc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lang="cs-CZ" sz="2400" dirty="0" smtClean="0">
                <a:solidFill>
                  <a:schemeClr val="bg1"/>
                </a:solidFill>
                <a:latin typeface="Arial"/>
                <a:cs typeface="Arial"/>
              </a:rPr>
              <a:t>Environmentální </a:t>
            </a:r>
          </a:p>
          <a:p>
            <a:pPr marL="352425" marR="5080" indent="-339725">
              <a:lnSpc>
                <a:spcPts val="2680"/>
              </a:lnSpc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lang="cs-CZ" sz="2400" dirty="0" smtClean="0">
                <a:solidFill>
                  <a:schemeClr val="bg1"/>
                </a:solidFill>
                <a:latin typeface="Arial"/>
                <a:cs typeface="Arial"/>
              </a:rPr>
              <a:t>Sociální</a:t>
            </a:r>
          </a:p>
          <a:p>
            <a:pPr marL="12700" marR="5080">
              <a:lnSpc>
                <a:spcPts val="2680"/>
              </a:lnSpc>
              <a:buClr>
                <a:srgbClr val="FFFFFF"/>
              </a:buClr>
              <a:tabLst>
                <a:tab pos="353060" algn="l"/>
              </a:tabLst>
            </a:pPr>
            <a:endParaRPr lang="cs-CZ" sz="2400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pPr marL="12700" marR="5080">
              <a:lnSpc>
                <a:spcPts val="2680"/>
              </a:lnSpc>
              <a:buClr>
                <a:srgbClr val="FFFFFF"/>
              </a:buClr>
              <a:tabLst>
                <a:tab pos="353060" algn="l"/>
              </a:tabLst>
            </a:pPr>
            <a:r>
              <a:rPr lang="cs-CZ" sz="2400" dirty="0" smtClean="0">
                <a:solidFill>
                  <a:schemeClr val="bg1"/>
                </a:solidFill>
                <a:latin typeface="Arial"/>
                <a:cs typeface="Arial"/>
              </a:rPr>
              <a:t>Tzv. „</a:t>
            </a:r>
            <a:r>
              <a:rPr lang="cs-CZ" sz="2400" dirty="0" err="1" smtClean="0">
                <a:solidFill>
                  <a:schemeClr val="bg1"/>
                </a:solidFill>
                <a:latin typeface="Arial"/>
                <a:cs typeface="Arial"/>
              </a:rPr>
              <a:t>Tripple</a:t>
            </a:r>
            <a:r>
              <a:rPr lang="cs-CZ" sz="24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cs-CZ" sz="2400" dirty="0" err="1" smtClean="0">
                <a:solidFill>
                  <a:schemeClr val="bg1"/>
                </a:solidFill>
                <a:latin typeface="Arial"/>
                <a:cs typeface="Arial"/>
              </a:rPr>
              <a:t>bottom</a:t>
            </a:r>
            <a:r>
              <a:rPr lang="cs-CZ" sz="2400" dirty="0" smtClean="0">
                <a:solidFill>
                  <a:schemeClr val="bg1"/>
                </a:solidFill>
                <a:latin typeface="Arial"/>
                <a:cs typeface="Arial"/>
              </a:rPr>
              <a:t> line“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266184"/>
            <a:ext cx="8254999" cy="615553"/>
          </a:xfrm>
        </p:spPr>
        <p:txBody>
          <a:bodyPr/>
          <a:lstStyle/>
          <a:p>
            <a:r>
              <a:rPr lang="en-GB" spc="-20" dirty="0" err="1"/>
              <a:t>Shrnutí</a:t>
            </a:r>
            <a:r>
              <a:rPr lang="en-GB" spc="-5" dirty="0"/>
              <a:t> </a:t>
            </a:r>
            <a:r>
              <a:rPr lang="en-GB" spc="-20" dirty="0" err="1"/>
              <a:t>kapitoly</a:t>
            </a:r>
            <a:r>
              <a:rPr lang="en-GB" spc="-5" dirty="0"/>
              <a:t> </a:t>
            </a:r>
            <a:r>
              <a:rPr lang="en-GB" spc="-25" dirty="0"/>
              <a:t>21</a:t>
            </a:r>
            <a:r>
              <a:rPr lang="en-GB" spc="-5" dirty="0"/>
              <a:t> I</a:t>
            </a:r>
            <a:r>
              <a:rPr lang="cs-CZ" spc="-5" dirty="0" smtClean="0"/>
              <a:t>II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4726" y="1676472"/>
            <a:ext cx="8074547" cy="4616648"/>
          </a:xfrm>
        </p:spPr>
        <p:txBody>
          <a:bodyPr/>
          <a:lstStyle/>
          <a:p>
            <a:pPr lvl="0"/>
            <a:r>
              <a:rPr lang="cs-CZ" sz="2000" dirty="0" err="1" smtClean="0"/>
              <a:t>Balanced</a:t>
            </a:r>
            <a:r>
              <a:rPr lang="cs-CZ" sz="2000" dirty="0" smtClean="0"/>
              <a:t> </a:t>
            </a:r>
            <a:r>
              <a:rPr lang="cs-CZ" sz="2000" dirty="0" err="1"/>
              <a:t>Scorecard</a:t>
            </a:r>
            <a:r>
              <a:rPr lang="cs-CZ" sz="2000" dirty="0"/>
              <a:t> udržitelného rozvoje rozšiřuje tradiční pohled BSC na čtyři základní perspektivy, ovlivňující firemní rozvoj, o výslovné zahrnutí environmentálních, sociálních a etických aspektů. Konkrétní charakter výsledného systému měření a řízení výkonnosti může mít několik podob a řešení se mohou lišit zejména ve dvou rovinách. První rovina je spjata s hierarchickým uspořádáním jednotlivých perspektiv BSC udržitelného rozvoje; v rámci tohoto přístupu existují tři základní řešení – striktně hierarchické uspořádání perspektiv, částečné zachování hierarchie perspektiv a síťové uspořádání perspektiv. Druhá rovina je spojena s konkrétním způsobem začlenění udržitelnosti do tradičních perspektiv BSC, které lze realizovat přidáním dodatečné perspektivy, doplněním jedné či několika perspektiv měřítky spojenými se strategickými cíli z oblasti udržitelnosti, doplněním všech perspektiv měřítky spojenými se strategickými cíli z oblasti udržitelnosti či integrací do stávajících perspektiv a současně přidáním samostatné perspektivy.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6354953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266184"/>
            <a:ext cx="8254999" cy="615553"/>
          </a:xfrm>
        </p:spPr>
        <p:txBody>
          <a:bodyPr/>
          <a:lstStyle/>
          <a:p>
            <a:r>
              <a:rPr lang="en-GB" spc="-20" dirty="0" err="1"/>
              <a:t>Shrnutí</a:t>
            </a:r>
            <a:r>
              <a:rPr lang="en-GB" spc="-5" dirty="0"/>
              <a:t> </a:t>
            </a:r>
            <a:r>
              <a:rPr lang="en-GB" spc="-20" dirty="0" err="1"/>
              <a:t>kapitoly</a:t>
            </a:r>
            <a:r>
              <a:rPr lang="en-GB" spc="-5" dirty="0"/>
              <a:t> </a:t>
            </a:r>
            <a:r>
              <a:rPr lang="en-GB" spc="-25" dirty="0"/>
              <a:t>21</a:t>
            </a:r>
            <a:r>
              <a:rPr lang="en-GB" spc="-5" dirty="0"/>
              <a:t> </a:t>
            </a:r>
            <a:r>
              <a:rPr lang="en-GB" spc="-5" dirty="0" smtClean="0"/>
              <a:t>I</a:t>
            </a:r>
            <a:r>
              <a:rPr lang="cs-CZ" spc="-5" dirty="0" smtClean="0"/>
              <a:t>V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4726" y="1676472"/>
            <a:ext cx="8074547" cy="4816703"/>
          </a:xfrm>
        </p:spPr>
        <p:txBody>
          <a:bodyPr/>
          <a:lstStyle/>
          <a:p>
            <a:pPr lvl="0">
              <a:spcAft>
                <a:spcPts val="600"/>
              </a:spcAft>
            </a:pPr>
            <a:r>
              <a:rPr lang="cs-CZ" dirty="0"/>
              <a:t>Relativně snadno implementovatelným nástrojem informační podpory řízení udržitelného rozvoje podniku jsou klíčová měřítka výkonnosti, která lze využít na strategické, taktické i operativní úrovni. Výběr těchto měřítek by měl vycházet ze strategie podniku, z klíčových rozhodovacích úloh, z dialogu se zájmovými skupinami a z rozpoznání významných ekonomických, sociálních a environmentálních dopadů činnosti podniku. Inspirací mohou být měřítka doporučená organizací </a:t>
            </a:r>
            <a:r>
              <a:rPr lang="cs-CZ" dirty="0" err="1"/>
              <a:t>Global</a:t>
            </a:r>
            <a:r>
              <a:rPr lang="cs-CZ" dirty="0"/>
              <a:t> Reporting </a:t>
            </a:r>
            <a:r>
              <a:rPr lang="cs-CZ" dirty="0" err="1"/>
              <a:t>Initiative</a:t>
            </a:r>
            <a:r>
              <a:rPr lang="cs-CZ" dirty="0"/>
              <a:t>.</a:t>
            </a:r>
            <a:endParaRPr lang="en-GB" dirty="0"/>
          </a:p>
          <a:p>
            <a:pPr lvl="0"/>
            <a:r>
              <a:rPr lang="cs-CZ" dirty="0"/>
              <a:t>Nejvíce prozkoumanou složkou manažerského účetnictví udržitelného rozvoje je environmentální manažerské účetnictví, které je rozvinutím tradičního manažerského účetnictví o explicitní a podrobné informování o environmentálních aspektech činnosti podniku. V environmentálním manažerském účetnictví narůstá význam propojení naturálních a hodnotových veličin</a:t>
            </a:r>
            <a:r>
              <a:rPr lang="cs-CZ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45678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266184"/>
            <a:ext cx="8254999" cy="615553"/>
          </a:xfrm>
        </p:spPr>
        <p:txBody>
          <a:bodyPr/>
          <a:lstStyle/>
          <a:p>
            <a:r>
              <a:rPr lang="en-GB" spc="-20" dirty="0" err="1"/>
              <a:t>Shrnutí</a:t>
            </a:r>
            <a:r>
              <a:rPr lang="en-GB" spc="-5" dirty="0"/>
              <a:t> </a:t>
            </a:r>
            <a:r>
              <a:rPr lang="en-GB" spc="-20" dirty="0" err="1"/>
              <a:t>kapitoly</a:t>
            </a:r>
            <a:r>
              <a:rPr lang="en-GB" spc="-5" dirty="0"/>
              <a:t> </a:t>
            </a:r>
            <a:r>
              <a:rPr lang="en-GB" spc="-25" dirty="0"/>
              <a:t>21</a:t>
            </a:r>
            <a:r>
              <a:rPr lang="en-GB" spc="-5" dirty="0"/>
              <a:t> </a:t>
            </a:r>
            <a:r>
              <a:rPr lang="cs-CZ" spc="-5" dirty="0" smtClean="0"/>
              <a:t>V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4726" y="1676472"/>
            <a:ext cx="8074547" cy="4816703"/>
          </a:xfrm>
        </p:spPr>
        <p:txBody>
          <a:bodyPr/>
          <a:lstStyle/>
          <a:p>
            <a:pPr lvl="0">
              <a:spcAft>
                <a:spcPts val="600"/>
              </a:spcAft>
            </a:pPr>
            <a:r>
              <a:rPr lang="cs-CZ" dirty="0"/>
              <a:t>Environmentální náklady jsou náklady spojené s přispíváním, rozpoznáním, odstraňováním a prevencí poškozování životního prostředí. Lze rozlišit environmentální náklady na prevenci, detekci, interní selhání a externí selhání. Relativně vysoké náklady na prevenci a detekci indikují pozitivně se rozvíjející systém environmentálního managementu a z dlouhodobého hlediska umožňují snížit celkové environmentální náklady.</a:t>
            </a:r>
            <a:endParaRPr lang="en-GB" dirty="0"/>
          </a:p>
          <a:p>
            <a:pPr lvl="0"/>
            <a:r>
              <a:rPr lang="cs-CZ" dirty="0"/>
              <a:t>Environmentální kalkulace rozšiřují tradiční kalkulace ve smyslu explicitního vyjádření environmentálních nákladů. Doplnění kalkulačního vzorce o položky s vazbou na životní prostředí samo o sobě nevede ke zpřesnění kalkulací; proto je často využíváno v integraci s kalkulací založenou na přiřazování nákladů aktivitám a s řízením nákladů a jiných hodnotových veličin, založeným na jejich vztahu k aktivitám</a:t>
            </a:r>
            <a:r>
              <a:rPr lang="cs-CZ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57389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266184"/>
            <a:ext cx="8254999" cy="615553"/>
          </a:xfrm>
        </p:spPr>
        <p:txBody>
          <a:bodyPr/>
          <a:lstStyle/>
          <a:p>
            <a:r>
              <a:rPr lang="en-GB" spc="-20" dirty="0" err="1"/>
              <a:t>Shrnutí</a:t>
            </a:r>
            <a:r>
              <a:rPr lang="en-GB" spc="-5" dirty="0"/>
              <a:t> </a:t>
            </a:r>
            <a:r>
              <a:rPr lang="en-GB" spc="-20" dirty="0" err="1"/>
              <a:t>kapitoly</a:t>
            </a:r>
            <a:r>
              <a:rPr lang="en-GB" spc="-5" dirty="0"/>
              <a:t> </a:t>
            </a:r>
            <a:r>
              <a:rPr lang="en-GB" spc="-25" dirty="0"/>
              <a:t>21</a:t>
            </a:r>
            <a:r>
              <a:rPr lang="en-GB" spc="-5" dirty="0"/>
              <a:t> </a:t>
            </a:r>
            <a:r>
              <a:rPr lang="cs-CZ" spc="-5" dirty="0" smtClean="0"/>
              <a:t>VI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4726" y="1676472"/>
            <a:ext cx="8074547" cy="2785378"/>
          </a:xfrm>
        </p:spPr>
        <p:txBody>
          <a:bodyPr/>
          <a:lstStyle/>
          <a:p>
            <a:pPr lvl="0">
              <a:spcAft>
                <a:spcPts val="600"/>
              </a:spcAft>
            </a:pPr>
            <a:r>
              <a:rPr lang="cs-CZ" dirty="0"/>
              <a:t>Mezi klíčové nástroje strategického environmentálního manažerského účetnictví patří vedle BSC udržitelného rozvoje environmentální kalkulace životního cyklu a hodnocení environmentálních investic pomocí reálných opcí.</a:t>
            </a:r>
            <a:endParaRPr lang="en-GB" dirty="0"/>
          </a:p>
          <a:p>
            <a:pPr lvl="0"/>
            <a:r>
              <a:rPr lang="cs-CZ" dirty="0"/>
              <a:t>Jedním z nejvýznamnějších nástrojů environmentálního manažerského účetnictví je rovněž relativně komplexní přístup k informačnímu zobrazení materiálových ztrát, označovaný jako nákladové účetnictví materiálových toků.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749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266184"/>
            <a:ext cx="8470900" cy="1046440"/>
          </a:xfrm>
        </p:spPr>
        <p:txBody>
          <a:bodyPr/>
          <a:lstStyle/>
          <a:p>
            <a:r>
              <a:rPr lang="cs-CZ" sz="3400" dirty="0"/>
              <a:t>SPOLEČENSKÁ ODPOVĚDNOST PODNIKŮ A </a:t>
            </a:r>
            <a:r>
              <a:rPr lang="cs-CZ" sz="3400" dirty="0" smtClean="0"/>
              <a:t>EKONOMICKÁ VÝKONNOST </a:t>
            </a:r>
            <a:endParaRPr lang="cs-CZ" sz="3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4726" y="1676472"/>
            <a:ext cx="8074547" cy="3385542"/>
          </a:xfrm>
        </p:spPr>
        <p:txBody>
          <a:bodyPr/>
          <a:lstStyle/>
          <a:p>
            <a:r>
              <a:rPr lang="cs-CZ" dirty="0" smtClean="0"/>
              <a:t>Vztah mezi společenskou odpovědností a  výkonností nejednoznačný</a:t>
            </a:r>
          </a:p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Potřeba rychlých, relevantních a spolehlivých informací, které povedou k</a:t>
            </a:r>
          </a:p>
          <a:p>
            <a:endParaRPr lang="cs-CZ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společensky odpovědnému chování </a:t>
            </a:r>
            <a:r>
              <a:rPr lang="cs-CZ" dirty="0" smtClean="0"/>
              <a:t>podniku a současně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posilování jeho tržní pozice a růstu jeho hodnoty</a:t>
            </a:r>
            <a:endParaRPr lang="cs-CZ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7112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266184"/>
            <a:ext cx="8254999" cy="1213537"/>
          </a:xfrm>
          <a:prstGeom prst="rect">
            <a:avLst/>
          </a:prstGeom>
        </p:spPr>
        <p:txBody>
          <a:bodyPr vert="horz" wrap="square" lIns="0" tIns="58801" rIns="0" bIns="0" rtlCol="0">
            <a:spAutoFit/>
          </a:bodyPr>
          <a:lstStyle/>
          <a:p>
            <a:pPr marL="102870" marR="5080">
              <a:lnSpc>
                <a:spcPts val="4460"/>
              </a:lnSpc>
            </a:pPr>
            <a:r>
              <a:rPr lang="cs-CZ" spc="-20" dirty="0" smtClean="0"/>
              <a:t>Vývojové etapy společenské odpovědnosti</a:t>
            </a:r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81001" y="1671504"/>
            <a:ext cx="8318498" cy="46157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2425" marR="252095" indent="-339725">
              <a:lnSpc>
                <a:spcPct val="93100"/>
              </a:lnSpc>
              <a:spcAft>
                <a:spcPts val="600"/>
              </a:spcAft>
              <a:buClr>
                <a:srgbClr val="FFFFFF"/>
              </a:buClr>
              <a:buFont typeface="Arial"/>
              <a:buChar char="•"/>
              <a:tabLst>
                <a:tab pos="352425" algn="l"/>
                <a:tab pos="5468938" algn="l"/>
              </a:tabLst>
            </a:pP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Filantropie zakladatelů / majitelů společností	</a:t>
            </a:r>
          </a:p>
          <a:p>
            <a:pPr marL="12700" marR="252095" algn="r">
              <a:lnSpc>
                <a:spcPct val="93100"/>
              </a:lnSpc>
              <a:spcAft>
                <a:spcPts val="600"/>
              </a:spcAft>
              <a:buClr>
                <a:srgbClr val="FFFFFF"/>
              </a:buClr>
              <a:tabLst>
                <a:tab pos="352425" algn="l"/>
                <a:tab pos="5468938" algn="l"/>
              </a:tabLst>
            </a:pP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přelom 19./20. stol.</a:t>
            </a:r>
          </a:p>
          <a:p>
            <a:pPr marL="352425" marR="252095" indent="-339725">
              <a:lnSpc>
                <a:spcPct val="93100"/>
              </a:lnSpc>
              <a:spcAft>
                <a:spcPts val="600"/>
              </a:spcAft>
              <a:buClr>
                <a:srgbClr val="FFFFFF"/>
              </a:buClr>
              <a:buFont typeface="Arial"/>
              <a:buChar char="•"/>
              <a:tabLst>
                <a:tab pos="352425" algn="l"/>
                <a:tab pos="5468938" algn="l"/>
              </a:tabLst>
            </a:pP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Humánní přístup k pracovním podmínkám	</a:t>
            </a:r>
          </a:p>
          <a:p>
            <a:pPr marL="12700" marR="252095" algn="r">
              <a:lnSpc>
                <a:spcPct val="93100"/>
              </a:lnSpc>
              <a:spcAft>
                <a:spcPts val="600"/>
              </a:spcAft>
              <a:buClr>
                <a:srgbClr val="FFFFFF"/>
              </a:buClr>
              <a:tabLst>
                <a:tab pos="352425" algn="l"/>
                <a:tab pos="5468938" algn="l"/>
              </a:tabLst>
            </a:pP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30.  až 70. léta 20. stol.</a:t>
            </a:r>
          </a:p>
          <a:p>
            <a:pPr marL="352425" marR="252095" indent="-339725">
              <a:lnSpc>
                <a:spcPct val="93100"/>
              </a:lnSpc>
              <a:spcAft>
                <a:spcPts val="600"/>
              </a:spcAft>
              <a:buClr>
                <a:srgbClr val="FFFFFF"/>
              </a:buClr>
              <a:buFont typeface="Arial"/>
              <a:buChar char="•"/>
              <a:tabLst>
                <a:tab pos="352425" algn="l"/>
                <a:tab pos="5468938" algn="l"/>
              </a:tabLst>
            </a:pP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Bezpečnost spotřebitelů a dopady výrobků na ŽP	</a:t>
            </a:r>
          </a:p>
          <a:p>
            <a:pPr marL="12700" marR="252095" algn="r">
              <a:lnSpc>
                <a:spcPct val="93100"/>
              </a:lnSpc>
              <a:spcAft>
                <a:spcPts val="600"/>
              </a:spcAft>
              <a:buClr>
                <a:srgbClr val="FFFFFF"/>
              </a:buClr>
              <a:tabLst>
                <a:tab pos="352425" algn="l"/>
                <a:tab pos="5468938" algn="l"/>
              </a:tabLst>
            </a:pP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70. léta 20. stol.</a:t>
            </a:r>
          </a:p>
          <a:p>
            <a:pPr marL="352425" marR="252095" indent="-339725">
              <a:lnSpc>
                <a:spcPct val="93100"/>
              </a:lnSpc>
              <a:spcAft>
                <a:spcPts val="600"/>
              </a:spcAft>
              <a:buClr>
                <a:srgbClr val="FFFFFF"/>
              </a:buClr>
              <a:buFont typeface="Arial"/>
              <a:buChar char="•"/>
              <a:tabLst>
                <a:tab pos="352425" algn="l"/>
                <a:tab pos="5468938" algn="l"/>
              </a:tabLst>
            </a:pPr>
            <a:r>
              <a:rPr lang="cs-CZ" sz="2000" dirty="0" err="1" smtClean="0">
                <a:solidFill>
                  <a:srgbClr val="FFFFFF"/>
                </a:solidFill>
                <a:latin typeface="Arial"/>
                <a:cs typeface="Arial"/>
              </a:rPr>
              <a:t>Stake</a:t>
            </a: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 – </a:t>
            </a:r>
            <a:r>
              <a:rPr lang="cs-CZ" sz="2000" dirty="0" err="1" smtClean="0">
                <a:solidFill>
                  <a:srgbClr val="FFFFFF"/>
                </a:solidFill>
                <a:latin typeface="Arial"/>
                <a:cs typeface="Arial"/>
              </a:rPr>
              <a:t>holder</a:t>
            </a: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 přístupy	</a:t>
            </a:r>
          </a:p>
          <a:p>
            <a:pPr marL="12700" marR="252095" algn="r">
              <a:lnSpc>
                <a:spcPct val="93100"/>
              </a:lnSpc>
              <a:spcAft>
                <a:spcPts val="600"/>
              </a:spcAft>
              <a:buClr>
                <a:srgbClr val="FFFFFF"/>
              </a:buClr>
              <a:tabLst>
                <a:tab pos="352425" algn="l"/>
                <a:tab pos="5468938" algn="l"/>
              </a:tabLst>
            </a:pP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80. léta 20. stol.</a:t>
            </a:r>
          </a:p>
          <a:p>
            <a:pPr marL="352425" marR="252095" indent="-339725">
              <a:lnSpc>
                <a:spcPct val="93100"/>
              </a:lnSpc>
              <a:spcAft>
                <a:spcPts val="600"/>
              </a:spcAft>
              <a:buClr>
                <a:srgbClr val="FFFFFF"/>
              </a:buClr>
              <a:buFont typeface="Arial"/>
              <a:buChar char="•"/>
              <a:tabLst>
                <a:tab pos="352425" algn="l"/>
                <a:tab pos="5468938" algn="l"/>
              </a:tabLst>
            </a:pP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Etické kodexy a kodexy chování	</a:t>
            </a:r>
          </a:p>
          <a:p>
            <a:pPr marL="12700" marR="252095" algn="r">
              <a:lnSpc>
                <a:spcPct val="93100"/>
              </a:lnSpc>
              <a:spcAft>
                <a:spcPts val="600"/>
              </a:spcAft>
              <a:buClr>
                <a:srgbClr val="FFFFFF"/>
              </a:buClr>
              <a:tabLst>
                <a:tab pos="352425" algn="l"/>
                <a:tab pos="5468938" algn="l"/>
              </a:tabLst>
            </a:pP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80.+ léta 20. stol.</a:t>
            </a:r>
          </a:p>
          <a:p>
            <a:pPr marL="352425" marR="252095" indent="-339725">
              <a:lnSpc>
                <a:spcPct val="93100"/>
              </a:lnSpc>
              <a:spcAft>
                <a:spcPts val="600"/>
              </a:spcAft>
              <a:buClr>
                <a:srgbClr val="FFFFFF"/>
              </a:buClr>
              <a:buFont typeface="Arial"/>
              <a:buChar char="•"/>
              <a:tabLst>
                <a:tab pos="352425" algn="l"/>
                <a:tab pos="5468938" algn="l"/>
              </a:tabLst>
            </a:pP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Integrace CSR do strategie podniků	</a:t>
            </a:r>
          </a:p>
          <a:p>
            <a:pPr marL="12700" marR="252095" algn="r">
              <a:lnSpc>
                <a:spcPct val="93100"/>
              </a:lnSpc>
              <a:spcAft>
                <a:spcPts val="600"/>
              </a:spcAft>
              <a:buClr>
                <a:srgbClr val="FFFFFF"/>
              </a:buClr>
              <a:tabLst>
                <a:tab pos="352425" algn="l"/>
                <a:tab pos="5468938" algn="l"/>
              </a:tabLst>
            </a:pPr>
            <a:r>
              <a:rPr lang="cs-CZ" sz="2000" dirty="0" smtClean="0">
                <a:solidFill>
                  <a:srgbClr val="FFFFFF"/>
                </a:solidFill>
                <a:latin typeface="Arial"/>
                <a:cs typeface="Arial"/>
              </a:rPr>
              <a:t>90. léta 20. stol.</a:t>
            </a:r>
          </a:p>
          <a:p>
            <a:pPr marL="352425" marR="252095" indent="-339725">
              <a:lnSpc>
                <a:spcPct val="93100"/>
              </a:lnSpc>
              <a:buClr>
                <a:srgbClr val="FFFFFF"/>
              </a:buClr>
              <a:buFont typeface="Arial"/>
              <a:buChar char="•"/>
              <a:tabLst>
                <a:tab pos="352425" algn="l"/>
                <a:tab pos="5468938" algn="l"/>
              </a:tabLst>
            </a:pP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266184"/>
            <a:ext cx="8254999" cy="1213537"/>
          </a:xfrm>
          <a:prstGeom prst="rect">
            <a:avLst/>
          </a:prstGeom>
        </p:spPr>
        <p:txBody>
          <a:bodyPr vert="horz" wrap="square" lIns="0" tIns="58801" rIns="0" bIns="0" rtlCol="0">
            <a:spAutoFit/>
          </a:bodyPr>
          <a:lstStyle/>
          <a:p>
            <a:pPr marL="102870" marR="5080">
              <a:lnSpc>
                <a:spcPts val="4460"/>
              </a:lnSpc>
            </a:pPr>
            <a:r>
              <a:rPr lang="en-GB" sz="3600" spc="-25" dirty="0" err="1"/>
              <a:t>Porovnání</a:t>
            </a:r>
            <a:r>
              <a:rPr lang="en-GB" sz="3600" spc="-25" dirty="0"/>
              <a:t> </a:t>
            </a:r>
            <a:r>
              <a:rPr lang="en-GB" sz="3600" spc="-25" dirty="0" err="1"/>
              <a:t>nejvýznamnějších</a:t>
            </a:r>
            <a:r>
              <a:rPr lang="en-GB" sz="3600" spc="-25" dirty="0"/>
              <a:t> </a:t>
            </a:r>
            <a:r>
              <a:rPr lang="en-GB" sz="3600" spc="-25" dirty="0" err="1" smtClean="0"/>
              <a:t>principů</a:t>
            </a:r>
            <a:r>
              <a:rPr lang="en-GB" sz="3600" spc="-25" dirty="0" smtClean="0"/>
              <a:t> </a:t>
            </a:r>
            <a:r>
              <a:rPr lang="en-GB" sz="3600" spc="-25" dirty="0" err="1"/>
              <a:t>odpovědného</a:t>
            </a:r>
            <a:r>
              <a:rPr lang="en-GB" sz="3600" spc="-25" dirty="0"/>
              <a:t> </a:t>
            </a:r>
            <a:r>
              <a:rPr lang="en-GB" sz="3600" spc="-25" dirty="0" err="1"/>
              <a:t>chování</a:t>
            </a:r>
            <a:r>
              <a:rPr lang="en-GB" sz="3600" spc="-25" dirty="0"/>
              <a:t> </a:t>
            </a:r>
            <a:r>
              <a:rPr lang="en-GB" sz="3600" spc="-25" dirty="0" err="1"/>
              <a:t>podniků</a:t>
            </a:r>
            <a:r>
              <a:rPr lang="en-GB" sz="3600" spc="-25" dirty="0"/>
              <a:t> </a:t>
            </a:r>
            <a:r>
              <a:rPr lang="cs-CZ" sz="3600" spc="-25" dirty="0" smtClean="0"/>
              <a:t>I</a:t>
            </a:r>
            <a:endParaRPr sz="3600" spc="-25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464660"/>
              </p:ext>
            </p:extLst>
          </p:nvPr>
        </p:nvGraphicFramePr>
        <p:xfrm>
          <a:off x="444500" y="1905000"/>
          <a:ext cx="8254998" cy="42363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7499"/>
                <a:gridCol w="4127499"/>
              </a:tblGrid>
              <a:tr h="1155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Globální </a:t>
                      </a:r>
                      <a:r>
                        <a:rPr lang="cs-CZ" sz="1600" dirty="0" err="1">
                          <a:effectLst/>
                        </a:rPr>
                        <a:t>Sullivanovy</a:t>
                      </a:r>
                      <a:r>
                        <a:rPr lang="cs-CZ" sz="1600" dirty="0">
                          <a:effectLst/>
                        </a:rPr>
                        <a:t> principy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183" marR="4418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Principy UNGC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183" marR="44183" marT="0" marB="0">
                    <a:noFill/>
                  </a:tcPr>
                </a:tc>
              </a:tr>
              <a:tr h="397541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Podniky, které přijmou </a:t>
                      </a:r>
                      <a:r>
                        <a:rPr lang="cs-CZ" sz="1600" dirty="0" err="1">
                          <a:effectLst/>
                        </a:rPr>
                        <a:t>Sullivanovy</a:t>
                      </a:r>
                      <a:r>
                        <a:rPr lang="cs-CZ" sz="1600" dirty="0">
                          <a:effectLst/>
                        </a:rPr>
                        <a:t> principy, se zavazují:</a:t>
                      </a:r>
                      <a:endParaRPr lang="en-GB" sz="16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b="0" dirty="0">
                          <a:effectLst/>
                        </a:rPr>
                        <a:t>podporovat univerzálně uznávaná lidská práva, zejména zaměstnanců, komunit, ve kterých působí, a obchodních partnerů;</a:t>
                      </a:r>
                      <a:endParaRPr lang="en-GB" sz="1600" b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b="0" dirty="0">
                          <a:effectLst/>
                        </a:rPr>
                        <a:t>podporovat stejné příležitosti zaměstnanců na všech úrovních společnosti bez ohledu na barvu pleti, pohlaví, věk, příslušnost k etnickým skupinám, náboženství, a vyhnout se neakceptovatelným postupům jako zneužití dětské práce, fyzické tresty, týrání žen, otroctví, a další formy zneužívání;</a:t>
                      </a:r>
                      <a:endParaRPr lang="en-GB" sz="1600" b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b="0" dirty="0">
                          <a:effectLst/>
                        </a:rPr>
                        <a:t>respektovat právo zaměstnanců na sdružování</a:t>
                      </a:r>
                      <a:r>
                        <a:rPr lang="cs-CZ" sz="1600" b="0" dirty="0" smtClean="0">
                          <a:effectLst/>
                        </a:rPr>
                        <a:t>;</a:t>
                      </a:r>
                      <a:endParaRPr lang="en-GB" sz="1600" b="0" dirty="0">
                        <a:effectLst/>
                      </a:endParaRPr>
                    </a:p>
                  </a:txBody>
                  <a:tcPr marL="44183" marR="4418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</a:rPr>
                        <a:t>Podniky by měly: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</a:rPr>
                        <a:t>podporovat a respektovat mezinárodně uznávaná lidská práva;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</a:rPr>
                        <a:t>zajistit, aby nenesly žádnou spoluúčast na porušování lidských práv v jakémkoli směru;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</a:rPr>
                        <a:t>uznat právo na sdružování zaměstnanců a právo na kolektivní vyjednání;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</a:rPr>
                        <a:t>zamezit jakékoli formě nucené práce;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</a:rPr>
                        <a:t>zamezit dětské práci;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</a:rPr>
                        <a:t>bránit jakékoli diskriminaci v zaměstnání;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</a:rPr>
                        <a:t>podporovat preventivní přístup k ochraně životního prostředí</a:t>
                      </a:r>
                      <a:r>
                        <a:rPr lang="cs-CZ" sz="1600" dirty="0" smtClean="0">
                          <a:solidFill>
                            <a:schemeClr val="bg1"/>
                          </a:solidFill>
                          <a:effectLst/>
                        </a:rPr>
                        <a:t>;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44183" marR="44183" marT="0" marB="0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266184"/>
            <a:ext cx="8254999" cy="1107996"/>
          </a:xfrm>
        </p:spPr>
        <p:txBody>
          <a:bodyPr/>
          <a:lstStyle/>
          <a:p>
            <a:r>
              <a:rPr lang="en-GB" sz="3600" spc="-25" dirty="0" err="1"/>
              <a:t>Porovnání</a:t>
            </a:r>
            <a:r>
              <a:rPr lang="en-GB" sz="3600" spc="-25" dirty="0"/>
              <a:t> </a:t>
            </a:r>
            <a:r>
              <a:rPr lang="en-GB" sz="3600" spc="-25" dirty="0" err="1"/>
              <a:t>nejvýznamnějších</a:t>
            </a:r>
            <a:r>
              <a:rPr lang="en-GB" sz="3600" spc="-25" dirty="0"/>
              <a:t> </a:t>
            </a:r>
            <a:r>
              <a:rPr lang="en-GB" sz="3600" spc="-25" dirty="0" err="1"/>
              <a:t>principů</a:t>
            </a:r>
            <a:r>
              <a:rPr lang="en-GB" sz="3600" spc="-25" dirty="0"/>
              <a:t> </a:t>
            </a:r>
            <a:r>
              <a:rPr lang="en-GB" sz="3600" spc="-25" dirty="0" err="1"/>
              <a:t>odpovědného</a:t>
            </a:r>
            <a:r>
              <a:rPr lang="en-GB" sz="3600" spc="-25" dirty="0"/>
              <a:t> </a:t>
            </a:r>
            <a:r>
              <a:rPr lang="en-GB" sz="3600" spc="-25" dirty="0" err="1"/>
              <a:t>chování</a:t>
            </a:r>
            <a:r>
              <a:rPr lang="en-GB" sz="3600" spc="-25" dirty="0"/>
              <a:t> </a:t>
            </a:r>
            <a:r>
              <a:rPr lang="en-GB" sz="3600" spc="-25" dirty="0" err="1"/>
              <a:t>podniků</a:t>
            </a:r>
            <a:r>
              <a:rPr lang="en-GB" sz="3600" spc="-25" dirty="0"/>
              <a:t> </a:t>
            </a:r>
            <a:r>
              <a:rPr lang="cs-CZ" sz="3600" spc="-25" dirty="0" smtClean="0"/>
              <a:t>II</a:t>
            </a:r>
            <a:endParaRPr lang="cs-CZ" sz="36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624493"/>
              </p:ext>
            </p:extLst>
          </p:nvPr>
        </p:nvGraphicFramePr>
        <p:xfrm>
          <a:off x="444501" y="1524000"/>
          <a:ext cx="8254998" cy="50013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7499"/>
                <a:gridCol w="4127499"/>
              </a:tblGrid>
              <a:tr h="1155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effectLst/>
                        </a:rPr>
                        <a:t>Globální </a:t>
                      </a:r>
                      <a:r>
                        <a:rPr lang="cs-CZ" sz="1600" dirty="0" err="1">
                          <a:effectLst/>
                        </a:rPr>
                        <a:t>Sullivanovy</a:t>
                      </a:r>
                      <a:r>
                        <a:rPr lang="cs-CZ" sz="1600" dirty="0">
                          <a:effectLst/>
                        </a:rPr>
                        <a:t> principy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183" marR="44183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effectLst/>
                        </a:rPr>
                        <a:t>Principy UNGC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183" marR="44183" marT="0" marB="0">
                    <a:noFill/>
                  </a:tcPr>
                </a:tc>
              </a:tr>
              <a:tr h="3975417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b="0" dirty="0" smtClean="0">
                          <a:effectLst/>
                        </a:rPr>
                        <a:t>odměňovat </a:t>
                      </a:r>
                      <a:r>
                        <a:rPr lang="cs-CZ" sz="1600" b="0" dirty="0">
                          <a:effectLst/>
                        </a:rPr>
                        <a:t>zaměstnance tak, aby mohli uspokojit přinejmenším své základní potřeby, poskytovat možnosti zlepšování schopností zaměstnanců tak, aby se zvyšovaly jejich sociální a ekonomické příležitosti;</a:t>
                      </a:r>
                      <a:endParaRPr lang="en-GB" sz="1600" b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b="0" dirty="0">
                          <a:effectLst/>
                        </a:rPr>
                        <a:t>poskytovat bezpečné a zdravé pracovní prostředí, chránit lidské zdraví a životní prostředí, podporovat udržitelný rozvoj;</a:t>
                      </a:r>
                      <a:endParaRPr lang="en-GB" sz="1600" b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b="0" dirty="0">
                          <a:effectLst/>
                        </a:rPr>
                        <a:t>podporovat spravedlivou soutěž včetně respektování intelektuálních a dalších práv, nenabízet, nepředávat či nepřijímat úplatky;</a:t>
                      </a:r>
                      <a:endParaRPr lang="en-GB" sz="1600" b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b="0" dirty="0">
                          <a:effectLst/>
                        </a:rPr>
                        <a:t>spolupracovat s vládou a místními komunitami za účelem zlepšení kvality života těchto komunit;</a:t>
                      </a:r>
                      <a:endParaRPr lang="en-GB" sz="1600" b="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b="0" dirty="0">
                          <a:effectLst/>
                        </a:rPr>
                        <a:t>podporovat prosazování těchto principů mezi obchodními partnery.</a:t>
                      </a:r>
                      <a:endParaRPr lang="en-GB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183" marR="44183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 smtClean="0">
                          <a:solidFill>
                            <a:schemeClr val="bg1"/>
                          </a:solidFill>
                          <a:effectLst/>
                        </a:rPr>
                        <a:t>účastnit </a:t>
                      </a: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</a:rPr>
                        <a:t>se iniciativ prosazujících zvyšování odpovědnosti vůči životnímu prostředí;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</a:rPr>
                        <a:t>podporovat vývoj a šíření ekologicky šetrných technologií;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600" dirty="0">
                          <a:solidFill>
                            <a:schemeClr val="bg1"/>
                          </a:solidFill>
                          <a:effectLst/>
                        </a:rPr>
                        <a:t>bojovat proti korupci všech forem, včetně úplatkářství a vydírání.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183" marR="44183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075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266184"/>
            <a:ext cx="8254999" cy="960270"/>
          </a:xfrm>
          <a:prstGeom prst="rect">
            <a:avLst/>
          </a:prstGeom>
        </p:spPr>
        <p:txBody>
          <a:bodyPr vert="horz" wrap="square" lIns="0" tIns="341383" rIns="0" bIns="0" rtlCol="0">
            <a:spAutoFit/>
          </a:bodyPr>
          <a:lstStyle/>
          <a:p>
            <a:pPr marL="102870">
              <a:lnSpc>
                <a:spcPct val="100000"/>
              </a:lnSpc>
            </a:pPr>
            <a:r>
              <a:rPr lang="cs-CZ" spc="-20" dirty="0" smtClean="0"/>
              <a:t>Standardy pro udržitelný rozvoj</a:t>
            </a:r>
            <a:endParaRPr spc="-2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4726" y="1676472"/>
            <a:ext cx="8074547" cy="45012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728980">
              <a:lnSpc>
                <a:spcPts val="2680"/>
              </a:lnSpc>
              <a:buClr>
                <a:srgbClr val="FFFFFF"/>
              </a:buClr>
              <a:tabLst>
                <a:tab pos="353060" algn="l"/>
              </a:tabLst>
            </a:pPr>
            <a:r>
              <a:rPr lang="cs-CZ" sz="2400" dirty="0" smtClean="0">
                <a:latin typeface="Arial"/>
                <a:cs typeface="Arial"/>
              </a:rPr>
              <a:t>ISO</a:t>
            </a:r>
          </a:p>
          <a:p>
            <a:pPr marL="352425" marR="728980" indent="-339725">
              <a:lnSpc>
                <a:spcPts val="2680"/>
              </a:lnSpc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lang="cs-CZ" sz="2400" dirty="0" smtClean="0">
                <a:latin typeface="Arial"/>
                <a:cs typeface="Arial"/>
              </a:rPr>
              <a:t>ISO 14000 – problematika životního prostředí</a:t>
            </a:r>
          </a:p>
          <a:p>
            <a:pPr marL="352425" marR="728980" indent="-339725">
              <a:lnSpc>
                <a:spcPts val="2680"/>
              </a:lnSpc>
              <a:buClr>
                <a:srgbClr val="FFFFFF"/>
              </a:buClr>
              <a:buFont typeface="Arial"/>
              <a:buChar char="•"/>
              <a:tabLst>
                <a:tab pos="353060" algn="l"/>
              </a:tabLst>
            </a:pPr>
            <a:r>
              <a:rPr lang="cs-CZ" sz="2400" dirty="0" smtClean="0"/>
              <a:t>ISO 26000 – sociální zodpovědnost</a:t>
            </a:r>
          </a:p>
          <a:p>
            <a:pPr marL="12700" marR="728980">
              <a:lnSpc>
                <a:spcPts val="2680"/>
              </a:lnSpc>
              <a:buClr>
                <a:srgbClr val="FFFFFF"/>
              </a:buClr>
              <a:tabLst>
                <a:tab pos="353060" algn="l"/>
              </a:tabLst>
            </a:pPr>
            <a:r>
              <a:rPr lang="cs-CZ" sz="2400" dirty="0" smtClean="0">
                <a:latin typeface="Arial"/>
                <a:cs typeface="Arial"/>
              </a:rPr>
              <a:t>AA1000</a:t>
            </a:r>
          </a:p>
          <a:p>
            <a:pPr marL="355600" marR="728980" indent="-342900">
              <a:lnSpc>
                <a:spcPts val="2680"/>
              </a:lnSpc>
              <a:buClr>
                <a:srgbClr val="FFFFFF"/>
              </a:buClr>
              <a:buFont typeface="Arial" panose="020B0604020202020204" pitchFamily="34" charset="0"/>
              <a:buChar char="•"/>
              <a:tabLst>
                <a:tab pos="353060" algn="l"/>
              </a:tabLst>
            </a:pPr>
            <a:r>
              <a:rPr lang="cs-CZ" sz="2400" dirty="0" smtClean="0"/>
              <a:t>AA1000APS – udržitelnost</a:t>
            </a:r>
          </a:p>
          <a:p>
            <a:pPr marL="355600" marR="728980" indent="-342900">
              <a:lnSpc>
                <a:spcPts val="2680"/>
              </a:lnSpc>
              <a:buClr>
                <a:srgbClr val="FFFFFF"/>
              </a:buClr>
              <a:buFont typeface="Arial" panose="020B0604020202020204" pitchFamily="34" charset="0"/>
              <a:buChar char="•"/>
              <a:tabLst>
                <a:tab pos="353060" algn="l"/>
              </a:tabLst>
            </a:pPr>
            <a:r>
              <a:rPr lang="cs-CZ" sz="2400" dirty="0" smtClean="0">
                <a:latin typeface="Arial"/>
                <a:cs typeface="Arial"/>
              </a:rPr>
              <a:t>AA1000AS – hodnocení dodržování AA1000APS</a:t>
            </a:r>
          </a:p>
          <a:p>
            <a:pPr marL="355600" marR="728980" indent="-342900">
              <a:lnSpc>
                <a:spcPts val="2680"/>
              </a:lnSpc>
              <a:buClr>
                <a:srgbClr val="FFFFFF"/>
              </a:buClr>
              <a:buFont typeface="Arial" panose="020B0604020202020204" pitchFamily="34" charset="0"/>
              <a:buChar char="•"/>
              <a:tabLst>
                <a:tab pos="353060" algn="l"/>
              </a:tabLst>
            </a:pPr>
            <a:r>
              <a:rPr lang="cs-CZ" sz="2400" dirty="0" smtClean="0"/>
              <a:t>AA1000SES – zapojení </a:t>
            </a:r>
            <a:r>
              <a:rPr lang="cs-CZ" sz="2400" dirty="0" err="1" smtClean="0"/>
              <a:t>stakeholders</a:t>
            </a:r>
            <a:r>
              <a:rPr lang="cs-CZ" sz="2400" dirty="0" smtClean="0"/>
              <a:t> pro udržitelnost</a:t>
            </a:r>
          </a:p>
          <a:p>
            <a:pPr marL="355600" marR="728980" indent="-342900">
              <a:lnSpc>
                <a:spcPts val="2680"/>
              </a:lnSpc>
              <a:buClr>
                <a:srgbClr val="FFFFFF"/>
              </a:buClr>
              <a:buFont typeface="Arial" panose="020B0604020202020204" pitchFamily="34" charset="0"/>
              <a:buChar char="•"/>
              <a:tabLst>
                <a:tab pos="353060" algn="l"/>
              </a:tabLst>
            </a:pPr>
            <a:endParaRPr lang="cs-CZ" sz="2400" dirty="0"/>
          </a:p>
          <a:p>
            <a:pPr marL="12700" marR="728980">
              <a:lnSpc>
                <a:spcPts val="2680"/>
              </a:lnSpc>
              <a:buClr>
                <a:srgbClr val="FFFFFF"/>
              </a:buClr>
              <a:tabLst>
                <a:tab pos="353060" algn="l"/>
              </a:tabLst>
            </a:pPr>
            <a:r>
              <a:rPr lang="cs-CZ" sz="2400" dirty="0" smtClean="0"/>
              <a:t>Směrnice  2014/095/EU</a:t>
            </a:r>
          </a:p>
          <a:p>
            <a:pPr marL="12700" marR="728980">
              <a:lnSpc>
                <a:spcPts val="2680"/>
              </a:lnSpc>
              <a:buClr>
                <a:srgbClr val="FFFFFF"/>
              </a:buClr>
              <a:tabLst>
                <a:tab pos="353060" algn="l"/>
              </a:tabLst>
            </a:pPr>
            <a:r>
              <a:rPr lang="cs-CZ" sz="2400" dirty="0" smtClean="0"/>
              <a:t>atd. …</a:t>
            </a:r>
          </a:p>
          <a:p>
            <a:pPr marL="355600" marR="728980" indent="-342900">
              <a:lnSpc>
                <a:spcPts val="2680"/>
              </a:lnSpc>
              <a:buClr>
                <a:srgbClr val="FFFFFF"/>
              </a:buClr>
              <a:buFont typeface="Arial" panose="020B0604020202020204" pitchFamily="34" charset="0"/>
              <a:buChar char="•"/>
              <a:tabLst>
                <a:tab pos="353060" algn="l"/>
              </a:tabLst>
            </a:pPr>
            <a:endParaRPr lang="cs-CZ" sz="2400" dirty="0" smtClean="0">
              <a:latin typeface="Arial"/>
              <a:cs typeface="Arial"/>
            </a:endParaRPr>
          </a:p>
          <a:p>
            <a:pPr marL="355600" marR="728980" indent="-342900">
              <a:lnSpc>
                <a:spcPts val="2680"/>
              </a:lnSpc>
              <a:buClr>
                <a:srgbClr val="FFFFFF"/>
              </a:buClr>
              <a:buFont typeface="Arial" panose="020B0604020202020204" pitchFamily="34" charset="0"/>
              <a:buChar char="•"/>
              <a:tabLst>
                <a:tab pos="353060" algn="l"/>
              </a:tabLst>
            </a:pP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266184"/>
            <a:ext cx="8254999" cy="1231106"/>
          </a:xfrm>
        </p:spPr>
        <p:txBody>
          <a:bodyPr/>
          <a:lstStyle/>
          <a:p>
            <a:r>
              <a:rPr lang="cs-CZ" dirty="0"/>
              <a:t>MANAŽERSKÉ ÚČETNICTVÍ UDRŽITELNÉHO ROZVOJE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4726" y="1676472"/>
            <a:ext cx="8074547" cy="4447371"/>
          </a:xfrm>
        </p:spPr>
        <p:txBody>
          <a:bodyPr/>
          <a:lstStyle/>
          <a:p>
            <a:r>
              <a:rPr lang="cs-CZ" dirty="0" smtClean="0"/>
              <a:t>Systém </a:t>
            </a:r>
            <a:r>
              <a:rPr lang="cs-CZ" dirty="0"/>
              <a:t>nástrojů a metod, které si každý podnik vybírá dle své konkrétní situace, svých cílů a aktuálních potřeb v oblasti udržitelnosti s přihlédnutím ke klíčovým zájmovým </a:t>
            </a:r>
            <a:r>
              <a:rPr lang="cs-CZ" dirty="0" smtClean="0"/>
              <a:t>skupinám</a:t>
            </a:r>
          </a:p>
          <a:p>
            <a:r>
              <a:rPr lang="cs-CZ" dirty="0" smtClean="0"/>
              <a:t>Motivace </a:t>
            </a:r>
            <a:endParaRPr lang="cs-CZ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/>
              <a:t>signalizovat </a:t>
            </a:r>
            <a:r>
              <a:rPr lang="cs-CZ" dirty="0"/>
              <a:t>a vykazovat zájem o udržitelný rozvoj bez skutečného úsilí o zlepšení udržitelné výkonnosti podniku. </a:t>
            </a:r>
            <a:endParaRPr lang="cs-CZ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/>
              <a:t>povrchní snaha </a:t>
            </a:r>
            <a:r>
              <a:rPr lang="cs-CZ" dirty="0"/>
              <a:t>napodobit konkurenci a </a:t>
            </a:r>
            <a:r>
              <a:rPr lang="cs-CZ" dirty="0" smtClean="0"/>
              <a:t>reakce </a:t>
            </a:r>
            <a:r>
              <a:rPr lang="cs-CZ" dirty="0"/>
              <a:t>na </a:t>
            </a:r>
            <a:r>
              <a:rPr lang="cs-CZ" dirty="0" smtClean="0"/>
              <a:t>okolí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/>
              <a:t>legislativní </a:t>
            </a:r>
            <a:r>
              <a:rPr lang="cs-CZ" dirty="0"/>
              <a:t>tlak, tlak zájmových </a:t>
            </a:r>
            <a:r>
              <a:rPr lang="cs-CZ" dirty="0" smtClean="0"/>
              <a:t>skupin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/>
              <a:t>dobrovolná </a:t>
            </a:r>
            <a:r>
              <a:rPr lang="cs-CZ" dirty="0"/>
              <a:t>seberegulace na úrovni podniku či odvětví</a:t>
            </a:r>
            <a:r>
              <a:rPr lang="cs-CZ" dirty="0" smtClean="0"/>
              <a:t>,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/>
              <a:t>individuální </a:t>
            </a:r>
            <a:r>
              <a:rPr lang="cs-CZ" dirty="0"/>
              <a:t>etické pohnutky manažerů, </a:t>
            </a:r>
            <a:endParaRPr lang="cs-CZ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/>
              <a:t>přesvědčení </a:t>
            </a:r>
            <a:r>
              <a:rPr lang="cs-CZ" dirty="0"/>
              <a:t>manažerů, že společensky odpovědné chování podniku povede rovněž k ekonomickému prospěchu </a:t>
            </a:r>
          </a:p>
        </p:txBody>
      </p:sp>
    </p:spTree>
    <p:extLst>
      <p:ext uri="{BB962C8B-B14F-4D97-AF65-F5344CB8AC3E}">
        <p14:creationId xmlns:p14="http://schemas.microsoft.com/office/powerpoint/2010/main" val="3929796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266184"/>
            <a:ext cx="8254999" cy="1231106"/>
          </a:xfrm>
        </p:spPr>
        <p:txBody>
          <a:bodyPr/>
          <a:lstStyle/>
          <a:p>
            <a:r>
              <a:rPr lang="cs-CZ" dirty="0"/>
              <a:t>BALANCED SCORECARD UDRŽITELNÉHO ROZVOJE 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4726" y="1676472"/>
            <a:ext cx="8074547" cy="4739759"/>
          </a:xfrm>
        </p:spPr>
        <p:txBody>
          <a:bodyPr/>
          <a:lstStyle/>
          <a:p>
            <a:r>
              <a:rPr lang="cs-CZ" dirty="0" smtClean="0"/>
              <a:t>Rozšiřuje </a:t>
            </a:r>
            <a:r>
              <a:rPr lang="cs-CZ" dirty="0"/>
              <a:t>zaměření tradičního BSC explicitním zahrnutím environmentálních, sociálních a etických </a:t>
            </a:r>
            <a:r>
              <a:rPr lang="cs-CZ" dirty="0" smtClean="0"/>
              <a:t>aspektů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hierarchické uspořádání perspektiv, </a:t>
            </a:r>
            <a:endParaRPr lang="cs-CZ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/>
              <a:t>částečné </a:t>
            </a:r>
            <a:r>
              <a:rPr lang="cs-CZ" dirty="0"/>
              <a:t>zachování hierarchie perspektiv a </a:t>
            </a:r>
            <a:endParaRPr lang="cs-CZ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/>
              <a:t>síťové </a:t>
            </a:r>
            <a:r>
              <a:rPr lang="cs-CZ" dirty="0"/>
              <a:t>uspořádání </a:t>
            </a:r>
            <a:r>
              <a:rPr lang="cs-CZ" dirty="0" smtClean="0"/>
              <a:t>perspektiv</a:t>
            </a:r>
          </a:p>
          <a:p>
            <a:endParaRPr lang="cs-CZ" dirty="0" smtClean="0"/>
          </a:p>
          <a:p>
            <a:r>
              <a:rPr lang="cs-CZ" dirty="0" smtClean="0"/>
              <a:t>Začlenění do BSC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přidání dodatečné perspektivy </a:t>
            </a:r>
            <a:r>
              <a:rPr lang="cs-CZ" dirty="0" smtClean="0"/>
              <a:t>nebo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integrace strategických cílů z oblasti udržitelnosti začleněním do jedné z existujících </a:t>
            </a:r>
            <a:r>
              <a:rPr lang="cs-CZ" dirty="0" smtClean="0"/>
              <a:t>perspektiv nebo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začlenění strategických cílů v oblasti udržitelného rozvoje do všech </a:t>
            </a:r>
            <a:r>
              <a:rPr lang="cs-CZ" dirty="0" smtClean="0"/>
              <a:t>perspektiv nebo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kombinaci integrace do stávajících perspektiv (částečné či plné) a přidání samostatné perspektivy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3185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</TotalTime>
  <Words>1244</Words>
  <Application>Microsoft Office PowerPoint</Application>
  <PresentationFormat>Předvádění na obrazovce (4:3)</PresentationFormat>
  <Paragraphs>214</Paragraphs>
  <Slides>23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8" baseType="lpstr">
      <vt:lpstr>Arial</vt:lpstr>
      <vt:lpstr>Calibri</vt:lpstr>
      <vt:lpstr>Symbol</vt:lpstr>
      <vt:lpstr>Times New Roman</vt:lpstr>
      <vt:lpstr>Office Theme</vt:lpstr>
      <vt:lpstr>21 – ENVIRONMENTÁLNÍ  MANAŽERSKÉ ÚČETNICTVÍ  V KONTEXTU ÚČETNICTVÍ UDRŽITELNÉHO ROZVOJE </vt:lpstr>
      <vt:lpstr>Prezentace aplikace PowerPoint</vt:lpstr>
      <vt:lpstr>SPOLEČENSKÁ ODPOVĚDNOST PODNIKŮ A EKONOMICKÁ VÝKONNOST </vt:lpstr>
      <vt:lpstr>Vývojové etapy společenské odpovědnosti</vt:lpstr>
      <vt:lpstr>Porovnání nejvýznamnějších principů odpovědného chování podniků I</vt:lpstr>
      <vt:lpstr>Porovnání nejvýznamnějších principů odpovědného chování podniků II</vt:lpstr>
      <vt:lpstr>Standardy pro udržitelný rozvoj</vt:lpstr>
      <vt:lpstr>MANAŽERSKÉ ÚČETNICTVÍ UDRŽITELNÉHO ROZVOJE</vt:lpstr>
      <vt:lpstr>BALANCED SCORECARD UDRŽITELNÉHO ROZVOJE </vt:lpstr>
      <vt:lpstr>KLÍČOVÁ MĚŘÍTKA UDRŽITELNÉ VÝKONNOSTI</vt:lpstr>
      <vt:lpstr>Environmentální účetnictví</vt:lpstr>
      <vt:lpstr>Vymezení a třídění environmentálních nákladů</vt:lpstr>
      <vt:lpstr>Environmentální kalkulace </vt:lpstr>
      <vt:lpstr>Nástroje strategického environmentálního účetnictví</vt:lpstr>
      <vt:lpstr>Nákladové účetnictví materiálových toků (ÚMT)</vt:lpstr>
      <vt:lpstr>Komparace tradičního zobrazení a účetnictví materiálových toků</vt:lpstr>
      <vt:lpstr>Náklady v účetnictví materiálových toků</vt:lpstr>
      <vt:lpstr>Shrnutí kapitoly 21 I</vt:lpstr>
      <vt:lpstr>Shrnutí kapitoly 21 II</vt:lpstr>
      <vt:lpstr>Shrnutí kapitoly 21 III</vt:lpstr>
      <vt:lpstr>Shrnutí kapitoly 21 IV</vt:lpstr>
      <vt:lpstr>Shrnutí kapitoly 21 V</vt:lpstr>
      <vt:lpstr>Shrnutí kapitoly 21 VI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 – VÝVOJOVÉ TENDENCE MANAŢERSKÉHO ÚČETNICTVÍ</dc:title>
  <dc:creator>Online2PDF.com</dc:creator>
  <cp:lastModifiedBy>Menšík Michal</cp:lastModifiedBy>
  <cp:revision>15</cp:revision>
  <dcterms:created xsi:type="dcterms:W3CDTF">2018-02-08T09:22:04Z</dcterms:created>
  <dcterms:modified xsi:type="dcterms:W3CDTF">2018-02-13T19:25:10Z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2018-02-08T00:00:00Z</vt:filetime>
  </property>
  <property fmtid="{D5CDD505-2E9C-101B-9397-08002B2CF9AE}" pid="3" name="LastSaved">
    <vt:filetime>2018-02-08T00:00:00Z</vt:filetime>
  </property>
</Properties>
</file>