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63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1586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2074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66922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085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0757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27120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766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7373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66641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33162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35399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100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87205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58905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0525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30578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876238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58690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44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151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8563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980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3031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8742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1567180"/>
          </a:xfrm>
          <a:custGeom>
            <a:avLst/>
            <a:gdLst/>
            <a:ahLst/>
            <a:cxnLst/>
            <a:rect l="l" t="t" r="r" b="b"/>
            <a:pathLst>
              <a:path w="10080625" h="1567180">
                <a:moveTo>
                  <a:pt x="0" y="1566566"/>
                </a:moveTo>
                <a:lnTo>
                  <a:pt x="10080619" y="1566566"/>
                </a:lnTo>
                <a:lnTo>
                  <a:pt x="10080619" y="0"/>
                </a:lnTo>
                <a:lnTo>
                  <a:pt x="0" y="0"/>
                </a:lnTo>
                <a:lnTo>
                  <a:pt x="0" y="1566566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638566"/>
            <a:ext cx="10080625" cy="5920740"/>
          </a:xfrm>
          <a:custGeom>
            <a:avLst/>
            <a:gdLst/>
            <a:ahLst/>
            <a:cxnLst/>
            <a:rect l="l" t="t" r="r" b="b"/>
            <a:pathLst>
              <a:path w="10080625" h="5920740">
                <a:moveTo>
                  <a:pt x="0" y="5920473"/>
                </a:moveTo>
                <a:lnTo>
                  <a:pt x="10080619" y="5920473"/>
                </a:lnTo>
                <a:lnTo>
                  <a:pt x="10080619" y="0"/>
                </a:lnTo>
                <a:lnTo>
                  <a:pt x="0" y="0"/>
                </a:lnTo>
                <a:lnTo>
                  <a:pt x="0" y="5920473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17526"/>
            <a:ext cx="916305" cy="7541895"/>
          </a:xfrm>
          <a:custGeom>
            <a:avLst/>
            <a:gdLst/>
            <a:ahLst/>
            <a:cxnLst/>
            <a:rect l="l" t="t" r="r" b="b"/>
            <a:pathLst>
              <a:path w="916305" h="7541895">
                <a:moveTo>
                  <a:pt x="119062" y="0"/>
                </a:moveTo>
                <a:lnTo>
                  <a:pt x="53702" y="12503"/>
                </a:lnTo>
                <a:lnTo>
                  <a:pt x="0" y="43482"/>
                </a:lnTo>
                <a:lnTo>
                  <a:pt x="0" y="7500253"/>
                </a:lnTo>
                <a:lnTo>
                  <a:pt x="53711" y="7531236"/>
                </a:lnTo>
                <a:lnTo>
                  <a:pt x="107426" y="7541513"/>
                </a:lnTo>
                <a:lnTo>
                  <a:pt x="130700" y="7541513"/>
                </a:lnTo>
                <a:lnTo>
                  <a:pt x="184425" y="7531234"/>
                </a:lnTo>
                <a:lnTo>
                  <a:pt x="248327" y="7494371"/>
                </a:lnTo>
                <a:lnTo>
                  <a:pt x="310571" y="7434116"/>
                </a:lnTo>
                <a:lnTo>
                  <a:pt x="370951" y="7351442"/>
                </a:lnTo>
                <a:lnTo>
                  <a:pt x="429260" y="7247320"/>
                </a:lnTo>
                <a:lnTo>
                  <a:pt x="485293" y="7122720"/>
                </a:lnTo>
                <a:lnTo>
                  <a:pt x="538846" y="6978614"/>
                </a:lnTo>
                <a:lnTo>
                  <a:pt x="589713" y="6815973"/>
                </a:lnTo>
                <a:lnTo>
                  <a:pt x="637690" y="6635766"/>
                </a:lnTo>
                <a:lnTo>
                  <a:pt x="682571" y="6438966"/>
                </a:lnTo>
                <a:lnTo>
                  <a:pt x="724150" y="6226543"/>
                </a:lnTo>
                <a:lnTo>
                  <a:pt x="762224" y="5999468"/>
                </a:lnTo>
                <a:lnTo>
                  <a:pt x="796587" y="5758712"/>
                </a:lnTo>
                <a:lnTo>
                  <a:pt x="827033" y="5505246"/>
                </a:lnTo>
                <a:lnTo>
                  <a:pt x="853358" y="5240040"/>
                </a:lnTo>
                <a:lnTo>
                  <a:pt x="875357" y="4964065"/>
                </a:lnTo>
                <a:lnTo>
                  <a:pt x="892824" y="4678293"/>
                </a:lnTo>
                <a:lnTo>
                  <a:pt x="905554" y="4383694"/>
                </a:lnTo>
                <a:lnTo>
                  <a:pt x="913343" y="4081239"/>
                </a:lnTo>
                <a:lnTo>
                  <a:pt x="915984" y="3771777"/>
                </a:lnTo>
                <a:lnTo>
                  <a:pt x="913343" y="3462437"/>
                </a:lnTo>
                <a:lnTo>
                  <a:pt x="905554" y="3159983"/>
                </a:lnTo>
                <a:lnTo>
                  <a:pt x="892824" y="2865386"/>
                </a:lnTo>
                <a:lnTo>
                  <a:pt x="875357" y="2579616"/>
                </a:lnTo>
                <a:lnTo>
                  <a:pt x="853358" y="2303645"/>
                </a:lnTo>
                <a:lnTo>
                  <a:pt x="827033" y="2038442"/>
                </a:lnTo>
                <a:lnTo>
                  <a:pt x="796587" y="1784980"/>
                </a:lnTo>
                <a:lnTo>
                  <a:pt x="762225" y="1544228"/>
                </a:lnTo>
                <a:lnTo>
                  <a:pt x="724152" y="1317158"/>
                </a:lnTo>
                <a:lnTo>
                  <a:pt x="682572" y="1104739"/>
                </a:lnTo>
                <a:lnTo>
                  <a:pt x="637692" y="907944"/>
                </a:lnTo>
                <a:lnTo>
                  <a:pt x="589716" y="727743"/>
                </a:lnTo>
                <a:lnTo>
                  <a:pt x="538849" y="565106"/>
                </a:lnTo>
                <a:lnTo>
                  <a:pt x="485297" y="421004"/>
                </a:lnTo>
                <a:lnTo>
                  <a:pt x="429265" y="296409"/>
                </a:lnTo>
                <a:lnTo>
                  <a:pt x="370957" y="192290"/>
                </a:lnTo>
                <a:lnTo>
                  <a:pt x="310579" y="109619"/>
                </a:lnTo>
                <a:lnTo>
                  <a:pt x="248335" y="49367"/>
                </a:lnTo>
                <a:lnTo>
                  <a:pt x="184432" y="12503"/>
                </a:lnTo>
                <a:lnTo>
                  <a:pt x="11906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85240"/>
            <a:ext cx="10081260" cy="7417434"/>
          </a:xfrm>
          <a:custGeom>
            <a:avLst/>
            <a:gdLst/>
            <a:ahLst/>
            <a:cxnLst/>
            <a:rect l="l" t="t" r="r" b="b"/>
            <a:pathLst>
              <a:path w="10081260" h="7417434">
                <a:moveTo>
                  <a:pt x="10081259" y="0"/>
                </a:moveTo>
                <a:lnTo>
                  <a:pt x="0" y="7417137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1601863"/>
            <a:ext cx="10081260" cy="1905"/>
          </a:xfrm>
          <a:custGeom>
            <a:avLst/>
            <a:gdLst/>
            <a:ahLst/>
            <a:cxnLst/>
            <a:rect l="l" t="t" r="r" b="b"/>
            <a:pathLst>
              <a:path w="10081260" h="1905">
                <a:moveTo>
                  <a:pt x="10081259" y="0"/>
                </a:moveTo>
                <a:lnTo>
                  <a:pt x="0" y="1406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3143607"/>
            <a:ext cx="10081260" cy="4369435"/>
          </a:xfrm>
          <a:custGeom>
            <a:avLst/>
            <a:gdLst/>
            <a:ahLst/>
            <a:cxnLst/>
            <a:rect l="l" t="t" r="r" b="b"/>
            <a:pathLst>
              <a:path w="10081260" h="4369434">
                <a:moveTo>
                  <a:pt x="10081259" y="0"/>
                </a:moveTo>
                <a:lnTo>
                  <a:pt x="0" y="4369101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8386"/>
            <a:ext cx="9102739" cy="240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2/13/2018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 smtClean="0"/>
              <a:t>20</a:t>
            </a:r>
            <a:r>
              <a:rPr lang="cs-CZ" sz="4000" dirty="0" smtClean="0">
                <a:latin typeface="Times New Roman"/>
                <a:cs typeface="Times New Roman"/>
              </a:rPr>
              <a:t> </a:t>
            </a:r>
            <a:r>
              <a:rPr lang="cs-CZ" sz="4000" dirty="0" smtClean="0"/>
              <a:t>– STRATEGICKY ORIENTOVANÉ</a:t>
            </a:r>
            <a:r>
              <a:rPr lang="cs-CZ" sz="4000" dirty="0" smtClean="0">
                <a:latin typeface="Times New Roman"/>
                <a:cs typeface="Times New Roman"/>
              </a:rPr>
              <a:t/>
            </a:r>
            <a:br>
              <a:rPr lang="cs-CZ" sz="4000" dirty="0" smtClean="0">
                <a:latin typeface="Times New Roman"/>
                <a:cs typeface="Times New Roman"/>
              </a:rPr>
            </a:br>
            <a:r>
              <a:rPr lang="cs-CZ" sz="4000" dirty="0" smtClean="0"/>
              <a:t>MANAŽERSKÉ ÚČETNICTVÍ</a:t>
            </a:r>
            <a:endParaRPr lang="cs-CZ"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730615" cy="4724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lang="cs-CZ" sz="2400" dirty="0" smtClean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charakterizovat základní změny v podnikatelském prostředí, které vyvolávají zvýšené nároky na strategické řízení podniků,</a:t>
            </a:r>
            <a:endParaRPr lang="cs-CZ" sz="2300" dirty="0" smtClean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vymezit roli manažerského účetnictví ve strategickém řízení,</a:t>
            </a:r>
            <a:endParaRPr lang="cs-CZ" sz="2300" dirty="0" smtClean="0">
              <a:latin typeface="Arial"/>
              <a:cs typeface="Arial"/>
            </a:endParaRPr>
          </a:p>
          <a:p>
            <a:pPr marL="352425" marR="360045" indent="-339725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vysvětlit podstatu a formulovat výhody a omezení kalkulace cílových nákladů a kalkulace životního cyklu,</a:t>
            </a:r>
            <a:endParaRPr lang="cs-CZ" sz="2300" dirty="0" smtClean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vymezit základní prvky, metody a informační nástroje</a:t>
            </a:r>
            <a:endParaRPr lang="cs-CZ" sz="2300" dirty="0" smtClean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procesního strategicky orientovaného řízení a</a:t>
            </a:r>
            <a:endParaRPr lang="cs-CZ" sz="2300" dirty="0" smtClean="0">
              <a:latin typeface="Arial"/>
              <a:cs typeface="Arial"/>
            </a:endParaRPr>
          </a:p>
          <a:p>
            <a:pPr marL="352425" marR="78168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300" dirty="0" smtClean="0">
                <a:solidFill>
                  <a:srgbClr val="FFFFFF"/>
                </a:solidFill>
                <a:latin typeface="Arial"/>
                <a:cs typeface="Arial"/>
              </a:rPr>
              <a:t>upozornit na nové přístupy ke strategickému hodnocení výkonnosti rentabilitních a investičních odpovědnostních středisek.</a:t>
            </a:r>
            <a:endParaRPr lang="cs-CZ" sz="23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 smtClean="0"/>
              <a:t>Význam vymezení aktivit, činností a</a:t>
            </a:r>
          </a:p>
          <a:p>
            <a:pPr marL="12700">
              <a:lnSpc>
                <a:spcPts val="4630"/>
              </a:lnSpc>
            </a:pPr>
            <a:r>
              <a:rPr lang="cs-CZ" sz="4000" dirty="0" smtClean="0"/>
              <a:t>procesů pro řízení nákladů</a:t>
            </a:r>
            <a:endParaRPr lang="cs-CZ"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682554" y="1808386"/>
            <a:ext cx="7160259" cy="33573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5430">
              <a:lnSpc>
                <a:spcPts val="27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Předpokladem procesního řízení je hierarchizace a</a:t>
            </a:r>
            <a:endParaRPr lang="cs-CZ" sz="2400" dirty="0" smtClean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systematizace procesů, činností a aktivit</a:t>
            </a:r>
            <a:endParaRPr lang="cs-CZ" sz="2400" dirty="0" smtClean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cs-CZ" sz="2400" dirty="0" smtClean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lang="cs-CZ" sz="2150" dirty="0" smtClean="0">
              <a:latin typeface="Times New Roman"/>
              <a:cs typeface="Times New Roman"/>
            </a:endParaRPr>
          </a:p>
          <a:p>
            <a:pPr marL="265430" indent="-252729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endParaRPr lang="cs-CZ" sz="2400" dirty="0" smtClean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Dílčí proces</a:t>
            </a:r>
            <a:endParaRPr lang="cs-CZ" sz="2400" dirty="0" smtClean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Činnost</a:t>
            </a:r>
            <a:endParaRPr lang="cs-CZ" sz="2400" dirty="0" smtClean="0">
              <a:latin typeface="Arial"/>
              <a:cs typeface="Arial"/>
            </a:endParaRPr>
          </a:p>
          <a:p>
            <a:pPr marL="265430" indent="-252729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266065" algn="l"/>
              </a:tabLst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Aktivita</a:t>
            </a:r>
            <a:endParaRPr lang="cs-CZ" sz="24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00450" y="3059034"/>
            <a:ext cx="287655" cy="2376805"/>
          </a:xfrm>
          <a:custGeom>
            <a:avLst/>
            <a:gdLst/>
            <a:ahLst/>
            <a:cxnLst/>
            <a:rect l="l" t="t" r="r" b="b"/>
            <a:pathLst>
              <a:path w="287654" h="2376804">
                <a:moveTo>
                  <a:pt x="0" y="2232544"/>
                </a:moveTo>
                <a:lnTo>
                  <a:pt x="71871" y="2232544"/>
                </a:lnTo>
                <a:lnTo>
                  <a:pt x="71871" y="0"/>
                </a:lnTo>
                <a:lnTo>
                  <a:pt x="215524" y="0"/>
                </a:lnTo>
                <a:lnTo>
                  <a:pt x="215524" y="2232544"/>
                </a:lnTo>
                <a:lnTo>
                  <a:pt x="287395" y="2232544"/>
                </a:lnTo>
                <a:lnTo>
                  <a:pt x="143652" y="2376562"/>
                </a:lnTo>
                <a:lnTo>
                  <a:pt x="0" y="2232544"/>
                </a:lnTo>
                <a:close/>
              </a:path>
            </a:pathLst>
          </a:custGeom>
          <a:ln w="284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ABM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– </a:t>
            </a:r>
            <a:r>
              <a:rPr lang="cs-CZ" sz="4000" dirty="0" smtClean="0"/>
              <a:t>ř</a:t>
            </a:r>
            <a:r>
              <a:rPr sz="4000" dirty="0" err="1" smtClean="0"/>
              <a:t>ízení</a:t>
            </a:r>
            <a:r>
              <a:rPr sz="4000" dirty="0" smtClean="0"/>
              <a:t> </a:t>
            </a:r>
            <a:r>
              <a:rPr sz="4000" dirty="0"/>
              <a:t>dle aktivit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7245984" cy="29854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Hledání odpovědí na otázky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 jaké aktivity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 čerpá ekonomické zdroje 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jaká je nákladová náročnost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těchto aktivit.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účelem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těchto aktivit,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jakým způsobem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zajistit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 by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bylo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omezit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Aktivity a </a:t>
            </a:r>
            <a:r>
              <a:rPr sz="4000" dirty="0" smtClean="0"/>
              <a:t>p</a:t>
            </a:r>
            <a:r>
              <a:rPr lang="cs-CZ" sz="4000" dirty="0" smtClean="0"/>
              <a:t>ř</a:t>
            </a:r>
            <a:r>
              <a:rPr sz="4000" dirty="0" err="1" smtClean="0"/>
              <a:t>idaná</a:t>
            </a:r>
            <a:r>
              <a:rPr sz="4000" dirty="0" smtClean="0"/>
              <a:t> </a:t>
            </a:r>
            <a:r>
              <a:rPr sz="4000" dirty="0"/>
              <a:t>hodnota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48725" cy="43692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hodnotu výkonu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zahrnují výrobní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7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činnosti, ale také výzkum, vývoj a další činnosti nutné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provedení výkonu;</a:t>
            </a:r>
            <a:endParaRPr sz="2400" dirty="0">
              <a:latin typeface="Arial"/>
              <a:cs typeface="Arial"/>
            </a:endParaRPr>
          </a:p>
          <a:p>
            <a:pPr marL="352425" marR="448309" indent="-339725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hodnotu pro zákazníka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které zahrnují zejména způsoby prodeje,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slu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by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spojené s prodejem a nabízené po uskutečnění prodeje (servis);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hodnotu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idávající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aktivity,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tedy aktivity,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nevy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zákazník ani nejsou nutné k provedení výkonu (skladování, doprava zásob z jednoho místa v podniku na jiné místo);</a:t>
            </a:r>
            <a:endParaRPr sz="2400" dirty="0">
              <a:latin typeface="Arial"/>
              <a:cs typeface="Arial"/>
            </a:endParaRPr>
          </a:p>
          <a:p>
            <a:pPr marL="352425" marR="14224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aktivity se zápornou hodnotou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íkladem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jsou práce související s odstraňováním následků nekvalitní výroby.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Aktivity a vztah k výkonu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4785" cy="3680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nutné k výrobě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a rozsah však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není možné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snížit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současné úrovni techniky a technologie;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nutné k výrobě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nebo rozsah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možné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 současnosti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snížit;</a:t>
            </a:r>
            <a:endParaRPr sz="2400" dirty="0">
              <a:latin typeface="Arial"/>
              <a:cs typeface="Arial"/>
            </a:endParaRPr>
          </a:p>
          <a:p>
            <a:pPr marL="352425" marR="234950" indent="-339725" algn="just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aktivity, které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nejsou nutné k zajištění výroby výrobku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omezení nebo úplnému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eliminování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mů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dojít pouze zásadní změnou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organizace,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techniky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technologie;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aktivity, které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nejsou nutné k zajištění výroby výrobku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mohou být eliminovány.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Metoda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Just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In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Time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dirty="0"/>
              <a:t>(JIT)</a:t>
            </a:r>
            <a:endParaRPr sz="4000"/>
          </a:p>
        </p:txBody>
      </p:sp>
      <p:sp>
        <p:nvSpPr>
          <p:cNvPr id="5" name="object 5"/>
          <p:cNvSpPr txBox="1"/>
          <p:nvPr/>
        </p:nvSpPr>
        <p:spPr>
          <a:xfrm>
            <a:off x="505688" y="1876425"/>
            <a:ext cx="8361680" cy="47126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43355">
              <a:lnSpc>
                <a:spcPct val="1415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Trvalé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dlouhodobé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Orientace na zkracování doby jednotlivých procesů Základní principy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24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dodávky materiálu se uskutečňují v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takových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časových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intervalech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 aby dodaný materiál mohl být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ihned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spot</a:t>
            </a:r>
            <a:r>
              <a:rPr lang="cs-CZ" sz="2000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ebován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ve výrobě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samotný výrobní cyklus by měl být co nejkratší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vyrobený výrobek se ihned prodá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JIT v širším pojetí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omezit činnosti, které nezvyšují hodnotu výrobků a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slu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eb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zvyšovat efektivnost a produktivitu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 err="1"/>
              <a:t>Hodnotové</a:t>
            </a:r>
            <a:r>
              <a:rPr sz="4000" dirty="0"/>
              <a:t> </a:t>
            </a:r>
            <a:r>
              <a:rPr lang="cs-CZ" sz="4000" dirty="0" smtClean="0"/>
              <a:t>ř</a:t>
            </a:r>
            <a:r>
              <a:rPr sz="4000" dirty="0" err="1" smtClean="0"/>
              <a:t>ízení</a:t>
            </a:r>
            <a:r>
              <a:rPr sz="4000" dirty="0" smtClean="0"/>
              <a:t> </a:t>
            </a:r>
            <a:r>
              <a:rPr sz="4000" dirty="0"/>
              <a:t>kvality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86520" cy="5252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jako</a:t>
            </a:r>
            <a:endParaRPr sz="2400" dirty="0">
              <a:latin typeface="Arial"/>
              <a:cs typeface="Arial"/>
            </a:endParaRPr>
          </a:p>
          <a:p>
            <a:pPr marL="352425" marR="479425" indent="-339725">
              <a:lnSpc>
                <a:spcPts val="268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technická úroveň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stupeň, s jakým je výrobek schopen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uspokojit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pot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adavky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zákazníků 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itné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vlastnosti, design),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5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jakost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míra, ve které výrobek si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výrobek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udr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uje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své vlastnosti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(poruchovost,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ivotnost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atd.).</a:t>
            </a:r>
            <a:endParaRPr sz="2400" dirty="0">
              <a:latin typeface="Arial"/>
              <a:cs typeface="Arial"/>
            </a:endParaRPr>
          </a:p>
          <a:p>
            <a:pPr marL="94615">
              <a:lnSpc>
                <a:spcPct val="100000"/>
              </a:lnSpc>
              <a:spcBef>
                <a:spcPts val="600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Naturální ukazatele kvality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4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zmetků na celkovém objemu výroby nebo v rámci jednotlivých sérií;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vyhovujících výrobků na celkovém objemu výroby;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3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podíl reklamovaných výrobků na celkovém objemu prodeje;</a:t>
            </a:r>
            <a:endParaRPr sz="2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mno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ství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stí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ností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zákazníků na vlastnosti a funkce výrobků;</a:t>
            </a:r>
            <a:endParaRPr sz="2000" dirty="0">
              <a:latin typeface="Arial"/>
              <a:cs typeface="Arial"/>
            </a:endParaRPr>
          </a:p>
          <a:p>
            <a:pPr marL="352425" marR="259079" indent="-339725">
              <a:lnSpc>
                <a:spcPct val="93000"/>
              </a:lnSpc>
              <a:spcBef>
                <a:spcPts val="80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dodr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dodacích lhůt,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mě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eno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většinou jako podíl včas uskutečněných dodávek na všech dodávkách nebo podíl pozdních dodávek na celkových dodávkách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Náklady kvality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7145" cy="5228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159385" indent="-339725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prevenci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opat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mají zabránit výrobě zmetků neboli která mají zajistit výrobu v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adované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kvalitě</a:t>
            </a:r>
            <a:endParaRPr sz="2400" dirty="0">
              <a:latin typeface="Arial"/>
              <a:cs typeface="Arial"/>
            </a:endParaRPr>
          </a:p>
          <a:p>
            <a:pPr marL="352425" marR="179705" indent="-339725">
              <a:lnSpc>
                <a:spcPts val="2680"/>
              </a:lnSpc>
              <a:spcBef>
                <a:spcPts val="8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kontrolu kvality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na zajištění,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materiály a výrobky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dosahují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adované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kvality</a:t>
            </a:r>
            <a:endParaRPr sz="2400" dirty="0">
              <a:latin typeface="Arial"/>
              <a:cs typeface="Arial"/>
            </a:endParaRPr>
          </a:p>
          <a:p>
            <a:pPr marL="352425" marR="372110" indent="-339725">
              <a:lnSpc>
                <a:spcPct val="93100"/>
              </a:lnSpc>
              <a:spcBef>
                <a:spcPts val="7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škody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vzniklé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uvnit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podniku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spojené s výrobními ztrátami z materiálů a výrobků, které neodpovídají kvalitě</a:t>
            </a:r>
            <a:endParaRPr sz="2400" dirty="0">
              <a:latin typeface="Arial"/>
              <a:cs typeface="Arial"/>
            </a:endParaRPr>
          </a:p>
          <a:p>
            <a:pPr marL="352425" marR="41910" indent="-339725">
              <a:lnSpc>
                <a:spcPct val="93200"/>
              </a:lnSpc>
              <a:spcBef>
                <a:spcPts val="78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Náklady na škody vzniklé mimo podnik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zahrnují náklady vzniklé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ípadě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výrobek neodpovídající kvality dostane 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zákazníkovi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eba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uva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ovat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 náklady oportunitní,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edstavují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ztráty z budoucího prodeje,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pokud zákazníci nebudou spokojeni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62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kvalitou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výrobků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 err="1"/>
              <a:t>Strategické</a:t>
            </a:r>
            <a:r>
              <a:rPr sz="4000" dirty="0"/>
              <a:t> </a:t>
            </a:r>
            <a:r>
              <a:rPr lang="cs-CZ" sz="4000" dirty="0" smtClean="0"/>
              <a:t>ř</a:t>
            </a:r>
            <a:r>
              <a:rPr sz="4000" dirty="0" err="1" smtClean="0"/>
              <a:t>ízení</a:t>
            </a:r>
            <a:r>
              <a:rPr sz="4000" dirty="0" smtClean="0"/>
              <a:t> </a:t>
            </a:r>
            <a:r>
              <a:rPr sz="4000" dirty="0"/>
              <a:t>vnitropodnikových</a:t>
            </a:r>
          </a:p>
          <a:p>
            <a:pPr marL="12700">
              <a:lnSpc>
                <a:spcPts val="4630"/>
              </a:lnSpc>
            </a:pPr>
            <a:r>
              <a:rPr sz="4000" dirty="0"/>
              <a:t>útvarů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27160" cy="3347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9105" indent="-44640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Vlastnické transakce s podniky (akvizice, fúze) vedou ke vzniku</a:t>
            </a:r>
            <a:endParaRPr sz="2400" dirty="0">
              <a:latin typeface="Arial"/>
              <a:cs typeface="Arial"/>
            </a:endParaRPr>
          </a:p>
          <a:p>
            <a:pPr marL="45910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hierarchicky vyšších ekonomických celků</a:t>
            </a:r>
            <a:endParaRPr sz="2400" dirty="0">
              <a:latin typeface="Arial"/>
              <a:cs typeface="Arial"/>
            </a:endParaRPr>
          </a:p>
          <a:p>
            <a:pPr marL="459105" marR="767080" indent="-44640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Původně samostatné podniky nyní v roli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odpovědnostních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edisek</a:t>
            </a:r>
            <a:endParaRPr sz="2400" dirty="0">
              <a:latin typeface="Arial"/>
              <a:cs typeface="Arial"/>
            </a:endParaRPr>
          </a:p>
          <a:p>
            <a:pPr marL="459105" indent="-44640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Spíše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decentralizovaný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 centralizací ve strategických</a:t>
            </a:r>
            <a:endParaRPr sz="2400" dirty="0">
              <a:latin typeface="Arial"/>
              <a:cs typeface="Arial"/>
            </a:endParaRPr>
          </a:p>
          <a:p>
            <a:pPr marL="45910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oblastech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(finance,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VaV, …)</a:t>
            </a:r>
            <a:endParaRPr sz="2400" dirty="0">
              <a:latin typeface="Arial"/>
              <a:cs typeface="Arial"/>
            </a:endParaRPr>
          </a:p>
          <a:p>
            <a:pPr marL="459105" marR="322580" indent="-44640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45974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Nutnost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komplexního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orientace i na naturální kritéria –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vyu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ití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tzv. BSC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spc="-30" dirty="0">
                <a:latin typeface="Arial"/>
                <a:cs typeface="Arial"/>
              </a:rPr>
              <a:t>BSC</a:t>
            </a:r>
            <a:r>
              <a:rPr sz="4000" spc="95" dirty="0">
                <a:latin typeface="Times New Roman"/>
                <a:cs typeface="Times New Roman"/>
              </a:rPr>
              <a:t> </a:t>
            </a:r>
            <a:r>
              <a:rPr sz="4000" spc="-25" dirty="0"/>
              <a:t>–</a:t>
            </a:r>
            <a:r>
              <a:rPr sz="4000" dirty="0"/>
              <a:t> </a:t>
            </a:r>
            <a:r>
              <a:rPr sz="4000" spc="-25" dirty="0">
                <a:latin typeface="Arial"/>
                <a:cs typeface="Arial"/>
              </a:rPr>
              <a:t>Balancedscorecard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47188" y="1522476"/>
            <a:ext cx="4942331" cy="15179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99284" y="1760500"/>
            <a:ext cx="3328670" cy="10109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3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tové</a:t>
            </a: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ukazate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usp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sz="2400" i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pož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davky vl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stníků?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144" y="3689604"/>
            <a:ext cx="3049524" cy="173278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45166" y="3926487"/>
            <a:ext cx="2467610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Zákazn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ci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675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vypadat</a:t>
            </a:r>
            <a:r>
              <a:rPr sz="2400" i="1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780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očích</a:t>
            </a:r>
            <a:r>
              <a:rPr sz="24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zákazn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ků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167628" y="3456432"/>
            <a:ext cx="3872483" cy="216255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382644" y="3694458"/>
            <a:ext cx="3329304" cy="1350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dn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kové</a:t>
            </a:r>
            <a:r>
              <a:rPr sz="24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procesy</a:t>
            </a:r>
            <a:endParaRPr sz="2400">
              <a:latin typeface="Arial"/>
              <a:cs typeface="Arial"/>
            </a:endParaRPr>
          </a:p>
          <a:p>
            <a:pPr marL="12700" marR="5080" indent="635" algn="ctr">
              <a:lnSpc>
                <a:spcPct val="93000"/>
              </a:lnSpc>
              <a:spcBef>
                <a:spcPts val="100"/>
              </a:spcBef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teré procesy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se za</a:t>
            </a:r>
            <a:r>
              <a:rPr sz="2400" i="1" spc="-3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ěřit,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y záka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níci a akci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náři</a:t>
            </a:r>
            <a:r>
              <a:rPr sz="2400" i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byli</a:t>
            </a:r>
            <a:r>
              <a:rPr sz="2400" i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spok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ni?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35707" y="5783578"/>
            <a:ext cx="5797296" cy="16504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458979" y="6020718"/>
            <a:ext cx="5245100" cy="101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Zaměstnanci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675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i="1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porova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400" i="1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i="1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i="1" spc="-2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spc="-5" dirty="0">
                <a:solidFill>
                  <a:srgbClr val="FFFFFF"/>
                </a:solidFill>
                <a:latin typeface="Arial"/>
                <a:cs typeface="Arial"/>
              </a:rPr>
              <a:t>otivov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endParaRPr sz="2400">
              <a:latin typeface="Arial"/>
              <a:cs typeface="Arial"/>
            </a:endParaRPr>
          </a:p>
          <a:p>
            <a:pPr algn="ctr">
              <a:lnSpc>
                <a:spcPts val="2780"/>
              </a:lnSpc>
            </a:pP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2400" i="1" spc="-2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ěstnance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pším</a:t>
            </a:r>
            <a:r>
              <a:rPr sz="2400" i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výsle</a:t>
            </a:r>
            <a:r>
              <a:rPr sz="2400" i="1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kům</a:t>
            </a:r>
            <a:r>
              <a:rPr sz="2400" i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204972" y="3602736"/>
            <a:ext cx="2802635" cy="17327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23846" y="3842427"/>
            <a:ext cx="1449070" cy="1174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2905" marR="372745" algn="ctr">
              <a:lnSpc>
                <a:spcPts val="3130"/>
              </a:lnSpc>
            </a:pPr>
            <a:r>
              <a:rPr sz="2800" spc="-7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800" spc="-1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800">
              <a:latin typeface="Arial"/>
              <a:cs typeface="Arial"/>
            </a:endParaRPr>
          </a:p>
          <a:p>
            <a:pPr algn="ctr">
              <a:lnSpc>
                <a:spcPts val="3055"/>
              </a:lnSpc>
            </a:pP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Stra</a:t>
            </a:r>
            <a:r>
              <a:rPr sz="28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800" spc="-2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800" spc="-1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2800" spc="-20" dirty="0">
                <a:solidFill>
                  <a:srgbClr val="FFFFFF"/>
                </a:solidFill>
                <a:latin typeface="Arial"/>
                <a:cs typeface="Arial"/>
              </a:rPr>
              <a:t>ie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845307" y="5548634"/>
            <a:ext cx="1896110" cy="1703070"/>
          </a:xfrm>
          <a:custGeom>
            <a:avLst/>
            <a:gdLst/>
            <a:ahLst/>
            <a:cxnLst/>
            <a:rect l="l" t="t" r="r" b="b"/>
            <a:pathLst>
              <a:path w="1896109" h="1703070">
                <a:moveTo>
                  <a:pt x="75803" y="1626394"/>
                </a:moveTo>
                <a:lnTo>
                  <a:pt x="0" y="1666551"/>
                </a:lnTo>
                <a:lnTo>
                  <a:pt x="77602" y="1703057"/>
                </a:lnTo>
                <a:lnTo>
                  <a:pt x="77009" y="1677805"/>
                </a:lnTo>
                <a:lnTo>
                  <a:pt x="64251" y="1677805"/>
                </a:lnTo>
                <a:lnTo>
                  <a:pt x="63611" y="1652253"/>
                </a:lnTo>
                <a:lnTo>
                  <a:pt x="76403" y="1651940"/>
                </a:lnTo>
                <a:lnTo>
                  <a:pt x="75803" y="1626394"/>
                </a:lnTo>
                <a:close/>
              </a:path>
              <a:path w="1896109" h="1703070">
                <a:moveTo>
                  <a:pt x="76403" y="1651940"/>
                </a:moveTo>
                <a:lnTo>
                  <a:pt x="63611" y="1652253"/>
                </a:lnTo>
                <a:lnTo>
                  <a:pt x="64251" y="1677805"/>
                </a:lnTo>
                <a:lnTo>
                  <a:pt x="77002" y="1677500"/>
                </a:lnTo>
                <a:lnTo>
                  <a:pt x="76403" y="1651940"/>
                </a:lnTo>
                <a:close/>
              </a:path>
              <a:path w="1896109" h="1703070">
                <a:moveTo>
                  <a:pt x="77002" y="1677500"/>
                </a:moveTo>
                <a:lnTo>
                  <a:pt x="64251" y="1677805"/>
                </a:lnTo>
                <a:lnTo>
                  <a:pt x="77009" y="1677805"/>
                </a:lnTo>
                <a:lnTo>
                  <a:pt x="77002" y="1677500"/>
                </a:lnTo>
                <a:close/>
              </a:path>
              <a:path w="1896109" h="1703070">
                <a:moveTo>
                  <a:pt x="1845666" y="72120"/>
                </a:moveTo>
                <a:lnTo>
                  <a:pt x="1818893" y="175640"/>
                </a:lnTo>
                <a:lnTo>
                  <a:pt x="1792102" y="262127"/>
                </a:lnTo>
                <a:lnTo>
                  <a:pt x="1762231" y="346828"/>
                </a:lnTo>
                <a:lnTo>
                  <a:pt x="1729465" y="429505"/>
                </a:lnTo>
                <a:lnTo>
                  <a:pt x="1693651" y="510158"/>
                </a:lnTo>
                <a:lnTo>
                  <a:pt x="1654942" y="588644"/>
                </a:lnTo>
                <a:lnTo>
                  <a:pt x="1613519" y="665094"/>
                </a:lnTo>
                <a:lnTo>
                  <a:pt x="1569323" y="739258"/>
                </a:lnTo>
                <a:lnTo>
                  <a:pt x="1522475" y="811042"/>
                </a:lnTo>
                <a:lnTo>
                  <a:pt x="1473189" y="880539"/>
                </a:lnTo>
                <a:lnTo>
                  <a:pt x="1421373" y="947476"/>
                </a:lnTo>
                <a:lnTo>
                  <a:pt x="1367271" y="1011853"/>
                </a:lnTo>
                <a:lnTo>
                  <a:pt x="1310883" y="1073670"/>
                </a:lnTo>
                <a:lnTo>
                  <a:pt x="1252209" y="1132737"/>
                </a:lnTo>
                <a:lnTo>
                  <a:pt x="1191371" y="1189052"/>
                </a:lnTo>
                <a:lnTo>
                  <a:pt x="1128765" y="1242620"/>
                </a:lnTo>
                <a:lnTo>
                  <a:pt x="1063995" y="1293162"/>
                </a:lnTo>
                <a:lnTo>
                  <a:pt x="997457" y="1340751"/>
                </a:lnTo>
                <a:lnTo>
                  <a:pt x="928999" y="1385221"/>
                </a:lnTo>
                <a:lnTo>
                  <a:pt x="858895" y="1426677"/>
                </a:lnTo>
                <a:lnTo>
                  <a:pt x="787267" y="1464801"/>
                </a:lnTo>
                <a:lnTo>
                  <a:pt x="714115" y="1499710"/>
                </a:lnTo>
                <a:lnTo>
                  <a:pt x="639439" y="1531226"/>
                </a:lnTo>
                <a:lnTo>
                  <a:pt x="563483" y="1559314"/>
                </a:lnTo>
                <a:lnTo>
                  <a:pt x="486155" y="1583911"/>
                </a:lnTo>
                <a:lnTo>
                  <a:pt x="407791" y="1604915"/>
                </a:lnTo>
                <a:lnTo>
                  <a:pt x="328147" y="1622334"/>
                </a:lnTo>
                <a:lnTo>
                  <a:pt x="247528" y="1635953"/>
                </a:lnTo>
                <a:lnTo>
                  <a:pt x="165994" y="1645801"/>
                </a:lnTo>
                <a:lnTo>
                  <a:pt x="83545" y="1651766"/>
                </a:lnTo>
                <a:lnTo>
                  <a:pt x="76403" y="1651940"/>
                </a:lnTo>
                <a:lnTo>
                  <a:pt x="77002" y="1677500"/>
                </a:lnTo>
                <a:lnTo>
                  <a:pt x="167883" y="1671291"/>
                </a:lnTo>
                <a:lnTo>
                  <a:pt x="250576" y="1661339"/>
                </a:lnTo>
                <a:lnTo>
                  <a:pt x="332353" y="1647526"/>
                </a:lnTo>
                <a:lnTo>
                  <a:pt x="413247" y="1629893"/>
                </a:lnTo>
                <a:lnTo>
                  <a:pt x="492739" y="1608606"/>
                </a:lnTo>
                <a:lnTo>
                  <a:pt x="571225" y="1583673"/>
                </a:lnTo>
                <a:lnTo>
                  <a:pt x="648340" y="1555181"/>
                </a:lnTo>
                <a:lnTo>
                  <a:pt x="724021" y="1523262"/>
                </a:lnTo>
                <a:lnTo>
                  <a:pt x="798301" y="1487875"/>
                </a:lnTo>
                <a:lnTo>
                  <a:pt x="870965" y="1449229"/>
                </a:lnTo>
                <a:lnTo>
                  <a:pt x="941953" y="1407234"/>
                </a:lnTo>
                <a:lnTo>
                  <a:pt x="1011295" y="1362169"/>
                </a:lnTo>
                <a:lnTo>
                  <a:pt x="1078870" y="1313950"/>
                </a:lnTo>
                <a:lnTo>
                  <a:pt x="1144402" y="1262765"/>
                </a:lnTo>
                <a:lnTo>
                  <a:pt x="1208013" y="1208507"/>
                </a:lnTo>
                <a:lnTo>
                  <a:pt x="1269613" y="1151476"/>
                </a:lnTo>
                <a:lnTo>
                  <a:pt x="1329049" y="1091671"/>
                </a:lnTo>
                <a:lnTo>
                  <a:pt x="1386199" y="1029093"/>
                </a:lnTo>
                <a:lnTo>
                  <a:pt x="1440941" y="963929"/>
                </a:lnTo>
                <a:lnTo>
                  <a:pt x="1493398" y="896182"/>
                </a:lnTo>
                <a:lnTo>
                  <a:pt x="1543293" y="825840"/>
                </a:lnTo>
                <a:lnTo>
                  <a:pt x="1590781" y="753236"/>
                </a:lnTo>
                <a:lnTo>
                  <a:pt x="1635373" y="678179"/>
                </a:lnTo>
                <a:lnTo>
                  <a:pt x="1677405" y="600836"/>
                </a:lnTo>
                <a:lnTo>
                  <a:pt x="1716511" y="521457"/>
                </a:lnTo>
                <a:lnTo>
                  <a:pt x="1752843" y="439923"/>
                </a:lnTo>
                <a:lnTo>
                  <a:pt x="1786006" y="356234"/>
                </a:lnTo>
                <a:lnTo>
                  <a:pt x="1816211" y="270628"/>
                </a:lnTo>
                <a:lnTo>
                  <a:pt x="1843277" y="183129"/>
                </a:lnTo>
                <a:lnTo>
                  <a:pt x="1867021" y="93975"/>
                </a:lnTo>
                <a:lnTo>
                  <a:pt x="1870665" y="77723"/>
                </a:lnTo>
                <a:lnTo>
                  <a:pt x="1845666" y="72120"/>
                </a:lnTo>
                <a:close/>
              </a:path>
              <a:path w="1896109" h="1703070">
                <a:moveTo>
                  <a:pt x="1889680" y="59554"/>
                </a:moveTo>
                <a:lnTo>
                  <a:pt x="1848490" y="59554"/>
                </a:lnTo>
                <a:lnTo>
                  <a:pt x="1873483" y="65150"/>
                </a:lnTo>
                <a:lnTo>
                  <a:pt x="1870665" y="77723"/>
                </a:lnTo>
                <a:lnTo>
                  <a:pt x="1895581" y="83307"/>
                </a:lnTo>
                <a:lnTo>
                  <a:pt x="1889680" y="59554"/>
                </a:lnTo>
                <a:close/>
              </a:path>
              <a:path w="1896109" h="1703070">
                <a:moveTo>
                  <a:pt x="1848490" y="59554"/>
                </a:moveTo>
                <a:lnTo>
                  <a:pt x="1845666" y="72120"/>
                </a:lnTo>
                <a:lnTo>
                  <a:pt x="1870665" y="77723"/>
                </a:lnTo>
                <a:lnTo>
                  <a:pt x="1873483" y="65150"/>
                </a:lnTo>
                <a:lnTo>
                  <a:pt x="1848490" y="59554"/>
                </a:lnTo>
                <a:close/>
              </a:path>
              <a:path w="1896109" h="1703070">
                <a:moveTo>
                  <a:pt x="1874885" y="0"/>
                </a:moveTo>
                <a:lnTo>
                  <a:pt x="1820783" y="66543"/>
                </a:lnTo>
                <a:lnTo>
                  <a:pt x="1845666" y="72120"/>
                </a:lnTo>
                <a:lnTo>
                  <a:pt x="1848490" y="59554"/>
                </a:lnTo>
                <a:lnTo>
                  <a:pt x="1889680" y="59554"/>
                </a:lnTo>
                <a:lnTo>
                  <a:pt x="18748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92923" y="1658752"/>
            <a:ext cx="2433320" cy="1936114"/>
          </a:xfrm>
          <a:custGeom>
            <a:avLst/>
            <a:gdLst/>
            <a:ahLst/>
            <a:cxnLst/>
            <a:rect l="l" t="t" r="r" b="b"/>
            <a:pathLst>
              <a:path w="2433320" h="1936114">
                <a:moveTo>
                  <a:pt x="2382258" y="1860273"/>
                </a:moveTo>
                <a:lnTo>
                  <a:pt x="2356744" y="1862053"/>
                </a:lnTo>
                <a:lnTo>
                  <a:pt x="2400421" y="1935845"/>
                </a:lnTo>
                <a:lnTo>
                  <a:pt x="2426447" y="1872995"/>
                </a:lnTo>
                <a:lnTo>
                  <a:pt x="2383170" y="1872995"/>
                </a:lnTo>
                <a:lnTo>
                  <a:pt x="2382258" y="1860273"/>
                </a:lnTo>
                <a:close/>
              </a:path>
              <a:path w="2433320" h="1936114">
                <a:moveTo>
                  <a:pt x="2407777" y="1858492"/>
                </a:moveTo>
                <a:lnTo>
                  <a:pt x="2382258" y="1860273"/>
                </a:lnTo>
                <a:lnTo>
                  <a:pt x="2383170" y="1872995"/>
                </a:lnTo>
                <a:lnTo>
                  <a:pt x="2408681" y="1871197"/>
                </a:lnTo>
                <a:lnTo>
                  <a:pt x="2407777" y="1858492"/>
                </a:lnTo>
                <a:close/>
              </a:path>
              <a:path w="2433320" h="1936114">
                <a:moveTo>
                  <a:pt x="2433187" y="1856719"/>
                </a:moveTo>
                <a:lnTo>
                  <a:pt x="2407777" y="1858492"/>
                </a:lnTo>
                <a:lnTo>
                  <a:pt x="2408681" y="1871197"/>
                </a:lnTo>
                <a:lnTo>
                  <a:pt x="2383170" y="1872995"/>
                </a:lnTo>
                <a:lnTo>
                  <a:pt x="2426447" y="1872995"/>
                </a:lnTo>
                <a:lnTo>
                  <a:pt x="2433187" y="1856719"/>
                </a:lnTo>
                <a:close/>
              </a:path>
              <a:path w="2433320" h="1936114">
                <a:moveTo>
                  <a:pt x="76931" y="25521"/>
                </a:moveTo>
                <a:lnTo>
                  <a:pt x="76382" y="51039"/>
                </a:lnTo>
                <a:lnTo>
                  <a:pt x="120517" y="51937"/>
                </a:lnTo>
                <a:lnTo>
                  <a:pt x="239267" y="59161"/>
                </a:lnTo>
                <a:lnTo>
                  <a:pt x="356250" y="70987"/>
                </a:lnTo>
                <a:lnTo>
                  <a:pt x="471556" y="87508"/>
                </a:lnTo>
                <a:lnTo>
                  <a:pt x="584972" y="108447"/>
                </a:lnTo>
                <a:lnTo>
                  <a:pt x="696224" y="133715"/>
                </a:lnTo>
                <a:lnTo>
                  <a:pt x="805312" y="163189"/>
                </a:lnTo>
                <a:lnTo>
                  <a:pt x="911870" y="196717"/>
                </a:lnTo>
                <a:lnTo>
                  <a:pt x="1015989" y="234299"/>
                </a:lnTo>
                <a:lnTo>
                  <a:pt x="1117488" y="275843"/>
                </a:lnTo>
                <a:lnTo>
                  <a:pt x="1216151" y="320923"/>
                </a:lnTo>
                <a:lnTo>
                  <a:pt x="1311920" y="369813"/>
                </a:lnTo>
                <a:lnTo>
                  <a:pt x="1404487" y="422269"/>
                </a:lnTo>
                <a:lnTo>
                  <a:pt x="1493916" y="478017"/>
                </a:lnTo>
                <a:lnTo>
                  <a:pt x="1579869" y="537088"/>
                </a:lnTo>
                <a:lnTo>
                  <a:pt x="1662440" y="599419"/>
                </a:lnTo>
                <a:lnTo>
                  <a:pt x="1741169" y="664829"/>
                </a:lnTo>
                <a:lnTo>
                  <a:pt x="1816242" y="733165"/>
                </a:lnTo>
                <a:lnTo>
                  <a:pt x="1887352" y="804275"/>
                </a:lnTo>
                <a:lnTo>
                  <a:pt x="1954408" y="878189"/>
                </a:lnTo>
                <a:lnTo>
                  <a:pt x="2017135" y="954785"/>
                </a:lnTo>
                <a:lnTo>
                  <a:pt x="2075566" y="1033912"/>
                </a:lnTo>
                <a:lnTo>
                  <a:pt x="2129271" y="1115171"/>
                </a:lnTo>
                <a:lnTo>
                  <a:pt x="2178557" y="1198991"/>
                </a:lnTo>
                <a:lnTo>
                  <a:pt x="2222875" y="1284853"/>
                </a:lnTo>
                <a:lnTo>
                  <a:pt x="2262377" y="1372727"/>
                </a:lnTo>
                <a:lnTo>
                  <a:pt x="2296789" y="1462521"/>
                </a:lnTo>
                <a:lnTo>
                  <a:pt x="2326020" y="1554205"/>
                </a:lnTo>
                <a:lnTo>
                  <a:pt x="2349764" y="1647443"/>
                </a:lnTo>
                <a:lnTo>
                  <a:pt x="2368174" y="1742419"/>
                </a:lnTo>
                <a:lnTo>
                  <a:pt x="2380731" y="1838949"/>
                </a:lnTo>
                <a:lnTo>
                  <a:pt x="2382258" y="1860273"/>
                </a:lnTo>
                <a:lnTo>
                  <a:pt x="2407777" y="1858492"/>
                </a:lnTo>
                <a:lnTo>
                  <a:pt x="2393198" y="1737603"/>
                </a:lnTo>
                <a:lnTo>
                  <a:pt x="2374513" y="1641226"/>
                </a:lnTo>
                <a:lnTo>
                  <a:pt x="2350404" y="1546463"/>
                </a:lnTo>
                <a:lnTo>
                  <a:pt x="2320686" y="1453377"/>
                </a:lnTo>
                <a:lnTo>
                  <a:pt x="2285756" y="1362181"/>
                </a:lnTo>
                <a:lnTo>
                  <a:pt x="2245613" y="1273027"/>
                </a:lnTo>
                <a:lnTo>
                  <a:pt x="2200655" y="1185915"/>
                </a:lnTo>
                <a:lnTo>
                  <a:pt x="2150607" y="1101089"/>
                </a:lnTo>
                <a:lnTo>
                  <a:pt x="2096018" y="1018672"/>
                </a:lnTo>
                <a:lnTo>
                  <a:pt x="2036947" y="938662"/>
                </a:lnTo>
                <a:lnTo>
                  <a:pt x="1973336" y="861059"/>
                </a:lnTo>
                <a:lnTo>
                  <a:pt x="1905518" y="786262"/>
                </a:lnTo>
                <a:lnTo>
                  <a:pt x="1833493" y="714237"/>
                </a:lnTo>
                <a:lnTo>
                  <a:pt x="1757568" y="645139"/>
                </a:lnTo>
                <a:lnTo>
                  <a:pt x="1677802" y="578998"/>
                </a:lnTo>
                <a:lnTo>
                  <a:pt x="1594347" y="515995"/>
                </a:lnTo>
                <a:lnTo>
                  <a:pt x="1507479" y="456437"/>
                </a:lnTo>
                <a:lnTo>
                  <a:pt x="1417076" y="400049"/>
                </a:lnTo>
                <a:lnTo>
                  <a:pt x="1323472" y="347075"/>
                </a:lnTo>
                <a:lnTo>
                  <a:pt x="1226819" y="297667"/>
                </a:lnTo>
                <a:lnTo>
                  <a:pt x="1127119" y="252100"/>
                </a:lnTo>
                <a:lnTo>
                  <a:pt x="1024646" y="210190"/>
                </a:lnTo>
                <a:lnTo>
                  <a:pt x="919612" y="172333"/>
                </a:lnTo>
                <a:lnTo>
                  <a:pt x="811926" y="138409"/>
                </a:lnTo>
                <a:lnTo>
                  <a:pt x="701923" y="108844"/>
                </a:lnTo>
                <a:lnTo>
                  <a:pt x="589544" y="83301"/>
                </a:lnTo>
                <a:lnTo>
                  <a:pt x="475244" y="62209"/>
                </a:lnTo>
                <a:lnTo>
                  <a:pt x="358901" y="45598"/>
                </a:lnTo>
                <a:lnTo>
                  <a:pt x="240791" y="33649"/>
                </a:lnTo>
                <a:lnTo>
                  <a:pt x="121036" y="26395"/>
                </a:lnTo>
                <a:lnTo>
                  <a:pt x="76931" y="25521"/>
                </a:lnTo>
                <a:close/>
              </a:path>
              <a:path w="2433320" h="1936114">
                <a:moveTo>
                  <a:pt x="77480" y="0"/>
                </a:moveTo>
                <a:lnTo>
                  <a:pt x="0" y="36697"/>
                </a:lnTo>
                <a:lnTo>
                  <a:pt x="75834" y="76565"/>
                </a:lnTo>
                <a:lnTo>
                  <a:pt x="76382" y="51039"/>
                </a:lnTo>
                <a:lnTo>
                  <a:pt x="63642" y="50779"/>
                </a:lnTo>
                <a:lnTo>
                  <a:pt x="64129" y="25267"/>
                </a:lnTo>
                <a:lnTo>
                  <a:pt x="76936" y="25267"/>
                </a:lnTo>
                <a:lnTo>
                  <a:pt x="77480" y="0"/>
                </a:lnTo>
                <a:close/>
              </a:path>
              <a:path w="2433320" h="1936114">
                <a:moveTo>
                  <a:pt x="64129" y="25267"/>
                </a:moveTo>
                <a:lnTo>
                  <a:pt x="63642" y="50779"/>
                </a:lnTo>
                <a:lnTo>
                  <a:pt x="76382" y="51039"/>
                </a:lnTo>
                <a:lnTo>
                  <a:pt x="76931" y="25521"/>
                </a:lnTo>
                <a:lnTo>
                  <a:pt x="64129" y="25267"/>
                </a:lnTo>
                <a:close/>
              </a:path>
              <a:path w="2433320" h="1936114">
                <a:moveTo>
                  <a:pt x="76936" y="25267"/>
                </a:moveTo>
                <a:lnTo>
                  <a:pt x="64129" y="25267"/>
                </a:lnTo>
                <a:lnTo>
                  <a:pt x="76931" y="25521"/>
                </a:lnTo>
                <a:lnTo>
                  <a:pt x="76936" y="252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9260" y="1675120"/>
            <a:ext cx="2570480" cy="2176145"/>
          </a:xfrm>
          <a:custGeom>
            <a:avLst/>
            <a:gdLst/>
            <a:ahLst/>
            <a:cxnLst/>
            <a:rect l="l" t="t" r="r" b="b"/>
            <a:pathLst>
              <a:path w="2570480" h="2176145">
                <a:moveTo>
                  <a:pt x="0" y="2098669"/>
                </a:moveTo>
                <a:lnTo>
                  <a:pt x="36659" y="2176150"/>
                </a:lnTo>
                <a:lnTo>
                  <a:pt x="70091" y="2112782"/>
                </a:lnTo>
                <a:lnTo>
                  <a:pt x="50827" y="2112782"/>
                </a:lnTo>
                <a:lnTo>
                  <a:pt x="25277" y="2111898"/>
                </a:lnTo>
                <a:lnTo>
                  <a:pt x="25740" y="2099232"/>
                </a:lnTo>
                <a:lnTo>
                  <a:pt x="0" y="2098669"/>
                </a:lnTo>
                <a:close/>
              </a:path>
              <a:path w="2570480" h="2176145">
                <a:moveTo>
                  <a:pt x="25740" y="2099232"/>
                </a:moveTo>
                <a:lnTo>
                  <a:pt x="25277" y="2111898"/>
                </a:lnTo>
                <a:lnTo>
                  <a:pt x="50827" y="2112782"/>
                </a:lnTo>
                <a:lnTo>
                  <a:pt x="51289" y="2099791"/>
                </a:lnTo>
                <a:lnTo>
                  <a:pt x="25740" y="2099232"/>
                </a:lnTo>
                <a:close/>
              </a:path>
              <a:path w="2570480" h="2176145">
                <a:moveTo>
                  <a:pt x="51289" y="2099791"/>
                </a:moveTo>
                <a:lnTo>
                  <a:pt x="50827" y="2112782"/>
                </a:lnTo>
                <a:lnTo>
                  <a:pt x="70091" y="2112782"/>
                </a:lnTo>
                <a:lnTo>
                  <a:pt x="76652" y="2100346"/>
                </a:lnTo>
                <a:lnTo>
                  <a:pt x="51289" y="2099791"/>
                </a:lnTo>
                <a:close/>
              </a:path>
              <a:path w="2570480" h="2176145">
                <a:moveTo>
                  <a:pt x="2392489" y="23500"/>
                </a:moveTo>
                <a:lnTo>
                  <a:pt x="2270819" y="26182"/>
                </a:lnTo>
                <a:lnTo>
                  <a:pt x="2150685" y="34564"/>
                </a:lnTo>
                <a:lnTo>
                  <a:pt x="2032194" y="48280"/>
                </a:lnTo>
                <a:lnTo>
                  <a:pt x="1915608" y="67055"/>
                </a:lnTo>
                <a:lnTo>
                  <a:pt x="1801046" y="91074"/>
                </a:lnTo>
                <a:lnTo>
                  <a:pt x="1688651" y="120030"/>
                </a:lnTo>
                <a:lnTo>
                  <a:pt x="1578673" y="153802"/>
                </a:lnTo>
                <a:lnTo>
                  <a:pt x="1471100" y="192298"/>
                </a:lnTo>
                <a:lnTo>
                  <a:pt x="1366206" y="235336"/>
                </a:lnTo>
                <a:lnTo>
                  <a:pt x="1264098" y="282823"/>
                </a:lnTo>
                <a:lnTo>
                  <a:pt x="1165038" y="334639"/>
                </a:lnTo>
                <a:lnTo>
                  <a:pt x="1068846" y="390662"/>
                </a:lnTo>
                <a:lnTo>
                  <a:pt x="975955" y="450616"/>
                </a:lnTo>
                <a:lnTo>
                  <a:pt x="886503" y="514471"/>
                </a:lnTo>
                <a:lnTo>
                  <a:pt x="800589" y="582046"/>
                </a:lnTo>
                <a:lnTo>
                  <a:pt x="718305" y="653308"/>
                </a:lnTo>
                <a:lnTo>
                  <a:pt x="639840" y="727984"/>
                </a:lnTo>
                <a:lnTo>
                  <a:pt x="565393" y="806195"/>
                </a:lnTo>
                <a:lnTo>
                  <a:pt x="494978" y="887364"/>
                </a:lnTo>
                <a:lnTo>
                  <a:pt x="428946" y="971824"/>
                </a:lnTo>
                <a:lnTo>
                  <a:pt x="367319" y="1059179"/>
                </a:lnTo>
                <a:lnTo>
                  <a:pt x="310193" y="1149370"/>
                </a:lnTo>
                <a:lnTo>
                  <a:pt x="257865" y="1242059"/>
                </a:lnTo>
                <a:lnTo>
                  <a:pt x="210395" y="1337431"/>
                </a:lnTo>
                <a:lnTo>
                  <a:pt x="167912" y="1435364"/>
                </a:lnTo>
                <a:lnTo>
                  <a:pt x="130623" y="1535429"/>
                </a:lnTo>
                <a:lnTo>
                  <a:pt x="98667" y="1637537"/>
                </a:lnTo>
                <a:lnTo>
                  <a:pt x="72092" y="1741810"/>
                </a:lnTo>
                <a:lnTo>
                  <a:pt x="51280" y="1847849"/>
                </a:lnTo>
                <a:lnTo>
                  <a:pt x="36206" y="1955688"/>
                </a:lnTo>
                <a:lnTo>
                  <a:pt x="26991" y="2065019"/>
                </a:lnTo>
                <a:lnTo>
                  <a:pt x="25740" y="2099232"/>
                </a:lnTo>
                <a:lnTo>
                  <a:pt x="51289" y="2099791"/>
                </a:lnTo>
                <a:lnTo>
                  <a:pt x="52446" y="2067184"/>
                </a:lnTo>
                <a:lnTo>
                  <a:pt x="61519" y="1959223"/>
                </a:lnTo>
                <a:lnTo>
                  <a:pt x="76354" y="1852696"/>
                </a:lnTo>
                <a:lnTo>
                  <a:pt x="96881" y="1748027"/>
                </a:lnTo>
                <a:lnTo>
                  <a:pt x="123074" y="1645157"/>
                </a:lnTo>
                <a:lnTo>
                  <a:pt x="154556" y="1544330"/>
                </a:lnTo>
                <a:lnTo>
                  <a:pt x="191370" y="1445513"/>
                </a:lnTo>
                <a:lnTo>
                  <a:pt x="233280" y="1348861"/>
                </a:lnTo>
                <a:lnTo>
                  <a:pt x="280106" y="1254648"/>
                </a:lnTo>
                <a:lnTo>
                  <a:pt x="331791" y="1163086"/>
                </a:lnTo>
                <a:lnTo>
                  <a:pt x="388203" y="1073932"/>
                </a:lnTo>
                <a:lnTo>
                  <a:pt x="449069" y="987551"/>
                </a:lnTo>
                <a:lnTo>
                  <a:pt x="514290" y="904128"/>
                </a:lnTo>
                <a:lnTo>
                  <a:pt x="583894" y="823843"/>
                </a:lnTo>
                <a:lnTo>
                  <a:pt x="657464" y="746516"/>
                </a:lnTo>
                <a:lnTo>
                  <a:pt x="735020" y="672602"/>
                </a:lnTo>
                <a:lnTo>
                  <a:pt x="816374" y="602101"/>
                </a:lnTo>
                <a:lnTo>
                  <a:pt x="901337" y="535320"/>
                </a:lnTo>
                <a:lnTo>
                  <a:pt x="989815" y="472074"/>
                </a:lnTo>
                <a:lnTo>
                  <a:pt x="1081706" y="412760"/>
                </a:lnTo>
                <a:lnTo>
                  <a:pt x="1176849" y="357256"/>
                </a:lnTo>
                <a:lnTo>
                  <a:pt x="1274885" y="306080"/>
                </a:lnTo>
                <a:lnTo>
                  <a:pt x="1375981" y="259079"/>
                </a:lnTo>
                <a:lnTo>
                  <a:pt x="1479744" y="216407"/>
                </a:lnTo>
                <a:lnTo>
                  <a:pt x="1586162" y="178307"/>
                </a:lnTo>
                <a:lnTo>
                  <a:pt x="1695009" y="144779"/>
                </a:lnTo>
                <a:lnTo>
                  <a:pt x="1806261" y="116098"/>
                </a:lnTo>
                <a:lnTo>
                  <a:pt x="1919668" y="92323"/>
                </a:lnTo>
                <a:lnTo>
                  <a:pt x="2035111" y="73548"/>
                </a:lnTo>
                <a:lnTo>
                  <a:pt x="2152328" y="60076"/>
                </a:lnTo>
                <a:lnTo>
                  <a:pt x="2271462" y="51815"/>
                </a:lnTo>
                <a:lnTo>
                  <a:pt x="2392239" y="49042"/>
                </a:lnTo>
                <a:lnTo>
                  <a:pt x="2493264" y="49042"/>
                </a:lnTo>
                <a:lnTo>
                  <a:pt x="2494510" y="25599"/>
                </a:lnTo>
                <a:lnTo>
                  <a:pt x="2482024" y="25024"/>
                </a:lnTo>
                <a:lnTo>
                  <a:pt x="2437316" y="23896"/>
                </a:lnTo>
                <a:lnTo>
                  <a:pt x="2392489" y="23500"/>
                </a:lnTo>
                <a:close/>
              </a:path>
              <a:path w="2570480" h="2176145">
                <a:moveTo>
                  <a:pt x="2495871" y="0"/>
                </a:moveTo>
                <a:lnTo>
                  <a:pt x="2494510" y="25599"/>
                </a:lnTo>
                <a:lnTo>
                  <a:pt x="2507170" y="26182"/>
                </a:lnTo>
                <a:lnTo>
                  <a:pt x="2506027" y="51694"/>
                </a:lnTo>
                <a:lnTo>
                  <a:pt x="2493123" y="51694"/>
                </a:lnTo>
                <a:lnTo>
                  <a:pt x="2491799" y="76596"/>
                </a:lnTo>
                <a:lnTo>
                  <a:pt x="2548892" y="51694"/>
                </a:lnTo>
                <a:lnTo>
                  <a:pt x="2506027" y="51694"/>
                </a:lnTo>
                <a:lnTo>
                  <a:pt x="2493153" y="51116"/>
                </a:lnTo>
                <a:lnTo>
                  <a:pt x="2550216" y="51116"/>
                </a:lnTo>
                <a:lnTo>
                  <a:pt x="2570416" y="42306"/>
                </a:lnTo>
                <a:lnTo>
                  <a:pt x="2495871" y="0"/>
                </a:lnTo>
                <a:close/>
              </a:path>
              <a:path w="2570480" h="2176145">
                <a:moveTo>
                  <a:pt x="2494510" y="25599"/>
                </a:moveTo>
                <a:lnTo>
                  <a:pt x="2493153" y="51116"/>
                </a:lnTo>
                <a:lnTo>
                  <a:pt x="2506027" y="51694"/>
                </a:lnTo>
                <a:lnTo>
                  <a:pt x="2507170" y="26182"/>
                </a:lnTo>
                <a:lnTo>
                  <a:pt x="2494510" y="25599"/>
                </a:lnTo>
                <a:close/>
              </a:path>
              <a:path w="2570480" h="2176145">
                <a:moveTo>
                  <a:pt x="2493264" y="49042"/>
                </a:moveTo>
                <a:lnTo>
                  <a:pt x="2392239" y="49042"/>
                </a:lnTo>
                <a:lnTo>
                  <a:pt x="2436685" y="49408"/>
                </a:lnTo>
                <a:lnTo>
                  <a:pt x="2480881" y="50566"/>
                </a:lnTo>
                <a:lnTo>
                  <a:pt x="2493153" y="51116"/>
                </a:lnTo>
                <a:lnTo>
                  <a:pt x="2493264" y="490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3917" y="5365373"/>
            <a:ext cx="2110105" cy="1974850"/>
          </a:xfrm>
          <a:custGeom>
            <a:avLst/>
            <a:gdLst/>
            <a:ahLst/>
            <a:cxnLst/>
            <a:rect l="l" t="t" r="r" b="b"/>
            <a:pathLst>
              <a:path w="2110105" h="1974850">
                <a:moveTo>
                  <a:pt x="2095656" y="1922085"/>
                </a:moveTo>
                <a:lnTo>
                  <a:pt x="2044838" y="1922085"/>
                </a:lnTo>
                <a:lnTo>
                  <a:pt x="2047505" y="1947529"/>
                </a:lnTo>
                <a:lnTo>
                  <a:pt x="2034990" y="1948804"/>
                </a:lnTo>
                <a:lnTo>
                  <a:pt x="2038111" y="1974413"/>
                </a:lnTo>
                <a:lnTo>
                  <a:pt x="2109608" y="1927050"/>
                </a:lnTo>
                <a:lnTo>
                  <a:pt x="2095656" y="1922085"/>
                </a:lnTo>
                <a:close/>
              </a:path>
              <a:path w="2110105" h="1974850">
                <a:moveTo>
                  <a:pt x="50065" y="72470"/>
                </a:moveTo>
                <a:lnTo>
                  <a:pt x="25023" y="77634"/>
                </a:lnTo>
                <a:lnTo>
                  <a:pt x="31491" y="109084"/>
                </a:lnTo>
                <a:lnTo>
                  <a:pt x="56649" y="213478"/>
                </a:lnTo>
                <a:lnTo>
                  <a:pt x="84867" y="315848"/>
                </a:lnTo>
                <a:lnTo>
                  <a:pt x="116061" y="415789"/>
                </a:lnTo>
                <a:lnTo>
                  <a:pt x="150317" y="513456"/>
                </a:lnTo>
                <a:lnTo>
                  <a:pt x="187332" y="608706"/>
                </a:lnTo>
                <a:lnTo>
                  <a:pt x="227148" y="701420"/>
                </a:lnTo>
                <a:lnTo>
                  <a:pt x="269641" y="791586"/>
                </a:lnTo>
                <a:lnTo>
                  <a:pt x="314824" y="879085"/>
                </a:lnTo>
                <a:lnTo>
                  <a:pt x="362498" y="963811"/>
                </a:lnTo>
                <a:lnTo>
                  <a:pt x="412659" y="1045652"/>
                </a:lnTo>
                <a:lnTo>
                  <a:pt x="465142" y="1124544"/>
                </a:lnTo>
                <a:lnTo>
                  <a:pt x="520015" y="1200460"/>
                </a:lnTo>
                <a:lnTo>
                  <a:pt x="577013" y="1273350"/>
                </a:lnTo>
                <a:lnTo>
                  <a:pt x="636233" y="1343000"/>
                </a:lnTo>
                <a:lnTo>
                  <a:pt x="697455" y="1409270"/>
                </a:lnTo>
                <a:lnTo>
                  <a:pt x="760713" y="1472327"/>
                </a:lnTo>
                <a:lnTo>
                  <a:pt x="825818" y="1531952"/>
                </a:lnTo>
                <a:lnTo>
                  <a:pt x="892755" y="1587937"/>
                </a:lnTo>
                <a:lnTo>
                  <a:pt x="961512" y="1640384"/>
                </a:lnTo>
                <a:lnTo>
                  <a:pt x="1031829" y="1689104"/>
                </a:lnTo>
                <a:lnTo>
                  <a:pt x="1103768" y="1734098"/>
                </a:lnTo>
                <a:lnTo>
                  <a:pt x="1177170" y="1775149"/>
                </a:lnTo>
                <a:lnTo>
                  <a:pt x="1251977" y="1812298"/>
                </a:lnTo>
                <a:lnTo>
                  <a:pt x="1328308" y="1845301"/>
                </a:lnTo>
                <a:lnTo>
                  <a:pt x="1405651" y="1874282"/>
                </a:lnTo>
                <a:lnTo>
                  <a:pt x="1484256" y="1899046"/>
                </a:lnTo>
                <a:lnTo>
                  <a:pt x="1564016" y="1919394"/>
                </a:lnTo>
                <a:lnTo>
                  <a:pt x="1644657" y="1935420"/>
                </a:lnTo>
                <a:lnTo>
                  <a:pt x="1726322" y="1947028"/>
                </a:lnTo>
                <a:lnTo>
                  <a:pt x="1808749" y="1954029"/>
                </a:lnTo>
                <a:lnTo>
                  <a:pt x="1891807" y="1956315"/>
                </a:lnTo>
                <a:lnTo>
                  <a:pt x="1947052" y="1955339"/>
                </a:lnTo>
                <a:lnTo>
                  <a:pt x="2002166" y="1952148"/>
                </a:lnTo>
                <a:lnTo>
                  <a:pt x="2034990" y="1948804"/>
                </a:lnTo>
                <a:lnTo>
                  <a:pt x="2032792" y="1930765"/>
                </a:lnTo>
                <a:lnTo>
                  <a:pt x="1891295" y="1930765"/>
                </a:lnTo>
                <a:lnTo>
                  <a:pt x="1809511" y="1928479"/>
                </a:lnTo>
                <a:lnTo>
                  <a:pt x="1728477" y="1921573"/>
                </a:lnTo>
                <a:lnTo>
                  <a:pt x="1648348" y="1910131"/>
                </a:lnTo>
                <a:lnTo>
                  <a:pt x="1568969" y="1894331"/>
                </a:lnTo>
                <a:lnTo>
                  <a:pt x="1490614" y="1874282"/>
                </a:lnTo>
                <a:lnTo>
                  <a:pt x="1413390" y="1849922"/>
                </a:lnTo>
                <a:lnTo>
                  <a:pt x="1337190" y="1821368"/>
                </a:lnTo>
                <a:lnTo>
                  <a:pt x="1262264" y="1788843"/>
                </a:lnTo>
                <a:lnTo>
                  <a:pt x="1188600" y="1752267"/>
                </a:lnTo>
                <a:lnTo>
                  <a:pt x="1116341" y="1711784"/>
                </a:lnTo>
                <a:lnTo>
                  <a:pt x="1045405" y="1667435"/>
                </a:lnTo>
                <a:lnTo>
                  <a:pt x="976085" y="1619368"/>
                </a:lnTo>
                <a:lnTo>
                  <a:pt x="908254" y="1567622"/>
                </a:lnTo>
                <a:lnTo>
                  <a:pt x="842223" y="1512356"/>
                </a:lnTo>
                <a:lnTo>
                  <a:pt x="777977" y="1453490"/>
                </a:lnTo>
                <a:lnTo>
                  <a:pt x="715505" y="1391174"/>
                </a:lnTo>
                <a:lnTo>
                  <a:pt x="654999" y="1325642"/>
                </a:lnTo>
                <a:lnTo>
                  <a:pt x="596490" y="1256800"/>
                </a:lnTo>
                <a:lnTo>
                  <a:pt x="540138" y="1184717"/>
                </a:lnTo>
                <a:lnTo>
                  <a:pt x="485856" y="1109566"/>
                </a:lnTo>
                <a:lnTo>
                  <a:pt x="433946" y="1031485"/>
                </a:lnTo>
                <a:lnTo>
                  <a:pt x="384285" y="950451"/>
                </a:lnTo>
                <a:lnTo>
                  <a:pt x="337090" y="866512"/>
                </a:lnTo>
                <a:lnTo>
                  <a:pt x="292357" y="779906"/>
                </a:lnTo>
                <a:lnTo>
                  <a:pt x="250267" y="690490"/>
                </a:lnTo>
                <a:lnTo>
                  <a:pt x="210835" y="598669"/>
                </a:lnTo>
                <a:lnTo>
                  <a:pt x="174128" y="504181"/>
                </a:lnTo>
                <a:lnTo>
                  <a:pt x="140183" y="407288"/>
                </a:lnTo>
                <a:lnTo>
                  <a:pt x="109275" y="308228"/>
                </a:lnTo>
                <a:lnTo>
                  <a:pt x="81295" y="206620"/>
                </a:lnTo>
                <a:lnTo>
                  <a:pt x="56352" y="103119"/>
                </a:lnTo>
                <a:lnTo>
                  <a:pt x="50065" y="72470"/>
                </a:lnTo>
                <a:close/>
              </a:path>
              <a:path w="2110105" h="1974850">
                <a:moveTo>
                  <a:pt x="2044838" y="1922085"/>
                </a:moveTo>
                <a:lnTo>
                  <a:pt x="2031896" y="1923410"/>
                </a:lnTo>
                <a:lnTo>
                  <a:pt x="2034990" y="1948804"/>
                </a:lnTo>
                <a:lnTo>
                  <a:pt x="2047505" y="1947529"/>
                </a:lnTo>
                <a:lnTo>
                  <a:pt x="2044838" y="1922085"/>
                </a:lnTo>
                <a:close/>
              </a:path>
              <a:path w="2110105" h="1974850">
                <a:moveTo>
                  <a:pt x="2031896" y="1923410"/>
                </a:moveTo>
                <a:lnTo>
                  <a:pt x="1999499" y="1926728"/>
                </a:lnTo>
                <a:lnTo>
                  <a:pt x="1945528" y="1929824"/>
                </a:lnTo>
                <a:lnTo>
                  <a:pt x="1891295" y="1930765"/>
                </a:lnTo>
                <a:lnTo>
                  <a:pt x="2032792" y="1930765"/>
                </a:lnTo>
                <a:lnTo>
                  <a:pt x="2031896" y="1923410"/>
                </a:lnTo>
                <a:close/>
              </a:path>
              <a:path w="2110105" h="1974850">
                <a:moveTo>
                  <a:pt x="2028836" y="1898308"/>
                </a:moveTo>
                <a:lnTo>
                  <a:pt x="2031896" y="1923410"/>
                </a:lnTo>
                <a:lnTo>
                  <a:pt x="2044838" y="1922085"/>
                </a:lnTo>
                <a:lnTo>
                  <a:pt x="2095656" y="1922085"/>
                </a:lnTo>
                <a:lnTo>
                  <a:pt x="2028836" y="1898308"/>
                </a:lnTo>
                <a:close/>
              </a:path>
              <a:path w="2110105" h="1974850">
                <a:moveTo>
                  <a:pt x="22109" y="0"/>
                </a:moveTo>
                <a:lnTo>
                  <a:pt x="0" y="82795"/>
                </a:lnTo>
                <a:lnTo>
                  <a:pt x="25023" y="77634"/>
                </a:lnTo>
                <a:lnTo>
                  <a:pt x="22455" y="65150"/>
                </a:lnTo>
                <a:lnTo>
                  <a:pt x="47493" y="59935"/>
                </a:lnTo>
                <a:lnTo>
                  <a:pt x="69301" y="59935"/>
                </a:lnTo>
                <a:lnTo>
                  <a:pt x="22109" y="0"/>
                </a:lnTo>
                <a:close/>
              </a:path>
              <a:path w="2110105" h="1974850">
                <a:moveTo>
                  <a:pt x="47493" y="59935"/>
                </a:moveTo>
                <a:lnTo>
                  <a:pt x="22455" y="65150"/>
                </a:lnTo>
                <a:lnTo>
                  <a:pt x="25023" y="77634"/>
                </a:lnTo>
                <a:lnTo>
                  <a:pt x="50065" y="72470"/>
                </a:lnTo>
                <a:lnTo>
                  <a:pt x="47493" y="59935"/>
                </a:lnTo>
                <a:close/>
              </a:path>
              <a:path w="2110105" h="1974850">
                <a:moveTo>
                  <a:pt x="69301" y="59935"/>
                </a:moveTo>
                <a:lnTo>
                  <a:pt x="47493" y="59935"/>
                </a:lnTo>
                <a:lnTo>
                  <a:pt x="50065" y="72470"/>
                </a:lnTo>
                <a:lnTo>
                  <a:pt x="75104" y="67305"/>
                </a:lnTo>
                <a:lnTo>
                  <a:pt x="69301" y="5993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05053" y="4463552"/>
            <a:ext cx="509905" cy="76835"/>
          </a:xfrm>
          <a:custGeom>
            <a:avLst/>
            <a:gdLst/>
            <a:ahLst/>
            <a:cxnLst/>
            <a:rect l="l" t="t" r="r" b="b"/>
            <a:pathLst>
              <a:path w="509904" h="76835">
                <a:moveTo>
                  <a:pt x="76580" y="0"/>
                </a:moveTo>
                <a:lnTo>
                  <a:pt x="0" y="38587"/>
                </a:lnTo>
                <a:lnTo>
                  <a:pt x="76830" y="76693"/>
                </a:lnTo>
                <a:lnTo>
                  <a:pt x="76747" y="51166"/>
                </a:lnTo>
                <a:lnTo>
                  <a:pt x="64007" y="51166"/>
                </a:lnTo>
                <a:lnTo>
                  <a:pt x="63876" y="25633"/>
                </a:lnTo>
                <a:lnTo>
                  <a:pt x="76664" y="25593"/>
                </a:lnTo>
                <a:lnTo>
                  <a:pt x="76580" y="0"/>
                </a:lnTo>
                <a:close/>
              </a:path>
              <a:path w="509904" h="76835">
                <a:moveTo>
                  <a:pt x="76664" y="25593"/>
                </a:moveTo>
                <a:lnTo>
                  <a:pt x="63876" y="25633"/>
                </a:lnTo>
                <a:lnTo>
                  <a:pt x="64007" y="51166"/>
                </a:lnTo>
                <a:lnTo>
                  <a:pt x="76747" y="51126"/>
                </a:lnTo>
                <a:lnTo>
                  <a:pt x="76664" y="25593"/>
                </a:lnTo>
                <a:close/>
              </a:path>
              <a:path w="509904" h="76835">
                <a:moveTo>
                  <a:pt x="76747" y="51126"/>
                </a:moveTo>
                <a:lnTo>
                  <a:pt x="64007" y="51166"/>
                </a:lnTo>
                <a:lnTo>
                  <a:pt x="76747" y="51166"/>
                </a:lnTo>
                <a:close/>
              </a:path>
              <a:path w="509904" h="76835">
                <a:moveTo>
                  <a:pt x="509646" y="24231"/>
                </a:moveTo>
                <a:lnTo>
                  <a:pt x="76664" y="25593"/>
                </a:lnTo>
                <a:lnTo>
                  <a:pt x="76747" y="51126"/>
                </a:lnTo>
                <a:lnTo>
                  <a:pt x="509646" y="49773"/>
                </a:lnTo>
                <a:lnTo>
                  <a:pt x="509646" y="242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26130" y="4463400"/>
            <a:ext cx="360680" cy="76835"/>
          </a:xfrm>
          <a:custGeom>
            <a:avLst/>
            <a:gdLst/>
            <a:ahLst/>
            <a:cxnLst/>
            <a:rect l="l" t="t" r="r" b="b"/>
            <a:pathLst>
              <a:path w="360679" h="76835">
                <a:moveTo>
                  <a:pt x="283829" y="0"/>
                </a:moveTo>
                <a:lnTo>
                  <a:pt x="283707" y="25608"/>
                </a:lnTo>
                <a:lnTo>
                  <a:pt x="296539" y="25664"/>
                </a:lnTo>
                <a:lnTo>
                  <a:pt x="296417" y="51200"/>
                </a:lnTo>
                <a:lnTo>
                  <a:pt x="283585" y="51200"/>
                </a:lnTo>
                <a:lnTo>
                  <a:pt x="283463" y="76727"/>
                </a:lnTo>
                <a:lnTo>
                  <a:pt x="335099" y="51200"/>
                </a:lnTo>
                <a:lnTo>
                  <a:pt x="296417" y="51200"/>
                </a:lnTo>
                <a:lnTo>
                  <a:pt x="335211" y="51145"/>
                </a:lnTo>
                <a:lnTo>
                  <a:pt x="360304" y="38740"/>
                </a:lnTo>
                <a:lnTo>
                  <a:pt x="283829" y="0"/>
                </a:lnTo>
                <a:close/>
              </a:path>
              <a:path w="360679" h="76835">
                <a:moveTo>
                  <a:pt x="283707" y="25608"/>
                </a:moveTo>
                <a:lnTo>
                  <a:pt x="283585" y="51145"/>
                </a:lnTo>
                <a:lnTo>
                  <a:pt x="296417" y="51200"/>
                </a:lnTo>
                <a:lnTo>
                  <a:pt x="296539" y="25664"/>
                </a:lnTo>
                <a:lnTo>
                  <a:pt x="283707" y="25608"/>
                </a:lnTo>
                <a:close/>
              </a:path>
              <a:path w="360679" h="76835">
                <a:moveTo>
                  <a:pt x="0" y="24383"/>
                </a:moveTo>
                <a:lnTo>
                  <a:pt x="0" y="49926"/>
                </a:lnTo>
                <a:lnTo>
                  <a:pt x="283585" y="51145"/>
                </a:lnTo>
                <a:lnTo>
                  <a:pt x="283707" y="25608"/>
                </a:lnTo>
                <a:lnTo>
                  <a:pt x="0" y="2438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1634" y="3055864"/>
            <a:ext cx="76835" cy="655955"/>
          </a:xfrm>
          <a:custGeom>
            <a:avLst/>
            <a:gdLst/>
            <a:ahLst/>
            <a:cxnLst/>
            <a:rect l="l" t="t" r="r" b="b"/>
            <a:pathLst>
              <a:path w="76835" h="655954">
                <a:moveTo>
                  <a:pt x="25481" y="76758"/>
                </a:moveTo>
                <a:lnTo>
                  <a:pt x="24109" y="655716"/>
                </a:lnTo>
                <a:lnTo>
                  <a:pt x="49651" y="655716"/>
                </a:lnTo>
                <a:lnTo>
                  <a:pt x="51023" y="76799"/>
                </a:lnTo>
                <a:lnTo>
                  <a:pt x="25481" y="76758"/>
                </a:lnTo>
                <a:close/>
              </a:path>
              <a:path w="76835" h="655954">
                <a:moveTo>
                  <a:pt x="70142" y="63886"/>
                </a:moveTo>
                <a:lnTo>
                  <a:pt x="25511" y="63886"/>
                </a:lnTo>
                <a:lnTo>
                  <a:pt x="51053" y="64007"/>
                </a:lnTo>
                <a:lnTo>
                  <a:pt x="51023" y="76799"/>
                </a:lnTo>
                <a:lnTo>
                  <a:pt x="76565" y="76840"/>
                </a:lnTo>
                <a:lnTo>
                  <a:pt x="70142" y="63886"/>
                </a:lnTo>
                <a:close/>
              </a:path>
              <a:path w="76835" h="655954">
                <a:moveTo>
                  <a:pt x="25511" y="63886"/>
                </a:moveTo>
                <a:lnTo>
                  <a:pt x="25481" y="76758"/>
                </a:lnTo>
                <a:lnTo>
                  <a:pt x="51023" y="76799"/>
                </a:lnTo>
                <a:lnTo>
                  <a:pt x="51053" y="64007"/>
                </a:lnTo>
                <a:lnTo>
                  <a:pt x="25511" y="63886"/>
                </a:lnTo>
                <a:close/>
              </a:path>
              <a:path w="76835" h="655954">
                <a:moveTo>
                  <a:pt x="38465" y="0"/>
                </a:moveTo>
                <a:lnTo>
                  <a:pt x="0" y="76718"/>
                </a:lnTo>
                <a:lnTo>
                  <a:pt x="25481" y="76758"/>
                </a:lnTo>
                <a:lnTo>
                  <a:pt x="25511" y="63886"/>
                </a:lnTo>
                <a:lnTo>
                  <a:pt x="70142" y="63886"/>
                </a:lnTo>
                <a:lnTo>
                  <a:pt x="384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535058" y="5292721"/>
            <a:ext cx="76835" cy="574675"/>
          </a:xfrm>
          <a:custGeom>
            <a:avLst/>
            <a:gdLst/>
            <a:ahLst/>
            <a:cxnLst/>
            <a:rect l="l" t="t" r="r" b="b"/>
            <a:pathLst>
              <a:path w="76835" h="574675">
                <a:moveTo>
                  <a:pt x="25476" y="498015"/>
                </a:moveTo>
                <a:lnTo>
                  <a:pt x="0" y="498098"/>
                </a:lnTo>
                <a:lnTo>
                  <a:pt x="38465" y="574679"/>
                </a:lnTo>
                <a:lnTo>
                  <a:pt x="70243" y="510802"/>
                </a:lnTo>
                <a:lnTo>
                  <a:pt x="25511" y="510802"/>
                </a:lnTo>
                <a:lnTo>
                  <a:pt x="25476" y="498015"/>
                </a:lnTo>
                <a:close/>
              </a:path>
              <a:path w="76835" h="574675">
                <a:moveTo>
                  <a:pt x="51140" y="497931"/>
                </a:moveTo>
                <a:lnTo>
                  <a:pt x="25476" y="498015"/>
                </a:lnTo>
                <a:lnTo>
                  <a:pt x="25511" y="510802"/>
                </a:lnTo>
                <a:lnTo>
                  <a:pt x="51175" y="510802"/>
                </a:lnTo>
                <a:lnTo>
                  <a:pt x="51140" y="497931"/>
                </a:lnTo>
                <a:close/>
              </a:path>
              <a:path w="76835" h="574675">
                <a:moveTo>
                  <a:pt x="76687" y="497848"/>
                </a:moveTo>
                <a:lnTo>
                  <a:pt x="51140" y="497931"/>
                </a:lnTo>
                <a:lnTo>
                  <a:pt x="51175" y="510802"/>
                </a:lnTo>
                <a:lnTo>
                  <a:pt x="70243" y="510802"/>
                </a:lnTo>
                <a:lnTo>
                  <a:pt x="76687" y="497848"/>
                </a:lnTo>
                <a:close/>
              </a:path>
              <a:path w="76835" h="574675">
                <a:moveTo>
                  <a:pt x="49773" y="0"/>
                </a:moveTo>
                <a:lnTo>
                  <a:pt x="24109" y="0"/>
                </a:lnTo>
                <a:lnTo>
                  <a:pt x="25476" y="498015"/>
                </a:lnTo>
                <a:lnTo>
                  <a:pt x="51140" y="497931"/>
                </a:lnTo>
                <a:lnTo>
                  <a:pt x="497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Hodnotová oblast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587653"/>
            <a:ext cx="8994140" cy="4844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výnosnost aktiv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Return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Assets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– ROA)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680"/>
              </a:lnSpc>
              <a:spcBef>
                <a:spcPts val="14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výnosnost dlouhodobě vázaného kapitálu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Return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Capital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Employed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– ROCE)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idaná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ekonomická hodnota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(anglicky: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Eeconomic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Value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Added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EVA)</a:t>
            </a:r>
            <a:endParaRPr sz="2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8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Oblast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vnit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ních</a:t>
            </a:r>
            <a:r>
              <a:rPr sz="4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procesů</a:t>
            </a:r>
            <a:endParaRPr sz="40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328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aplikace principů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procesního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endParaRPr sz="2400" dirty="0">
              <a:latin typeface="Arial"/>
              <a:cs typeface="Arial"/>
            </a:endParaRPr>
          </a:p>
          <a:p>
            <a:pPr marL="352425" marR="71120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ychle, kvalitně a s jakými náklady je útvar schopen zajišťovat své aktivity, činnosti a procesy?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sz="4000" dirty="0" smtClean="0"/>
              <a:t>Příčiny rozvoje manažerského</a:t>
            </a:r>
          </a:p>
          <a:p>
            <a:pPr marL="12700">
              <a:lnSpc>
                <a:spcPts val="4630"/>
              </a:lnSpc>
            </a:pPr>
            <a:r>
              <a:rPr lang="cs-CZ" sz="4000" dirty="0" smtClean="0"/>
              <a:t>účetnictví pro strategické řízení</a:t>
            </a:r>
            <a:endParaRPr lang="cs-CZ"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96985" cy="5081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Výrazná orientace na zákazníka</a:t>
            </a:r>
            <a:endParaRPr lang="cs-CZ" sz="24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Důraz na řízení faktorů dlouhodobé prosperity firmy</a:t>
            </a:r>
            <a:endParaRPr lang="cs-CZ" sz="2400" dirty="0" smtClean="0">
              <a:latin typeface="Arial"/>
              <a:cs typeface="Arial"/>
            </a:endParaRPr>
          </a:p>
          <a:p>
            <a:pPr marL="12700" marR="884555">
              <a:lnSpc>
                <a:spcPts val="2690"/>
              </a:lnSpc>
              <a:spcBef>
                <a:spcPts val="835"/>
              </a:spcBef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Nestačí sledovat pouze hodnotové výsledky, ale je třeba se zaměřit také na</a:t>
            </a:r>
            <a:endParaRPr lang="cs-CZ" sz="2400" dirty="0" smtClean="0">
              <a:latin typeface="Arial"/>
              <a:cs typeface="Arial"/>
            </a:endParaRPr>
          </a:p>
          <a:p>
            <a:pPr marL="464820" marR="228600" indent="-452120">
              <a:lnSpc>
                <a:spcPts val="2230"/>
              </a:lnSpc>
              <a:spcBef>
                <a:spcPts val="8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vztahy se zákazníky a budování pozice na trhu, která je ovlivněna jednak loajalitou současných zákazníků firmy, jednak schopností firmy získávat nové zákazníky a trhy,</a:t>
            </a:r>
            <a:endParaRPr lang="cs-CZ" sz="2000" dirty="0" smtClean="0">
              <a:latin typeface="Arial"/>
              <a:cs typeface="Arial"/>
            </a:endParaRPr>
          </a:p>
          <a:p>
            <a:pPr marL="464820" marR="160655" indent="-452120">
              <a:lnSpc>
                <a:spcPts val="2230"/>
              </a:lnSpc>
              <a:spcBef>
                <a:spcPts val="6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zavádění nových a inovovaných výrobků a služeb, které budou vyhovovat jednotlivým segmentům trhu,</a:t>
            </a:r>
            <a:endParaRPr lang="cs-CZ" sz="2000" dirty="0" smtClean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38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poskytování vysoce kvalitních výrobků a perfektních služeb za odpovídající</a:t>
            </a:r>
            <a:endParaRPr lang="cs-CZ" sz="2000" dirty="0" smtClean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ceny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krátkou dodací lhůtou,</a:t>
            </a:r>
            <a:endParaRPr lang="cs-CZ" sz="2000" dirty="0" smtClean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využívání schopností zaměstnanců a jejich motivace k dalším zlepšením</a:t>
            </a:r>
            <a:endParaRPr lang="cs-CZ" sz="2000" dirty="0" smtClean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technologii, kvalitě a organizaci a</a:t>
            </a:r>
            <a:endParaRPr lang="cs-CZ" sz="2000" dirty="0" smtClean="0">
              <a:latin typeface="Arial"/>
              <a:cs typeface="Arial"/>
            </a:endParaRPr>
          </a:p>
          <a:p>
            <a:pPr marL="464820" indent="-452120">
              <a:lnSpc>
                <a:spcPts val="2315"/>
              </a:lnSpc>
              <a:spcBef>
                <a:spcPts val="43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implementaci informačních technologií a systémů, které uvedené faktory</a:t>
            </a:r>
            <a:endParaRPr lang="cs-CZ" sz="2000" dirty="0" smtClean="0">
              <a:latin typeface="Arial"/>
              <a:cs typeface="Arial"/>
            </a:endParaRPr>
          </a:p>
          <a:p>
            <a:pPr marL="464820">
              <a:lnSpc>
                <a:spcPts val="2315"/>
              </a:lnSpc>
            </a:pP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umožní lépe integrovat a informačně zhodnotit.</a:t>
            </a:r>
            <a:endParaRPr lang="cs-CZ"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14859"/>
          </a:xfrm>
          <a:prstGeom prst="rect">
            <a:avLst/>
          </a:prstGeom>
        </p:spPr>
        <p:txBody>
          <a:bodyPr vert="horz" wrap="square" lIns="0" tIns="296411" rIns="0" bIns="0" rtlCol="0">
            <a:spAutoFit/>
          </a:bodyPr>
          <a:lstStyle/>
          <a:p>
            <a:pPr marL="12700">
              <a:lnSpc>
                <a:spcPts val="4760"/>
              </a:lnSpc>
            </a:pPr>
            <a:r>
              <a:rPr sz="4000" dirty="0"/>
              <a:t>Zákaznická oblast</a:t>
            </a:r>
          </a:p>
        </p:txBody>
      </p:sp>
      <p:sp>
        <p:nvSpPr>
          <p:cNvPr id="3" name="object 3"/>
          <p:cNvSpPr/>
          <p:nvPr/>
        </p:nvSpPr>
        <p:spPr>
          <a:xfrm>
            <a:off x="2760725" y="3128894"/>
            <a:ext cx="4511675" cy="3493135"/>
          </a:xfrm>
          <a:custGeom>
            <a:avLst/>
            <a:gdLst/>
            <a:ahLst/>
            <a:cxnLst/>
            <a:rect l="l" t="t" r="r" b="b"/>
            <a:pathLst>
              <a:path w="4511675" h="3493134">
                <a:moveTo>
                  <a:pt x="0" y="3492565"/>
                </a:moveTo>
                <a:lnTo>
                  <a:pt x="4511679" y="0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22625" y="5008495"/>
            <a:ext cx="4570730" cy="36830"/>
          </a:xfrm>
          <a:custGeom>
            <a:avLst/>
            <a:gdLst/>
            <a:ahLst/>
            <a:cxnLst/>
            <a:rect l="l" t="t" r="r" b="b"/>
            <a:pathLst>
              <a:path w="4570730" h="36829">
                <a:moveTo>
                  <a:pt x="0" y="36575"/>
                </a:moveTo>
                <a:lnTo>
                  <a:pt x="4570353" y="0"/>
                </a:lnTo>
              </a:path>
            </a:pathLst>
          </a:custGeom>
          <a:ln w="2556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33425" y="3128894"/>
            <a:ext cx="78740" cy="3493135"/>
          </a:xfrm>
          <a:custGeom>
            <a:avLst/>
            <a:gdLst/>
            <a:ahLst/>
            <a:cxnLst/>
            <a:rect l="l" t="t" r="r" b="b"/>
            <a:pathLst>
              <a:path w="78739" h="3493134">
                <a:moveTo>
                  <a:pt x="0" y="3415875"/>
                </a:moveTo>
                <a:lnTo>
                  <a:pt x="38349" y="3492565"/>
                </a:lnTo>
                <a:lnTo>
                  <a:pt x="70308" y="3428676"/>
                </a:lnTo>
                <a:lnTo>
                  <a:pt x="25645" y="3428676"/>
                </a:lnTo>
                <a:lnTo>
                  <a:pt x="25651" y="3415883"/>
                </a:lnTo>
                <a:lnTo>
                  <a:pt x="0" y="3415875"/>
                </a:lnTo>
                <a:close/>
              </a:path>
              <a:path w="78739" h="3493134">
                <a:moveTo>
                  <a:pt x="25651" y="3415883"/>
                </a:moveTo>
                <a:lnTo>
                  <a:pt x="25645" y="3428676"/>
                </a:lnTo>
                <a:lnTo>
                  <a:pt x="51172" y="3428676"/>
                </a:lnTo>
                <a:lnTo>
                  <a:pt x="51178" y="3415891"/>
                </a:lnTo>
                <a:lnTo>
                  <a:pt x="25651" y="3415883"/>
                </a:lnTo>
                <a:close/>
              </a:path>
              <a:path w="78739" h="3493134">
                <a:moveTo>
                  <a:pt x="51178" y="3415891"/>
                </a:moveTo>
                <a:lnTo>
                  <a:pt x="51172" y="3428676"/>
                </a:lnTo>
                <a:lnTo>
                  <a:pt x="70308" y="3428676"/>
                </a:lnTo>
                <a:lnTo>
                  <a:pt x="76699" y="3415899"/>
                </a:lnTo>
                <a:lnTo>
                  <a:pt x="51178" y="3415891"/>
                </a:lnTo>
                <a:close/>
              </a:path>
              <a:path w="78739" h="3493134">
                <a:moveTo>
                  <a:pt x="52696" y="64007"/>
                </a:moveTo>
                <a:lnTo>
                  <a:pt x="27169" y="64007"/>
                </a:lnTo>
                <a:lnTo>
                  <a:pt x="25651" y="3415883"/>
                </a:lnTo>
                <a:lnTo>
                  <a:pt x="51178" y="3415891"/>
                </a:lnTo>
                <a:lnTo>
                  <a:pt x="52696" y="64007"/>
                </a:lnTo>
                <a:close/>
              </a:path>
              <a:path w="78739" h="3493134">
                <a:moveTo>
                  <a:pt x="39873" y="0"/>
                </a:moveTo>
                <a:lnTo>
                  <a:pt x="1523" y="76718"/>
                </a:lnTo>
                <a:lnTo>
                  <a:pt x="27164" y="76718"/>
                </a:lnTo>
                <a:lnTo>
                  <a:pt x="27169" y="64007"/>
                </a:lnTo>
                <a:lnTo>
                  <a:pt x="71870" y="64007"/>
                </a:lnTo>
                <a:lnTo>
                  <a:pt x="39873" y="0"/>
                </a:lnTo>
                <a:close/>
              </a:path>
              <a:path w="78739" h="3493134">
                <a:moveTo>
                  <a:pt x="71870" y="64007"/>
                </a:moveTo>
                <a:lnTo>
                  <a:pt x="52696" y="64007"/>
                </a:lnTo>
                <a:lnTo>
                  <a:pt x="52691" y="76718"/>
                </a:lnTo>
                <a:lnTo>
                  <a:pt x="78223" y="76718"/>
                </a:lnTo>
                <a:lnTo>
                  <a:pt x="71870" y="640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71775" y="6549807"/>
            <a:ext cx="4572635" cy="78740"/>
          </a:xfrm>
          <a:custGeom>
            <a:avLst/>
            <a:gdLst/>
            <a:ahLst/>
            <a:cxnLst/>
            <a:rect l="l" t="t" r="r" b="b"/>
            <a:pathLst>
              <a:path w="4572634" h="78740">
                <a:moveTo>
                  <a:pt x="4495296" y="52655"/>
                </a:moveTo>
                <a:lnTo>
                  <a:pt x="4495296" y="78223"/>
                </a:lnTo>
                <a:lnTo>
                  <a:pt x="4546481" y="52660"/>
                </a:lnTo>
                <a:lnTo>
                  <a:pt x="4508129" y="52660"/>
                </a:lnTo>
                <a:lnTo>
                  <a:pt x="4495296" y="52655"/>
                </a:lnTo>
                <a:close/>
              </a:path>
              <a:path w="4572634" h="78740">
                <a:moveTo>
                  <a:pt x="76712" y="0"/>
                </a:moveTo>
                <a:lnTo>
                  <a:pt x="0" y="38313"/>
                </a:lnTo>
                <a:lnTo>
                  <a:pt x="76712" y="76687"/>
                </a:lnTo>
                <a:lnTo>
                  <a:pt x="76712" y="51128"/>
                </a:lnTo>
                <a:lnTo>
                  <a:pt x="63876" y="51124"/>
                </a:lnTo>
                <a:lnTo>
                  <a:pt x="63876" y="25551"/>
                </a:lnTo>
                <a:lnTo>
                  <a:pt x="76712" y="25551"/>
                </a:lnTo>
                <a:lnTo>
                  <a:pt x="76712" y="0"/>
                </a:lnTo>
                <a:close/>
              </a:path>
              <a:path w="4572634" h="78740">
                <a:moveTo>
                  <a:pt x="4495296" y="27092"/>
                </a:moveTo>
                <a:lnTo>
                  <a:pt x="4495296" y="52655"/>
                </a:lnTo>
                <a:lnTo>
                  <a:pt x="4508129" y="52660"/>
                </a:lnTo>
                <a:lnTo>
                  <a:pt x="4508129" y="27096"/>
                </a:lnTo>
                <a:lnTo>
                  <a:pt x="4495296" y="27092"/>
                </a:lnTo>
                <a:close/>
              </a:path>
              <a:path w="4572634" h="78740">
                <a:moveTo>
                  <a:pt x="4495296" y="1536"/>
                </a:moveTo>
                <a:lnTo>
                  <a:pt x="4495296" y="27092"/>
                </a:lnTo>
                <a:lnTo>
                  <a:pt x="4508129" y="27096"/>
                </a:lnTo>
                <a:lnTo>
                  <a:pt x="4508129" y="52660"/>
                </a:lnTo>
                <a:lnTo>
                  <a:pt x="4546481" y="52660"/>
                </a:lnTo>
                <a:lnTo>
                  <a:pt x="4572015" y="39907"/>
                </a:lnTo>
                <a:lnTo>
                  <a:pt x="4495296" y="1536"/>
                </a:lnTo>
                <a:close/>
              </a:path>
              <a:path w="4572634" h="78740">
                <a:moveTo>
                  <a:pt x="76712" y="25555"/>
                </a:moveTo>
                <a:lnTo>
                  <a:pt x="76712" y="51128"/>
                </a:lnTo>
                <a:lnTo>
                  <a:pt x="4495296" y="52655"/>
                </a:lnTo>
                <a:lnTo>
                  <a:pt x="4495296" y="27092"/>
                </a:lnTo>
                <a:lnTo>
                  <a:pt x="76712" y="25555"/>
                </a:lnTo>
                <a:close/>
              </a:path>
              <a:path w="4572634" h="78740">
                <a:moveTo>
                  <a:pt x="63876" y="25551"/>
                </a:moveTo>
                <a:lnTo>
                  <a:pt x="63876" y="51124"/>
                </a:lnTo>
                <a:lnTo>
                  <a:pt x="76712" y="51128"/>
                </a:lnTo>
                <a:lnTo>
                  <a:pt x="76712" y="25555"/>
                </a:lnTo>
                <a:lnTo>
                  <a:pt x="63876" y="25551"/>
                </a:lnTo>
                <a:close/>
              </a:path>
              <a:path w="4572634" h="78740">
                <a:moveTo>
                  <a:pt x="76712" y="25551"/>
                </a:moveTo>
                <a:lnTo>
                  <a:pt x="63876" y="25551"/>
                </a:lnTo>
                <a:lnTo>
                  <a:pt x="76712" y="255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33170" y="3673273"/>
            <a:ext cx="76327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7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soká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12900" y="4949243"/>
            <a:ext cx="78130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70" dirty="0" smtClean="0">
                <a:solidFill>
                  <a:srgbClr val="FFFFFF"/>
                </a:solidFill>
                <a:latin typeface="Arial"/>
                <a:cs typeface="Arial"/>
              </a:rPr>
              <a:t>Mar</a:t>
            </a:r>
            <a:r>
              <a:rPr lang="cs-CZ" sz="1800" spc="7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7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33170" y="6225124"/>
            <a:ext cx="610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Nízká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824465" y="3563996"/>
            <a:ext cx="1905" cy="3018155"/>
          </a:xfrm>
          <a:custGeom>
            <a:avLst/>
            <a:gdLst/>
            <a:ahLst/>
            <a:cxnLst/>
            <a:rect l="l" t="t" r="r" b="b"/>
            <a:pathLst>
              <a:path w="1904" h="3018154">
                <a:moveTo>
                  <a:pt x="0" y="0"/>
                </a:moveTo>
                <a:lnTo>
                  <a:pt x="1523" y="3017779"/>
                </a:lnTo>
              </a:path>
            </a:pathLst>
          </a:custGeom>
          <a:ln w="25560">
            <a:solidFill>
              <a:srgbClr val="FFFFF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90530" y="1598487"/>
            <a:ext cx="9264650" cy="19800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Klíč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ová ob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endParaRPr sz="2200" dirty="0">
              <a:latin typeface="Arial"/>
              <a:cs typeface="Arial"/>
            </a:endParaRPr>
          </a:p>
          <a:p>
            <a:pPr marL="352425" marR="5080" indent="-339725">
              <a:lnSpc>
                <a:spcPts val="2460"/>
              </a:lnSpc>
              <a:spcBef>
                <a:spcPts val="844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oumá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vývoj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ojen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zá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zníků,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jej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důvěru,</a:t>
            </a:r>
            <a:r>
              <a:rPr sz="22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dniku získ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ávat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nové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níky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err="1" smtClean="0">
                <a:solidFill>
                  <a:srgbClr val="FFFFFF"/>
                </a:solidFill>
                <a:latin typeface="Arial"/>
                <a:cs typeface="Arial"/>
              </a:rPr>
              <a:t>udr</a:t>
            </a:r>
            <a:r>
              <a:rPr lang="cs-CZ" sz="2200" spc="155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spc="32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22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5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2200" spc="-15" dirty="0" err="1" smtClean="0">
                <a:solidFill>
                  <a:srgbClr val="FFFFFF"/>
                </a:solidFill>
                <a:latin typeface="Arial"/>
                <a:cs typeface="Arial"/>
              </a:rPr>
              <a:t>ůvodní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Strukturo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vání</a:t>
            </a:r>
            <a:r>
              <a:rPr sz="22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níků 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dle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růz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2200" spc="-10" dirty="0">
                <a:solidFill>
                  <a:srgbClr val="FFFFFF"/>
                </a:solidFill>
                <a:latin typeface="Arial"/>
                <a:cs typeface="Arial"/>
              </a:rPr>
              <a:t>ý</a:t>
            </a:r>
            <a:r>
              <a:rPr sz="2200" spc="-15" dirty="0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sz="2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ed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200" spc="-1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5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200" spc="-1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spc="-5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spc="-5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sz="22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200" spc="-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spc="-10" dirty="0" err="1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200" spc="-5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200" spc="-10" dirty="0" err="1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200" spc="-15" dirty="0" err="1" smtClean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spc="-10" dirty="0" err="1" smtClean="0">
                <a:solidFill>
                  <a:srgbClr val="FFFFFF"/>
                </a:solidFill>
                <a:latin typeface="Arial"/>
                <a:cs typeface="Arial"/>
              </a:rPr>
              <a:t>ovosti</a:t>
            </a:r>
            <a:endParaRPr sz="2200" dirty="0">
              <a:latin typeface="Arial"/>
              <a:cs typeface="Arial"/>
            </a:endParaRPr>
          </a:p>
          <a:p>
            <a:pPr marL="881380" algn="ctr">
              <a:lnSpc>
                <a:spcPct val="100000"/>
              </a:lnSpc>
              <a:spcBef>
                <a:spcPts val="1620"/>
              </a:spcBef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81251" y="6723462"/>
            <a:ext cx="6102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Nízké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8354" y="6723462"/>
            <a:ext cx="29063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né</a:t>
            </a:r>
            <a:r>
              <a:rPr sz="18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 pr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78319" y="6723462"/>
            <a:ext cx="7639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7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soké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85946" y="3832140"/>
            <a:ext cx="17875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siv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kaz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íci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30476" y="5272321"/>
            <a:ext cx="1003300" cy="764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 citl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ví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ce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34385" y="5272321"/>
            <a:ext cx="9772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res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vní zák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zníci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73828" y="3511718"/>
            <a:ext cx="962660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sokými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Zaměstnanecká oblast</a:t>
            </a:r>
            <a:endParaRPr sz="4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08386"/>
            <a:ext cx="9102739" cy="24622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Zohledňuje lidský faktor, růst kvalifikace, </a:t>
            </a:r>
            <a:r>
              <a:rPr dirty="0" err="1" smtClean="0"/>
              <a:t>sni</a:t>
            </a:r>
            <a:r>
              <a:rPr lang="cs-CZ" dirty="0" smtClean="0"/>
              <a:t>ž</a:t>
            </a:r>
            <a:r>
              <a:rPr dirty="0" err="1" smtClean="0"/>
              <a:t>ování</a:t>
            </a:r>
            <a:r>
              <a:rPr dirty="0" smtClean="0"/>
              <a:t> </a:t>
            </a:r>
            <a:r>
              <a:rPr dirty="0"/>
              <a:t>fluktuace apod.)</a:t>
            </a: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/>
              <a:t>Základní kritéria</a:t>
            </a:r>
          </a:p>
          <a:p>
            <a:pPr marL="464820" indent="-452120">
              <a:lnSpc>
                <a:spcPct val="100000"/>
              </a:lnSpc>
              <a:spcBef>
                <a:spcPts val="1185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Spokojenost zaměstnanců</a:t>
            </a:r>
          </a:p>
          <a:p>
            <a:pPr marL="464820" indent="-4521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Produktivita práce</a:t>
            </a:r>
          </a:p>
          <a:p>
            <a:pPr marL="464820" indent="-45212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465455" algn="l"/>
              </a:tabLst>
            </a:pPr>
            <a:r>
              <a:rPr dirty="0"/>
              <a:t>Loajalita zaměstnanců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Shrnutí kapitoly 20 I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25" y="1806520"/>
            <a:ext cx="8957310" cy="46102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Strategicky orientované manažerské účetnictví se orientuje</a:t>
            </a:r>
            <a:endParaRPr lang="cs-CZ" sz="2200" dirty="0" smtClean="0">
              <a:latin typeface="Arial"/>
              <a:cs typeface="Arial"/>
            </a:endParaRPr>
          </a:p>
          <a:p>
            <a:pPr marL="12700" marR="113664">
              <a:lnSpc>
                <a:spcPts val="2460"/>
              </a:lnSpc>
              <a:spcBef>
                <a:spcPts val="13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strategické řízení nákladů, výnosů a zisku a probíhá ve třech základních průřezech -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po linii výkonů, po linii aktivit, činností a procesů 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při hodnocení hierarchicky nejvyšších vnitropodnikových útvarů.</a:t>
            </a:r>
            <a:endParaRPr lang="cs-CZ" sz="2200" dirty="0" smtClean="0">
              <a:latin typeface="Arial"/>
              <a:cs typeface="Arial"/>
            </a:endParaRPr>
          </a:p>
          <a:p>
            <a:pPr marL="12700" marR="6985">
              <a:lnSpc>
                <a:spcPct val="93000"/>
              </a:lnSpc>
              <a:spcBef>
                <a:spcPts val="134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delším časovém horizontu má podnik výrazně větší možnosti ovlivnit hodnotové výsledky, zejména řízením nákladů výrobku v předvýrobních etapách: ve fázi výzkumu a vývoje, konstrukční a technologické přípravy výroby. Na tento požadavek reagují i nástroje manažerského účetnictví: kalkulace životního cyklu a kalkulace cílových nákladů. Kalkulace životního cyklu posuzuje náklady na výrobek za celý jeho životní cyklus, včetně nákladů na výzkum a vývoj a likvidaci následků provádění posuzovaného výkonu. Kalkulace cílových nákladů se využívá v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předvýrobních etapách a jejím úkolem je dosáhnout takových nákladů a ceny budoucího výrobku, které zajistí požadovaný zisk.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20936"/>
          </a:xfrm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dirty="0" smtClean="0"/>
              <a:t>Shrnutí kapitoly 20 II</a:t>
            </a:r>
            <a:endParaRPr lang="cs-CZ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8894445" cy="5105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Procesní řízení se zaměřuje na posouzení aktivit, činností a procesů</a:t>
            </a:r>
            <a:endParaRPr lang="cs-CZ" sz="2200" dirty="0" smtClean="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hlediska jejich nákladové náročnosti, době trvání, kvalitě a podle toho,</a:t>
            </a:r>
            <a:endParaRPr lang="cs-CZ" sz="2200" dirty="0" smtClean="0">
              <a:latin typeface="Arial"/>
              <a:cs typeface="Arial"/>
            </a:endParaRPr>
          </a:p>
          <a:p>
            <a:pPr marL="12700" marR="813435">
              <a:lnSpc>
                <a:spcPct val="93000"/>
              </a:lnSpc>
              <a:spcBef>
                <a:spcPts val="95"/>
              </a:spcBef>
              <a:tabLst>
                <a:tab pos="522605" algn="l"/>
              </a:tabLst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jak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přispívají k hodnotě výrobků, uplatňuje se celá řada přístupů 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metod, jejichž společným cílem je hledání možností, jak zrychlit 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zkvalitnit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podnikové procesy</a:t>
            </a:r>
            <a:endParaRPr lang="cs-CZ" sz="2200" dirty="0" smtClean="0">
              <a:latin typeface="Arial"/>
              <a:cs typeface="Arial"/>
            </a:endParaRPr>
          </a:p>
          <a:p>
            <a:pPr marL="12700" marR="220345">
              <a:lnSpc>
                <a:spcPct val="93100"/>
              </a:lnSpc>
              <a:spcBef>
                <a:spcPts val="139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V současném podnikatelském prostředí již nestačí z dlouhodobého hlediska orientace na hodnotové řízení, ale je třeba sledovat i další oblasti: zákaznickou, vnitřních procesů, zaměstnaneckou. Zřejmě nejpropracovanější systém kritérií, které navazují na tento požadavek, představuje tzv. </a:t>
            </a:r>
            <a:r>
              <a:rPr lang="cs-CZ" sz="2200" dirty="0" err="1" smtClean="0">
                <a:solidFill>
                  <a:srgbClr val="FFFFFF"/>
                </a:solidFill>
                <a:latin typeface="Arial"/>
                <a:cs typeface="Arial"/>
              </a:rPr>
              <a:t>Balanced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err="1" smtClean="0">
                <a:solidFill>
                  <a:srgbClr val="FFFFFF"/>
                </a:solidFill>
                <a:latin typeface="Arial"/>
                <a:cs typeface="Arial"/>
              </a:rPr>
              <a:t>Scorecard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lang="cs-CZ" sz="2200" dirty="0" smtClean="0">
              <a:latin typeface="Arial"/>
              <a:cs typeface="Arial"/>
            </a:endParaRPr>
          </a:p>
          <a:p>
            <a:pPr marL="12700" marR="469900">
              <a:lnSpc>
                <a:spcPct val="93000"/>
              </a:lnSpc>
              <a:spcBef>
                <a:spcPts val="1395"/>
              </a:spcBef>
            </a:pP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Hodnotová oblast souvisí s tradičním řízením pomocí hodnotových kritérií, oblast vnitřních procesů navazuje na procesní řízení. Řízení zákaznické oblasti se soustřeďuje v oblasti naturální na sledování ukazatelů tržního podílu a v oblasti hodnotové na zjišťování nákladů a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výnosů vznikajících v souvislosti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cs-CZ" sz="22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jednotlivými zákazníky.</a:t>
            </a:r>
            <a:endParaRPr lang="cs-CZ"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4209"/>
          </a:xfrm>
          <a:prstGeom prst="rect">
            <a:avLst/>
          </a:prstGeom>
        </p:spPr>
        <p:txBody>
          <a:bodyPr vert="horz" wrap="square" lIns="0" tIns="266058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Role </a:t>
            </a:r>
            <a:r>
              <a:rPr sz="4000" dirty="0" smtClean="0"/>
              <a:t>mana</a:t>
            </a:r>
            <a:r>
              <a:rPr lang="cs-CZ" sz="4000" dirty="0" smtClean="0"/>
              <a:t>ž</a:t>
            </a:r>
            <a:r>
              <a:rPr sz="4000" dirty="0" err="1" smtClean="0"/>
              <a:t>erského</a:t>
            </a:r>
            <a:r>
              <a:rPr sz="4000" dirty="0" smtClean="0"/>
              <a:t> </a:t>
            </a:r>
            <a:r>
              <a:rPr sz="4000"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9025890" cy="45874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Orientace na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strategické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 jeho informační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podporu, zejména v oblastech</a:t>
            </a:r>
            <a:endParaRPr sz="3200" dirty="0">
              <a:latin typeface="Arial"/>
              <a:cs typeface="Arial"/>
            </a:endParaRPr>
          </a:p>
          <a:p>
            <a:pPr marL="373380" indent="-360680">
              <a:lnSpc>
                <a:spcPts val="2780"/>
              </a:lnSpc>
              <a:spcBef>
                <a:spcPts val="123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 linii výkonů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sleduje náklady, které vznikají</a:t>
            </a:r>
            <a:endParaRPr sz="2400" dirty="0">
              <a:latin typeface="Arial"/>
              <a:cs typeface="Arial"/>
            </a:endParaRPr>
          </a:p>
          <a:p>
            <a:pPr marL="373380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souvislosti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daným výkonem 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celý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ivotní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cyklus a orientuje</a:t>
            </a:r>
            <a:endParaRPr sz="2400" dirty="0">
              <a:latin typeface="Arial"/>
              <a:cs typeface="Arial"/>
            </a:endParaRPr>
          </a:p>
          <a:p>
            <a:pPr marL="37338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na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optimalizaci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etap.</a:t>
            </a:r>
            <a:endParaRPr sz="2400" dirty="0">
              <a:latin typeface="Arial"/>
              <a:cs typeface="Arial"/>
            </a:endParaRPr>
          </a:p>
          <a:p>
            <a:pPr marL="373380" indent="-36068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Rozvíjí se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zamě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procesů, činností a aktivit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73380" marR="344805" indent="-36068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7401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hierarchicky vyšších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vnitropodnikových útvarů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 uplatňuje širší pohled na výsledky útvaru, nezjišťují se pouze současné hodnotové výsledky, ale pozornost se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soust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hlavně na schopnost těchto útvarů dosahovat úspěchů v budoucnu.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/>
              <a:t>Kalkulace cílových nákladů a kalkulace</a:t>
            </a:r>
          </a:p>
          <a:p>
            <a:pPr marL="12700">
              <a:lnSpc>
                <a:spcPts val="4630"/>
              </a:lnSpc>
            </a:pPr>
            <a:r>
              <a:rPr lang="cs-CZ" sz="4000" dirty="0" smtClean="0"/>
              <a:t>ž</a:t>
            </a:r>
            <a:r>
              <a:rPr sz="4000" dirty="0" err="1" smtClean="0"/>
              <a:t>ivotního</a:t>
            </a:r>
            <a:r>
              <a:rPr sz="4000" dirty="0" smtClean="0"/>
              <a:t> </a:t>
            </a:r>
            <a:r>
              <a:rPr sz="4000" dirty="0"/>
              <a:t>cyklu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9545" cy="27948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ts val="27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90% nákladů souvisejících s výkony je výsledkem rozhodnutí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učiněných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etapách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Důraz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po celou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ekonomickou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ivotnost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endParaRPr sz="2400" dirty="0">
              <a:latin typeface="Arial"/>
              <a:cs typeface="Arial"/>
            </a:endParaRPr>
          </a:p>
          <a:p>
            <a:pPr marL="352425" marR="349250" indent="-339725" algn="just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cílových nákladů –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stanovit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edpokládané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(na základě očekávané ceny a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adovaného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zisku) a nalézt cesty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nákladů ve fázi vývoje,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ípravy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prototypu, … obecně v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edvýrobních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etapách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 err="1"/>
              <a:t>Metody</a:t>
            </a:r>
            <a:r>
              <a:rPr sz="4000" dirty="0"/>
              <a:t> </a:t>
            </a:r>
            <a:r>
              <a:rPr sz="4000" dirty="0" err="1" smtClean="0"/>
              <a:t>sni</a:t>
            </a:r>
            <a:r>
              <a:rPr lang="cs-CZ" sz="4000" dirty="0" smtClean="0"/>
              <a:t>ž</a:t>
            </a:r>
            <a:r>
              <a:rPr sz="4000" dirty="0" err="1" smtClean="0"/>
              <a:t>ování</a:t>
            </a:r>
            <a:r>
              <a:rPr sz="4000" dirty="0" smtClean="0"/>
              <a:t> </a:t>
            </a:r>
            <a:r>
              <a:rPr sz="4000" dirty="0"/>
              <a:t>nákladů v</a:t>
            </a:r>
          </a:p>
          <a:p>
            <a:pPr marL="12700">
              <a:lnSpc>
                <a:spcPts val="4630"/>
              </a:lnSpc>
            </a:pPr>
            <a:r>
              <a:rPr sz="4000" dirty="0" smtClean="0"/>
              <a:t>p</a:t>
            </a:r>
            <a:r>
              <a:rPr lang="cs-CZ" sz="4000" dirty="0" smtClean="0"/>
              <a:t>ř</a:t>
            </a:r>
            <a:r>
              <a:rPr sz="4000" dirty="0" err="1" smtClean="0"/>
              <a:t>edvýrobních</a:t>
            </a:r>
            <a:r>
              <a:rPr sz="4000" dirty="0" smtClean="0"/>
              <a:t> </a:t>
            </a:r>
            <a:r>
              <a:rPr sz="4000" dirty="0"/>
              <a:t>etapách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28380" cy="46474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stavebnicová analýza (Tear-down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Analysis)</a:t>
            </a:r>
            <a:endParaRPr sz="2400" dirty="0">
              <a:latin typeface="Arial"/>
              <a:cs typeface="Arial"/>
            </a:endParaRPr>
          </a:p>
          <a:p>
            <a:pPr marL="352425" marR="5080" indent="-339725">
              <a:lnSpc>
                <a:spcPts val="2450"/>
              </a:lnSpc>
              <a:spcBef>
                <a:spcPts val="8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Rozbor konkurenčního výrobku, snaha nalézt potenciál pro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ení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nákladů, zjistit komparativní výhody a nevýhody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  <a:tabLst>
                <a:tab pos="494157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hodnotová analýza (anglicky: Value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Analysis),</a:t>
            </a:r>
            <a:endParaRPr sz="2400" dirty="0">
              <a:latin typeface="Arial"/>
              <a:cs typeface="Arial"/>
            </a:endParaRPr>
          </a:p>
          <a:p>
            <a:pPr marL="352425" marR="219710" indent="-339725" algn="just">
              <a:lnSpc>
                <a:spcPts val="2460"/>
              </a:lnSpc>
              <a:spcBef>
                <a:spcPts val="8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edstavuje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systematický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ístup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 hodnocení vlastností výrobku,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umo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ňuje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stanovit alternativy, 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mohou zlepšit hodnotu výrobku definovanou jako poměr vlastností a nákladů</a:t>
            </a:r>
            <a:endParaRPr sz="22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56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dva základní způsoby:</a:t>
            </a:r>
            <a:endParaRPr sz="22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66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identifikací zlepšení,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která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ují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náklady a neomezují funkčnost, a</a:t>
            </a:r>
            <a:endParaRPr sz="18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65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eliminací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nepot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ebných</a:t>
            </a:r>
            <a:r>
              <a:rPr sz="1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funkcí, které zvyšují náklady</a:t>
            </a:r>
            <a:endParaRPr sz="18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restrukturalizace podnikových procesů (Reengineering)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62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Nemění výkon, mění způsob jeho vzniku (zkracování časů apod.)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/>
              <a:t>Omezení kalkulace cílových nákladů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04910" cy="36976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5080" indent="-339725" algn="just">
              <a:lnSpc>
                <a:spcPts val="268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sní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it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nemů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e 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ekročit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určitou mez, za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kterou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ji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snížení nákladů znamená pokles kvality, zhoršení pracovních podmínek a snížení výkonnosti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omezovat pouze v situacích, kdy jde o plýtvání,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eliminací zbytečných a neproduktivních činností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relativně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esná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(vzniká s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velkým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edstihem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Odhady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Opomenutí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Omyly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dirty="0" err="1"/>
              <a:t>Kalkulace</a:t>
            </a:r>
            <a:r>
              <a:rPr sz="4000" dirty="0"/>
              <a:t> </a:t>
            </a:r>
            <a:r>
              <a:rPr lang="cs-CZ" sz="4000" dirty="0" smtClean="0"/>
              <a:t>ž</a:t>
            </a:r>
            <a:r>
              <a:rPr sz="4000" dirty="0" err="1" smtClean="0"/>
              <a:t>ivotního</a:t>
            </a:r>
            <a:r>
              <a:rPr sz="4000" dirty="0" smtClean="0"/>
              <a:t> </a:t>
            </a:r>
            <a:r>
              <a:rPr sz="4000" dirty="0"/>
              <a:t>cyklu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74785" cy="47782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indent="-339725">
              <a:lnSpc>
                <a:spcPct val="10000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Širší pohled na náklady výkonu</a:t>
            </a:r>
            <a:endParaRPr sz="2400" dirty="0">
              <a:latin typeface="Arial"/>
              <a:cs typeface="Arial"/>
            </a:endParaRPr>
          </a:p>
          <a:p>
            <a:pPr marL="352425" marR="86741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Smyslem je odhad nákladů (veškerých) v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průběhu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„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ivota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“ výkonu (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edvýrobní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výrobní a povýrobní etapa)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4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Zohledňuje zejména</a:t>
            </a:r>
            <a:endParaRPr sz="24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1240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délku životního cyklu výrobku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3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objem prodeje výrobku za dobu jeho životnosti</a:t>
            </a:r>
            <a:endParaRPr sz="2000" dirty="0">
              <a:latin typeface="Arial"/>
              <a:cs typeface="Arial"/>
            </a:endParaRPr>
          </a:p>
          <a:p>
            <a:pPr marL="751840" lvl="1" indent="-281940">
              <a:lnSpc>
                <a:spcPct val="100000"/>
              </a:lnSpc>
              <a:spcBef>
                <a:spcPts val="92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očekávaný vývoj ceny</a:t>
            </a:r>
            <a:endParaRPr sz="2000" dirty="0">
              <a:latin typeface="Arial"/>
              <a:cs typeface="Arial"/>
            </a:endParaRPr>
          </a:p>
          <a:p>
            <a:pPr marL="751840" marR="128270" lvl="1" indent="-281940">
              <a:lnSpc>
                <a:spcPts val="2230"/>
              </a:lnSpc>
              <a:spcBef>
                <a:spcPts val="115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</a:tabLst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odhad celkových nákladů spojených s výrobkem (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edevším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náklady na výzkum a vývoj, zavádění výroby, samotné výrobní náklady, prodejní náklady)</a:t>
            </a:r>
            <a:endParaRPr sz="2000" dirty="0">
              <a:latin typeface="Arial"/>
              <a:cs typeface="Arial"/>
            </a:endParaRPr>
          </a:p>
          <a:p>
            <a:pPr marL="751840" marR="5080" lvl="1" indent="-281940">
              <a:lnSpc>
                <a:spcPts val="2230"/>
              </a:lnSpc>
              <a:spcBef>
                <a:spcPts val="1105"/>
              </a:spcBef>
              <a:buClr>
                <a:srgbClr val="FFFFFF"/>
              </a:buClr>
              <a:buFont typeface="Arial"/>
              <a:buChar char="•"/>
              <a:tabLst>
                <a:tab pos="752475" algn="l"/>
                <a:tab pos="498284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Kaizen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– specifická varianta,	orientace na „vylaďování“,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sni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ování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nákladů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1469" rIns="0" bIns="0" rtlCol="0">
            <a:spAutoFit/>
          </a:bodyPr>
          <a:lstStyle/>
          <a:p>
            <a:pPr marL="2174875">
              <a:lnSpc>
                <a:spcPct val="100000"/>
              </a:lnSpc>
            </a:pPr>
            <a:r>
              <a:rPr dirty="0">
                <a:latin typeface="Arial"/>
                <a:cs typeface="Arial"/>
              </a:rPr>
              <a:t>Vztah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Arial"/>
                <a:cs typeface="Arial"/>
              </a:rPr>
              <a:t>LC</a:t>
            </a:r>
            <a:r>
              <a:rPr dirty="0">
                <a:latin typeface="Arial"/>
                <a:cs typeface="Arial"/>
              </a:rPr>
              <a:t>,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TC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120" dirty="0"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KC</a:t>
            </a:r>
          </a:p>
        </p:txBody>
      </p:sp>
      <p:sp>
        <p:nvSpPr>
          <p:cNvPr id="3" name="object 3"/>
          <p:cNvSpPr/>
          <p:nvPr/>
        </p:nvSpPr>
        <p:spPr>
          <a:xfrm>
            <a:off x="1152525" y="1828794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4070" y="1880793"/>
            <a:ext cx="24117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ekt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52525" y="2332110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05382" y="2383968"/>
            <a:ext cx="12312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vá 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52525" y="2836786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58"/>
                </a:moveTo>
                <a:lnTo>
                  <a:pt x="2735330" y="349258"/>
                </a:lnTo>
                <a:lnTo>
                  <a:pt x="2735330" y="0"/>
                </a:lnTo>
                <a:lnTo>
                  <a:pt x="0" y="0"/>
                </a:lnTo>
                <a:lnTo>
                  <a:pt x="0" y="34925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962151" y="2889047"/>
            <a:ext cx="1115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52525" y="3309987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58"/>
                </a:moveTo>
                <a:lnTo>
                  <a:pt x="2735330" y="349258"/>
                </a:lnTo>
                <a:lnTo>
                  <a:pt x="2735330" y="0"/>
                </a:lnTo>
                <a:lnTo>
                  <a:pt x="0" y="0"/>
                </a:lnTo>
                <a:lnTo>
                  <a:pt x="0" y="34925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760602" y="3362122"/>
            <a:ext cx="152082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ák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52525" y="3844906"/>
            <a:ext cx="2735580" cy="603250"/>
          </a:xfrm>
          <a:custGeom>
            <a:avLst/>
            <a:gdLst/>
            <a:ahLst/>
            <a:cxnLst/>
            <a:rect l="l" t="t" r="r" b="b"/>
            <a:pathLst>
              <a:path w="2735579" h="603250">
                <a:moveTo>
                  <a:pt x="0" y="603254"/>
                </a:moveTo>
                <a:lnTo>
                  <a:pt x="2735330" y="603254"/>
                </a:lnTo>
                <a:lnTo>
                  <a:pt x="2735330" y="0"/>
                </a:lnTo>
                <a:lnTo>
                  <a:pt x="0" y="0"/>
                </a:lnTo>
                <a:lnTo>
                  <a:pt x="0" y="603254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443610" y="3897301"/>
            <a:ext cx="215582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8575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av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strukč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tec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cké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změ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2159" y="4708529"/>
            <a:ext cx="3456304" cy="1584325"/>
          </a:xfrm>
          <a:custGeom>
            <a:avLst/>
            <a:gdLst/>
            <a:ahLst/>
            <a:cxnLst/>
            <a:rect l="l" t="t" r="r" b="b"/>
            <a:pathLst>
              <a:path w="3456304" h="1584325">
                <a:moveTo>
                  <a:pt x="0" y="792098"/>
                </a:moveTo>
                <a:lnTo>
                  <a:pt x="1728023" y="0"/>
                </a:lnTo>
                <a:lnTo>
                  <a:pt x="3455989" y="792098"/>
                </a:lnTo>
                <a:lnTo>
                  <a:pt x="1728023" y="1584316"/>
                </a:lnTo>
                <a:lnTo>
                  <a:pt x="0" y="792098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85371" y="5157142"/>
            <a:ext cx="1471295" cy="765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-1270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oví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 cíl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vé ka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ku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58581" y="1708160"/>
            <a:ext cx="76835" cy="2643505"/>
          </a:xfrm>
          <a:custGeom>
            <a:avLst/>
            <a:gdLst/>
            <a:ahLst/>
            <a:cxnLst/>
            <a:rect l="l" t="t" r="r" b="b"/>
            <a:pathLst>
              <a:path w="76834" h="2643504">
                <a:moveTo>
                  <a:pt x="25556" y="2566537"/>
                </a:moveTo>
                <a:lnTo>
                  <a:pt x="0" y="2566537"/>
                </a:lnTo>
                <a:lnTo>
                  <a:pt x="38288" y="2643103"/>
                </a:lnTo>
                <a:lnTo>
                  <a:pt x="70328" y="2579217"/>
                </a:lnTo>
                <a:lnTo>
                  <a:pt x="25548" y="2579217"/>
                </a:lnTo>
                <a:lnTo>
                  <a:pt x="25556" y="2566537"/>
                </a:lnTo>
                <a:close/>
              </a:path>
              <a:path w="76834" h="2643504">
                <a:moveTo>
                  <a:pt x="52660" y="0"/>
                </a:moveTo>
                <a:lnTo>
                  <a:pt x="27108" y="0"/>
                </a:lnTo>
                <a:lnTo>
                  <a:pt x="25548" y="2579217"/>
                </a:lnTo>
                <a:lnTo>
                  <a:pt x="51111" y="2579217"/>
                </a:lnTo>
                <a:lnTo>
                  <a:pt x="52660" y="0"/>
                </a:lnTo>
                <a:close/>
              </a:path>
              <a:path w="76834" h="2643504">
                <a:moveTo>
                  <a:pt x="76687" y="2566537"/>
                </a:moveTo>
                <a:lnTo>
                  <a:pt x="51119" y="2566537"/>
                </a:lnTo>
                <a:lnTo>
                  <a:pt x="51111" y="2579217"/>
                </a:lnTo>
                <a:lnTo>
                  <a:pt x="70328" y="2579217"/>
                </a:lnTo>
                <a:lnTo>
                  <a:pt x="76687" y="25665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152525" y="6670678"/>
            <a:ext cx="2735580" cy="349250"/>
          </a:xfrm>
          <a:custGeom>
            <a:avLst/>
            <a:gdLst/>
            <a:ahLst/>
            <a:cxnLst/>
            <a:rect l="l" t="t" r="r" b="b"/>
            <a:pathLst>
              <a:path w="2735579" h="349250">
                <a:moveTo>
                  <a:pt x="0" y="349245"/>
                </a:moveTo>
                <a:lnTo>
                  <a:pt x="2735330" y="349245"/>
                </a:lnTo>
                <a:lnTo>
                  <a:pt x="2735330" y="0"/>
                </a:lnTo>
                <a:lnTo>
                  <a:pt x="0" y="0"/>
                </a:lnTo>
                <a:lnTo>
                  <a:pt x="0" y="349245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315593" y="6723462"/>
            <a:ext cx="257212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dy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spc="8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80" dirty="0" err="1" smtClean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1800" spc="130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tního</a:t>
            </a:r>
            <a:r>
              <a:rPr sz="1800" spc="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klu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87723" y="4108186"/>
            <a:ext cx="601980" cy="1405255"/>
          </a:xfrm>
          <a:custGeom>
            <a:avLst/>
            <a:gdLst/>
            <a:ahLst/>
            <a:cxnLst/>
            <a:rect l="l" t="t" r="r" b="b"/>
            <a:pathLst>
              <a:path w="601979" h="1405254">
                <a:moveTo>
                  <a:pt x="576193" y="1379738"/>
                </a:moveTo>
                <a:lnTo>
                  <a:pt x="360425" y="1379738"/>
                </a:lnTo>
                <a:lnTo>
                  <a:pt x="360425" y="1405265"/>
                </a:lnTo>
                <a:lnTo>
                  <a:pt x="596127" y="1405265"/>
                </a:lnTo>
                <a:lnTo>
                  <a:pt x="601858" y="1399550"/>
                </a:lnTo>
                <a:lnTo>
                  <a:pt x="601858" y="1392442"/>
                </a:lnTo>
                <a:lnTo>
                  <a:pt x="576193" y="1392442"/>
                </a:lnTo>
                <a:lnTo>
                  <a:pt x="576193" y="1379738"/>
                </a:lnTo>
                <a:close/>
              </a:path>
              <a:path w="601979" h="1405254">
                <a:moveTo>
                  <a:pt x="576193" y="38374"/>
                </a:moveTo>
                <a:lnTo>
                  <a:pt x="576193" y="1392442"/>
                </a:lnTo>
                <a:lnTo>
                  <a:pt x="589025" y="1379738"/>
                </a:lnTo>
                <a:lnTo>
                  <a:pt x="601858" y="1379738"/>
                </a:lnTo>
                <a:lnTo>
                  <a:pt x="601858" y="51175"/>
                </a:lnTo>
                <a:lnTo>
                  <a:pt x="589025" y="51175"/>
                </a:lnTo>
                <a:lnTo>
                  <a:pt x="576193" y="38374"/>
                </a:lnTo>
                <a:close/>
              </a:path>
              <a:path w="601979" h="1405254">
                <a:moveTo>
                  <a:pt x="601858" y="1379738"/>
                </a:moveTo>
                <a:lnTo>
                  <a:pt x="589025" y="1379738"/>
                </a:lnTo>
                <a:lnTo>
                  <a:pt x="576193" y="1392442"/>
                </a:lnTo>
                <a:lnTo>
                  <a:pt x="601858" y="1392442"/>
                </a:lnTo>
                <a:lnTo>
                  <a:pt x="601858" y="1379738"/>
                </a:lnTo>
                <a:close/>
              </a:path>
              <a:path w="601979" h="1405254">
                <a:moveTo>
                  <a:pt x="76718" y="0"/>
                </a:moveTo>
                <a:lnTo>
                  <a:pt x="0" y="38374"/>
                </a:lnTo>
                <a:lnTo>
                  <a:pt x="76718" y="76718"/>
                </a:lnTo>
                <a:lnTo>
                  <a:pt x="76718" y="51175"/>
                </a:lnTo>
                <a:lnTo>
                  <a:pt x="64007" y="51175"/>
                </a:lnTo>
                <a:lnTo>
                  <a:pt x="64007" y="25542"/>
                </a:lnTo>
                <a:lnTo>
                  <a:pt x="76718" y="25542"/>
                </a:lnTo>
                <a:lnTo>
                  <a:pt x="76718" y="0"/>
                </a:lnTo>
                <a:close/>
              </a:path>
              <a:path w="601979" h="1405254">
                <a:moveTo>
                  <a:pt x="76718" y="25542"/>
                </a:moveTo>
                <a:lnTo>
                  <a:pt x="64007" y="25542"/>
                </a:lnTo>
                <a:lnTo>
                  <a:pt x="64007" y="51175"/>
                </a:lnTo>
                <a:lnTo>
                  <a:pt x="76718" y="51175"/>
                </a:lnTo>
                <a:lnTo>
                  <a:pt x="76718" y="25542"/>
                </a:lnTo>
                <a:close/>
              </a:path>
              <a:path w="601979" h="1405254">
                <a:moveTo>
                  <a:pt x="596127" y="25542"/>
                </a:moveTo>
                <a:lnTo>
                  <a:pt x="76718" y="25542"/>
                </a:lnTo>
                <a:lnTo>
                  <a:pt x="76718" y="51175"/>
                </a:lnTo>
                <a:lnTo>
                  <a:pt x="576193" y="51175"/>
                </a:lnTo>
                <a:lnTo>
                  <a:pt x="576193" y="38374"/>
                </a:lnTo>
                <a:lnTo>
                  <a:pt x="601858" y="38374"/>
                </a:lnTo>
                <a:lnTo>
                  <a:pt x="601858" y="31241"/>
                </a:lnTo>
                <a:lnTo>
                  <a:pt x="596127" y="25542"/>
                </a:lnTo>
                <a:close/>
              </a:path>
              <a:path w="601979" h="1405254">
                <a:moveTo>
                  <a:pt x="601858" y="38374"/>
                </a:moveTo>
                <a:lnTo>
                  <a:pt x="576193" y="38374"/>
                </a:lnTo>
                <a:lnTo>
                  <a:pt x="589025" y="51175"/>
                </a:lnTo>
                <a:lnTo>
                  <a:pt x="601858" y="51175"/>
                </a:lnTo>
                <a:lnTo>
                  <a:pt x="601858" y="383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481321" y="6292797"/>
            <a:ext cx="76835" cy="378460"/>
          </a:xfrm>
          <a:custGeom>
            <a:avLst/>
            <a:gdLst/>
            <a:ahLst/>
            <a:cxnLst/>
            <a:rect l="l" t="t" r="r" b="b"/>
            <a:pathLst>
              <a:path w="76835" h="378459">
                <a:moveTo>
                  <a:pt x="0" y="301026"/>
                </a:moveTo>
                <a:lnTo>
                  <a:pt x="37981" y="377881"/>
                </a:lnTo>
                <a:lnTo>
                  <a:pt x="70292" y="314041"/>
                </a:lnTo>
                <a:lnTo>
                  <a:pt x="51053" y="314041"/>
                </a:lnTo>
                <a:lnTo>
                  <a:pt x="25526" y="313922"/>
                </a:lnTo>
                <a:lnTo>
                  <a:pt x="25578" y="301137"/>
                </a:lnTo>
                <a:lnTo>
                  <a:pt x="0" y="301026"/>
                </a:lnTo>
                <a:close/>
              </a:path>
              <a:path w="76835" h="378459">
                <a:moveTo>
                  <a:pt x="25578" y="301137"/>
                </a:moveTo>
                <a:lnTo>
                  <a:pt x="25526" y="313922"/>
                </a:lnTo>
                <a:lnTo>
                  <a:pt x="51053" y="314041"/>
                </a:lnTo>
                <a:lnTo>
                  <a:pt x="51111" y="301247"/>
                </a:lnTo>
                <a:lnTo>
                  <a:pt x="25578" y="301137"/>
                </a:lnTo>
                <a:close/>
              </a:path>
              <a:path w="76835" h="378459">
                <a:moveTo>
                  <a:pt x="51111" y="301247"/>
                </a:moveTo>
                <a:lnTo>
                  <a:pt x="51053" y="314041"/>
                </a:lnTo>
                <a:lnTo>
                  <a:pt x="70292" y="314041"/>
                </a:lnTo>
                <a:lnTo>
                  <a:pt x="76712" y="301358"/>
                </a:lnTo>
                <a:lnTo>
                  <a:pt x="51111" y="301247"/>
                </a:lnTo>
                <a:close/>
              </a:path>
              <a:path w="76835" h="378459">
                <a:moveTo>
                  <a:pt x="26801" y="0"/>
                </a:moveTo>
                <a:lnTo>
                  <a:pt x="25578" y="301137"/>
                </a:lnTo>
                <a:lnTo>
                  <a:pt x="51111" y="301247"/>
                </a:lnTo>
                <a:lnTo>
                  <a:pt x="52459" y="109"/>
                </a:lnTo>
                <a:lnTo>
                  <a:pt x="268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109977" y="5138854"/>
            <a:ext cx="3168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31595" y="6333004"/>
            <a:ext cx="4318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327660" y="1692280"/>
            <a:ext cx="3816350" cy="1727200"/>
          </a:xfrm>
          <a:custGeom>
            <a:avLst/>
            <a:gdLst/>
            <a:ahLst/>
            <a:cxnLst/>
            <a:rect l="l" t="t" r="r" b="b"/>
            <a:pathLst>
              <a:path w="3816350" h="1727200">
                <a:moveTo>
                  <a:pt x="0" y="863589"/>
                </a:moveTo>
                <a:lnTo>
                  <a:pt x="1908169" y="0"/>
                </a:lnTo>
                <a:lnTo>
                  <a:pt x="3816339" y="863589"/>
                </a:lnTo>
                <a:lnTo>
                  <a:pt x="1908169" y="1727179"/>
                </a:lnTo>
                <a:lnTo>
                  <a:pt x="0" y="863589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93947" y="2176195"/>
            <a:ext cx="1686560" cy="772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35" algn="ctr">
              <a:lnSpc>
                <a:spcPct val="931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Jsou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sz="1800" spc="-10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dirty="0" err="1">
                <a:solidFill>
                  <a:srgbClr val="FFFFFF"/>
                </a:solidFill>
                <a:latin typeface="Arial"/>
                <a:cs typeface="Arial"/>
              </a:rPr>
              <a:t>dy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spc="80" dirty="0" smtClean="0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800" spc="80" dirty="0" err="1" smtClean="0">
                <a:solidFill>
                  <a:srgbClr val="FFFFFF"/>
                </a:solidFill>
                <a:latin typeface="Arial"/>
                <a:cs typeface="Arial"/>
              </a:rPr>
              <a:t>iv</a:t>
            </a:r>
            <a:r>
              <a:rPr sz="1800" spc="130" dirty="0" err="1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tního</a:t>
            </a:r>
            <a:r>
              <a:rPr sz="18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klu akc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vat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é?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74305" y="3471846"/>
            <a:ext cx="43180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508122" y="1450848"/>
            <a:ext cx="4766310" cy="5810885"/>
          </a:xfrm>
          <a:custGeom>
            <a:avLst/>
            <a:gdLst/>
            <a:ahLst/>
            <a:cxnLst/>
            <a:rect l="l" t="t" r="r" b="b"/>
            <a:pathLst>
              <a:path w="4766309" h="5810884">
                <a:moveTo>
                  <a:pt x="25658" y="5569076"/>
                </a:moveTo>
                <a:lnTo>
                  <a:pt x="0" y="5569076"/>
                </a:lnTo>
                <a:lnTo>
                  <a:pt x="0" y="5804784"/>
                </a:lnTo>
                <a:lnTo>
                  <a:pt x="5714" y="5810511"/>
                </a:lnTo>
                <a:lnTo>
                  <a:pt x="2107067" y="5810511"/>
                </a:lnTo>
                <a:lnTo>
                  <a:pt x="2112766" y="5804784"/>
                </a:lnTo>
                <a:lnTo>
                  <a:pt x="2112766" y="5797737"/>
                </a:lnTo>
                <a:lnTo>
                  <a:pt x="25658" y="5797737"/>
                </a:lnTo>
                <a:lnTo>
                  <a:pt x="12822" y="5784948"/>
                </a:lnTo>
                <a:lnTo>
                  <a:pt x="25658" y="5784948"/>
                </a:lnTo>
                <a:lnTo>
                  <a:pt x="25658" y="5569076"/>
                </a:lnTo>
                <a:close/>
              </a:path>
              <a:path w="4766309" h="5810884">
                <a:moveTo>
                  <a:pt x="25658" y="5784948"/>
                </a:moveTo>
                <a:lnTo>
                  <a:pt x="12822" y="5784948"/>
                </a:lnTo>
                <a:lnTo>
                  <a:pt x="25658" y="5797737"/>
                </a:lnTo>
                <a:lnTo>
                  <a:pt x="25658" y="5784948"/>
                </a:lnTo>
                <a:close/>
              </a:path>
              <a:path w="4766309" h="5810884">
                <a:moveTo>
                  <a:pt x="2087255" y="5784948"/>
                </a:moveTo>
                <a:lnTo>
                  <a:pt x="25658" y="5784948"/>
                </a:lnTo>
                <a:lnTo>
                  <a:pt x="25658" y="5797737"/>
                </a:lnTo>
                <a:lnTo>
                  <a:pt x="2087255" y="5797737"/>
                </a:lnTo>
                <a:lnTo>
                  <a:pt x="2087255" y="5784948"/>
                </a:lnTo>
                <a:close/>
              </a:path>
              <a:path w="4766309" h="5810884">
                <a:moveTo>
                  <a:pt x="4734808" y="0"/>
                </a:moveTo>
                <a:lnTo>
                  <a:pt x="2092954" y="0"/>
                </a:lnTo>
                <a:lnTo>
                  <a:pt x="2087255" y="5699"/>
                </a:lnTo>
                <a:lnTo>
                  <a:pt x="2087255" y="5797737"/>
                </a:lnTo>
                <a:lnTo>
                  <a:pt x="2100087" y="5784948"/>
                </a:lnTo>
                <a:lnTo>
                  <a:pt x="2112766" y="5784948"/>
                </a:lnTo>
                <a:lnTo>
                  <a:pt x="2112766" y="25511"/>
                </a:lnTo>
                <a:lnTo>
                  <a:pt x="2100087" y="25511"/>
                </a:lnTo>
                <a:lnTo>
                  <a:pt x="2112766" y="12710"/>
                </a:lnTo>
                <a:lnTo>
                  <a:pt x="4740539" y="12710"/>
                </a:lnTo>
                <a:lnTo>
                  <a:pt x="4740539" y="5699"/>
                </a:lnTo>
                <a:lnTo>
                  <a:pt x="4734808" y="0"/>
                </a:lnTo>
                <a:close/>
              </a:path>
              <a:path w="4766309" h="5810884">
                <a:moveTo>
                  <a:pt x="2112766" y="5784948"/>
                </a:moveTo>
                <a:lnTo>
                  <a:pt x="2100087" y="5784948"/>
                </a:lnTo>
                <a:lnTo>
                  <a:pt x="2087255" y="5797737"/>
                </a:lnTo>
                <a:lnTo>
                  <a:pt x="2112766" y="5797737"/>
                </a:lnTo>
                <a:lnTo>
                  <a:pt x="2112766" y="5784948"/>
                </a:lnTo>
                <a:close/>
              </a:path>
              <a:path w="4766309" h="5810884">
                <a:moveTo>
                  <a:pt x="4714874" y="164713"/>
                </a:moveTo>
                <a:lnTo>
                  <a:pt x="4689363" y="164713"/>
                </a:lnTo>
                <a:lnTo>
                  <a:pt x="4727706" y="241432"/>
                </a:lnTo>
                <a:lnTo>
                  <a:pt x="4759637" y="177545"/>
                </a:lnTo>
                <a:lnTo>
                  <a:pt x="4714874" y="177545"/>
                </a:lnTo>
                <a:lnTo>
                  <a:pt x="4714874" y="164713"/>
                </a:lnTo>
                <a:close/>
              </a:path>
              <a:path w="4766309" h="5810884">
                <a:moveTo>
                  <a:pt x="4714874" y="12710"/>
                </a:moveTo>
                <a:lnTo>
                  <a:pt x="4714874" y="177545"/>
                </a:lnTo>
                <a:lnTo>
                  <a:pt x="4740539" y="177545"/>
                </a:lnTo>
                <a:lnTo>
                  <a:pt x="4740539" y="25511"/>
                </a:lnTo>
                <a:lnTo>
                  <a:pt x="4727706" y="25511"/>
                </a:lnTo>
                <a:lnTo>
                  <a:pt x="4714874" y="12710"/>
                </a:lnTo>
                <a:close/>
              </a:path>
              <a:path w="4766309" h="5810884">
                <a:moveTo>
                  <a:pt x="4766050" y="164713"/>
                </a:moveTo>
                <a:lnTo>
                  <a:pt x="4740539" y="164713"/>
                </a:lnTo>
                <a:lnTo>
                  <a:pt x="4740539" y="177545"/>
                </a:lnTo>
                <a:lnTo>
                  <a:pt x="4759637" y="177545"/>
                </a:lnTo>
                <a:lnTo>
                  <a:pt x="4766050" y="164713"/>
                </a:lnTo>
                <a:close/>
              </a:path>
              <a:path w="4766309" h="5810884">
                <a:moveTo>
                  <a:pt x="2112766" y="12710"/>
                </a:moveTo>
                <a:lnTo>
                  <a:pt x="2100087" y="25511"/>
                </a:lnTo>
                <a:lnTo>
                  <a:pt x="2112766" y="25511"/>
                </a:lnTo>
                <a:lnTo>
                  <a:pt x="2112766" y="12710"/>
                </a:lnTo>
                <a:close/>
              </a:path>
              <a:path w="4766309" h="5810884">
                <a:moveTo>
                  <a:pt x="4714874" y="12710"/>
                </a:moveTo>
                <a:lnTo>
                  <a:pt x="2112766" y="12710"/>
                </a:lnTo>
                <a:lnTo>
                  <a:pt x="2112766" y="25511"/>
                </a:lnTo>
                <a:lnTo>
                  <a:pt x="4714874" y="25511"/>
                </a:lnTo>
                <a:lnTo>
                  <a:pt x="4714874" y="12710"/>
                </a:lnTo>
                <a:close/>
              </a:path>
              <a:path w="4766309" h="5810884">
                <a:moveTo>
                  <a:pt x="4740539" y="12710"/>
                </a:moveTo>
                <a:lnTo>
                  <a:pt x="4714874" y="12710"/>
                </a:lnTo>
                <a:lnTo>
                  <a:pt x="4727706" y="25511"/>
                </a:lnTo>
                <a:lnTo>
                  <a:pt x="4740539" y="25511"/>
                </a:lnTo>
                <a:lnTo>
                  <a:pt x="4740539" y="12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5118358" y="2176195"/>
            <a:ext cx="31686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87723" y="2543038"/>
            <a:ext cx="1440180" cy="1642110"/>
          </a:xfrm>
          <a:custGeom>
            <a:avLst/>
            <a:gdLst/>
            <a:ahLst/>
            <a:cxnLst/>
            <a:rect l="l" t="t" r="r" b="b"/>
            <a:pathLst>
              <a:path w="1440179" h="1642110">
                <a:moveTo>
                  <a:pt x="76718" y="1565147"/>
                </a:moveTo>
                <a:lnTo>
                  <a:pt x="0" y="1603522"/>
                </a:lnTo>
                <a:lnTo>
                  <a:pt x="76718" y="1641866"/>
                </a:lnTo>
                <a:lnTo>
                  <a:pt x="76718" y="1616323"/>
                </a:lnTo>
                <a:lnTo>
                  <a:pt x="64007" y="1616323"/>
                </a:lnTo>
                <a:lnTo>
                  <a:pt x="64007" y="1590690"/>
                </a:lnTo>
                <a:lnTo>
                  <a:pt x="76718" y="1590690"/>
                </a:lnTo>
                <a:lnTo>
                  <a:pt x="76718" y="1565147"/>
                </a:lnTo>
                <a:close/>
              </a:path>
              <a:path w="1440179" h="1642110">
                <a:moveTo>
                  <a:pt x="76718" y="1590690"/>
                </a:moveTo>
                <a:lnTo>
                  <a:pt x="64007" y="1590690"/>
                </a:lnTo>
                <a:lnTo>
                  <a:pt x="64007" y="1616323"/>
                </a:lnTo>
                <a:lnTo>
                  <a:pt x="76718" y="1616323"/>
                </a:lnTo>
                <a:lnTo>
                  <a:pt x="76718" y="1590690"/>
                </a:lnTo>
                <a:close/>
              </a:path>
              <a:path w="1440179" h="1642110">
                <a:moveTo>
                  <a:pt x="337322" y="1590690"/>
                </a:moveTo>
                <a:lnTo>
                  <a:pt x="76718" y="1590690"/>
                </a:lnTo>
                <a:lnTo>
                  <a:pt x="76718" y="1616323"/>
                </a:lnTo>
                <a:lnTo>
                  <a:pt x="357134" y="1616323"/>
                </a:lnTo>
                <a:lnTo>
                  <a:pt x="362833" y="1610624"/>
                </a:lnTo>
                <a:lnTo>
                  <a:pt x="362833" y="1603522"/>
                </a:lnTo>
                <a:lnTo>
                  <a:pt x="337322" y="1603522"/>
                </a:lnTo>
                <a:lnTo>
                  <a:pt x="337322" y="1590690"/>
                </a:lnTo>
                <a:close/>
              </a:path>
              <a:path w="1440179" h="1642110">
                <a:moveTo>
                  <a:pt x="1439936" y="0"/>
                </a:moveTo>
                <a:lnTo>
                  <a:pt x="343021" y="0"/>
                </a:lnTo>
                <a:lnTo>
                  <a:pt x="337322" y="5730"/>
                </a:lnTo>
                <a:lnTo>
                  <a:pt x="337322" y="1603522"/>
                </a:lnTo>
                <a:lnTo>
                  <a:pt x="350154" y="1590690"/>
                </a:lnTo>
                <a:lnTo>
                  <a:pt x="362833" y="1590690"/>
                </a:lnTo>
                <a:lnTo>
                  <a:pt x="362833" y="25664"/>
                </a:lnTo>
                <a:lnTo>
                  <a:pt x="350154" y="25664"/>
                </a:lnTo>
                <a:lnTo>
                  <a:pt x="362833" y="12832"/>
                </a:lnTo>
                <a:lnTo>
                  <a:pt x="1439936" y="12832"/>
                </a:lnTo>
                <a:lnTo>
                  <a:pt x="1439936" y="0"/>
                </a:lnTo>
                <a:close/>
              </a:path>
              <a:path w="1440179" h="1642110">
                <a:moveTo>
                  <a:pt x="362833" y="1590690"/>
                </a:moveTo>
                <a:lnTo>
                  <a:pt x="350154" y="1590690"/>
                </a:lnTo>
                <a:lnTo>
                  <a:pt x="337322" y="1603522"/>
                </a:lnTo>
                <a:lnTo>
                  <a:pt x="362833" y="1603522"/>
                </a:lnTo>
                <a:lnTo>
                  <a:pt x="362833" y="1590690"/>
                </a:lnTo>
                <a:close/>
              </a:path>
              <a:path w="1440179" h="1642110">
                <a:moveTo>
                  <a:pt x="362833" y="12832"/>
                </a:moveTo>
                <a:lnTo>
                  <a:pt x="350154" y="25664"/>
                </a:lnTo>
                <a:lnTo>
                  <a:pt x="362833" y="25664"/>
                </a:lnTo>
                <a:lnTo>
                  <a:pt x="362833" y="12832"/>
                </a:lnTo>
                <a:close/>
              </a:path>
              <a:path w="1440179" h="1642110">
                <a:moveTo>
                  <a:pt x="1439936" y="12832"/>
                </a:moveTo>
                <a:lnTo>
                  <a:pt x="362833" y="12832"/>
                </a:lnTo>
                <a:lnTo>
                  <a:pt x="362833" y="25664"/>
                </a:lnTo>
                <a:lnTo>
                  <a:pt x="1439936" y="25664"/>
                </a:lnTo>
                <a:lnTo>
                  <a:pt x="1439936" y="128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903975" y="3943344"/>
            <a:ext cx="2736850" cy="349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sz="18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223119" y="3418576"/>
            <a:ext cx="82550" cy="525145"/>
          </a:xfrm>
          <a:custGeom>
            <a:avLst/>
            <a:gdLst/>
            <a:ahLst/>
            <a:cxnLst/>
            <a:rect l="l" t="t" r="r" b="b"/>
            <a:pathLst>
              <a:path w="82550" h="525145">
                <a:moveTo>
                  <a:pt x="31121" y="449204"/>
                </a:moveTo>
                <a:lnTo>
                  <a:pt x="5608" y="450982"/>
                </a:lnTo>
                <a:lnTo>
                  <a:pt x="49164" y="524774"/>
                </a:lnTo>
                <a:lnTo>
                  <a:pt x="75396" y="461893"/>
                </a:lnTo>
                <a:lnTo>
                  <a:pt x="32003" y="461893"/>
                </a:lnTo>
                <a:lnTo>
                  <a:pt x="31121" y="449204"/>
                </a:lnTo>
                <a:close/>
              </a:path>
              <a:path w="82550" h="525145">
                <a:moveTo>
                  <a:pt x="56659" y="447425"/>
                </a:moveTo>
                <a:lnTo>
                  <a:pt x="31121" y="449204"/>
                </a:lnTo>
                <a:lnTo>
                  <a:pt x="32003" y="461893"/>
                </a:lnTo>
                <a:lnTo>
                  <a:pt x="57546" y="460126"/>
                </a:lnTo>
                <a:lnTo>
                  <a:pt x="56659" y="447425"/>
                </a:lnTo>
                <a:close/>
              </a:path>
              <a:path w="82550" h="525145">
                <a:moveTo>
                  <a:pt x="82174" y="445648"/>
                </a:moveTo>
                <a:lnTo>
                  <a:pt x="56659" y="447425"/>
                </a:lnTo>
                <a:lnTo>
                  <a:pt x="57546" y="460126"/>
                </a:lnTo>
                <a:lnTo>
                  <a:pt x="32003" y="461893"/>
                </a:lnTo>
                <a:lnTo>
                  <a:pt x="75396" y="461893"/>
                </a:lnTo>
                <a:lnTo>
                  <a:pt x="82174" y="445648"/>
                </a:lnTo>
                <a:close/>
              </a:path>
              <a:path w="82550" h="525145">
                <a:moveTo>
                  <a:pt x="25420" y="0"/>
                </a:moveTo>
                <a:lnTo>
                  <a:pt x="0" y="1798"/>
                </a:lnTo>
                <a:lnTo>
                  <a:pt x="31121" y="449204"/>
                </a:lnTo>
                <a:lnTo>
                  <a:pt x="56659" y="447425"/>
                </a:lnTo>
                <a:lnTo>
                  <a:pt x="254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921380" y="4581525"/>
            <a:ext cx="2735580" cy="603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5765" marR="146685" indent="-25019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Dr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é tec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cké</a:t>
            </a:r>
            <a:r>
              <a:rPr sz="1800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 ko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strukč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í zm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ě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21380" y="5446645"/>
            <a:ext cx="2735580" cy="349250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6095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Uk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nč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ní výro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72165" y="3708410"/>
            <a:ext cx="3745229" cy="1905"/>
          </a:xfrm>
          <a:custGeom>
            <a:avLst/>
            <a:gdLst/>
            <a:ahLst/>
            <a:cxnLst/>
            <a:rect l="l" t="t" r="r" b="b"/>
            <a:pathLst>
              <a:path w="3745229" h="1904">
                <a:moveTo>
                  <a:pt x="0" y="0"/>
                </a:moveTo>
                <a:lnTo>
                  <a:pt x="3744864" y="1645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7710937" y="3409620"/>
            <a:ext cx="1496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204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ar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472165" y="6300786"/>
            <a:ext cx="3745229" cy="1905"/>
          </a:xfrm>
          <a:custGeom>
            <a:avLst/>
            <a:gdLst/>
            <a:ahLst/>
            <a:cxnLst/>
            <a:rect l="l" t="t" r="r" b="b"/>
            <a:pathLst>
              <a:path w="3745229" h="1904">
                <a:moveTo>
                  <a:pt x="0" y="0"/>
                </a:moveTo>
                <a:lnTo>
                  <a:pt x="3744864" y="1584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710937" y="6002582"/>
            <a:ext cx="175069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ifec</a:t>
            </a:r>
            <a:r>
              <a:rPr sz="1800" spc="-4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cle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712189" y="4067159"/>
            <a:ext cx="216535" cy="1729105"/>
          </a:xfrm>
          <a:custGeom>
            <a:avLst/>
            <a:gdLst/>
            <a:ahLst/>
            <a:cxnLst/>
            <a:rect l="l" t="t" r="r" b="b"/>
            <a:pathLst>
              <a:path w="216534" h="1729104">
                <a:moveTo>
                  <a:pt x="0" y="0"/>
                </a:moveTo>
                <a:lnTo>
                  <a:pt x="39206" y="1219"/>
                </a:lnTo>
                <a:lnTo>
                  <a:pt x="85128" y="6921"/>
                </a:lnTo>
                <a:lnTo>
                  <a:pt x="107960" y="18044"/>
                </a:lnTo>
                <a:lnTo>
                  <a:pt x="107960" y="846347"/>
                </a:lnTo>
                <a:lnTo>
                  <a:pt x="109856" y="849745"/>
                </a:lnTo>
                <a:lnTo>
                  <a:pt x="149559" y="860584"/>
                </a:lnTo>
                <a:lnTo>
                  <a:pt x="203284" y="864251"/>
                </a:lnTo>
                <a:lnTo>
                  <a:pt x="215920" y="864373"/>
                </a:lnTo>
                <a:lnTo>
                  <a:pt x="176725" y="865607"/>
                </a:lnTo>
                <a:lnTo>
                  <a:pt x="130800" y="871342"/>
                </a:lnTo>
                <a:lnTo>
                  <a:pt x="107960" y="882411"/>
                </a:lnTo>
                <a:lnTo>
                  <a:pt x="107960" y="1710836"/>
                </a:lnTo>
                <a:lnTo>
                  <a:pt x="66359" y="1724965"/>
                </a:lnTo>
                <a:lnTo>
                  <a:pt x="12612" y="1728622"/>
                </a:lnTo>
                <a:lnTo>
                  <a:pt x="0" y="1728743"/>
                </a:lnTo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9006592" y="4695878"/>
            <a:ext cx="799465" cy="5105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2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iz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sting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4000" dirty="0" smtClean="0"/>
              <a:t>Řízení aktivit, činností a procesů</a:t>
            </a:r>
            <a:endParaRPr lang="cs-CZ"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410591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Informace o příčinách nákladů</a:t>
            </a:r>
            <a:endParaRPr lang="cs-CZ"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0530" y="2783598"/>
            <a:ext cx="4856480" cy="325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2425" marR="323215" indent="-339725">
              <a:lnSpc>
                <a:spcPts val="2230"/>
              </a:lnSpc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ízení dílčích aktivit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 smtClean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18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Řízení zamě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ené na faktor času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Time</a:t>
            </a:r>
            <a:endParaRPr lang="cs-CZ" sz="2000" dirty="0" smtClean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Based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 smtClean="0">
              <a:latin typeface="Arial"/>
              <a:cs typeface="Arial"/>
            </a:endParaRPr>
          </a:p>
          <a:p>
            <a:pPr marL="352425" marR="53975" indent="-339725">
              <a:lnSpc>
                <a:spcPts val="2230"/>
              </a:lnSpc>
              <a:spcBef>
                <a:spcPts val="145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Komplexní řízení kvality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Arial"/>
                <a:cs typeface="Arial"/>
              </a:rPr>
              <a:t>Quality</a:t>
            </a:r>
            <a:r>
              <a:rPr lang="cs-CZ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Management)</a:t>
            </a:r>
            <a:endParaRPr lang="cs-CZ" sz="2000" dirty="0" smtClean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190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Procesní řízení</a:t>
            </a:r>
            <a:endParaRPr lang="cs-CZ" sz="2000" dirty="0" smtClean="0">
              <a:latin typeface="Arial"/>
              <a:cs typeface="Arial"/>
            </a:endParaRPr>
          </a:p>
          <a:p>
            <a:pPr marL="352425" indent="-339725">
              <a:lnSpc>
                <a:spcPts val="2315"/>
              </a:lnSpc>
              <a:spcBef>
                <a:spcPts val="1225"/>
              </a:spcBef>
              <a:buClr>
                <a:srgbClr val="FFFFFF"/>
              </a:buClr>
              <a:buFont typeface="Arial"/>
              <a:buChar char="•"/>
              <a:tabLst>
                <a:tab pos="353060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ízení zaměřené na vytváření hodnot</a:t>
            </a:r>
            <a:endParaRPr lang="cs-CZ" sz="2000" dirty="0" smtClean="0">
              <a:latin typeface="Arial"/>
              <a:cs typeface="Arial"/>
            </a:endParaRPr>
          </a:p>
          <a:p>
            <a:pPr marL="352425">
              <a:lnSpc>
                <a:spcPts val="2315"/>
              </a:lnSpc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000" b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podniku</a:t>
            </a:r>
            <a:endParaRPr lang="cs-CZ" sz="20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67539" y="4843403"/>
            <a:ext cx="1310005" cy="590550"/>
          </a:xfrm>
          <a:custGeom>
            <a:avLst/>
            <a:gdLst/>
            <a:ahLst/>
            <a:cxnLst/>
            <a:rect l="l" t="t" r="r" b="b"/>
            <a:pathLst>
              <a:path w="1310004" h="590550">
                <a:moveTo>
                  <a:pt x="0" y="147696"/>
                </a:moveTo>
                <a:lnTo>
                  <a:pt x="982217" y="147696"/>
                </a:lnTo>
                <a:lnTo>
                  <a:pt x="982217" y="0"/>
                </a:lnTo>
                <a:lnTo>
                  <a:pt x="1309725" y="295274"/>
                </a:lnTo>
                <a:lnTo>
                  <a:pt x="982217" y="590549"/>
                </a:lnTo>
                <a:lnTo>
                  <a:pt x="982217" y="442971"/>
                </a:lnTo>
                <a:lnTo>
                  <a:pt x="0" y="442971"/>
                </a:lnTo>
                <a:lnTo>
                  <a:pt x="0" y="147696"/>
                </a:lnTo>
                <a:close/>
              </a:path>
            </a:pathLst>
          </a:custGeom>
          <a:ln w="255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6" name="object 6"/>
          <p:cNvSpPr txBox="1"/>
          <p:nvPr/>
        </p:nvSpPr>
        <p:spPr>
          <a:xfrm>
            <a:off x="6945889" y="5043731"/>
            <a:ext cx="7988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ost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70519" y="5934014"/>
            <a:ext cx="873125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7470">
              <a:lnSpc>
                <a:spcPct val="100000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5960" y="3998909"/>
            <a:ext cx="1059180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Kv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spc="-5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ita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13769" y="5934075"/>
            <a:ext cx="1177925" cy="27699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8105">
              <a:lnSpc>
                <a:spcPct val="100000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á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kl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dy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732403" y="4302130"/>
            <a:ext cx="1214755" cy="1635125"/>
          </a:xfrm>
          <a:custGeom>
            <a:avLst/>
            <a:gdLst/>
            <a:ahLst/>
            <a:cxnLst/>
            <a:rect l="l" t="t" r="r" b="b"/>
            <a:pathLst>
              <a:path w="1214754" h="1635125">
                <a:moveTo>
                  <a:pt x="14996" y="1550660"/>
                </a:moveTo>
                <a:lnTo>
                  <a:pt x="0" y="1635123"/>
                </a:lnTo>
                <a:lnTo>
                  <a:pt x="76565" y="1596380"/>
                </a:lnTo>
                <a:lnTo>
                  <a:pt x="69895" y="1591427"/>
                </a:lnTo>
                <a:lnTo>
                  <a:pt x="48371" y="1591427"/>
                </a:lnTo>
                <a:lnTo>
                  <a:pt x="27950" y="1576187"/>
                </a:lnTo>
                <a:lnTo>
                  <a:pt x="35564" y="1565934"/>
                </a:lnTo>
                <a:lnTo>
                  <a:pt x="14996" y="1550660"/>
                </a:lnTo>
                <a:close/>
              </a:path>
              <a:path w="1214754" h="1635125">
                <a:moveTo>
                  <a:pt x="35564" y="1565934"/>
                </a:moveTo>
                <a:lnTo>
                  <a:pt x="27950" y="1576187"/>
                </a:lnTo>
                <a:lnTo>
                  <a:pt x="48371" y="1591427"/>
                </a:lnTo>
                <a:lnTo>
                  <a:pt x="56023" y="1581126"/>
                </a:lnTo>
                <a:lnTo>
                  <a:pt x="35564" y="1565934"/>
                </a:lnTo>
                <a:close/>
              </a:path>
              <a:path w="1214754" h="1635125">
                <a:moveTo>
                  <a:pt x="56023" y="1581126"/>
                </a:moveTo>
                <a:lnTo>
                  <a:pt x="48371" y="1591427"/>
                </a:lnTo>
                <a:lnTo>
                  <a:pt x="69895" y="1591427"/>
                </a:lnTo>
                <a:lnTo>
                  <a:pt x="56023" y="1581126"/>
                </a:lnTo>
                <a:close/>
              </a:path>
              <a:path w="1214754" h="1635125">
                <a:moveTo>
                  <a:pt x="1158478" y="53945"/>
                </a:moveTo>
                <a:lnTo>
                  <a:pt x="35564" y="1565934"/>
                </a:lnTo>
                <a:lnTo>
                  <a:pt x="56023" y="1581126"/>
                </a:lnTo>
                <a:lnTo>
                  <a:pt x="1179022" y="69224"/>
                </a:lnTo>
                <a:lnTo>
                  <a:pt x="1158478" y="53945"/>
                </a:lnTo>
                <a:close/>
              </a:path>
              <a:path w="1214754" h="1635125">
                <a:moveTo>
                  <a:pt x="1206750" y="43677"/>
                </a:moveTo>
                <a:lnTo>
                  <a:pt x="1166103" y="43677"/>
                </a:lnTo>
                <a:lnTo>
                  <a:pt x="1186677" y="58917"/>
                </a:lnTo>
                <a:lnTo>
                  <a:pt x="1179022" y="69224"/>
                </a:lnTo>
                <a:lnTo>
                  <a:pt x="1199509" y="84460"/>
                </a:lnTo>
                <a:lnTo>
                  <a:pt x="1206750" y="43677"/>
                </a:lnTo>
                <a:close/>
              </a:path>
              <a:path w="1214754" h="1635125">
                <a:moveTo>
                  <a:pt x="1166103" y="43677"/>
                </a:moveTo>
                <a:lnTo>
                  <a:pt x="1158478" y="53945"/>
                </a:lnTo>
                <a:lnTo>
                  <a:pt x="1179022" y="69224"/>
                </a:lnTo>
                <a:lnTo>
                  <a:pt x="1186677" y="58917"/>
                </a:lnTo>
                <a:lnTo>
                  <a:pt x="1166103" y="43677"/>
                </a:lnTo>
                <a:close/>
              </a:path>
              <a:path w="1214754" h="1635125">
                <a:moveTo>
                  <a:pt x="1214506" y="0"/>
                </a:moveTo>
                <a:lnTo>
                  <a:pt x="1138031" y="38740"/>
                </a:lnTo>
                <a:lnTo>
                  <a:pt x="1158478" y="53945"/>
                </a:lnTo>
                <a:lnTo>
                  <a:pt x="1166103" y="43677"/>
                </a:lnTo>
                <a:lnTo>
                  <a:pt x="1206750" y="43677"/>
                </a:lnTo>
                <a:lnTo>
                  <a:pt x="12145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1" name="object 11"/>
          <p:cNvSpPr/>
          <p:nvPr/>
        </p:nvSpPr>
        <p:spPr>
          <a:xfrm>
            <a:off x="8024743" y="4306824"/>
            <a:ext cx="1289050" cy="1627505"/>
          </a:xfrm>
          <a:custGeom>
            <a:avLst/>
            <a:gdLst/>
            <a:ahLst/>
            <a:cxnLst/>
            <a:rect l="l" t="t" r="r" b="b"/>
            <a:pathLst>
              <a:path w="1289050" h="1627504">
                <a:moveTo>
                  <a:pt x="1231465" y="1575064"/>
                </a:moveTo>
                <a:lnTo>
                  <a:pt x="1211458" y="1590924"/>
                </a:lnTo>
                <a:lnTo>
                  <a:pt x="1289060" y="1627250"/>
                </a:lnTo>
                <a:lnTo>
                  <a:pt x="1280258" y="1585091"/>
                </a:lnTo>
                <a:lnTo>
                  <a:pt x="1239408" y="1585091"/>
                </a:lnTo>
                <a:lnTo>
                  <a:pt x="1231465" y="1575064"/>
                </a:lnTo>
                <a:close/>
              </a:path>
              <a:path w="1289050" h="1627504">
                <a:moveTo>
                  <a:pt x="1251513" y="1559171"/>
                </a:moveTo>
                <a:lnTo>
                  <a:pt x="1231465" y="1575064"/>
                </a:lnTo>
                <a:lnTo>
                  <a:pt x="1239408" y="1585091"/>
                </a:lnTo>
                <a:lnTo>
                  <a:pt x="1259464" y="1569207"/>
                </a:lnTo>
                <a:lnTo>
                  <a:pt x="1251513" y="1559171"/>
                </a:lnTo>
                <a:close/>
              </a:path>
              <a:path w="1289050" h="1627504">
                <a:moveTo>
                  <a:pt x="1271534" y="1543299"/>
                </a:moveTo>
                <a:lnTo>
                  <a:pt x="1251513" y="1559171"/>
                </a:lnTo>
                <a:lnTo>
                  <a:pt x="1259464" y="1569207"/>
                </a:lnTo>
                <a:lnTo>
                  <a:pt x="1239408" y="1585091"/>
                </a:lnTo>
                <a:lnTo>
                  <a:pt x="1280258" y="1585091"/>
                </a:lnTo>
                <a:lnTo>
                  <a:pt x="1271534" y="1543299"/>
                </a:lnTo>
                <a:close/>
              </a:path>
              <a:path w="1289050" h="1627504">
                <a:moveTo>
                  <a:pt x="57738" y="52170"/>
                </a:moveTo>
                <a:lnTo>
                  <a:pt x="37671" y="68073"/>
                </a:lnTo>
                <a:lnTo>
                  <a:pt x="1231465" y="1575064"/>
                </a:lnTo>
                <a:lnTo>
                  <a:pt x="1251513" y="1559171"/>
                </a:lnTo>
                <a:lnTo>
                  <a:pt x="57738" y="52170"/>
                </a:lnTo>
                <a:close/>
              </a:path>
              <a:path w="1289050" h="1627504">
                <a:moveTo>
                  <a:pt x="0" y="0"/>
                </a:moveTo>
                <a:lnTo>
                  <a:pt x="17647" y="83941"/>
                </a:lnTo>
                <a:lnTo>
                  <a:pt x="37671" y="68073"/>
                </a:lnTo>
                <a:lnTo>
                  <a:pt x="29717" y="58033"/>
                </a:lnTo>
                <a:lnTo>
                  <a:pt x="49804" y="42153"/>
                </a:lnTo>
                <a:lnTo>
                  <a:pt x="70377" y="42153"/>
                </a:lnTo>
                <a:lnTo>
                  <a:pt x="77723" y="36332"/>
                </a:lnTo>
                <a:lnTo>
                  <a:pt x="0" y="0"/>
                </a:lnTo>
                <a:close/>
              </a:path>
              <a:path w="1289050" h="1627504">
                <a:moveTo>
                  <a:pt x="49804" y="42153"/>
                </a:moveTo>
                <a:lnTo>
                  <a:pt x="29717" y="58033"/>
                </a:lnTo>
                <a:lnTo>
                  <a:pt x="37671" y="68073"/>
                </a:lnTo>
                <a:lnTo>
                  <a:pt x="57738" y="52170"/>
                </a:lnTo>
                <a:lnTo>
                  <a:pt x="49804" y="42153"/>
                </a:lnTo>
                <a:close/>
              </a:path>
              <a:path w="1289050" h="1627504">
                <a:moveTo>
                  <a:pt x="70377" y="42153"/>
                </a:moveTo>
                <a:lnTo>
                  <a:pt x="49804" y="42153"/>
                </a:lnTo>
                <a:lnTo>
                  <a:pt x="57738" y="52170"/>
                </a:lnTo>
                <a:lnTo>
                  <a:pt x="70377" y="421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2" name="object 12"/>
          <p:cNvSpPr/>
          <p:nvPr/>
        </p:nvSpPr>
        <p:spPr>
          <a:xfrm>
            <a:off x="7441813" y="4327519"/>
            <a:ext cx="76835" cy="681355"/>
          </a:xfrm>
          <a:custGeom>
            <a:avLst/>
            <a:gdLst/>
            <a:ahLst/>
            <a:cxnLst/>
            <a:rect l="l" t="t" r="r" b="b"/>
            <a:pathLst>
              <a:path w="76834" h="681354">
                <a:moveTo>
                  <a:pt x="25513" y="76636"/>
                </a:moveTo>
                <a:lnTo>
                  <a:pt x="24140" y="680975"/>
                </a:lnTo>
                <a:lnTo>
                  <a:pt x="49651" y="681106"/>
                </a:lnTo>
                <a:lnTo>
                  <a:pt x="51024" y="76677"/>
                </a:lnTo>
                <a:lnTo>
                  <a:pt x="25513" y="76636"/>
                </a:lnTo>
                <a:close/>
              </a:path>
              <a:path w="76834" h="681354">
                <a:moveTo>
                  <a:pt x="70223" y="63886"/>
                </a:moveTo>
                <a:lnTo>
                  <a:pt x="51053" y="63886"/>
                </a:lnTo>
                <a:lnTo>
                  <a:pt x="51024" y="76677"/>
                </a:lnTo>
                <a:lnTo>
                  <a:pt x="76596" y="76718"/>
                </a:lnTo>
                <a:lnTo>
                  <a:pt x="70223" y="63886"/>
                </a:lnTo>
                <a:close/>
              </a:path>
              <a:path w="76834" h="681354">
                <a:moveTo>
                  <a:pt x="51053" y="63886"/>
                </a:moveTo>
                <a:lnTo>
                  <a:pt x="25542" y="63886"/>
                </a:lnTo>
                <a:lnTo>
                  <a:pt x="25513" y="76636"/>
                </a:lnTo>
                <a:lnTo>
                  <a:pt x="51024" y="76677"/>
                </a:lnTo>
                <a:lnTo>
                  <a:pt x="51053" y="63886"/>
                </a:lnTo>
                <a:close/>
              </a:path>
              <a:path w="76834" h="681354">
                <a:moveTo>
                  <a:pt x="38496" y="0"/>
                </a:moveTo>
                <a:lnTo>
                  <a:pt x="0" y="76596"/>
                </a:lnTo>
                <a:lnTo>
                  <a:pt x="25513" y="76636"/>
                </a:lnTo>
                <a:lnTo>
                  <a:pt x="25542" y="63886"/>
                </a:lnTo>
                <a:lnTo>
                  <a:pt x="70223" y="63886"/>
                </a:lnTo>
                <a:lnTo>
                  <a:pt x="384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3" name="object 13"/>
          <p:cNvSpPr/>
          <p:nvPr/>
        </p:nvSpPr>
        <p:spPr>
          <a:xfrm>
            <a:off x="6080119" y="5292221"/>
            <a:ext cx="802005" cy="641985"/>
          </a:xfrm>
          <a:custGeom>
            <a:avLst/>
            <a:gdLst/>
            <a:ahLst/>
            <a:cxnLst/>
            <a:rect l="l" t="t" r="r" b="b"/>
            <a:pathLst>
              <a:path w="802004" h="641985">
                <a:moveTo>
                  <a:pt x="36088" y="564129"/>
                </a:moveTo>
                <a:lnTo>
                  <a:pt x="0" y="641853"/>
                </a:lnTo>
                <a:lnTo>
                  <a:pt x="83819" y="624077"/>
                </a:lnTo>
                <a:lnTo>
                  <a:pt x="74207" y="612004"/>
                </a:lnTo>
                <a:lnTo>
                  <a:pt x="57911" y="612004"/>
                </a:lnTo>
                <a:lnTo>
                  <a:pt x="42031" y="592073"/>
                </a:lnTo>
                <a:lnTo>
                  <a:pt x="52011" y="584128"/>
                </a:lnTo>
                <a:lnTo>
                  <a:pt x="36088" y="564129"/>
                </a:lnTo>
                <a:close/>
              </a:path>
              <a:path w="802004" h="641985">
                <a:moveTo>
                  <a:pt x="52011" y="584128"/>
                </a:moveTo>
                <a:lnTo>
                  <a:pt x="42031" y="592073"/>
                </a:lnTo>
                <a:lnTo>
                  <a:pt x="57911" y="612004"/>
                </a:lnTo>
                <a:lnTo>
                  <a:pt x="67886" y="604066"/>
                </a:lnTo>
                <a:lnTo>
                  <a:pt x="52011" y="584128"/>
                </a:lnTo>
                <a:close/>
              </a:path>
              <a:path w="802004" h="641985">
                <a:moveTo>
                  <a:pt x="67886" y="604066"/>
                </a:moveTo>
                <a:lnTo>
                  <a:pt x="57911" y="612004"/>
                </a:lnTo>
                <a:lnTo>
                  <a:pt x="74207" y="612004"/>
                </a:lnTo>
                <a:lnTo>
                  <a:pt x="67886" y="604066"/>
                </a:lnTo>
                <a:close/>
              </a:path>
              <a:path w="802004" h="641985">
                <a:moveTo>
                  <a:pt x="785743" y="0"/>
                </a:moveTo>
                <a:lnTo>
                  <a:pt x="52011" y="584128"/>
                </a:lnTo>
                <a:lnTo>
                  <a:pt x="67886" y="604066"/>
                </a:lnTo>
                <a:lnTo>
                  <a:pt x="801745" y="20061"/>
                </a:lnTo>
                <a:lnTo>
                  <a:pt x="7857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4" name="object 14"/>
          <p:cNvSpPr/>
          <p:nvPr/>
        </p:nvSpPr>
        <p:spPr>
          <a:xfrm>
            <a:off x="7997433" y="5332607"/>
            <a:ext cx="967740" cy="601980"/>
          </a:xfrm>
          <a:custGeom>
            <a:avLst/>
            <a:gdLst/>
            <a:ahLst/>
            <a:cxnLst/>
            <a:rect l="l" t="t" r="r" b="b"/>
            <a:pathLst>
              <a:path w="967740" h="601979">
                <a:moveTo>
                  <a:pt x="895173" y="572190"/>
                </a:moveTo>
                <a:lnTo>
                  <a:pt x="881786" y="593978"/>
                </a:lnTo>
                <a:lnTo>
                  <a:pt x="967130" y="601467"/>
                </a:lnTo>
                <a:lnTo>
                  <a:pt x="953076" y="578857"/>
                </a:lnTo>
                <a:lnTo>
                  <a:pt x="906017" y="578857"/>
                </a:lnTo>
                <a:lnTo>
                  <a:pt x="895173" y="572190"/>
                </a:lnTo>
                <a:close/>
              </a:path>
              <a:path w="967740" h="601979">
                <a:moveTo>
                  <a:pt x="908553" y="550415"/>
                </a:moveTo>
                <a:lnTo>
                  <a:pt x="895173" y="572190"/>
                </a:lnTo>
                <a:lnTo>
                  <a:pt x="906017" y="578857"/>
                </a:lnTo>
                <a:lnTo>
                  <a:pt x="919490" y="557140"/>
                </a:lnTo>
                <a:lnTo>
                  <a:pt x="908553" y="550415"/>
                </a:lnTo>
                <a:close/>
              </a:path>
              <a:path w="967740" h="601979">
                <a:moveTo>
                  <a:pt x="921898" y="528696"/>
                </a:moveTo>
                <a:lnTo>
                  <a:pt x="908553" y="550415"/>
                </a:lnTo>
                <a:lnTo>
                  <a:pt x="919490" y="557140"/>
                </a:lnTo>
                <a:lnTo>
                  <a:pt x="906017" y="578857"/>
                </a:lnTo>
                <a:lnTo>
                  <a:pt x="953076" y="578857"/>
                </a:lnTo>
                <a:lnTo>
                  <a:pt x="921898" y="528696"/>
                </a:lnTo>
                <a:close/>
              </a:path>
              <a:path w="967740" h="601979">
                <a:moveTo>
                  <a:pt x="13472" y="0"/>
                </a:moveTo>
                <a:lnTo>
                  <a:pt x="0" y="21835"/>
                </a:lnTo>
                <a:lnTo>
                  <a:pt x="895173" y="572190"/>
                </a:lnTo>
                <a:lnTo>
                  <a:pt x="908553" y="550415"/>
                </a:lnTo>
                <a:lnTo>
                  <a:pt x="13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5" name="object 15"/>
          <p:cNvSpPr txBox="1"/>
          <p:nvPr/>
        </p:nvSpPr>
        <p:spPr>
          <a:xfrm>
            <a:off x="6432560" y="2771842"/>
            <a:ext cx="2183130" cy="538609"/>
          </a:xfrm>
          <a:prstGeom prst="rect">
            <a:avLst/>
          </a:prstGeom>
          <a:solidFill>
            <a:srgbClr val="2C2CB8"/>
          </a:solidFill>
          <a:ln w="25560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175" algn="ctr">
              <a:lnSpc>
                <a:spcPts val="2090"/>
              </a:lnSpc>
            </a:pP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ota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čin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osti</a:t>
            </a:r>
            <a:endParaRPr lang="cs-CZ" sz="1800" dirty="0" smtClean="0">
              <a:latin typeface="Arial"/>
              <a:cs typeface="Arial"/>
            </a:endParaRPr>
          </a:p>
          <a:p>
            <a:pPr marL="1270" algn="ctr">
              <a:lnSpc>
                <a:spcPts val="2090"/>
              </a:lnSpc>
            </a:pPr>
            <a:r>
              <a:rPr lang="cs-CZ" sz="1800" spc="-5" dirty="0" smtClean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lang="cs-CZ" sz="180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spc="3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1800" spc="-5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cs-CZ" sz="1800" spc="-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1800" spc="-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cs-CZ" sz="1800" spc="-5" dirty="0" smtClean="0">
                <a:solidFill>
                  <a:srgbClr val="FFFFFF"/>
                </a:solidFill>
                <a:latin typeface="Arial"/>
                <a:cs typeface="Arial"/>
              </a:rPr>
              <a:t>ik</a:t>
            </a:r>
            <a:endParaRPr lang="cs-CZ" sz="1800" dirty="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613769" y="3150230"/>
            <a:ext cx="1102360" cy="2807970"/>
          </a:xfrm>
          <a:custGeom>
            <a:avLst/>
            <a:gdLst/>
            <a:ahLst/>
            <a:cxnLst/>
            <a:rect l="l" t="t" r="r" b="b"/>
            <a:pathLst>
              <a:path w="1102359" h="2807970">
                <a:moveTo>
                  <a:pt x="77701" y="24856"/>
                </a:moveTo>
                <a:lnTo>
                  <a:pt x="71933" y="49779"/>
                </a:lnTo>
                <a:lnTo>
                  <a:pt x="168036" y="72633"/>
                </a:lnTo>
                <a:lnTo>
                  <a:pt x="252100" y="94122"/>
                </a:lnTo>
                <a:lnTo>
                  <a:pt x="334792" y="116982"/>
                </a:lnTo>
                <a:lnTo>
                  <a:pt x="375422" y="129174"/>
                </a:lnTo>
                <a:lnTo>
                  <a:pt x="415289" y="141975"/>
                </a:lnTo>
                <a:lnTo>
                  <a:pt x="454792" y="155447"/>
                </a:lnTo>
                <a:lnTo>
                  <a:pt x="493410" y="169560"/>
                </a:lnTo>
                <a:lnTo>
                  <a:pt x="531510" y="184403"/>
                </a:lnTo>
                <a:lnTo>
                  <a:pt x="568451" y="200040"/>
                </a:lnTo>
                <a:lnTo>
                  <a:pt x="604906" y="216804"/>
                </a:lnTo>
                <a:lnTo>
                  <a:pt x="640079" y="234330"/>
                </a:lnTo>
                <a:lnTo>
                  <a:pt x="674491" y="252862"/>
                </a:lnTo>
                <a:lnTo>
                  <a:pt x="707897" y="272552"/>
                </a:lnTo>
                <a:lnTo>
                  <a:pt x="740023" y="293369"/>
                </a:lnTo>
                <a:lnTo>
                  <a:pt x="771143" y="315467"/>
                </a:lnTo>
                <a:lnTo>
                  <a:pt x="829696" y="363352"/>
                </a:lnTo>
                <a:lnTo>
                  <a:pt x="882914" y="416935"/>
                </a:lnTo>
                <a:lnTo>
                  <a:pt x="930401" y="476493"/>
                </a:lnTo>
                <a:lnTo>
                  <a:pt x="951859" y="508894"/>
                </a:lnTo>
                <a:lnTo>
                  <a:pt x="971824" y="542940"/>
                </a:lnTo>
                <a:lnTo>
                  <a:pt x="990234" y="578876"/>
                </a:lnTo>
                <a:lnTo>
                  <a:pt x="1006723" y="616701"/>
                </a:lnTo>
                <a:lnTo>
                  <a:pt x="1021598" y="656478"/>
                </a:lnTo>
                <a:lnTo>
                  <a:pt x="1034674" y="698235"/>
                </a:lnTo>
                <a:lnTo>
                  <a:pt x="1045860" y="742187"/>
                </a:lnTo>
                <a:lnTo>
                  <a:pt x="1055248" y="788304"/>
                </a:lnTo>
                <a:lnTo>
                  <a:pt x="1062868" y="836157"/>
                </a:lnTo>
                <a:lnTo>
                  <a:pt x="1068720" y="886205"/>
                </a:lnTo>
                <a:lnTo>
                  <a:pt x="1072895" y="938143"/>
                </a:lnTo>
                <a:lnTo>
                  <a:pt x="1075578" y="991880"/>
                </a:lnTo>
                <a:lnTo>
                  <a:pt x="1076705" y="1047231"/>
                </a:lnTo>
                <a:lnTo>
                  <a:pt x="1076218" y="1104381"/>
                </a:lnTo>
                <a:lnTo>
                  <a:pt x="1074419" y="1163055"/>
                </a:lnTo>
                <a:lnTo>
                  <a:pt x="1071128" y="1223253"/>
                </a:lnTo>
                <a:lnTo>
                  <a:pt x="1060825" y="1348099"/>
                </a:lnTo>
                <a:lnTo>
                  <a:pt x="1045738" y="1478289"/>
                </a:lnTo>
                <a:lnTo>
                  <a:pt x="1026292" y="1613163"/>
                </a:lnTo>
                <a:lnTo>
                  <a:pt x="1002913" y="1752478"/>
                </a:lnTo>
                <a:lnTo>
                  <a:pt x="976396" y="1895353"/>
                </a:lnTo>
                <a:lnTo>
                  <a:pt x="946800" y="2041525"/>
                </a:lnTo>
                <a:lnTo>
                  <a:pt x="914918" y="2190378"/>
                </a:lnTo>
                <a:lnTo>
                  <a:pt x="881146" y="2341254"/>
                </a:lnTo>
                <a:lnTo>
                  <a:pt x="845819" y="2493772"/>
                </a:lnTo>
                <a:lnTo>
                  <a:pt x="772942" y="2801620"/>
                </a:lnTo>
                <a:lnTo>
                  <a:pt x="797692" y="2807467"/>
                </a:lnTo>
                <a:lnTo>
                  <a:pt x="870722" y="2499619"/>
                </a:lnTo>
                <a:lnTo>
                  <a:pt x="906017" y="2347087"/>
                </a:lnTo>
                <a:lnTo>
                  <a:pt x="939942" y="2195830"/>
                </a:lnTo>
                <a:lnTo>
                  <a:pt x="971824" y="2046859"/>
                </a:lnTo>
                <a:lnTo>
                  <a:pt x="1001389" y="1900437"/>
                </a:lnTo>
                <a:lnTo>
                  <a:pt x="1028059" y="1757050"/>
                </a:lnTo>
                <a:lnTo>
                  <a:pt x="1051438" y="1617472"/>
                </a:lnTo>
                <a:lnTo>
                  <a:pt x="1071006" y="1481836"/>
                </a:lnTo>
                <a:lnTo>
                  <a:pt x="1086246" y="1351025"/>
                </a:lnTo>
                <a:lnTo>
                  <a:pt x="1096639" y="1225417"/>
                </a:lnTo>
                <a:lnTo>
                  <a:pt x="1099962" y="1164457"/>
                </a:lnTo>
                <a:lnTo>
                  <a:pt x="1101730" y="1105143"/>
                </a:lnTo>
                <a:lnTo>
                  <a:pt x="1102248" y="1047506"/>
                </a:lnTo>
                <a:lnTo>
                  <a:pt x="1101089" y="991361"/>
                </a:lnTo>
                <a:lnTo>
                  <a:pt x="1098438" y="936894"/>
                </a:lnTo>
                <a:lnTo>
                  <a:pt x="1094231" y="884163"/>
                </a:lnTo>
                <a:lnTo>
                  <a:pt x="1088257" y="833262"/>
                </a:lnTo>
                <a:lnTo>
                  <a:pt x="1080394" y="784219"/>
                </a:lnTo>
                <a:lnTo>
                  <a:pt x="1070884" y="737097"/>
                </a:lnTo>
                <a:lnTo>
                  <a:pt x="1059454" y="691895"/>
                </a:lnTo>
                <a:lnTo>
                  <a:pt x="1045982" y="648858"/>
                </a:lnTo>
                <a:lnTo>
                  <a:pt x="1030742" y="607832"/>
                </a:lnTo>
                <a:lnTo>
                  <a:pt x="1013581" y="568573"/>
                </a:lnTo>
                <a:lnTo>
                  <a:pt x="994684" y="531357"/>
                </a:lnTo>
                <a:lnTo>
                  <a:pt x="973957" y="495940"/>
                </a:lnTo>
                <a:lnTo>
                  <a:pt x="951737" y="462412"/>
                </a:lnTo>
                <a:lnTo>
                  <a:pt x="927872" y="430529"/>
                </a:lnTo>
                <a:lnTo>
                  <a:pt x="902482" y="400446"/>
                </a:lnTo>
                <a:lnTo>
                  <a:pt x="875537" y="371855"/>
                </a:lnTo>
                <a:lnTo>
                  <a:pt x="847222" y="344820"/>
                </a:lnTo>
                <a:lnTo>
                  <a:pt x="817747" y="319399"/>
                </a:lnTo>
                <a:lnTo>
                  <a:pt x="786902" y="295290"/>
                </a:lnTo>
                <a:lnTo>
                  <a:pt x="754898" y="272552"/>
                </a:lnTo>
                <a:lnTo>
                  <a:pt x="721735" y="251094"/>
                </a:lnTo>
                <a:lnTo>
                  <a:pt x="687445" y="230885"/>
                </a:lnTo>
                <a:lnTo>
                  <a:pt x="652271" y="211835"/>
                </a:lnTo>
                <a:lnTo>
                  <a:pt x="616214" y="193944"/>
                </a:lnTo>
                <a:lnTo>
                  <a:pt x="579241" y="176905"/>
                </a:lnTo>
                <a:lnTo>
                  <a:pt x="541416" y="160903"/>
                </a:lnTo>
                <a:lnTo>
                  <a:pt x="502798" y="145663"/>
                </a:lnTo>
                <a:lnTo>
                  <a:pt x="463570" y="131460"/>
                </a:lnTo>
                <a:lnTo>
                  <a:pt x="423550" y="117744"/>
                </a:lnTo>
                <a:lnTo>
                  <a:pt x="383164" y="104912"/>
                </a:lnTo>
                <a:lnTo>
                  <a:pt x="342137" y="92445"/>
                </a:lnTo>
                <a:lnTo>
                  <a:pt x="258958" y="69463"/>
                </a:lnTo>
                <a:lnTo>
                  <a:pt x="174254" y="47884"/>
                </a:lnTo>
                <a:lnTo>
                  <a:pt x="77701" y="24856"/>
                </a:lnTo>
                <a:close/>
              </a:path>
              <a:path w="1102359" h="2807970">
                <a:moveTo>
                  <a:pt x="83454" y="0"/>
                </a:moveTo>
                <a:lnTo>
                  <a:pt x="0" y="20055"/>
                </a:lnTo>
                <a:lnTo>
                  <a:pt x="66172" y="74675"/>
                </a:lnTo>
                <a:lnTo>
                  <a:pt x="71933" y="49779"/>
                </a:lnTo>
                <a:lnTo>
                  <a:pt x="59435" y="46878"/>
                </a:lnTo>
                <a:lnTo>
                  <a:pt x="65166" y="21976"/>
                </a:lnTo>
                <a:lnTo>
                  <a:pt x="78368" y="21976"/>
                </a:lnTo>
                <a:lnTo>
                  <a:pt x="83454" y="0"/>
                </a:lnTo>
                <a:close/>
              </a:path>
              <a:path w="1102359" h="2807970">
                <a:moveTo>
                  <a:pt x="65166" y="21976"/>
                </a:moveTo>
                <a:lnTo>
                  <a:pt x="59435" y="46878"/>
                </a:lnTo>
                <a:lnTo>
                  <a:pt x="71933" y="49779"/>
                </a:lnTo>
                <a:lnTo>
                  <a:pt x="77701" y="24856"/>
                </a:lnTo>
                <a:lnTo>
                  <a:pt x="65166" y="21976"/>
                </a:lnTo>
                <a:close/>
              </a:path>
              <a:path w="1102359" h="2807970">
                <a:moveTo>
                  <a:pt x="78368" y="21976"/>
                </a:moveTo>
                <a:lnTo>
                  <a:pt x="65166" y="21976"/>
                </a:lnTo>
                <a:lnTo>
                  <a:pt x="77701" y="24856"/>
                </a:lnTo>
                <a:lnTo>
                  <a:pt x="78368" y="2197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7" name="object 17"/>
          <p:cNvSpPr/>
          <p:nvPr/>
        </p:nvSpPr>
        <p:spPr>
          <a:xfrm>
            <a:off x="7441691" y="3419459"/>
            <a:ext cx="76835" cy="597535"/>
          </a:xfrm>
          <a:custGeom>
            <a:avLst/>
            <a:gdLst/>
            <a:ahLst/>
            <a:cxnLst/>
            <a:rect l="l" t="t" r="r" b="b"/>
            <a:pathLst>
              <a:path w="76834" h="597535">
                <a:moveTo>
                  <a:pt x="25630" y="76677"/>
                </a:moveTo>
                <a:lnTo>
                  <a:pt x="24262" y="596920"/>
                </a:lnTo>
                <a:lnTo>
                  <a:pt x="49773" y="596920"/>
                </a:lnTo>
                <a:lnTo>
                  <a:pt x="51142" y="76758"/>
                </a:lnTo>
                <a:lnTo>
                  <a:pt x="25630" y="76677"/>
                </a:lnTo>
                <a:close/>
              </a:path>
              <a:path w="76834" h="597535">
                <a:moveTo>
                  <a:pt x="70295" y="63886"/>
                </a:moveTo>
                <a:lnTo>
                  <a:pt x="51175" y="63886"/>
                </a:lnTo>
                <a:lnTo>
                  <a:pt x="51142" y="76758"/>
                </a:lnTo>
                <a:lnTo>
                  <a:pt x="76718" y="76840"/>
                </a:lnTo>
                <a:lnTo>
                  <a:pt x="70295" y="63886"/>
                </a:lnTo>
                <a:close/>
              </a:path>
              <a:path w="76834" h="597535">
                <a:moveTo>
                  <a:pt x="51175" y="63886"/>
                </a:moveTo>
                <a:lnTo>
                  <a:pt x="25664" y="63886"/>
                </a:lnTo>
                <a:lnTo>
                  <a:pt x="25630" y="76677"/>
                </a:lnTo>
                <a:lnTo>
                  <a:pt x="51142" y="76758"/>
                </a:lnTo>
                <a:lnTo>
                  <a:pt x="51175" y="63886"/>
                </a:lnTo>
                <a:close/>
              </a:path>
              <a:path w="76834" h="597535">
                <a:moveTo>
                  <a:pt x="38618" y="0"/>
                </a:moveTo>
                <a:lnTo>
                  <a:pt x="0" y="76596"/>
                </a:lnTo>
                <a:lnTo>
                  <a:pt x="25630" y="76677"/>
                </a:lnTo>
                <a:lnTo>
                  <a:pt x="25664" y="63886"/>
                </a:lnTo>
                <a:lnTo>
                  <a:pt x="70295" y="63886"/>
                </a:lnTo>
                <a:lnTo>
                  <a:pt x="386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  <p:sp>
        <p:nvSpPr>
          <p:cNvPr id="18" name="object 18"/>
          <p:cNvSpPr/>
          <p:nvPr/>
        </p:nvSpPr>
        <p:spPr>
          <a:xfrm>
            <a:off x="5328787" y="3140720"/>
            <a:ext cx="1102360" cy="2807970"/>
          </a:xfrm>
          <a:custGeom>
            <a:avLst/>
            <a:gdLst/>
            <a:ahLst/>
            <a:cxnLst/>
            <a:rect l="l" t="t" r="r" b="b"/>
            <a:pathLst>
              <a:path w="1102360" h="2807970">
                <a:moveTo>
                  <a:pt x="1024623" y="24839"/>
                </a:moveTo>
                <a:lnTo>
                  <a:pt x="927872" y="47853"/>
                </a:lnTo>
                <a:lnTo>
                  <a:pt x="843290" y="69463"/>
                </a:lnTo>
                <a:lnTo>
                  <a:pt x="760110" y="92445"/>
                </a:lnTo>
                <a:lnTo>
                  <a:pt x="719084" y="104881"/>
                </a:lnTo>
                <a:lnTo>
                  <a:pt x="678576" y="117835"/>
                </a:lnTo>
                <a:lnTo>
                  <a:pt x="638677" y="131429"/>
                </a:lnTo>
                <a:lnTo>
                  <a:pt x="599450" y="145663"/>
                </a:lnTo>
                <a:lnTo>
                  <a:pt x="560831" y="160903"/>
                </a:lnTo>
                <a:lnTo>
                  <a:pt x="523128" y="176905"/>
                </a:lnTo>
                <a:lnTo>
                  <a:pt x="486034" y="193913"/>
                </a:lnTo>
                <a:lnTo>
                  <a:pt x="449976" y="211835"/>
                </a:lnTo>
                <a:lnTo>
                  <a:pt x="414802" y="230885"/>
                </a:lnTo>
                <a:lnTo>
                  <a:pt x="380512" y="251063"/>
                </a:lnTo>
                <a:lnTo>
                  <a:pt x="347350" y="272521"/>
                </a:lnTo>
                <a:lnTo>
                  <a:pt x="315346" y="295259"/>
                </a:lnTo>
                <a:lnTo>
                  <a:pt x="284500" y="319399"/>
                </a:lnTo>
                <a:lnTo>
                  <a:pt x="255026" y="344789"/>
                </a:lnTo>
                <a:lnTo>
                  <a:pt x="226710" y="371855"/>
                </a:lnTo>
                <a:lnTo>
                  <a:pt x="199918" y="400415"/>
                </a:lnTo>
                <a:lnTo>
                  <a:pt x="174376" y="430529"/>
                </a:lnTo>
                <a:lnTo>
                  <a:pt x="150632" y="462381"/>
                </a:lnTo>
                <a:lnTo>
                  <a:pt x="128290" y="495909"/>
                </a:lnTo>
                <a:lnTo>
                  <a:pt x="107716" y="531357"/>
                </a:lnTo>
                <a:lnTo>
                  <a:pt x="88666" y="568573"/>
                </a:lnTo>
                <a:lnTo>
                  <a:pt x="71506" y="607801"/>
                </a:lnTo>
                <a:lnTo>
                  <a:pt x="56266" y="648827"/>
                </a:lnTo>
                <a:lnTo>
                  <a:pt x="42793" y="691895"/>
                </a:lnTo>
                <a:lnTo>
                  <a:pt x="31363" y="737097"/>
                </a:lnTo>
                <a:lnTo>
                  <a:pt x="21854" y="784219"/>
                </a:lnTo>
                <a:lnTo>
                  <a:pt x="14112" y="833231"/>
                </a:lnTo>
                <a:lnTo>
                  <a:pt x="8138" y="884163"/>
                </a:lnTo>
                <a:lnTo>
                  <a:pt x="3809" y="936863"/>
                </a:lnTo>
                <a:lnTo>
                  <a:pt x="1158" y="991361"/>
                </a:lnTo>
                <a:lnTo>
                  <a:pt x="0" y="1047353"/>
                </a:lnTo>
                <a:lnTo>
                  <a:pt x="396" y="1105143"/>
                </a:lnTo>
                <a:lnTo>
                  <a:pt x="2407" y="1164457"/>
                </a:lnTo>
                <a:lnTo>
                  <a:pt x="5608" y="1225417"/>
                </a:lnTo>
                <a:lnTo>
                  <a:pt x="16001" y="1351025"/>
                </a:lnTo>
                <a:lnTo>
                  <a:pt x="31241" y="1481821"/>
                </a:lnTo>
                <a:lnTo>
                  <a:pt x="50810" y="1617457"/>
                </a:lnTo>
                <a:lnTo>
                  <a:pt x="74035" y="1757034"/>
                </a:lnTo>
                <a:lnTo>
                  <a:pt x="100858" y="1900421"/>
                </a:lnTo>
                <a:lnTo>
                  <a:pt x="130301" y="2046844"/>
                </a:lnTo>
                <a:lnTo>
                  <a:pt x="162427" y="2195815"/>
                </a:lnTo>
                <a:lnTo>
                  <a:pt x="196230" y="2347072"/>
                </a:lnTo>
                <a:lnTo>
                  <a:pt x="231526" y="2499603"/>
                </a:lnTo>
                <a:lnTo>
                  <a:pt x="304556" y="2807451"/>
                </a:lnTo>
                <a:lnTo>
                  <a:pt x="329458" y="2801605"/>
                </a:lnTo>
                <a:lnTo>
                  <a:pt x="256428" y="2493757"/>
                </a:lnTo>
                <a:lnTo>
                  <a:pt x="221101" y="2341238"/>
                </a:lnTo>
                <a:lnTo>
                  <a:pt x="187330" y="2190362"/>
                </a:lnTo>
                <a:lnTo>
                  <a:pt x="155326" y="2041510"/>
                </a:lnTo>
                <a:lnTo>
                  <a:pt x="125851" y="1895337"/>
                </a:lnTo>
                <a:lnTo>
                  <a:pt x="99181" y="1752462"/>
                </a:lnTo>
                <a:lnTo>
                  <a:pt x="75956" y="1613147"/>
                </a:lnTo>
                <a:lnTo>
                  <a:pt x="56509" y="1478273"/>
                </a:lnTo>
                <a:lnTo>
                  <a:pt x="41422" y="1348099"/>
                </a:lnTo>
                <a:lnTo>
                  <a:pt x="31120" y="1223253"/>
                </a:lnTo>
                <a:lnTo>
                  <a:pt x="27828" y="1163055"/>
                </a:lnTo>
                <a:lnTo>
                  <a:pt x="26029" y="1104381"/>
                </a:lnTo>
                <a:lnTo>
                  <a:pt x="25664" y="1047231"/>
                </a:lnTo>
                <a:lnTo>
                  <a:pt x="26669" y="991849"/>
                </a:lnTo>
                <a:lnTo>
                  <a:pt x="29352" y="938143"/>
                </a:lnTo>
                <a:lnTo>
                  <a:pt x="33527" y="886205"/>
                </a:lnTo>
                <a:lnTo>
                  <a:pt x="39380" y="836157"/>
                </a:lnTo>
                <a:lnTo>
                  <a:pt x="47122" y="788273"/>
                </a:lnTo>
                <a:lnTo>
                  <a:pt x="56387" y="742187"/>
                </a:lnTo>
                <a:lnTo>
                  <a:pt x="67574" y="698235"/>
                </a:lnTo>
                <a:lnTo>
                  <a:pt x="80650" y="656447"/>
                </a:lnTo>
                <a:lnTo>
                  <a:pt x="95524" y="616701"/>
                </a:lnTo>
                <a:lnTo>
                  <a:pt x="112013" y="578845"/>
                </a:lnTo>
                <a:lnTo>
                  <a:pt x="130423" y="542909"/>
                </a:lnTo>
                <a:lnTo>
                  <a:pt x="150388" y="508863"/>
                </a:lnTo>
                <a:lnTo>
                  <a:pt x="171846" y="476493"/>
                </a:lnTo>
                <a:lnTo>
                  <a:pt x="194828" y="445891"/>
                </a:lnTo>
                <a:lnTo>
                  <a:pt x="245363" y="389381"/>
                </a:lnTo>
                <a:lnTo>
                  <a:pt x="301264" y="338693"/>
                </a:lnTo>
                <a:lnTo>
                  <a:pt x="362224" y="293369"/>
                </a:lnTo>
                <a:lnTo>
                  <a:pt x="394350" y="272521"/>
                </a:lnTo>
                <a:lnTo>
                  <a:pt x="427756" y="252831"/>
                </a:lnTo>
                <a:lnTo>
                  <a:pt x="462168" y="234299"/>
                </a:lnTo>
                <a:lnTo>
                  <a:pt x="497464" y="216773"/>
                </a:lnTo>
                <a:lnTo>
                  <a:pt x="533796" y="200009"/>
                </a:lnTo>
                <a:lnTo>
                  <a:pt x="570859" y="184403"/>
                </a:lnTo>
                <a:lnTo>
                  <a:pt x="608837" y="169529"/>
                </a:lnTo>
                <a:lnTo>
                  <a:pt x="647456" y="155447"/>
                </a:lnTo>
                <a:lnTo>
                  <a:pt x="686836" y="141975"/>
                </a:lnTo>
                <a:lnTo>
                  <a:pt x="726947" y="129143"/>
                </a:lnTo>
                <a:lnTo>
                  <a:pt x="767455" y="116951"/>
                </a:lnTo>
                <a:lnTo>
                  <a:pt x="850026" y="94091"/>
                </a:lnTo>
                <a:lnTo>
                  <a:pt x="934211" y="72633"/>
                </a:lnTo>
                <a:lnTo>
                  <a:pt x="1030346" y="49741"/>
                </a:lnTo>
                <a:lnTo>
                  <a:pt x="1024623" y="24839"/>
                </a:lnTo>
                <a:close/>
              </a:path>
              <a:path w="1102360" h="2807970">
                <a:moveTo>
                  <a:pt x="1099958" y="21945"/>
                </a:moveTo>
                <a:lnTo>
                  <a:pt x="1037081" y="21945"/>
                </a:lnTo>
                <a:lnTo>
                  <a:pt x="1042812" y="46847"/>
                </a:lnTo>
                <a:lnTo>
                  <a:pt x="1030346" y="49741"/>
                </a:lnTo>
                <a:lnTo>
                  <a:pt x="1036076" y="74675"/>
                </a:lnTo>
                <a:lnTo>
                  <a:pt x="1099958" y="21945"/>
                </a:lnTo>
                <a:close/>
              </a:path>
              <a:path w="1102360" h="2807970">
                <a:moveTo>
                  <a:pt x="1037081" y="21945"/>
                </a:moveTo>
                <a:lnTo>
                  <a:pt x="1024623" y="24839"/>
                </a:lnTo>
                <a:lnTo>
                  <a:pt x="1030346" y="49741"/>
                </a:lnTo>
                <a:lnTo>
                  <a:pt x="1042812" y="46847"/>
                </a:lnTo>
                <a:lnTo>
                  <a:pt x="1037081" y="21945"/>
                </a:lnTo>
                <a:close/>
              </a:path>
              <a:path w="1102360" h="2807970">
                <a:moveTo>
                  <a:pt x="1018915" y="0"/>
                </a:moveTo>
                <a:lnTo>
                  <a:pt x="1024623" y="24839"/>
                </a:lnTo>
                <a:lnTo>
                  <a:pt x="1037081" y="21945"/>
                </a:lnTo>
                <a:lnTo>
                  <a:pt x="1099958" y="21945"/>
                </a:lnTo>
                <a:lnTo>
                  <a:pt x="1102248" y="20055"/>
                </a:lnTo>
                <a:lnTo>
                  <a:pt x="10189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1704</Words>
  <Application>Microsoft Office PowerPoint</Application>
  <PresentationFormat>Vlastní</PresentationFormat>
  <Paragraphs>215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Office Theme</vt:lpstr>
      <vt:lpstr>20 – STRATEGICKY ORIENTOVANÉ MANAŽERSKÉ ÚČETNICTVÍ</vt:lpstr>
      <vt:lpstr>Příčiny rozvoje manažerského účetnictví pro strategické řízení</vt:lpstr>
      <vt:lpstr>Role manažerského účetnictví</vt:lpstr>
      <vt:lpstr>Kalkulace cílových nákladů a kalkulace životního cyklu</vt:lpstr>
      <vt:lpstr>Metody snižování nákladů v předvýrobních etapách</vt:lpstr>
      <vt:lpstr>Omezení kalkulace cílových nákladů</vt:lpstr>
      <vt:lpstr>Kalkulace životního cyklu</vt:lpstr>
      <vt:lpstr>Vztah LC, TC a KC</vt:lpstr>
      <vt:lpstr>Řízení aktivit, činností a procesů</vt:lpstr>
      <vt:lpstr>Význam vymezení aktivit, činností a procesů pro řízení nákladů</vt:lpstr>
      <vt:lpstr>ABM – řízení dle aktivit</vt:lpstr>
      <vt:lpstr>Aktivity a přidaná hodnota</vt:lpstr>
      <vt:lpstr>Aktivity a vztah k výkonu</vt:lpstr>
      <vt:lpstr>Metoda Just In Time (JIT)</vt:lpstr>
      <vt:lpstr>Hodnotové řízení kvality</vt:lpstr>
      <vt:lpstr>Náklady kvality</vt:lpstr>
      <vt:lpstr>Strategické řízení vnitropodnikových útvarů</vt:lpstr>
      <vt:lpstr>BSC – Balancedscorecard</vt:lpstr>
      <vt:lpstr>Hodnotová oblast</vt:lpstr>
      <vt:lpstr>Zákaznická oblast</vt:lpstr>
      <vt:lpstr>Zaměstnanecká oblast</vt:lpstr>
      <vt:lpstr>Shrnutí kapitoly 20 I</vt:lpstr>
      <vt:lpstr>Shrnutí kapitoly 20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– STRATEGICKY ORIENTOVANÉ MANAŢERSKÉ ÚČETNICTVÍ</dc:title>
  <dc:creator>Online2PDF.com</dc:creator>
  <cp:lastModifiedBy>Menšík Michal</cp:lastModifiedBy>
  <cp:revision>4</cp:revision>
  <dcterms:created xsi:type="dcterms:W3CDTF">2018-02-08T09:22:03Z</dcterms:created>
  <dcterms:modified xsi:type="dcterms:W3CDTF">2018-02-13T07:37:10Z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