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2"/>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Lst>
  <p:sldSz cx="10083800" cy="7562850"/>
  <p:notesSz cx="10083800" cy="756285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97" d="100"/>
          <a:sy n="97" d="100"/>
        </p:scale>
        <p:origin x="1638" y="84"/>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65718814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fontScale="25000" lnSpcReduction="20000"/>
          </a:bodyPr>
          <a:lstStyle/>
          <a:p>
            <a:endParaRPr/>
          </a:p>
        </p:txBody>
      </p:sp>
    </p:spTree>
    <p:extLst>
      <p:ext uri="{BB962C8B-B14F-4D97-AF65-F5344CB8AC3E}">
        <p14:creationId xmlns:p14="http://schemas.microsoft.com/office/powerpoint/2010/main" val="281968295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fontScale="25000" lnSpcReduction="20000"/>
          </a:bodyPr>
          <a:lstStyle/>
          <a:p>
            <a:endParaRPr/>
          </a:p>
        </p:txBody>
      </p:sp>
    </p:spTree>
    <p:extLst>
      <p:ext uri="{BB962C8B-B14F-4D97-AF65-F5344CB8AC3E}">
        <p14:creationId xmlns:p14="http://schemas.microsoft.com/office/powerpoint/2010/main" val="74420709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fontScale="25000" lnSpcReduction="20000"/>
          </a:bodyPr>
          <a:lstStyle/>
          <a:p>
            <a:endParaRPr/>
          </a:p>
        </p:txBody>
      </p:sp>
    </p:spTree>
    <p:extLst>
      <p:ext uri="{BB962C8B-B14F-4D97-AF65-F5344CB8AC3E}">
        <p14:creationId xmlns:p14="http://schemas.microsoft.com/office/powerpoint/2010/main" val="229876123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fontScale="25000" lnSpcReduction="20000"/>
          </a:bodyPr>
          <a:lstStyle/>
          <a:p>
            <a:endParaRPr/>
          </a:p>
        </p:txBody>
      </p:sp>
    </p:spTree>
    <p:extLst>
      <p:ext uri="{BB962C8B-B14F-4D97-AF65-F5344CB8AC3E}">
        <p14:creationId xmlns:p14="http://schemas.microsoft.com/office/powerpoint/2010/main" val="108664648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fontScale="25000" lnSpcReduction="20000"/>
          </a:bodyPr>
          <a:lstStyle/>
          <a:p>
            <a:endParaRPr/>
          </a:p>
        </p:txBody>
      </p:sp>
    </p:spTree>
    <p:extLst>
      <p:ext uri="{BB962C8B-B14F-4D97-AF65-F5344CB8AC3E}">
        <p14:creationId xmlns:p14="http://schemas.microsoft.com/office/powerpoint/2010/main" val="47065563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fontScale="25000" lnSpcReduction="20000"/>
          </a:bodyPr>
          <a:lstStyle/>
          <a:p>
            <a:endParaRPr/>
          </a:p>
        </p:txBody>
      </p:sp>
    </p:spTree>
    <p:extLst>
      <p:ext uri="{BB962C8B-B14F-4D97-AF65-F5344CB8AC3E}">
        <p14:creationId xmlns:p14="http://schemas.microsoft.com/office/powerpoint/2010/main" val="247368375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fontScale="25000" lnSpcReduction="20000"/>
          </a:bodyPr>
          <a:lstStyle/>
          <a:p>
            <a:endParaRPr/>
          </a:p>
        </p:txBody>
      </p:sp>
    </p:spTree>
    <p:extLst>
      <p:ext uri="{BB962C8B-B14F-4D97-AF65-F5344CB8AC3E}">
        <p14:creationId xmlns:p14="http://schemas.microsoft.com/office/powerpoint/2010/main" val="274569428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fontScale="25000" lnSpcReduction="20000"/>
          </a:bodyPr>
          <a:lstStyle/>
          <a:p>
            <a:endParaRPr/>
          </a:p>
        </p:txBody>
      </p:sp>
    </p:spTree>
    <p:extLst>
      <p:ext uri="{BB962C8B-B14F-4D97-AF65-F5344CB8AC3E}">
        <p14:creationId xmlns:p14="http://schemas.microsoft.com/office/powerpoint/2010/main" val="241106659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fontScale="25000" lnSpcReduction="20000"/>
          </a:bodyPr>
          <a:lstStyle/>
          <a:p>
            <a:endParaRPr/>
          </a:p>
        </p:txBody>
      </p:sp>
    </p:spTree>
    <p:extLst>
      <p:ext uri="{BB962C8B-B14F-4D97-AF65-F5344CB8AC3E}">
        <p14:creationId xmlns:p14="http://schemas.microsoft.com/office/powerpoint/2010/main" val="366751718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fontScale="25000" lnSpcReduction="20000"/>
          </a:bodyPr>
          <a:lstStyle/>
          <a:p>
            <a:endParaRPr/>
          </a:p>
        </p:txBody>
      </p:sp>
    </p:spTree>
    <p:extLst>
      <p:ext uri="{BB962C8B-B14F-4D97-AF65-F5344CB8AC3E}">
        <p14:creationId xmlns:p14="http://schemas.microsoft.com/office/powerpoint/2010/main" val="325445565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fontScale="25000" lnSpcReduction="20000"/>
          </a:bodyPr>
          <a:lstStyle/>
          <a:p>
            <a:endParaRPr/>
          </a:p>
        </p:txBody>
      </p:sp>
    </p:spTree>
    <p:extLst>
      <p:ext uri="{BB962C8B-B14F-4D97-AF65-F5344CB8AC3E}">
        <p14:creationId xmlns:p14="http://schemas.microsoft.com/office/powerpoint/2010/main" val="388961167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fontScale="25000" lnSpcReduction="20000"/>
          </a:bodyPr>
          <a:lstStyle/>
          <a:p>
            <a:endParaRPr/>
          </a:p>
        </p:txBody>
      </p:sp>
    </p:spTree>
    <p:extLst>
      <p:ext uri="{BB962C8B-B14F-4D97-AF65-F5344CB8AC3E}">
        <p14:creationId xmlns:p14="http://schemas.microsoft.com/office/powerpoint/2010/main" val="378098996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fontScale="25000" lnSpcReduction="20000"/>
          </a:bodyPr>
          <a:lstStyle/>
          <a:p>
            <a:endParaRPr/>
          </a:p>
        </p:txBody>
      </p:sp>
    </p:spTree>
    <p:extLst>
      <p:ext uri="{BB962C8B-B14F-4D97-AF65-F5344CB8AC3E}">
        <p14:creationId xmlns:p14="http://schemas.microsoft.com/office/powerpoint/2010/main" val="183024713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fontScale="25000" lnSpcReduction="20000"/>
          </a:bodyPr>
          <a:lstStyle/>
          <a:p>
            <a:endParaRPr/>
          </a:p>
        </p:txBody>
      </p:sp>
    </p:spTree>
    <p:extLst>
      <p:ext uri="{BB962C8B-B14F-4D97-AF65-F5344CB8AC3E}">
        <p14:creationId xmlns:p14="http://schemas.microsoft.com/office/powerpoint/2010/main" val="217748380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fontScale="25000" lnSpcReduction="20000"/>
          </a:bodyPr>
          <a:lstStyle/>
          <a:p>
            <a:endParaRPr/>
          </a:p>
        </p:txBody>
      </p:sp>
    </p:spTree>
    <p:extLst>
      <p:ext uri="{BB962C8B-B14F-4D97-AF65-F5344CB8AC3E}">
        <p14:creationId xmlns:p14="http://schemas.microsoft.com/office/powerpoint/2010/main" val="280209020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fontScale="25000" lnSpcReduction="20000"/>
          </a:bodyPr>
          <a:lstStyle/>
          <a:p>
            <a:endParaRPr/>
          </a:p>
        </p:txBody>
      </p:sp>
    </p:spTree>
    <p:extLst>
      <p:ext uri="{BB962C8B-B14F-4D97-AF65-F5344CB8AC3E}">
        <p14:creationId xmlns:p14="http://schemas.microsoft.com/office/powerpoint/2010/main" val="184035892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fontScale="25000" lnSpcReduction="20000"/>
          </a:bodyPr>
          <a:lstStyle/>
          <a:p>
            <a:endParaRPr/>
          </a:p>
        </p:txBody>
      </p:sp>
    </p:spTree>
    <p:extLst>
      <p:ext uri="{BB962C8B-B14F-4D97-AF65-F5344CB8AC3E}">
        <p14:creationId xmlns:p14="http://schemas.microsoft.com/office/powerpoint/2010/main" val="315159145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fontScale="25000" lnSpcReduction="20000"/>
          </a:bodyPr>
          <a:lstStyle/>
          <a:p>
            <a:endParaRPr/>
          </a:p>
        </p:txBody>
      </p:sp>
    </p:spTree>
    <p:extLst>
      <p:ext uri="{BB962C8B-B14F-4D97-AF65-F5344CB8AC3E}">
        <p14:creationId xmlns:p14="http://schemas.microsoft.com/office/powerpoint/2010/main" val="95841571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fontScale="25000" lnSpcReduction="20000"/>
          </a:bodyPr>
          <a:lstStyle/>
          <a:p>
            <a:endParaRPr/>
          </a:p>
        </p:txBody>
      </p:sp>
    </p:spTree>
    <p:extLst>
      <p:ext uri="{BB962C8B-B14F-4D97-AF65-F5344CB8AC3E}">
        <p14:creationId xmlns:p14="http://schemas.microsoft.com/office/powerpoint/2010/main" val="357310239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fontScale="25000" lnSpcReduction="20000"/>
          </a:bodyPr>
          <a:lstStyle/>
          <a:p>
            <a:endParaRPr/>
          </a:p>
        </p:txBody>
      </p:sp>
    </p:spTree>
    <p:extLst>
      <p:ext uri="{BB962C8B-B14F-4D97-AF65-F5344CB8AC3E}">
        <p14:creationId xmlns:p14="http://schemas.microsoft.com/office/powerpoint/2010/main" val="84569928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756285" y="2344483"/>
            <a:ext cx="8571230" cy="1588198"/>
          </a:xfrm>
          <a:prstGeom prst="rect">
            <a:avLst/>
          </a:prstGeom>
        </p:spPr>
        <p:txBody>
          <a:bodyPr wrap="square" lIns="0" tIns="0" rIns="0" bIns="0">
            <a:spAutoFit/>
          </a:bodyPr>
          <a:lstStyle>
            <a:lvl1pPr>
              <a:defRPr/>
            </a:lvl1pPr>
          </a:lstStyle>
          <a:p>
            <a:endParaRPr/>
          </a:p>
        </p:txBody>
      </p:sp>
      <p:sp>
        <p:nvSpPr>
          <p:cNvPr id="3" name="Holder 3"/>
          <p:cNvSpPr>
            <a:spLocks noGrp="1"/>
          </p:cNvSpPr>
          <p:nvPr>
            <p:ph type="subTitle" idx="4"/>
          </p:nvPr>
        </p:nvSpPr>
        <p:spPr>
          <a:xfrm>
            <a:off x="1512570" y="4235196"/>
            <a:ext cx="7058659" cy="1890712"/>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2/13/2018</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4000" b="0" i="0">
                <a:solidFill>
                  <a:schemeClr val="bg1"/>
                </a:solidFill>
                <a:latin typeface="Arial"/>
                <a:cs typeface="Arial"/>
              </a:defRPr>
            </a:lvl1pPr>
          </a:lstStyle>
          <a:p>
            <a:endParaRPr/>
          </a:p>
        </p:txBody>
      </p:sp>
      <p:sp>
        <p:nvSpPr>
          <p:cNvPr id="3" name="Holder 3"/>
          <p:cNvSpPr>
            <a:spLocks noGrp="1"/>
          </p:cNvSpPr>
          <p:nvPr>
            <p:ph type="body" idx="1"/>
          </p:nvPr>
        </p:nvSpPr>
        <p:spPr/>
        <p:txBody>
          <a:bodyPr lIns="0" tIns="0" rIns="0" bIns="0"/>
          <a:lstStyle>
            <a:lvl1pPr>
              <a:defRPr sz="2400" b="0" i="0">
                <a:solidFill>
                  <a:schemeClr val="bg1"/>
                </a:solidFill>
                <a:latin typeface="Arial"/>
                <a:cs typeface="Arial"/>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2/13/2018</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4000" b="0" i="0">
                <a:solidFill>
                  <a:schemeClr val="bg1"/>
                </a:solidFill>
                <a:latin typeface="Arial"/>
                <a:cs typeface="Arial"/>
              </a:defRPr>
            </a:lvl1pPr>
          </a:lstStyle>
          <a:p>
            <a:endParaRPr/>
          </a:p>
        </p:txBody>
      </p:sp>
      <p:sp>
        <p:nvSpPr>
          <p:cNvPr id="3" name="Holder 3"/>
          <p:cNvSpPr>
            <a:spLocks noGrp="1"/>
          </p:cNvSpPr>
          <p:nvPr>
            <p:ph sz="half" idx="2"/>
          </p:nvPr>
        </p:nvSpPr>
        <p:spPr>
          <a:xfrm>
            <a:off x="504190" y="1739455"/>
            <a:ext cx="4386453" cy="4991481"/>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5193156" y="1739455"/>
            <a:ext cx="4386453" cy="4991481"/>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2/13/2018</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4000" b="0" i="0">
                <a:solidFill>
                  <a:schemeClr val="bg1"/>
                </a:solidFill>
                <a:latin typeface="Arial"/>
                <a:cs typeface="Arial"/>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2/13/2018</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2/13/2018</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bk object 16"/>
          <p:cNvSpPr/>
          <p:nvPr/>
        </p:nvSpPr>
        <p:spPr>
          <a:xfrm>
            <a:off x="0" y="0"/>
            <a:ext cx="10080625" cy="1567180"/>
          </a:xfrm>
          <a:custGeom>
            <a:avLst/>
            <a:gdLst/>
            <a:ahLst/>
            <a:cxnLst/>
            <a:rect l="l" t="t" r="r" b="b"/>
            <a:pathLst>
              <a:path w="10080625" h="1567180">
                <a:moveTo>
                  <a:pt x="0" y="1566566"/>
                </a:moveTo>
                <a:lnTo>
                  <a:pt x="10080619" y="1566566"/>
                </a:lnTo>
                <a:lnTo>
                  <a:pt x="10080619" y="0"/>
                </a:lnTo>
                <a:lnTo>
                  <a:pt x="0" y="0"/>
                </a:lnTo>
                <a:lnTo>
                  <a:pt x="0" y="1566566"/>
                </a:lnTo>
                <a:close/>
              </a:path>
            </a:pathLst>
          </a:custGeom>
          <a:solidFill>
            <a:srgbClr val="2C2CB8"/>
          </a:solidFill>
        </p:spPr>
        <p:txBody>
          <a:bodyPr wrap="square" lIns="0" tIns="0" rIns="0" bIns="0" rtlCol="0"/>
          <a:lstStyle/>
          <a:p>
            <a:endParaRPr/>
          </a:p>
        </p:txBody>
      </p:sp>
      <p:sp>
        <p:nvSpPr>
          <p:cNvPr id="17" name="bk object 17"/>
          <p:cNvSpPr/>
          <p:nvPr/>
        </p:nvSpPr>
        <p:spPr>
          <a:xfrm>
            <a:off x="0" y="1638566"/>
            <a:ext cx="10080625" cy="5920740"/>
          </a:xfrm>
          <a:custGeom>
            <a:avLst/>
            <a:gdLst/>
            <a:ahLst/>
            <a:cxnLst/>
            <a:rect l="l" t="t" r="r" b="b"/>
            <a:pathLst>
              <a:path w="10080625" h="5920740">
                <a:moveTo>
                  <a:pt x="0" y="5920473"/>
                </a:moveTo>
                <a:lnTo>
                  <a:pt x="10080619" y="5920473"/>
                </a:lnTo>
                <a:lnTo>
                  <a:pt x="10080619" y="0"/>
                </a:lnTo>
                <a:lnTo>
                  <a:pt x="0" y="0"/>
                </a:lnTo>
                <a:lnTo>
                  <a:pt x="0" y="5920473"/>
                </a:lnTo>
                <a:close/>
              </a:path>
            </a:pathLst>
          </a:custGeom>
          <a:solidFill>
            <a:srgbClr val="2C2CB8"/>
          </a:solidFill>
        </p:spPr>
        <p:txBody>
          <a:bodyPr wrap="square" lIns="0" tIns="0" rIns="0" bIns="0" rtlCol="0"/>
          <a:lstStyle/>
          <a:p>
            <a:endParaRPr/>
          </a:p>
        </p:txBody>
      </p:sp>
      <p:sp>
        <p:nvSpPr>
          <p:cNvPr id="18" name="bk object 18"/>
          <p:cNvSpPr/>
          <p:nvPr/>
        </p:nvSpPr>
        <p:spPr>
          <a:xfrm>
            <a:off x="0" y="17526"/>
            <a:ext cx="916305" cy="7541895"/>
          </a:xfrm>
          <a:custGeom>
            <a:avLst/>
            <a:gdLst/>
            <a:ahLst/>
            <a:cxnLst/>
            <a:rect l="l" t="t" r="r" b="b"/>
            <a:pathLst>
              <a:path w="916305" h="7541895">
                <a:moveTo>
                  <a:pt x="119062" y="0"/>
                </a:moveTo>
                <a:lnTo>
                  <a:pt x="53702" y="12503"/>
                </a:lnTo>
                <a:lnTo>
                  <a:pt x="0" y="43482"/>
                </a:lnTo>
                <a:lnTo>
                  <a:pt x="0" y="7500253"/>
                </a:lnTo>
                <a:lnTo>
                  <a:pt x="53711" y="7531236"/>
                </a:lnTo>
                <a:lnTo>
                  <a:pt x="107426" y="7541513"/>
                </a:lnTo>
                <a:lnTo>
                  <a:pt x="130700" y="7541513"/>
                </a:lnTo>
                <a:lnTo>
                  <a:pt x="184425" y="7531234"/>
                </a:lnTo>
                <a:lnTo>
                  <a:pt x="248327" y="7494371"/>
                </a:lnTo>
                <a:lnTo>
                  <a:pt x="310571" y="7434116"/>
                </a:lnTo>
                <a:lnTo>
                  <a:pt x="370951" y="7351442"/>
                </a:lnTo>
                <a:lnTo>
                  <a:pt x="429260" y="7247320"/>
                </a:lnTo>
                <a:lnTo>
                  <a:pt x="485293" y="7122720"/>
                </a:lnTo>
                <a:lnTo>
                  <a:pt x="538846" y="6978614"/>
                </a:lnTo>
                <a:lnTo>
                  <a:pt x="589713" y="6815973"/>
                </a:lnTo>
                <a:lnTo>
                  <a:pt x="637690" y="6635766"/>
                </a:lnTo>
                <a:lnTo>
                  <a:pt x="682571" y="6438966"/>
                </a:lnTo>
                <a:lnTo>
                  <a:pt x="724150" y="6226543"/>
                </a:lnTo>
                <a:lnTo>
                  <a:pt x="762224" y="5999468"/>
                </a:lnTo>
                <a:lnTo>
                  <a:pt x="796587" y="5758712"/>
                </a:lnTo>
                <a:lnTo>
                  <a:pt x="827033" y="5505246"/>
                </a:lnTo>
                <a:lnTo>
                  <a:pt x="853358" y="5240040"/>
                </a:lnTo>
                <a:lnTo>
                  <a:pt x="875357" y="4964065"/>
                </a:lnTo>
                <a:lnTo>
                  <a:pt x="892824" y="4678293"/>
                </a:lnTo>
                <a:lnTo>
                  <a:pt x="905554" y="4383694"/>
                </a:lnTo>
                <a:lnTo>
                  <a:pt x="913343" y="4081239"/>
                </a:lnTo>
                <a:lnTo>
                  <a:pt x="915984" y="3771777"/>
                </a:lnTo>
                <a:lnTo>
                  <a:pt x="913343" y="3462437"/>
                </a:lnTo>
                <a:lnTo>
                  <a:pt x="905554" y="3159983"/>
                </a:lnTo>
                <a:lnTo>
                  <a:pt x="892824" y="2865386"/>
                </a:lnTo>
                <a:lnTo>
                  <a:pt x="875357" y="2579616"/>
                </a:lnTo>
                <a:lnTo>
                  <a:pt x="853358" y="2303645"/>
                </a:lnTo>
                <a:lnTo>
                  <a:pt x="827033" y="2038442"/>
                </a:lnTo>
                <a:lnTo>
                  <a:pt x="796587" y="1784980"/>
                </a:lnTo>
                <a:lnTo>
                  <a:pt x="762225" y="1544228"/>
                </a:lnTo>
                <a:lnTo>
                  <a:pt x="724152" y="1317158"/>
                </a:lnTo>
                <a:lnTo>
                  <a:pt x="682572" y="1104739"/>
                </a:lnTo>
                <a:lnTo>
                  <a:pt x="637692" y="907944"/>
                </a:lnTo>
                <a:lnTo>
                  <a:pt x="589716" y="727743"/>
                </a:lnTo>
                <a:lnTo>
                  <a:pt x="538849" y="565106"/>
                </a:lnTo>
                <a:lnTo>
                  <a:pt x="485297" y="421004"/>
                </a:lnTo>
                <a:lnTo>
                  <a:pt x="429265" y="296409"/>
                </a:lnTo>
                <a:lnTo>
                  <a:pt x="370957" y="192290"/>
                </a:lnTo>
                <a:lnTo>
                  <a:pt x="310579" y="109619"/>
                </a:lnTo>
                <a:lnTo>
                  <a:pt x="248335" y="49367"/>
                </a:lnTo>
                <a:lnTo>
                  <a:pt x="184432" y="12503"/>
                </a:lnTo>
                <a:lnTo>
                  <a:pt x="119062" y="0"/>
                </a:lnTo>
                <a:close/>
              </a:path>
            </a:pathLst>
          </a:custGeom>
          <a:solidFill>
            <a:srgbClr val="2222DC"/>
          </a:solidFill>
        </p:spPr>
        <p:txBody>
          <a:bodyPr wrap="square" lIns="0" tIns="0" rIns="0" bIns="0" rtlCol="0"/>
          <a:lstStyle/>
          <a:p>
            <a:endParaRPr/>
          </a:p>
        </p:txBody>
      </p:sp>
      <p:sp>
        <p:nvSpPr>
          <p:cNvPr id="19" name="bk object 19"/>
          <p:cNvSpPr/>
          <p:nvPr/>
        </p:nvSpPr>
        <p:spPr>
          <a:xfrm>
            <a:off x="0" y="85240"/>
            <a:ext cx="10081260" cy="7417434"/>
          </a:xfrm>
          <a:custGeom>
            <a:avLst/>
            <a:gdLst/>
            <a:ahLst/>
            <a:cxnLst/>
            <a:rect l="l" t="t" r="r" b="b"/>
            <a:pathLst>
              <a:path w="10081260" h="7417434">
                <a:moveTo>
                  <a:pt x="10081259" y="0"/>
                </a:moveTo>
                <a:lnTo>
                  <a:pt x="0" y="7417137"/>
                </a:lnTo>
              </a:path>
            </a:pathLst>
          </a:custGeom>
          <a:ln w="72000">
            <a:solidFill>
              <a:srgbClr val="2200DC"/>
            </a:solidFill>
          </a:ln>
        </p:spPr>
        <p:txBody>
          <a:bodyPr wrap="square" lIns="0" tIns="0" rIns="0" bIns="0" rtlCol="0"/>
          <a:lstStyle/>
          <a:p>
            <a:endParaRPr/>
          </a:p>
        </p:txBody>
      </p:sp>
      <p:sp>
        <p:nvSpPr>
          <p:cNvPr id="20" name="bk object 20"/>
          <p:cNvSpPr/>
          <p:nvPr/>
        </p:nvSpPr>
        <p:spPr>
          <a:xfrm>
            <a:off x="0" y="1601863"/>
            <a:ext cx="10081260" cy="1905"/>
          </a:xfrm>
          <a:custGeom>
            <a:avLst/>
            <a:gdLst/>
            <a:ahLst/>
            <a:cxnLst/>
            <a:rect l="l" t="t" r="r" b="b"/>
            <a:pathLst>
              <a:path w="10081260" h="1905">
                <a:moveTo>
                  <a:pt x="10081259" y="0"/>
                </a:moveTo>
                <a:lnTo>
                  <a:pt x="0" y="1406"/>
                </a:lnTo>
              </a:path>
            </a:pathLst>
          </a:custGeom>
          <a:ln w="72000">
            <a:solidFill>
              <a:srgbClr val="0046FF"/>
            </a:solidFill>
          </a:ln>
        </p:spPr>
        <p:txBody>
          <a:bodyPr wrap="square" lIns="0" tIns="0" rIns="0" bIns="0" rtlCol="0"/>
          <a:lstStyle/>
          <a:p>
            <a:endParaRPr/>
          </a:p>
        </p:txBody>
      </p:sp>
      <p:sp>
        <p:nvSpPr>
          <p:cNvPr id="21" name="bk object 21"/>
          <p:cNvSpPr/>
          <p:nvPr/>
        </p:nvSpPr>
        <p:spPr>
          <a:xfrm>
            <a:off x="0" y="3143607"/>
            <a:ext cx="10081260" cy="4369435"/>
          </a:xfrm>
          <a:custGeom>
            <a:avLst/>
            <a:gdLst/>
            <a:ahLst/>
            <a:cxnLst/>
            <a:rect l="l" t="t" r="r" b="b"/>
            <a:pathLst>
              <a:path w="10081260" h="4369434">
                <a:moveTo>
                  <a:pt x="10081259" y="0"/>
                </a:moveTo>
                <a:lnTo>
                  <a:pt x="0" y="4369101"/>
                </a:lnTo>
              </a:path>
            </a:pathLst>
          </a:custGeom>
          <a:ln w="72000">
            <a:solidFill>
              <a:srgbClr val="0046FF"/>
            </a:solidFill>
          </a:ln>
        </p:spPr>
        <p:txBody>
          <a:bodyPr wrap="square" lIns="0" tIns="0" rIns="0" bIns="0" rtlCol="0"/>
          <a:lstStyle/>
          <a:p>
            <a:endParaRPr/>
          </a:p>
        </p:txBody>
      </p:sp>
      <p:sp>
        <p:nvSpPr>
          <p:cNvPr id="2" name="Holder 2"/>
          <p:cNvSpPr>
            <a:spLocks noGrp="1"/>
          </p:cNvSpPr>
          <p:nvPr>
            <p:ph type="title"/>
          </p:nvPr>
        </p:nvSpPr>
        <p:spPr>
          <a:xfrm>
            <a:off x="490530" y="409701"/>
            <a:ext cx="9102739" cy="1100455"/>
          </a:xfrm>
          <a:prstGeom prst="rect">
            <a:avLst/>
          </a:prstGeom>
        </p:spPr>
        <p:txBody>
          <a:bodyPr wrap="square" lIns="0" tIns="0" rIns="0" bIns="0">
            <a:spAutoFit/>
          </a:bodyPr>
          <a:lstStyle>
            <a:lvl1pPr>
              <a:defRPr sz="4000" b="0" i="0">
                <a:solidFill>
                  <a:schemeClr val="bg1"/>
                </a:solidFill>
                <a:latin typeface="Arial"/>
                <a:cs typeface="Arial"/>
              </a:defRPr>
            </a:lvl1pPr>
          </a:lstStyle>
          <a:p>
            <a:endParaRPr/>
          </a:p>
        </p:txBody>
      </p:sp>
      <p:sp>
        <p:nvSpPr>
          <p:cNvPr id="3" name="Holder 3"/>
          <p:cNvSpPr>
            <a:spLocks noGrp="1"/>
          </p:cNvSpPr>
          <p:nvPr>
            <p:ph type="body" idx="1"/>
          </p:nvPr>
        </p:nvSpPr>
        <p:spPr>
          <a:xfrm>
            <a:off x="490511" y="1808386"/>
            <a:ext cx="9102777" cy="3425190"/>
          </a:xfrm>
          <a:prstGeom prst="rect">
            <a:avLst/>
          </a:prstGeom>
        </p:spPr>
        <p:txBody>
          <a:bodyPr wrap="square" lIns="0" tIns="0" rIns="0" bIns="0">
            <a:spAutoFit/>
          </a:bodyPr>
          <a:lstStyle>
            <a:lvl1pPr>
              <a:defRPr sz="2400" b="0" i="0">
                <a:solidFill>
                  <a:schemeClr val="bg1"/>
                </a:solidFill>
                <a:latin typeface="Arial"/>
                <a:cs typeface="Arial"/>
              </a:defRPr>
            </a:lvl1pPr>
          </a:lstStyle>
          <a:p>
            <a:endParaRPr/>
          </a:p>
        </p:txBody>
      </p:sp>
      <p:sp>
        <p:nvSpPr>
          <p:cNvPr id="4" name="Holder 4"/>
          <p:cNvSpPr>
            <a:spLocks noGrp="1"/>
          </p:cNvSpPr>
          <p:nvPr>
            <p:ph type="ftr" sz="quarter" idx="5"/>
          </p:nvPr>
        </p:nvSpPr>
        <p:spPr>
          <a:xfrm>
            <a:off x="3428492" y="7033450"/>
            <a:ext cx="3226815" cy="378142"/>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504190" y="7033450"/>
            <a:ext cx="2319274" cy="378142"/>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2/13/2018</a:t>
            </a:fld>
            <a:endParaRPr lang="en-US"/>
          </a:p>
        </p:txBody>
      </p:sp>
      <p:sp>
        <p:nvSpPr>
          <p:cNvPr id="6" name="Holder 6"/>
          <p:cNvSpPr>
            <a:spLocks noGrp="1"/>
          </p:cNvSpPr>
          <p:nvPr>
            <p:ph type="sldNum" sz="quarter" idx="7"/>
          </p:nvPr>
        </p:nvSpPr>
        <p:spPr>
          <a:xfrm>
            <a:off x="7260336" y="7033450"/>
            <a:ext cx="2319274" cy="378142"/>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a:t>
            </a:fld>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490530" y="409701"/>
            <a:ext cx="9102739" cy="1052613"/>
          </a:xfrm>
          <a:prstGeom prst="rect">
            <a:avLst/>
          </a:prstGeom>
        </p:spPr>
        <p:txBody>
          <a:bodyPr vert="horz" wrap="square" lIns="0" tIns="77233" rIns="0" bIns="0" rtlCol="0">
            <a:spAutoFit/>
          </a:bodyPr>
          <a:lstStyle/>
          <a:p>
            <a:pPr marL="12700" marR="5080">
              <a:lnSpc>
                <a:spcPts val="3790"/>
              </a:lnSpc>
            </a:pPr>
            <a:r>
              <a:rPr sz="3400" dirty="0"/>
              <a:t>19</a:t>
            </a:r>
            <a:r>
              <a:rPr sz="3400" dirty="0">
                <a:latin typeface="Times New Roman"/>
                <a:cs typeface="Times New Roman"/>
              </a:rPr>
              <a:t> </a:t>
            </a:r>
            <a:r>
              <a:rPr sz="3400" dirty="0"/>
              <a:t>– INFORMACE MANAŽERSKÉHO ÚČETNICTVÍ PRO CENOVÁ ROZHODOVÁNÍ</a:t>
            </a:r>
            <a:endParaRPr sz="3400">
              <a:latin typeface="Times New Roman"/>
              <a:cs typeface="Times New Roman"/>
            </a:endParaRPr>
          </a:p>
        </p:txBody>
      </p:sp>
      <p:sp>
        <p:nvSpPr>
          <p:cNvPr id="3" name="object 3"/>
          <p:cNvSpPr txBox="1"/>
          <p:nvPr/>
        </p:nvSpPr>
        <p:spPr>
          <a:xfrm>
            <a:off x="595686" y="1808386"/>
            <a:ext cx="8868410" cy="5065489"/>
          </a:xfrm>
          <a:prstGeom prst="rect">
            <a:avLst/>
          </a:prstGeom>
        </p:spPr>
        <p:txBody>
          <a:bodyPr vert="horz" wrap="square" lIns="0" tIns="0" rIns="0" bIns="0" rtlCol="0">
            <a:spAutoFit/>
          </a:bodyPr>
          <a:lstStyle/>
          <a:p>
            <a:pPr marL="12700">
              <a:lnSpc>
                <a:spcPct val="100000"/>
              </a:lnSpc>
            </a:pPr>
            <a:r>
              <a:rPr sz="2400" dirty="0">
                <a:solidFill>
                  <a:srgbClr val="FFFFFF"/>
                </a:solidFill>
                <a:latin typeface="Arial"/>
                <a:cs typeface="Arial"/>
              </a:rPr>
              <a:t>Výukové cíle</a:t>
            </a:r>
            <a:endParaRPr sz="2400">
              <a:latin typeface="Arial"/>
              <a:cs typeface="Arial"/>
            </a:endParaRPr>
          </a:p>
          <a:p>
            <a:pPr marL="332740" indent="-320040">
              <a:lnSpc>
                <a:spcPct val="100000"/>
              </a:lnSpc>
              <a:spcBef>
                <a:spcPts val="1200"/>
              </a:spcBef>
              <a:buClr>
                <a:srgbClr val="FFFFFF"/>
              </a:buClr>
              <a:buFont typeface="Times New Roman"/>
              <a:buChar char="•"/>
              <a:tabLst>
                <a:tab pos="332740" algn="l"/>
              </a:tabLst>
            </a:pPr>
            <a:r>
              <a:rPr sz="2400" dirty="0">
                <a:solidFill>
                  <a:srgbClr val="FFFFFF"/>
                </a:solidFill>
                <a:latin typeface="Arial"/>
                <a:cs typeface="Arial"/>
              </a:rPr>
              <a:t>vymezit pojem "správné" ceny,</a:t>
            </a:r>
            <a:endParaRPr sz="2400">
              <a:latin typeface="Arial"/>
              <a:cs typeface="Arial"/>
            </a:endParaRPr>
          </a:p>
          <a:p>
            <a:pPr marL="332740" marR="291465" indent="-320040">
              <a:lnSpc>
                <a:spcPts val="2690"/>
              </a:lnSpc>
              <a:spcBef>
                <a:spcPts val="1435"/>
              </a:spcBef>
              <a:buClr>
                <a:srgbClr val="FFFFFF"/>
              </a:buClr>
              <a:buFont typeface="Times New Roman"/>
              <a:buChar char="•"/>
              <a:tabLst>
                <a:tab pos="332740" algn="l"/>
              </a:tabLst>
            </a:pPr>
            <a:r>
              <a:rPr sz="2400" dirty="0">
                <a:solidFill>
                  <a:srgbClr val="FFFFFF"/>
                </a:solidFill>
                <a:latin typeface="Arial"/>
                <a:cs typeface="Arial"/>
              </a:rPr>
              <a:t>vysvětlit pojmy cenová diferenciace a diskriminace a vysvětlit jejich praktický význam,</a:t>
            </a:r>
            <a:endParaRPr sz="2400">
              <a:latin typeface="Arial"/>
              <a:cs typeface="Arial"/>
            </a:endParaRPr>
          </a:p>
          <a:p>
            <a:pPr marL="332740" marR="5080" indent="-320040">
              <a:lnSpc>
                <a:spcPts val="2680"/>
              </a:lnSpc>
              <a:spcBef>
                <a:spcPts val="1400"/>
              </a:spcBef>
              <a:buClr>
                <a:srgbClr val="FFFFFF"/>
              </a:buClr>
              <a:buFont typeface="Times New Roman"/>
              <a:buChar char="•"/>
              <a:tabLst>
                <a:tab pos="332740" algn="l"/>
              </a:tabLst>
            </a:pPr>
            <a:r>
              <a:rPr sz="2400" dirty="0">
                <a:solidFill>
                  <a:srgbClr val="FFFFFF"/>
                </a:solidFill>
                <a:latin typeface="Arial"/>
                <a:cs typeface="Arial"/>
              </a:rPr>
              <a:t>charakterizovat základní konkurenční situace chování na trhu a jejich důsledky pro cenová rozhodování,</a:t>
            </a:r>
            <a:endParaRPr sz="2400">
              <a:latin typeface="Arial"/>
              <a:cs typeface="Arial"/>
            </a:endParaRPr>
          </a:p>
          <a:p>
            <a:pPr marL="332740" indent="-320040">
              <a:lnSpc>
                <a:spcPct val="100000"/>
              </a:lnSpc>
              <a:spcBef>
                <a:spcPts val="1145"/>
              </a:spcBef>
              <a:buClr>
                <a:srgbClr val="FFFFFF"/>
              </a:buClr>
              <a:buFont typeface="Times New Roman"/>
              <a:buChar char="•"/>
              <a:tabLst>
                <a:tab pos="332740" algn="l"/>
              </a:tabLst>
            </a:pPr>
            <a:r>
              <a:rPr sz="2400" dirty="0">
                <a:solidFill>
                  <a:srgbClr val="FFFFFF"/>
                </a:solidFill>
                <a:latin typeface="Arial"/>
                <a:cs typeface="Arial"/>
              </a:rPr>
              <a:t>charakterizovat poptávkové metody tvorby cen,</a:t>
            </a:r>
            <a:endParaRPr sz="2400">
              <a:latin typeface="Arial"/>
              <a:cs typeface="Arial"/>
            </a:endParaRPr>
          </a:p>
          <a:p>
            <a:pPr marL="332740" indent="-320040">
              <a:lnSpc>
                <a:spcPct val="100000"/>
              </a:lnSpc>
              <a:spcBef>
                <a:spcPts val="1200"/>
              </a:spcBef>
              <a:buClr>
                <a:srgbClr val="FFFFFF"/>
              </a:buClr>
              <a:buFont typeface="Times New Roman"/>
              <a:buChar char="•"/>
              <a:tabLst>
                <a:tab pos="332740" algn="l"/>
              </a:tabLst>
            </a:pPr>
            <a:r>
              <a:rPr sz="2400" dirty="0">
                <a:solidFill>
                  <a:srgbClr val="FFFFFF"/>
                </a:solidFill>
                <a:latin typeface="Arial"/>
                <a:cs typeface="Arial"/>
              </a:rPr>
              <a:t>charakterizovat metody nákladové tvorby cen,</a:t>
            </a:r>
            <a:endParaRPr sz="2400">
              <a:latin typeface="Arial"/>
              <a:cs typeface="Arial"/>
            </a:endParaRPr>
          </a:p>
          <a:p>
            <a:pPr marL="332740" indent="-320040">
              <a:lnSpc>
                <a:spcPct val="100000"/>
              </a:lnSpc>
              <a:spcBef>
                <a:spcPts val="1185"/>
              </a:spcBef>
              <a:buClr>
                <a:srgbClr val="FFFFFF"/>
              </a:buClr>
              <a:buFont typeface="Times New Roman"/>
              <a:buChar char="•"/>
              <a:tabLst>
                <a:tab pos="332740" algn="l"/>
              </a:tabLst>
            </a:pPr>
            <a:r>
              <a:rPr sz="2400" dirty="0">
                <a:solidFill>
                  <a:srgbClr val="FFFFFF"/>
                </a:solidFill>
                <a:latin typeface="Arial"/>
                <a:cs typeface="Arial"/>
              </a:rPr>
              <a:t>vymezit pojem a způsob propočtu směrné ceny, a</a:t>
            </a:r>
            <a:endParaRPr sz="2400">
              <a:latin typeface="Arial"/>
              <a:cs typeface="Arial"/>
            </a:endParaRPr>
          </a:p>
          <a:p>
            <a:pPr marL="332740" indent="-320040">
              <a:lnSpc>
                <a:spcPts val="2780"/>
              </a:lnSpc>
              <a:spcBef>
                <a:spcPts val="1200"/>
              </a:spcBef>
              <a:buClr>
                <a:srgbClr val="FFFFFF"/>
              </a:buClr>
              <a:buFont typeface="Times New Roman"/>
              <a:buChar char="•"/>
              <a:tabLst>
                <a:tab pos="332740" algn="l"/>
              </a:tabLst>
            </a:pPr>
            <a:r>
              <a:rPr sz="2400" dirty="0">
                <a:solidFill>
                  <a:srgbClr val="FFFFFF"/>
                </a:solidFill>
                <a:latin typeface="Arial"/>
                <a:cs typeface="Arial"/>
              </a:rPr>
              <a:t>vysvětlit význam relací cen skupiny výrobků, konkrétní oblasti</a:t>
            </a:r>
            <a:endParaRPr sz="2400">
              <a:latin typeface="Arial"/>
              <a:cs typeface="Arial"/>
            </a:endParaRPr>
          </a:p>
          <a:p>
            <a:pPr marL="332740">
              <a:lnSpc>
                <a:spcPts val="2780"/>
              </a:lnSpc>
            </a:pPr>
            <a:r>
              <a:rPr sz="2400" dirty="0">
                <a:solidFill>
                  <a:srgbClr val="FFFFFF"/>
                </a:solidFill>
                <a:latin typeface="Arial"/>
                <a:cs typeface="Arial"/>
              </a:rPr>
              <a:t>využití.</a:t>
            </a:r>
            <a:endParaRPr sz="2400">
              <a:latin typeface="Arial"/>
              <a:cs typeface="Aria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490530" y="409701"/>
            <a:ext cx="9102739" cy="902035"/>
          </a:xfrm>
          <a:prstGeom prst="rect">
            <a:avLst/>
          </a:prstGeom>
        </p:spPr>
        <p:txBody>
          <a:bodyPr vert="horz" wrap="square" lIns="0" tIns="283711" rIns="0" bIns="0" rtlCol="0">
            <a:spAutoFit/>
          </a:bodyPr>
          <a:lstStyle/>
          <a:p>
            <a:pPr marL="12700">
              <a:lnSpc>
                <a:spcPct val="100000"/>
              </a:lnSpc>
            </a:pPr>
            <a:r>
              <a:rPr lang="cs-CZ" dirty="0" smtClean="0"/>
              <a:t>Monopolistická konkurence</a:t>
            </a:r>
            <a:endParaRPr lang="cs-CZ" dirty="0"/>
          </a:p>
        </p:txBody>
      </p:sp>
      <p:sp>
        <p:nvSpPr>
          <p:cNvPr id="3" name="object 3"/>
          <p:cNvSpPr txBox="1"/>
          <p:nvPr/>
        </p:nvSpPr>
        <p:spPr>
          <a:xfrm>
            <a:off x="490530" y="1808386"/>
            <a:ext cx="8534400" cy="3347070"/>
          </a:xfrm>
          <a:prstGeom prst="rect">
            <a:avLst/>
          </a:prstGeom>
        </p:spPr>
        <p:txBody>
          <a:bodyPr vert="horz" wrap="square" lIns="0" tIns="0" rIns="0" bIns="0" rtlCol="0">
            <a:spAutoFit/>
          </a:bodyPr>
          <a:lstStyle/>
          <a:p>
            <a:pPr marL="12700">
              <a:lnSpc>
                <a:spcPts val="2780"/>
              </a:lnSpc>
            </a:pPr>
            <a:r>
              <a:rPr lang="cs-CZ" sz="2400" dirty="0" smtClean="0">
                <a:solidFill>
                  <a:srgbClr val="FFFFFF"/>
                </a:solidFill>
                <a:latin typeface="Arial"/>
                <a:cs typeface="Arial"/>
              </a:rPr>
              <a:t>Konkurenti jsou početní, s relativně stejnou ekonomickou silou,</a:t>
            </a:r>
            <a:endParaRPr lang="cs-CZ" sz="2400" dirty="0" smtClean="0">
              <a:latin typeface="Arial"/>
              <a:cs typeface="Arial"/>
            </a:endParaRPr>
          </a:p>
          <a:p>
            <a:pPr marL="12700">
              <a:lnSpc>
                <a:spcPts val="2780"/>
              </a:lnSpc>
            </a:pPr>
            <a:r>
              <a:rPr lang="cs-CZ" sz="2400" dirty="0" smtClean="0">
                <a:solidFill>
                  <a:srgbClr val="FFFFFF"/>
                </a:solidFill>
                <a:latin typeface="Arial"/>
                <a:cs typeface="Arial"/>
              </a:rPr>
              <a:t>produkty jsou diferencovány</a:t>
            </a:r>
            <a:endParaRPr lang="cs-CZ" sz="2400" dirty="0" smtClean="0">
              <a:latin typeface="Arial"/>
              <a:cs typeface="Arial"/>
            </a:endParaRPr>
          </a:p>
          <a:p>
            <a:pPr marL="12700" marR="5080">
              <a:lnSpc>
                <a:spcPts val="2680"/>
              </a:lnSpc>
              <a:spcBef>
                <a:spcPts val="1455"/>
              </a:spcBef>
            </a:pPr>
            <a:r>
              <a:rPr lang="cs-CZ" sz="2400" dirty="0" smtClean="0">
                <a:solidFill>
                  <a:srgbClr val="FFFFFF"/>
                </a:solidFill>
                <a:latin typeface="Arial"/>
                <a:cs typeface="Arial"/>
              </a:rPr>
              <a:t>Charakteristická je </a:t>
            </a:r>
            <a:r>
              <a:rPr lang="cs-CZ" sz="2400" b="1" dirty="0" smtClean="0">
                <a:solidFill>
                  <a:srgbClr val="FFFFFF"/>
                </a:solidFill>
                <a:latin typeface="Arial"/>
                <a:cs typeface="Arial"/>
              </a:rPr>
              <a:t>strategie</a:t>
            </a:r>
            <a:r>
              <a:rPr lang="cs-CZ" sz="2400" b="1" dirty="0" smtClean="0">
                <a:solidFill>
                  <a:srgbClr val="FFFFFF"/>
                </a:solidFill>
                <a:latin typeface="Times New Roman"/>
                <a:cs typeface="Times New Roman"/>
              </a:rPr>
              <a:t> </a:t>
            </a:r>
            <a:r>
              <a:rPr lang="cs-CZ" sz="2400" b="1" dirty="0" smtClean="0">
                <a:solidFill>
                  <a:srgbClr val="FFFFFF"/>
                </a:solidFill>
                <a:latin typeface="Arial"/>
                <a:cs typeface="Arial"/>
              </a:rPr>
              <a:t>diferenciace</a:t>
            </a:r>
            <a:r>
              <a:rPr lang="cs-CZ" sz="2400" b="1" dirty="0" smtClean="0">
                <a:solidFill>
                  <a:srgbClr val="FFFFFF"/>
                </a:solidFill>
                <a:latin typeface="Times New Roman"/>
                <a:cs typeface="Times New Roman"/>
              </a:rPr>
              <a:t> </a:t>
            </a:r>
            <a:r>
              <a:rPr lang="cs-CZ" sz="2400" dirty="0" smtClean="0">
                <a:solidFill>
                  <a:srgbClr val="FFFFFF"/>
                </a:solidFill>
                <a:latin typeface="Arial"/>
                <a:cs typeface="Arial"/>
              </a:rPr>
              <a:t>založená na získání vnější výhody</a:t>
            </a:r>
            <a:endParaRPr lang="cs-CZ" sz="2400" dirty="0" smtClean="0">
              <a:latin typeface="Arial"/>
              <a:cs typeface="Arial"/>
            </a:endParaRPr>
          </a:p>
          <a:p>
            <a:pPr marL="12700">
              <a:lnSpc>
                <a:spcPts val="2780"/>
              </a:lnSpc>
              <a:spcBef>
                <a:spcPts val="1145"/>
              </a:spcBef>
              <a:tabLst>
                <a:tab pos="6181090" algn="l"/>
              </a:tabLst>
            </a:pPr>
            <a:r>
              <a:rPr lang="cs-CZ" sz="2400" dirty="0" smtClean="0">
                <a:solidFill>
                  <a:srgbClr val="FFFFFF"/>
                </a:solidFill>
                <a:latin typeface="Arial"/>
                <a:cs typeface="Arial"/>
              </a:rPr>
              <a:t>Kupující nejsou lhostejní při výběru produktů	jednotlivých</a:t>
            </a:r>
            <a:endParaRPr lang="cs-CZ" sz="2400" dirty="0" smtClean="0">
              <a:latin typeface="Arial"/>
              <a:cs typeface="Arial"/>
            </a:endParaRPr>
          </a:p>
          <a:p>
            <a:pPr marL="12700">
              <a:lnSpc>
                <a:spcPts val="2780"/>
              </a:lnSpc>
              <a:tabLst>
                <a:tab pos="5722620" algn="l"/>
              </a:tabLst>
            </a:pPr>
            <a:r>
              <a:rPr lang="cs-CZ" sz="2400" dirty="0" smtClean="0">
                <a:solidFill>
                  <a:srgbClr val="FFFFFF"/>
                </a:solidFill>
                <a:latin typeface="Arial"/>
                <a:cs typeface="Arial"/>
              </a:rPr>
              <a:t>producentů, mají vlastní preference nebo	přejímají standardní</a:t>
            </a:r>
            <a:endParaRPr lang="cs-CZ" sz="2400" dirty="0" smtClean="0">
              <a:latin typeface="Arial"/>
              <a:cs typeface="Arial"/>
            </a:endParaRPr>
          </a:p>
          <a:p>
            <a:pPr marL="12700" marR="260985">
              <a:lnSpc>
                <a:spcPts val="2680"/>
              </a:lnSpc>
              <a:spcBef>
                <a:spcPts val="1455"/>
              </a:spcBef>
              <a:tabLst>
                <a:tab pos="3231515" algn="l"/>
                <a:tab pos="3624579" algn="l"/>
              </a:tabLst>
            </a:pPr>
            <a:r>
              <a:rPr lang="cs-CZ" sz="2400" dirty="0" smtClean="0">
                <a:solidFill>
                  <a:srgbClr val="FFFFFF"/>
                </a:solidFill>
                <a:latin typeface="Arial"/>
                <a:cs typeface="Arial"/>
              </a:rPr>
              <a:t>Vyskytuje se především v	obchodních sítích pro domácnosti, zejména v obchodních	centrech velkých měst</a:t>
            </a:r>
            <a:endParaRPr lang="cs-CZ" sz="2400" dirty="0">
              <a:latin typeface="Arial"/>
              <a:cs typeface="Aria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490530" y="409701"/>
            <a:ext cx="9102739" cy="1179810"/>
          </a:xfrm>
          <a:prstGeom prst="rect">
            <a:avLst/>
          </a:prstGeom>
        </p:spPr>
        <p:txBody>
          <a:bodyPr vert="horz" wrap="square" lIns="0" tIns="0" rIns="0" bIns="0" rtlCol="0">
            <a:spAutoFit/>
          </a:bodyPr>
          <a:lstStyle/>
          <a:p>
            <a:pPr marL="12700">
              <a:lnSpc>
                <a:spcPts val="4630"/>
              </a:lnSpc>
            </a:pPr>
            <a:r>
              <a:rPr lang="cs-CZ" dirty="0" smtClean="0"/>
              <a:t>Určení ceny v závislosti na reakci</a:t>
            </a:r>
          </a:p>
          <a:p>
            <a:pPr marL="12700">
              <a:lnSpc>
                <a:spcPts val="4630"/>
              </a:lnSpc>
            </a:pPr>
            <a:r>
              <a:rPr lang="cs-CZ" dirty="0" smtClean="0"/>
              <a:t>spotřebitele</a:t>
            </a:r>
            <a:endParaRPr lang="cs-CZ" dirty="0"/>
          </a:p>
        </p:txBody>
      </p:sp>
      <p:sp>
        <p:nvSpPr>
          <p:cNvPr id="3" name="object 3"/>
          <p:cNvSpPr txBox="1"/>
          <p:nvPr/>
        </p:nvSpPr>
        <p:spPr>
          <a:xfrm>
            <a:off x="490530" y="1808386"/>
            <a:ext cx="7848600" cy="718145"/>
          </a:xfrm>
          <a:prstGeom prst="rect">
            <a:avLst/>
          </a:prstGeom>
        </p:spPr>
        <p:txBody>
          <a:bodyPr vert="horz" wrap="square" lIns="0" tIns="0" rIns="0" bIns="0" rtlCol="0">
            <a:spAutoFit/>
          </a:bodyPr>
          <a:lstStyle/>
          <a:p>
            <a:pPr marL="12700">
              <a:lnSpc>
                <a:spcPts val="2780"/>
              </a:lnSpc>
            </a:pPr>
            <a:r>
              <a:rPr lang="cs-CZ" sz="2400" dirty="0" smtClean="0">
                <a:solidFill>
                  <a:srgbClr val="FFFFFF"/>
                </a:solidFill>
                <a:latin typeface="Arial"/>
                <a:cs typeface="Arial"/>
              </a:rPr>
              <a:t>Vycházejí ze</a:t>
            </a:r>
            <a:r>
              <a:rPr lang="cs-CZ" sz="2400" dirty="0" smtClean="0">
                <a:solidFill>
                  <a:srgbClr val="FFFFFF"/>
                </a:solidFill>
                <a:latin typeface="Times New Roman"/>
                <a:cs typeface="Times New Roman"/>
              </a:rPr>
              <a:t> </a:t>
            </a:r>
            <a:r>
              <a:rPr lang="cs-CZ" sz="2400" dirty="0" smtClean="0">
                <a:solidFill>
                  <a:srgbClr val="FFFFFF"/>
                </a:solidFill>
                <a:latin typeface="Arial"/>
                <a:cs typeface="Arial"/>
              </a:rPr>
              <a:t>znalosti</a:t>
            </a:r>
            <a:r>
              <a:rPr lang="cs-CZ" sz="2400" dirty="0" smtClean="0">
                <a:solidFill>
                  <a:srgbClr val="FFFFFF"/>
                </a:solidFill>
                <a:latin typeface="Times New Roman"/>
                <a:cs typeface="Times New Roman"/>
              </a:rPr>
              <a:t> </a:t>
            </a:r>
            <a:r>
              <a:rPr lang="cs-CZ" sz="2400" b="1" dirty="0" smtClean="0">
                <a:solidFill>
                  <a:srgbClr val="FFFFFF"/>
                </a:solidFill>
                <a:latin typeface="Arial"/>
                <a:cs typeface="Arial"/>
              </a:rPr>
              <a:t>cenové pružnosti poptávky,</a:t>
            </a:r>
            <a:r>
              <a:rPr lang="cs-CZ" sz="2400" b="1" dirty="0" smtClean="0">
                <a:solidFill>
                  <a:srgbClr val="FFFFFF"/>
                </a:solidFill>
                <a:latin typeface="Times New Roman"/>
                <a:cs typeface="Times New Roman"/>
              </a:rPr>
              <a:t> </a:t>
            </a:r>
            <a:r>
              <a:rPr lang="cs-CZ" sz="2400" dirty="0" smtClean="0">
                <a:solidFill>
                  <a:srgbClr val="FFFFFF"/>
                </a:solidFill>
                <a:latin typeface="Arial"/>
                <a:cs typeface="Arial"/>
              </a:rPr>
              <a:t>snaha</a:t>
            </a:r>
            <a:endParaRPr lang="cs-CZ" sz="2400" dirty="0" smtClean="0">
              <a:latin typeface="Arial"/>
              <a:cs typeface="Arial"/>
            </a:endParaRPr>
          </a:p>
          <a:p>
            <a:pPr marL="349250">
              <a:lnSpc>
                <a:spcPts val="2780"/>
              </a:lnSpc>
            </a:pPr>
            <a:r>
              <a:rPr lang="cs-CZ" sz="2400" dirty="0" smtClean="0">
                <a:solidFill>
                  <a:srgbClr val="FFFFFF"/>
                </a:solidFill>
                <a:latin typeface="Arial"/>
                <a:cs typeface="Arial"/>
              </a:rPr>
              <a:t>odhadnout</a:t>
            </a:r>
            <a:r>
              <a:rPr lang="cs-CZ" sz="2400" dirty="0" smtClean="0">
                <a:solidFill>
                  <a:srgbClr val="FFFFFF"/>
                </a:solidFill>
                <a:latin typeface="Times New Roman"/>
                <a:cs typeface="Times New Roman"/>
              </a:rPr>
              <a:t> </a:t>
            </a:r>
            <a:r>
              <a:rPr lang="cs-CZ" sz="2400" dirty="0" smtClean="0">
                <a:solidFill>
                  <a:srgbClr val="FFFFFF"/>
                </a:solidFill>
                <a:latin typeface="Arial"/>
                <a:cs typeface="Arial"/>
              </a:rPr>
              <a:t>reakci</a:t>
            </a:r>
            <a:r>
              <a:rPr lang="cs-CZ" sz="2400" dirty="0" smtClean="0">
                <a:solidFill>
                  <a:srgbClr val="FFFFFF"/>
                </a:solidFill>
                <a:latin typeface="Times New Roman"/>
                <a:cs typeface="Times New Roman"/>
              </a:rPr>
              <a:t> </a:t>
            </a:r>
            <a:r>
              <a:rPr lang="cs-CZ" sz="2400" dirty="0" smtClean="0">
                <a:solidFill>
                  <a:srgbClr val="FFFFFF"/>
                </a:solidFill>
                <a:latin typeface="Arial"/>
                <a:cs typeface="Arial"/>
              </a:rPr>
              <a:t>trhu</a:t>
            </a:r>
            <a:r>
              <a:rPr lang="cs-CZ" sz="2400" dirty="0" smtClean="0">
                <a:solidFill>
                  <a:srgbClr val="FFFFFF"/>
                </a:solidFill>
                <a:latin typeface="Times New Roman"/>
                <a:cs typeface="Times New Roman"/>
              </a:rPr>
              <a:t> </a:t>
            </a:r>
            <a:r>
              <a:rPr lang="cs-CZ" sz="2400" dirty="0" smtClean="0">
                <a:solidFill>
                  <a:srgbClr val="FFFFFF"/>
                </a:solidFill>
                <a:latin typeface="Arial"/>
                <a:cs typeface="Arial"/>
              </a:rPr>
              <a:t>na</a:t>
            </a:r>
            <a:r>
              <a:rPr lang="cs-CZ" sz="2400" dirty="0" smtClean="0">
                <a:solidFill>
                  <a:srgbClr val="FFFFFF"/>
                </a:solidFill>
                <a:latin typeface="Times New Roman"/>
                <a:cs typeface="Times New Roman"/>
              </a:rPr>
              <a:t> </a:t>
            </a:r>
            <a:r>
              <a:rPr lang="cs-CZ" sz="2400" dirty="0" smtClean="0">
                <a:solidFill>
                  <a:srgbClr val="FFFFFF"/>
                </a:solidFill>
                <a:latin typeface="Arial"/>
                <a:cs typeface="Arial"/>
              </a:rPr>
              <a:t>změnu</a:t>
            </a:r>
            <a:endParaRPr lang="cs-CZ" sz="2400" dirty="0">
              <a:latin typeface="Arial"/>
              <a:cs typeface="Arial"/>
            </a:endParaRPr>
          </a:p>
        </p:txBody>
      </p:sp>
      <p:sp>
        <p:nvSpPr>
          <p:cNvPr id="4" name="object 4"/>
          <p:cNvSpPr txBox="1"/>
          <p:nvPr/>
        </p:nvSpPr>
        <p:spPr>
          <a:xfrm>
            <a:off x="1004113" y="2602638"/>
            <a:ext cx="8073390" cy="369332"/>
          </a:xfrm>
          <a:prstGeom prst="rect">
            <a:avLst/>
          </a:prstGeom>
        </p:spPr>
        <p:txBody>
          <a:bodyPr vert="horz" wrap="square" lIns="0" tIns="0" rIns="0" bIns="0" rtlCol="0">
            <a:spAutoFit/>
          </a:bodyPr>
          <a:lstStyle/>
          <a:p>
            <a:pPr marL="12700">
              <a:lnSpc>
                <a:spcPct val="100000"/>
              </a:lnSpc>
              <a:tabLst>
                <a:tab pos="384810" algn="l"/>
                <a:tab pos="4660265" algn="l"/>
              </a:tabLst>
            </a:pPr>
            <a:r>
              <a:rPr lang="cs-CZ" sz="2400" b="1" dirty="0" smtClean="0">
                <a:solidFill>
                  <a:srgbClr val="FFFFFF"/>
                </a:solidFill>
                <a:latin typeface="Arial"/>
                <a:cs typeface="Arial"/>
              </a:rPr>
              <a:t>e</a:t>
            </a:r>
            <a:r>
              <a:rPr lang="cs-CZ" sz="2400" b="1" dirty="0" smtClean="0">
                <a:solidFill>
                  <a:srgbClr val="FFFFFF"/>
                </a:solidFill>
                <a:latin typeface="Times New Roman"/>
                <a:cs typeface="Times New Roman"/>
              </a:rPr>
              <a:t>	</a:t>
            </a:r>
            <a:r>
              <a:rPr lang="cs-CZ" sz="2400" b="1" dirty="0" smtClean="0">
                <a:solidFill>
                  <a:srgbClr val="FFFFFF"/>
                </a:solidFill>
                <a:latin typeface="Arial"/>
                <a:cs typeface="Arial"/>
              </a:rPr>
              <a:t>=</a:t>
            </a:r>
            <a:r>
              <a:rPr lang="cs-CZ" sz="2400" b="1" dirty="0" smtClean="0">
                <a:solidFill>
                  <a:srgbClr val="FFFFFF"/>
                </a:solidFill>
                <a:latin typeface="Times New Roman"/>
                <a:cs typeface="Times New Roman"/>
              </a:rPr>
              <a:t> </a:t>
            </a:r>
            <a:r>
              <a:rPr lang="cs-CZ" sz="2400" b="1" dirty="0" smtClean="0">
                <a:solidFill>
                  <a:srgbClr val="FFFFFF"/>
                </a:solidFill>
                <a:latin typeface="Arial"/>
                <a:cs typeface="Arial"/>
              </a:rPr>
              <a:t>Procentní změna množství	:</a:t>
            </a:r>
            <a:r>
              <a:rPr lang="cs-CZ" sz="2400" b="1" dirty="0" smtClean="0">
                <a:solidFill>
                  <a:srgbClr val="FFFFFF"/>
                </a:solidFill>
                <a:latin typeface="Times New Roman"/>
                <a:cs typeface="Times New Roman"/>
              </a:rPr>
              <a:t> </a:t>
            </a:r>
            <a:r>
              <a:rPr lang="cs-CZ" sz="2400" b="1" dirty="0" smtClean="0">
                <a:solidFill>
                  <a:srgbClr val="FFFFFF"/>
                </a:solidFill>
                <a:latin typeface="Arial"/>
                <a:cs typeface="Arial"/>
              </a:rPr>
              <a:t>Procentní změna ceny</a:t>
            </a:r>
            <a:endParaRPr lang="cs-CZ" sz="2400" dirty="0">
              <a:latin typeface="Arial"/>
              <a:cs typeface="Arial"/>
            </a:endParaRPr>
          </a:p>
        </p:txBody>
      </p:sp>
      <p:sp>
        <p:nvSpPr>
          <p:cNvPr id="5" name="object 5"/>
          <p:cNvSpPr txBox="1"/>
          <p:nvPr/>
        </p:nvSpPr>
        <p:spPr>
          <a:xfrm>
            <a:off x="1173574" y="2811870"/>
            <a:ext cx="172085" cy="246221"/>
          </a:xfrm>
          <a:prstGeom prst="rect">
            <a:avLst/>
          </a:prstGeom>
        </p:spPr>
        <p:txBody>
          <a:bodyPr vert="horz" wrap="square" lIns="0" tIns="0" rIns="0" bIns="0" rtlCol="0">
            <a:spAutoFit/>
          </a:bodyPr>
          <a:lstStyle/>
          <a:p>
            <a:pPr marL="12700">
              <a:lnSpc>
                <a:spcPct val="100000"/>
              </a:lnSpc>
            </a:pPr>
            <a:r>
              <a:rPr lang="cs-CZ" sz="1600" b="1" dirty="0" smtClean="0">
                <a:solidFill>
                  <a:srgbClr val="FFFFFF"/>
                </a:solidFill>
                <a:latin typeface="Arial"/>
                <a:cs typeface="Arial"/>
              </a:rPr>
              <a:t>D</a:t>
            </a:r>
            <a:endParaRPr lang="cs-CZ" sz="1600" dirty="0">
              <a:latin typeface="Arial"/>
              <a:cs typeface="Arial"/>
            </a:endParaRPr>
          </a:p>
        </p:txBody>
      </p:sp>
      <p:sp>
        <p:nvSpPr>
          <p:cNvPr id="6" name="object 6"/>
          <p:cNvSpPr txBox="1"/>
          <p:nvPr/>
        </p:nvSpPr>
        <p:spPr>
          <a:xfrm>
            <a:off x="490529" y="3056790"/>
            <a:ext cx="8879205" cy="369332"/>
          </a:xfrm>
          <a:prstGeom prst="rect">
            <a:avLst/>
          </a:prstGeom>
        </p:spPr>
        <p:txBody>
          <a:bodyPr vert="horz" wrap="square" lIns="0" tIns="0" rIns="0" bIns="0" rtlCol="0">
            <a:spAutoFit/>
          </a:bodyPr>
          <a:lstStyle/>
          <a:p>
            <a:pPr marL="12700">
              <a:lnSpc>
                <a:spcPct val="100000"/>
              </a:lnSpc>
              <a:tabLst>
                <a:tab pos="7133590" algn="l"/>
              </a:tabLst>
            </a:pPr>
            <a:r>
              <a:rPr lang="cs-CZ" sz="2400" dirty="0" smtClean="0">
                <a:solidFill>
                  <a:srgbClr val="FFFFFF"/>
                </a:solidFill>
                <a:latin typeface="Arial"/>
                <a:cs typeface="Arial"/>
              </a:rPr>
              <a:t>Pružná,</a:t>
            </a:r>
            <a:r>
              <a:rPr lang="cs-CZ" sz="2400" dirty="0" smtClean="0">
                <a:solidFill>
                  <a:srgbClr val="FFFFFF"/>
                </a:solidFill>
                <a:latin typeface="Times New Roman"/>
                <a:cs typeface="Times New Roman"/>
              </a:rPr>
              <a:t> </a:t>
            </a:r>
            <a:r>
              <a:rPr lang="cs-CZ" sz="2400" dirty="0" smtClean="0">
                <a:solidFill>
                  <a:srgbClr val="FFFFFF"/>
                </a:solidFill>
                <a:latin typeface="Arial"/>
                <a:cs typeface="Arial"/>
              </a:rPr>
              <a:t>nepružná a</a:t>
            </a:r>
            <a:r>
              <a:rPr lang="cs-CZ" sz="2400" dirty="0" smtClean="0">
                <a:solidFill>
                  <a:srgbClr val="FFFFFF"/>
                </a:solidFill>
                <a:latin typeface="Times New Roman"/>
                <a:cs typeface="Times New Roman"/>
              </a:rPr>
              <a:t> </a:t>
            </a:r>
            <a:r>
              <a:rPr lang="cs-CZ" sz="2400" dirty="0" smtClean="0">
                <a:solidFill>
                  <a:srgbClr val="FFFFFF"/>
                </a:solidFill>
                <a:latin typeface="Arial"/>
                <a:cs typeface="Arial"/>
              </a:rPr>
              <a:t>jednotkově pružná poptávka (e</a:t>
            </a:r>
            <a:r>
              <a:rPr lang="cs-CZ" sz="2400" dirty="0" smtClean="0">
                <a:solidFill>
                  <a:srgbClr val="FFFFFF"/>
                </a:solidFill>
                <a:latin typeface="Times New Roman"/>
                <a:cs typeface="Times New Roman"/>
              </a:rPr>
              <a:t>	</a:t>
            </a:r>
            <a:r>
              <a:rPr lang="cs-CZ" sz="2400" dirty="0" smtClean="0">
                <a:solidFill>
                  <a:srgbClr val="FFFFFF"/>
                </a:solidFill>
                <a:latin typeface="Arial"/>
                <a:cs typeface="Arial"/>
              </a:rPr>
              <a:t>&gt;</a:t>
            </a:r>
            <a:r>
              <a:rPr lang="cs-CZ" sz="2400" dirty="0" smtClean="0">
                <a:solidFill>
                  <a:srgbClr val="FFFFFF"/>
                </a:solidFill>
                <a:latin typeface="Times New Roman"/>
                <a:cs typeface="Times New Roman"/>
              </a:rPr>
              <a:t> </a:t>
            </a:r>
            <a:r>
              <a:rPr lang="cs-CZ" sz="2400" dirty="0" smtClean="0">
                <a:solidFill>
                  <a:srgbClr val="FFFFFF"/>
                </a:solidFill>
                <a:latin typeface="Arial"/>
                <a:cs typeface="Arial"/>
              </a:rPr>
              <a:t>1,</a:t>
            </a:r>
            <a:r>
              <a:rPr lang="cs-CZ" sz="2400" dirty="0" smtClean="0">
                <a:solidFill>
                  <a:srgbClr val="FFFFFF"/>
                </a:solidFill>
                <a:latin typeface="Times New Roman"/>
                <a:cs typeface="Times New Roman"/>
              </a:rPr>
              <a:t> </a:t>
            </a:r>
            <a:r>
              <a:rPr lang="cs-CZ" sz="2400" dirty="0" smtClean="0">
                <a:solidFill>
                  <a:srgbClr val="FFFFFF"/>
                </a:solidFill>
                <a:latin typeface="Arial"/>
                <a:cs typeface="Arial"/>
              </a:rPr>
              <a:t>&lt;</a:t>
            </a:r>
            <a:r>
              <a:rPr lang="cs-CZ" sz="2400" dirty="0" smtClean="0">
                <a:solidFill>
                  <a:srgbClr val="FFFFFF"/>
                </a:solidFill>
                <a:latin typeface="Times New Roman"/>
                <a:cs typeface="Times New Roman"/>
              </a:rPr>
              <a:t> </a:t>
            </a:r>
            <a:r>
              <a:rPr lang="cs-CZ" sz="2400" dirty="0" smtClean="0">
                <a:solidFill>
                  <a:srgbClr val="FFFFFF"/>
                </a:solidFill>
                <a:latin typeface="Arial"/>
                <a:cs typeface="Arial"/>
              </a:rPr>
              <a:t>1,</a:t>
            </a:r>
            <a:r>
              <a:rPr lang="cs-CZ" sz="2400" dirty="0" smtClean="0">
                <a:solidFill>
                  <a:srgbClr val="FFFFFF"/>
                </a:solidFill>
                <a:latin typeface="Times New Roman"/>
                <a:cs typeface="Times New Roman"/>
              </a:rPr>
              <a:t> </a:t>
            </a:r>
            <a:r>
              <a:rPr lang="cs-CZ" sz="2400" dirty="0" smtClean="0">
                <a:solidFill>
                  <a:srgbClr val="FFFFFF"/>
                </a:solidFill>
                <a:latin typeface="Arial"/>
                <a:cs typeface="Arial"/>
              </a:rPr>
              <a:t>=</a:t>
            </a:r>
            <a:r>
              <a:rPr lang="cs-CZ" sz="2400" dirty="0" smtClean="0">
                <a:solidFill>
                  <a:srgbClr val="FFFFFF"/>
                </a:solidFill>
                <a:latin typeface="Times New Roman"/>
                <a:cs typeface="Times New Roman"/>
              </a:rPr>
              <a:t> </a:t>
            </a:r>
            <a:r>
              <a:rPr lang="cs-CZ" sz="2400" dirty="0" smtClean="0">
                <a:solidFill>
                  <a:srgbClr val="FFFFFF"/>
                </a:solidFill>
                <a:latin typeface="Arial"/>
                <a:cs typeface="Arial"/>
              </a:rPr>
              <a:t>1)</a:t>
            </a:r>
            <a:endParaRPr lang="cs-CZ" sz="2400" dirty="0">
              <a:latin typeface="Arial"/>
              <a:cs typeface="Arial"/>
            </a:endParaRPr>
          </a:p>
        </p:txBody>
      </p:sp>
      <p:sp>
        <p:nvSpPr>
          <p:cNvPr id="7" name="object 7"/>
          <p:cNvSpPr txBox="1"/>
          <p:nvPr/>
        </p:nvSpPr>
        <p:spPr>
          <a:xfrm>
            <a:off x="7407415" y="3266022"/>
            <a:ext cx="172085" cy="246221"/>
          </a:xfrm>
          <a:prstGeom prst="rect">
            <a:avLst/>
          </a:prstGeom>
        </p:spPr>
        <p:txBody>
          <a:bodyPr vert="horz" wrap="square" lIns="0" tIns="0" rIns="0" bIns="0" rtlCol="0">
            <a:spAutoFit/>
          </a:bodyPr>
          <a:lstStyle/>
          <a:p>
            <a:pPr marL="12700">
              <a:lnSpc>
                <a:spcPct val="100000"/>
              </a:lnSpc>
            </a:pPr>
            <a:r>
              <a:rPr lang="cs-CZ" sz="1600" dirty="0" smtClean="0">
                <a:solidFill>
                  <a:srgbClr val="FFFFFF"/>
                </a:solidFill>
                <a:latin typeface="Arial"/>
                <a:cs typeface="Arial"/>
              </a:rPr>
              <a:t>D</a:t>
            </a:r>
            <a:endParaRPr lang="cs-CZ" sz="1600" dirty="0">
              <a:latin typeface="Arial"/>
              <a:cs typeface="Arial"/>
            </a:endParaRPr>
          </a:p>
        </p:txBody>
      </p:sp>
      <p:sp>
        <p:nvSpPr>
          <p:cNvPr id="8" name="object 8"/>
          <p:cNvSpPr txBox="1"/>
          <p:nvPr/>
        </p:nvSpPr>
        <p:spPr>
          <a:xfrm>
            <a:off x="490532" y="3512601"/>
            <a:ext cx="9076690" cy="3280385"/>
          </a:xfrm>
          <a:prstGeom prst="rect">
            <a:avLst/>
          </a:prstGeom>
        </p:spPr>
        <p:txBody>
          <a:bodyPr vert="horz" wrap="square" lIns="0" tIns="0" rIns="0" bIns="0" rtlCol="0">
            <a:spAutoFit/>
          </a:bodyPr>
          <a:lstStyle/>
          <a:p>
            <a:pPr marL="12700">
              <a:lnSpc>
                <a:spcPct val="100000"/>
              </a:lnSpc>
              <a:tabLst>
                <a:tab pos="5960110" algn="l"/>
              </a:tabLst>
            </a:pPr>
            <a:r>
              <a:rPr lang="cs-CZ" sz="2400" dirty="0" smtClean="0">
                <a:solidFill>
                  <a:srgbClr val="FFFFFF"/>
                </a:solidFill>
                <a:latin typeface="Arial"/>
                <a:cs typeface="Arial"/>
              </a:rPr>
              <a:t>Cenová pružnost nemusí být vždy známá -</a:t>
            </a:r>
            <a:r>
              <a:rPr lang="cs-CZ" sz="2400" dirty="0" smtClean="0">
                <a:solidFill>
                  <a:srgbClr val="FFFFFF"/>
                </a:solidFill>
                <a:latin typeface="Times New Roman"/>
                <a:cs typeface="Times New Roman"/>
              </a:rPr>
              <a:t>	</a:t>
            </a:r>
            <a:r>
              <a:rPr lang="cs-CZ" sz="2400" dirty="0" smtClean="0">
                <a:solidFill>
                  <a:srgbClr val="FFFFFF"/>
                </a:solidFill>
                <a:latin typeface="Arial"/>
                <a:cs typeface="Arial"/>
              </a:rPr>
              <a:t>orientace</a:t>
            </a:r>
            <a:r>
              <a:rPr lang="cs-CZ" sz="2400" dirty="0" smtClean="0">
                <a:solidFill>
                  <a:srgbClr val="FFFFFF"/>
                </a:solidFill>
                <a:latin typeface="Times New Roman"/>
                <a:cs typeface="Times New Roman"/>
              </a:rPr>
              <a:t> </a:t>
            </a:r>
            <a:r>
              <a:rPr lang="cs-CZ" sz="2400" dirty="0" smtClean="0">
                <a:solidFill>
                  <a:srgbClr val="FFFFFF"/>
                </a:solidFill>
                <a:latin typeface="Arial"/>
                <a:cs typeface="Arial"/>
              </a:rPr>
              <a:t>podle</a:t>
            </a:r>
            <a:r>
              <a:rPr lang="cs-CZ" sz="2400" dirty="0" smtClean="0">
                <a:solidFill>
                  <a:srgbClr val="FFFFFF"/>
                </a:solidFill>
                <a:latin typeface="Times New Roman"/>
                <a:cs typeface="Times New Roman"/>
              </a:rPr>
              <a:t> </a:t>
            </a:r>
            <a:r>
              <a:rPr lang="cs-CZ" sz="2400" dirty="0" smtClean="0">
                <a:solidFill>
                  <a:srgbClr val="FFFFFF"/>
                </a:solidFill>
                <a:latin typeface="Arial"/>
                <a:cs typeface="Arial"/>
              </a:rPr>
              <a:t>faktorů</a:t>
            </a:r>
            <a:endParaRPr lang="cs-CZ" sz="2400" dirty="0" smtClean="0">
              <a:latin typeface="Arial"/>
              <a:cs typeface="Arial"/>
            </a:endParaRPr>
          </a:p>
          <a:p>
            <a:pPr marL="349250" indent="-336550">
              <a:lnSpc>
                <a:spcPct val="100000"/>
              </a:lnSpc>
              <a:spcBef>
                <a:spcPts val="715"/>
              </a:spcBef>
              <a:buClr>
                <a:srgbClr val="FFFFFF"/>
              </a:buClr>
              <a:buFont typeface="Times New Roman"/>
              <a:buChar char="•"/>
              <a:tabLst>
                <a:tab pos="349885" algn="l"/>
              </a:tabLst>
            </a:pPr>
            <a:r>
              <a:rPr lang="cs-CZ" sz="2200" dirty="0" smtClean="0">
                <a:solidFill>
                  <a:srgbClr val="FFFFFF"/>
                </a:solidFill>
                <a:latin typeface="Arial"/>
                <a:cs typeface="Arial"/>
              </a:rPr>
              <a:t>existenci</a:t>
            </a:r>
            <a:r>
              <a:rPr lang="cs-CZ" sz="2200" dirty="0" smtClean="0">
                <a:solidFill>
                  <a:srgbClr val="FFFFFF"/>
                </a:solidFill>
                <a:latin typeface="Times New Roman"/>
                <a:cs typeface="Times New Roman"/>
              </a:rPr>
              <a:t> </a:t>
            </a:r>
            <a:r>
              <a:rPr lang="cs-CZ" sz="2200" dirty="0" smtClean="0">
                <a:solidFill>
                  <a:srgbClr val="FFFFFF"/>
                </a:solidFill>
                <a:latin typeface="Arial"/>
                <a:cs typeface="Arial"/>
              </a:rPr>
              <a:t>substitutů,</a:t>
            </a:r>
            <a:endParaRPr lang="cs-CZ" sz="2200" dirty="0" smtClean="0">
              <a:latin typeface="Arial"/>
              <a:cs typeface="Arial"/>
            </a:endParaRPr>
          </a:p>
          <a:p>
            <a:pPr marL="349250" indent="-336550">
              <a:lnSpc>
                <a:spcPct val="100000"/>
              </a:lnSpc>
              <a:spcBef>
                <a:spcPts val="720"/>
              </a:spcBef>
              <a:buClr>
                <a:srgbClr val="FFFFFF"/>
              </a:buClr>
              <a:buFont typeface="Times New Roman"/>
              <a:buChar char="•"/>
              <a:tabLst>
                <a:tab pos="349885" algn="l"/>
              </a:tabLst>
            </a:pPr>
            <a:r>
              <a:rPr lang="cs-CZ" sz="2200" dirty="0" smtClean="0">
                <a:solidFill>
                  <a:srgbClr val="FFFFFF"/>
                </a:solidFill>
                <a:latin typeface="Arial"/>
                <a:cs typeface="Arial"/>
              </a:rPr>
              <a:t>originalitu</a:t>
            </a:r>
            <a:r>
              <a:rPr lang="cs-CZ" sz="2200" dirty="0" smtClean="0">
                <a:solidFill>
                  <a:srgbClr val="FFFFFF"/>
                </a:solidFill>
                <a:latin typeface="Times New Roman"/>
                <a:cs typeface="Times New Roman"/>
              </a:rPr>
              <a:t> </a:t>
            </a:r>
            <a:r>
              <a:rPr lang="cs-CZ" sz="2200" dirty="0" smtClean="0">
                <a:solidFill>
                  <a:srgbClr val="FFFFFF"/>
                </a:solidFill>
                <a:latin typeface="Arial"/>
                <a:cs typeface="Arial"/>
              </a:rPr>
              <a:t>produktu,</a:t>
            </a:r>
            <a:endParaRPr lang="cs-CZ" sz="2200" dirty="0" smtClean="0">
              <a:latin typeface="Arial"/>
              <a:cs typeface="Arial"/>
            </a:endParaRPr>
          </a:p>
          <a:p>
            <a:pPr marL="349250" indent="-336550">
              <a:lnSpc>
                <a:spcPct val="100000"/>
              </a:lnSpc>
              <a:spcBef>
                <a:spcPts val="705"/>
              </a:spcBef>
              <a:buClr>
                <a:srgbClr val="FFFFFF"/>
              </a:buClr>
              <a:buFont typeface="Times New Roman"/>
              <a:buChar char="•"/>
              <a:tabLst>
                <a:tab pos="349885" algn="l"/>
              </a:tabLst>
            </a:pPr>
            <a:r>
              <a:rPr lang="cs-CZ" sz="2200" dirty="0" smtClean="0">
                <a:solidFill>
                  <a:srgbClr val="FFFFFF"/>
                </a:solidFill>
                <a:latin typeface="Arial"/>
                <a:cs typeface="Arial"/>
              </a:rPr>
              <a:t>snadnost</a:t>
            </a:r>
            <a:r>
              <a:rPr lang="cs-CZ" sz="2200" dirty="0" smtClean="0">
                <a:solidFill>
                  <a:srgbClr val="FFFFFF"/>
                </a:solidFill>
                <a:latin typeface="Times New Roman"/>
                <a:cs typeface="Times New Roman"/>
              </a:rPr>
              <a:t> </a:t>
            </a:r>
            <a:r>
              <a:rPr lang="cs-CZ" sz="2200" dirty="0" smtClean="0">
                <a:solidFill>
                  <a:srgbClr val="FFFFFF"/>
                </a:solidFill>
                <a:latin typeface="Arial"/>
                <a:cs typeface="Arial"/>
              </a:rPr>
              <a:t>srovnání,</a:t>
            </a:r>
            <a:endParaRPr lang="cs-CZ" sz="2200" dirty="0" smtClean="0">
              <a:latin typeface="Arial"/>
              <a:cs typeface="Arial"/>
            </a:endParaRPr>
          </a:p>
          <a:p>
            <a:pPr marL="349250" indent="-336550">
              <a:lnSpc>
                <a:spcPct val="100000"/>
              </a:lnSpc>
              <a:spcBef>
                <a:spcPts val="720"/>
              </a:spcBef>
              <a:buClr>
                <a:srgbClr val="FFFFFF"/>
              </a:buClr>
              <a:buFont typeface="Times New Roman"/>
              <a:buChar char="•"/>
              <a:tabLst>
                <a:tab pos="349885" algn="l"/>
              </a:tabLst>
            </a:pPr>
            <a:r>
              <a:rPr lang="cs-CZ" sz="2200" dirty="0" smtClean="0">
                <a:solidFill>
                  <a:srgbClr val="FFFFFF"/>
                </a:solidFill>
                <a:latin typeface="Arial"/>
                <a:cs typeface="Arial"/>
              </a:rPr>
              <a:t>podíl ve</a:t>
            </a:r>
            <a:r>
              <a:rPr lang="cs-CZ" sz="2200" dirty="0" smtClean="0">
                <a:solidFill>
                  <a:srgbClr val="FFFFFF"/>
                </a:solidFill>
                <a:latin typeface="Times New Roman"/>
                <a:cs typeface="Times New Roman"/>
              </a:rPr>
              <a:t> </a:t>
            </a:r>
            <a:r>
              <a:rPr lang="cs-CZ" sz="2200" dirty="0" smtClean="0">
                <a:solidFill>
                  <a:srgbClr val="FFFFFF"/>
                </a:solidFill>
                <a:latin typeface="Arial"/>
                <a:cs typeface="Arial"/>
              </a:rPr>
              <a:t>výdajích (menší citlivost</a:t>
            </a:r>
            <a:r>
              <a:rPr lang="cs-CZ" sz="2200" dirty="0" smtClean="0">
                <a:solidFill>
                  <a:srgbClr val="FFFFFF"/>
                </a:solidFill>
                <a:latin typeface="Times New Roman"/>
                <a:cs typeface="Times New Roman"/>
              </a:rPr>
              <a:t> </a:t>
            </a:r>
            <a:r>
              <a:rPr lang="cs-CZ" sz="2200" dirty="0" smtClean="0">
                <a:solidFill>
                  <a:srgbClr val="FFFFFF"/>
                </a:solidFill>
                <a:latin typeface="Arial"/>
                <a:cs typeface="Arial"/>
              </a:rPr>
              <a:t>při menším podílu),</a:t>
            </a:r>
            <a:endParaRPr lang="cs-CZ" sz="2200" dirty="0" smtClean="0">
              <a:latin typeface="Arial"/>
              <a:cs typeface="Arial"/>
            </a:endParaRPr>
          </a:p>
          <a:p>
            <a:pPr marL="349250" indent="-336550">
              <a:lnSpc>
                <a:spcPct val="100000"/>
              </a:lnSpc>
              <a:spcBef>
                <a:spcPts val="705"/>
              </a:spcBef>
              <a:buClr>
                <a:srgbClr val="FFFFFF"/>
              </a:buClr>
              <a:buFont typeface="Times New Roman"/>
              <a:buChar char="•"/>
              <a:tabLst>
                <a:tab pos="349885" algn="l"/>
              </a:tabLst>
            </a:pPr>
            <a:r>
              <a:rPr lang="cs-CZ" sz="2200" dirty="0" smtClean="0">
                <a:solidFill>
                  <a:srgbClr val="FFFFFF"/>
                </a:solidFill>
                <a:latin typeface="Arial"/>
                <a:cs typeface="Arial"/>
              </a:rPr>
              <a:t>kvalitu</a:t>
            </a:r>
            <a:r>
              <a:rPr lang="cs-CZ" sz="2200" dirty="0" smtClean="0">
                <a:solidFill>
                  <a:srgbClr val="FFFFFF"/>
                </a:solidFill>
                <a:latin typeface="Times New Roman"/>
                <a:cs typeface="Times New Roman"/>
              </a:rPr>
              <a:t> </a:t>
            </a:r>
            <a:r>
              <a:rPr lang="cs-CZ" sz="2200" dirty="0" smtClean="0">
                <a:solidFill>
                  <a:srgbClr val="FFFFFF"/>
                </a:solidFill>
                <a:latin typeface="Arial"/>
                <a:cs typeface="Arial"/>
              </a:rPr>
              <a:t>(menší citlivost</a:t>
            </a:r>
            <a:r>
              <a:rPr lang="cs-CZ" sz="2200" dirty="0" smtClean="0">
                <a:solidFill>
                  <a:srgbClr val="FFFFFF"/>
                </a:solidFill>
                <a:latin typeface="Times New Roman"/>
                <a:cs typeface="Times New Roman"/>
              </a:rPr>
              <a:t> </a:t>
            </a:r>
            <a:r>
              <a:rPr lang="cs-CZ" sz="2200" dirty="0" smtClean="0">
                <a:solidFill>
                  <a:srgbClr val="FFFFFF"/>
                </a:solidFill>
                <a:latin typeface="Arial"/>
                <a:cs typeface="Arial"/>
              </a:rPr>
              <a:t>u</a:t>
            </a:r>
            <a:r>
              <a:rPr lang="cs-CZ" sz="2200" dirty="0" smtClean="0">
                <a:solidFill>
                  <a:srgbClr val="FFFFFF"/>
                </a:solidFill>
                <a:latin typeface="Times New Roman"/>
                <a:cs typeface="Times New Roman"/>
              </a:rPr>
              <a:t> </a:t>
            </a:r>
            <a:r>
              <a:rPr lang="cs-CZ" sz="2200" dirty="0" smtClean="0">
                <a:solidFill>
                  <a:srgbClr val="FFFFFF"/>
                </a:solidFill>
                <a:latin typeface="Arial"/>
                <a:cs typeface="Arial"/>
              </a:rPr>
              <a:t>kvalitních a</a:t>
            </a:r>
            <a:r>
              <a:rPr lang="cs-CZ" sz="2200" dirty="0" smtClean="0">
                <a:solidFill>
                  <a:srgbClr val="FFFFFF"/>
                </a:solidFill>
                <a:latin typeface="Times New Roman"/>
                <a:cs typeface="Times New Roman"/>
              </a:rPr>
              <a:t> </a:t>
            </a:r>
            <a:r>
              <a:rPr lang="cs-CZ" sz="2200" dirty="0" smtClean="0">
                <a:solidFill>
                  <a:srgbClr val="FFFFFF"/>
                </a:solidFill>
                <a:latin typeface="Arial"/>
                <a:cs typeface="Arial"/>
              </a:rPr>
              <a:t>prestižních výrobků)</a:t>
            </a:r>
            <a:r>
              <a:rPr lang="cs-CZ" sz="2200" dirty="0" smtClean="0">
                <a:solidFill>
                  <a:srgbClr val="FFFFFF"/>
                </a:solidFill>
                <a:latin typeface="Times New Roman"/>
                <a:cs typeface="Times New Roman"/>
              </a:rPr>
              <a:t> </a:t>
            </a:r>
            <a:r>
              <a:rPr lang="cs-CZ" sz="2200" dirty="0" smtClean="0">
                <a:solidFill>
                  <a:srgbClr val="FFFFFF"/>
                </a:solidFill>
                <a:latin typeface="Arial"/>
                <a:cs typeface="Arial"/>
              </a:rPr>
              <a:t>a</a:t>
            </a:r>
            <a:endParaRPr lang="cs-CZ" sz="2200" dirty="0" smtClean="0">
              <a:latin typeface="Arial"/>
              <a:cs typeface="Arial"/>
            </a:endParaRPr>
          </a:p>
          <a:p>
            <a:pPr marL="349250" marR="556895" indent="-336550">
              <a:lnSpc>
                <a:spcPts val="2450"/>
              </a:lnSpc>
              <a:spcBef>
                <a:spcPts val="960"/>
              </a:spcBef>
              <a:buClr>
                <a:srgbClr val="FFFFFF"/>
              </a:buClr>
              <a:buFont typeface="Times New Roman"/>
              <a:buChar char="•"/>
              <a:tabLst>
                <a:tab pos="349885" algn="l"/>
              </a:tabLst>
            </a:pPr>
            <a:r>
              <a:rPr lang="cs-CZ" sz="2200" dirty="0" smtClean="0">
                <a:solidFill>
                  <a:srgbClr val="FFFFFF"/>
                </a:solidFill>
                <a:latin typeface="Arial"/>
                <a:cs typeface="Arial"/>
              </a:rPr>
              <a:t>možnost skladování (menší citlivost</a:t>
            </a:r>
            <a:r>
              <a:rPr lang="cs-CZ" sz="2200" dirty="0" smtClean="0">
                <a:solidFill>
                  <a:srgbClr val="FFFFFF"/>
                </a:solidFill>
                <a:latin typeface="Times New Roman"/>
                <a:cs typeface="Times New Roman"/>
              </a:rPr>
              <a:t> </a:t>
            </a:r>
            <a:r>
              <a:rPr lang="cs-CZ" sz="2200" dirty="0" smtClean="0">
                <a:solidFill>
                  <a:srgbClr val="FFFFFF"/>
                </a:solidFill>
                <a:latin typeface="Arial"/>
                <a:cs typeface="Arial"/>
              </a:rPr>
              <a:t>u</a:t>
            </a:r>
            <a:r>
              <a:rPr lang="cs-CZ" sz="2200" dirty="0" smtClean="0">
                <a:solidFill>
                  <a:srgbClr val="FFFFFF"/>
                </a:solidFill>
                <a:latin typeface="Times New Roman"/>
                <a:cs typeface="Times New Roman"/>
              </a:rPr>
              <a:t> </a:t>
            </a:r>
            <a:r>
              <a:rPr lang="cs-CZ" sz="2200" dirty="0" smtClean="0">
                <a:solidFill>
                  <a:srgbClr val="FFFFFF"/>
                </a:solidFill>
                <a:latin typeface="Arial"/>
                <a:cs typeface="Arial"/>
              </a:rPr>
              <a:t>výrobků,</a:t>
            </a:r>
            <a:r>
              <a:rPr lang="cs-CZ" sz="2200" dirty="0" smtClean="0">
                <a:solidFill>
                  <a:srgbClr val="FFFFFF"/>
                </a:solidFill>
                <a:latin typeface="Times New Roman"/>
                <a:cs typeface="Times New Roman"/>
              </a:rPr>
              <a:t> </a:t>
            </a:r>
            <a:r>
              <a:rPr lang="cs-CZ" sz="2200" dirty="0" smtClean="0">
                <a:solidFill>
                  <a:srgbClr val="FFFFFF"/>
                </a:solidFill>
                <a:latin typeface="Arial"/>
                <a:cs typeface="Arial"/>
              </a:rPr>
              <a:t>které nemohou</a:t>
            </a:r>
            <a:r>
              <a:rPr lang="cs-CZ" sz="2200" dirty="0" smtClean="0">
                <a:solidFill>
                  <a:srgbClr val="FFFFFF"/>
                </a:solidFill>
                <a:latin typeface="Times New Roman"/>
                <a:cs typeface="Times New Roman"/>
              </a:rPr>
              <a:t> </a:t>
            </a:r>
            <a:r>
              <a:rPr lang="cs-CZ" sz="2200" dirty="0" smtClean="0">
                <a:solidFill>
                  <a:srgbClr val="FFFFFF"/>
                </a:solidFill>
                <a:latin typeface="Arial"/>
                <a:cs typeface="Arial"/>
              </a:rPr>
              <a:t>být skladovány)..</a:t>
            </a:r>
            <a:endParaRPr lang="cs-CZ" sz="2200" dirty="0">
              <a:latin typeface="Arial"/>
              <a:cs typeface="Aria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490530" y="409701"/>
            <a:ext cx="9102739" cy="1179810"/>
          </a:xfrm>
          <a:prstGeom prst="rect">
            <a:avLst/>
          </a:prstGeom>
        </p:spPr>
        <p:txBody>
          <a:bodyPr vert="horz" wrap="square" lIns="0" tIns="0" rIns="0" bIns="0" rtlCol="0">
            <a:spAutoFit/>
          </a:bodyPr>
          <a:lstStyle/>
          <a:p>
            <a:pPr marL="12700">
              <a:lnSpc>
                <a:spcPts val="4630"/>
              </a:lnSpc>
            </a:pPr>
            <a:r>
              <a:rPr lang="cs-CZ" dirty="0" smtClean="0"/>
              <a:t>Poptávkově orientované metody</a:t>
            </a:r>
          </a:p>
          <a:p>
            <a:pPr marL="12700">
              <a:lnSpc>
                <a:spcPts val="4630"/>
              </a:lnSpc>
            </a:pPr>
            <a:r>
              <a:rPr lang="cs-CZ" dirty="0" smtClean="0"/>
              <a:t>tvorby</a:t>
            </a:r>
            <a:r>
              <a:rPr lang="cs-CZ" dirty="0" smtClean="0">
                <a:latin typeface="Times New Roman"/>
                <a:cs typeface="Times New Roman"/>
              </a:rPr>
              <a:t> </a:t>
            </a:r>
            <a:r>
              <a:rPr lang="cs-CZ" dirty="0" smtClean="0"/>
              <a:t>cen</a:t>
            </a:r>
            <a:r>
              <a:rPr lang="cs-CZ" dirty="0" smtClean="0">
                <a:latin typeface="Times New Roman"/>
                <a:cs typeface="Times New Roman"/>
              </a:rPr>
              <a:t> </a:t>
            </a:r>
            <a:r>
              <a:rPr lang="cs-CZ" dirty="0" smtClean="0"/>
              <a:t>I</a:t>
            </a:r>
            <a:endParaRPr lang="cs-CZ" dirty="0"/>
          </a:p>
        </p:txBody>
      </p:sp>
      <p:sp>
        <p:nvSpPr>
          <p:cNvPr id="3" name="object 3"/>
          <p:cNvSpPr txBox="1"/>
          <p:nvPr/>
        </p:nvSpPr>
        <p:spPr>
          <a:xfrm>
            <a:off x="490511" y="1808386"/>
            <a:ext cx="8911590" cy="3482975"/>
          </a:xfrm>
          <a:prstGeom prst="rect">
            <a:avLst/>
          </a:prstGeom>
        </p:spPr>
        <p:txBody>
          <a:bodyPr vert="horz" wrap="square" lIns="0" tIns="0" rIns="0" bIns="0" rtlCol="0">
            <a:spAutoFit/>
          </a:bodyPr>
          <a:lstStyle/>
          <a:p>
            <a:pPr marL="349250" marR="222250" indent="-337185">
              <a:lnSpc>
                <a:spcPts val="2680"/>
              </a:lnSpc>
            </a:pPr>
            <a:r>
              <a:rPr lang="cs-CZ" sz="2400" dirty="0" smtClean="0">
                <a:solidFill>
                  <a:srgbClr val="FFFFFF"/>
                </a:solidFill>
                <a:latin typeface="Arial"/>
                <a:cs typeface="Arial"/>
              </a:rPr>
              <a:t>Otázka zda</a:t>
            </a:r>
            <a:r>
              <a:rPr lang="cs-CZ" sz="2400" dirty="0" smtClean="0">
                <a:solidFill>
                  <a:srgbClr val="FFFFFF"/>
                </a:solidFill>
                <a:latin typeface="Times New Roman"/>
                <a:cs typeface="Times New Roman"/>
              </a:rPr>
              <a:t> </a:t>
            </a:r>
            <a:r>
              <a:rPr lang="cs-CZ" sz="2400" dirty="0" smtClean="0">
                <a:solidFill>
                  <a:srgbClr val="FFFFFF"/>
                </a:solidFill>
                <a:latin typeface="Arial"/>
                <a:cs typeface="Arial"/>
              </a:rPr>
              <a:t>je</a:t>
            </a:r>
            <a:r>
              <a:rPr lang="cs-CZ" sz="2400" dirty="0" smtClean="0">
                <a:solidFill>
                  <a:srgbClr val="FFFFFF"/>
                </a:solidFill>
                <a:latin typeface="Times New Roman"/>
                <a:cs typeface="Times New Roman"/>
              </a:rPr>
              <a:t> </a:t>
            </a:r>
            <a:r>
              <a:rPr lang="cs-CZ" sz="2400" dirty="0" smtClean="0">
                <a:solidFill>
                  <a:srgbClr val="FFFFFF"/>
                </a:solidFill>
                <a:latin typeface="Arial"/>
                <a:cs typeface="Arial"/>
              </a:rPr>
              <a:t>možno </a:t>
            </a:r>
            <a:r>
              <a:rPr lang="cs-CZ" sz="2400" b="1" dirty="0" smtClean="0">
                <a:solidFill>
                  <a:srgbClr val="FFFFFF"/>
                </a:solidFill>
                <a:latin typeface="Arial"/>
                <a:cs typeface="Arial"/>
              </a:rPr>
              <a:t>uhrazovat</a:t>
            </a:r>
            <a:r>
              <a:rPr lang="cs-CZ" sz="2400" b="1" dirty="0" smtClean="0">
                <a:solidFill>
                  <a:srgbClr val="FFFFFF"/>
                </a:solidFill>
                <a:latin typeface="Times New Roman"/>
                <a:cs typeface="Times New Roman"/>
              </a:rPr>
              <a:t> </a:t>
            </a:r>
            <a:r>
              <a:rPr lang="cs-CZ" sz="2400" b="1" dirty="0" smtClean="0">
                <a:solidFill>
                  <a:srgbClr val="FFFFFF"/>
                </a:solidFill>
                <a:latin typeface="Arial"/>
                <a:cs typeface="Arial"/>
              </a:rPr>
              <a:t>náklady </a:t>
            </a:r>
            <a:r>
              <a:rPr lang="cs-CZ" sz="2400" dirty="0" smtClean="0">
                <a:solidFill>
                  <a:srgbClr val="FFFFFF"/>
                </a:solidFill>
                <a:latin typeface="Arial"/>
                <a:cs typeface="Arial"/>
              </a:rPr>
              <a:t>a</a:t>
            </a:r>
            <a:r>
              <a:rPr lang="cs-CZ" sz="2400" dirty="0" smtClean="0">
                <a:solidFill>
                  <a:srgbClr val="FFFFFF"/>
                </a:solidFill>
                <a:latin typeface="Times New Roman"/>
                <a:cs typeface="Times New Roman"/>
              </a:rPr>
              <a:t> </a:t>
            </a:r>
            <a:r>
              <a:rPr lang="cs-CZ" sz="2400" dirty="0" smtClean="0">
                <a:solidFill>
                  <a:srgbClr val="FFFFFF"/>
                </a:solidFill>
                <a:latin typeface="Arial"/>
                <a:cs typeface="Arial"/>
              </a:rPr>
              <a:t>vytvářet zisk</a:t>
            </a:r>
            <a:r>
              <a:rPr lang="cs-CZ" sz="2400" dirty="0" smtClean="0">
                <a:solidFill>
                  <a:srgbClr val="FFFFFF"/>
                </a:solidFill>
                <a:latin typeface="Times New Roman"/>
                <a:cs typeface="Times New Roman"/>
              </a:rPr>
              <a:t> </a:t>
            </a:r>
            <a:r>
              <a:rPr lang="cs-CZ" sz="2400" b="1" dirty="0" smtClean="0">
                <a:solidFill>
                  <a:srgbClr val="FFFFFF"/>
                </a:solidFill>
                <a:latin typeface="Arial"/>
                <a:cs typeface="Arial"/>
              </a:rPr>
              <a:t>při relativně vyšší ceně a</a:t>
            </a:r>
            <a:r>
              <a:rPr lang="cs-CZ" sz="2400" b="1" dirty="0" smtClean="0">
                <a:solidFill>
                  <a:srgbClr val="FFFFFF"/>
                </a:solidFill>
                <a:latin typeface="Times New Roman"/>
                <a:cs typeface="Times New Roman"/>
              </a:rPr>
              <a:t> </a:t>
            </a:r>
            <a:r>
              <a:rPr lang="cs-CZ" sz="2400" b="1" dirty="0" smtClean="0">
                <a:solidFill>
                  <a:srgbClr val="FFFFFF"/>
                </a:solidFill>
                <a:latin typeface="Arial"/>
                <a:cs typeface="Arial"/>
              </a:rPr>
              <a:t>nižším objemu</a:t>
            </a:r>
            <a:r>
              <a:rPr lang="cs-CZ" sz="2400" b="1" dirty="0" smtClean="0">
                <a:solidFill>
                  <a:srgbClr val="FFFFFF"/>
                </a:solidFill>
                <a:latin typeface="Times New Roman"/>
                <a:cs typeface="Times New Roman"/>
              </a:rPr>
              <a:t> </a:t>
            </a:r>
            <a:r>
              <a:rPr lang="cs-CZ" sz="2400" b="1" dirty="0" smtClean="0">
                <a:solidFill>
                  <a:srgbClr val="FFFFFF"/>
                </a:solidFill>
                <a:latin typeface="Arial"/>
                <a:cs typeface="Arial"/>
              </a:rPr>
              <a:t>prodeje</a:t>
            </a:r>
            <a:r>
              <a:rPr lang="cs-CZ" sz="2400" b="1" dirty="0" smtClean="0">
                <a:solidFill>
                  <a:srgbClr val="FFFFFF"/>
                </a:solidFill>
                <a:latin typeface="Times New Roman"/>
                <a:cs typeface="Times New Roman"/>
              </a:rPr>
              <a:t> </a:t>
            </a:r>
            <a:r>
              <a:rPr lang="cs-CZ" sz="2400" dirty="0" smtClean="0">
                <a:solidFill>
                  <a:srgbClr val="FFFFFF"/>
                </a:solidFill>
                <a:latin typeface="Arial"/>
                <a:cs typeface="Arial"/>
              </a:rPr>
              <a:t>či naopak</a:t>
            </a:r>
            <a:r>
              <a:rPr lang="cs-CZ" sz="2400" dirty="0" smtClean="0">
                <a:solidFill>
                  <a:srgbClr val="FFFFFF"/>
                </a:solidFill>
                <a:latin typeface="Times New Roman"/>
                <a:cs typeface="Times New Roman"/>
              </a:rPr>
              <a:t> </a:t>
            </a:r>
            <a:r>
              <a:rPr lang="cs-CZ" sz="2400" dirty="0" smtClean="0">
                <a:solidFill>
                  <a:srgbClr val="FFFFFF"/>
                </a:solidFill>
                <a:latin typeface="Arial"/>
                <a:cs typeface="Arial"/>
              </a:rPr>
              <a:t>při </a:t>
            </a:r>
            <a:r>
              <a:rPr lang="cs-CZ" sz="2400" b="1" dirty="0" smtClean="0">
                <a:solidFill>
                  <a:srgbClr val="FFFFFF"/>
                </a:solidFill>
                <a:latin typeface="Arial"/>
                <a:cs typeface="Arial"/>
              </a:rPr>
              <a:t>relativně nízké ceně a</a:t>
            </a:r>
            <a:r>
              <a:rPr lang="cs-CZ" sz="2400" b="1" dirty="0" smtClean="0">
                <a:solidFill>
                  <a:srgbClr val="FFFFFF"/>
                </a:solidFill>
                <a:latin typeface="Times New Roman"/>
                <a:cs typeface="Times New Roman"/>
              </a:rPr>
              <a:t> </a:t>
            </a:r>
            <a:r>
              <a:rPr lang="cs-CZ" sz="2400" b="1" dirty="0" smtClean="0">
                <a:solidFill>
                  <a:srgbClr val="FFFFFF"/>
                </a:solidFill>
                <a:latin typeface="Arial"/>
                <a:cs typeface="Arial"/>
              </a:rPr>
              <a:t>vyšším prodaném množství</a:t>
            </a:r>
            <a:r>
              <a:rPr lang="cs-CZ" sz="2400" dirty="0" smtClean="0">
                <a:solidFill>
                  <a:srgbClr val="FFFFFF"/>
                </a:solidFill>
                <a:latin typeface="Arial"/>
                <a:cs typeface="Arial"/>
              </a:rPr>
              <a:t>.</a:t>
            </a:r>
            <a:endParaRPr lang="cs-CZ" sz="2400" dirty="0" smtClean="0">
              <a:latin typeface="Arial"/>
              <a:cs typeface="Arial"/>
            </a:endParaRPr>
          </a:p>
          <a:p>
            <a:pPr marL="12700">
              <a:lnSpc>
                <a:spcPct val="100000"/>
              </a:lnSpc>
              <a:spcBef>
                <a:spcPts val="1145"/>
              </a:spcBef>
            </a:pPr>
            <a:r>
              <a:rPr lang="cs-CZ" sz="2400" dirty="0" smtClean="0">
                <a:solidFill>
                  <a:srgbClr val="FFFFFF"/>
                </a:solidFill>
                <a:latin typeface="Arial"/>
                <a:cs typeface="Arial"/>
              </a:rPr>
              <a:t>Úspěšné </a:t>
            </a:r>
            <a:r>
              <a:rPr lang="cs-CZ" sz="2400" b="1" dirty="0" smtClean="0">
                <a:solidFill>
                  <a:srgbClr val="FFFFFF"/>
                </a:solidFill>
                <a:latin typeface="Arial"/>
                <a:cs typeface="Arial"/>
              </a:rPr>
              <a:t>uplatnění politiky</a:t>
            </a:r>
            <a:r>
              <a:rPr lang="cs-CZ" sz="2400" b="1" dirty="0" smtClean="0">
                <a:solidFill>
                  <a:srgbClr val="FFFFFF"/>
                </a:solidFill>
                <a:latin typeface="Times New Roman"/>
                <a:cs typeface="Times New Roman"/>
              </a:rPr>
              <a:t> </a:t>
            </a:r>
            <a:r>
              <a:rPr lang="cs-CZ" sz="2400" dirty="0" smtClean="0">
                <a:solidFill>
                  <a:srgbClr val="FFFFFF"/>
                </a:solidFill>
                <a:latin typeface="Arial"/>
                <a:cs typeface="Arial"/>
              </a:rPr>
              <a:t>nízkých cen:</a:t>
            </a:r>
            <a:endParaRPr lang="cs-CZ" sz="2400" dirty="0" smtClean="0">
              <a:latin typeface="Arial"/>
              <a:cs typeface="Arial"/>
            </a:endParaRPr>
          </a:p>
          <a:p>
            <a:pPr marL="349250" indent="-336550">
              <a:lnSpc>
                <a:spcPct val="100000"/>
              </a:lnSpc>
              <a:spcBef>
                <a:spcPts val="1240"/>
              </a:spcBef>
              <a:buClr>
                <a:srgbClr val="FFFFFF"/>
              </a:buClr>
              <a:buFont typeface="Times New Roman"/>
              <a:buChar char="•"/>
              <a:tabLst>
                <a:tab pos="349885" algn="l"/>
              </a:tabLst>
            </a:pPr>
            <a:r>
              <a:rPr lang="cs-CZ" sz="2000" dirty="0" smtClean="0">
                <a:solidFill>
                  <a:srgbClr val="FFFFFF"/>
                </a:solidFill>
                <a:latin typeface="Arial"/>
                <a:cs typeface="Arial"/>
              </a:rPr>
              <a:t>spotřebitelé jsou</a:t>
            </a:r>
            <a:r>
              <a:rPr lang="cs-CZ" sz="2000" dirty="0" smtClean="0">
                <a:solidFill>
                  <a:srgbClr val="FFFFFF"/>
                </a:solidFill>
                <a:latin typeface="Times New Roman"/>
                <a:cs typeface="Times New Roman"/>
              </a:rPr>
              <a:t> </a:t>
            </a:r>
            <a:r>
              <a:rPr lang="cs-CZ" sz="2000" dirty="0" smtClean="0">
                <a:solidFill>
                  <a:srgbClr val="FFFFFF"/>
                </a:solidFill>
                <a:latin typeface="Arial"/>
                <a:cs typeface="Arial"/>
              </a:rPr>
              <a:t>relativně citliví na</a:t>
            </a:r>
            <a:r>
              <a:rPr lang="cs-CZ" sz="2000" dirty="0" smtClean="0">
                <a:solidFill>
                  <a:srgbClr val="FFFFFF"/>
                </a:solidFill>
                <a:latin typeface="Times New Roman"/>
                <a:cs typeface="Times New Roman"/>
              </a:rPr>
              <a:t> </a:t>
            </a:r>
            <a:r>
              <a:rPr lang="cs-CZ" sz="2000" dirty="0" smtClean="0">
                <a:solidFill>
                  <a:srgbClr val="FFFFFF"/>
                </a:solidFill>
                <a:latin typeface="Arial"/>
                <a:cs typeface="Arial"/>
              </a:rPr>
              <a:t>změnu ceny,</a:t>
            </a:r>
            <a:r>
              <a:rPr lang="cs-CZ" sz="2000" dirty="0" smtClean="0">
                <a:solidFill>
                  <a:srgbClr val="FFFFFF"/>
                </a:solidFill>
                <a:latin typeface="Times New Roman"/>
                <a:cs typeface="Times New Roman"/>
              </a:rPr>
              <a:t> </a:t>
            </a:r>
            <a:r>
              <a:rPr lang="cs-CZ" sz="2000" dirty="0" smtClean="0">
                <a:solidFill>
                  <a:srgbClr val="FFFFFF"/>
                </a:solidFill>
                <a:latin typeface="Arial"/>
                <a:cs typeface="Arial"/>
              </a:rPr>
              <a:t>poptávka je</a:t>
            </a:r>
            <a:r>
              <a:rPr lang="cs-CZ" sz="2000" dirty="0" smtClean="0">
                <a:solidFill>
                  <a:srgbClr val="FFFFFF"/>
                </a:solidFill>
                <a:latin typeface="Times New Roman"/>
                <a:cs typeface="Times New Roman"/>
              </a:rPr>
              <a:t> </a:t>
            </a:r>
            <a:r>
              <a:rPr lang="cs-CZ" sz="2000" dirty="0" smtClean="0">
                <a:solidFill>
                  <a:srgbClr val="FFFFFF"/>
                </a:solidFill>
                <a:latin typeface="Arial"/>
                <a:cs typeface="Arial"/>
              </a:rPr>
              <a:t>pružná</a:t>
            </a:r>
            <a:endParaRPr lang="cs-CZ" sz="2000" dirty="0" smtClean="0">
              <a:latin typeface="Arial"/>
              <a:cs typeface="Arial"/>
            </a:endParaRPr>
          </a:p>
          <a:p>
            <a:pPr marL="349250" indent="-336550">
              <a:lnSpc>
                <a:spcPts val="2315"/>
              </a:lnSpc>
              <a:spcBef>
                <a:spcPts val="1235"/>
              </a:spcBef>
              <a:buClr>
                <a:srgbClr val="FFFFFF"/>
              </a:buClr>
              <a:buFont typeface="Times New Roman"/>
              <a:buChar char="•"/>
              <a:tabLst>
                <a:tab pos="349885" algn="l"/>
              </a:tabLst>
            </a:pPr>
            <a:r>
              <a:rPr lang="cs-CZ" sz="2000" dirty="0" smtClean="0">
                <a:solidFill>
                  <a:srgbClr val="FFFFFF"/>
                </a:solidFill>
                <a:latin typeface="Arial"/>
                <a:cs typeface="Arial"/>
              </a:rPr>
              <a:t>pro</a:t>
            </a:r>
            <a:r>
              <a:rPr lang="cs-CZ" sz="2000" dirty="0" smtClean="0">
                <a:solidFill>
                  <a:srgbClr val="FFFFFF"/>
                </a:solidFill>
                <a:latin typeface="Times New Roman"/>
                <a:cs typeface="Times New Roman"/>
              </a:rPr>
              <a:t> </a:t>
            </a:r>
            <a:r>
              <a:rPr lang="cs-CZ" sz="2000" dirty="0" smtClean="0">
                <a:solidFill>
                  <a:srgbClr val="FFFFFF"/>
                </a:solidFill>
                <a:latin typeface="Arial"/>
                <a:cs typeface="Arial"/>
              </a:rPr>
              <a:t>dané výkony neexistuje</a:t>
            </a:r>
            <a:r>
              <a:rPr lang="cs-CZ" sz="2000" dirty="0" smtClean="0">
                <a:solidFill>
                  <a:srgbClr val="FFFFFF"/>
                </a:solidFill>
                <a:latin typeface="Times New Roman"/>
                <a:cs typeface="Times New Roman"/>
              </a:rPr>
              <a:t> </a:t>
            </a:r>
            <a:r>
              <a:rPr lang="cs-CZ" sz="2000" dirty="0" smtClean="0">
                <a:solidFill>
                  <a:srgbClr val="FFFFFF"/>
                </a:solidFill>
                <a:latin typeface="Arial"/>
                <a:cs typeface="Arial"/>
              </a:rPr>
              <a:t>elitní trh;</a:t>
            </a:r>
            <a:r>
              <a:rPr lang="cs-CZ" sz="2000" dirty="0" smtClean="0">
                <a:solidFill>
                  <a:srgbClr val="FFFFFF"/>
                </a:solidFill>
                <a:latin typeface="Times New Roman"/>
                <a:cs typeface="Times New Roman"/>
              </a:rPr>
              <a:t> </a:t>
            </a:r>
            <a:r>
              <a:rPr lang="cs-CZ" sz="2000" dirty="0" smtClean="0">
                <a:solidFill>
                  <a:srgbClr val="FFFFFF"/>
                </a:solidFill>
                <a:latin typeface="Arial"/>
                <a:cs typeface="Arial"/>
              </a:rPr>
              <a:t>není možno založit cenovou</a:t>
            </a:r>
            <a:r>
              <a:rPr lang="cs-CZ" sz="2000" dirty="0" smtClean="0">
                <a:solidFill>
                  <a:srgbClr val="FFFFFF"/>
                </a:solidFill>
                <a:latin typeface="Times New Roman"/>
                <a:cs typeface="Times New Roman"/>
              </a:rPr>
              <a:t> </a:t>
            </a:r>
            <a:r>
              <a:rPr lang="cs-CZ" sz="2000" dirty="0" smtClean="0">
                <a:solidFill>
                  <a:srgbClr val="FFFFFF"/>
                </a:solidFill>
                <a:latin typeface="Arial"/>
                <a:cs typeface="Arial"/>
              </a:rPr>
              <a:t>politiku</a:t>
            </a:r>
            <a:r>
              <a:rPr lang="cs-CZ" sz="2000" dirty="0" smtClean="0">
                <a:solidFill>
                  <a:srgbClr val="FFFFFF"/>
                </a:solidFill>
                <a:latin typeface="Times New Roman"/>
                <a:cs typeface="Times New Roman"/>
              </a:rPr>
              <a:t> </a:t>
            </a:r>
            <a:r>
              <a:rPr lang="cs-CZ" sz="2000" dirty="0" smtClean="0">
                <a:solidFill>
                  <a:srgbClr val="FFFFFF"/>
                </a:solidFill>
                <a:latin typeface="Arial"/>
                <a:cs typeface="Arial"/>
              </a:rPr>
              <a:t>na</a:t>
            </a:r>
            <a:endParaRPr lang="cs-CZ" sz="2000" dirty="0" smtClean="0">
              <a:latin typeface="Arial"/>
              <a:cs typeface="Arial"/>
            </a:endParaRPr>
          </a:p>
          <a:p>
            <a:pPr marL="349250">
              <a:lnSpc>
                <a:spcPts val="2315"/>
              </a:lnSpc>
            </a:pPr>
            <a:r>
              <a:rPr lang="cs-CZ" sz="2000" dirty="0" smtClean="0">
                <a:solidFill>
                  <a:srgbClr val="FFFFFF"/>
                </a:solidFill>
                <a:latin typeface="Arial"/>
                <a:cs typeface="Arial"/>
              </a:rPr>
              <a:t>vysoké ceně pro</a:t>
            </a:r>
            <a:r>
              <a:rPr lang="cs-CZ" sz="2000" dirty="0" smtClean="0">
                <a:solidFill>
                  <a:srgbClr val="FFFFFF"/>
                </a:solidFill>
                <a:latin typeface="Times New Roman"/>
                <a:cs typeface="Times New Roman"/>
              </a:rPr>
              <a:t> </a:t>
            </a:r>
            <a:r>
              <a:rPr lang="cs-CZ" sz="2000" dirty="0" smtClean="0">
                <a:solidFill>
                  <a:srgbClr val="FFFFFF"/>
                </a:solidFill>
                <a:latin typeface="Arial"/>
                <a:cs typeface="Arial"/>
              </a:rPr>
              <a:t>omezený rozsah</a:t>
            </a:r>
            <a:r>
              <a:rPr lang="cs-CZ" sz="2000" dirty="0" smtClean="0">
                <a:solidFill>
                  <a:srgbClr val="FFFFFF"/>
                </a:solidFill>
                <a:latin typeface="Times New Roman"/>
                <a:cs typeface="Times New Roman"/>
              </a:rPr>
              <a:t> </a:t>
            </a:r>
            <a:r>
              <a:rPr lang="cs-CZ" sz="2000" dirty="0" smtClean="0">
                <a:solidFill>
                  <a:srgbClr val="FFFFFF"/>
                </a:solidFill>
                <a:latin typeface="Arial"/>
                <a:cs typeface="Arial"/>
              </a:rPr>
              <a:t>trhu;</a:t>
            </a:r>
            <a:endParaRPr lang="cs-CZ" sz="2000" dirty="0" smtClean="0">
              <a:latin typeface="Arial"/>
              <a:cs typeface="Arial"/>
            </a:endParaRPr>
          </a:p>
          <a:p>
            <a:pPr marL="349250" indent="-336550">
              <a:lnSpc>
                <a:spcPts val="2315"/>
              </a:lnSpc>
              <a:spcBef>
                <a:spcPts val="1235"/>
              </a:spcBef>
              <a:buClr>
                <a:srgbClr val="FFFFFF"/>
              </a:buClr>
              <a:buFont typeface="Times New Roman"/>
              <a:buChar char="•"/>
              <a:tabLst>
                <a:tab pos="349885" algn="l"/>
              </a:tabLst>
            </a:pPr>
            <a:r>
              <a:rPr lang="cs-CZ" sz="2000" dirty="0" smtClean="0">
                <a:solidFill>
                  <a:srgbClr val="FFFFFF"/>
                </a:solidFill>
                <a:latin typeface="Arial"/>
                <a:cs typeface="Arial"/>
              </a:rPr>
              <a:t>vytvoření a</a:t>
            </a:r>
            <a:r>
              <a:rPr lang="cs-CZ" sz="2000" dirty="0" smtClean="0">
                <a:solidFill>
                  <a:srgbClr val="FFFFFF"/>
                </a:solidFill>
                <a:latin typeface="Times New Roman"/>
                <a:cs typeface="Times New Roman"/>
              </a:rPr>
              <a:t> </a:t>
            </a:r>
            <a:r>
              <a:rPr lang="cs-CZ" sz="2000" dirty="0" smtClean="0">
                <a:solidFill>
                  <a:srgbClr val="FFFFFF"/>
                </a:solidFill>
                <a:latin typeface="Arial"/>
                <a:cs typeface="Arial"/>
              </a:rPr>
              <a:t>zajištění výkonu je</a:t>
            </a:r>
            <a:r>
              <a:rPr lang="cs-CZ" sz="2000" dirty="0" smtClean="0">
                <a:solidFill>
                  <a:srgbClr val="FFFFFF"/>
                </a:solidFill>
                <a:latin typeface="Times New Roman"/>
                <a:cs typeface="Times New Roman"/>
              </a:rPr>
              <a:t> </a:t>
            </a:r>
            <a:r>
              <a:rPr lang="cs-CZ" sz="2000" dirty="0" smtClean="0">
                <a:solidFill>
                  <a:srgbClr val="FFFFFF"/>
                </a:solidFill>
                <a:latin typeface="Arial"/>
                <a:cs typeface="Arial"/>
              </a:rPr>
              <a:t>spojeno</a:t>
            </a:r>
            <a:r>
              <a:rPr lang="cs-CZ" sz="2000" dirty="0" smtClean="0">
                <a:solidFill>
                  <a:srgbClr val="FFFFFF"/>
                </a:solidFill>
                <a:latin typeface="Times New Roman"/>
                <a:cs typeface="Times New Roman"/>
              </a:rPr>
              <a:t> </a:t>
            </a:r>
            <a:r>
              <a:rPr lang="cs-CZ" sz="2000" dirty="0" smtClean="0">
                <a:solidFill>
                  <a:srgbClr val="FFFFFF"/>
                </a:solidFill>
                <a:latin typeface="Arial"/>
                <a:cs typeface="Arial"/>
              </a:rPr>
              <a:t>s</a:t>
            </a:r>
            <a:r>
              <a:rPr lang="cs-CZ" sz="2000" dirty="0" smtClean="0">
                <a:solidFill>
                  <a:srgbClr val="FFFFFF"/>
                </a:solidFill>
                <a:latin typeface="Times New Roman"/>
                <a:cs typeface="Times New Roman"/>
              </a:rPr>
              <a:t> </a:t>
            </a:r>
            <a:r>
              <a:rPr lang="cs-CZ" sz="2000" dirty="0" smtClean="0">
                <a:solidFill>
                  <a:srgbClr val="FFFFFF"/>
                </a:solidFill>
                <a:latin typeface="Arial"/>
                <a:cs typeface="Arial"/>
              </a:rPr>
              <a:t>významným podílem fixních</a:t>
            </a:r>
            <a:endParaRPr lang="cs-CZ" sz="2000" dirty="0" smtClean="0">
              <a:latin typeface="Arial"/>
              <a:cs typeface="Arial"/>
            </a:endParaRPr>
          </a:p>
          <a:p>
            <a:pPr marL="349250">
              <a:lnSpc>
                <a:spcPts val="2315"/>
              </a:lnSpc>
            </a:pPr>
            <a:r>
              <a:rPr lang="cs-CZ" sz="2000" dirty="0" smtClean="0">
                <a:solidFill>
                  <a:srgbClr val="FFFFFF"/>
                </a:solidFill>
                <a:latin typeface="Arial"/>
                <a:cs typeface="Arial"/>
              </a:rPr>
              <a:t>nákladů;</a:t>
            </a:r>
            <a:r>
              <a:rPr lang="cs-CZ" sz="2000" dirty="0" smtClean="0">
                <a:solidFill>
                  <a:srgbClr val="FFFFFF"/>
                </a:solidFill>
                <a:latin typeface="Times New Roman"/>
                <a:cs typeface="Times New Roman"/>
              </a:rPr>
              <a:t> </a:t>
            </a:r>
            <a:r>
              <a:rPr lang="cs-CZ" sz="2000" dirty="0" smtClean="0">
                <a:solidFill>
                  <a:srgbClr val="FFFFFF"/>
                </a:solidFill>
                <a:latin typeface="Arial"/>
                <a:cs typeface="Arial"/>
              </a:rPr>
              <a:t>využití kapacity</a:t>
            </a:r>
            <a:r>
              <a:rPr lang="cs-CZ" sz="2000" dirty="0" smtClean="0">
                <a:solidFill>
                  <a:srgbClr val="FFFFFF"/>
                </a:solidFill>
                <a:latin typeface="Times New Roman"/>
                <a:cs typeface="Times New Roman"/>
              </a:rPr>
              <a:t> </a:t>
            </a:r>
            <a:r>
              <a:rPr lang="cs-CZ" sz="2000" dirty="0" smtClean="0">
                <a:solidFill>
                  <a:srgbClr val="FFFFFF"/>
                </a:solidFill>
                <a:latin typeface="Arial"/>
                <a:cs typeface="Arial"/>
              </a:rPr>
              <a:t>pak</a:t>
            </a:r>
            <a:r>
              <a:rPr lang="cs-CZ" sz="2000" dirty="0" smtClean="0">
                <a:solidFill>
                  <a:srgbClr val="FFFFFF"/>
                </a:solidFill>
                <a:latin typeface="Times New Roman"/>
                <a:cs typeface="Times New Roman"/>
              </a:rPr>
              <a:t> </a:t>
            </a:r>
            <a:r>
              <a:rPr lang="cs-CZ" sz="2000" dirty="0" smtClean="0">
                <a:solidFill>
                  <a:srgbClr val="FFFFFF"/>
                </a:solidFill>
                <a:latin typeface="Arial"/>
                <a:cs typeface="Arial"/>
              </a:rPr>
              <a:t>umožňuje snížit průměrné náklady výkonu;</a:t>
            </a:r>
            <a:endParaRPr lang="cs-CZ" sz="2000" dirty="0">
              <a:latin typeface="Arial"/>
              <a:cs typeface="Arial"/>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490530" y="409701"/>
            <a:ext cx="9102739" cy="1179810"/>
          </a:xfrm>
          <a:prstGeom prst="rect">
            <a:avLst/>
          </a:prstGeom>
        </p:spPr>
        <p:txBody>
          <a:bodyPr vert="horz" wrap="square" lIns="0" tIns="0" rIns="0" bIns="0" rtlCol="0">
            <a:spAutoFit/>
          </a:bodyPr>
          <a:lstStyle/>
          <a:p>
            <a:pPr marL="12700">
              <a:lnSpc>
                <a:spcPts val="4635"/>
              </a:lnSpc>
            </a:pPr>
            <a:r>
              <a:rPr dirty="0"/>
              <a:t>Poptávkově orientované metody</a:t>
            </a:r>
          </a:p>
          <a:p>
            <a:pPr marL="12700">
              <a:lnSpc>
                <a:spcPts val="4635"/>
              </a:lnSpc>
            </a:pPr>
            <a:r>
              <a:rPr dirty="0"/>
              <a:t>tvorby</a:t>
            </a:r>
            <a:r>
              <a:rPr dirty="0">
                <a:latin typeface="Times New Roman"/>
                <a:cs typeface="Times New Roman"/>
              </a:rPr>
              <a:t> </a:t>
            </a:r>
            <a:r>
              <a:rPr dirty="0"/>
              <a:t>cen</a:t>
            </a:r>
            <a:r>
              <a:rPr dirty="0">
                <a:latin typeface="Times New Roman"/>
                <a:cs typeface="Times New Roman"/>
              </a:rPr>
              <a:t> </a:t>
            </a:r>
            <a:r>
              <a:rPr dirty="0"/>
              <a:t>II</a:t>
            </a:r>
          </a:p>
        </p:txBody>
      </p:sp>
      <p:sp>
        <p:nvSpPr>
          <p:cNvPr id="3" name="object 3"/>
          <p:cNvSpPr txBox="1"/>
          <p:nvPr/>
        </p:nvSpPr>
        <p:spPr>
          <a:xfrm>
            <a:off x="490525" y="1808386"/>
            <a:ext cx="8867140" cy="3536866"/>
          </a:xfrm>
          <a:prstGeom prst="rect">
            <a:avLst/>
          </a:prstGeom>
        </p:spPr>
        <p:txBody>
          <a:bodyPr vert="horz" wrap="square" lIns="0" tIns="0" rIns="0" bIns="0" rtlCol="0">
            <a:spAutoFit/>
          </a:bodyPr>
          <a:lstStyle/>
          <a:p>
            <a:pPr marL="12700">
              <a:lnSpc>
                <a:spcPct val="100000"/>
              </a:lnSpc>
            </a:pPr>
            <a:r>
              <a:rPr sz="2400" dirty="0">
                <a:solidFill>
                  <a:srgbClr val="FFFFFF"/>
                </a:solidFill>
                <a:latin typeface="Arial"/>
                <a:cs typeface="Arial"/>
              </a:rPr>
              <a:t>Opakem je cenová </a:t>
            </a:r>
            <a:r>
              <a:rPr sz="2400" b="1" dirty="0">
                <a:solidFill>
                  <a:srgbClr val="FFFFFF"/>
                </a:solidFill>
                <a:latin typeface="Arial"/>
                <a:cs typeface="Arial"/>
              </a:rPr>
              <a:t>politika</a:t>
            </a:r>
            <a:r>
              <a:rPr sz="2400" b="1" dirty="0">
                <a:solidFill>
                  <a:srgbClr val="FFFFFF"/>
                </a:solidFill>
                <a:latin typeface="Times New Roman"/>
                <a:cs typeface="Times New Roman"/>
              </a:rPr>
              <a:t> </a:t>
            </a:r>
            <a:r>
              <a:rPr sz="2400" b="1" dirty="0">
                <a:solidFill>
                  <a:srgbClr val="FFFFFF"/>
                </a:solidFill>
                <a:latin typeface="Arial"/>
                <a:cs typeface="Arial"/>
              </a:rPr>
              <a:t>sbírání smetany, </a:t>
            </a:r>
            <a:r>
              <a:rPr sz="2400" dirty="0">
                <a:solidFill>
                  <a:srgbClr val="FFFFFF"/>
                </a:solidFill>
                <a:latin typeface="Arial"/>
                <a:cs typeface="Arial"/>
              </a:rPr>
              <a:t>předpoklady:</a:t>
            </a:r>
            <a:endParaRPr sz="2400">
              <a:latin typeface="Arial"/>
              <a:cs typeface="Arial"/>
            </a:endParaRPr>
          </a:p>
          <a:p>
            <a:pPr marL="349250" marR="5080" indent="-336550">
              <a:lnSpc>
                <a:spcPts val="2230"/>
              </a:lnSpc>
              <a:spcBef>
                <a:spcPts val="1455"/>
              </a:spcBef>
              <a:buClr>
                <a:srgbClr val="FFFFFF"/>
              </a:buClr>
              <a:buFont typeface="Times New Roman"/>
              <a:buChar char="•"/>
              <a:tabLst>
                <a:tab pos="349885" algn="l"/>
                <a:tab pos="6017895" algn="l"/>
              </a:tabLst>
            </a:pPr>
            <a:r>
              <a:rPr sz="2000" dirty="0">
                <a:solidFill>
                  <a:srgbClr val="FFFFFF"/>
                </a:solidFill>
                <a:latin typeface="Arial"/>
                <a:cs typeface="Arial"/>
              </a:rPr>
              <a:t>vysoká užitná hodnota a vysoká kvalita výkonu; v	hodnocení spotřebitele je to důležitým kritériem</a:t>
            </a:r>
            <a:endParaRPr sz="2000">
              <a:latin typeface="Arial"/>
              <a:cs typeface="Arial"/>
            </a:endParaRPr>
          </a:p>
          <a:p>
            <a:pPr marL="349250" indent="-336550">
              <a:lnSpc>
                <a:spcPct val="100000"/>
              </a:lnSpc>
              <a:spcBef>
                <a:spcPts val="1190"/>
              </a:spcBef>
              <a:buClr>
                <a:srgbClr val="FFFFFF"/>
              </a:buClr>
              <a:buFont typeface="Times New Roman"/>
              <a:buChar char="•"/>
              <a:tabLst>
                <a:tab pos="349885" algn="l"/>
              </a:tabLst>
            </a:pPr>
            <a:r>
              <a:rPr sz="2000" dirty="0">
                <a:solidFill>
                  <a:srgbClr val="FFFFFF"/>
                </a:solidFill>
                <a:latin typeface="Arial"/>
                <a:cs typeface="Arial"/>
              </a:rPr>
              <a:t>spotřebitelé jsou relativně málo citliví na změnu ceny</a:t>
            </a:r>
            <a:endParaRPr sz="2000">
              <a:latin typeface="Arial"/>
              <a:cs typeface="Arial"/>
            </a:endParaRPr>
          </a:p>
          <a:p>
            <a:pPr marL="349250" indent="-336550">
              <a:lnSpc>
                <a:spcPct val="100000"/>
              </a:lnSpc>
              <a:spcBef>
                <a:spcPts val="1225"/>
              </a:spcBef>
              <a:buClr>
                <a:srgbClr val="FFFFFF"/>
              </a:buClr>
              <a:buFont typeface="Times New Roman"/>
              <a:buChar char="•"/>
              <a:tabLst>
                <a:tab pos="349885" algn="l"/>
              </a:tabLst>
            </a:pPr>
            <a:r>
              <a:rPr sz="2000" dirty="0">
                <a:solidFill>
                  <a:srgbClr val="FFFFFF"/>
                </a:solidFill>
                <a:latin typeface="Arial"/>
                <a:cs typeface="Arial"/>
              </a:rPr>
              <a:t>neexistuje výrazná nehospodárnost z nižšího využití kapacity</a:t>
            </a:r>
            <a:endParaRPr sz="2000">
              <a:latin typeface="Arial"/>
              <a:cs typeface="Arial"/>
            </a:endParaRPr>
          </a:p>
          <a:p>
            <a:pPr marL="349250" indent="-336550">
              <a:lnSpc>
                <a:spcPts val="2315"/>
              </a:lnSpc>
              <a:spcBef>
                <a:spcPts val="1235"/>
              </a:spcBef>
              <a:buClr>
                <a:srgbClr val="FFFFFF"/>
              </a:buClr>
              <a:buFont typeface="Times New Roman"/>
              <a:buChar char="•"/>
              <a:tabLst>
                <a:tab pos="349885" algn="l"/>
              </a:tabLst>
            </a:pPr>
            <a:r>
              <a:rPr sz="2000" dirty="0">
                <a:solidFill>
                  <a:srgbClr val="FFFFFF"/>
                </a:solidFill>
                <a:latin typeface="Arial"/>
                <a:cs typeface="Arial"/>
              </a:rPr>
              <a:t>podnik nemá dostatek dlouhodobého kapitálu, a proto je nucen ho relativně</a:t>
            </a:r>
            <a:endParaRPr sz="2000">
              <a:latin typeface="Arial"/>
              <a:cs typeface="Arial"/>
            </a:endParaRPr>
          </a:p>
          <a:p>
            <a:pPr marL="349250">
              <a:lnSpc>
                <a:spcPts val="2315"/>
              </a:lnSpc>
            </a:pPr>
            <a:r>
              <a:rPr sz="2000" dirty="0">
                <a:solidFill>
                  <a:srgbClr val="FFFFFF"/>
                </a:solidFill>
                <a:latin typeface="Arial"/>
                <a:cs typeface="Arial"/>
              </a:rPr>
              <a:t>rychle</a:t>
            </a:r>
            <a:r>
              <a:rPr sz="2000" dirty="0">
                <a:solidFill>
                  <a:srgbClr val="FFFFFF"/>
                </a:solidFill>
                <a:latin typeface="Times New Roman"/>
                <a:cs typeface="Times New Roman"/>
              </a:rPr>
              <a:t> </a:t>
            </a:r>
            <a:r>
              <a:rPr sz="2000" dirty="0">
                <a:solidFill>
                  <a:srgbClr val="FFFFFF"/>
                </a:solidFill>
                <a:latin typeface="Arial"/>
                <a:cs typeface="Arial"/>
              </a:rPr>
              <a:t>reprodukovat</a:t>
            </a:r>
            <a:endParaRPr sz="2000">
              <a:latin typeface="Arial"/>
              <a:cs typeface="Arial"/>
            </a:endParaRPr>
          </a:p>
          <a:p>
            <a:pPr marL="349250" indent="-336550">
              <a:lnSpc>
                <a:spcPts val="2315"/>
              </a:lnSpc>
              <a:spcBef>
                <a:spcPts val="1235"/>
              </a:spcBef>
              <a:buClr>
                <a:srgbClr val="FFFFFF"/>
              </a:buClr>
              <a:buFont typeface="Times New Roman"/>
              <a:buChar char="•"/>
              <a:tabLst>
                <a:tab pos="349885" algn="l"/>
              </a:tabLst>
            </a:pPr>
            <a:r>
              <a:rPr sz="2000" dirty="0">
                <a:solidFill>
                  <a:srgbClr val="FFFFFF"/>
                </a:solidFill>
                <a:latin typeface="Arial"/>
                <a:cs typeface="Arial"/>
              </a:rPr>
              <a:t>trh je charakteristický výraznou segmentací trhu; při vhodné diferenciaci</a:t>
            </a:r>
            <a:endParaRPr sz="2000">
              <a:latin typeface="Arial"/>
              <a:cs typeface="Arial"/>
            </a:endParaRPr>
          </a:p>
          <a:p>
            <a:pPr marL="349250">
              <a:lnSpc>
                <a:spcPts val="2315"/>
              </a:lnSpc>
            </a:pPr>
            <a:r>
              <a:rPr sz="2000" dirty="0">
                <a:solidFill>
                  <a:srgbClr val="FFFFFF"/>
                </a:solidFill>
                <a:latin typeface="Arial"/>
                <a:cs typeface="Arial"/>
              </a:rPr>
              <a:t>výkonu je tedy možno využít vysokou cenu alespoň pro určitou část trhu</a:t>
            </a:r>
            <a:endParaRPr sz="2000">
              <a:latin typeface="Arial"/>
              <a:cs typeface="Arial"/>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490530" y="409701"/>
            <a:ext cx="9102739" cy="902035"/>
          </a:xfrm>
          <a:prstGeom prst="rect">
            <a:avLst/>
          </a:prstGeom>
        </p:spPr>
        <p:txBody>
          <a:bodyPr vert="horz" wrap="square" lIns="0" tIns="283711" rIns="0" bIns="0" rtlCol="0">
            <a:spAutoFit/>
          </a:bodyPr>
          <a:lstStyle/>
          <a:p>
            <a:pPr marL="12700">
              <a:lnSpc>
                <a:spcPct val="100000"/>
              </a:lnSpc>
            </a:pPr>
            <a:r>
              <a:rPr dirty="0"/>
              <a:t>Empiricky určená cena</a:t>
            </a:r>
          </a:p>
        </p:txBody>
      </p:sp>
      <p:sp>
        <p:nvSpPr>
          <p:cNvPr id="3" name="object 3"/>
          <p:cNvSpPr txBox="1"/>
          <p:nvPr/>
        </p:nvSpPr>
        <p:spPr>
          <a:xfrm>
            <a:off x="490530" y="1808386"/>
            <a:ext cx="8695055" cy="3508653"/>
          </a:xfrm>
          <a:prstGeom prst="rect">
            <a:avLst/>
          </a:prstGeom>
        </p:spPr>
        <p:txBody>
          <a:bodyPr vert="horz" wrap="square" lIns="0" tIns="0" rIns="0" bIns="0" rtlCol="0">
            <a:spAutoFit/>
          </a:bodyPr>
          <a:lstStyle/>
          <a:p>
            <a:pPr marL="12700">
              <a:lnSpc>
                <a:spcPts val="2780"/>
              </a:lnSpc>
              <a:tabLst>
                <a:tab pos="6466205" algn="l"/>
              </a:tabLst>
            </a:pPr>
            <a:r>
              <a:rPr sz="2400" dirty="0">
                <a:solidFill>
                  <a:srgbClr val="FFFFFF"/>
                </a:solidFill>
                <a:latin typeface="Arial"/>
                <a:cs typeface="Arial"/>
              </a:rPr>
              <a:t>Jedná se o tzv. </a:t>
            </a:r>
            <a:r>
              <a:rPr sz="2400" b="1" dirty="0">
                <a:solidFill>
                  <a:srgbClr val="FFFFFF"/>
                </a:solidFill>
                <a:latin typeface="Arial"/>
                <a:cs typeface="Arial"/>
              </a:rPr>
              <a:t>přímý způsob </a:t>
            </a:r>
            <a:r>
              <a:rPr sz="2400" dirty="0">
                <a:solidFill>
                  <a:srgbClr val="FFFFFF"/>
                </a:solidFill>
                <a:latin typeface="Arial"/>
                <a:cs typeface="Arial"/>
              </a:rPr>
              <a:t>stanovení ceny.	Cenu určuje</a:t>
            </a:r>
            <a:endParaRPr sz="2400">
              <a:latin typeface="Arial"/>
              <a:cs typeface="Arial"/>
            </a:endParaRPr>
          </a:p>
          <a:p>
            <a:pPr marL="12700" indent="336550">
              <a:lnSpc>
                <a:spcPts val="2780"/>
              </a:lnSpc>
            </a:pPr>
            <a:r>
              <a:rPr sz="2400" dirty="0">
                <a:solidFill>
                  <a:srgbClr val="FFFFFF"/>
                </a:solidFill>
                <a:latin typeface="Arial"/>
                <a:cs typeface="Arial"/>
              </a:rPr>
              <a:t>kupující, je schopen odvodit cenu na základě cenových relací</a:t>
            </a:r>
            <a:endParaRPr sz="2400">
              <a:latin typeface="Arial"/>
              <a:cs typeface="Arial"/>
            </a:endParaRPr>
          </a:p>
          <a:p>
            <a:pPr marL="12700">
              <a:lnSpc>
                <a:spcPct val="100000"/>
              </a:lnSpc>
              <a:spcBef>
                <a:spcPts val="1200"/>
              </a:spcBef>
            </a:pPr>
            <a:r>
              <a:rPr sz="2400" dirty="0">
                <a:solidFill>
                  <a:srgbClr val="FFFFFF"/>
                </a:solidFill>
                <a:latin typeface="Arial"/>
                <a:cs typeface="Arial"/>
              </a:rPr>
              <a:t>Časté využití ankety, jsou kladeny dvě otázky:</a:t>
            </a:r>
            <a:endParaRPr sz="2400">
              <a:latin typeface="Arial"/>
              <a:cs typeface="Arial"/>
            </a:endParaRPr>
          </a:p>
          <a:p>
            <a:pPr marL="349250" indent="-336550">
              <a:lnSpc>
                <a:spcPts val="2780"/>
              </a:lnSpc>
              <a:spcBef>
                <a:spcPts val="1200"/>
              </a:spcBef>
              <a:buClr>
                <a:srgbClr val="FFFFFF"/>
              </a:buClr>
              <a:buFont typeface="Times New Roman"/>
              <a:buChar char="•"/>
              <a:tabLst>
                <a:tab pos="349885" algn="l"/>
              </a:tabLst>
            </a:pPr>
            <a:r>
              <a:rPr sz="2400" dirty="0">
                <a:solidFill>
                  <a:srgbClr val="FFFFFF"/>
                </a:solidFill>
                <a:latin typeface="Arial"/>
                <a:cs typeface="Arial"/>
              </a:rPr>
              <a:t>Jaká je </a:t>
            </a:r>
            <a:r>
              <a:rPr sz="2400" b="1" dirty="0">
                <a:solidFill>
                  <a:srgbClr val="FFFFFF"/>
                </a:solidFill>
                <a:latin typeface="Arial"/>
                <a:cs typeface="Arial"/>
              </a:rPr>
              <a:t>minimální cena</a:t>
            </a:r>
            <a:r>
              <a:rPr sz="2400" dirty="0">
                <a:solidFill>
                  <a:srgbClr val="FFFFFF"/>
                </a:solidFill>
                <a:latin typeface="Arial"/>
                <a:cs typeface="Arial"/>
              </a:rPr>
              <a:t>, za kterou byste ještě koupil výrobek,</a:t>
            </a:r>
            <a:endParaRPr sz="2400">
              <a:latin typeface="Arial"/>
              <a:cs typeface="Arial"/>
            </a:endParaRPr>
          </a:p>
          <a:p>
            <a:pPr marL="349250">
              <a:lnSpc>
                <a:spcPts val="2780"/>
              </a:lnSpc>
            </a:pPr>
            <a:r>
              <a:rPr sz="2400" dirty="0">
                <a:solidFill>
                  <a:srgbClr val="FFFFFF"/>
                </a:solidFill>
                <a:latin typeface="Arial"/>
                <a:cs typeface="Arial"/>
              </a:rPr>
              <a:t>aniž byste se obával, že má špatnou kvalitu?</a:t>
            </a:r>
            <a:endParaRPr sz="2400">
              <a:latin typeface="Arial"/>
              <a:cs typeface="Arial"/>
            </a:endParaRPr>
          </a:p>
          <a:p>
            <a:pPr marL="349250" indent="-336550">
              <a:lnSpc>
                <a:spcPts val="2780"/>
              </a:lnSpc>
              <a:spcBef>
                <a:spcPts val="1200"/>
              </a:spcBef>
              <a:buClr>
                <a:srgbClr val="FFFFFF"/>
              </a:buClr>
              <a:buFont typeface="Times New Roman"/>
              <a:buChar char="•"/>
              <a:tabLst>
                <a:tab pos="349885" algn="l"/>
              </a:tabLst>
            </a:pPr>
            <a:r>
              <a:rPr sz="2400" dirty="0">
                <a:solidFill>
                  <a:srgbClr val="FFFFFF"/>
                </a:solidFill>
                <a:latin typeface="Arial"/>
                <a:cs typeface="Arial"/>
              </a:rPr>
              <a:t>Jakou</a:t>
            </a:r>
            <a:r>
              <a:rPr sz="2400" dirty="0">
                <a:solidFill>
                  <a:srgbClr val="FFFFFF"/>
                </a:solidFill>
                <a:latin typeface="Times New Roman"/>
                <a:cs typeface="Times New Roman"/>
              </a:rPr>
              <a:t> </a:t>
            </a:r>
            <a:r>
              <a:rPr sz="2400" b="1" dirty="0">
                <a:solidFill>
                  <a:srgbClr val="FFFFFF"/>
                </a:solidFill>
                <a:latin typeface="Arial"/>
                <a:cs typeface="Arial"/>
              </a:rPr>
              <a:t>maximální cenu </a:t>
            </a:r>
            <a:r>
              <a:rPr sz="2400" dirty="0">
                <a:solidFill>
                  <a:srgbClr val="FFFFFF"/>
                </a:solidFill>
                <a:latin typeface="Arial"/>
                <a:cs typeface="Arial"/>
              </a:rPr>
              <a:t>byste za výrobek byl ještě ochoten</a:t>
            </a:r>
            <a:endParaRPr sz="2400">
              <a:latin typeface="Arial"/>
              <a:cs typeface="Arial"/>
            </a:endParaRPr>
          </a:p>
          <a:p>
            <a:pPr marL="349250">
              <a:lnSpc>
                <a:spcPts val="2780"/>
              </a:lnSpc>
            </a:pPr>
            <a:r>
              <a:rPr sz="2400" dirty="0">
                <a:solidFill>
                  <a:srgbClr val="FFFFFF"/>
                </a:solidFill>
                <a:latin typeface="Arial"/>
                <a:cs typeface="Arial"/>
              </a:rPr>
              <a:t>zaplatit?</a:t>
            </a:r>
            <a:endParaRPr sz="2400">
              <a:latin typeface="Arial"/>
              <a:cs typeface="Arial"/>
            </a:endParaRPr>
          </a:p>
          <a:p>
            <a:pPr marL="12700">
              <a:lnSpc>
                <a:spcPct val="100000"/>
              </a:lnSpc>
              <a:spcBef>
                <a:spcPts val="1200"/>
              </a:spcBef>
            </a:pPr>
            <a:r>
              <a:rPr sz="2400" dirty="0">
                <a:solidFill>
                  <a:srgbClr val="FFFFFF"/>
                </a:solidFill>
                <a:latin typeface="Arial"/>
                <a:cs typeface="Arial"/>
              </a:rPr>
              <a:t>Hledání optimální kombinace ceny ve vztahu k otázkám</a:t>
            </a:r>
            <a:endParaRPr sz="2400">
              <a:latin typeface="Arial"/>
              <a:cs typeface="Arial"/>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490530" y="409701"/>
            <a:ext cx="9102739" cy="1179810"/>
          </a:xfrm>
          <a:prstGeom prst="rect">
            <a:avLst/>
          </a:prstGeom>
        </p:spPr>
        <p:txBody>
          <a:bodyPr vert="horz" wrap="square" lIns="0" tIns="0" rIns="0" bIns="0" rtlCol="0">
            <a:spAutoFit/>
          </a:bodyPr>
          <a:lstStyle/>
          <a:p>
            <a:pPr marL="12700">
              <a:lnSpc>
                <a:spcPts val="4630"/>
              </a:lnSpc>
            </a:pPr>
            <a:r>
              <a:rPr dirty="0"/>
              <a:t>Nákladově orientované metody</a:t>
            </a:r>
          </a:p>
          <a:p>
            <a:pPr marL="12700">
              <a:lnSpc>
                <a:spcPts val="4630"/>
              </a:lnSpc>
            </a:pPr>
            <a:r>
              <a:rPr dirty="0"/>
              <a:t>tvorby</a:t>
            </a:r>
            <a:r>
              <a:rPr dirty="0">
                <a:latin typeface="Times New Roman"/>
                <a:cs typeface="Times New Roman"/>
              </a:rPr>
              <a:t> </a:t>
            </a:r>
            <a:r>
              <a:rPr dirty="0"/>
              <a:t>cen</a:t>
            </a:r>
          </a:p>
        </p:txBody>
      </p:sp>
      <p:sp>
        <p:nvSpPr>
          <p:cNvPr id="3" name="object 3"/>
          <p:cNvSpPr txBox="1">
            <a:spLocks noGrp="1"/>
          </p:cNvSpPr>
          <p:nvPr>
            <p:ph type="body" idx="1"/>
          </p:nvPr>
        </p:nvSpPr>
        <p:spPr>
          <a:xfrm>
            <a:off x="490511" y="1808386"/>
            <a:ext cx="9102777" cy="3506088"/>
          </a:xfrm>
          <a:prstGeom prst="rect">
            <a:avLst/>
          </a:prstGeom>
        </p:spPr>
        <p:txBody>
          <a:bodyPr vert="horz" wrap="square" lIns="0" tIns="0" rIns="0" bIns="0" rtlCol="0">
            <a:spAutoFit/>
          </a:bodyPr>
          <a:lstStyle/>
          <a:p>
            <a:pPr marL="12700">
              <a:lnSpc>
                <a:spcPts val="2780"/>
              </a:lnSpc>
            </a:pPr>
            <a:r>
              <a:rPr dirty="0"/>
              <a:t>Informace</a:t>
            </a:r>
            <a:r>
              <a:rPr dirty="0">
                <a:latin typeface="Times New Roman"/>
                <a:cs typeface="Times New Roman"/>
              </a:rPr>
              <a:t> </a:t>
            </a:r>
            <a:r>
              <a:rPr dirty="0"/>
              <a:t>o</a:t>
            </a:r>
            <a:r>
              <a:rPr dirty="0">
                <a:latin typeface="Times New Roman"/>
                <a:cs typeface="Times New Roman"/>
              </a:rPr>
              <a:t> </a:t>
            </a:r>
            <a:r>
              <a:rPr dirty="0"/>
              <a:t>stávajících podmínkách a</a:t>
            </a:r>
            <a:r>
              <a:rPr dirty="0">
                <a:latin typeface="Times New Roman"/>
                <a:cs typeface="Times New Roman"/>
              </a:rPr>
              <a:t> </a:t>
            </a:r>
            <a:r>
              <a:rPr dirty="0"/>
              <a:t>předpokladech pro</a:t>
            </a:r>
            <a:r>
              <a:rPr dirty="0">
                <a:latin typeface="Times New Roman"/>
                <a:cs typeface="Times New Roman"/>
              </a:rPr>
              <a:t> </a:t>
            </a:r>
            <a:r>
              <a:rPr dirty="0"/>
              <a:t>dosažení</a:t>
            </a:r>
          </a:p>
          <a:p>
            <a:pPr marL="349250">
              <a:lnSpc>
                <a:spcPts val="2780"/>
              </a:lnSpc>
            </a:pPr>
            <a:r>
              <a:rPr dirty="0"/>
              <a:t>požadovaných nebo</a:t>
            </a:r>
            <a:r>
              <a:rPr dirty="0">
                <a:latin typeface="Times New Roman"/>
                <a:cs typeface="Times New Roman"/>
              </a:rPr>
              <a:t> </a:t>
            </a:r>
            <a:r>
              <a:rPr dirty="0"/>
              <a:t>očekávaných výsledků</a:t>
            </a:r>
          </a:p>
          <a:p>
            <a:pPr marL="349250" marR="77470" indent="-337185">
              <a:lnSpc>
                <a:spcPts val="2680"/>
              </a:lnSpc>
              <a:spcBef>
                <a:spcPts val="1455"/>
              </a:spcBef>
            </a:pPr>
            <a:r>
              <a:rPr dirty="0"/>
              <a:t>Rozhodování spojeno</a:t>
            </a:r>
            <a:r>
              <a:rPr dirty="0">
                <a:latin typeface="Times New Roman"/>
                <a:cs typeface="Times New Roman"/>
              </a:rPr>
              <a:t> </a:t>
            </a:r>
            <a:r>
              <a:rPr b="1" dirty="0"/>
              <a:t>s</a:t>
            </a:r>
            <a:r>
              <a:rPr b="1" dirty="0">
                <a:latin typeface="Times New Roman"/>
                <a:cs typeface="Times New Roman"/>
              </a:rPr>
              <a:t> </a:t>
            </a:r>
            <a:r>
              <a:rPr b="1" dirty="0"/>
              <a:t>propočty směrné ceny</a:t>
            </a:r>
            <a:r>
              <a:rPr dirty="0"/>
              <a:t>,</a:t>
            </a:r>
            <a:r>
              <a:rPr dirty="0">
                <a:latin typeface="Times New Roman"/>
                <a:cs typeface="Times New Roman"/>
              </a:rPr>
              <a:t> </a:t>
            </a:r>
            <a:r>
              <a:rPr dirty="0"/>
              <a:t>jako</a:t>
            </a:r>
            <a:r>
              <a:rPr dirty="0">
                <a:latin typeface="Times New Roman"/>
                <a:cs typeface="Times New Roman"/>
              </a:rPr>
              <a:t> </a:t>
            </a:r>
            <a:r>
              <a:rPr dirty="0"/>
              <a:t>vnitřní,</a:t>
            </a:r>
            <a:r>
              <a:rPr dirty="0">
                <a:latin typeface="Times New Roman"/>
                <a:cs typeface="Times New Roman"/>
              </a:rPr>
              <a:t> </a:t>
            </a:r>
            <a:r>
              <a:rPr dirty="0"/>
              <a:t>kalkulované ceny,</a:t>
            </a:r>
            <a:r>
              <a:rPr dirty="0">
                <a:latin typeface="Times New Roman"/>
                <a:cs typeface="Times New Roman"/>
              </a:rPr>
              <a:t> </a:t>
            </a:r>
            <a:r>
              <a:rPr dirty="0"/>
              <a:t>která by</a:t>
            </a:r>
            <a:r>
              <a:rPr dirty="0">
                <a:latin typeface="Times New Roman"/>
                <a:cs typeface="Times New Roman"/>
              </a:rPr>
              <a:t> </a:t>
            </a:r>
            <a:r>
              <a:rPr dirty="0"/>
              <a:t>-</a:t>
            </a:r>
            <a:r>
              <a:rPr dirty="0">
                <a:latin typeface="Times New Roman"/>
                <a:cs typeface="Times New Roman"/>
              </a:rPr>
              <a:t> </a:t>
            </a:r>
            <a:r>
              <a:rPr dirty="0"/>
              <a:t>při zadaných podmínkách objemu</a:t>
            </a:r>
            <a:r>
              <a:rPr dirty="0">
                <a:latin typeface="Times New Roman"/>
                <a:cs typeface="Times New Roman"/>
              </a:rPr>
              <a:t> </a:t>
            </a:r>
            <a:r>
              <a:rPr dirty="0"/>
              <a:t>a</a:t>
            </a:r>
            <a:r>
              <a:rPr dirty="0">
                <a:latin typeface="Times New Roman"/>
                <a:cs typeface="Times New Roman"/>
              </a:rPr>
              <a:t> </a:t>
            </a:r>
            <a:r>
              <a:rPr dirty="0"/>
              <a:t>sortimentu</a:t>
            </a:r>
            <a:r>
              <a:rPr dirty="0">
                <a:latin typeface="Times New Roman"/>
                <a:cs typeface="Times New Roman"/>
              </a:rPr>
              <a:t> </a:t>
            </a:r>
            <a:r>
              <a:rPr dirty="0"/>
              <a:t>prodeje</a:t>
            </a:r>
            <a:r>
              <a:rPr dirty="0">
                <a:latin typeface="Times New Roman"/>
                <a:cs typeface="Times New Roman"/>
              </a:rPr>
              <a:t> </a:t>
            </a:r>
            <a:r>
              <a:rPr dirty="0"/>
              <a:t>-</a:t>
            </a:r>
            <a:r>
              <a:rPr dirty="0">
                <a:latin typeface="Times New Roman"/>
                <a:cs typeface="Times New Roman"/>
              </a:rPr>
              <a:t> </a:t>
            </a:r>
            <a:r>
              <a:rPr dirty="0"/>
              <a:t>přinesla požadovaný,</a:t>
            </a:r>
            <a:r>
              <a:rPr dirty="0">
                <a:latin typeface="Times New Roman"/>
                <a:cs typeface="Times New Roman"/>
              </a:rPr>
              <a:t> </a:t>
            </a:r>
            <a:r>
              <a:rPr dirty="0"/>
              <a:t>plánovaný zisk</a:t>
            </a:r>
          </a:p>
          <a:p>
            <a:pPr marL="12700">
              <a:lnSpc>
                <a:spcPct val="100000"/>
              </a:lnSpc>
              <a:spcBef>
                <a:spcPts val="1145"/>
              </a:spcBef>
            </a:pPr>
            <a:r>
              <a:rPr dirty="0"/>
              <a:t>Dva</a:t>
            </a:r>
            <a:r>
              <a:rPr dirty="0">
                <a:latin typeface="Times New Roman"/>
                <a:cs typeface="Times New Roman"/>
              </a:rPr>
              <a:t> </a:t>
            </a:r>
            <a:r>
              <a:rPr dirty="0"/>
              <a:t>kroky:</a:t>
            </a:r>
          </a:p>
          <a:p>
            <a:pPr marL="349250" indent="-336550">
              <a:lnSpc>
                <a:spcPct val="100000"/>
              </a:lnSpc>
              <a:spcBef>
                <a:spcPts val="1200"/>
              </a:spcBef>
              <a:buClr>
                <a:srgbClr val="FFFFFF"/>
              </a:buClr>
              <a:buFont typeface="Times New Roman"/>
              <a:buChar char="•"/>
              <a:tabLst>
                <a:tab pos="349885" algn="l"/>
              </a:tabLst>
            </a:pPr>
            <a:r>
              <a:rPr dirty="0"/>
              <a:t>Kalkulace</a:t>
            </a:r>
            <a:r>
              <a:rPr dirty="0">
                <a:latin typeface="Times New Roman"/>
                <a:cs typeface="Times New Roman"/>
              </a:rPr>
              <a:t> </a:t>
            </a:r>
            <a:r>
              <a:rPr dirty="0"/>
              <a:t>nákladů</a:t>
            </a:r>
          </a:p>
          <a:p>
            <a:pPr marL="349250" indent="-336550">
              <a:lnSpc>
                <a:spcPct val="100000"/>
              </a:lnSpc>
              <a:spcBef>
                <a:spcPts val="1200"/>
              </a:spcBef>
              <a:buClr>
                <a:srgbClr val="FFFFFF"/>
              </a:buClr>
              <a:buFont typeface="Times New Roman"/>
              <a:buChar char="•"/>
              <a:tabLst>
                <a:tab pos="349885" algn="l"/>
              </a:tabLst>
            </a:pPr>
            <a:r>
              <a:rPr dirty="0"/>
              <a:t>Stanovení směrné ziskové přirážky</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490530" y="409701"/>
            <a:ext cx="9102739" cy="902035"/>
          </a:xfrm>
          <a:prstGeom prst="rect">
            <a:avLst/>
          </a:prstGeom>
        </p:spPr>
        <p:txBody>
          <a:bodyPr vert="horz" wrap="square" lIns="0" tIns="283711" rIns="0" bIns="0" rtlCol="0">
            <a:spAutoFit/>
          </a:bodyPr>
          <a:lstStyle/>
          <a:p>
            <a:pPr marL="12700">
              <a:lnSpc>
                <a:spcPct val="100000"/>
              </a:lnSpc>
            </a:pPr>
            <a:r>
              <a:rPr dirty="0"/>
              <a:t>Konkrétní příklady praktické tvorby cen</a:t>
            </a:r>
          </a:p>
        </p:txBody>
      </p:sp>
      <p:sp>
        <p:nvSpPr>
          <p:cNvPr id="3" name="object 3"/>
          <p:cNvSpPr txBox="1"/>
          <p:nvPr/>
        </p:nvSpPr>
        <p:spPr>
          <a:xfrm>
            <a:off x="490530" y="1808386"/>
            <a:ext cx="9013825" cy="4416594"/>
          </a:xfrm>
          <a:prstGeom prst="rect">
            <a:avLst/>
          </a:prstGeom>
        </p:spPr>
        <p:txBody>
          <a:bodyPr vert="horz" wrap="square" lIns="0" tIns="0" rIns="0" bIns="0" rtlCol="0">
            <a:spAutoFit/>
          </a:bodyPr>
          <a:lstStyle/>
          <a:p>
            <a:pPr marL="12700">
              <a:lnSpc>
                <a:spcPct val="100000"/>
              </a:lnSpc>
            </a:pPr>
            <a:r>
              <a:rPr sz="2400" dirty="0">
                <a:solidFill>
                  <a:srgbClr val="FFFFFF"/>
                </a:solidFill>
                <a:latin typeface="Arial"/>
                <a:cs typeface="Arial"/>
              </a:rPr>
              <a:t>Podnik řeší otázku určení ceny zejména v těchto případech:</a:t>
            </a:r>
            <a:endParaRPr sz="2400">
              <a:latin typeface="Arial"/>
              <a:cs typeface="Arial"/>
            </a:endParaRPr>
          </a:p>
          <a:p>
            <a:pPr marL="349250" indent="-336550">
              <a:lnSpc>
                <a:spcPct val="100000"/>
              </a:lnSpc>
              <a:spcBef>
                <a:spcPts val="1220"/>
              </a:spcBef>
              <a:buClr>
                <a:srgbClr val="FFFFFF"/>
              </a:buClr>
              <a:buFont typeface="Times New Roman"/>
              <a:buChar char="•"/>
              <a:tabLst>
                <a:tab pos="349885" algn="l"/>
              </a:tabLst>
            </a:pPr>
            <a:r>
              <a:rPr sz="2200" dirty="0">
                <a:solidFill>
                  <a:srgbClr val="FFFFFF"/>
                </a:solidFill>
                <a:latin typeface="Arial"/>
                <a:cs typeface="Arial"/>
              </a:rPr>
              <a:t>přichází na trh s výrobkem, který již existuje (např.z dovozu)</a:t>
            </a:r>
            <a:endParaRPr sz="2200">
              <a:latin typeface="Arial"/>
              <a:cs typeface="Arial"/>
            </a:endParaRPr>
          </a:p>
          <a:p>
            <a:pPr marL="349250" marR="15240" indent="-336550">
              <a:lnSpc>
                <a:spcPts val="2460"/>
              </a:lnSpc>
              <a:spcBef>
                <a:spcPts val="940"/>
              </a:spcBef>
              <a:buClr>
                <a:srgbClr val="FFFFFF"/>
              </a:buClr>
              <a:buFont typeface="Times New Roman"/>
              <a:buChar char="•"/>
              <a:tabLst>
                <a:tab pos="349885" algn="l"/>
              </a:tabLst>
            </a:pPr>
            <a:r>
              <a:rPr sz="2200" dirty="0">
                <a:solidFill>
                  <a:srgbClr val="FFFFFF"/>
                </a:solidFill>
                <a:latin typeface="Arial"/>
                <a:cs typeface="Arial"/>
              </a:rPr>
              <a:t>přichází na trh s novým výrobkem, k němuž dosud neexistuje cena (je to skutečná inovace)</a:t>
            </a:r>
            <a:endParaRPr sz="2200">
              <a:latin typeface="Arial"/>
              <a:cs typeface="Arial"/>
            </a:endParaRPr>
          </a:p>
          <a:p>
            <a:pPr marL="349250" indent="-336550">
              <a:lnSpc>
                <a:spcPct val="100000"/>
              </a:lnSpc>
              <a:spcBef>
                <a:spcPts val="670"/>
              </a:spcBef>
              <a:buClr>
                <a:srgbClr val="FFFFFF"/>
              </a:buClr>
              <a:buFont typeface="Times New Roman"/>
              <a:buChar char="•"/>
              <a:tabLst>
                <a:tab pos="349885" algn="l"/>
              </a:tabLst>
            </a:pPr>
            <a:r>
              <a:rPr sz="2200" dirty="0">
                <a:solidFill>
                  <a:srgbClr val="FFFFFF"/>
                </a:solidFill>
                <a:latin typeface="Arial"/>
                <a:cs typeface="Arial"/>
              </a:rPr>
              <a:t>chce využít u dosud existujícího produktu nový způsob distribuce</a:t>
            </a:r>
            <a:endParaRPr sz="2200">
              <a:latin typeface="Arial"/>
              <a:cs typeface="Arial"/>
            </a:endParaRPr>
          </a:p>
          <a:p>
            <a:pPr marL="349250" indent="-336550">
              <a:lnSpc>
                <a:spcPct val="100000"/>
              </a:lnSpc>
              <a:spcBef>
                <a:spcPts val="705"/>
              </a:spcBef>
              <a:buClr>
                <a:srgbClr val="FFFFFF"/>
              </a:buClr>
              <a:buFont typeface="Times New Roman"/>
              <a:buChar char="•"/>
              <a:tabLst>
                <a:tab pos="349885" algn="l"/>
              </a:tabLst>
            </a:pPr>
            <a:r>
              <a:rPr sz="2200" dirty="0">
                <a:solidFill>
                  <a:srgbClr val="FFFFFF"/>
                </a:solidFill>
                <a:latin typeface="Arial"/>
                <a:cs typeface="Arial"/>
              </a:rPr>
              <a:t>existující produkt přechází do jiné etapy životního cyklu</a:t>
            </a:r>
            <a:endParaRPr sz="2200">
              <a:latin typeface="Arial"/>
              <a:cs typeface="Arial"/>
            </a:endParaRPr>
          </a:p>
          <a:p>
            <a:pPr marL="349250" indent="-336550">
              <a:lnSpc>
                <a:spcPct val="100000"/>
              </a:lnSpc>
              <a:spcBef>
                <a:spcPts val="720"/>
              </a:spcBef>
              <a:buClr>
                <a:srgbClr val="FFFFFF"/>
              </a:buClr>
              <a:buFont typeface="Times New Roman"/>
              <a:buChar char="•"/>
              <a:tabLst>
                <a:tab pos="349885" algn="l"/>
              </a:tabLst>
            </a:pPr>
            <a:r>
              <a:rPr sz="2200" dirty="0">
                <a:solidFill>
                  <a:srgbClr val="FFFFFF"/>
                </a:solidFill>
                <a:latin typeface="Arial"/>
                <a:cs typeface="Arial"/>
              </a:rPr>
              <a:t>zařazení výrobku do skupiny (nový model auta)</a:t>
            </a:r>
            <a:endParaRPr sz="2200">
              <a:latin typeface="Arial"/>
              <a:cs typeface="Arial"/>
            </a:endParaRPr>
          </a:p>
          <a:p>
            <a:pPr marL="349250" indent="-336550">
              <a:lnSpc>
                <a:spcPts val="2550"/>
              </a:lnSpc>
              <a:spcBef>
                <a:spcPts val="705"/>
              </a:spcBef>
              <a:buClr>
                <a:srgbClr val="FFFFFF"/>
              </a:buClr>
              <a:buFont typeface="Times New Roman"/>
              <a:buChar char="•"/>
              <a:tabLst>
                <a:tab pos="349885" algn="l"/>
              </a:tabLst>
            </a:pPr>
            <a:r>
              <a:rPr sz="2200" dirty="0">
                <a:solidFill>
                  <a:srgbClr val="FFFFFF"/>
                </a:solidFill>
                <a:latin typeface="Arial"/>
                <a:cs typeface="Arial"/>
              </a:rPr>
              <a:t>mění se základní ekonomické podmínky (spotřebitel je méně citlivý na</a:t>
            </a:r>
            <a:endParaRPr sz="2200">
              <a:latin typeface="Arial"/>
              <a:cs typeface="Arial"/>
            </a:endParaRPr>
          </a:p>
          <a:p>
            <a:pPr marL="349250">
              <a:lnSpc>
                <a:spcPts val="2550"/>
              </a:lnSpc>
            </a:pPr>
            <a:r>
              <a:rPr sz="2200" dirty="0">
                <a:solidFill>
                  <a:srgbClr val="FFFFFF"/>
                </a:solidFill>
                <a:latin typeface="Arial"/>
                <a:cs typeface="Arial"/>
              </a:rPr>
              <a:t>cenu)</a:t>
            </a:r>
            <a:endParaRPr sz="2200">
              <a:latin typeface="Arial"/>
              <a:cs typeface="Arial"/>
            </a:endParaRPr>
          </a:p>
          <a:p>
            <a:pPr marL="349250" marR="1075690" indent="-336550">
              <a:lnSpc>
                <a:spcPts val="2460"/>
              </a:lnSpc>
              <a:spcBef>
                <a:spcPts val="940"/>
              </a:spcBef>
              <a:buClr>
                <a:srgbClr val="FFFFFF"/>
              </a:buClr>
              <a:buFont typeface="Times New Roman"/>
              <a:buChar char="•"/>
              <a:tabLst>
                <a:tab pos="349885" algn="l"/>
              </a:tabLst>
            </a:pPr>
            <a:r>
              <a:rPr sz="2200" dirty="0">
                <a:solidFill>
                  <a:srgbClr val="FFFFFF"/>
                </a:solidFill>
                <a:latin typeface="Arial"/>
                <a:cs typeface="Arial"/>
              </a:rPr>
              <a:t>změna podmínek stanovení ceny (změny cen surovin, změny daňového systému)</a:t>
            </a:r>
            <a:endParaRPr sz="2200">
              <a:latin typeface="Arial"/>
              <a:cs typeface="Arial"/>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490530" y="409701"/>
            <a:ext cx="9102739" cy="902035"/>
          </a:xfrm>
          <a:prstGeom prst="rect">
            <a:avLst/>
          </a:prstGeom>
        </p:spPr>
        <p:txBody>
          <a:bodyPr vert="horz" wrap="square" lIns="0" tIns="283711" rIns="0" bIns="0" rtlCol="0">
            <a:spAutoFit/>
          </a:bodyPr>
          <a:lstStyle/>
          <a:p>
            <a:pPr marL="12700">
              <a:lnSpc>
                <a:spcPct val="100000"/>
              </a:lnSpc>
            </a:pPr>
            <a:r>
              <a:rPr dirty="0"/>
              <a:t>Relace cen ve skupině výkonů</a:t>
            </a:r>
          </a:p>
        </p:txBody>
      </p:sp>
      <p:sp>
        <p:nvSpPr>
          <p:cNvPr id="3" name="object 3"/>
          <p:cNvSpPr txBox="1"/>
          <p:nvPr/>
        </p:nvSpPr>
        <p:spPr>
          <a:xfrm>
            <a:off x="490530" y="1808386"/>
            <a:ext cx="8597265" cy="2287806"/>
          </a:xfrm>
          <a:prstGeom prst="rect">
            <a:avLst/>
          </a:prstGeom>
        </p:spPr>
        <p:txBody>
          <a:bodyPr vert="horz" wrap="square" lIns="0" tIns="0" rIns="0" bIns="0" rtlCol="0">
            <a:spAutoFit/>
          </a:bodyPr>
          <a:lstStyle/>
          <a:p>
            <a:pPr marL="349250" indent="-336550">
              <a:lnSpc>
                <a:spcPts val="2780"/>
              </a:lnSpc>
              <a:buClr>
                <a:srgbClr val="FFFFFF"/>
              </a:buClr>
              <a:buFont typeface="Times New Roman"/>
              <a:buChar char="•"/>
              <a:tabLst>
                <a:tab pos="349885" algn="l"/>
              </a:tabLst>
            </a:pPr>
            <a:r>
              <a:rPr sz="2400" dirty="0">
                <a:solidFill>
                  <a:srgbClr val="FFFFFF"/>
                </a:solidFill>
                <a:latin typeface="Arial"/>
                <a:cs typeface="Arial"/>
              </a:rPr>
              <a:t>Skupina výkonů s rozdílnou kvalitou (která nutně neznamená</a:t>
            </a:r>
            <a:endParaRPr sz="2400">
              <a:latin typeface="Arial"/>
              <a:cs typeface="Arial"/>
            </a:endParaRPr>
          </a:p>
          <a:p>
            <a:pPr marL="349250">
              <a:lnSpc>
                <a:spcPts val="2780"/>
              </a:lnSpc>
            </a:pPr>
            <a:r>
              <a:rPr sz="2400" dirty="0">
                <a:solidFill>
                  <a:srgbClr val="FFFFFF"/>
                </a:solidFill>
                <a:latin typeface="Arial"/>
                <a:cs typeface="Arial"/>
              </a:rPr>
              <a:t>rozdílnou nákladovou náročnost)</a:t>
            </a:r>
            <a:endParaRPr sz="2400">
              <a:latin typeface="Arial"/>
              <a:cs typeface="Arial"/>
            </a:endParaRPr>
          </a:p>
          <a:p>
            <a:pPr marL="349250" indent="-336550">
              <a:lnSpc>
                <a:spcPct val="100000"/>
              </a:lnSpc>
              <a:spcBef>
                <a:spcPts val="1200"/>
              </a:spcBef>
              <a:buClr>
                <a:srgbClr val="FFFFFF"/>
              </a:buClr>
              <a:buFont typeface="Times New Roman"/>
              <a:buChar char="•"/>
              <a:tabLst>
                <a:tab pos="349885" algn="l"/>
              </a:tabLst>
            </a:pPr>
            <a:r>
              <a:rPr sz="2400" dirty="0">
                <a:solidFill>
                  <a:srgbClr val="FFFFFF"/>
                </a:solidFill>
                <a:latin typeface="Arial"/>
                <a:cs typeface="Arial"/>
              </a:rPr>
              <a:t>Typické jsou přesuny marže mezi výkony</a:t>
            </a:r>
            <a:endParaRPr sz="2400">
              <a:latin typeface="Arial"/>
              <a:cs typeface="Arial"/>
            </a:endParaRPr>
          </a:p>
          <a:p>
            <a:pPr marL="349250" indent="-336550">
              <a:lnSpc>
                <a:spcPct val="100000"/>
              </a:lnSpc>
              <a:spcBef>
                <a:spcPts val="1200"/>
              </a:spcBef>
              <a:buClr>
                <a:srgbClr val="FFFFFF"/>
              </a:buClr>
              <a:buFont typeface="Times New Roman"/>
              <a:buChar char="•"/>
              <a:tabLst>
                <a:tab pos="349885" algn="l"/>
              </a:tabLst>
            </a:pPr>
            <a:r>
              <a:rPr sz="2400" dirty="0">
                <a:solidFill>
                  <a:srgbClr val="FFFFFF"/>
                </a:solidFill>
                <a:latin typeface="Arial"/>
                <a:cs typeface="Arial"/>
              </a:rPr>
              <a:t>Cenová rozhodování vycházejí z existujících relací</a:t>
            </a:r>
            <a:endParaRPr sz="2400">
              <a:latin typeface="Arial"/>
              <a:cs typeface="Arial"/>
            </a:endParaRPr>
          </a:p>
          <a:p>
            <a:pPr marL="349250" indent="-336550">
              <a:lnSpc>
                <a:spcPct val="100000"/>
              </a:lnSpc>
              <a:spcBef>
                <a:spcPts val="1200"/>
              </a:spcBef>
              <a:buClr>
                <a:srgbClr val="FFFFFF"/>
              </a:buClr>
              <a:buFont typeface="Times New Roman"/>
              <a:buChar char="•"/>
              <a:tabLst>
                <a:tab pos="349885" algn="l"/>
              </a:tabLst>
            </a:pPr>
            <a:r>
              <a:rPr sz="2400" dirty="0">
                <a:solidFill>
                  <a:srgbClr val="FFFFFF"/>
                </a:solidFill>
                <a:latin typeface="Arial"/>
                <a:cs typeface="Arial"/>
              </a:rPr>
              <a:t>Potenciál dosáhnout u nového výkonu vyšší zisk</a:t>
            </a:r>
            <a:endParaRPr sz="2400">
              <a:latin typeface="Arial"/>
              <a:cs typeface="Arial"/>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490530" y="409701"/>
            <a:ext cx="9102739" cy="902035"/>
          </a:xfrm>
          <a:prstGeom prst="rect">
            <a:avLst/>
          </a:prstGeom>
        </p:spPr>
        <p:txBody>
          <a:bodyPr vert="horz" wrap="square" lIns="0" tIns="283711" rIns="0" bIns="0" rtlCol="0">
            <a:spAutoFit/>
          </a:bodyPr>
          <a:lstStyle/>
          <a:p>
            <a:pPr marL="12700">
              <a:lnSpc>
                <a:spcPct val="100000"/>
              </a:lnSpc>
            </a:pPr>
            <a:r>
              <a:rPr dirty="0"/>
              <a:t>Cena doplňkových výkonů</a:t>
            </a:r>
          </a:p>
        </p:txBody>
      </p:sp>
      <p:sp>
        <p:nvSpPr>
          <p:cNvPr id="3" name="object 3"/>
          <p:cNvSpPr txBox="1"/>
          <p:nvPr/>
        </p:nvSpPr>
        <p:spPr>
          <a:xfrm>
            <a:off x="490530" y="1808386"/>
            <a:ext cx="8804910" cy="4101123"/>
          </a:xfrm>
          <a:prstGeom prst="rect">
            <a:avLst/>
          </a:prstGeom>
        </p:spPr>
        <p:txBody>
          <a:bodyPr vert="horz" wrap="square" lIns="0" tIns="0" rIns="0" bIns="0" rtlCol="0">
            <a:spAutoFit/>
          </a:bodyPr>
          <a:lstStyle/>
          <a:p>
            <a:pPr marL="350520" indent="-337820">
              <a:lnSpc>
                <a:spcPct val="100000"/>
              </a:lnSpc>
              <a:buClr>
                <a:srgbClr val="FFFFFF"/>
              </a:buClr>
              <a:buFont typeface="Times New Roman"/>
              <a:buChar char="•"/>
              <a:tabLst>
                <a:tab pos="351155" algn="l"/>
              </a:tabLst>
            </a:pPr>
            <a:r>
              <a:rPr sz="2400" dirty="0">
                <a:solidFill>
                  <a:srgbClr val="FFFFFF"/>
                </a:solidFill>
                <a:latin typeface="Arial"/>
                <a:cs typeface="Arial"/>
              </a:rPr>
              <a:t>Obvykle spjaté s využitím volné kapacity</a:t>
            </a:r>
            <a:endParaRPr sz="2400">
              <a:latin typeface="Arial"/>
              <a:cs typeface="Arial"/>
            </a:endParaRPr>
          </a:p>
          <a:p>
            <a:pPr marL="350520" marR="665480" indent="-337820">
              <a:lnSpc>
                <a:spcPts val="2680"/>
              </a:lnSpc>
              <a:spcBef>
                <a:spcPts val="1455"/>
              </a:spcBef>
              <a:buClr>
                <a:srgbClr val="FFFFFF"/>
              </a:buClr>
              <a:buFont typeface="Times New Roman"/>
              <a:buChar char="•"/>
              <a:tabLst>
                <a:tab pos="351155" algn="l"/>
              </a:tabLst>
            </a:pPr>
            <a:r>
              <a:rPr sz="2400" dirty="0">
                <a:solidFill>
                  <a:srgbClr val="FFFFFF"/>
                </a:solidFill>
                <a:latin typeface="Arial"/>
                <a:cs typeface="Arial"/>
              </a:rPr>
              <a:t>Fixní náklady jsou již reprodukovány – limitem jsou mezní náklady (variabilní + některé fixní)</a:t>
            </a:r>
            <a:endParaRPr sz="2400">
              <a:latin typeface="Arial"/>
              <a:cs typeface="Arial"/>
            </a:endParaRPr>
          </a:p>
          <a:p>
            <a:pPr marL="12700">
              <a:lnSpc>
                <a:spcPts val="2780"/>
              </a:lnSpc>
              <a:spcBef>
                <a:spcPts val="1145"/>
              </a:spcBef>
            </a:pPr>
            <a:r>
              <a:rPr sz="2400" b="1" dirty="0">
                <a:solidFill>
                  <a:srgbClr val="FFFFFF"/>
                </a:solidFill>
                <a:latin typeface="Arial"/>
                <a:cs typeface="Arial"/>
              </a:rPr>
              <a:t>Stanovení dolního limitu ceny doplňkového výkonu </a:t>
            </a:r>
            <a:r>
              <a:rPr sz="2400" dirty="0">
                <a:solidFill>
                  <a:srgbClr val="FFFFFF"/>
                </a:solidFill>
                <a:latin typeface="Arial"/>
                <a:cs typeface="Arial"/>
              </a:rPr>
              <a:t>znamená</a:t>
            </a:r>
            <a:endParaRPr sz="2400">
              <a:latin typeface="Arial"/>
              <a:cs typeface="Arial"/>
            </a:endParaRPr>
          </a:p>
          <a:p>
            <a:pPr marL="350520">
              <a:lnSpc>
                <a:spcPts val="2780"/>
              </a:lnSpc>
            </a:pPr>
            <a:r>
              <a:rPr sz="2400" dirty="0">
                <a:solidFill>
                  <a:srgbClr val="FFFFFF"/>
                </a:solidFill>
                <a:latin typeface="Arial"/>
                <a:cs typeface="Arial"/>
              </a:rPr>
              <a:t>zohlednit skutečnost, že:</a:t>
            </a:r>
            <a:endParaRPr sz="2400">
              <a:latin typeface="Arial"/>
              <a:cs typeface="Arial"/>
            </a:endParaRPr>
          </a:p>
          <a:p>
            <a:pPr marL="350520" marR="5080" indent="-337820">
              <a:lnSpc>
                <a:spcPts val="2500"/>
              </a:lnSpc>
              <a:spcBef>
                <a:spcPts val="1600"/>
              </a:spcBef>
              <a:buClr>
                <a:srgbClr val="FFFFFF"/>
              </a:buClr>
              <a:buFont typeface="Times New Roman"/>
              <a:buChar char="•"/>
              <a:tabLst>
                <a:tab pos="351155" algn="l"/>
              </a:tabLst>
            </a:pPr>
            <a:r>
              <a:rPr sz="2400" dirty="0">
                <a:solidFill>
                  <a:srgbClr val="FFFFFF"/>
                </a:solidFill>
                <a:latin typeface="Arial"/>
                <a:cs typeface="Arial"/>
              </a:rPr>
              <a:t>s</a:t>
            </a:r>
            <a:r>
              <a:rPr sz="2200" dirty="0">
                <a:solidFill>
                  <a:srgbClr val="FFFFFF"/>
                </a:solidFill>
                <a:latin typeface="Arial"/>
                <a:cs typeface="Arial"/>
              </a:rPr>
              <a:t>tanovení relativně nízké ceny, která nebere v úvahu fixní, umrtvené náklady, se může dostat do rozporu s cenovou politikou podniku</a:t>
            </a:r>
            <a:endParaRPr sz="2200">
              <a:latin typeface="Arial"/>
              <a:cs typeface="Arial"/>
            </a:endParaRPr>
          </a:p>
          <a:p>
            <a:pPr marL="350520" marR="358775" indent="-337820">
              <a:lnSpc>
                <a:spcPts val="2460"/>
              </a:lnSpc>
              <a:spcBef>
                <a:spcPts val="1385"/>
              </a:spcBef>
              <a:buClr>
                <a:srgbClr val="FFFFFF"/>
              </a:buClr>
              <a:buFont typeface="Times New Roman"/>
              <a:buChar char="•"/>
              <a:tabLst>
                <a:tab pos="351155" algn="l"/>
              </a:tabLst>
            </a:pPr>
            <a:r>
              <a:rPr sz="2200" dirty="0">
                <a:solidFill>
                  <a:srgbClr val="FFFFFF"/>
                </a:solidFill>
                <a:latin typeface="Arial"/>
                <a:cs typeface="Arial"/>
              </a:rPr>
              <a:t>nízká cena může mít negativní dopad na zákazníky, může ohrozit relace cen běžně prodávaného a doplňkového výkonu</a:t>
            </a:r>
            <a:endParaRPr sz="2200">
              <a:latin typeface="Arial"/>
              <a:cs typeface="Arial"/>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490530" y="409701"/>
            <a:ext cx="9102739" cy="902035"/>
          </a:xfrm>
          <a:prstGeom prst="rect">
            <a:avLst/>
          </a:prstGeom>
        </p:spPr>
        <p:txBody>
          <a:bodyPr vert="horz" wrap="square" lIns="0" tIns="283711" rIns="0" bIns="0" rtlCol="0">
            <a:spAutoFit/>
          </a:bodyPr>
          <a:lstStyle/>
          <a:p>
            <a:pPr marL="12700">
              <a:lnSpc>
                <a:spcPct val="100000"/>
              </a:lnSpc>
            </a:pPr>
            <a:r>
              <a:rPr lang="cs-CZ" dirty="0" smtClean="0"/>
              <a:t>Shrnutí kapitoly 19 I</a:t>
            </a:r>
            <a:endParaRPr lang="cs-CZ" dirty="0"/>
          </a:p>
        </p:txBody>
      </p:sp>
      <p:sp>
        <p:nvSpPr>
          <p:cNvPr id="3" name="object 3"/>
          <p:cNvSpPr txBox="1"/>
          <p:nvPr/>
        </p:nvSpPr>
        <p:spPr>
          <a:xfrm>
            <a:off x="490530" y="1806520"/>
            <a:ext cx="8938260" cy="5402120"/>
          </a:xfrm>
          <a:prstGeom prst="rect">
            <a:avLst/>
          </a:prstGeom>
        </p:spPr>
        <p:txBody>
          <a:bodyPr vert="horz" wrap="square" lIns="0" tIns="0" rIns="0" bIns="0" rtlCol="0">
            <a:spAutoFit/>
          </a:bodyPr>
          <a:lstStyle/>
          <a:p>
            <a:pPr marL="12700" marR="34290">
              <a:lnSpc>
                <a:spcPct val="93000"/>
              </a:lnSpc>
            </a:pPr>
            <a:r>
              <a:rPr lang="cs-CZ" sz="2200" dirty="0" smtClean="0">
                <a:solidFill>
                  <a:srgbClr val="FFFFFF"/>
                </a:solidFill>
                <a:latin typeface="Arial"/>
                <a:cs typeface="Arial"/>
              </a:rPr>
              <a:t>Cena je objektivně dána situací na trhu. Je výsledkem působení tří relativně nezávislých faktorů -</a:t>
            </a:r>
            <a:r>
              <a:rPr lang="cs-CZ" sz="2200" dirty="0" smtClean="0">
                <a:solidFill>
                  <a:srgbClr val="FFFFFF"/>
                </a:solidFill>
                <a:latin typeface="Times New Roman"/>
                <a:cs typeface="Times New Roman"/>
              </a:rPr>
              <a:t> </a:t>
            </a:r>
            <a:r>
              <a:rPr lang="cs-CZ" sz="2200" dirty="0" smtClean="0">
                <a:solidFill>
                  <a:srgbClr val="FFFFFF"/>
                </a:solidFill>
                <a:latin typeface="Arial"/>
                <a:cs typeface="Arial"/>
              </a:rPr>
              <a:t>poptávky, nabídky a konkurence. Obecně je proto nutno zajistit informace pro cenová rozhodování ze dvou relativně samostatných oblastí: externí (jaká je přijatelná cena pro odběratele) a interní: (jak tato cena uhrazuje náklady dodavatele).</a:t>
            </a:r>
            <a:endParaRPr lang="cs-CZ" sz="2200" dirty="0" smtClean="0">
              <a:latin typeface="Arial"/>
              <a:cs typeface="Arial"/>
            </a:endParaRPr>
          </a:p>
          <a:p>
            <a:pPr marL="12700" marR="5080">
              <a:lnSpc>
                <a:spcPct val="93000"/>
              </a:lnSpc>
              <a:spcBef>
                <a:spcPts val="1400"/>
              </a:spcBef>
            </a:pPr>
            <a:r>
              <a:rPr lang="cs-CZ" sz="2200" dirty="0" smtClean="0">
                <a:solidFill>
                  <a:srgbClr val="FFFFFF"/>
                </a:solidFill>
                <a:latin typeface="Arial"/>
                <a:cs typeface="Arial"/>
              </a:rPr>
              <a:t>Vhodným nástrojem cenové politiky je diferenciace cen. Významným podkladem pro rozhodování o konkrétních variantách podmínek změn cen nebo variantách lišících se rozdílným procentem slev pro vymezené skupiny zákazníků je výpočet tzv. implicitní pružnosti poptávky. Jeho cílem je vyjádřit odpověď na otázku, jak by měl trh reagovat, aby se změnou ceny nezhoršila výše rozpočtovaného zisku.</a:t>
            </a:r>
            <a:endParaRPr lang="cs-CZ" sz="2200" dirty="0" smtClean="0">
              <a:latin typeface="Arial"/>
              <a:cs typeface="Arial"/>
            </a:endParaRPr>
          </a:p>
          <a:p>
            <a:pPr marL="12700" marR="19685">
              <a:lnSpc>
                <a:spcPct val="92900"/>
              </a:lnSpc>
              <a:spcBef>
                <a:spcPts val="1410"/>
              </a:spcBef>
            </a:pPr>
            <a:r>
              <a:rPr lang="cs-CZ" sz="2200" dirty="0" smtClean="0">
                <a:solidFill>
                  <a:srgbClr val="FFFFFF"/>
                </a:solidFill>
                <a:latin typeface="Arial"/>
                <a:cs typeface="Arial"/>
              </a:rPr>
              <a:t>Prostor pro cenová rozhodování závisí na konkurenčním prostředí. Čím více je situace na trhu blíží monopolu, tím rostou i možnosti ovlivňování tržní ceny. Monopolní trh umožňuje poznat základní souvislosti "nezávislé" cenové politiky, zejména ve vztahu k různým cílům.</a:t>
            </a:r>
            <a:endParaRPr lang="cs-CZ" sz="2200" dirty="0" smtClean="0">
              <a:latin typeface="Arial"/>
              <a:cs typeface="Arial"/>
            </a:endParaRPr>
          </a:p>
          <a:p>
            <a:pPr marL="12700">
              <a:lnSpc>
                <a:spcPts val="2460"/>
              </a:lnSpc>
            </a:pPr>
            <a:r>
              <a:rPr lang="cs-CZ" sz="2200" dirty="0" smtClean="0">
                <a:solidFill>
                  <a:srgbClr val="FFFFFF"/>
                </a:solidFill>
                <a:latin typeface="Arial"/>
                <a:cs typeface="Arial"/>
              </a:rPr>
              <a:t>Monopolní trh je ideálem samostatného rozhodování.</a:t>
            </a:r>
            <a:endParaRPr lang="cs-CZ" sz="2200" dirty="0">
              <a:latin typeface="Arial"/>
              <a:cs typeface="Aria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490530" y="409701"/>
            <a:ext cx="9102739" cy="902035"/>
          </a:xfrm>
          <a:prstGeom prst="rect">
            <a:avLst/>
          </a:prstGeom>
        </p:spPr>
        <p:txBody>
          <a:bodyPr vert="horz" wrap="square" lIns="0" tIns="283711" rIns="0" bIns="0" rtlCol="0">
            <a:spAutoFit/>
          </a:bodyPr>
          <a:lstStyle/>
          <a:p>
            <a:pPr marL="12700">
              <a:lnSpc>
                <a:spcPct val="100000"/>
              </a:lnSpc>
            </a:pPr>
            <a:r>
              <a:rPr dirty="0"/>
              <a:t>Vymezení základních pojmů</a:t>
            </a:r>
          </a:p>
        </p:txBody>
      </p:sp>
      <p:sp>
        <p:nvSpPr>
          <p:cNvPr id="3" name="object 3"/>
          <p:cNvSpPr txBox="1"/>
          <p:nvPr/>
        </p:nvSpPr>
        <p:spPr>
          <a:xfrm>
            <a:off x="490530" y="1808386"/>
            <a:ext cx="9034780" cy="3336234"/>
          </a:xfrm>
          <a:prstGeom prst="rect">
            <a:avLst/>
          </a:prstGeom>
        </p:spPr>
        <p:txBody>
          <a:bodyPr vert="horz" wrap="square" lIns="0" tIns="0" rIns="0" bIns="0" rtlCol="0">
            <a:spAutoFit/>
          </a:bodyPr>
          <a:lstStyle/>
          <a:p>
            <a:pPr marL="692150" indent="-679450">
              <a:lnSpc>
                <a:spcPct val="100000"/>
              </a:lnSpc>
              <a:buClr>
                <a:srgbClr val="FFFFFF"/>
              </a:buClr>
              <a:buFont typeface="Times New Roman"/>
              <a:buChar char="•"/>
              <a:tabLst>
                <a:tab pos="692785" algn="l"/>
              </a:tabLst>
            </a:pPr>
            <a:r>
              <a:rPr sz="2400" dirty="0">
                <a:solidFill>
                  <a:srgbClr val="FFFFFF"/>
                </a:solidFill>
                <a:latin typeface="Arial"/>
                <a:cs typeface="Arial"/>
              </a:rPr>
              <a:t>Cenová politika patří k nejdůležitějším</a:t>
            </a:r>
            <a:endParaRPr sz="2400" dirty="0">
              <a:latin typeface="Arial"/>
              <a:cs typeface="Arial"/>
            </a:endParaRPr>
          </a:p>
          <a:p>
            <a:pPr marL="12700">
              <a:lnSpc>
                <a:spcPts val="2780"/>
              </a:lnSpc>
              <a:spcBef>
                <a:spcPts val="1200"/>
              </a:spcBef>
            </a:pPr>
            <a:r>
              <a:rPr sz="2400" b="1" dirty="0">
                <a:solidFill>
                  <a:srgbClr val="FFFFFF"/>
                </a:solidFill>
                <a:latin typeface="Arial"/>
                <a:cs typeface="Arial"/>
              </a:rPr>
              <a:t>Tvorba</a:t>
            </a:r>
            <a:r>
              <a:rPr sz="2400" b="1" dirty="0">
                <a:solidFill>
                  <a:srgbClr val="FFFFFF"/>
                </a:solidFill>
                <a:latin typeface="Times New Roman"/>
                <a:cs typeface="Times New Roman"/>
              </a:rPr>
              <a:t> </a:t>
            </a:r>
            <a:r>
              <a:rPr sz="2400" b="1" dirty="0">
                <a:solidFill>
                  <a:srgbClr val="FFFFFF"/>
                </a:solidFill>
                <a:latin typeface="Arial"/>
                <a:cs typeface="Arial"/>
              </a:rPr>
              <a:t>cen</a:t>
            </a:r>
            <a:r>
              <a:rPr sz="2400" b="1" dirty="0">
                <a:solidFill>
                  <a:srgbClr val="FFFFFF"/>
                </a:solidFill>
                <a:latin typeface="Times New Roman"/>
                <a:cs typeface="Times New Roman"/>
              </a:rPr>
              <a:t> </a:t>
            </a:r>
            <a:r>
              <a:rPr sz="2400" dirty="0">
                <a:solidFill>
                  <a:srgbClr val="FFFFFF"/>
                </a:solidFill>
                <a:latin typeface="Arial"/>
                <a:cs typeface="Arial"/>
              </a:rPr>
              <a:t>a</a:t>
            </a:r>
            <a:r>
              <a:rPr sz="2400" dirty="0">
                <a:solidFill>
                  <a:srgbClr val="FFFFFF"/>
                </a:solidFill>
                <a:latin typeface="Times New Roman"/>
                <a:cs typeface="Times New Roman"/>
              </a:rPr>
              <a:t> </a:t>
            </a:r>
            <a:r>
              <a:rPr sz="2400" b="1" dirty="0">
                <a:solidFill>
                  <a:srgbClr val="FFFFFF"/>
                </a:solidFill>
                <a:latin typeface="Arial"/>
                <a:cs typeface="Arial"/>
              </a:rPr>
              <a:t>cenová rozhodování </a:t>
            </a:r>
            <a:r>
              <a:rPr sz="2400" dirty="0">
                <a:solidFill>
                  <a:srgbClr val="FFFFFF"/>
                </a:solidFill>
                <a:latin typeface="Arial"/>
                <a:cs typeface="Arial"/>
              </a:rPr>
              <a:t>obvykle koncentrovány </a:t>
            </a:r>
            <a:r>
              <a:rPr sz="2400" b="1" dirty="0">
                <a:solidFill>
                  <a:srgbClr val="FFFFFF"/>
                </a:solidFill>
                <a:latin typeface="Arial"/>
                <a:cs typeface="Arial"/>
              </a:rPr>
              <a:t>na</a:t>
            </a:r>
            <a:endParaRPr sz="2400" dirty="0">
              <a:latin typeface="Arial"/>
              <a:cs typeface="Arial"/>
            </a:endParaRPr>
          </a:p>
          <a:p>
            <a:pPr>
              <a:lnSpc>
                <a:spcPts val="2780"/>
              </a:lnSpc>
            </a:pPr>
            <a:r>
              <a:rPr sz="2400" b="1" dirty="0">
                <a:solidFill>
                  <a:srgbClr val="FFFFFF"/>
                </a:solidFill>
                <a:latin typeface="Arial"/>
                <a:cs typeface="Arial"/>
              </a:rPr>
              <a:t>úrovni vrcholového řízení</a:t>
            </a:r>
            <a:endParaRPr sz="2400" dirty="0">
              <a:latin typeface="Arial"/>
              <a:cs typeface="Arial"/>
            </a:endParaRPr>
          </a:p>
          <a:p>
            <a:pPr marR="5080">
              <a:lnSpc>
                <a:spcPct val="93000"/>
              </a:lnSpc>
              <a:spcBef>
                <a:spcPts val="1400"/>
              </a:spcBef>
            </a:pPr>
            <a:r>
              <a:rPr sz="2400" b="1" dirty="0">
                <a:solidFill>
                  <a:srgbClr val="FFFFFF"/>
                </a:solidFill>
                <a:latin typeface="Arial"/>
                <a:cs typeface="Arial"/>
              </a:rPr>
              <a:t>"Správnost" cenových rozhodnutí </a:t>
            </a:r>
            <a:r>
              <a:rPr sz="2400" dirty="0">
                <a:solidFill>
                  <a:srgbClr val="FFFFFF"/>
                </a:solidFill>
                <a:latin typeface="Arial"/>
                <a:cs typeface="Arial"/>
              </a:rPr>
              <a:t>závisí mimo jiné i na </a:t>
            </a:r>
            <a:r>
              <a:rPr sz="2400" b="1" dirty="0">
                <a:solidFill>
                  <a:srgbClr val="FFFFFF"/>
                </a:solidFill>
                <a:latin typeface="Arial"/>
                <a:cs typeface="Arial"/>
              </a:rPr>
              <a:t>rozsahu</a:t>
            </a:r>
            <a:r>
              <a:rPr sz="2400" b="1" dirty="0">
                <a:solidFill>
                  <a:srgbClr val="FFFFFF"/>
                </a:solidFill>
                <a:latin typeface="Times New Roman"/>
                <a:cs typeface="Times New Roman"/>
              </a:rPr>
              <a:t> </a:t>
            </a:r>
            <a:r>
              <a:rPr sz="2400" b="1" dirty="0">
                <a:solidFill>
                  <a:srgbClr val="FFFFFF"/>
                </a:solidFill>
                <a:latin typeface="Arial"/>
                <a:cs typeface="Arial"/>
              </a:rPr>
              <a:t>potřebných informací</a:t>
            </a:r>
            <a:r>
              <a:rPr sz="2400" dirty="0">
                <a:solidFill>
                  <a:srgbClr val="FFFFFF"/>
                </a:solidFill>
                <a:latin typeface="Arial"/>
                <a:cs typeface="Arial"/>
              </a:rPr>
              <a:t>,</a:t>
            </a:r>
            <a:r>
              <a:rPr sz="2400" dirty="0">
                <a:solidFill>
                  <a:srgbClr val="FFFFFF"/>
                </a:solidFill>
                <a:latin typeface="Times New Roman"/>
                <a:cs typeface="Times New Roman"/>
              </a:rPr>
              <a:t> </a:t>
            </a:r>
            <a:r>
              <a:rPr sz="2400" dirty="0">
                <a:solidFill>
                  <a:srgbClr val="FFFFFF"/>
                </a:solidFill>
                <a:latin typeface="Arial"/>
                <a:cs typeface="Arial"/>
              </a:rPr>
              <a:t>jejich</a:t>
            </a:r>
            <a:r>
              <a:rPr sz="2400" dirty="0">
                <a:solidFill>
                  <a:srgbClr val="FFFFFF"/>
                </a:solidFill>
                <a:latin typeface="Times New Roman"/>
                <a:cs typeface="Times New Roman"/>
              </a:rPr>
              <a:t> </a:t>
            </a:r>
            <a:r>
              <a:rPr sz="2400" b="1" dirty="0">
                <a:solidFill>
                  <a:srgbClr val="FFFFFF"/>
                </a:solidFill>
                <a:latin typeface="Arial"/>
                <a:cs typeface="Arial"/>
              </a:rPr>
              <a:t>aktuálnosti </a:t>
            </a:r>
            <a:r>
              <a:rPr sz="2400" dirty="0">
                <a:solidFill>
                  <a:srgbClr val="FFFFFF"/>
                </a:solidFill>
                <a:latin typeface="Arial"/>
                <a:cs typeface="Arial"/>
              </a:rPr>
              <a:t>a</a:t>
            </a:r>
            <a:r>
              <a:rPr sz="2400" dirty="0">
                <a:solidFill>
                  <a:srgbClr val="FFFFFF"/>
                </a:solidFill>
                <a:latin typeface="Times New Roman"/>
                <a:cs typeface="Times New Roman"/>
              </a:rPr>
              <a:t> </a:t>
            </a:r>
            <a:r>
              <a:rPr sz="2400" b="1" dirty="0" err="1" smtClean="0">
                <a:solidFill>
                  <a:srgbClr val="FFFFFF"/>
                </a:solidFill>
                <a:latin typeface="Arial"/>
                <a:cs typeface="Arial"/>
              </a:rPr>
              <a:t>vypovídací</a:t>
            </a:r>
            <a:r>
              <a:rPr lang="cs-CZ" sz="2400" b="1" dirty="0" smtClean="0">
                <a:solidFill>
                  <a:srgbClr val="FFFFFF"/>
                </a:solidFill>
                <a:latin typeface="Arial"/>
                <a:cs typeface="Arial"/>
              </a:rPr>
              <a:t> </a:t>
            </a:r>
            <a:r>
              <a:rPr sz="2400" b="1" dirty="0" err="1" smtClean="0">
                <a:solidFill>
                  <a:srgbClr val="FFFFFF"/>
                </a:solidFill>
                <a:latin typeface="Arial"/>
                <a:cs typeface="Arial"/>
              </a:rPr>
              <a:t>schopnosti</a:t>
            </a:r>
            <a:r>
              <a:rPr sz="2400" dirty="0">
                <a:solidFill>
                  <a:srgbClr val="FFFFFF"/>
                </a:solidFill>
                <a:latin typeface="Arial"/>
                <a:cs typeface="Arial"/>
              </a:rPr>
              <a:t>.</a:t>
            </a:r>
            <a:endParaRPr sz="2400" dirty="0">
              <a:latin typeface="Arial"/>
              <a:cs typeface="Arial"/>
            </a:endParaRPr>
          </a:p>
          <a:p>
            <a:pPr marR="1558290" indent="12700">
              <a:lnSpc>
                <a:spcPts val="2680"/>
              </a:lnSpc>
              <a:spcBef>
                <a:spcPts val="1455"/>
              </a:spcBef>
            </a:pPr>
            <a:r>
              <a:rPr sz="2400" dirty="0">
                <a:solidFill>
                  <a:srgbClr val="FFFFFF"/>
                </a:solidFill>
                <a:latin typeface="Arial"/>
                <a:cs typeface="Arial"/>
              </a:rPr>
              <a:t>Cenová rozhodování ve třech </a:t>
            </a:r>
            <a:r>
              <a:rPr sz="2400" b="1" dirty="0">
                <a:solidFill>
                  <a:srgbClr val="FFFFFF"/>
                </a:solidFill>
                <a:latin typeface="Arial"/>
                <a:cs typeface="Arial"/>
              </a:rPr>
              <a:t>relativně samostatných problémech</a:t>
            </a:r>
            <a:r>
              <a:rPr sz="2400" dirty="0">
                <a:solidFill>
                  <a:srgbClr val="FFFFFF"/>
                </a:solidFill>
                <a:latin typeface="Arial"/>
                <a:cs typeface="Arial"/>
              </a:rPr>
              <a:t>:</a:t>
            </a:r>
            <a:endParaRPr sz="2400" dirty="0">
              <a:latin typeface="Arial"/>
              <a:cs typeface="Arial"/>
            </a:endParaRPr>
          </a:p>
        </p:txBody>
      </p:sp>
      <p:sp>
        <p:nvSpPr>
          <p:cNvPr id="4" name="object 4"/>
          <p:cNvSpPr txBox="1"/>
          <p:nvPr/>
        </p:nvSpPr>
        <p:spPr>
          <a:xfrm>
            <a:off x="490550" y="5243046"/>
            <a:ext cx="132715" cy="1415772"/>
          </a:xfrm>
          <a:prstGeom prst="rect">
            <a:avLst/>
          </a:prstGeom>
        </p:spPr>
        <p:txBody>
          <a:bodyPr vert="horz" wrap="square" lIns="0" tIns="0" rIns="0" bIns="0" rtlCol="0">
            <a:spAutoFit/>
          </a:bodyPr>
          <a:lstStyle/>
          <a:p>
            <a:pPr marL="12700">
              <a:lnSpc>
                <a:spcPct val="100000"/>
              </a:lnSpc>
            </a:pPr>
            <a:r>
              <a:rPr sz="2400" dirty="0">
                <a:solidFill>
                  <a:srgbClr val="FFFFFF"/>
                </a:solidFill>
                <a:latin typeface="Times New Roman"/>
                <a:cs typeface="Times New Roman"/>
              </a:rPr>
              <a:t>•</a:t>
            </a:r>
            <a:endParaRPr sz="2400">
              <a:latin typeface="Times New Roman"/>
              <a:cs typeface="Times New Roman"/>
            </a:endParaRPr>
          </a:p>
          <a:p>
            <a:pPr marL="12700">
              <a:lnSpc>
                <a:spcPct val="100000"/>
              </a:lnSpc>
              <a:spcBef>
                <a:spcPts val="1200"/>
              </a:spcBef>
            </a:pPr>
            <a:r>
              <a:rPr sz="2400" dirty="0">
                <a:solidFill>
                  <a:srgbClr val="FFFFFF"/>
                </a:solidFill>
                <a:latin typeface="Times New Roman"/>
                <a:cs typeface="Times New Roman"/>
              </a:rPr>
              <a:t>•</a:t>
            </a:r>
            <a:endParaRPr sz="2400">
              <a:latin typeface="Times New Roman"/>
              <a:cs typeface="Times New Roman"/>
            </a:endParaRPr>
          </a:p>
          <a:p>
            <a:pPr marL="12700">
              <a:lnSpc>
                <a:spcPct val="100000"/>
              </a:lnSpc>
              <a:spcBef>
                <a:spcPts val="1200"/>
              </a:spcBef>
            </a:pPr>
            <a:r>
              <a:rPr sz="2400" dirty="0">
                <a:solidFill>
                  <a:srgbClr val="FFFFFF"/>
                </a:solidFill>
                <a:latin typeface="Times New Roman"/>
                <a:cs typeface="Times New Roman"/>
              </a:rPr>
              <a:t>•</a:t>
            </a:r>
            <a:endParaRPr sz="2400">
              <a:latin typeface="Times New Roman"/>
              <a:cs typeface="Times New Roman"/>
            </a:endParaRPr>
          </a:p>
        </p:txBody>
      </p:sp>
      <p:sp>
        <p:nvSpPr>
          <p:cNvPr id="5" name="object 5"/>
          <p:cNvSpPr txBox="1"/>
          <p:nvPr/>
        </p:nvSpPr>
        <p:spPr>
          <a:xfrm>
            <a:off x="1170552" y="5241326"/>
            <a:ext cx="7480934" cy="1572097"/>
          </a:xfrm>
          <a:prstGeom prst="rect">
            <a:avLst/>
          </a:prstGeom>
        </p:spPr>
        <p:txBody>
          <a:bodyPr vert="horz" wrap="square" lIns="0" tIns="0" rIns="0" bIns="0" rtlCol="0">
            <a:spAutoFit/>
          </a:bodyPr>
          <a:lstStyle/>
          <a:p>
            <a:pPr marL="12700" marR="5080">
              <a:lnSpc>
                <a:spcPct val="141700"/>
              </a:lnSpc>
            </a:pPr>
            <a:r>
              <a:rPr sz="2400" dirty="0">
                <a:solidFill>
                  <a:srgbClr val="FFFFFF"/>
                </a:solidFill>
                <a:latin typeface="Arial"/>
                <a:cs typeface="Arial"/>
              </a:rPr>
              <a:t>vliv situace na trhu na krátkodobá cenová rozhodování; určení ceny v závislosti na reakci spotřebitele;</a:t>
            </a:r>
            <a:endParaRPr sz="2400">
              <a:latin typeface="Arial"/>
              <a:cs typeface="Arial"/>
            </a:endParaRPr>
          </a:p>
          <a:p>
            <a:pPr marL="12700">
              <a:lnSpc>
                <a:spcPct val="100000"/>
              </a:lnSpc>
              <a:spcBef>
                <a:spcPts val="1200"/>
              </a:spcBef>
            </a:pPr>
            <a:r>
              <a:rPr sz="2400" dirty="0">
                <a:solidFill>
                  <a:srgbClr val="FFFFFF"/>
                </a:solidFill>
                <a:latin typeface="Arial"/>
                <a:cs typeface="Arial"/>
              </a:rPr>
              <a:t>určení ceny na základě analýzy nákladů.</a:t>
            </a:r>
            <a:endParaRPr sz="2400">
              <a:latin typeface="Arial"/>
              <a:cs typeface="Arial"/>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265169" rIns="0" bIns="0" rtlCol="0">
            <a:spAutoFit/>
          </a:bodyPr>
          <a:lstStyle/>
          <a:p>
            <a:pPr marL="12700">
              <a:lnSpc>
                <a:spcPct val="100000"/>
              </a:lnSpc>
            </a:pPr>
            <a:r>
              <a:rPr spc="-20" dirty="0"/>
              <a:t>Shrnutí</a:t>
            </a:r>
            <a:r>
              <a:rPr spc="-5" dirty="0"/>
              <a:t> </a:t>
            </a:r>
            <a:r>
              <a:rPr spc="-10" dirty="0"/>
              <a:t>k</a:t>
            </a:r>
            <a:r>
              <a:rPr spc="-20" dirty="0"/>
              <a:t>apitoly</a:t>
            </a:r>
            <a:r>
              <a:rPr spc="5" dirty="0"/>
              <a:t> </a:t>
            </a:r>
            <a:r>
              <a:rPr spc="-25" dirty="0"/>
              <a:t>19</a:t>
            </a:r>
            <a:r>
              <a:rPr spc="-5" dirty="0"/>
              <a:t> </a:t>
            </a:r>
            <a:r>
              <a:rPr spc="-15" dirty="0"/>
              <a:t>II</a:t>
            </a:r>
          </a:p>
        </p:txBody>
      </p:sp>
      <p:sp>
        <p:nvSpPr>
          <p:cNvPr id="3" name="object 3"/>
          <p:cNvSpPr txBox="1"/>
          <p:nvPr/>
        </p:nvSpPr>
        <p:spPr>
          <a:xfrm>
            <a:off x="490530" y="1806516"/>
            <a:ext cx="9059545" cy="5337810"/>
          </a:xfrm>
          <a:prstGeom prst="rect">
            <a:avLst/>
          </a:prstGeom>
        </p:spPr>
        <p:txBody>
          <a:bodyPr vert="horz" wrap="square" lIns="0" tIns="0" rIns="0" bIns="0" rtlCol="0">
            <a:spAutoFit/>
          </a:bodyPr>
          <a:lstStyle/>
          <a:p>
            <a:pPr marL="12700" marR="599440" algn="just">
              <a:lnSpc>
                <a:spcPct val="93000"/>
              </a:lnSpc>
            </a:pPr>
            <a:r>
              <a:rPr sz="2200" spc="-10" dirty="0">
                <a:solidFill>
                  <a:srgbClr val="FFFFFF"/>
                </a:solidFill>
                <a:latin typeface="Arial"/>
                <a:cs typeface="Arial"/>
              </a:rPr>
              <a:t>Nejčastějšími</a:t>
            </a:r>
            <a:r>
              <a:rPr sz="2200" spc="-15" dirty="0">
                <a:solidFill>
                  <a:srgbClr val="FFFFFF"/>
                </a:solidFill>
                <a:latin typeface="Arial"/>
                <a:cs typeface="Arial"/>
              </a:rPr>
              <a:t> forma</a:t>
            </a:r>
            <a:r>
              <a:rPr sz="2200" spc="-35" dirty="0">
                <a:solidFill>
                  <a:srgbClr val="FFFFFF"/>
                </a:solidFill>
                <a:latin typeface="Arial"/>
                <a:cs typeface="Arial"/>
              </a:rPr>
              <a:t>m</a:t>
            </a:r>
            <a:r>
              <a:rPr sz="2200" spc="-5" dirty="0">
                <a:solidFill>
                  <a:srgbClr val="FFFFFF"/>
                </a:solidFill>
                <a:latin typeface="Arial"/>
                <a:cs typeface="Arial"/>
              </a:rPr>
              <a:t>i</a:t>
            </a:r>
            <a:r>
              <a:rPr sz="2200" spc="25" dirty="0">
                <a:solidFill>
                  <a:srgbClr val="FFFFFF"/>
                </a:solidFill>
                <a:latin typeface="Arial"/>
                <a:cs typeface="Arial"/>
              </a:rPr>
              <a:t> </a:t>
            </a:r>
            <a:r>
              <a:rPr sz="2200" spc="-15" dirty="0">
                <a:solidFill>
                  <a:srgbClr val="FFFFFF"/>
                </a:solidFill>
                <a:latin typeface="Arial"/>
                <a:cs typeface="Arial"/>
              </a:rPr>
              <a:t>ko</a:t>
            </a:r>
            <a:r>
              <a:rPr sz="2200" spc="-10" dirty="0">
                <a:solidFill>
                  <a:srgbClr val="FFFFFF"/>
                </a:solidFill>
                <a:latin typeface="Arial"/>
                <a:cs typeface="Arial"/>
              </a:rPr>
              <a:t>n</a:t>
            </a:r>
            <a:r>
              <a:rPr sz="2200" spc="-15" dirty="0">
                <a:solidFill>
                  <a:srgbClr val="FFFFFF"/>
                </a:solidFill>
                <a:latin typeface="Arial"/>
                <a:cs typeface="Arial"/>
              </a:rPr>
              <a:t>kur</a:t>
            </a:r>
            <a:r>
              <a:rPr sz="2200" spc="-10" dirty="0">
                <a:solidFill>
                  <a:srgbClr val="FFFFFF"/>
                </a:solidFill>
                <a:latin typeface="Arial"/>
                <a:cs typeface="Arial"/>
              </a:rPr>
              <a:t>e</a:t>
            </a:r>
            <a:r>
              <a:rPr sz="2200" spc="-15" dirty="0">
                <a:solidFill>
                  <a:srgbClr val="FFFFFF"/>
                </a:solidFill>
                <a:latin typeface="Arial"/>
                <a:cs typeface="Arial"/>
              </a:rPr>
              <a:t>nce</a:t>
            </a:r>
            <a:r>
              <a:rPr sz="2200" spc="5" dirty="0">
                <a:solidFill>
                  <a:srgbClr val="FFFFFF"/>
                </a:solidFill>
                <a:latin typeface="Arial"/>
                <a:cs typeface="Arial"/>
              </a:rPr>
              <a:t> </a:t>
            </a:r>
            <a:r>
              <a:rPr sz="2200" spc="-10" dirty="0">
                <a:solidFill>
                  <a:srgbClr val="FFFFFF"/>
                </a:solidFill>
                <a:latin typeface="Arial"/>
                <a:cs typeface="Arial"/>
              </a:rPr>
              <a:t>je</a:t>
            </a:r>
            <a:r>
              <a:rPr sz="2200" dirty="0">
                <a:solidFill>
                  <a:srgbClr val="FFFFFF"/>
                </a:solidFill>
                <a:latin typeface="Arial"/>
                <a:cs typeface="Arial"/>
              </a:rPr>
              <a:t> </a:t>
            </a:r>
            <a:r>
              <a:rPr sz="2200" spc="-15" dirty="0">
                <a:solidFill>
                  <a:srgbClr val="FFFFFF"/>
                </a:solidFill>
                <a:latin typeface="Arial"/>
                <a:cs typeface="Arial"/>
              </a:rPr>
              <a:t>v</a:t>
            </a:r>
            <a:r>
              <a:rPr sz="2200" spc="25" dirty="0">
                <a:solidFill>
                  <a:srgbClr val="FFFFFF"/>
                </a:solidFill>
                <a:latin typeface="Arial"/>
                <a:cs typeface="Arial"/>
              </a:rPr>
              <a:t> </a:t>
            </a:r>
            <a:r>
              <a:rPr sz="2200" spc="-15" dirty="0">
                <a:solidFill>
                  <a:srgbClr val="FFFFFF"/>
                </a:solidFill>
                <a:latin typeface="Arial"/>
                <a:cs typeface="Arial"/>
              </a:rPr>
              <a:t>so</a:t>
            </a:r>
            <a:r>
              <a:rPr sz="2200" spc="-10" dirty="0">
                <a:solidFill>
                  <a:srgbClr val="FFFFFF"/>
                </a:solidFill>
                <a:latin typeface="Arial"/>
                <a:cs typeface="Arial"/>
              </a:rPr>
              <a:t>u</a:t>
            </a:r>
            <a:r>
              <a:rPr sz="2200" spc="-15" dirty="0">
                <a:solidFill>
                  <a:srgbClr val="FFFFFF"/>
                </a:solidFill>
                <a:latin typeface="Arial"/>
                <a:cs typeface="Arial"/>
              </a:rPr>
              <a:t>ča</a:t>
            </a:r>
            <a:r>
              <a:rPr sz="2200" spc="-10" dirty="0">
                <a:solidFill>
                  <a:srgbClr val="FFFFFF"/>
                </a:solidFill>
                <a:latin typeface="Arial"/>
                <a:cs typeface="Arial"/>
              </a:rPr>
              <a:t>s</a:t>
            </a:r>
            <a:r>
              <a:rPr sz="2200" spc="-15" dirty="0">
                <a:solidFill>
                  <a:srgbClr val="FFFFFF"/>
                </a:solidFill>
                <a:latin typeface="Arial"/>
                <a:cs typeface="Arial"/>
              </a:rPr>
              <a:t>ně</a:t>
            </a:r>
            <a:r>
              <a:rPr sz="2200" spc="-10" dirty="0">
                <a:solidFill>
                  <a:srgbClr val="FFFFFF"/>
                </a:solidFill>
                <a:latin typeface="Arial"/>
                <a:cs typeface="Arial"/>
              </a:rPr>
              <a:t> </a:t>
            </a:r>
            <a:r>
              <a:rPr sz="2200" spc="-15" dirty="0">
                <a:solidFill>
                  <a:srgbClr val="FFFFFF"/>
                </a:solidFill>
                <a:latin typeface="Arial"/>
                <a:cs typeface="Arial"/>
              </a:rPr>
              <a:t>době</a:t>
            </a:r>
            <a:r>
              <a:rPr sz="2200" spc="15" dirty="0">
                <a:solidFill>
                  <a:srgbClr val="FFFFFF"/>
                </a:solidFill>
                <a:latin typeface="Arial"/>
                <a:cs typeface="Arial"/>
              </a:rPr>
              <a:t> </a:t>
            </a:r>
            <a:r>
              <a:rPr sz="2200" spc="-10" dirty="0">
                <a:solidFill>
                  <a:srgbClr val="FFFFFF"/>
                </a:solidFill>
                <a:latin typeface="Arial"/>
                <a:cs typeface="Arial"/>
              </a:rPr>
              <a:t>ol</a:t>
            </a:r>
            <a:r>
              <a:rPr sz="2200" dirty="0">
                <a:solidFill>
                  <a:srgbClr val="FFFFFF"/>
                </a:solidFill>
                <a:latin typeface="Arial"/>
                <a:cs typeface="Arial"/>
              </a:rPr>
              <a:t>i</a:t>
            </a:r>
            <a:r>
              <a:rPr sz="2200" spc="-15" dirty="0">
                <a:solidFill>
                  <a:srgbClr val="FFFFFF"/>
                </a:solidFill>
                <a:latin typeface="Arial"/>
                <a:cs typeface="Arial"/>
              </a:rPr>
              <a:t>gopolní</a:t>
            </a:r>
            <a:r>
              <a:rPr sz="2200" spc="-5" dirty="0">
                <a:solidFill>
                  <a:srgbClr val="FFFFFF"/>
                </a:solidFill>
                <a:latin typeface="Arial"/>
                <a:cs typeface="Arial"/>
              </a:rPr>
              <a:t> </a:t>
            </a:r>
            <a:r>
              <a:rPr sz="2200" spc="-10" dirty="0">
                <a:solidFill>
                  <a:srgbClr val="FFFFFF"/>
                </a:solidFill>
                <a:latin typeface="Arial"/>
                <a:cs typeface="Arial"/>
              </a:rPr>
              <a:t>trh </a:t>
            </a:r>
            <a:r>
              <a:rPr sz="2200" spc="-15" dirty="0">
                <a:solidFill>
                  <a:srgbClr val="FFFFFF"/>
                </a:solidFill>
                <a:latin typeface="Arial"/>
                <a:cs typeface="Arial"/>
              </a:rPr>
              <a:t>a</a:t>
            </a:r>
            <a:r>
              <a:rPr sz="2200" spc="50" dirty="0">
                <a:solidFill>
                  <a:srgbClr val="FFFFFF"/>
                </a:solidFill>
                <a:latin typeface="Times New Roman"/>
                <a:cs typeface="Times New Roman"/>
              </a:rPr>
              <a:t> </a:t>
            </a:r>
            <a:r>
              <a:rPr sz="2200" spc="-15" dirty="0">
                <a:solidFill>
                  <a:srgbClr val="FFFFFF"/>
                </a:solidFill>
                <a:latin typeface="Arial"/>
                <a:cs typeface="Arial"/>
              </a:rPr>
              <a:t>monopolní</a:t>
            </a:r>
            <a:r>
              <a:rPr sz="2200" spc="20" dirty="0">
                <a:solidFill>
                  <a:srgbClr val="FFFFFF"/>
                </a:solidFill>
                <a:latin typeface="Arial"/>
                <a:cs typeface="Arial"/>
              </a:rPr>
              <a:t> </a:t>
            </a:r>
            <a:r>
              <a:rPr sz="2200" spc="-15" dirty="0">
                <a:solidFill>
                  <a:srgbClr val="FFFFFF"/>
                </a:solidFill>
                <a:latin typeface="Arial"/>
                <a:cs typeface="Arial"/>
              </a:rPr>
              <a:t>k</a:t>
            </a:r>
            <a:r>
              <a:rPr sz="2200" spc="-10" dirty="0">
                <a:solidFill>
                  <a:srgbClr val="FFFFFF"/>
                </a:solidFill>
                <a:latin typeface="Arial"/>
                <a:cs typeface="Arial"/>
              </a:rPr>
              <a:t>o</a:t>
            </a:r>
            <a:r>
              <a:rPr sz="2200" spc="-15" dirty="0">
                <a:solidFill>
                  <a:srgbClr val="FFFFFF"/>
                </a:solidFill>
                <a:latin typeface="Arial"/>
                <a:cs typeface="Arial"/>
              </a:rPr>
              <a:t>n</a:t>
            </a:r>
            <a:r>
              <a:rPr sz="2200" spc="-10" dirty="0">
                <a:solidFill>
                  <a:srgbClr val="FFFFFF"/>
                </a:solidFill>
                <a:latin typeface="Arial"/>
                <a:cs typeface="Arial"/>
              </a:rPr>
              <a:t>k</a:t>
            </a:r>
            <a:r>
              <a:rPr sz="2200" spc="-15" dirty="0">
                <a:solidFill>
                  <a:srgbClr val="FFFFFF"/>
                </a:solidFill>
                <a:latin typeface="Arial"/>
                <a:cs typeface="Arial"/>
              </a:rPr>
              <a:t>uren</a:t>
            </a:r>
            <a:r>
              <a:rPr sz="2200" spc="-10" dirty="0">
                <a:solidFill>
                  <a:srgbClr val="FFFFFF"/>
                </a:solidFill>
                <a:latin typeface="Arial"/>
                <a:cs typeface="Arial"/>
              </a:rPr>
              <a:t>ce.</a:t>
            </a:r>
            <a:r>
              <a:rPr sz="2200" spc="10" dirty="0">
                <a:solidFill>
                  <a:srgbClr val="FFFFFF"/>
                </a:solidFill>
                <a:latin typeface="Arial"/>
                <a:cs typeface="Arial"/>
              </a:rPr>
              <a:t> </a:t>
            </a:r>
            <a:r>
              <a:rPr sz="2200" spc="-15" dirty="0">
                <a:solidFill>
                  <a:srgbClr val="FFFFFF"/>
                </a:solidFill>
                <a:latin typeface="Arial"/>
                <a:cs typeface="Arial"/>
              </a:rPr>
              <a:t>Oligop</a:t>
            </a:r>
            <a:r>
              <a:rPr sz="2200" spc="-10" dirty="0">
                <a:solidFill>
                  <a:srgbClr val="FFFFFF"/>
                </a:solidFill>
                <a:latin typeface="Arial"/>
                <a:cs typeface="Arial"/>
              </a:rPr>
              <a:t>olní</a:t>
            </a:r>
            <a:r>
              <a:rPr sz="2200" spc="-5" dirty="0">
                <a:solidFill>
                  <a:srgbClr val="FFFFFF"/>
                </a:solidFill>
                <a:latin typeface="Arial"/>
                <a:cs typeface="Arial"/>
              </a:rPr>
              <a:t> </a:t>
            </a:r>
            <a:r>
              <a:rPr sz="2200" spc="-10" dirty="0">
                <a:solidFill>
                  <a:srgbClr val="FFFFFF"/>
                </a:solidFill>
                <a:latin typeface="Arial"/>
                <a:cs typeface="Arial"/>
              </a:rPr>
              <a:t>trh</a:t>
            </a:r>
            <a:r>
              <a:rPr sz="2200" dirty="0">
                <a:solidFill>
                  <a:srgbClr val="FFFFFF"/>
                </a:solidFill>
                <a:latin typeface="Arial"/>
                <a:cs typeface="Arial"/>
              </a:rPr>
              <a:t>  </a:t>
            </a:r>
            <a:r>
              <a:rPr sz="2200" spc="-10" dirty="0">
                <a:solidFill>
                  <a:srgbClr val="FFFFFF"/>
                </a:solidFill>
                <a:latin typeface="Arial"/>
                <a:cs typeface="Arial"/>
              </a:rPr>
              <a:t>je</a:t>
            </a:r>
            <a:r>
              <a:rPr sz="2200" spc="-5" dirty="0">
                <a:solidFill>
                  <a:srgbClr val="FFFFFF"/>
                </a:solidFill>
                <a:latin typeface="Arial"/>
                <a:cs typeface="Arial"/>
              </a:rPr>
              <a:t> </a:t>
            </a:r>
            <a:r>
              <a:rPr sz="2200" spc="-10" dirty="0">
                <a:solidFill>
                  <a:srgbClr val="FFFFFF"/>
                </a:solidFill>
                <a:latin typeface="Arial"/>
                <a:cs typeface="Arial"/>
              </a:rPr>
              <a:t>c</a:t>
            </a:r>
            <a:r>
              <a:rPr sz="2200" spc="-15" dirty="0">
                <a:solidFill>
                  <a:srgbClr val="FFFFFF"/>
                </a:solidFill>
                <a:latin typeface="Arial"/>
                <a:cs typeface="Arial"/>
              </a:rPr>
              <a:t>hara</a:t>
            </a:r>
            <a:r>
              <a:rPr sz="2200" spc="-10" dirty="0">
                <a:solidFill>
                  <a:srgbClr val="FFFFFF"/>
                </a:solidFill>
                <a:latin typeface="Arial"/>
                <a:cs typeface="Arial"/>
              </a:rPr>
              <a:t>kter</a:t>
            </a:r>
            <a:r>
              <a:rPr sz="2200" dirty="0">
                <a:solidFill>
                  <a:srgbClr val="FFFFFF"/>
                </a:solidFill>
                <a:latin typeface="Arial"/>
                <a:cs typeface="Arial"/>
              </a:rPr>
              <a:t>i</a:t>
            </a:r>
            <a:r>
              <a:rPr sz="2200" spc="-10" dirty="0">
                <a:solidFill>
                  <a:srgbClr val="FFFFFF"/>
                </a:solidFill>
                <a:latin typeface="Arial"/>
                <a:cs typeface="Arial"/>
              </a:rPr>
              <a:t>stic</a:t>
            </a:r>
            <a:r>
              <a:rPr sz="2200" spc="-15" dirty="0">
                <a:solidFill>
                  <a:srgbClr val="FFFFFF"/>
                </a:solidFill>
                <a:latin typeface="Arial"/>
                <a:cs typeface="Arial"/>
              </a:rPr>
              <a:t>ký</a:t>
            </a:r>
            <a:r>
              <a:rPr sz="2200" spc="-5" dirty="0">
                <a:solidFill>
                  <a:srgbClr val="FFFFFF"/>
                </a:solidFill>
                <a:latin typeface="Arial"/>
                <a:cs typeface="Arial"/>
              </a:rPr>
              <a:t> </a:t>
            </a:r>
            <a:r>
              <a:rPr sz="2200" spc="-10" dirty="0">
                <a:solidFill>
                  <a:srgbClr val="FFFFFF"/>
                </a:solidFill>
                <a:latin typeface="Arial"/>
                <a:cs typeface="Arial"/>
              </a:rPr>
              <a:t>re</a:t>
            </a:r>
            <a:r>
              <a:rPr sz="2200" dirty="0">
                <a:solidFill>
                  <a:srgbClr val="FFFFFF"/>
                </a:solidFill>
                <a:latin typeface="Arial"/>
                <a:cs typeface="Arial"/>
              </a:rPr>
              <a:t>l</a:t>
            </a:r>
            <a:r>
              <a:rPr sz="2200" spc="-10" dirty="0">
                <a:solidFill>
                  <a:srgbClr val="FFFFFF"/>
                </a:solidFill>
                <a:latin typeface="Arial"/>
                <a:cs typeface="Arial"/>
              </a:rPr>
              <a:t>at</a:t>
            </a:r>
            <a:r>
              <a:rPr sz="2200" dirty="0">
                <a:solidFill>
                  <a:srgbClr val="FFFFFF"/>
                </a:solidFill>
                <a:latin typeface="Arial"/>
                <a:cs typeface="Arial"/>
              </a:rPr>
              <a:t>i</a:t>
            </a:r>
            <a:r>
              <a:rPr sz="2200" spc="-15" dirty="0">
                <a:solidFill>
                  <a:srgbClr val="FFFFFF"/>
                </a:solidFill>
                <a:latin typeface="Arial"/>
                <a:cs typeface="Arial"/>
              </a:rPr>
              <a:t>vně</a:t>
            </a:r>
            <a:r>
              <a:rPr sz="2200" spc="-10" dirty="0">
                <a:solidFill>
                  <a:srgbClr val="FFFFFF"/>
                </a:solidFill>
                <a:latin typeface="Arial"/>
                <a:cs typeface="Arial"/>
              </a:rPr>
              <a:t> stab</a:t>
            </a:r>
            <a:r>
              <a:rPr sz="2200" dirty="0">
                <a:solidFill>
                  <a:srgbClr val="FFFFFF"/>
                </a:solidFill>
                <a:latin typeface="Arial"/>
                <a:cs typeface="Arial"/>
              </a:rPr>
              <a:t>i</a:t>
            </a:r>
            <a:r>
              <a:rPr sz="2200" spc="-10" dirty="0">
                <a:solidFill>
                  <a:srgbClr val="FFFFFF"/>
                </a:solidFill>
                <a:latin typeface="Arial"/>
                <a:cs typeface="Arial"/>
              </a:rPr>
              <a:t>lní</a:t>
            </a:r>
            <a:r>
              <a:rPr sz="2200" spc="-25" dirty="0">
                <a:solidFill>
                  <a:srgbClr val="FFFFFF"/>
                </a:solidFill>
                <a:latin typeface="Arial"/>
                <a:cs typeface="Arial"/>
              </a:rPr>
              <a:t> </a:t>
            </a:r>
            <a:r>
              <a:rPr sz="2200" spc="-15" dirty="0">
                <a:solidFill>
                  <a:srgbClr val="FFFFFF"/>
                </a:solidFill>
                <a:latin typeface="Arial"/>
                <a:cs typeface="Arial"/>
              </a:rPr>
              <a:t>c</a:t>
            </a:r>
            <a:r>
              <a:rPr sz="2200" spc="-10" dirty="0">
                <a:solidFill>
                  <a:srgbClr val="FFFFFF"/>
                </a:solidFill>
                <a:latin typeface="Arial"/>
                <a:cs typeface="Arial"/>
              </a:rPr>
              <a:t>e</a:t>
            </a:r>
            <a:r>
              <a:rPr sz="2200" spc="-15" dirty="0">
                <a:solidFill>
                  <a:srgbClr val="FFFFFF"/>
                </a:solidFill>
                <a:latin typeface="Arial"/>
                <a:cs typeface="Arial"/>
              </a:rPr>
              <a:t>novou</a:t>
            </a:r>
            <a:r>
              <a:rPr sz="2200" spc="15" dirty="0">
                <a:solidFill>
                  <a:srgbClr val="FFFFFF"/>
                </a:solidFill>
                <a:latin typeface="Arial"/>
                <a:cs typeface="Arial"/>
              </a:rPr>
              <a:t> </a:t>
            </a:r>
            <a:r>
              <a:rPr sz="2200" spc="-15" dirty="0">
                <a:solidFill>
                  <a:srgbClr val="FFFFFF"/>
                </a:solidFill>
                <a:latin typeface="Arial"/>
                <a:cs typeface="Arial"/>
              </a:rPr>
              <a:t>po</a:t>
            </a:r>
            <a:r>
              <a:rPr sz="2200" dirty="0">
                <a:solidFill>
                  <a:srgbClr val="FFFFFF"/>
                </a:solidFill>
                <a:latin typeface="Arial"/>
                <a:cs typeface="Arial"/>
              </a:rPr>
              <a:t>l</a:t>
            </a:r>
            <a:r>
              <a:rPr sz="2200" spc="-10" dirty="0">
                <a:solidFill>
                  <a:srgbClr val="FFFFFF"/>
                </a:solidFill>
                <a:latin typeface="Arial"/>
                <a:cs typeface="Arial"/>
              </a:rPr>
              <a:t>it</a:t>
            </a:r>
            <a:r>
              <a:rPr sz="2200" dirty="0">
                <a:solidFill>
                  <a:srgbClr val="FFFFFF"/>
                </a:solidFill>
                <a:latin typeface="Arial"/>
                <a:cs typeface="Arial"/>
              </a:rPr>
              <a:t>i</a:t>
            </a:r>
            <a:r>
              <a:rPr sz="2200" spc="-15" dirty="0">
                <a:solidFill>
                  <a:srgbClr val="FFFFFF"/>
                </a:solidFill>
                <a:latin typeface="Arial"/>
                <a:cs typeface="Arial"/>
              </a:rPr>
              <a:t>k</a:t>
            </a:r>
            <a:r>
              <a:rPr sz="2200" spc="-10" dirty="0">
                <a:solidFill>
                  <a:srgbClr val="FFFFFF"/>
                </a:solidFill>
                <a:latin typeface="Arial"/>
                <a:cs typeface="Arial"/>
              </a:rPr>
              <a:t>ou,</a:t>
            </a:r>
            <a:r>
              <a:rPr sz="2200" spc="-5" dirty="0">
                <a:solidFill>
                  <a:srgbClr val="FFFFFF"/>
                </a:solidFill>
                <a:latin typeface="Arial"/>
                <a:cs typeface="Arial"/>
              </a:rPr>
              <a:t> </a:t>
            </a:r>
            <a:r>
              <a:rPr sz="2200" spc="-10" dirty="0">
                <a:solidFill>
                  <a:srgbClr val="FFFFFF"/>
                </a:solidFill>
                <a:latin typeface="Arial"/>
                <a:cs typeface="Arial"/>
              </a:rPr>
              <a:t>která</a:t>
            </a:r>
            <a:r>
              <a:rPr sz="2200" spc="5" dirty="0">
                <a:solidFill>
                  <a:srgbClr val="FFFFFF"/>
                </a:solidFill>
                <a:latin typeface="Arial"/>
                <a:cs typeface="Arial"/>
              </a:rPr>
              <a:t> </a:t>
            </a:r>
            <a:r>
              <a:rPr sz="2200" spc="-15" dirty="0">
                <a:solidFill>
                  <a:srgbClr val="FFFFFF"/>
                </a:solidFill>
                <a:latin typeface="Arial"/>
                <a:cs typeface="Arial"/>
              </a:rPr>
              <a:t>v</a:t>
            </a:r>
            <a:r>
              <a:rPr sz="2200" spc="-30" dirty="0">
                <a:solidFill>
                  <a:srgbClr val="FFFFFF"/>
                </a:solidFill>
                <a:latin typeface="Arial"/>
                <a:cs typeface="Arial"/>
              </a:rPr>
              <a:t>y</a:t>
            </a:r>
            <a:r>
              <a:rPr sz="2200" spc="-15" dirty="0">
                <a:solidFill>
                  <a:srgbClr val="FFFFFF"/>
                </a:solidFill>
                <a:latin typeface="Arial"/>
                <a:cs typeface="Arial"/>
              </a:rPr>
              <a:t>c</a:t>
            </a:r>
            <a:r>
              <a:rPr sz="2200" spc="-10" dirty="0">
                <a:solidFill>
                  <a:srgbClr val="FFFFFF"/>
                </a:solidFill>
                <a:latin typeface="Arial"/>
                <a:cs typeface="Arial"/>
              </a:rPr>
              <a:t>h</a:t>
            </a:r>
            <a:r>
              <a:rPr sz="2200" spc="-15" dirty="0">
                <a:solidFill>
                  <a:srgbClr val="FFFFFF"/>
                </a:solidFill>
                <a:latin typeface="Arial"/>
                <a:cs typeface="Arial"/>
              </a:rPr>
              <a:t>á</a:t>
            </a:r>
            <a:r>
              <a:rPr sz="2200" spc="-10" dirty="0">
                <a:solidFill>
                  <a:srgbClr val="FFFFFF"/>
                </a:solidFill>
                <a:latin typeface="Arial"/>
                <a:cs typeface="Arial"/>
              </a:rPr>
              <a:t>zí</a:t>
            </a:r>
            <a:r>
              <a:rPr sz="2200" spc="10" dirty="0">
                <a:solidFill>
                  <a:srgbClr val="FFFFFF"/>
                </a:solidFill>
                <a:latin typeface="Arial"/>
                <a:cs typeface="Arial"/>
              </a:rPr>
              <a:t> </a:t>
            </a:r>
            <a:r>
              <a:rPr sz="2200" spc="-15" dirty="0">
                <a:solidFill>
                  <a:srgbClr val="FFFFFF"/>
                </a:solidFill>
                <a:latin typeface="Arial"/>
                <a:cs typeface="Arial"/>
              </a:rPr>
              <a:t>z</a:t>
            </a:r>
            <a:r>
              <a:rPr sz="2200" dirty="0">
                <a:solidFill>
                  <a:srgbClr val="FFFFFF"/>
                </a:solidFill>
                <a:latin typeface="Arial"/>
                <a:cs typeface="Arial"/>
              </a:rPr>
              <a:t> </a:t>
            </a:r>
            <a:r>
              <a:rPr sz="2200" spc="40" dirty="0">
                <a:solidFill>
                  <a:srgbClr val="FFFFFF"/>
                </a:solidFill>
                <a:latin typeface="Arial"/>
                <a:cs typeface="Arial"/>
              </a:rPr>
              <a:t> </a:t>
            </a:r>
            <a:r>
              <a:rPr sz="2200" spc="-15" dirty="0">
                <a:solidFill>
                  <a:srgbClr val="FFFFFF"/>
                </a:solidFill>
                <a:latin typeface="Arial"/>
                <a:cs typeface="Arial"/>
              </a:rPr>
              <a:t>an</a:t>
            </a:r>
            <a:r>
              <a:rPr sz="2200" spc="-10" dirty="0">
                <a:solidFill>
                  <a:srgbClr val="FFFFFF"/>
                </a:solidFill>
                <a:latin typeface="Arial"/>
                <a:cs typeface="Arial"/>
              </a:rPr>
              <a:t>a</a:t>
            </a:r>
            <a:r>
              <a:rPr sz="2200" spc="-5" dirty="0">
                <a:solidFill>
                  <a:srgbClr val="FFFFFF"/>
                </a:solidFill>
                <a:latin typeface="Arial"/>
                <a:cs typeface="Arial"/>
              </a:rPr>
              <a:t>l</a:t>
            </a:r>
            <a:r>
              <a:rPr sz="2200" spc="-10" dirty="0">
                <a:solidFill>
                  <a:srgbClr val="FFFFFF"/>
                </a:solidFill>
                <a:latin typeface="Arial"/>
                <a:cs typeface="Arial"/>
              </a:rPr>
              <a:t>ý</a:t>
            </a:r>
            <a:r>
              <a:rPr sz="2200" spc="-15" dirty="0">
                <a:solidFill>
                  <a:srgbClr val="FFFFFF"/>
                </a:solidFill>
                <a:latin typeface="Arial"/>
                <a:cs typeface="Arial"/>
              </a:rPr>
              <a:t>zy</a:t>
            </a:r>
            <a:r>
              <a:rPr sz="2200" spc="-5" dirty="0">
                <a:solidFill>
                  <a:srgbClr val="FFFFFF"/>
                </a:solidFill>
                <a:latin typeface="Arial"/>
                <a:cs typeface="Arial"/>
              </a:rPr>
              <a:t> </a:t>
            </a:r>
            <a:r>
              <a:rPr sz="2200" spc="-10" dirty="0">
                <a:solidFill>
                  <a:srgbClr val="FFFFFF"/>
                </a:solidFill>
                <a:latin typeface="Arial"/>
                <a:cs typeface="Arial"/>
              </a:rPr>
              <a:t>rea</a:t>
            </a:r>
            <a:r>
              <a:rPr sz="2200" spc="-15" dirty="0">
                <a:solidFill>
                  <a:srgbClr val="FFFFFF"/>
                </a:solidFill>
                <a:latin typeface="Arial"/>
                <a:cs typeface="Arial"/>
              </a:rPr>
              <a:t>k</a:t>
            </a:r>
            <a:r>
              <a:rPr sz="2200" spc="-10" dirty="0">
                <a:solidFill>
                  <a:srgbClr val="FFFFFF"/>
                </a:solidFill>
                <a:latin typeface="Arial"/>
                <a:cs typeface="Arial"/>
              </a:rPr>
              <a:t>c</a:t>
            </a:r>
            <a:r>
              <a:rPr sz="2200" spc="-15" dirty="0">
                <a:solidFill>
                  <a:srgbClr val="FFFFFF"/>
                </a:solidFill>
                <a:latin typeface="Arial"/>
                <a:cs typeface="Arial"/>
              </a:rPr>
              <a:t>e</a:t>
            </a:r>
            <a:r>
              <a:rPr sz="2200" spc="-5" dirty="0">
                <a:solidFill>
                  <a:srgbClr val="FFFFFF"/>
                </a:solidFill>
                <a:latin typeface="Arial"/>
                <a:cs typeface="Arial"/>
              </a:rPr>
              <a:t> </a:t>
            </a:r>
            <a:r>
              <a:rPr sz="2200" spc="-10" dirty="0">
                <a:solidFill>
                  <a:srgbClr val="FFFFFF"/>
                </a:solidFill>
                <a:latin typeface="Arial"/>
                <a:cs typeface="Arial"/>
              </a:rPr>
              <a:t>ostatních ko</a:t>
            </a:r>
            <a:r>
              <a:rPr sz="2200" spc="-15" dirty="0">
                <a:solidFill>
                  <a:srgbClr val="FFFFFF"/>
                </a:solidFill>
                <a:latin typeface="Arial"/>
                <a:cs typeface="Arial"/>
              </a:rPr>
              <a:t>n</a:t>
            </a:r>
            <a:r>
              <a:rPr sz="2200" spc="-10" dirty="0">
                <a:solidFill>
                  <a:srgbClr val="FFFFFF"/>
                </a:solidFill>
                <a:latin typeface="Arial"/>
                <a:cs typeface="Arial"/>
              </a:rPr>
              <a:t>kurentů.</a:t>
            </a:r>
            <a:r>
              <a:rPr sz="2200" dirty="0">
                <a:solidFill>
                  <a:srgbClr val="FFFFFF"/>
                </a:solidFill>
                <a:latin typeface="Arial"/>
                <a:cs typeface="Arial"/>
              </a:rPr>
              <a:t> </a:t>
            </a:r>
            <a:r>
              <a:rPr sz="2200" spc="-15" dirty="0">
                <a:solidFill>
                  <a:srgbClr val="FFFFFF"/>
                </a:solidFill>
                <a:latin typeface="Arial"/>
                <a:cs typeface="Arial"/>
              </a:rPr>
              <a:t> Cen</a:t>
            </a:r>
            <a:r>
              <a:rPr sz="2200" spc="-10" dirty="0">
                <a:solidFill>
                  <a:srgbClr val="FFFFFF"/>
                </a:solidFill>
                <a:latin typeface="Arial"/>
                <a:cs typeface="Arial"/>
              </a:rPr>
              <a:t>o</a:t>
            </a:r>
            <a:r>
              <a:rPr sz="2200" spc="-15" dirty="0">
                <a:solidFill>
                  <a:srgbClr val="FFFFFF"/>
                </a:solidFill>
                <a:latin typeface="Arial"/>
                <a:cs typeface="Arial"/>
              </a:rPr>
              <a:t>vá</a:t>
            </a:r>
            <a:r>
              <a:rPr sz="2200" spc="15" dirty="0">
                <a:solidFill>
                  <a:srgbClr val="FFFFFF"/>
                </a:solidFill>
                <a:latin typeface="Arial"/>
                <a:cs typeface="Arial"/>
              </a:rPr>
              <a:t> </a:t>
            </a:r>
            <a:r>
              <a:rPr sz="2200" spc="-15" dirty="0">
                <a:solidFill>
                  <a:srgbClr val="FFFFFF"/>
                </a:solidFill>
                <a:latin typeface="Arial"/>
                <a:cs typeface="Arial"/>
              </a:rPr>
              <a:t>po</a:t>
            </a:r>
            <a:r>
              <a:rPr sz="2200" dirty="0">
                <a:solidFill>
                  <a:srgbClr val="FFFFFF"/>
                </a:solidFill>
                <a:latin typeface="Arial"/>
                <a:cs typeface="Arial"/>
              </a:rPr>
              <a:t>l</a:t>
            </a:r>
            <a:r>
              <a:rPr sz="2200" spc="-10" dirty="0">
                <a:solidFill>
                  <a:srgbClr val="FFFFFF"/>
                </a:solidFill>
                <a:latin typeface="Arial"/>
                <a:cs typeface="Arial"/>
              </a:rPr>
              <a:t>it</a:t>
            </a:r>
            <a:r>
              <a:rPr sz="2200" dirty="0">
                <a:solidFill>
                  <a:srgbClr val="FFFFFF"/>
                </a:solidFill>
                <a:latin typeface="Arial"/>
                <a:cs typeface="Arial"/>
              </a:rPr>
              <a:t>i</a:t>
            </a:r>
            <a:r>
              <a:rPr sz="2200" spc="-15" dirty="0">
                <a:solidFill>
                  <a:srgbClr val="FFFFFF"/>
                </a:solidFill>
                <a:latin typeface="Arial"/>
                <a:cs typeface="Arial"/>
              </a:rPr>
              <a:t>ka</a:t>
            </a:r>
            <a:r>
              <a:rPr sz="2200" spc="-10" dirty="0">
                <a:solidFill>
                  <a:srgbClr val="FFFFFF"/>
                </a:solidFill>
                <a:latin typeface="Arial"/>
                <a:cs typeface="Arial"/>
              </a:rPr>
              <a:t> </a:t>
            </a:r>
            <a:r>
              <a:rPr sz="2200" spc="-15" dirty="0">
                <a:solidFill>
                  <a:srgbClr val="FFFFFF"/>
                </a:solidFill>
                <a:latin typeface="Arial"/>
                <a:cs typeface="Arial"/>
              </a:rPr>
              <a:t>na</a:t>
            </a:r>
            <a:r>
              <a:rPr sz="2200" dirty="0">
                <a:solidFill>
                  <a:srgbClr val="FFFFFF"/>
                </a:solidFill>
                <a:latin typeface="Arial"/>
                <a:cs typeface="Arial"/>
              </a:rPr>
              <a:t> </a:t>
            </a:r>
            <a:r>
              <a:rPr sz="2200" spc="-10" dirty="0">
                <a:solidFill>
                  <a:srgbClr val="FFFFFF"/>
                </a:solidFill>
                <a:latin typeface="Arial"/>
                <a:cs typeface="Arial"/>
              </a:rPr>
              <a:t>trhu</a:t>
            </a:r>
            <a:r>
              <a:rPr sz="2200" spc="15" dirty="0">
                <a:solidFill>
                  <a:srgbClr val="FFFFFF"/>
                </a:solidFill>
                <a:latin typeface="Arial"/>
                <a:cs typeface="Arial"/>
              </a:rPr>
              <a:t> </a:t>
            </a:r>
            <a:r>
              <a:rPr sz="2200" spc="-15" dirty="0">
                <a:solidFill>
                  <a:srgbClr val="FFFFFF"/>
                </a:solidFill>
                <a:latin typeface="Arial"/>
                <a:cs typeface="Arial"/>
              </a:rPr>
              <a:t>monopolní</a:t>
            </a:r>
            <a:r>
              <a:rPr sz="2200" spc="10" dirty="0">
                <a:solidFill>
                  <a:srgbClr val="FFFFFF"/>
                </a:solidFill>
                <a:latin typeface="Arial"/>
                <a:cs typeface="Arial"/>
              </a:rPr>
              <a:t> </a:t>
            </a:r>
            <a:r>
              <a:rPr sz="2200" spc="-15" dirty="0">
                <a:solidFill>
                  <a:srgbClr val="FFFFFF"/>
                </a:solidFill>
                <a:latin typeface="Arial"/>
                <a:cs typeface="Arial"/>
              </a:rPr>
              <a:t>k</a:t>
            </a:r>
            <a:r>
              <a:rPr sz="2200" spc="-10" dirty="0">
                <a:solidFill>
                  <a:srgbClr val="FFFFFF"/>
                </a:solidFill>
                <a:latin typeface="Arial"/>
                <a:cs typeface="Arial"/>
              </a:rPr>
              <a:t>o</a:t>
            </a:r>
            <a:r>
              <a:rPr sz="2200" spc="-15" dirty="0">
                <a:solidFill>
                  <a:srgbClr val="FFFFFF"/>
                </a:solidFill>
                <a:latin typeface="Arial"/>
                <a:cs typeface="Arial"/>
              </a:rPr>
              <a:t>n</a:t>
            </a:r>
            <a:r>
              <a:rPr sz="2200" spc="-10" dirty="0">
                <a:solidFill>
                  <a:srgbClr val="FFFFFF"/>
                </a:solidFill>
                <a:latin typeface="Arial"/>
                <a:cs typeface="Arial"/>
              </a:rPr>
              <a:t>k</a:t>
            </a:r>
            <a:r>
              <a:rPr sz="2200" spc="-15" dirty="0">
                <a:solidFill>
                  <a:srgbClr val="FFFFFF"/>
                </a:solidFill>
                <a:latin typeface="Arial"/>
                <a:cs typeface="Arial"/>
              </a:rPr>
              <a:t>uren</a:t>
            </a:r>
            <a:r>
              <a:rPr sz="2200" spc="-10" dirty="0">
                <a:solidFill>
                  <a:srgbClr val="FFFFFF"/>
                </a:solidFill>
                <a:latin typeface="Arial"/>
                <a:cs typeface="Arial"/>
              </a:rPr>
              <a:t>c</a:t>
            </a:r>
            <a:r>
              <a:rPr sz="2200" spc="-15" dirty="0">
                <a:solidFill>
                  <a:srgbClr val="FFFFFF"/>
                </a:solidFill>
                <a:latin typeface="Arial"/>
                <a:cs typeface="Arial"/>
              </a:rPr>
              <a:t>e</a:t>
            </a:r>
            <a:r>
              <a:rPr sz="2200" spc="-5" dirty="0">
                <a:solidFill>
                  <a:srgbClr val="FFFFFF"/>
                </a:solidFill>
                <a:latin typeface="Arial"/>
                <a:cs typeface="Arial"/>
              </a:rPr>
              <a:t> </a:t>
            </a:r>
            <a:r>
              <a:rPr sz="2200" dirty="0">
                <a:solidFill>
                  <a:srgbClr val="FFFFFF"/>
                </a:solidFill>
                <a:latin typeface="Arial"/>
                <a:cs typeface="Arial"/>
              </a:rPr>
              <a:t>j</a:t>
            </a:r>
            <a:r>
              <a:rPr sz="2200" spc="-15" dirty="0">
                <a:solidFill>
                  <a:srgbClr val="FFFFFF"/>
                </a:solidFill>
                <a:latin typeface="Arial"/>
                <a:cs typeface="Arial"/>
              </a:rPr>
              <a:t>e</a:t>
            </a:r>
            <a:endParaRPr sz="2200">
              <a:latin typeface="Arial"/>
              <a:cs typeface="Arial"/>
            </a:endParaRPr>
          </a:p>
          <a:p>
            <a:pPr marL="12700" marR="139700">
              <a:lnSpc>
                <a:spcPts val="2460"/>
              </a:lnSpc>
              <a:spcBef>
                <a:spcPts val="40"/>
              </a:spcBef>
            </a:pPr>
            <a:r>
              <a:rPr sz="2200" spc="-15" dirty="0">
                <a:solidFill>
                  <a:srgbClr val="FFFFFF"/>
                </a:solidFill>
                <a:latin typeface="Arial"/>
                <a:cs typeface="Arial"/>
              </a:rPr>
              <a:t>c</a:t>
            </a:r>
            <a:r>
              <a:rPr sz="2200" spc="-10" dirty="0">
                <a:solidFill>
                  <a:srgbClr val="FFFFFF"/>
                </a:solidFill>
                <a:latin typeface="Arial"/>
                <a:cs typeface="Arial"/>
              </a:rPr>
              <a:t>harakter</a:t>
            </a:r>
            <a:r>
              <a:rPr sz="2200" dirty="0">
                <a:solidFill>
                  <a:srgbClr val="FFFFFF"/>
                </a:solidFill>
                <a:latin typeface="Arial"/>
                <a:cs typeface="Arial"/>
              </a:rPr>
              <a:t>i</a:t>
            </a:r>
            <a:r>
              <a:rPr sz="2200" spc="-10" dirty="0">
                <a:solidFill>
                  <a:srgbClr val="FFFFFF"/>
                </a:solidFill>
                <a:latin typeface="Arial"/>
                <a:cs typeface="Arial"/>
              </a:rPr>
              <a:t>stic</a:t>
            </a:r>
            <a:r>
              <a:rPr sz="2200" spc="-15" dirty="0">
                <a:solidFill>
                  <a:srgbClr val="FFFFFF"/>
                </a:solidFill>
                <a:latin typeface="Arial"/>
                <a:cs typeface="Arial"/>
              </a:rPr>
              <a:t>ká</a:t>
            </a:r>
            <a:r>
              <a:rPr sz="2200" spc="-20" dirty="0">
                <a:solidFill>
                  <a:srgbClr val="FFFFFF"/>
                </a:solidFill>
                <a:latin typeface="Arial"/>
                <a:cs typeface="Arial"/>
              </a:rPr>
              <a:t> </a:t>
            </a:r>
            <a:r>
              <a:rPr sz="2200" spc="-15" dirty="0">
                <a:solidFill>
                  <a:srgbClr val="FFFFFF"/>
                </a:solidFill>
                <a:latin typeface="Arial"/>
                <a:cs typeface="Arial"/>
              </a:rPr>
              <a:t>s</a:t>
            </a:r>
            <a:r>
              <a:rPr sz="2200" spc="-10" dirty="0">
                <a:solidFill>
                  <a:srgbClr val="FFFFFF"/>
                </a:solidFill>
                <a:latin typeface="Arial"/>
                <a:cs typeface="Arial"/>
              </a:rPr>
              <a:t>n</a:t>
            </a:r>
            <a:r>
              <a:rPr sz="2200" spc="-15" dirty="0">
                <a:solidFill>
                  <a:srgbClr val="FFFFFF"/>
                </a:solidFill>
                <a:latin typeface="Arial"/>
                <a:cs typeface="Arial"/>
              </a:rPr>
              <a:t>ah</a:t>
            </a:r>
            <a:r>
              <a:rPr sz="2200" spc="-10" dirty="0">
                <a:solidFill>
                  <a:srgbClr val="FFFFFF"/>
                </a:solidFill>
                <a:latin typeface="Arial"/>
                <a:cs typeface="Arial"/>
              </a:rPr>
              <a:t>o</a:t>
            </a:r>
            <a:r>
              <a:rPr sz="2200" spc="-15" dirty="0">
                <a:solidFill>
                  <a:srgbClr val="FFFFFF"/>
                </a:solidFill>
                <a:latin typeface="Arial"/>
                <a:cs typeface="Arial"/>
              </a:rPr>
              <a:t>u</a:t>
            </a:r>
            <a:r>
              <a:rPr sz="2200" spc="-5" dirty="0">
                <a:solidFill>
                  <a:srgbClr val="FFFFFF"/>
                </a:solidFill>
                <a:latin typeface="Arial"/>
                <a:cs typeface="Arial"/>
              </a:rPr>
              <a:t> </a:t>
            </a:r>
            <a:r>
              <a:rPr sz="2200" spc="-10" dirty="0">
                <a:solidFill>
                  <a:srgbClr val="FFFFFF"/>
                </a:solidFill>
                <a:latin typeface="Arial"/>
                <a:cs typeface="Arial"/>
              </a:rPr>
              <a:t>získat </a:t>
            </a:r>
            <a:r>
              <a:rPr sz="2200" spc="-15" dirty="0">
                <a:solidFill>
                  <a:srgbClr val="FFFFFF"/>
                </a:solidFill>
                <a:latin typeface="Arial"/>
                <a:cs typeface="Arial"/>
              </a:rPr>
              <a:t>k</a:t>
            </a:r>
            <a:r>
              <a:rPr sz="2200" spc="-10" dirty="0">
                <a:solidFill>
                  <a:srgbClr val="FFFFFF"/>
                </a:solidFill>
                <a:latin typeface="Arial"/>
                <a:cs typeface="Arial"/>
              </a:rPr>
              <a:t>o</a:t>
            </a:r>
            <a:r>
              <a:rPr sz="2200" spc="-15" dirty="0">
                <a:solidFill>
                  <a:srgbClr val="FFFFFF"/>
                </a:solidFill>
                <a:latin typeface="Arial"/>
                <a:cs typeface="Arial"/>
              </a:rPr>
              <a:t>n</a:t>
            </a:r>
            <a:r>
              <a:rPr sz="2200" spc="-10" dirty="0">
                <a:solidFill>
                  <a:srgbClr val="FFFFFF"/>
                </a:solidFill>
                <a:latin typeface="Arial"/>
                <a:cs typeface="Arial"/>
              </a:rPr>
              <a:t>k</a:t>
            </a:r>
            <a:r>
              <a:rPr sz="2200" spc="-15" dirty="0">
                <a:solidFill>
                  <a:srgbClr val="FFFFFF"/>
                </a:solidFill>
                <a:latin typeface="Arial"/>
                <a:cs typeface="Arial"/>
              </a:rPr>
              <a:t>uren</a:t>
            </a:r>
            <a:r>
              <a:rPr sz="2200" spc="-10" dirty="0">
                <a:solidFill>
                  <a:srgbClr val="FFFFFF"/>
                </a:solidFill>
                <a:latin typeface="Arial"/>
                <a:cs typeface="Arial"/>
              </a:rPr>
              <a:t>ční</a:t>
            </a:r>
            <a:r>
              <a:rPr sz="2200" spc="-5" dirty="0">
                <a:solidFill>
                  <a:srgbClr val="FFFFFF"/>
                </a:solidFill>
                <a:latin typeface="Arial"/>
                <a:cs typeface="Arial"/>
              </a:rPr>
              <a:t> </a:t>
            </a:r>
            <a:r>
              <a:rPr sz="2200" spc="-15" dirty="0">
                <a:solidFill>
                  <a:srgbClr val="FFFFFF"/>
                </a:solidFill>
                <a:latin typeface="Arial"/>
                <a:cs typeface="Arial"/>
              </a:rPr>
              <a:t>vý</a:t>
            </a:r>
            <a:r>
              <a:rPr sz="2200" spc="-10" dirty="0">
                <a:solidFill>
                  <a:srgbClr val="FFFFFF"/>
                </a:solidFill>
                <a:latin typeface="Arial"/>
                <a:cs typeface="Arial"/>
              </a:rPr>
              <a:t>h</a:t>
            </a:r>
            <a:r>
              <a:rPr sz="2200" spc="-15" dirty="0">
                <a:solidFill>
                  <a:srgbClr val="FFFFFF"/>
                </a:solidFill>
                <a:latin typeface="Arial"/>
                <a:cs typeface="Arial"/>
              </a:rPr>
              <a:t>odu</a:t>
            </a:r>
            <a:r>
              <a:rPr sz="2200" spc="15" dirty="0">
                <a:solidFill>
                  <a:srgbClr val="FFFFFF"/>
                </a:solidFill>
                <a:latin typeface="Arial"/>
                <a:cs typeface="Arial"/>
              </a:rPr>
              <a:t> </a:t>
            </a:r>
            <a:r>
              <a:rPr sz="2200" spc="-15" dirty="0">
                <a:solidFill>
                  <a:srgbClr val="FFFFFF"/>
                </a:solidFill>
                <a:latin typeface="Arial"/>
                <a:cs typeface="Arial"/>
              </a:rPr>
              <a:t>pomo</a:t>
            </a:r>
            <a:r>
              <a:rPr sz="2200" spc="-10" dirty="0">
                <a:solidFill>
                  <a:srgbClr val="FFFFFF"/>
                </a:solidFill>
                <a:latin typeface="Arial"/>
                <a:cs typeface="Arial"/>
              </a:rPr>
              <a:t>cí</a:t>
            </a:r>
            <a:r>
              <a:rPr sz="2200" spc="10" dirty="0">
                <a:solidFill>
                  <a:srgbClr val="FFFFFF"/>
                </a:solidFill>
                <a:latin typeface="Arial"/>
                <a:cs typeface="Arial"/>
              </a:rPr>
              <a:t> </a:t>
            </a:r>
            <a:r>
              <a:rPr sz="2200" spc="-10" dirty="0">
                <a:solidFill>
                  <a:srgbClr val="FFFFFF"/>
                </a:solidFill>
                <a:latin typeface="Arial"/>
                <a:cs typeface="Arial"/>
              </a:rPr>
              <a:t>difere</a:t>
            </a:r>
            <a:r>
              <a:rPr sz="2200" spc="-15" dirty="0">
                <a:solidFill>
                  <a:srgbClr val="FFFFFF"/>
                </a:solidFill>
                <a:latin typeface="Arial"/>
                <a:cs typeface="Arial"/>
              </a:rPr>
              <a:t>n</a:t>
            </a:r>
            <a:r>
              <a:rPr sz="2200" spc="-10" dirty="0">
                <a:solidFill>
                  <a:srgbClr val="FFFFFF"/>
                </a:solidFill>
                <a:latin typeface="Arial"/>
                <a:cs typeface="Arial"/>
              </a:rPr>
              <a:t>ciace</a:t>
            </a:r>
            <a:r>
              <a:rPr sz="2200" spc="-15" dirty="0">
                <a:solidFill>
                  <a:srgbClr val="FFFFFF"/>
                </a:solidFill>
                <a:latin typeface="Arial"/>
                <a:cs typeface="Arial"/>
              </a:rPr>
              <a:t> produ</a:t>
            </a:r>
            <a:r>
              <a:rPr sz="2200" spc="-10" dirty="0">
                <a:solidFill>
                  <a:srgbClr val="FFFFFF"/>
                </a:solidFill>
                <a:latin typeface="Arial"/>
                <a:cs typeface="Arial"/>
              </a:rPr>
              <a:t>ktu</a:t>
            </a:r>
            <a:r>
              <a:rPr sz="2200" spc="-5" dirty="0">
                <a:solidFill>
                  <a:srgbClr val="FFFFFF"/>
                </a:solidFill>
                <a:latin typeface="Arial"/>
                <a:cs typeface="Arial"/>
              </a:rPr>
              <a:t> </a:t>
            </a:r>
            <a:r>
              <a:rPr sz="2200" spc="-15" dirty="0">
                <a:solidFill>
                  <a:srgbClr val="FFFFFF"/>
                </a:solidFill>
                <a:latin typeface="Arial"/>
                <a:cs typeface="Arial"/>
              </a:rPr>
              <a:t>a</a:t>
            </a:r>
            <a:r>
              <a:rPr sz="2200" spc="5" dirty="0">
                <a:solidFill>
                  <a:srgbClr val="FFFFFF"/>
                </a:solidFill>
                <a:latin typeface="Arial"/>
                <a:cs typeface="Arial"/>
              </a:rPr>
              <a:t> </a:t>
            </a:r>
            <a:r>
              <a:rPr sz="2200" spc="-15" dirty="0">
                <a:solidFill>
                  <a:srgbClr val="FFFFFF"/>
                </a:solidFill>
                <a:latin typeface="Arial"/>
                <a:cs typeface="Arial"/>
              </a:rPr>
              <a:t>tím</a:t>
            </a:r>
            <a:r>
              <a:rPr sz="2200" spc="5" dirty="0">
                <a:solidFill>
                  <a:srgbClr val="FFFFFF"/>
                </a:solidFill>
                <a:latin typeface="Arial"/>
                <a:cs typeface="Arial"/>
              </a:rPr>
              <a:t> </a:t>
            </a:r>
            <a:r>
              <a:rPr sz="2200" spc="-10" dirty="0">
                <a:solidFill>
                  <a:srgbClr val="FFFFFF"/>
                </a:solidFill>
                <a:latin typeface="Arial"/>
                <a:cs typeface="Arial"/>
              </a:rPr>
              <a:t>získat</a:t>
            </a:r>
            <a:r>
              <a:rPr sz="2200" spc="-5" dirty="0">
                <a:solidFill>
                  <a:srgbClr val="FFFFFF"/>
                </a:solidFill>
                <a:latin typeface="Arial"/>
                <a:cs typeface="Arial"/>
              </a:rPr>
              <a:t> i </a:t>
            </a:r>
            <a:r>
              <a:rPr sz="2200" spc="-10" dirty="0">
                <a:solidFill>
                  <a:srgbClr val="FFFFFF"/>
                </a:solidFill>
                <a:latin typeface="Arial"/>
                <a:cs typeface="Arial"/>
              </a:rPr>
              <a:t>větší</a:t>
            </a:r>
            <a:r>
              <a:rPr sz="2200" dirty="0">
                <a:solidFill>
                  <a:srgbClr val="FFFFFF"/>
                </a:solidFill>
                <a:latin typeface="Arial"/>
                <a:cs typeface="Arial"/>
              </a:rPr>
              <a:t> </a:t>
            </a:r>
            <a:r>
              <a:rPr sz="2200" spc="-10" dirty="0">
                <a:solidFill>
                  <a:srgbClr val="FFFFFF"/>
                </a:solidFill>
                <a:latin typeface="Arial"/>
                <a:cs typeface="Arial"/>
              </a:rPr>
              <a:t>prostor</a:t>
            </a:r>
            <a:r>
              <a:rPr sz="2200" spc="10" dirty="0">
                <a:solidFill>
                  <a:srgbClr val="FFFFFF"/>
                </a:solidFill>
                <a:latin typeface="Arial"/>
                <a:cs typeface="Arial"/>
              </a:rPr>
              <a:t> </a:t>
            </a:r>
            <a:r>
              <a:rPr sz="2200" spc="-15" dirty="0">
                <a:solidFill>
                  <a:srgbClr val="FFFFFF"/>
                </a:solidFill>
                <a:latin typeface="Arial"/>
                <a:cs typeface="Arial"/>
              </a:rPr>
              <a:t>pro</a:t>
            </a:r>
            <a:r>
              <a:rPr sz="2200" spc="10" dirty="0">
                <a:solidFill>
                  <a:srgbClr val="FFFFFF"/>
                </a:solidFill>
                <a:latin typeface="Arial"/>
                <a:cs typeface="Arial"/>
              </a:rPr>
              <a:t> </a:t>
            </a:r>
            <a:r>
              <a:rPr sz="2200" spc="-15" dirty="0">
                <a:solidFill>
                  <a:srgbClr val="FFFFFF"/>
                </a:solidFill>
                <a:latin typeface="Arial"/>
                <a:cs typeface="Arial"/>
              </a:rPr>
              <a:t>c</a:t>
            </a:r>
            <a:r>
              <a:rPr sz="2200" spc="-10" dirty="0">
                <a:solidFill>
                  <a:srgbClr val="FFFFFF"/>
                </a:solidFill>
                <a:latin typeface="Arial"/>
                <a:cs typeface="Arial"/>
              </a:rPr>
              <a:t>e</a:t>
            </a:r>
            <a:r>
              <a:rPr sz="2200" spc="-15" dirty="0">
                <a:solidFill>
                  <a:srgbClr val="FFFFFF"/>
                </a:solidFill>
                <a:latin typeface="Arial"/>
                <a:cs typeface="Arial"/>
              </a:rPr>
              <a:t>nová</a:t>
            </a:r>
            <a:r>
              <a:rPr sz="2200" spc="10" dirty="0">
                <a:solidFill>
                  <a:srgbClr val="FFFFFF"/>
                </a:solidFill>
                <a:latin typeface="Arial"/>
                <a:cs typeface="Arial"/>
              </a:rPr>
              <a:t> </a:t>
            </a:r>
            <a:r>
              <a:rPr sz="2200" spc="-10" dirty="0">
                <a:solidFill>
                  <a:srgbClr val="FFFFFF"/>
                </a:solidFill>
                <a:latin typeface="Arial"/>
                <a:cs typeface="Arial"/>
              </a:rPr>
              <a:t>roz</a:t>
            </a:r>
            <a:r>
              <a:rPr sz="2200" spc="-15" dirty="0">
                <a:solidFill>
                  <a:srgbClr val="FFFFFF"/>
                </a:solidFill>
                <a:latin typeface="Arial"/>
                <a:cs typeface="Arial"/>
              </a:rPr>
              <a:t>ho</a:t>
            </a:r>
            <a:r>
              <a:rPr sz="2200" spc="-10" dirty="0">
                <a:solidFill>
                  <a:srgbClr val="FFFFFF"/>
                </a:solidFill>
                <a:latin typeface="Arial"/>
                <a:cs typeface="Arial"/>
              </a:rPr>
              <a:t>dování.</a:t>
            </a:r>
            <a:endParaRPr sz="2200">
              <a:latin typeface="Arial"/>
              <a:cs typeface="Arial"/>
            </a:endParaRPr>
          </a:p>
          <a:p>
            <a:pPr marL="12700" marR="542925">
              <a:lnSpc>
                <a:spcPct val="93000"/>
              </a:lnSpc>
              <a:spcBef>
                <a:spcPts val="1345"/>
              </a:spcBef>
            </a:pPr>
            <a:r>
              <a:rPr sz="2200" spc="-15" dirty="0">
                <a:solidFill>
                  <a:srgbClr val="FFFFFF"/>
                </a:solidFill>
                <a:latin typeface="Arial"/>
                <a:cs typeface="Arial"/>
              </a:rPr>
              <a:t>Poptávkově</a:t>
            </a:r>
            <a:r>
              <a:rPr sz="2200" spc="-5" dirty="0">
                <a:solidFill>
                  <a:srgbClr val="FFFFFF"/>
                </a:solidFill>
                <a:latin typeface="Arial"/>
                <a:cs typeface="Arial"/>
              </a:rPr>
              <a:t> </a:t>
            </a:r>
            <a:r>
              <a:rPr sz="2200" spc="-10" dirty="0">
                <a:solidFill>
                  <a:srgbClr val="FFFFFF"/>
                </a:solidFill>
                <a:latin typeface="Arial"/>
                <a:cs typeface="Arial"/>
              </a:rPr>
              <a:t>orie</a:t>
            </a:r>
            <a:r>
              <a:rPr sz="2200" spc="-15" dirty="0">
                <a:solidFill>
                  <a:srgbClr val="FFFFFF"/>
                </a:solidFill>
                <a:latin typeface="Arial"/>
                <a:cs typeface="Arial"/>
              </a:rPr>
              <a:t>ntované</a:t>
            </a:r>
            <a:r>
              <a:rPr sz="2200" spc="25" dirty="0">
                <a:solidFill>
                  <a:srgbClr val="FFFFFF"/>
                </a:solidFill>
                <a:latin typeface="Arial"/>
                <a:cs typeface="Arial"/>
              </a:rPr>
              <a:t> </a:t>
            </a:r>
            <a:r>
              <a:rPr sz="2200" spc="-15" dirty="0">
                <a:solidFill>
                  <a:srgbClr val="FFFFFF"/>
                </a:solidFill>
                <a:latin typeface="Arial"/>
                <a:cs typeface="Arial"/>
              </a:rPr>
              <a:t>metody</a:t>
            </a:r>
            <a:r>
              <a:rPr sz="2200" spc="20" dirty="0">
                <a:solidFill>
                  <a:srgbClr val="FFFFFF"/>
                </a:solidFill>
                <a:latin typeface="Arial"/>
                <a:cs typeface="Arial"/>
              </a:rPr>
              <a:t> </a:t>
            </a:r>
            <a:r>
              <a:rPr sz="2200" spc="-10" dirty="0">
                <a:solidFill>
                  <a:srgbClr val="FFFFFF"/>
                </a:solidFill>
                <a:latin typeface="Arial"/>
                <a:cs typeface="Arial"/>
              </a:rPr>
              <a:t>tvorby</a:t>
            </a:r>
            <a:r>
              <a:rPr sz="2200" spc="15" dirty="0">
                <a:solidFill>
                  <a:srgbClr val="FFFFFF"/>
                </a:solidFill>
                <a:latin typeface="Arial"/>
                <a:cs typeface="Arial"/>
              </a:rPr>
              <a:t> </a:t>
            </a:r>
            <a:r>
              <a:rPr sz="2200" spc="-15" dirty="0">
                <a:solidFill>
                  <a:srgbClr val="FFFFFF"/>
                </a:solidFill>
                <a:latin typeface="Arial"/>
                <a:cs typeface="Arial"/>
              </a:rPr>
              <a:t>c</a:t>
            </a:r>
            <a:r>
              <a:rPr sz="2200" spc="-10" dirty="0">
                <a:solidFill>
                  <a:srgbClr val="FFFFFF"/>
                </a:solidFill>
                <a:latin typeface="Arial"/>
                <a:cs typeface="Arial"/>
              </a:rPr>
              <a:t>e</a:t>
            </a:r>
            <a:r>
              <a:rPr sz="2200" spc="-15" dirty="0">
                <a:solidFill>
                  <a:srgbClr val="FFFFFF"/>
                </a:solidFill>
                <a:latin typeface="Arial"/>
                <a:cs typeface="Arial"/>
              </a:rPr>
              <a:t>n</a:t>
            </a:r>
            <a:r>
              <a:rPr sz="2200" spc="-5" dirty="0">
                <a:solidFill>
                  <a:srgbClr val="FFFFFF"/>
                </a:solidFill>
                <a:latin typeface="Arial"/>
                <a:cs typeface="Arial"/>
              </a:rPr>
              <a:t> </a:t>
            </a:r>
            <a:r>
              <a:rPr sz="2200" spc="-15" dirty="0">
                <a:solidFill>
                  <a:srgbClr val="FFFFFF"/>
                </a:solidFill>
                <a:latin typeface="Arial"/>
                <a:cs typeface="Arial"/>
              </a:rPr>
              <a:t>v</a:t>
            </a:r>
            <a:r>
              <a:rPr sz="2200" spc="-25" dirty="0">
                <a:solidFill>
                  <a:srgbClr val="FFFFFF"/>
                </a:solidFill>
                <a:latin typeface="Arial"/>
                <a:cs typeface="Arial"/>
              </a:rPr>
              <a:t>y</a:t>
            </a:r>
            <a:r>
              <a:rPr sz="2200" spc="-15" dirty="0">
                <a:solidFill>
                  <a:srgbClr val="FFFFFF"/>
                </a:solidFill>
                <a:latin typeface="Arial"/>
                <a:cs typeface="Arial"/>
              </a:rPr>
              <a:t>c</a:t>
            </a:r>
            <a:r>
              <a:rPr sz="2200" spc="-10" dirty="0">
                <a:solidFill>
                  <a:srgbClr val="FFFFFF"/>
                </a:solidFill>
                <a:latin typeface="Arial"/>
                <a:cs typeface="Arial"/>
              </a:rPr>
              <a:t>h</a:t>
            </a:r>
            <a:r>
              <a:rPr sz="2200" spc="-15" dirty="0">
                <a:solidFill>
                  <a:srgbClr val="FFFFFF"/>
                </a:solidFill>
                <a:latin typeface="Arial"/>
                <a:cs typeface="Arial"/>
              </a:rPr>
              <a:t>á</a:t>
            </a:r>
            <a:r>
              <a:rPr sz="2200" spc="-10" dirty="0">
                <a:solidFill>
                  <a:srgbClr val="FFFFFF"/>
                </a:solidFill>
                <a:latin typeface="Arial"/>
                <a:cs typeface="Arial"/>
              </a:rPr>
              <a:t>zejí</a:t>
            </a:r>
            <a:r>
              <a:rPr sz="2200" spc="-5" dirty="0">
                <a:solidFill>
                  <a:srgbClr val="FFFFFF"/>
                </a:solidFill>
                <a:latin typeface="Arial"/>
                <a:cs typeface="Arial"/>
              </a:rPr>
              <a:t> </a:t>
            </a:r>
            <a:r>
              <a:rPr sz="2200" spc="-15" dirty="0">
                <a:solidFill>
                  <a:srgbClr val="FFFFFF"/>
                </a:solidFill>
                <a:latin typeface="Arial"/>
                <a:cs typeface="Arial"/>
              </a:rPr>
              <a:t>z</a:t>
            </a:r>
            <a:r>
              <a:rPr sz="2200" spc="5" dirty="0">
                <a:solidFill>
                  <a:srgbClr val="FFFFFF"/>
                </a:solidFill>
                <a:latin typeface="Arial"/>
                <a:cs typeface="Arial"/>
              </a:rPr>
              <a:t> </a:t>
            </a:r>
            <a:r>
              <a:rPr sz="2200" spc="-10" dirty="0">
                <a:solidFill>
                  <a:srgbClr val="FFFFFF"/>
                </a:solidFill>
                <a:latin typeface="Arial"/>
                <a:cs typeface="Arial"/>
              </a:rPr>
              <a:t>res</a:t>
            </a:r>
            <a:r>
              <a:rPr sz="2200" spc="-15" dirty="0">
                <a:solidFill>
                  <a:srgbClr val="FFFFFF"/>
                </a:solidFill>
                <a:latin typeface="Arial"/>
                <a:cs typeface="Arial"/>
              </a:rPr>
              <a:t>pe</a:t>
            </a:r>
            <a:r>
              <a:rPr sz="2200" spc="-10" dirty="0">
                <a:solidFill>
                  <a:srgbClr val="FFFFFF"/>
                </a:solidFill>
                <a:latin typeface="Arial"/>
                <a:cs typeface="Arial"/>
              </a:rPr>
              <a:t>ktování zá</a:t>
            </a:r>
            <a:r>
              <a:rPr sz="2200" spc="-15" dirty="0">
                <a:solidFill>
                  <a:srgbClr val="FFFFFF"/>
                </a:solidFill>
                <a:latin typeface="Arial"/>
                <a:cs typeface="Arial"/>
              </a:rPr>
              <a:t>k</a:t>
            </a:r>
            <a:r>
              <a:rPr sz="2200" dirty="0">
                <a:solidFill>
                  <a:srgbClr val="FFFFFF"/>
                </a:solidFill>
                <a:latin typeface="Arial"/>
                <a:cs typeface="Arial"/>
              </a:rPr>
              <a:t>l</a:t>
            </a:r>
            <a:r>
              <a:rPr sz="2200" spc="-15" dirty="0">
                <a:solidFill>
                  <a:srgbClr val="FFFFFF"/>
                </a:solidFill>
                <a:latin typeface="Arial"/>
                <a:cs typeface="Arial"/>
              </a:rPr>
              <a:t>ad</a:t>
            </a:r>
            <a:r>
              <a:rPr sz="2200" spc="-10" dirty="0">
                <a:solidFill>
                  <a:srgbClr val="FFFFFF"/>
                </a:solidFill>
                <a:latin typeface="Arial"/>
                <a:cs typeface="Arial"/>
              </a:rPr>
              <a:t>n</a:t>
            </a:r>
            <a:r>
              <a:rPr sz="2200" spc="-15" dirty="0">
                <a:solidFill>
                  <a:srgbClr val="FFFFFF"/>
                </a:solidFill>
                <a:latin typeface="Arial"/>
                <a:cs typeface="Arial"/>
              </a:rPr>
              <a:t>ího</a:t>
            </a:r>
            <a:r>
              <a:rPr sz="2200" spc="-10" dirty="0">
                <a:solidFill>
                  <a:srgbClr val="FFFFFF"/>
                </a:solidFill>
                <a:latin typeface="Arial"/>
                <a:cs typeface="Arial"/>
              </a:rPr>
              <a:t> </a:t>
            </a:r>
            <a:r>
              <a:rPr sz="2200" spc="-15" dirty="0">
                <a:solidFill>
                  <a:srgbClr val="FFFFFF"/>
                </a:solidFill>
                <a:latin typeface="Arial"/>
                <a:cs typeface="Arial"/>
              </a:rPr>
              <a:t>vztahu</a:t>
            </a:r>
            <a:r>
              <a:rPr sz="2200" spc="-5" dirty="0">
                <a:solidFill>
                  <a:srgbClr val="FFFFFF"/>
                </a:solidFill>
                <a:latin typeface="Arial"/>
                <a:cs typeface="Arial"/>
              </a:rPr>
              <a:t> </a:t>
            </a:r>
            <a:r>
              <a:rPr sz="2200" spc="-10" dirty="0">
                <a:solidFill>
                  <a:srgbClr val="FFFFFF"/>
                </a:solidFill>
                <a:latin typeface="Arial"/>
                <a:cs typeface="Arial"/>
              </a:rPr>
              <a:t>c</a:t>
            </a:r>
            <a:r>
              <a:rPr sz="2200" spc="-15" dirty="0">
                <a:solidFill>
                  <a:srgbClr val="FFFFFF"/>
                </a:solidFill>
                <a:latin typeface="Arial"/>
                <a:cs typeface="Arial"/>
              </a:rPr>
              <a:t>eny</a:t>
            </a:r>
            <a:r>
              <a:rPr sz="2200" spc="5" dirty="0">
                <a:solidFill>
                  <a:srgbClr val="FFFFFF"/>
                </a:solidFill>
                <a:latin typeface="Arial"/>
                <a:cs typeface="Arial"/>
              </a:rPr>
              <a:t> </a:t>
            </a:r>
            <a:r>
              <a:rPr sz="2200" spc="-15" dirty="0">
                <a:solidFill>
                  <a:srgbClr val="FFFFFF"/>
                </a:solidFill>
                <a:latin typeface="Arial"/>
                <a:cs typeface="Arial"/>
              </a:rPr>
              <a:t>a</a:t>
            </a:r>
            <a:r>
              <a:rPr sz="2200" spc="-5" dirty="0">
                <a:solidFill>
                  <a:srgbClr val="FFFFFF"/>
                </a:solidFill>
                <a:latin typeface="Arial"/>
                <a:cs typeface="Arial"/>
              </a:rPr>
              <a:t> </a:t>
            </a:r>
            <a:r>
              <a:rPr sz="2200" spc="-15" dirty="0">
                <a:solidFill>
                  <a:srgbClr val="FFFFFF"/>
                </a:solidFill>
                <a:latin typeface="Arial"/>
                <a:cs typeface="Arial"/>
              </a:rPr>
              <a:t>prodan</a:t>
            </a:r>
            <a:r>
              <a:rPr sz="2200" spc="-10" dirty="0">
                <a:solidFill>
                  <a:srgbClr val="FFFFFF"/>
                </a:solidFill>
                <a:latin typeface="Arial"/>
                <a:cs typeface="Arial"/>
              </a:rPr>
              <a:t>é</a:t>
            </a:r>
            <a:r>
              <a:rPr sz="2200" spc="-15" dirty="0">
                <a:solidFill>
                  <a:srgbClr val="FFFFFF"/>
                </a:solidFill>
                <a:latin typeface="Arial"/>
                <a:cs typeface="Arial"/>
              </a:rPr>
              <a:t>ho</a:t>
            </a:r>
            <a:r>
              <a:rPr sz="2200" spc="15" dirty="0">
                <a:solidFill>
                  <a:srgbClr val="FFFFFF"/>
                </a:solidFill>
                <a:latin typeface="Arial"/>
                <a:cs typeface="Arial"/>
              </a:rPr>
              <a:t> </a:t>
            </a:r>
            <a:r>
              <a:rPr sz="2200" spc="-15" dirty="0">
                <a:solidFill>
                  <a:srgbClr val="FFFFFF"/>
                </a:solidFill>
                <a:latin typeface="Arial"/>
                <a:cs typeface="Arial"/>
              </a:rPr>
              <a:t>množství,</a:t>
            </a:r>
            <a:r>
              <a:rPr sz="2200" spc="15" dirty="0">
                <a:solidFill>
                  <a:srgbClr val="FFFFFF"/>
                </a:solidFill>
                <a:latin typeface="Arial"/>
                <a:cs typeface="Arial"/>
              </a:rPr>
              <a:t> </a:t>
            </a:r>
            <a:r>
              <a:rPr sz="2200" spc="-10" dirty="0">
                <a:solidFill>
                  <a:srgbClr val="FFFFFF"/>
                </a:solidFill>
                <a:latin typeface="Arial"/>
                <a:cs typeface="Arial"/>
              </a:rPr>
              <a:t>který je</a:t>
            </a:r>
            <a:r>
              <a:rPr sz="2200" dirty="0">
                <a:solidFill>
                  <a:srgbClr val="FFFFFF"/>
                </a:solidFill>
                <a:latin typeface="Arial"/>
                <a:cs typeface="Arial"/>
              </a:rPr>
              <a:t> </a:t>
            </a:r>
            <a:r>
              <a:rPr sz="2200" spc="-15" dirty="0">
                <a:solidFill>
                  <a:srgbClr val="FFFFFF"/>
                </a:solidFill>
                <a:latin typeface="Arial"/>
                <a:cs typeface="Arial"/>
              </a:rPr>
              <a:t>v</a:t>
            </a:r>
            <a:r>
              <a:rPr sz="2200" spc="-30" dirty="0">
                <a:solidFill>
                  <a:srgbClr val="FFFFFF"/>
                </a:solidFill>
                <a:latin typeface="Arial"/>
                <a:cs typeface="Arial"/>
              </a:rPr>
              <a:t>y</a:t>
            </a:r>
            <a:r>
              <a:rPr sz="2200" spc="-15" dirty="0">
                <a:solidFill>
                  <a:srgbClr val="FFFFFF"/>
                </a:solidFill>
                <a:latin typeface="Arial"/>
                <a:cs typeface="Arial"/>
              </a:rPr>
              <a:t>jádřen</a:t>
            </a:r>
            <a:r>
              <a:rPr sz="2200" spc="-10" dirty="0">
                <a:solidFill>
                  <a:srgbClr val="FFFFFF"/>
                </a:solidFill>
                <a:latin typeface="Arial"/>
                <a:cs typeface="Arial"/>
              </a:rPr>
              <a:t> ce</a:t>
            </a:r>
            <a:r>
              <a:rPr sz="2200" spc="-15" dirty="0">
                <a:solidFill>
                  <a:srgbClr val="FFFFFF"/>
                </a:solidFill>
                <a:latin typeface="Arial"/>
                <a:cs typeface="Arial"/>
              </a:rPr>
              <a:t>novou</a:t>
            </a:r>
            <a:r>
              <a:rPr sz="2200" dirty="0">
                <a:solidFill>
                  <a:srgbClr val="FFFFFF"/>
                </a:solidFill>
                <a:latin typeface="Arial"/>
                <a:cs typeface="Arial"/>
              </a:rPr>
              <a:t> </a:t>
            </a:r>
            <a:r>
              <a:rPr sz="2200" spc="-15" dirty="0">
                <a:solidFill>
                  <a:srgbClr val="FFFFFF"/>
                </a:solidFill>
                <a:latin typeface="Arial"/>
                <a:cs typeface="Arial"/>
              </a:rPr>
              <a:t>pruž</a:t>
            </a:r>
            <a:r>
              <a:rPr sz="2200" spc="-10" dirty="0">
                <a:solidFill>
                  <a:srgbClr val="FFFFFF"/>
                </a:solidFill>
                <a:latin typeface="Arial"/>
                <a:cs typeface="Arial"/>
              </a:rPr>
              <a:t>n</a:t>
            </a:r>
            <a:r>
              <a:rPr sz="2200" spc="-15" dirty="0">
                <a:solidFill>
                  <a:srgbClr val="FFFFFF"/>
                </a:solidFill>
                <a:latin typeface="Arial"/>
                <a:cs typeface="Arial"/>
              </a:rPr>
              <a:t>o</a:t>
            </a:r>
            <a:r>
              <a:rPr sz="2200" spc="-10" dirty="0">
                <a:solidFill>
                  <a:srgbClr val="FFFFFF"/>
                </a:solidFill>
                <a:latin typeface="Arial"/>
                <a:cs typeface="Arial"/>
              </a:rPr>
              <a:t>stí</a:t>
            </a:r>
            <a:r>
              <a:rPr sz="2200" spc="-5" dirty="0">
                <a:solidFill>
                  <a:srgbClr val="FFFFFF"/>
                </a:solidFill>
                <a:latin typeface="Arial"/>
                <a:cs typeface="Arial"/>
              </a:rPr>
              <a:t> </a:t>
            </a:r>
            <a:r>
              <a:rPr sz="2200" spc="-15" dirty="0">
                <a:solidFill>
                  <a:srgbClr val="FFFFFF"/>
                </a:solidFill>
                <a:latin typeface="Arial"/>
                <a:cs typeface="Arial"/>
              </a:rPr>
              <a:t>poptávk</a:t>
            </a:r>
            <a:r>
              <a:rPr sz="2200" spc="-190" dirty="0">
                <a:solidFill>
                  <a:srgbClr val="FFFFFF"/>
                </a:solidFill>
                <a:latin typeface="Arial"/>
                <a:cs typeface="Arial"/>
              </a:rPr>
              <a:t>y</a:t>
            </a:r>
            <a:r>
              <a:rPr sz="2200" spc="-10" dirty="0">
                <a:solidFill>
                  <a:srgbClr val="FFFFFF"/>
                </a:solidFill>
                <a:latin typeface="Arial"/>
                <a:cs typeface="Arial"/>
              </a:rPr>
              <a:t>.</a:t>
            </a:r>
            <a:r>
              <a:rPr sz="2200" spc="20" dirty="0">
                <a:solidFill>
                  <a:srgbClr val="FFFFFF"/>
                </a:solidFill>
                <a:latin typeface="Arial"/>
                <a:cs typeface="Arial"/>
              </a:rPr>
              <a:t> </a:t>
            </a:r>
            <a:r>
              <a:rPr sz="2200" spc="-15" dirty="0">
                <a:solidFill>
                  <a:srgbClr val="FFFFFF"/>
                </a:solidFill>
                <a:latin typeface="Arial"/>
                <a:cs typeface="Arial"/>
              </a:rPr>
              <a:t>Na</a:t>
            </a:r>
            <a:r>
              <a:rPr sz="2200" spc="-5" dirty="0">
                <a:solidFill>
                  <a:srgbClr val="FFFFFF"/>
                </a:solidFill>
                <a:latin typeface="Arial"/>
                <a:cs typeface="Arial"/>
              </a:rPr>
              <a:t> </a:t>
            </a:r>
            <a:r>
              <a:rPr sz="2200" spc="-10" dirty="0">
                <a:solidFill>
                  <a:srgbClr val="FFFFFF"/>
                </a:solidFill>
                <a:latin typeface="Arial"/>
                <a:cs typeface="Arial"/>
              </a:rPr>
              <a:t>z</a:t>
            </a:r>
            <a:r>
              <a:rPr sz="2200" spc="-15" dirty="0">
                <a:solidFill>
                  <a:srgbClr val="FFFFFF"/>
                </a:solidFill>
                <a:latin typeface="Arial"/>
                <a:cs typeface="Arial"/>
              </a:rPr>
              <a:t>á</a:t>
            </a:r>
            <a:r>
              <a:rPr sz="2200" spc="-10" dirty="0">
                <a:solidFill>
                  <a:srgbClr val="FFFFFF"/>
                </a:solidFill>
                <a:latin typeface="Arial"/>
                <a:cs typeface="Arial"/>
              </a:rPr>
              <a:t>k</a:t>
            </a:r>
            <a:r>
              <a:rPr sz="2200" spc="-15" dirty="0">
                <a:solidFill>
                  <a:srgbClr val="FFFFFF"/>
                </a:solidFill>
                <a:latin typeface="Arial"/>
                <a:cs typeface="Arial"/>
              </a:rPr>
              <a:t>ladě</a:t>
            </a:r>
            <a:r>
              <a:rPr sz="2200" dirty="0">
                <a:solidFill>
                  <a:srgbClr val="FFFFFF"/>
                </a:solidFill>
                <a:latin typeface="Arial"/>
                <a:cs typeface="Arial"/>
              </a:rPr>
              <a:t> </a:t>
            </a:r>
            <a:r>
              <a:rPr sz="2200" spc="-15" dirty="0">
                <a:solidFill>
                  <a:srgbClr val="FFFFFF"/>
                </a:solidFill>
                <a:latin typeface="Arial"/>
                <a:cs typeface="Arial"/>
              </a:rPr>
              <a:t>dlou</a:t>
            </a:r>
            <a:r>
              <a:rPr sz="2200" spc="-10" dirty="0">
                <a:solidFill>
                  <a:srgbClr val="FFFFFF"/>
                </a:solidFill>
                <a:latin typeface="Arial"/>
                <a:cs typeface="Arial"/>
              </a:rPr>
              <a:t>holetý</a:t>
            </a:r>
            <a:r>
              <a:rPr sz="2200" spc="-15" dirty="0">
                <a:solidFill>
                  <a:srgbClr val="FFFFFF"/>
                </a:solidFill>
                <a:latin typeface="Arial"/>
                <a:cs typeface="Arial"/>
              </a:rPr>
              <a:t>ch</a:t>
            </a:r>
            <a:r>
              <a:rPr sz="2200" spc="-10" dirty="0">
                <a:solidFill>
                  <a:srgbClr val="FFFFFF"/>
                </a:solidFill>
                <a:latin typeface="Arial"/>
                <a:cs typeface="Arial"/>
              </a:rPr>
              <a:t> </a:t>
            </a:r>
            <a:r>
              <a:rPr sz="2200" spc="-15" dirty="0">
                <a:solidFill>
                  <a:srgbClr val="FFFFFF"/>
                </a:solidFill>
                <a:latin typeface="Arial"/>
                <a:cs typeface="Arial"/>
              </a:rPr>
              <a:t>z</a:t>
            </a:r>
            <a:r>
              <a:rPr sz="2200" spc="-10" dirty="0">
                <a:solidFill>
                  <a:srgbClr val="FFFFFF"/>
                </a:solidFill>
                <a:latin typeface="Arial"/>
                <a:cs typeface="Arial"/>
              </a:rPr>
              <a:t>k</a:t>
            </a:r>
            <a:r>
              <a:rPr sz="2200" spc="-15" dirty="0">
                <a:solidFill>
                  <a:srgbClr val="FFFFFF"/>
                </a:solidFill>
                <a:latin typeface="Arial"/>
                <a:cs typeface="Arial"/>
              </a:rPr>
              <a:t>u</a:t>
            </a:r>
            <a:r>
              <a:rPr sz="2200" spc="-10" dirty="0">
                <a:solidFill>
                  <a:srgbClr val="FFFFFF"/>
                </a:solidFill>
                <a:latin typeface="Arial"/>
                <a:cs typeface="Arial"/>
              </a:rPr>
              <a:t>š</a:t>
            </a:r>
            <a:r>
              <a:rPr sz="2200" spc="-15" dirty="0">
                <a:solidFill>
                  <a:srgbClr val="FFFFFF"/>
                </a:solidFill>
                <a:latin typeface="Arial"/>
                <a:cs typeface="Arial"/>
              </a:rPr>
              <a:t>en</a:t>
            </a:r>
            <a:r>
              <a:rPr sz="2200" spc="-10" dirty="0">
                <a:solidFill>
                  <a:srgbClr val="FFFFFF"/>
                </a:solidFill>
                <a:latin typeface="Arial"/>
                <a:cs typeface="Arial"/>
              </a:rPr>
              <a:t>ostí</a:t>
            </a:r>
            <a:endParaRPr sz="2200">
              <a:latin typeface="Arial"/>
              <a:cs typeface="Arial"/>
            </a:endParaRPr>
          </a:p>
          <a:p>
            <a:pPr marL="12700" marR="5080">
              <a:lnSpc>
                <a:spcPct val="93000"/>
              </a:lnSpc>
              <a:spcBef>
                <a:spcPts val="5"/>
              </a:spcBef>
              <a:tabLst>
                <a:tab pos="306705" algn="l"/>
              </a:tabLst>
            </a:pPr>
            <a:r>
              <a:rPr sz="2200" spc="-15" dirty="0">
                <a:solidFill>
                  <a:srgbClr val="FFFFFF"/>
                </a:solidFill>
                <a:latin typeface="Arial"/>
                <a:cs typeface="Arial"/>
              </a:rPr>
              <a:t>s</a:t>
            </a:r>
            <a:r>
              <a:rPr sz="2200" spc="-15" dirty="0">
                <a:solidFill>
                  <a:srgbClr val="FFFFFF"/>
                </a:solidFill>
                <a:latin typeface="Times New Roman"/>
                <a:cs typeface="Times New Roman"/>
              </a:rPr>
              <a:t>	</a:t>
            </a:r>
            <a:r>
              <a:rPr sz="2200" spc="-15" dirty="0">
                <a:solidFill>
                  <a:srgbClr val="FFFFFF"/>
                </a:solidFill>
                <a:latin typeface="Arial"/>
                <a:cs typeface="Arial"/>
              </a:rPr>
              <a:t>pů</a:t>
            </a:r>
            <a:r>
              <a:rPr sz="2200" spc="-10" dirty="0">
                <a:solidFill>
                  <a:srgbClr val="FFFFFF"/>
                </a:solidFill>
                <a:latin typeface="Arial"/>
                <a:cs typeface="Arial"/>
              </a:rPr>
              <a:t>s</a:t>
            </a:r>
            <a:r>
              <a:rPr sz="2200" spc="-15" dirty="0">
                <a:solidFill>
                  <a:srgbClr val="FFFFFF"/>
                </a:solidFill>
                <a:latin typeface="Arial"/>
                <a:cs typeface="Arial"/>
              </a:rPr>
              <a:t>ob</a:t>
            </a:r>
            <a:r>
              <a:rPr sz="2200" spc="-10" dirty="0">
                <a:solidFill>
                  <a:srgbClr val="FFFFFF"/>
                </a:solidFill>
                <a:latin typeface="Arial"/>
                <a:cs typeface="Arial"/>
              </a:rPr>
              <a:t>e</a:t>
            </a:r>
            <a:r>
              <a:rPr sz="2200" spc="-15" dirty="0">
                <a:solidFill>
                  <a:srgbClr val="FFFFFF"/>
                </a:solidFill>
                <a:latin typeface="Arial"/>
                <a:cs typeface="Arial"/>
              </a:rPr>
              <a:t>ním</a:t>
            </a:r>
            <a:r>
              <a:rPr sz="2200" spc="5" dirty="0">
                <a:solidFill>
                  <a:srgbClr val="FFFFFF"/>
                </a:solidFill>
                <a:latin typeface="Arial"/>
                <a:cs typeface="Arial"/>
              </a:rPr>
              <a:t> </a:t>
            </a:r>
            <a:r>
              <a:rPr sz="2200" spc="-15" dirty="0">
                <a:solidFill>
                  <a:srgbClr val="FFFFFF"/>
                </a:solidFill>
                <a:latin typeface="Arial"/>
                <a:cs typeface="Arial"/>
              </a:rPr>
              <a:t>c</a:t>
            </a:r>
            <a:r>
              <a:rPr sz="2200" spc="-10" dirty="0">
                <a:solidFill>
                  <a:srgbClr val="FFFFFF"/>
                </a:solidFill>
                <a:latin typeface="Arial"/>
                <a:cs typeface="Arial"/>
              </a:rPr>
              <a:t>e</a:t>
            </a:r>
            <a:r>
              <a:rPr sz="2200" spc="-15" dirty="0">
                <a:solidFill>
                  <a:srgbClr val="FFFFFF"/>
                </a:solidFill>
                <a:latin typeface="Arial"/>
                <a:cs typeface="Arial"/>
              </a:rPr>
              <a:t>n</a:t>
            </a:r>
            <a:r>
              <a:rPr sz="2200" spc="-5" dirty="0">
                <a:solidFill>
                  <a:srgbClr val="FFFFFF"/>
                </a:solidFill>
                <a:latin typeface="Arial"/>
                <a:cs typeface="Arial"/>
              </a:rPr>
              <a:t> </a:t>
            </a:r>
            <a:r>
              <a:rPr sz="2200" spc="-10" dirty="0">
                <a:solidFill>
                  <a:srgbClr val="FFFFFF"/>
                </a:solidFill>
                <a:latin typeface="Arial"/>
                <a:cs typeface="Arial"/>
              </a:rPr>
              <a:t>byly</a:t>
            </a:r>
            <a:r>
              <a:rPr sz="2200" dirty="0">
                <a:solidFill>
                  <a:srgbClr val="FFFFFF"/>
                </a:solidFill>
                <a:latin typeface="Arial"/>
                <a:cs typeface="Arial"/>
              </a:rPr>
              <a:t> </a:t>
            </a:r>
            <a:r>
              <a:rPr sz="2200" spc="-15" dirty="0">
                <a:solidFill>
                  <a:srgbClr val="FFFFFF"/>
                </a:solidFill>
                <a:latin typeface="Arial"/>
                <a:cs typeface="Arial"/>
              </a:rPr>
              <a:t>z</a:t>
            </a:r>
            <a:r>
              <a:rPr sz="2200" spc="-10" dirty="0">
                <a:solidFill>
                  <a:srgbClr val="FFFFFF"/>
                </a:solidFill>
                <a:latin typeface="Arial"/>
                <a:cs typeface="Arial"/>
              </a:rPr>
              <a:t>o</a:t>
            </a:r>
            <a:r>
              <a:rPr sz="2200" spc="-15" dirty="0">
                <a:solidFill>
                  <a:srgbClr val="FFFFFF"/>
                </a:solidFill>
                <a:latin typeface="Arial"/>
                <a:cs typeface="Arial"/>
              </a:rPr>
              <a:t>be</a:t>
            </a:r>
            <a:r>
              <a:rPr sz="2200" spc="-10" dirty="0">
                <a:solidFill>
                  <a:srgbClr val="FFFFFF"/>
                </a:solidFill>
                <a:latin typeface="Arial"/>
                <a:cs typeface="Arial"/>
              </a:rPr>
              <a:t>c</a:t>
            </a:r>
            <a:r>
              <a:rPr sz="2200" spc="-15" dirty="0">
                <a:solidFill>
                  <a:srgbClr val="FFFFFF"/>
                </a:solidFill>
                <a:latin typeface="Arial"/>
                <a:cs typeface="Arial"/>
              </a:rPr>
              <a:t>ně</a:t>
            </a:r>
            <a:r>
              <a:rPr sz="2200" spc="-10" dirty="0">
                <a:solidFill>
                  <a:srgbClr val="FFFFFF"/>
                </a:solidFill>
                <a:latin typeface="Arial"/>
                <a:cs typeface="Arial"/>
              </a:rPr>
              <a:t>n</a:t>
            </a:r>
            <a:r>
              <a:rPr sz="2200" spc="-15" dirty="0">
                <a:solidFill>
                  <a:srgbClr val="FFFFFF"/>
                </a:solidFill>
                <a:latin typeface="Arial"/>
                <a:cs typeface="Arial"/>
              </a:rPr>
              <a:t>y</a:t>
            </a:r>
            <a:r>
              <a:rPr sz="2200" dirty="0">
                <a:solidFill>
                  <a:srgbClr val="FFFFFF"/>
                </a:solidFill>
                <a:latin typeface="Arial"/>
                <a:cs typeface="Arial"/>
              </a:rPr>
              <a:t> </a:t>
            </a:r>
            <a:r>
              <a:rPr sz="2200" spc="-15" dirty="0">
                <a:solidFill>
                  <a:srgbClr val="FFFFFF"/>
                </a:solidFill>
                <a:latin typeface="Arial"/>
                <a:cs typeface="Arial"/>
              </a:rPr>
              <a:t>ne</a:t>
            </a:r>
            <a:r>
              <a:rPr sz="2200" dirty="0">
                <a:solidFill>
                  <a:srgbClr val="FFFFFF"/>
                </a:solidFill>
                <a:latin typeface="Arial"/>
                <a:cs typeface="Arial"/>
              </a:rPr>
              <a:t>j</a:t>
            </a:r>
            <a:r>
              <a:rPr sz="2200" spc="-15" dirty="0">
                <a:solidFill>
                  <a:srgbClr val="FFFFFF"/>
                </a:solidFill>
                <a:latin typeface="Arial"/>
                <a:cs typeface="Arial"/>
              </a:rPr>
              <a:t>dů</a:t>
            </a:r>
            <a:r>
              <a:rPr sz="2200" dirty="0">
                <a:solidFill>
                  <a:srgbClr val="FFFFFF"/>
                </a:solidFill>
                <a:latin typeface="Arial"/>
                <a:cs typeface="Arial"/>
              </a:rPr>
              <a:t>l</a:t>
            </a:r>
            <a:r>
              <a:rPr sz="2200" spc="-15" dirty="0">
                <a:solidFill>
                  <a:srgbClr val="FFFFFF"/>
                </a:solidFill>
                <a:latin typeface="Arial"/>
                <a:cs typeface="Arial"/>
              </a:rPr>
              <a:t>e</a:t>
            </a:r>
            <a:r>
              <a:rPr sz="2200" spc="-10" dirty="0">
                <a:solidFill>
                  <a:srgbClr val="FFFFFF"/>
                </a:solidFill>
                <a:latin typeface="Arial"/>
                <a:cs typeface="Arial"/>
              </a:rPr>
              <a:t>žitě</a:t>
            </a:r>
            <a:r>
              <a:rPr sz="2200" spc="-5" dirty="0">
                <a:solidFill>
                  <a:srgbClr val="FFFFFF"/>
                </a:solidFill>
                <a:latin typeface="Arial"/>
                <a:cs typeface="Arial"/>
              </a:rPr>
              <a:t>j</a:t>
            </a:r>
            <a:r>
              <a:rPr sz="2200" spc="-10" dirty="0">
                <a:solidFill>
                  <a:srgbClr val="FFFFFF"/>
                </a:solidFill>
                <a:latin typeface="Arial"/>
                <a:cs typeface="Arial"/>
              </a:rPr>
              <a:t>ší</a:t>
            </a:r>
            <a:r>
              <a:rPr sz="2200" spc="-25" dirty="0">
                <a:solidFill>
                  <a:srgbClr val="FFFFFF"/>
                </a:solidFill>
                <a:latin typeface="Arial"/>
                <a:cs typeface="Arial"/>
              </a:rPr>
              <a:t> </a:t>
            </a:r>
            <a:r>
              <a:rPr sz="2200" spc="-15" dirty="0">
                <a:solidFill>
                  <a:srgbClr val="FFFFFF"/>
                </a:solidFill>
                <a:latin typeface="Arial"/>
                <a:cs typeface="Arial"/>
              </a:rPr>
              <a:t>předp</a:t>
            </a:r>
            <a:r>
              <a:rPr sz="2200" spc="-10" dirty="0">
                <a:solidFill>
                  <a:srgbClr val="FFFFFF"/>
                </a:solidFill>
                <a:latin typeface="Arial"/>
                <a:cs typeface="Arial"/>
              </a:rPr>
              <a:t>o</a:t>
            </a:r>
            <a:r>
              <a:rPr sz="2200" spc="-15" dirty="0">
                <a:solidFill>
                  <a:srgbClr val="FFFFFF"/>
                </a:solidFill>
                <a:latin typeface="Arial"/>
                <a:cs typeface="Arial"/>
              </a:rPr>
              <a:t>k</a:t>
            </a:r>
            <a:r>
              <a:rPr sz="2200" dirty="0">
                <a:solidFill>
                  <a:srgbClr val="FFFFFF"/>
                </a:solidFill>
                <a:latin typeface="Arial"/>
                <a:cs typeface="Arial"/>
              </a:rPr>
              <a:t>l</a:t>
            </a:r>
            <a:r>
              <a:rPr sz="2200" spc="-15" dirty="0">
                <a:solidFill>
                  <a:srgbClr val="FFFFFF"/>
                </a:solidFill>
                <a:latin typeface="Arial"/>
                <a:cs typeface="Arial"/>
              </a:rPr>
              <a:t>ady</a:t>
            </a:r>
            <a:r>
              <a:rPr sz="2200" spc="5" dirty="0">
                <a:solidFill>
                  <a:srgbClr val="FFFFFF"/>
                </a:solidFill>
                <a:latin typeface="Arial"/>
                <a:cs typeface="Arial"/>
              </a:rPr>
              <a:t> </a:t>
            </a:r>
            <a:r>
              <a:rPr sz="2200" spc="-15" dirty="0">
                <a:solidFill>
                  <a:srgbClr val="FFFFFF"/>
                </a:solidFill>
                <a:latin typeface="Arial"/>
                <a:cs typeface="Arial"/>
              </a:rPr>
              <a:t>up</a:t>
            </a:r>
            <a:r>
              <a:rPr sz="2200" dirty="0">
                <a:solidFill>
                  <a:srgbClr val="FFFFFF"/>
                </a:solidFill>
                <a:latin typeface="Arial"/>
                <a:cs typeface="Arial"/>
              </a:rPr>
              <a:t>l</a:t>
            </a:r>
            <a:r>
              <a:rPr sz="2200" spc="-15" dirty="0">
                <a:solidFill>
                  <a:srgbClr val="FFFFFF"/>
                </a:solidFill>
                <a:latin typeface="Arial"/>
                <a:cs typeface="Arial"/>
              </a:rPr>
              <a:t>atnění dvou</a:t>
            </a:r>
            <a:r>
              <a:rPr sz="2200" spc="-5" dirty="0">
                <a:solidFill>
                  <a:srgbClr val="FFFFFF"/>
                </a:solidFill>
                <a:latin typeface="Arial"/>
                <a:cs typeface="Arial"/>
              </a:rPr>
              <a:t> </a:t>
            </a:r>
            <a:r>
              <a:rPr sz="2200" spc="-15" dirty="0">
                <a:solidFill>
                  <a:srgbClr val="FFFFFF"/>
                </a:solidFill>
                <a:latin typeface="Arial"/>
                <a:cs typeface="Arial"/>
              </a:rPr>
              <a:t>zá</a:t>
            </a:r>
            <a:r>
              <a:rPr sz="2200" spc="-10" dirty="0">
                <a:solidFill>
                  <a:srgbClr val="FFFFFF"/>
                </a:solidFill>
                <a:latin typeface="Arial"/>
                <a:cs typeface="Arial"/>
              </a:rPr>
              <a:t>k</a:t>
            </a:r>
            <a:r>
              <a:rPr sz="2200" spc="-15" dirty="0">
                <a:solidFill>
                  <a:srgbClr val="FFFFFF"/>
                </a:solidFill>
                <a:latin typeface="Arial"/>
                <a:cs typeface="Arial"/>
              </a:rPr>
              <a:t>ladních</a:t>
            </a:r>
            <a:r>
              <a:rPr sz="2200" spc="-10" dirty="0">
                <a:solidFill>
                  <a:srgbClr val="FFFFFF"/>
                </a:solidFill>
                <a:latin typeface="Arial"/>
                <a:cs typeface="Arial"/>
              </a:rPr>
              <a:t> </a:t>
            </a:r>
            <a:r>
              <a:rPr sz="2200" spc="-15" dirty="0">
                <a:solidFill>
                  <a:srgbClr val="FFFFFF"/>
                </a:solidFill>
                <a:latin typeface="Arial"/>
                <a:cs typeface="Arial"/>
              </a:rPr>
              <a:t>ce</a:t>
            </a:r>
            <a:r>
              <a:rPr sz="2200" spc="-10" dirty="0">
                <a:solidFill>
                  <a:srgbClr val="FFFFFF"/>
                </a:solidFill>
                <a:latin typeface="Arial"/>
                <a:cs typeface="Arial"/>
              </a:rPr>
              <a:t>n</a:t>
            </a:r>
            <a:r>
              <a:rPr sz="2200" spc="-15" dirty="0">
                <a:solidFill>
                  <a:srgbClr val="FFFFFF"/>
                </a:solidFill>
                <a:latin typeface="Arial"/>
                <a:cs typeface="Arial"/>
              </a:rPr>
              <a:t>ových</a:t>
            </a:r>
            <a:r>
              <a:rPr sz="2200" dirty="0">
                <a:solidFill>
                  <a:srgbClr val="FFFFFF"/>
                </a:solidFill>
                <a:latin typeface="Arial"/>
                <a:cs typeface="Arial"/>
              </a:rPr>
              <a:t> </a:t>
            </a:r>
            <a:r>
              <a:rPr sz="2200" spc="-10" dirty="0">
                <a:solidFill>
                  <a:srgbClr val="FFFFFF"/>
                </a:solidFill>
                <a:latin typeface="Arial"/>
                <a:cs typeface="Arial"/>
              </a:rPr>
              <a:t>polit</a:t>
            </a:r>
            <a:r>
              <a:rPr sz="2200" dirty="0">
                <a:solidFill>
                  <a:srgbClr val="FFFFFF"/>
                </a:solidFill>
                <a:latin typeface="Arial"/>
                <a:cs typeface="Arial"/>
              </a:rPr>
              <a:t>i</a:t>
            </a:r>
            <a:r>
              <a:rPr sz="2200" spc="-10" dirty="0">
                <a:solidFill>
                  <a:srgbClr val="FFFFFF"/>
                </a:solidFill>
                <a:latin typeface="Arial"/>
                <a:cs typeface="Arial"/>
              </a:rPr>
              <a:t>k,</a:t>
            </a:r>
            <a:r>
              <a:rPr sz="2200" spc="-5" dirty="0">
                <a:solidFill>
                  <a:srgbClr val="FFFFFF"/>
                </a:solidFill>
                <a:latin typeface="Arial"/>
                <a:cs typeface="Arial"/>
              </a:rPr>
              <a:t> </a:t>
            </a:r>
            <a:r>
              <a:rPr sz="2200" spc="-10" dirty="0">
                <a:solidFill>
                  <a:srgbClr val="FFFFFF"/>
                </a:solidFill>
                <a:latin typeface="Arial"/>
                <a:cs typeface="Arial"/>
              </a:rPr>
              <a:t>politik</a:t>
            </a:r>
            <a:r>
              <a:rPr sz="2200" spc="-15" dirty="0">
                <a:solidFill>
                  <a:srgbClr val="FFFFFF"/>
                </a:solidFill>
                <a:latin typeface="Arial"/>
                <a:cs typeface="Arial"/>
              </a:rPr>
              <a:t>y</a:t>
            </a:r>
            <a:r>
              <a:rPr sz="2200" spc="-20" dirty="0">
                <a:solidFill>
                  <a:srgbClr val="FFFFFF"/>
                </a:solidFill>
                <a:latin typeface="Arial"/>
                <a:cs typeface="Arial"/>
              </a:rPr>
              <a:t> </a:t>
            </a:r>
            <a:r>
              <a:rPr sz="2200" spc="-10" dirty="0">
                <a:solidFill>
                  <a:srgbClr val="FFFFFF"/>
                </a:solidFill>
                <a:latin typeface="Arial"/>
                <a:cs typeface="Arial"/>
              </a:rPr>
              <a:t>nízký</a:t>
            </a:r>
            <a:r>
              <a:rPr sz="2200" spc="-15" dirty="0">
                <a:solidFill>
                  <a:srgbClr val="FFFFFF"/>
                </a:solidFill>
                <a:latin typeface="Arial"/>
                <a:cs typeface="Arial"/>
              </a:rPr>
              <a:t>ch</a:t>
            </a:r>
            <a:r>
              <a:rPr sz="2200" spc="-5" dirty="0">
                <a:solidFill>
                  <a:srgbClr val="FFFFFF"/>
                </a:solidFill>
                <a:latin typeface="Arial"/>
                <a:cs typeface="Arial"/>
              </a:rPr>
              <a:t> </a:t>
            </a:r>
            <a:r>
              <a:rPr sz="2200" spc="-15" dirty="0">
                <a:solidFill>
                  <a:srgbClr val="FFFFFF"/>
                </a:solidFill>
                <a:latin typeface="Arial"/>
                <a:cs typeface="Arial"/>
              </a:rPr>
              <a:t>cen,</a:t>
            </a:r>
            <a:r>
              <a:rPr sz="2200" spc="-5" dirty="0">
                <a:solidFill>
                  <a:srgbClr val="FFFFFF"/>
                </a:solidFill>
                <a:latin typeface="Arial"/>
                <a:cs typeface="Arial"/>
              </a:rPr>
              <a:t> </a:t>
            </a:r>
            <a:r>
              <a:rPr sz="2200" spc="-10" dirty="0">
                <a:solidFill>
                  <a:srgbClr val="FFFFFF"/>
                </a:solidFill>
                <a:latin typeface="Arial"/>
                <a:cs typeface="Arial"/>
              </a:rPr>
              <a:t>tz</a:t>
            </a:r>
            <a:r>
              <a:rPr sz="2200" spc="-195" dirty="0">
                <a:solidFill>
                  <a:srgbClr val="FFFFFF"/>
                </a:solidFill>
                <a:latin typeface="Arial"/>
                <a:cs typeface="Arial"/>
              </a:rPr>
              <a:t>v</a:t>
            </a:r>
            <a:r>
              <a:rPr sz="2200" spc="-10" dirty="0">
                <a:solidFill>
                  <a:srgbClr val="FFFFFF"/>
                </a:solidFill>
                <a:latin typeface="Arial"/>
                <a:cs typeface="Arial"/>
              </a:rPr>
              <a:t>.</a:t>
            </a:r>
            <a:r>
              <a:rPr sz="2200" spc="10" dirty="0">
                <a:solidFill>
                  <a:srgbClr val="FFFFFF"/>
                </a:solidFill>
                <a:latin typeface="Arial"/>
                <a:cs typeface="Arial"/>
              </a:rPr>
              <a:t> </a:t>
            </a:r>
            <a:r>
              <a:rPr sz="2200" spc="-15" dirty="0">
                <a:solidFill>
                  <a:srgbClr val="FFFFFF"/>
                </a:solidFill>
                <a:latin typeface="Arial"/>
                <a:cs typeface="Arial"/>
              </a:rPr>
              <a:t>cen</a:t>
            </a:r>
            <a:r>
              <a:rPr sz="2200" spc="5" dirty="0">
                <a:solidFill>
                  <a:srgbClr val="FFFFFF"/>
                </a:solidFill>
                <a:latin typeface="Arial"/>
                <a:cs typeface="Arial"/>
              </a:rPr>
              <a:t> </a:t>
            </a:r>
            <a:r>
              <a:rPr sz="2200" spc="-15" dirty="0">
                <a:solidFill>
                  <a:srgbClr val="FFFFFF"/>
                </a:solidFill>
                <a:latin typeface="Arial"/>
                <a:cs typeface="Arial"/>
              </a:rPr>
              <a:t>pron</a:t>
            </a:r>
            <a:r>
              <a:rPr sz="2200" dirty="0">
                <a:solidFill>
                  <a:srgbClr val="FFFFFF"/>
                </a:solidFill>
                <a:latin typeface="Arial"/>
                <a:cs typeface="Arial"/>
              </a:rPr>
              <a:t>i</a:t>
            </a:r>
            <a:r>
              <a:rPr sz="2200" spc="-15" dirty="0">
                <a:solidFill>
                  <a:srgbClr val="FFFFFF"/>
                </a:solidFill>
                <a:latin typeface="Arial"/>
                <a:cs typeface="Arial"/>
              </a:rPr>
              <a:t>kn</a:t>
            </a:r>
            <a:r>
              <a:rPr sz="2200" spc="-10" dirty="0">
                <a:solidFill>
                  <a:srgbClr val="FFFFFF"/>
                </a:solidFill>
                <a:latin typeface="Arial"/>
                <a:cs typeface="Arial"/>
              </a:rPr>
              <a:t>utí a </a:t>
            </a:r>
            <a:r>
              <a:rPr sz="2200" spc="-15" dirty="0">
                <a:solidFill>
                  <a:srgbClr val="FFFFFF"/>
                </a:solidFill>
                <a:latin typeface="Arial"/>
                <a:cs typeface="Arial"/>
              </a:rPr>
              <a:t>po</a:t>
            </a:r>
            <a:r>
              <a:rPr sz="2200" dirty="0">
                <a:solidFill>
                  <a:srgbClr val="FFFFFF"/>
                </a:solidFill>
                <a:latin typeface="Arial"/>
                <a:cs typeface="Arial"/>
              </a:rPr>
              <a:t>l</a:t>
            </a:r>
            <a:r>
              <a:rPr sz="2200" spc="-10" dirty="0">
                <a:solidFill>
                  <a:srgbClr val="FFFFFF"/>
                </a:solidFill>
                <a:latin typeface="Arial"/>
                <a:cs typeface="Arial"/>
              </a:rPr>
              <a:t>it</a:t>
            </a:r>
            <a:r>
              <a:rPr sz="2200" dirty="0">
                <a:solidFill>
                  <a:srgbClr val="FFFFFF"/>
                </a:solidFill>
                <a:latin typeface="Arial"/>
                <a:cs typeface="Arial"/>
              </a:rPr>
              <a:t>i</a:t>
            </a:r>
            <a:r>
              <a:rPr sz="2200" spc="-15" dirty="0">
                <a:solidFill>
                  <a:srgbClr val="FFFFFF"/>
                </a:solidFill>
                <a:latin typeface="Arial"/>
                <a:cs typeface="Arial"/>
              </a:rPr>
              <a:t>ky</a:t>
            </a:r>
            <a:r>
              <a:rPr sz="2200" spc="-5" dirty="0">
                <a:solidFill>
                  <a:srgbClr val="FFFFFF"/>
                </a:solidFill>
                <a:latin typeface="Arial"/>
                <a:cs typeface="Arial"/>
              </a:rPr>
              <a:t> </a:t>
            </a:r>
            <a:r>
              <a:rPr sz="2200" spc="-10" dirty="0">
                <a:solidFill>
                  <a:srgbClr val="FFFFFF"/>
                </a:solidFill>
                <a:latin typeface="Arial"/>
                <a:cs typeface="Arial"/>
              </a:rPr>
              <a:t>re</a:t>
            </a:r>
            <a:r>
              <a:rPr sz="2200" dirty="0">
                <a:solidFill>
                  <a:srgbClr val="FFFFFF"/>
                </a:solidFill>
                <a:latin typeface="Arial"/>
                <a:cs typeface="Arial"/>
              </a:rPr>
              <a:t>l</a:t>
            </a:r>
            <a:r>
              <a:rPr sz="2200" spc="-10" dirty="0">
                <a:solidFill>
                  <a:srgbClr val="FFFFFF"/>
                </a:solidFill>
                <a:latin typeface="Arial"/>
                <a:cs typeface="Arial"/>
              </a:rPr>
              <a:t>at</a:t>
            </a:r>
            <a:r>
              <a:rPr sz="2200" dirty="0">
                <a:solidFill>
                  <a:srgbClr val="FFFFFF"/>
                </a:solidFill>
                <a:latin typeface="Arial"/>
                <a:cs typeface="Arial"/>
              </a:rPr>
              <a:t>i</a:t>
            </a:r>
            <a:r>
              <a:rPr sz="2200" spc="-15" dirty="0">
                <a:solidFill>
                  <a:srgbClr val="FFFFFF"/>
                </a:solidFill>
                <a:latin typeface="Arial"/>
                <a:cs typeface="Arial"/>
              </a:rPr>
              <a:t>vně</a:t>
            </a:r>
            <a:r>
              <a:rPr sz="2200" spc="-5" dirty="0">
                <a:solidFill>
                  <a:srgbClr val="FFFFFF"/>
                </a:solidFill>
                <a:latin typeface="Arial"/>
                <a:cs typeface="Arial"/>
              </a:rPr>
              <a:t> </a:t>
            </a:r>
            <a:r>
              <a:rPr sz="2200" spc="-15" dirty="0">
                <a:solidFill>
                  <a:srgbClr val="FFFFFF"/>
                </a:solidFill>
                <a:latin typeface="Arial"/>
                <a:cs typeface="Arial"/>
              </a:rPr>
              <a:t>v</a:t>
            </a:r>
            <a:r>
              <a:rPr sz="2200" spc="-30" dirty="0">
                <a:solidFill>
                  <a:srgbClr val="FFFFFF"/>
                </a:solidFill>
                <a:latin typeface="Arial"/>
                <a:cs typeface="Arial"/>
              </a:rPr>
              <a:t>y</a:t>
            </a:r>
            <a:r>
              <a:rPr sz="2200" spc="-15" dirty="0">
                <a:solidFill>
                  <a:srgbClr val="FFFFFF"/>
                </a:solidFill>
                <a:latin typeface="Arial"/>
                <a:cs typeface="Arial"/>
              </a:rPr>
              <a:t>s</a:t>
            </a:r>
            <a:r>
              <a:rPr sz="2200" spc="-10" dirty="0">
                <a:solidFill>
                  <a:srgbClr val="FFFFFF"/>
                </a:solidFill>
                <a:latin typeface="Arial"/>
                <a:cs typeface="Arial"/>
              </a:rPr>
              <a:t>o</a:t>
            </a:r>
            <a:r>
              <a:rPr sz="2200" spc="-15" dirty="0">
                <a:solidFill>
                  <a:srgbClr val="FFFFFF"/>
                </a:solidFill>
                <a:latin typeface="Arial"/>
                <a:cs typeface="Arial"/>
              </a:rPr>
              <a:t>k</a:t>
            </a:r>
            <a:r>
              <a:rPr sz="2200" spc="-10" dirty="0">
                <a:solidFill>
                  <a:srgbClr val="FFFFFF"/>
                </a:solidFill>
                <a:latin typeface="Arial"/>
                <a:cs typeface="Arial"/>
              </a:rPr>
              <a:t>ý</a:t>
            </a:r>
            <a:r>
              <a:rPr sz="2200" spc="-15" dirty="0">
                <a:solidFill>
                  <a:srgbClr val="FFFFFF"/>
                </a:solidFill>
                <a:latin typeface="Arial"/>
                <a:cs typeface="Arial"/>
              </a:rPr>
              <a:t>ch</a:t>
            </a:r>
            <a:r>
              <a:rPr sz="2200" spc="15" dirty="0">
                <a:solidFill>
                  <a:srgbClr val="FFFFFF"/>
                </a:solidFill>
                <a:latin typeface="Arial"/>
                <a:cs typeface="Arial"/>
              </a:rPr>
              <a:t> </a:t>
            </a:r>
            <a:r>
              <a:rPr sz="2200" spc="-15" dirty="0">
                <a:solidFill>
                  <a:srgbClr val="FFFFFF"/>
                </a:solidFill>
                <a:latin typeface="Arial"/>
                <a:cs typeface="Arial"/>
              </a:rPr>
              <a:t>c</a:t>
            </a:r>
            <a:r>
              <a:rPr sz="2200" spc="-10" dirty="0">
                <a:solidFill>
                  <a:srgbClr val="FFFFFF"/>
                </a:solidFill>
                <a:latin typeface="Arial"/>
                <a:cs typeface="Arial"/>
              </a:rPr>
              <a:t>en,</a:t>
            </a:r>
            <a:r>
              <a:rPr sz="2200" spc="-5" dirty="0">
                <a:solidFill>
                  <a:srgbClr val="FFFFFF"/>
                </a:solidFill>
                <a:latin typeface="Arial"/>
                <a:cs typeface="Arial"/>
              </a:rPr>
              <a:t> </a:t>
            </a:r>
            <a:r>
              <a:rPr sz="2200" spc="-10" dirty="0">
                <a:solidFill>
                  <a:srgbClr val="FFFFFF"/>
                </a:solidFill>
                <a:latin typeface="Arial"/>
                <a:cs typeface="Arial"/>
              </a:rPr>
              <a:t>tz</a:t>
            </a:r>
            <a:r>
              <a:rPr sz="2200" spc="-185" dirty="0">
                <a:solidFill>
                  <a:srgbClr val="FFFFFF"/>
                </a:solidFill>
                <a:latin typeface="Arial"/>
                <a:cs typeface="Arial"/>
              </a:rPr>
              <a:t>v</a:t>
            </a:r>
            <a:r>
              <a:rPr sz="2200" spc="-10" dirty="0">
                <a:solidFill>
                  <a:srgbClr val="FFFFFF"/>
                </a:solidFill>
                <a:latin typeface="Arial"/>
                <a:cs typeface="Arial"/>
              </a:rPr>
              <a:t>.</a:t>
            </a:r>
            <a:r>
              <a:rPr sz="2200" spc="-5" dirty="0">
                <a:solidFill>
                  <a:srgbClr val="FFFFFF"/>
                </a:solidFill>
                <a:latin typeface="Arial"/>
                <a:cs typeface="Arial"/>
              </a:rPr>
              <a:t> </a:t>
            </a:r>
            <a:r>
              <a:rPr sz="2200" spc="-10" dirty="0">
                <a:solidFill>
                  <a:srgbClr val="FFFFFF"/>
                </a:solidFill>
                <a:latin typeface="Arial"/>
                <a:cs typeface="Arial"/>
              </a:rPr>
              <a:t>sbírání</a:t>
            </a:r>
            <a:r>
              <a:rPr sz="2200" spc="10" dirty="0">
                <a:solidFill>
                  <a:srgbClr val="FFFFFF"/>
                </a:solidFill>
                <a:latin typeface="Arial"/>
                <a:cs typeface="Arial"/>
              </a:rPr>
              <a:t> </a:t>
            </a:r>
            <a:r>
              <a:rPr sz="2200" spc="-15" dirty="0">
                <a:solidFill>
                  <a:srgbClr val="FFFFFF"/>
                </a:solidFill>
                <a:latin typeface="Arial"/>
                <a:cs typeface="Arial"/>
              </a:rPr>
              <a:t>smet</a:t>
            </a:r>
            <a:r>
              <a:rPr sz="2200" spc="-10" dirty="0">
                <a:solidFill>
                  <a:srgbClr val="FFFFFF"/>
                </a:solidFill>
                <a:latin typeface="Arial"/>
                <a:cs typeface="Arial"/>
              </a:rPr>
              <a:t>a</a:t>
            </a:r>
            <a:r>
              <a:rPr sz="2200" spc="-15" dirty="0">
                <a:solidFill>
                  <a:srgbClr val="FFFFFF"/>
                </a:solidFill>
                <a:latin typeface="Arial"/>
                <a:cs typeface="Arial"/>
              </a:rPr>
              <a:t>n</a:t>
            </a:r>
            <a:r>
              <a:rPr sz="2200" spc="-190" dirty="0">
                <a:solidFill>
                  <a:srgbClr val="FFFFFF"/>
                </a:solidFill>
                <a:latin typeface="Arial"/>
                <a:cs typeface="Arial"/>
              </a:rPr>
              <a:t>y</a:t>
            </a:r>
            <a:r>
              <a:rPr sz="2200" spc="-10" dirty="0">
                <a:solidFill>
                  <a:srgbClr val="FFFFFF"/>
                </a:solidFill>
                <a:latin typeface="Arial"/>
                <a:cs typeface="Arial"/>
              </a:rPr>
              <a:t>.</a:t>
            </a:r>
            <a:endParaRPr sz="2200">
              <a:latin typeface="Arial"/>
              <a:cs typeface="Arial"/>
            </a:endParaRPr>
          </a:p>
          <a:p>
            <a:pPr marL="12700" marR="534035">
              <a:lnSpc>
                <a:spcPct val="93100"/>
              </a:lnSpc>
              <a:spcBef>
                <a:spcPts val="1395"/>
              </a:spcBef>
            </a:pPr>
            <a:r>
              <a:rPr sz="2200" spc="-15" dirty="0">
                <a:solidFill>
                  <a:srgbClr val="FFFFFF"/>
                </a:solidFill>
                <a:latin typeface="Arial"/>
                <a:cs typeface="Arial"/>
              </a:rPr>
              <a:t>Zá</a:t>
            </a:r>
            <a:r>
              <a:rPr sz="2200" spc="-10" dirty="0">
                <a:solidFill>
                  <a:srgbClr val="FFFFFF"/>
                </a:solidFill>
                <a:latin typeface="Arial"/>
                <a:cs typeface="Arial"/>
              </a:rPr>
              <a:t>k</a:t>
            </a:r>
            <a:r>
              <a:rPr sz="2200" spc="-15" dirty="0">
                <a:solidFill>
                  <a:srgbClr val="FFFFFF"/>
                </a:solidFill>
                <a:latin typeface="Arial"/>
                <a:cs typeface="Arial"/>
              </a:rPr>
              <a:t>ladem</a:t>
            </a:r>
            <a:r>
              <a:rPr sz="2200" spc="-5" dirty="0">
                <a:solidFill>
                  <a:srgbClr val="FFFFFF"/>
                </a:solidFill>
                <a:latin typeface="Arial"/>
                <a:cs typeface="Arial"/>
              </a:rPr>
              <a:t> </a:t>
            </a:r>
            <a:r>
              <a:rPr sz="2200" spc="-15" dirty="0">
                <a:solidFill>
                  <a:srgbClr val="FFFFFF"/>
                </a:solidFill>
                <a:latin typeface="Arial"/>
                <a:cs typeface="Arial"/>
              </a:rPr>
              <a:t>n</a:t>
            </a:r>
            <a:r>
              <a:rPr sz="2200" spc="-10" dirty="0">
                <a:solidFill>
                  <a:srgbClr val="FFFFFF"/>
                </a:solidFill>
                <a:latin typeface="Arial"/>
                <a:cs typeface="Arial"/>
              </a:rPr>
              <a:t>á</a:t>
            </a:r>
            <a:r>
              <a:rPr sz="2200" spc="-15" dirty="0">
                <a:solidFill>
                  <a:srgbClr val="FFFFFF"/>
                </a:solidFill>
                <a:latin typeface="Arial"/>
                <a:cs typeface="Arial"/>
              </a:rPr>
              <a:t>k</a:t>
            </a:r>
            <a:r>
              <a:rPr sz="2200" dirty="0">
                <a:solidFill>
                  <a:srgbClr val="FFFFFF"/>
                </a:solidFill>
                <a:latin typeface="Arial"/>
                <a:cs typeface="Arial"/>
              </a:rPr>
              <a:t>l</a:t>
            </a:r>
            <a:r>
              <a:rPr sz="2200" spc="-15" dirty="0">
                <a:solidFill>
                  <a:srgbClr val="FFFFFF"/>
                </a:solidFill>
                <a:latin typeface="Arial"/>
                <a:cs typeface="Arial"/>
              </a:rPr>
              <a:t>ad</a:t>
            </a:r>
            <a:r>
              <a:rPr sz="2200" spc="-10" dirty="0">
                <a:solidFill>
                  <a:srgbClr val="FFFFFF"/>
                </a:solidFill>
                <a:latin typeface="Arial"/>
                <a:cs typeface="Arial"/>
              </a:rPr>
              <a:t>o</a:t>
            </a:r>
            <a:r>
              <a:rPr sz="2200" spc="-15" dirty="0">
                <a:solidFill>
                  <a:srgbClr val="FFFFFF"/>
                </a:solidFill>
                <a:latin typeface="Arial"/>
                <a:cs typeface="Arial"/>
              </a:rPr>
              <a:t>vě</a:t>
            </a:r>
            <a:r>
              <a:rPr sz="2200" spc="5" dirty="0">
                <a:solidFill>
                  <a:srgbClr val="FFFFFF"/>
                </a:solidFill>
                <a:latin typeface="Arial"/>
                <a:cs typeface="Arial"/>
              </a:rPr>
              <a:t> </a:t>
            </a:r>
            <a:r>
              <a:rPr sz="2200" spc="-10" dirty="0">
                <a:solidFill>
                  <a:srgbClr val="FFFFFF"/>
                </a:solidFill>
                <a:latin typeface="Arial"/>
                <a:cs typeface="Arial"/>
              </a:rPr>
              <a:t>or</a:t>
            </a:r>
            <a:r>
              <a:rPr sz="2200" dirty="0">
                <a:solidFill>
                  <a:srgbClr val="FFFFFF"/>
                </a:solidFill>
                <a:latin typeface="Arial"/>
                <a:cs typeface="Arial"/>
              </a:rPr>
              <a:t>i</a:t>
            </a:r>
            <a:r>
              <a:rPr sz="2200" spc="-15" dirty="0">
                <a:solidFill>
                  <a:srgbClr val="FFFFFF"/>
                </a:solidFill>
                <a:latin typeface="Arial"/>
                <a:cs typeface="Arial"/>
              </a:rPr>
              <a:t>entovan</a:t>
            </a:r>
            <a:r>
              <a:rPr sz="2200" spc="-10" dirty="0">
                <a:solidFill>
                  <a:srgbClr val="FFFFFF"/>
                </a:solidFill>
                <a:latin typeface="Arial"/>
                <a:cs typeface="Arial"/>
              </a:rPr>
              <a:t>ý</a:t>
            </a:r>
            <a:r>
              <a:rPr sz="2200" spc="-15" dirty="0">
                <a:solidFill>
                  <a:srgbClr val="FFFFFF"/>
                </a:solidFill>
                <a:latin typeface="Arial"/>
                <a:cs typeface="Arial"/>
              </a:rPr>
              <a:t>ch</a:t>
            </a:r>
            <a:r>
              <a:rPr sz="2200" spc="15" dirty="0">
                <a:solidFill>
                  <a:srgbClr val="FFFFFF"/>
                </a:solidFill>
                <a:latin typeface="Arial"/>
                <a:cs typeface="Arial"/>
              </a:rPr>
              <a:t> </a:t>
            </a:r>
            <a:r>
              <a:rPr sz="2200" spc="-15" dirty="0">
                <a:solidFill>
                  <a:srgbClr val="FFFFFF"/>
                </a:solidFill>
                <a:latin typeface="Arial"/>
                <a:cs typeface="Arial"/>
              </a:rPr>
              <a:t>metod</a:t>
            </a:r>
            <a:r>
              <a:rPr sz="2200" spc="15" dirty="0">
                <a:solidFill>
                  <a:srgbClr val="FFFFFF"/>
                </a:solidFill>
                <a:latin typeface="Arial"/>
                <a:cs typeface="Arial"/>
              </a:rPr>
              <a:t> </a:t>
            </a:r>
            <a:r>
              <a:rPr sz="2200" spc="-10" dirty="0">
                <a:solidFill>
                  <a:srgbClr val="FFFFFF"/>
                </a:solidFill>
                <a:latin typeface="Arial"/>
                <a:cs typeface="Arial"/>
              </a:rPr>
              <a:t>tvorby</a:t>
            </a:r>
            <a:r>
              <a:rPr sz="2200" spc="15" dirty="0">
                <a:solidFill>
                  <a:srgbClr val="FFFFFF"/>
                </a:solidFill>
                <a:latin typeface="Arial"/>
                <a:cs typeface="Arial"/>
              </a:rPr>
              <a:t> </a:t>
            </a:r>
            <a:r>
              <a:rPr sz="2200" spc="-15" dirty="0">
                <a:solidFill>
                  <a:srgbClr val="FFFFFF"/>
                </a:solidFill>
                <a:latin typeface="Arial"/>
                <a:cs typeface="Arial"/>
              </a:rPr>
              <a:t>c</a:t>
            </a:r>
            <a:r>
              <a:rPr sz="2200" spc="-10" dirty="0">
                <a:solidFill>
                  <a:srgbClr val="FFFFFF"/>
                </a:solidFill>
                <a:latin typeface="Arial"/>
                <a:cs typeface="Arial"/>
              </a:rPr>
              <a:t>e</a:t>
            </a:r>
            <a:r>
              <a:rPr sz="2200" spc="-15" dirty="0">
                <a:solidFill>
                  <a:srgbClr val="FFFFFF"/>
                </a:solidFill>
                <a:latin typeface="Arial"/>
                <a:cs typeface="Arial"/>
              </a:rPr>
              <a:t>n</a:t>
            </a:r>
            <a:r>
              <a:rPr sz="2200" spc="-5" dirty="0">
                <a:solidFill>
                  <a:srgbClr val="FFFFFF"/>
                </a:solidFill>
                <a:latin typeface="Arial"/>
                <a:cs typeface="Arial"/>
              </a:rPr>
              <a:t> </a:t>
            </a:r>
            <a:r>
              <a:rPr sz="2200" dirty="0">
                <a:solidFill>
                  <a:srgbClr val="FFFFFF"/>
                </a:solidFill>
                <a:latin typeface="Arial"/>
                <a:cs typeface="Arial"/>
              </a:rPr>
              <a:t>j</a:t>
            </a:r>
            <a:r>
              <a:rPr sz="2200" spc="-15" dirty="0">
                <a:solidFill>
                  <a:srgbClr val="FFFFFF"/>
                </a:solidFill>
                <a:latin typeface="Arial"/>
                <a:cs typeface="Arial"/>
              </a:rPr>
              <a:t>e</a:t>
            </a:r>
            <a:r>
              <a:rPr sz="2200" spc="-5" dirty="0">
                <a:solidFill>
                  <a:srgbClr val="FFFFFF"/>
                </a:solidFill>
                <a:latin typeface="Arial"/>
                <a:cs typeface="Arial"/>
              </a:rPr>
              <a:t> </a:t>
            </a:r>
            <a:r>
              <a:rPr sz="2200" spc="-10" dirty="0">
                <a:solidFill>
                  <a:srgbClr val="FFFFFF"/>
                </a:solidFill>
                <a:latin typeface="Arial"/>
                <a:cs typeface="Arial"/>
              </a:rPr>
              <a:t>kalkulace</a:t>
            </a:r>
            <a:r>
              <a:rPr sz="2200" spc="-15" dirty="0">
                <a:solidFill>
                  <a:srgbClr val="FFFFFF"/>
                </a:solidFill>
                <a:latin typeface="Arial"/>
                <a:cs typeface="Arial"/>
              </a:rPr>
              <a:t> ná</a:t>
            </a:r>
            <a:r>
              <a:rPr sz="2200" spc="-10" dirty="0">
                <a:solidFill>
                  <a:srgbClr val="FFFFFF"/>
                </a:solidFill>
                <a:latin typeface="Arial"/>
                <a:cs typeface="Arial"/>
              </a:rPr>
              <a:t>k</a:t>
            </a:r>
            <a:r>
              <a:rPr sz="2200" spc="-15" dirty="0">
                <a:solidFill>
                  <a:srgbClr val="FFFFFF"/>
                </a:solidFill>
                <a:latin typeface="Arial"/>
                <a:cs typeface="Arial"/>
              </a:rPr>
              <a:t>ladů</a:t>
            </a:r>
            <a:r>
              <a:rPr sz="2200" spc="-5" dirty="0">
                <a:solidFill>
                  <a:srgbClr val="FFFFFF"/>
                </a:solidFill>
                <a:latin typeface="Arial"/>
                <a:cs typeface="Arial"/>
              </a:rPr>
              <a:t> </a:t>
            </a:r>
            <a:r>
              <a:rPr sz="2200" spc="-15" dirty="0">
                <a:solidFill>
                  <a:srgbClr val="FFFFFF"/>
                </a:solidFill>
                <a:latin typeface="Arial"/>
                <a:cs typeface="Arial"/>
              </a:rPr>
              <a:t>a</a:t>
            </a:r>
            <a:r>
              <a:rPr sz="2200" spc="-5" dirty="0">
                <a:solidFill>
                  <a:srgbClr val="FFFFFF"/>
                </a:solidFill>
                <a:latin typeface="Arial"/>
                <a:cs typeface="Arial"/>
              </a:rPr>
              <a:t> </a:t>
            </a:r>
            <a:r>
              <a:rPr sz="2200" spc="-15" dirty="0">
                <a:solidFill>
                  <a:srgbClr val="FFFFFF"/>
                </a:solidFill>
                <a:latin typeface="Arial"/>
                <a:cs typeface="Arial"/>
              </a:rPr>
              <a:t>směrné</a:t>
            </a:r>
            <a:r>
              <a:rPr sz="2200" spc="10" dirty="0">
                <a:solidFill>
                  <a:srgbClr val="FFFFFF"/>
                </a:solidFill>
                <a:latin typeface="Arial"/>
                <a:cs typeface="Arial"/>
              </a:rPr>
              <a:t> </a:t>
            </a:r>
            <a:r>
              <a:rPr sz="2200" spc="-15" dirty="0">
                <a:solidFill>
                  <a:srgbClr val="FFFFFF"/>
                </a:solidFill>
                <a:latin typeface="Arial"/>
                <a:cs typeface="Arial"/>
              </a:rPr>
              <a:t>z</a:t>
            </a:r>
            <a:r>
              <a:rPr sz="2200" dirty="0">
                <a:solidFill>
                  <a:srgbClr val="FFFFFF"/>
                </a:solidFill>
                <a:latin typeface="Arial"/>
                <a:cs typeface="Arial"/>
              </a:rPr>
              <a:t>i</a:t>
            </a:r>
            <a:r>
              <a:rPr sz="2200" spc="-15" dirty="0">
                <a:solidFill>
                  <a:srgbClr val="FFFFFF"/>
                </a:solidFill>
                <a:latin typeface="Arial"/>
                <a:cs typeface="Arial"/>
              </a:rPr>
              <a:t>s</a:t>
            </a:r>
            <a:r>
              <a:rPr sz="2200" spc="-10" dirty="0">
                <a:solidFill>
                  <a:srgbClr val="FFFFFF"/>
                </a:solidFill>
                <a:latin typeface="Arial"/>
                <a:cs typeface="Arial"/>
              </a:rPr>
              <a:t>k</a:t>
            </a:r>
            <a:r>
              <a:rPr sz="2200" spc="-15" dirty="0">
                <a:solidFill>
                  <a:srgbClr val="FFFFFF"/>
                </a:solidFill>
                <a:latin typeface="Arial"/>
                <a:cs typeface="Arial"/>
              </a:rPr>
              <a:t>ové</a:t>
            </a:r>
            <a:r>
              <a:rPr sz="2200" spc="-5" dirty="0">
                <a:solidFill>
                  <a:srgbClr val="FFFFFF"/>
                </a:solidFill>
                <a:latin typeface="Arial"/>
                <a:cs typeface="Arial"/>
              </a:rPr>
              <a:t> </a:t>
            </a:r>
            <a:r>
              <a:rPr sz="2200" spc="-10" dirty="0">
                <a:solidFill>
                  <a:srgbClr val="FFFFFF"/>
                </a:solidFill>
                <a:latin typeface="Arial"/>
                <a:cs typeface="Arial"/>
              </a:rPr>
              <a:t>př</a:t>
            </a:r>
            <a:r>
              <a:rPr sz="2200" dirty="0">
                <a:solidFill>
                  <a:srgbClr val="FFFFFF"/>
                </a:solidFill>
                <a:latin typeface="Arial"/>
                <a:cs typeface="Arial"/>
              </a:rPr>
              <a:t>i</a:t>
            </a:r>
            <a:r>
              <a:rPr sz="2200" spc="-10" dirty="0">
                <a:solidFill>
                  <a:srgbClr val="FFFFFF"/>
                </a:solidFill>
                <a:latin typeface="Arial"/>
                <a:cs typeface="Arial"/>
              </a:rPr>
              <a:t>ráž</a:t>
            </a:r>
            <a:r>
              <a:rPr sz="2200" spc="-15" dirty="0">
                <a:solidFill>
                  <a:srgbClr val="FFFFFF"/>
                </a:solidFill>
                <a:latin typeface="Arial"/>
                <a:cs typeface="Arial"/>
              </a:rPr>
              <a:t>k</a:t>
            </a:r>
            <a:r>
              <a:rPr sz="2200" spc="-185" dirty="0">
                <a:solidFill>
                  <a:srgbClr val="FFFFFF"/>
                </a:solidFill>
                <a:latin typeface="Arial"/>
                <a:cs typeface="Arial"/>
              </a:rPr>
              <a:t>y</a:t>
            </a:r>
            <a:r>
              <a:rPr sz="2200" spc="-10" dirty="0">
                <a:solidFill>
                  <a:srgbClr val="FFFFFF"/>
                </a:solidFill>
                <a:latin typeface="Arial"/>
                <a:cs typeface="Arial"/>
              </a:rPr>
              <a:t>.</a:t>
            </a:r>
            <a:r>
              <a:rPr sz="2200" spc="10" dirty="0">
                <a:solidFill>
                  <a:srgbClr val="FFFFFF"/>
                </a:solidFill>
                <a:latin typeface="Arial"/>
                <a:cs typeface="Arial"/>
              </a:rPr>
              <a:t> </a:t>
            </a:r>
            <a:r>
              <a:rPr sz="2200" spc="-15" dirty="0">
                <a:solidFill>
                  <a:srgbClr val="FFFFFF"/>
                </a:solidFill>
                <a:latin typeface="Arial"/>
                <a:cs typeface="Arial"/>
              </a:rPr>
              <a:t>Kalk</a:t>
            </a:r>
            <a:r>
              <a:rPr sz="2200" spc="-10" dirty="0">
                <a:solidFill>
                  <a:srgbClr val="FFFFFF"/>
                </a:solidFill>
                <a:latin typeface="Arial"/>
                <a:cs typeface="Arial"/>
              </a:rPr>
              <a:t>u</a:t>
            </a:r>
            <a:r>
              <a:rPr sz="2200" spc="-15" dirty="0">
                <a:solidFill>
                  <a:srgbClr val="FFFFFF"/>
                </a:solidFill>
                <a:latin typeface="Arial"/>
                <a:cs typeface="Arial"/>
              </a:rPr>
              <a:t>lovaná</a:t>
            </a:r>
            <a:r>
              <a:rPr sz="2200" spc="-5" dirty="0">
                <a:solidFill>
                  <a:srgbClr val="FFFFFF"/>
                </a:solidFill>
                <a:latin typeface="Arial"/>
                <a:cs typeface="Arial"/>
              </a:rPr>
              <a:t> </a:t>
            </a:r>
            <a:r>
              <a:rPr sz="2200" spc="-15" dirty="0">
                <a:solidFill>
                  <a:srgbClr val="FFFFFF"/>
                </a:solidFill>
                <a:latin typeface="Arial"/>
                <a:cs typeface="Arial"/>
              </a:rPr>
              <a:t>vý</a:t>
            </a:r>
            <a:r>
              <a:rPr sz="2200" spc="-10" dirty="0">
                <a:solidFill>
                  <a:srgbClr val="FFFFFF"/>
                </a:solidFill>
                <a:latin typeface="Arial"/>
                <a:cs typeface="Arial"/>
              </a:rPr>
              <a:t>š</a:t>
            </a:r>
            <a:r>
              <a:rPr sz="2200" spc="-15" dirty="0">
                <a:solidFill>
                  <a:srgbClr val="FFFFFF"/>
                </a:solidFill>
                <a:latin typeface="Arial"/>
                <a:cs typeface="Arial"/>
              </a:rPr>
              <a:t>e</a:t>
            </a:r>
            <a:r>
              <a:rPr sz="2200" spc="-5" dirty="0">
                <a:solidFill>
                  <a:srgbClr val="FFFFFF"/>
                </a:solidFill>
                <a:latin typeface="Arial"/>
                <a:cs typeface="Arial"/>
              </a:rPr>
              <a:t> </a:t>
            </a:r>
            <a:r>
              <a:rPr sz="2200" spc="-10" dirty="0">
                <a:solidFill>
                  <a:srgbClr val="FFFFFF"/>
                </a:solidFill>
                <a:latin typeface="Arial"/>
                <a:cs typeface="Arial"/>
              </a:rPr>
              <a:t>z</a:t>
            </a:r>
            <a:r>
              <a:rPr sz="2200" spc="-5" dirty="0">
                <a:solidFill>
                  <a:srgbClr val="FFFFFF"/>
                </a:solidFill>
                <a:latin typeface="Arial"/>
                <a:cs typeface="Arial"/>
              </a:rPr>
              <a:t>i</a:t>
            </a:r>
            <a:r>
              <a:rPr sz="2200" spc="-10" dirty="0">
                <a:solidFill>
                  <a:srgbClr val="FFFFFF"/>
                </a:solidFill>
                <a:latin typeface="Arial"/>
                <a:cs typeface="Arial"/>
              </a:rPr>
              <a:t>s</a:t>
            </a:r>
            <a:r>
              <a:rPr sz="2200" spc="-15" dirty="0">
                <a:solidFill>
                  <a:srgbClr val="FFFFFF"/>
                </a:solidFill>
                <a:latin typeface="Arial"/>
                <a:cs typeface="Arial"/>
              </a:rPr>
              <a:t>ku</a:t>
            </a:r>
            <a:r>
              <a:rPr sz="2200" spc="-10" dirty="0">
                <a:solidFill>
                  <a:srgbClr val="FFFFFF"/>
                </a:solidFill>
                <a:latin typeface="Arial"/>
                <a:cs typeface="Arial"/>
              </a:rPr>
              <a:t> </a:t>
            </a:r>
            <a:r>
              <a:rPr sz="2200" spc="-15" dirty="0">
                <a:solidFill>
                  <a:srgbClr val="FFFFFF"/>
                </a:solidFill>
                <a:latin typeface="Arial"/>
                <a:cs typeface="Arial"/>
              </a:rPr>
              <a:t>v</a:t>
            </a:r>
            <a:r>
              <a:rPr sz="2200" dirty="0">
                <a:solidFill>
                  <a:srgbClr val="FFFFFF"/>
                </a:solidFill>
                <a:latin typeface="Arial"/>
                <a:cs typeface="Arial"/>
              </a:rPr>
              <a:t> </a:t>
            </a:r>
            <a:r>
              <a:rPr sz="2200" spc="-15" dirty="0">
                <a:solidFill>
                  <a:srgbClr val="FFFFFF"/>
                </a:solidFill>
                <a:latin typeface="Arial"/>
                <a:cs typeface="Arial"/>
              </a:rPr>
              <a:t>c</a:t>
            </a:r>
            <a:r>
              <a:rPr sz="2200" spc="-10" dirty="0">
                <a:solidFill>
                  <a:srgbClr val="FFFFFF"/>
                </a:solidFill>
                <a:latin typeface="Arial"/>
                <a:cs typeface="Arial"/>
              </a:rPr>
              <a:t>e</a:t>
            </a:r>
            <a:r>
              <a:rPr sz="2200" spc="-15" dirty="0">
                <a:solidFill>
                  <a:srgbClr val="FFFFFF"/>
                </a:solidFill>
                <a:latin typeface="Arial"/>
                <a:cs typeface="Arial"/>
              </a:rPr>
              <a:t>ně</a:t>
            </a:r>
            <a:r>
              <a:rPr sz="2200" dirty="0">
                <a:solidFill>
                  <a:srgbClr val="FFFFFF"/>
                </a:solidFill>
                <a:latin typeface="Arial"/>
                <a:cs typeface="Arial"/>
              </a:rPr>
              <a:t> </a:t>
            </a:r>
            <a:r>
              <a:rPr sz="2200" spc="-10" dirty="0">
                <a:solidFill>
                  <a:srgbClr val="FFFFFF"/>
                </a:solidFill>
                <a:latin typeface="Arial"/>
                <a:cs typeface="Arial"/>
              </a:rPr>
              <a:t>je</a:t>
            </a:r>
            <a:r>
              <a:rPr sz="2200" spc="-15" dirty="0">
                <a:solidFill>
                  <a:srgbClr val="FFFFFF"/>
                </a:solidFill>
                <a:latin typeface="Arial"/>
                <a:cs typeface="Arial"/>
              </a:rPr>
              <a:t> odvo</a:t>
            </a:r>
            <a:r>
              <a:rPr sz="2200" spc="-10" dirty="0">
                <a:solidFill>
                  <a:srgbClr val="FFFFFF"/>
                </a:solidFill>
                <a:latin typeface="Arial"/>
                <a:cs typeface="Arial"/>
              </a:rPr>
              <a:t>z</a:t>
            </a:r>
            <a:r>
              <a:rPr sz="2200" spc="-15" dirty="0">
                <a:solidFill>
                  <a:srgbClr val="FFFFFF"/>
                </a:solidFill>
                <a:latin typeface="Arial"/>
                <a:cs typeface="Arial"/>
              </a:rPr>
              <a:t>ena</a:t>
            </a:r>
            <a:r>
              <a:rPr sz="2200" spc="5" dirty="0">
                <a:solidFill>
                  <a:srgbClr val="FFFFFF"/>
                </a:solidFill>
                <a:latin typeface="Arial"/>
                <a:cs typeface="Arial"/>
              </a:rPr>
              <a:t> </a:t>
            </a:r>
            <a:r>
              <a:rPr sz="2200" spc="-15" dirty="0">
                <a:solidFill>
                  <a:srgbClr val="FFFFFF"/>
                </a:solidFill>
                <a:latin typeface="Arial"/>
                <a:cs typeface="Arial"/>
              </a:rPr>
              <a:t>z</a:t>
            </a:r>
            <a:r>
              <a:rPr sz="2200" dirty="0">
                <a:solidFill>
                  <a:srgbClr val="FFFFFF"/>
                </a:solidFill>
                <a:latin typeface="Arial"/>
                <a:cs typeface="Arial"/>
              </a:rPr>
              <a:t> </a:t>
            </a:r>
            <a:r>
              <a:rPr sz="2200" spc="-10" dirty="0">
                <a:solidFill>
                  <a:srgbClr val="FFFFFF"/>
                </a:solidFill>
                <a:latin typeface="Arial"/>
                <a:cs typeface="Arial"/>
              </a:rPr>
              <a:t>pře</a:t>
            </a:r>
            <a:r>
              <a:rPr sz="2200" spc="-15" dirty="0">
                <a:solidFill>
                  <a:srgbClr val="FFFFFF"/>
                </a:solidFill>
                <a:latin typeface="Arial"/>
                <a:cs typeface="Arial"/>
              </a:rPr>
              <a:t>dp</a:t>
            </a:r>
            <a:r>
              <a:rPr sz="2200" spc="-10" dirty="0">
                <a:solidFill>
                  <a:srgbClr val="FFFFFF"/>
                </a:solidFill>
                <a:latin typeface="Arial"/>
                <a:cs typeface="Arial"/>
              </a:rPr>
              <a:t>o</a:t>
            </a:r>
            <a:r>
              <a:rPr sz="2200" spc="-15" dirty="0">
                <a:solidFill>
                  <a:srgbClr val="FFFFFF"/>
                </a:solidFill>
                <a:latin typeface="Arial"/>
                <a:cs typeface="Arial"/>
              </a:rPr>
              <a:t>k</a:t>
            </a:r>
            <a:r>
              <a:rPr sz="2200" dirty="0">
                <a:solidFill>
                  <a:srgbClr val="FFFFFF"/>
                </a:solidFill>
                <a:latin typeface="Arial"/>
                <a:cs typeface="Arial"/>
              </a:rPr>
              <a:t>l</a:t>
            </a:r>
            <a:r>
              <a:rPr sz="2200" spc="-15" dirty="0">
                <a:solidFill>
                  <a:srgbClr val="FFFFFF"/>
                </a:solidFill>
                <a:latin typeface="Arial"/>
                <a:cs typeface="Arial"/>
              </a:rPr>
              <a:t>ád</a:t>
            </a:r>
            <a:r>
              <a:rPr sz="2200" spc="-10" dirty="0">
                <a:solidFill>
                  <a:srgbClr val="FFFFFF"/>
                </a:solidFill>
                <a:latin typeface="Arial"/>
                <a:cs typeface="Arial"/>
              </a:rPr>
              <a:t>a</a:t>
            </a:r>
            <a:r>
              <a:rPr sz="2200" spc="-15" dirty="0">
                <a:solidFill>
                  <a:srgbClr val="FFFFFF"/>
                </a:solidFill>
                <a:latin typeface="Arial"/>
                <a:cs typeface="Arial"/>
              </a:rPr>
              <a:t>né</a:t>
            </a:r>
            <a:r>
              <a:rPr sz="2200" spc="-10" dirty="0">
                <a:solidFill>
                  <a:srgbClr val="FFFFFF"/>
                </a:solidFill>
                <a:latin typeface="Arial"/>
                <a:cs typeface="Arial"/>
              </a:rPr>
              <a:t>h</a:t>
            </a:r>
            <a:r>
              <a:rPr sz="2200" spc="-15" dirty="0">
                <a:solidFill>
                  <a:srgbClr val="FFFFFF"/>
                </a:solidFill>
                <a:latin typeface="Arial"/>
                <a:cs typeface="Arial"/>
              </a:rPr>
              <a:t>o</a:t>
            </a:r>
            <a:r>
              <a:rPr sz="2200" spc="-5" dirty="0">
                <a:solidFill>
                  <a:srgbClr val="FFFFFF"/>
                </a:solidFill>
                <a:latin typeface="Arial"/>
                <a:cs typeface="Arial"/>
              </a:rPr>
              <a:t> </a:t>
            </a:r>
            <a:r>
              <a:rPr sz="2200" spc="-10" dirty="0">
                <a:solidFill>
                  <a:srgbClr val="FFFFFF"/>
                </a:solidFill>
                <a:latin typeface="Arial"/>
                <a:cs typeface="Arial"/>
              </a:rPr>
              <a:t>vzta</a:t>
            </a:r>
            <a:r>
              <a:rPr sz="2200" spc="-15" dirty="0">
                <a:solidFill>
                  <a:srgbClr val="FFFFFF"/>
                </a:solidFill>
                <a:latin typeface="Arial"/>
                <a:cs typeface="Arial"/>
              </a:rPr>
              <a:t>hu</a:t>
            </a:r>
            <a:r>
              <a:rPr sz="2200" spc="15" dirty="0">
                <a:solidFill>
                  <a:srgbClr val="FFFFFF"/>
                </a:solidFill>
                <a:latin typeface="Arial"/>
                <a:cs typeface="Arial"/>
              </a:rPr>
              <a:t> </a:t>
            </a:r>
            <a:r>
              <a:rPr sz="2200" spc="-10" dirty="0">
                <a:solidFill>
                  <a:srgbClr val="FFFFFF"/>
                </a:solidFill>
                <a:latin typeface="Arial"/>
                <a:cs typeface="Arial"/>
              </a:rPr>
              <a:t>rentabi</a:t>
            </a:r>
            <a:r>
              <a:rPr sz="2200" dirty="0">
                <a:solidFill>
                  <a:srgbClr val="FFFFFF"/>
                </a:solidFill>
                <a:latin typeface="Arial"/>
                <a:cs typeface="Arial"/>
              </a:rPr>
              <a:t>l</a:t>
            </a:r>
            <a:r>
              <a:rPr sz="2200" spc="-10" dirty="0">
                <a:solidFill>
                  <a:srgbClr val="FFFFFF"/>
                </a:solidFill>
                <a:latin typeface="Arial"/>
                <a:cs typeface="Arial"/>
              </a:rPr>
              <a:t>ity</a:t>
            </a:r>
            <a:r>
              <a:rPr sz="2200" spc="5" dirty="0">
                <a:solidFill>
                  <a:srgbClr val="FFFFFF"/>
                </a:solidFill>
                <a:latin typeface="Arial"/>
                <a:cs typeface="Arial"/>
              </a:rPr>
              <a:t> </a:t>
            </a:r>
            <a:r>
              <a:rPr sz="2200" spc="-15" dirty="0">
                <a:solidFill>
                  <a:srgbClr val="FFFFFF"/>
                </a:solidFill>
                <a:latin typeface="Arial"/>
                <a:cs typeface="Arial"/>
              </a:rPr>
              <a:t>vložen</a:t>
            </a:r>
            <a:r>
              <a:rPr sz="2200" spc="-10" dirty="0">
                <a:solidFill>
                  <a:srgbClr val="FFFFFF"/>
                </a:solidFill>
                <a:latin typeface="Arial"/>
                <a:cs typeface="Arial"/>
              </a:rPr>
              <a:t>é</a:t>
            </a:r>
            <a:r>
              <a:rPr sz="2200" spc="-15" dirty="0">
                <a:solidFill>
                  <a:srgbClr val="FFFFFF"/>
                </a:solidFill>
                <a:latin typeface="Arial"/>
                <a:cs typeface="Arial"/>
              </a:rPr>
              <a:t>ho</a:t>
            </a:r>
            <a:r>
              <a:rPr sz="2200" dirty="0">
                <a:solidFill>
                  <a:srgbClr val="FFFFFF"/>
                </a:solidFill>
                <a:latin typeface="Arial"/>
                <a:cs typeface="Arial"/>
              </a:rPr>
              <a:t> </a:t>
            </a:r>
            <a:r>
              <a:rPr sz="2200" spc="-15" dirty="0">
                <a:solidFill>
                  <a:srgbClr val="FFFFFF"/>
                </a:solidFill>
                <a:latin typeface="Arial"/>
                <a:cs typeface="Arial"/>
              </a:rPr>
              <a:t>k</a:t>
            </a:r>
            <a:r>
              <a:rPr sz="2200" spc="-10" dirty="0">
                <a:solidFill>
                  <a:srgbClr val="FFFFFF"/>
                </a:solidFill>
                <a:latin typeface="Arial"/>
                <a:cs typeface="Arial"/>
              </a:rPr>
              <a:t>apitá</a:t>
            </a:r>
            <a:r>
              <a:rPr sz="2200" dirty="0">
                <a:solidFill>
                  <a:srgbClr val="FFFFFF"/>
                </a:solidFill>
                <a:latin typeface="Arial"/>
                <a:cs typeface="Arial"/>
              </a:rPr>
              <a:t>l</a:t>
            </a:r>
            <a:r>
              <a:rPr sz="2200" spc="-15" dirty="0">
                <a:solidFill>
                  <a:srgbClr val="FFFFFF"/>
                </a:solidFill>
                <a:latin typeface="Arial"/>
                <a:cs typeface="Arial"/>
              </a:rPr>
              <a:t>u</a:t>
            </a:r>
            <a:r>
              <a:rPr sz="2200" spc="-10" dirty="0">
                <a:solidFill>
                  <a:srgbClr val="FFFFFF"/>
                </a:solidFill>
                <a:latin typeface="Arial"/>
                <a:cs typeface="Arial"/>
              </a:rPr>
              <a:t> (aktiv)</a:t>
            </a:r>
            <a:r>
              <a:rPr sz="2200" spc="-5" dirty="0">
                <a:solidFill>
                  <a:srgbClr val="FFFFFF"/>
                </a:solidFill>
                <a:latin typeface="Arial"/>
                <a:cs typeface="Arial"/>
              </a:rPr>
              <a:t> </a:t>
            </a:r>
            <a:r>
              <a:rPr sz="2200" spc="-15" dirty="0">
                <a:solidFill>
                  <a:srgbClr val="FFFFFF"/>
                </a:solidFill>
                <a:latin typeface="Arial"/>
                <a:cs typeface="Arial"/>
              </a:rPr>
              <a:t>a</a:t>
            </a:r>
            <a:r>
              <a:rPr sz="2200" dirty="0">
                <a:solidFill>
                  <a:srgbClr val="FFFFFF"/>
                </a:solidFill>
                <a:latin typeface="Arial"/>
                <a:cs typeface="Arial"/>
              </a:rPr>
              <a:t> </a:t>
            </a:r>
            <a:r>
              <a:rPr sz="2200" spc="-15" dirty="0">
                <a:solidFill>
                  <a:srgbClr val="FFFFFF"/>
                </a:solidFill>
                <a:latin typeface="Arial"/>
                <a:cs typeface="Arial"/>
              </a:rPr>
              <a:t>po</a:t>
            </a:r>
            <a:r>
              <a:rPr sz="2200" spc="-10" dirty="0">
                <a:solidFill>
                  <a:srgbClr val="FFFFFF"/>
                </a:solidFill>
                <a:latin typeface="Arial"/>
                <a:cs typeface="Arial"/>
              </a:rPr>
              <a:t>čtu</a:t>
            </a:r>
            <a:r>
              <a:rPr sz="2200" spc="-5" dirty="0">
                <a:solidFill>
                  <a:srgbClr val="FFFFFF"/>
                </a:solidFill>
                <a:latin typeface="Arial"/>
                <a:cs typeface="Arial"/>
              </a:rPr>
              <a:t> </a:t>
            </a:r>
            <a:r>
              <a:rPr sz="2200" spc="-10" dirty="0">
                <a:solidFill>
                  <a:srgbClr val="FFFFFF"/>
                </a:solidFill>
                <a:latin typeface="Arial"/>
                <a:cs typeface="Arial"/>
              </a:rPr>
              <a:t>o</a:t>
            </a:r>
            <a:r>
              <a:rPr sz="2200" spc="-15" dirty="0">
                <a:solidFill>
                  <a:srgbClr val="FFFFFF"/>
                </a:solidFill>
                <a:latin typeface="Arial"/>
                <a:cs typeface="Arial"/>
              </a:rPr>
              <a:t>brátek</a:t>
            </a:r>
            <a:r>
              <a:rPr sz="2200" spc="15" dirty="0">
                <a:solidFill>
                  <a:srgbClr val="FFFFFF"/>
                </a:solidFill>
                <a:latin typeface="Arial"/>
                <a:cs typeface="Arial"/>
              </a:rPr>
              <a:t> </a:t>
            </a:r>
            <a:r>
              <a:rPr sz="2200" spc="-15" dirty="0">
                <a:solidFill>
                  <a:srgbClr val="FFFFFF"/>
                </a:solidFill>
                <a:latin typeface="Arial"/>
                <a:cs typeface="Arial"/>
              </a:rPr>
              <a:t>k</a:t>
            </a:r>
            <a:r>
              <a:rPr sz="2200" spc="-10" dirty="0">
                <a:solidFill>
                  <a:srgbClr val="FFFFFF"/>
                </a:solidFill>
                <a:latin typeface="Arial"/>
                <a:cs typeface="Arial"/>
              </a:rPr>
              <a:t>apitá</a:t>
            </a:r>
            <a:r>
              <a:rPr sz="2200" dirty="0">
                <a:solidFill>
                  <a:srgbClr val="FFFFFF"/>
                </a:solidFill>
                <a:latin typeface="Arial"/>
                <a:cs typeface="Arial"/>
              </a:rPr>
              <a:t>l</a:t>
            </a:r>
            <a:r>
              <a:rPr sz="2200" spc="-10" dirty="0">
                <a:solidFill>
                  <a:srgbClr val="FFFFFF"/>
                </a:solidFill>
                <a:latin typeface="Arial"/>
                <a:cs typeface="Arial"/>
              </a:rPr>
              <a:t>u.</a:t>
            </a:r>
            <a:endParaRPr sz="2200">
              <a:latin typeface="Arial"/>
              <a:cs typeface="Aria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490530" y="409701"/>
            <a:ext cx="9102739" cy="903958"/>
          </a:xfrm>
          <a:prstGeom prst="rect">
            <a:avLst/>
          </a:prstGeom>
        </p:spPr>
        <p:txBody>
          <a:bodyPr vert="horz" wrap="square" lIns="0" tIns="285616" rIns="0" bIns="0" rtlCol="0">
            <a:spAutoFit/>
          </a:bodyPr>
          <a:lstStyle/>
          <a:p>
            <a:pPr marL="12700">
              <a:lnSpc>
                <a:spcPct val="100000"/>
              </a:lnSpc>
            </a:pPr>
            <a:r>
              <a:rPr dirty="0"/>
              <a:t>Vymezení „správné ceny“</a:t>
            </a:r>
          </a:p>
        </p:txBody>
      </p:sp>
      <p:sp>
        <p:nvSpPr>
          <p:cNvPr id="3" name="object 3"/>
          <p:cNvSpPr txBox="1"/>
          <p:nvPr/>
        </p:nvSpPr>
        <p:spPr>
          <a:xfrm>
            <a:off x="490530" y="1810107"/>
            <a:ext cx="132715" cy="892552"/>
          </a:xfrm>
          <a:prstGeom prst="rect">
            <a:avLst/>
          </a:prstGeom>
        </p:spPr>
        <p:txBody>
          <a:bodyPr vert="horz" wrap="square" lIns="0" tIns="0" rIns="0" bIns="0" rtlCol="0">
            <a:spAutoFit/>
          </a:bodyPr>
          <a:lstStyle/>
          <a:p>
            <a:pPr marL="12700">
              <a:lnSpc>
                <a:spcPct val="100000"/>
              </a:lnSpc>
            </a:pPr>
            <a:r>
              <a:rPr sz="2400" dirty="0">
                <a:solidFill>
                  <a:srgbClr val="FFFFFF"/>
                </a:solidFill>
                <a:latin typeface="Times New Roman"/>
                <a:cs typeface="Times New Roman"/>
              </a:rPr>
              <a:t>•</a:t>
            </a:r>
            <a:endParaRPr sz="2400">
              <a:latin typeface="Times New Roman"/>
              <a:cs typeface="Times New Roman"/>
            </a:endParaRPr>
          </a:p>
          <a:p>
            <a:pPr marL="12700">
              <a:lnSpc>
                <a:spcPct val="100000"/>
              </a:lnSpc>
              <a:spcBef>
                <a:spcPts val="1200"/>
              </a:spcBef>
            </a:pPr>
            <a:r>
              <a:rPr sz="2400" dirty="0">
                <a:solidFill>
                  <a:srgbClr val="FFFFFF"/>
                </a:solidFill>
                <a:latin typeface="Times New Roman"/>
                <a:cs typeface="Times New Roman"/>
              </a:rPr>
              <a:t>•</a:t>
            </a:r>
            <a:endParaRPr sz="2400">
              <a:latin typeface="Times New Roman"/>
              <a:cs typeface="Times New Roman"/>
            </a:endParaRPr>
          </a:p>
        </p:txBody>
      </p:sp>
      <p:sp>
        <p:nvSpPr>
          <p:cNvPr id="4" name="object 4"/>
          <p:cNvSpPr txBox="1"/>
          <p:nvPr/>
        </p:nvSpPr>
        <p:spPr>
          <a:xfrm>
            <a:off x="1170532" y="1808386"/>
            <a:ext cx="5716905" cy="892552"/>
          </a:xfrm>
          <a:prstGeom prst="rect">
            <a:avLst/>
          </a:prstGeom>
        </p:spPr>
        <p:txBody>
          <a:bodyPr vert="horz" wrap="square" lIns="0" tIns="0" rIns="0" bIns="0" rtlCol="0">
            <a:spAutoFit/>
          </a:bodyPr>
          <a:lstStyle/>
          <a:p>
            <a:pPr marL="12700">
              <a:lnSpc>
                <a:spcPct val="100000"/>
              </a:lnSpc>
            </a:pPr>
            <a:r>
              <a:rPr sz="2400" dirty="0">
                <a:solidFill>
                  <a:srgbClr val="FFFFFF"/>
                </a:solidFill>
                <a:latin typeface="Arial"/>
                <a:cs typeface="Arial"/>
              </a:rPr>
              <a:t>jaká je přijatelná cena pro odběratele</a:t>
            </a:r>
            <a:endParaRPr sz="2400">
              <a:latin typeface="Arial"/>
              <a:cs typeface="Arial"/>
            </a:endParaRPr>
          </a:p>
          <a:p>
            <a:pPr marL="12700">
              <a:lnSpc>
                <a:spcPct val="100000"/>
              </a:lnSpc>
              <a:spcBef>
                <a:spcPts val="1200"/>
              </a:spcBef>
            </a:pPr>
            <a:r>
              <a:rPr sz="2400" dirty="0">
                <a:solidFill>
                  <a:srgbClr val="FFFFFF"/>
                </a:solidFill>
                <a:latin typeface="Arial"/>
                <a:cs typeface="Arial"/>
              </a:rPr>
              <a:t>jak tato cena uhrazuje náklady dodavatele</a:t>
            </a:r>
            <a:endParaRPr sz="2400">
              <a:latin typeface="Arial"/>
              <a:cs typeface="Arial"/>
            </a:endParaRPr>
          </a:p>
        </p:txBody>
      </p:sp>
      <p:sp>
        <p:nvSpPr>
          <p:cNvPr id="5" name="object 5"/>
          <p:cNvSpPr txBox="1">
            <a:spLocks noGrp="1"/>
          </p:cNvSpPr>
          <p:nvPr>
            <p:ph type="body" idx="1"/>
          </p:nvPr>
        </p:nvSpPr>
        <p:spPr>
          <a:xfrm>
            <a:off x="490511" y="1808386"/>
            <a:ext cx="9102777" cy="2598846"/>
          </a:xfrm>
          <a:prstGeom prst="rect">
            <a:avLst/>
          </a:prstGeom>
        </p:spPr>
        <p:txBody>
          <a:bodyPr vert="horz" wrap="square" lIns="0" tIns="1035043" rIns="0" bIns="0" rtlCol="0">
            <a:spAutoFit/>
          </a:bodyPr>
          <a:lstStyle/>
          <a:p>
            <a:pPr marL="692150" marR="5080" indent="-680085">
              <a:lnSpc>
                <a:spcPct val="93200"/>
              </a:lnSpc>
            </a:pPr>
            <a:r>
              <a:rPr dirty="0"/>
              <a:t>Kritériem "správné"</a:t>
            </a:r>
            <a:r>
              <a:rPr dirty="0">
                <a:latin typeface="Times New Roman"/>
                <a:cs typeface="Times New Roman"/>
              </a:rPr>
              <a:t> </a:t>
            </a:r>
            <a:r>
              <a:rPr dirty="0"/>
              <a:t>ceny</a:t>
            </a:r>
            <a:r>
              <a:rPr dirty="0">
                <a:latin typeface="Times New Roman"/>
                <a:cs typeface="Times New Roman"/>
              </a:rPr>
              <a:t> </a:t>
            </a:r>
            <a:r>
              <a:rPr dirty="0"/>
              <a:t>je</a:t>
            </a:r>
            <a:r>
              <a:rPr dirty="0">
                <a:latin typeface="Times New Roman"/>
                <a:cs typeface="Times New Roman"/>
              </a:rPr>
              <a:t> </a:t>
            </a:r>
            <a:r>
              <a:rPr dirty="0"/>
              <a:t>vzájemný vztah</a:t>
            </a:r>
            <a:r>
              <a:rPr dirty="0">
                <a:latin typeface="Times New Roman"/>
                <a:cs typeface="Times New Roman"/>
              </a:rPr>
              <a:t> </a:t>
            </a:r>
            <a:r>
              <a:rPr dirty="0"/>
              <a:t>prodaného množství výkonů při této ceně a</a:t>
            </a:r>
            <a:r>
              <a:rPr dirty="0">
                <a:latin typeface="Times New Roman"/>
                <a:cs typeface="Times New Roman"/>
              </a:rPr>
              <a:t> </a:t>
            </a:r>
            <a:r>
              <a:rPr dirty="0"/>
              <a:t>stupně využití instalované kapacity</a:t>
            </a:r>
            <a:r>
              <a:rPr dirty="0">
                <a:latin typeface="Times New Roman"/>
                <a:cs typeface="Times New Roman"/>
              </a:rPr>
              <a:t> </a:t>
            </a:r>
            <a:r>
              <a:rPr dirty="0"/>
              <a:t>podniku</a:t>
            </a:r>
          </a:p>
          <a:p>
            <a:pPr marL="12700">
              <a:lnSpc>
                <a:spcPct val="100000"/>
              </a:lnSpc>
              <a:spcBef>
                <a:spcPts val="1200"/>
              </a:spcBef>
            </a:pPr>
            <a:r>
              <a:rPr dirty="0"/>
              <a:t>Typické situace</a:t>
            </a:r>
            <a:r>
              <a:rPr dirty="0">
                <a:latin typeface="Times New Roman"/>
                <a:cs typeface="Times New Roman"/>
              </a:rPr>
              <a:t> </a:t>
            </a:r>
            <a:r>
              <a:rPr dirty="0"/>
              <a:t>nerovnovážné ceny</a:t>
            </a:r>
            <a:r>
              <a:rPr dirty="0">
                <a:latin typeface="Times New Roman"/>
                <a:cs typeface="Times New Roman"/>
              </a:rPr>
              <a:t> </a:t>
            </a:r>
            <a:r>
              <a:rPr dirty="0"/>
              <a:t>jsou</a:t>
            </a:r>
            <a:r>
              <a:rPr dirty="0">
                <a:latin typeface="Times New Roman"/>
                <a:cs typeface="Times New Roman"/>
              </a:rPr>
              <a:t> </a:t>
            </a:r>
            <a:r>
              <a:rPr dirty="0"/>
              <a:t>tyto:</a:t>
            </a:r>
          </a:p>
        </p:txBody>
      </p:sp>
      <p:sp>
        <p:nvSpPr>
          <p:cNvPr id="6" name="object 6"/>
          <p:cNvSpPr txBox="1"/>
          <p:nvPr/>
        </p:nvSpPr>
        <p:spPr>
          <a:xfrm>
            <a:off x="490536" y="4563080"/>
            <a:ext cx="132715" cy="369332"/>
          </a:xfrm>
          <a:prstGeom prst="rect">
            <a:avLst/>
          </a:prstGeom>
        </p:spPr>
        <p:txBody>
          <a:bodyPr vert="horz" wrap="square" lIns="0" tIns="0" rIns="0" bIns="0" rtlCol="0">
            <a:spAutoFit/>
          </a:bodyPr>
          <a:lstStyle/>
          <a:p>
            <a:pPr marL="12700">
              <a:lnSpc>
                <a:spcPct val="100000"/>
              </a:lnSpc>
            </a:pPr>
            <a:r>
              <a:rPr sz="2400" dirty="0">
                <a:solidFill>
                  <a:srgbClr val="FFFFFF"/>
                </a:solidFill>
                <a:latin typeface="Times New Roman"/>
                <a:cs typeface="Times New Roman"/>
              </a:rPr>
              <a:t>•</a:t>
            </a:r>
            <a:endParaRPr sz="2400">
              <a:latin typeface="Times New Roman"/>
              <a:cs typeface="Times New Roman"/>
            </a:endParaRPr>
          </a:p>
        </p:txBody>
      </p:sp>
      <p:sp>
        <p:nvSpPr>
          <p:cNvPr id="7" name="object 7"/>
          <p:cNvSpPr txBox="1"/>
          <p:nvPr/>
        </p:nvSpPr>
        <p:spPr>
          <a:xfrm>
            <a:off x="1170538" y="4561360"/>
            <a:ext cx="8261984" cy="2583977"/>
          </a:xfrm>
          <a:prstGeom prst="rect">
            <a:avLst/>
          </a:prstGeom>
        </p:spPr>
        <p:txBody>
          <a:bodyPr vert="horz" wrap="square" lIns="0" tIns="0" rIns="0" bIns="0" rtlCol="0">
            <a:spAutoFit/>
          </a:bodyPr>
          <a:lstStyle/>
          <a:p>
            <a:pPr marL="12700" marR="75565">
              <a:lnSpc>
                <a:spcPct val="92900"/>
              </a:lnSpc>
            </a:pPr>
            <a:r>
              <a:rPr sz="2400" b="1" dirty="0">
                <a:solidFill>
                  <a:srgbClr val="FFFFFF"/>
                </a:solidFill>
                <a:latin typeface="Arial"/>
                <a:cs typeface="Arial"/>
              </a:rPr>
              <a:t>relativně vysoká cena</a:t>
            </a:r>
            <a:r>
              <a:rPr sz="2400" b="1" dirty="0">
                <a:solidFill>
                  <a:srgbClr val="FFFFFF"/>
                </a:solidFill>
                <a:latin typeface="Times New Roman"/>
                <a:cs typeface="Times New Roman"/>
              </a:rPr>
              <a:t> </a:t>
            </a:r>
            <a:r>
              <a:rPr sz="2400" dirty="0">
                <a:solidFill>
                  <a:srgbClr val="FFFFFF"/>
                </a:solidFill>
                <a:latin typeface="Arial"/>
                <a:cs typeface="Arial"/>
              </a:rPr>
              <a:t>umožňuje realizovat</a:t>
            </a:r>
            <a:r>
              <a:rPr sz="2400" dirty="0">
                <a:solidFill>
                  <a:srgbClr val="FFFFFF"/>
                </a:solidFill>
                <a:latin typeface="Times New Roman"/>
                <a:cs typeface="Times New Roman"/>
              </a:rPr>
              <a:t> </a:t>
            </a:r>
            <a:r>
              <a:rPr sz="2400" dirty="0">
                <a:solidFill>
                  <a:srgbClr val="FFFFFF"/>
                </a:solidFill>
                <a:latin typeface="Arial"/>
                <a:cs typeface="Arial"/>
              </a:rPr>
              <a:t>vyšší zisk,</a:t>
            </a:r>
            <a:r>
              <a:rPr sz="2400" dirty="0">
                <a:solidFill>
                  <a:srgbClr val="FFFFFF"/>
                </a:solidFill>
                <a:latin typeface="Times New Roman"/>
                <a:cs typeface="Times New Roman"/>
              </a:rPr>
              <a:t> </a:t>
            </a:r>
            <a:r>
              <a:rPr sz="2400" dirty="0">
                <a:solidFill>
                  <a:srgbClr val="FFFFFF"/>
                </a:solidFill>
                <a:latin typeface="Arial"/>
                <a:cs typeface="Arial"/>
              </a:rPr>
              <a:t>popřípadě uhrazovat</a:t>
            </a:r>
            <a:r>
              <a:rPr sz="2400" dirty="0">
                <a:solidFill>
                  <a:srgbClr val="FFFFFF"/>
                </a:solidFill>
                <a:latin typeface="Times New Roman"/>
                <a:cs typeface="Times New Roman"/>
              </a:rPr>
              <a:t> </a:t>
            </a:r>
            <a:r>
              <a:rPr sz="2400" dirty="0">
                <a:solidFill>
                  <a:srgbClr val="FFFFFF"/>
                </a:solidFill>
                <a:latin typeface="Arial"/>
                <a:cs typeface="Arial"/>
              </a:rPr>
              <a:t>relativně vysoké náklady,</a:t>
            </a:r>
            <a:r>
              <a:rPr sz="2400" dirty="0">
                <a:solidFill>
                  <a:srgbClr val="FFFFFF"/>
                </a:solidFill>
                <a:latin typeface="Times New Roman"/>
                <a:cs typeface="Times New Roman"/>
              </a:rPr>
              <a:t> </a:t>
            </a:r>
            <a:r>
              <a:rPr sz="2400" dirty="0">
                <a:solidFill>
                  <a:srgbClr val="FFFFFF"/>
                </a:solidFill>
                <a:latin typeface="Arial"/>
                <a:cs typeface="Arial"/>
              </a:rPr>
              <a:t>zároveň omezuje</a:t>
            </a:r>
            <a:r>
              <a:rPr sz="2400" dirty="0">
                <a:solidFill>
                  <a:srgbClr val="FFFFFF"/>
                </a:solidFill>
                <a:latin typeface="Times New Roman"/>
                <a:cs typeface="Times New Roman"/>
              </a:rPr>
              <a:t> </a:t>
            </a:r>
            <a:r>
              <a:rPr sz="2400" dirty="0">
                <a:solidFill>
                  <a:srgbClr val="FFFFFF"/>
                </a:solidFill>
                <a:latin typeface="Arial"/>
                <a:cs typeface="Arial"/>
              </a:rPr>
              <a:t>poptávku.</a:t>
            </a:r>
            <a:r>
              <a:rPr sz="2400" dirty="0">
                <a:solidFill>
                  <a:srgbClr val="FFFFFF"/>
                </a:solidFill>
                <a:latin typeface="Times New Roman"/>
                <a:cs typeface="Times New Roman"/>
              </a:rPr>
              <a:t> </a:t>
            </a:r>
            <a:r>
              <a:rPr sz="2400" dirty="0">
                <a:solidFill>
                  <a:srgbClr val="FFFFFF"/>
                </a:solidFill>
                <a:latin typeface="Arial"/>
                <a:cs typeface="Arial"/>
              </a:rPr>
              <a:t>Výsledkem je</a:t>
            </a:r>
            <a:r>
              <a:rPr sz="2400" dirty="0">
                <a:solidFill>
                  <a:srgbClr val="FFFFFF"/>
                </a:solidFill>
                <a:latin typeface="Times New Roman"/>
                <a:cs typeface="Times New Roman"/>
              </a:rPr>
              <a:t> </a:t>
            </a:r>
            <a:r>
              <a:rPr sz="2400" b="1" dirty="0">
                <a:solidFill>
                  <a:srgbClr val="FFFFFF"/>
                </a:solidFill>
                <a:latin typeface="Arial"/>
                <a:cs typeface="Arial"/>
              </a:rPr>
              <a:t>přebytek na</a:t>
            </a:r>
            <a:r>
              <a:rPr sz="2400" b="1" dirty="0">
                <a:solidFill>
                  <a:srgbClr val="FFFFFF"/>
                </a:solidFill>
                <a:latin typeface="Times New Roman"/>
                <a:cs typeface="Times New Roman"/>
              </a:rPr>
              <a:t> </a:t>
            </a:r>
            <a:r>
              <a:rPr sz="2400" b="1" dirty="0">
                <a:solidFill>
                  <a:srgbClr val="FFFFFF"/>
                </a:solidFill>
                <a:latin typeface="Arial"/>
                <a:cs typeface="Arial"/>
              </a:rPr>
              <a:t>trhu</a:t>
            </a:r>
            <a:r>
              <a:rPr sz="2400" b="1" dirty="0">
                <a:solidFill>
                  <a:srgbClr val="FFFFFF"/>
                </a:solidFill>
                <a:latin typeface="Times New Roman"/>
                <a:cs typeface="Times New Roman"/>
              </a:rPr>
              <a:t> </a:t>
            </a:r>
            <a:r>
              <a:rPr sz="2400" dirty="0">
                <a:solidFill>
                  <a:srgbClr val="FFFFFF"/>
                </a:solidFill>
                <a:latin typeface="Arial"/>
                <a:cs typeface="Arial"/>
              </a:rPr>
              <a:t>a</a:t>
            </a:r>
            <a:r>
              <a:rPr sz="2400" dirty="0">
                <a:solidFill>
                  <a:srgbClr val="FFFFFF"/>
                </a:solidFill>
                <a:latin typeface="Times New Roman"/>
                <a:cs typeface="Times New Roman"/>
              </a:rPr>
              <a:t> </a:t>
            </a:r>
            <a:r>
              <a:rPr sz="2400" dirty="0">
                <a:solidFill>
                  <a:srgbClr val="FFFFFF"/>
                </a:solidFill>
                <a:latin typeface="Arial"/>
                <a:cs typeface="Arial"/>
              </a:rPr>
              <a:t>tlak</a:t>
            </a:r>
            <a:r>
              <a:rPr sz="2400" dirty="0">
                <a:solidFill>
                  <a:srgbClr val="FFFFFF"/>
                </a:solidFill>
                <a:latin typeface="Times New Roman"/>
                <a:cs typeface="Times New Roman"/>
              </a:rPr>
              <a:t> </a:t>
            </a:r>
            <a:r>
              <a:rPr sz="2400" dirty="0">
                <a:solidFill>
                  <a:srgbClr val="FFFFFF"/>
                </a:solidFill>
                <a:latin typeface="Arial"/>
                <a:cs typeface="Arial"/>
              </a:rPr>
              <a:t>na</a:t>
            </a:r>
            <a:r>
              <a:rPr sz="2400" dirty="0">
                <a:solidFill>
                  <a:srgbClr val="FFFFFF"/>
                </a:solidFill>
                <a:latin typeface="Times New Roman"/>
                <a:cs typeface="Times New Roman"/>
              </a:rPr>
              <a:t> </a:t>
            </a:r>
            <a:r>
              <a:rPr sz="2400" b="1" dirty="0">
                <a:solidFill>
                  <a:srgbClr val="FFFFFF"/>
                </a:solidFill>
                <a:latin typeface="Arial"/>
                <a:cs typeface="Arial"/>
              </a:rPr>
              <a:t>snížení ceny</a:t>
            </a:r>
            <a:endParaRPr sz="2400">
              <a:latin typeface="Arial"/>
              <a:cs typeface="Arial"/>
            </a:endParaRPr>
          </a:p>
          <a:p>
            <a:pPr marL="12700" marR="5080" algn="just">
              <a:lnSpc>
                <a:spcPct val="93200"/>
              </a:lnSpc>
              <a:spcBef>
                <a:spcPts val="1395"/>
              </a:spcBef>
            </a:pPr>
            <a:r>
              <a:rPr sz="2400" b="1" dirty="0">
                <a:solidFill>
                  <a:srgbClr val="FFFFFF"/>
                </a:solidFill>
                <a:latin typeface="Arial"/>
                <a:cs typeface="Arial"/>
              </a:rPr>
              <a:t>relativně nízká cena</a:t>
            </a:r>
            <a:r>
              <a:rPr sz="2400" b="1" dirty="0">
                <a:solidFill>
                  <a:srgbClr val="FFFFFF"/>
                </a:solidFill>
                <a:latin typeface="Times New Roman"/>
                <a:cs typeface="Times New Roman"/>
              </a:rPr>
              <a:t> </a:t>
            </a:r>
            <a:r>
              <a:rPr sz="2400" dirty="0">
                <a:solidFill>
                  <a:srgbClr val="FFFFFF"/>
                </a:solidFill>
                <a:latin typeface="Arial"/>
                <a:cs typeface="Arial"/>
              </a:rPr>
              <a:t>stimuluje</a:t>
            </a:r>
            <a:r>
              <a:rPr sz="2400" dirty="0">
                <a:solidFill>
                  <a:srgbClr val="FFFFFF"/>
                </a:solidFill>
                <a:latin typeface="Times New Roman"/>
                <a:cs typeface="Times New Roman"/>
              </a:rPr>
              <a:t> </a:t>
            </a:r>
            <a:r>
              <a:rPr sz="2400" dirty="0">
                <a:solidFill>
                  <a:srgbClr val="FFFFFF"/>
                </a:solidFill>
                <a:latin typeface="Arial"/>
                <a:cs typeface="Arial"/>
              </a:rPr>
              <a:t>poptávku a</a:t>
            </a:r>
            <a:r>
              <a:rPr sz="2400" dirty="0">
                <a:solidFill>
                  <a:srgbClr val="FFFFFF"/>
                </a:solidFill>
                <a:latin typeface="Times New Roman"/>
                <a:cs typeface="Times New Roman"/>
              </a:rPr>
              <a:t> </a:t>
            </a:r>
            <a:r>
              <a:rPr sz="2400" dirty="0">
                <a:solidFill>
                  <a:srgbClr val="FFFFFF"/>
                </a:solidFill>
                <a:latin typeface="Arial"/>
                <a:cs typeface="Arial"/>
              </a:rPr>
              <a:t>omezuje</a:t>
            </a:r>
            <a:r>
              <a:rPr sz="2400" dirty="0">
                <a:solidFill>
                  <a:srgbClr val="FFFFFF"/>
                </a:solidFill>
                <a:latin typeface="Times New Roman"/>
                <a:cs typeface="Times New Roman"/>
              </a:rPr>
              <a:t> </a:t>
            </a:r>
            <a:r>
              <a:rPr sz="2400" dirty="0">
                <a:solidFill>
                  <a:srgbClr val="FFFFFF"/>
                </a:solidFill>
                <a:latin typeface="Arial"/>
                <a:cs typeface="Arial"/>
              </a:rPr>
              <a:t>nabídku.</a:t>
            </a:r>
            <a:r>
              <a:rPr sz="2400" dirty="0">
                <a:solidFill>
                  <a:srgbClr val="FFFFFF"/>
                </a:solidFill>
                <a:latin typeface="Times New Roman"/>
                <a:cs typeface="Times New Roman"/>
              </a:rPr>
              <a:t> </a:t>
            </a:r>
            <a:r>
              <a:rPr sz="2400" b="1" dirty="0">
                <a:solidFill>
                  <a:srgbClr val="FFFFFF"/>
                </a:solidFill>
                <a:latin typeface="Arial"/>
                <a:cs typeface="Arial"/>
              </a:rPr>
              <a:t>Nedostatek</a:t>
            </a:r>
            <a:r>
              <a:rPr sz="2400" b="1" dirty="0">
                <a:solidFill>
                  <a:srgbClr val="FFFFFF"/>
                </a:solidFill>
                <a:latin typeface="Times New Roman"/>
                <a:cs typeface="Times New Roman"/>
              </a:rPr>
              <a:t> </a:t>
            </a:r>
            <a:r>
              <a:rPr sz="2400" dirty="0">
                <a:solidFill>
                  <a:srgbClr val="FFFFFF"/>
                </a:solidFill>
                <a:latin typeface="Arial"/>
                <a:cs typeface="Arial"/>
              </a:rPr>
              <a:t>na</a:t>
            </a:r>
            <a:r>
              <a:rPr sz="2400" dirty="0">
                <a:solidFill>
                  <a:srgbClr val="FFFFFF"/>
                </a:solidFill>
                <a:latin typeface="Times New Roman"/>
                <a:cs typeface="Times New Roman"/>
              </a:rPr>
              <a:t> </a:t>
            </a:r>
            <a:r>
              <a:rPr sz="2400" dirty="0">
                <a:solidFill>
                  <a:srgbClr val="FFFFFF"/>
                </a:solidFill>
                <a:latin typeface="Arial"/>
                <a:cs typeface="Arial"/>
              </a:rPr>
              <a:t>trhu</a:t>
            </a:r>
            <a:r>
              <a:rPr sz="2400" dirty="0">
                <a:solidFill>
                  <a:srgbClr val="FFFFFF"/>
                </a:solidFill>
                <a:latin typeface="Times New Roman"/>
                <a:cs typeface="Times New Roman"/>
              </a:rPr>
              <a:t> </a:t>
            </a:r>
            <a:r>
              <a:rPr sz="2400" b="1" dirty="0">
                <a:solidFill>
                  <a:srgbClr val="FFFFFF"/>
                </a:solidFill>
                <a:latin typeface="Arial"/>
                <a:cs typeface="Arial"/>
              </a:rPr>
              <a:t>zvyšuje cenu</a:t>
            </a:r>
            <a:r>
              <a:rPr sz="2400" dirty="0">
                <a:solidFill>
                  <a:srgbClr val="FFFFFF"/>
                </a:solidFill>
                <a:latin typeface="Arial"/>
                <a:cs typeface="Arial"/>
              </a:rPr>
              <a:t>,</a:t>
            </a:r>
            <a:r>
              <a:rPr sz="2400" dirty="0">
                <a:solidFill>
                  <a:srgbClr val="FFFFFF"/>
                </a:solidFill>
                <a:latin typeface="Times New Roman"/>
                <a:cs typeface="Times New Roman"/>
              </a:rPr>
              <a:t> </a:t>
            </a:r>
            <a:r>
              <a:rPr sz="2400" dirty="0">
                <a:solidFill>
                  <a:srgbClr val="FFFFFF"/>
                </a:solidFill>
                <a:latin typeface="Arial"/>
                <a:cs typeface="Arial"/>
              </a:rPr>
              <a:t>která umožňuje pokrývat náklady i</a:t>
            </a:r>
            <a:r>
              <a:rPr sz="2400" dirty="0">
                <a:solidFill>
                  <a:srgbClr val="FFFFFF"/>
                </a:solidFill>
                <a:latin typeface="Times New Roman"/>
                <a:cs typeface="Times New Roman"/>
              </a:rPr>
              <a:t> </a:t>
            </a:r>
            <a:r>
              <a:rPr sz="2400" dirty="0">
                <a:solidFill>
                  <a:srgbClr val="FFFFFF"/>
                </a:solidFill>
                <a:latin typeface="Arial"/>
                <a:cs typeface="Arial"/>
              </a:rPr>
              <a:t>méně efektivním podnikům.</a:t>
            </a:r>
            <a:endParaRPr sz="2400">
              <a:latin typeface="Arial"/>
              <a:cs typeface="Arial"/>
            </a:endParaRPr>
          </a:p>
        </p:txBody>
      </p:sp>
      <p:sp>
        <p:nvSpPr>
          <p:cNvPr id="8" name="object 8"/>
          <p:cNvSpPr txBox="1"/>
          <p:nvPr/>
        </p:nvSpPr>
        <p:spPr>
          <a:xfrm>
            <a:off x="490551" y="6101083"/>
            <a:ext cx="132715" cy="369332"/>
          </a:xfrm>
          <a:prstGeom prst="rect">
            <a:avLst/>
          </a:prstGeom>
        </p:spPr>
        <p:txBody>
          <a:bodyPr vert="horz" wrap="square" lIns="0" tIns="0" rIns="0" bIns="0" rtlCol="0">
            <a:spAutoFit/>
          </a:bodyPr>
          <a:lstStyle/>
          <a:p>
            <a:pPr marL="12700">
              <a:lnSpc>
                <a:spcPct val="100000"/>
              </a:lnSpc>
            </a:pPr>
            <a:r>
              <a:rPr sz="2400" dirty="0">
                <a:solidFill>
                  <a:srgbClr val="FFFFFF"/>
                </a:solidFill>
                <a:latin typeface="Times New Roman"/>
                <a:cs typeface="Times New Roman"/>
              </a:rPr>
              <a:t>•</a:t>
            </a:r>
            <a:endParaRPr sz="2400">
              <a:latin typeface="Times New Roman"/>
              <a:cs typeface="Times New Roman"/>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490530" y="409701"/>
            <a:ext cx="9102739" cy="902035"/>
          </a:xfrm>
          <a:prstGeom prst="rect">
            <a:avLst/>
          </a:prstGeom>
        </p:spPr>
        <p:txBody>
          <a:bodyPr vert="horz" wrap="square" lIns="0" tIns="283711" rIns="0" bIns="0" rtlCol="0">
            <a:spAutoFit/>
          </a:bodyPr>
          <a:lstStyle/>
          <a:p>
            <a:pPr marL="12700">
              <a:lnSpc>
                <a:spcPct val="100000"/>
              </a:lnSpc>
            </a:pPr>
            <a:r>
              <a:rPr dirty="0"/>
              <a:t>Cenová diferenciace a diskriminace</a:t>
            </a:r>
          </a:p>
        </p:txBody>
      </p:sp>
      <p:sp>
        <p:nvSpPr>
          <p:cNvPr id="3" name="object 3"/>
          <p:cNvSpPr/>
          <p:nvPr/>
        </p:nvSpPr>
        <p:spPr>
          <a:xfrm>
            <a:off x="6866900" y="3478103"/>
            <a:ext cx="167640" cy="373684"/>
          </a:xfrm>
          <a:prstGeom prst="rect">
            <a:avLst/>
          </a:prstGeom>
          <a:blipFill>
            <a:blip r:embed="rId3" cstate="print"/>
            <a:stretch>
              <a:fillRect/>
            </a:stretch>
          </a:blipFill>
        </p:spPr>
        <p:txBody>
          <a:bodyPr wrap="square" lIns="0" tIns="0" rIns="0" bIns="0" rtlCol="0"/>
          <a:lstStyle/>
          <a:p>
            <a:endParaRPr/>
          </a:p>
        </p:txBody>
      </p:sp>
      <p:sp>
        <p:nvSpPr>
          <p:cNvPr id="4" name="object 4"/>
          <p:cNvSpPr txBox="1"/>
          <p:nvPr/>
        </p:nvSpPr>
        <p:spPr>
          <a:xfrm>
            <a:off x="490520" y="1808386"/>
            <a:ext cx="9083675" cy="5601533"/>
          </a:xfrm>
          <a:prstGeom prst="rect">
            <a:avLst/>
          </a:prstGeom>
        </p:spPr>
        <p:txBody>
          <a:bodyPr vert="horz" wrap="square" lIns="0" tIns="0" rIns="0" bIns="0" rtlCol="0">
            <a:spAutoFit/>
          </a:bodyPr>
          <a:lstStyle/>
          <a:p>
            <a:pPr marL="12700">
              <a:lnSpc>
                <a:spcPts val="2780"/>
              </a:lnSpc>
            </a:pPr>
            <a:r>
              <a:rPr sz="2400" b="1" dirty="0">
                <a:solidFill>
                  <a:srgbClr val="FFFFFF"/>
                </a:solidFill>
                <a:latin typeface="Arial"/>
                <a:cs typeface="Arial"/>
              </a:rPr>
              <a:t>Diferenciace</a:t>
            </a:r>
            <a:r>
              <a:rPr sz="2400" b="1" dirty="0">
                <a:solidFill>
                  <a:srgbClr val="FFFFFF"/>
                </a:solidFill>
                <a:latin typeface="Times New Roman"/>
                <a:cs typeface="Times New Roman"/>
              </a:rPr>
              <a:t> </a:t>
            </a:r>
            <a:r>
              <a:rPr sz="2400" b="1" dirty="0">
                <a:solidFill>
                  <a:srgbClr val="FFFFFF"/>
                </a:solidFill>
                <a:latin typeface="Arial"/>
                <a:cs typeface="Arial"/>
              </a:rPr>
              <a:t>cen</a:t>
            </a:r>
            <a:r>
              <a:rPr sz="2400" b="1" dirty="0">
                <a:solidFill>
                  <a:srgbClr val="FFFFFF"/>
                </a:solidFill>
                <a:latin typeface="Times New Roman"/>
                <a:cs typeface="Times New Roman"/>
              </a:rPr>
              <a:t> </a:t>
            </a:r>
            <a:r>
              <a:rPr sz="2400" dirty="0">
                <a:solidFill>
                  <a:srgbClr val="FFFFFF"/>
                </a:solidFill>
                <a:latin typeface="Arial"/>
                <a:cs typeface="Arial"/>
              </a:rPr>
              <a:t>spočívá ve</a:t>
            </a:r>
            <a:r>
              <a:rPr sz="2400" dirty="0">
                <a:solidFill>
                  <a:srgbClr val="FFFFFF"/>
                </a:solidFill>
                <a:latin typeface="Times New Roman"/>
                <a:cs typeface="Times New Roman"/>
              </a:rPr>
              <a:t> </a:t>
            </a:r>
            <a:r>
              <a:rPr sz="2400" dirty="0">
                <a:solidFill>
                  <a:srgbClr val="FFFFFF"/>
                </a:solidFill>
                <a:latin typeface="Arial"/>
                <a:cs typeface="Arial"/>
              </a:rPr>
              <a:t>stanovení </a:t>
            </a:r>
            <a:r>
              <a:rPr sz="2400" b="1" dirty="0">
                <a:solidFill>
                  <a:srgbClr val="FFFFFF"/>
                </a:solidFill>
                <a:latin typeface="Arial"/>
                <a:cs typeface="Arial"/>
              </a:rPr>
              <a:t>rozdílné ceny</a:t>
            </a:r>
            <a:endParaRPr sz="2400">
              <a:latin typeface="Arial"/>
              <a:cs typeface="Arial"/>
            </a:endParaRPr>
          </a:p>
          <a:p>
            <a:pPr marL="12700" indent="336550">
              <a:lnSpc>
                <a:spcPts val="2780"/>
              </a:lnSpc>
            </a:pPr>
            <a:r>
              <a:rPr sz="2400" dirty="0">
                <a:solidFill>
                  <a:srgbClr val="FFFFFF"/>
                </a:solidFill>
                <a:latin typeface="Arial"/>
                <a:cs typeface="Arial"/>
              </a:rPr>
              <a:t>konkrétního výkonu podle</a:t>
            </a:r>
            <a:r>
              <a:rPr sz="2400" dirty="0">
                <a:solidFill>
                  <a:srgbClr val="FFFFFF"/>
                </a:solidFill>
                <a:latin typeface="Times New Roman"/>
                <a:cs typeface="Times New Roman"/>
              </a:rPr>
              <a:t> </a:t>
            </a:r>
            <a:r>
              <a:rPr sz="2400" b="1" dirty="0">
                <a:solidFill>
                  <a:srgbClr val="FFFFFF"/>
                </a:solidFill>
                <a:latin typeface="Arial"/>
                <a:cs typeface="Arial"/>
              </a:rPr>
              <a:t>měnících se</a:t>
            </a:r>
            <a:r>
              <a:rPr sz="2400" b="1" dirty="0">
                <a:solidFill>
                  <a:srgbClr val="FFFFFF"/>
                </a:solidFill>
                <a:latin typeface="Times New Roman"/>
                <a:cs typeface="Times New Roman"/>
              </a:rPr>
              <a:t> </a:t>
            </a:r>
            <a:r>
              <a:rPr sz="2400" b="1" dirty="0">
                <a:solidFill>
                  <a:srgbClr val="FFFFFF"/>
                </a:solidFill>
                <a:latin typeface="Arial"/>
                <a:cs typeface="Arial"/>
              </a:rPr>
              <a:t>podmínek jeho</a:t>
            </a:r>
            <a:r>
              <a:rPr sz="2400" b="1" dirty="0">
                <a:solidFill>
                  <a:srgbClr val="FFFFFF"/>
                </a:solidFill>
                <a:latin typeface="Times New Roman"/>
                <a:cs typeface="Times New Roman"/>
              </a:rPr>
              <a:t> </a:t>
            </a:r>
            <a:r>
              <a:rPr sz="2400" b="1" dirty="0">
                <a:solidFill>
                  <a:srgbClr val="FFFFFF"/>
                </a:solidFill>
                <a:latin typeface="Arial"/>
                <a:cs typeface="Arial"/>
              </a:rPr>
              <a:t>prodeje</a:t>
            </a:r>
            <a:endParaRPr sz="2400">
              <a:latin typeface="Arial"/>
              <a:cs typeface="Arial"/>
            </a:endParaRPr>
          </a:p>
          <a:p>
            <a:pPr marL="12700">
              <a:lnSpc>
                <a:spcPct val="100000"/>
              </a:lnSpc>
              <a:spcBef>
                <a:spcPts val="1200"/>
              </a:spcBef>
            </a:pPr>
            <a:r>
              <a:rPr sz="2400" dirty="0">
                <a:solidFill>
                  <a:srgbClr val="FFFFFF"/>
                </a:solidFill>
                <a:latin typeface="Arial"/>
                <a:cs typeface="Arial"/>
              </a:rPr>
              <a:t>Při </a:t>
            </a:r>
            <a:r>
              <a:rPr sz="2400" b="1" dirty="0">
                <a:solidFill>
                  <a:srgbClr val="FFFFFF"/>
                </a:solidFill>
                <a:latin typeface="Arial"/>
                <a:cs typeface="Arial"/>
              </a:rPr>
              <a:t>diferenciaci</a:t>
            </a:r>
            <a:r>
              <a:rPr sz="2400" b="1" dirty="0">
                <a:solidFill>
                  <a:srgbClr val="FFFFFF"/>
                </a:solidFill>
                <a:latin typeface="Times New Roman"/>
                <a:cs typeface="Times New Roman"/>
              </a:rPr>
              <a:t> </a:t>
            </a:r>
            <a:r>
              <a:rPr sz="2400" b="1" dirty="0">
                <a:solidFill>
                  <a:srgbClr val="FFFFFF"/>
                </a:solidFill>
                <a:latin typeface="Arial"/>
                <a:cs typeface="Arial"/>
              </a:rPr>
              <a:t>cen</a:t>
            </a:r>
            <a:r>
              <a:rPr sz="2400" b="1" dirty="0">
                <a:solidFill>
                  <a:srgbClr val="FFFFFF"/>
                </a:solidFill>
                <a:latin typeface="Times New Roman"/>
                <a:cs typeface="Times New Roman"/>
              </a:rPr>
              <a:t> </a:t>
            </a:r>
            <a:r>
              <a:rPr sz="2400" dirty="0">
                <a:solidFill>
                  <a:srgbClr val="FFFFFF"/>
                </a:solidFill>
                <a:latin typeface="Arial"/>
                <a:cs typeface="Arial"/>
              </a:rPr>
              <a:t>se</a:t>
            </a:r>
            <a:r>
              <a:rPr sz="2400" dirty="0">
                <a:solidFill>
                  <a:srgbClr val="FFFFFF"/>
                </a:solidFill>
                <a:latin typeface="Times New Roman"/>
                <a:cs typeface="Times New Roman"/>
              </a:rPr>
              <a:t> </a:t>
            </a:r>
            <a:r>
              <a:rPr sz="2400" dirty="0">
                <a:solidFill>
                  <a:srgbClr val="FFFFFF"/>
                </a:solidFill>
                <a:latin typeface="Arial"/>
                <a:cs typeface="Arial"/>
              </a:rPr>
              <a:t>obecně spojují </a:t>
            </a:r>
            <a:r>
              <a:rPr sz="2400" b="1" dirty="0">
                <a:solidFill>
                  <a:srgbClr val="FFFFFF"/>
                </a:solidFill>
                <a:latin typeface="Arial"/>
                <a:cs typeface="Arial"/>
              </a:rPr>
              <a:t>dvě úvahy</a:t>
            </a:r>
            <a:r>
              <a:rPr sz="2400" dirty="0">
                <a:solidFill>
                  <a:srgbClr val="FFFFFF"/>
                </a:solidFill>
                <a:latin typeface="Arial"/>
                <a:cs typeface="Arial"/>
              </a:rPr>
              <a:t>:</a:t>
            </a:r>
            <a:endParaRPr sz="2400">
              <a:latin typeface="Arial"/>
              <a:cs typeface="Arial"/>
            </a:endParaRPr>
          </a:p>
          <a:p>
            <a:pPr marL="349250" indent="-336550">
              <a:lnSpc>
                <a:spcPts val="2780"/>
              </a:lnSpc>
              <a:spcBef>
                <a:spcPts val="1200"/>
              </a:spcBef>
              <a:buClr>
                <a:srgbClr val="FFFFFF"/>
              </a:buClr>
              <a:buFont typeface="Times New Roman"/>
              <a:buChar char="•"/>
              <a:tabLst>
                <a:tab pos="349885" algn="l"/>
              </a:tabLst>
            </a:pPr>
            <a:r>
              <a:rPr sz="2400" b="1" dirty="0">
                <a:solidFill>
                  <a:srgbClr val="FFFFFF"/>
                </a:solidFill>
                <a:latin typeface="Arial"/>
                <a:cs typeface="Arial"/>
              </a:rPr>
              <a:t>změna využití kapacity</a:t>
            </a:r>
            <a:r>
              <a:rPr sz="2400" b="1" dirty="0">
                <a:solidFill>
                  <a:srgbClr val="FFFFFF"/>
                </a:solidFill>
                <a:latin typeface="Times New Roman"/>
                <a:cs typeface="Times New Roman"/>
              </a:rPr>
              <a:t> </a:t>
            </a:r>
            <a:r>
              <a:rPr sz="2400" dirty="0">
                <a:solidFill>
                  <a:srgbClr val="FFFFFF"/>
                </a:solidFill>
                <a:latin typeface="Arial"/>
                <a:cs typeface="Arial"/>
              </a:rPr>
              <a:t>je</a:t>
            </a:r>
            <a:r>
              <a:rPr sz="2400" dirty="0">
                <a:solidFill>
                  <a:srgbClr val="FFFFFF"/>
                </a:solidFill>
                <a:latin typeface="Times New Roman"/>
                <a:cs typeface="Times New Roman"/>
              </a:rPr>
              <a:t> </a:t>
            </a:r>
            <a:r>
              <a:rPr sz="2400" dirty="0">
                <a:solidFill>
                  <a:srgbClr val="FFFFFF"/>
                </a:solidFill>
                <a:latin typeface="Arial"/>
                <a:cs typeface="Arial"/>
              </a:rPr>
              <a:t>spojena,</a:t>
            </a:r>
            <a:r>
              <a:rPr sz="2400" dirty="0">
                <a:solidFill>
                  <a:srgbClr val="FFFFFF"/>
                </a:solidFill>
                <a:latin typeface="Times New Roman"/>
                <a:cs typeface="Times New Roman"/>
              </a:rPr>
              <a:t> </a:t>
            </a:r>
            <a:r>
              <a:rPr sz="2400" dirty="0">
                <a:solidFill>
                  <a:srgbClr val="FFFFFF"/>
                </a:solidFill>
                <a:latin typeface="Arial"/>
                <a:cs typeface="Arial"/>
              </a:rPr>
              <a:t>za</a:t>
            </a:r>
            <a:r>
              <a:rPr sz="2400" dirty="0">
                <a:solidFill>
                  <a:srgbClr val="FFFFFF"/>
                </a:solidFill>
                <a:latin typeface="Times New Roman"/>
                <a:cs typeface="Times New Roman"/>
              </a:rPr>
              <a:t> </a:t>
            </a:r>
            <a:r>
              <a:rPr sz="2400" dirty="0">
                <a:solidFill>
                  <a:srgbClr val="FFFFFF"/>
                </a:solidFill>
                <a:latin typeface="Arial"/>
                <a:cs typeface="Arial"/>
              </a:rPr>
              <a:t>jinak</a:t>
            </a:r>
            <a:r>
              <a:rPr sz="2400" dirty="0">
                <a:solidFill>
                  <a:srgbClr val="FFFFFF"/>
                </a:solidFill>
                <a:latin typeface="Times New Roman"/>
                <a:cs typeface="Times New Roman"/>
              </a:rPr>
              <a:t> </a:t>
            </a:r>
            <a:r>
              <a:rPr sz="2400" dirty="0">
                <a:solidFill>
                  <a:srgbClr val="FFFFFF"/>
                </a:solidFill>
                <a:latin typeface="Arial"/>
                <a:cs typeface="Arial"/>
              </a:rPr>
              <a:t>nezměněných</a:t>
            </a:r>
            <a:endParaRPr sz="2400">
              <a:latin typeface="Arial"/>
              <a:cs typeface="Arial"/>
            </a:endParaRPr>
          </a:p>
          <a:p>
            <a:pPr marL="349250">
              <a:lnSpc>
                <a:spcPts val="2780"/>
              </a:lnSpc>
            </a:pPr>
            <a:r>
              <a:rPr sz="2400" dirty="0">
                <a:solidFill>
                  <a:srgbClr val="FFFFFF"/>
                </a:solidFill>
                <a:latin typeface="Arial"/>
                <a:cs typeface="Arial"/>
              </a:rPr>
              <a:t>okolností,</a:t>
            </a:r>
            <a:r>
              <a:rPr sz="2400" dirty="0">
                <a:solidFill>
                  <a:srgbClr val="FFFFFF"/>
                </a:solidFill>
                <a:latin typeface="Times New Roman"/>
                <a:cs typeface="Times New Roman"/>
              </a:rPr>
              <a:t> </a:t>
            </a:r>
            <a:r>
              <a:rPr sz="2400" dirty="0">
                <a:solidFill>
                  <a:srgbClr val="FFFFFF"/>
                </a:solidFill>
                <a:latin typeface="Arial"/>
                <a:cs typeface="Arial"/>
              </a:rPr>
              <a:t>se</a:t>
            </a:r>
            <a:r>
              <a:rPr sz="2400" dirty="0">
                <a:solidFill>
                  <a:srgbClr val="FFFFFF"/>
                </a:solidFill>
                <a:latin typeface="Times New Roman"/>
                <a:cs typeface="Times New Roman"/>
              </a:rPr>
              <a:t> </a:t>
            </a:r>
            <a:r>
              <a:rPr sz="2400" b="1" dirty="0">
                <a:solidFill>
                  <a:srgbClr val="FFFFFF"/>
                </a:solidFill>
                <a:latin typeface="Arial"/>
                <a:cs typeface="Arial"/>
              </a:rPr>
              <a:t>změnou průměrných nákladů</a:t>
            </a:r>
            <a:endParaRPr sz="2400">
              <a:latin typeface="Arial"/>
              <a:cs typeface="Arial"/>
            </a:endParaRPr>
          </a:p>
          <a:p>
            <a:pPr marL="349250" indent="-336550">
              <a:lnSpc>
                <a:spcPts val="2780"/>
              </a:lnSpc>
              <a:spcBef>
                <a:spcPts val="1200"/>
              </a:spcBef>
              <a:buClr>
                <a:srgbClr val="FFFFFF"/>
              </a:buClr>
              <a:buFont typeface="Times New Roman"/>
              <a:buChar char="•"/>
              <a:tabLst>
                <a:tab pos="349885" algn="l"/>
              </a:tabLst>
            </a:pPr>
            <a:r>
              <a:rPr sz="2400" b="1" dirty="0">
                <a:solidFill>
                  <a:srgbClr val="FFFFFF"/>
                </a:solidFill>
                <a:latin typeface="Arial"/>
                <a:cs typeface="Arial"/>
              </a:rPr>
              <a:t>každý kupující je</a:t>
            </a:r>
            <a:r>
              <a:rPr sz="2400" b="1" dirty="0">
                <a:solidFill>
                  <a:srgbClr val="FFFFFF"/>
                </a:solidFill>
                <a:latin typeface="Times New Roman"/>
                <a:cs typeface="Times New Roman"/>
              </a:rPr>
              <a:t> </a:t>
            </a:r>
            <a:r>
              <a:rPr sz="2400" b="1" dirty="0">
                <a:solidFill>
                  <a:srgbClr val="FFFFFF"/>
                </a:solidFill>
                <a:latin typeface="Arial"/>
                <a:cs typeface="Arial"/>
              </a:rPr>
              <a:t>ochoten</a:t>
            </a:r>
            <a:r>
              <a:rPr sz="2400" b="1" dirty="0">
                <a:solidFill>
                  <a:srgbClr val="FFFFFF"/>
                </a:solidFill>
                <a:latin typeface="Times New Roman"/>
                <a:cs typeface="Times New Roman"/>
              </a:rPr>
              <a:t> </a:t>
            </a:r>
            <a:r>
              <a:rPr sz="2400" b="1" dirty="0">
                <a:solidFill>
                  <a:srgbClr val="FFFFFF"/>
                </a:solidFill>
                <a:latin typeface="Arial"/>
                <a:cs typeface="Arial"/>
              </a:rPr>
              <a:t>získat výkon za</a:t>
            </a:r>
            <a:r>
              <a:rPr sz="2400" b="1" dirty="0">
                <a:solidFill>
                  <a:srgbClr val="FFFFFF"/>
                </a:solidFill>
                <a:latin typeface="Times New Roman"/>
                <a:cs typeface="Times New Roman"/>
              </a:rPr>
              <a:t> </a:t>
            </a:r>
            <a:r>
              <a:rPr sz="2400" b="1" dirty="0">
                <a:solidFill>
                  <a:srgbClr val="FFFFFF"/>
                </a:solidFill>
                <a:latin typeface="Arial"/>
                <a:cs typeface="Arial"/>
              </a:rPr>
              <a:t>jinou</a:t>
            </a:r>
            <a:r>
              <a:rPr sz="2400" b="1" dirty="0">
                <a:solidFill>
                  <a:srgbClr val="FFFFFF"/>
                </a:solidFill>
                <a:latin typeface="Times New Roman"/>
                <a:cs typeface="Times New Roman"/>
              </a:rPr>
              <a:t> </a:t>
            </a:r>
            <a:r>
              <a:rPr sz="2400" b="1" dirty="0">
                <a:solidFill>
                  <a:srgbClr val="FFFFFF"/>
                </a:solidFill>
                <a:latin typeface="Arial"/>
                <a:cs typeface="Arial"/>
              </a:rPr>
              <a:t>cenu</a:t>
            </a:r>
            <a:r>
              <a:rPr sz="2400" b="1" dirty="0">
                <a:solidFill>
                  <a:srgbClr val="FFFFFF"/>
                </a:solidFill>
                <a:latin typeface="Times New Roman"/>
                <a:cs typeface="Times New Roman"/>
              </a:rPr>
              <a:t> </a:t>
            </a:r>
            <a:r>
              <a:rPr sz="2400" dirty="0">
                <a:solidFill>
                  <a:srgbClr val="FFFFFF"/>
                </a:solidFill>
                <a:latin typeface="Arial"/>
                <a:cs typeface="Arial"/>
              </a:rPr>
              <a:t>vlivem</a:t>
            </a:r>
            <a:endParaRPr sz="2400">
              <a:latin typeface="Arial"/>
              <a:cs typeface="Arial"/>
            </a:endParaRPr>
          </a:p>
          <a:p>
            <a:pPr marL="12700" indent="336550">
              <a:lnSpc>
                <a:spcPts val="2780"/>
              </a:lnSpc>
            </a:pPr>
            <a:r>
              <a:rPr sz="2400" dirty="0">
                <a:solidFill>
                  <a:srgbClr val="FFFFFF"/>
                </a:solidFill>
                <a:latin typeface="Arial"/>
                <a:cs typeface="Arial"/>
              </a:rPr>
              <a:t>ekonomických možností a</a:t>
            </a:r>
            <a:r>
              <a:rPr sz="2400" dirty="0">
                <a:solidFill>
                  <a:srgbClr val="FFFFFF"/>
                </a:solidFill>
                <a:latin typeface="Times New Roman"/>
                <a:cs typeface="Times New Roman"/>
              </a:rPr>
              <a:t> </a:t>
            </a:r>
            <a:r>
              <a:rPr sz="2400" dirty="0">
                <a:solidFill>
                  <a:srgbClr val="FFFFFF"/>
                </a:solidFill>
                <a:latin typeface="Arial"/>
                <a:cs typeface="Arial"/>
              </a:rPr>
              <a:t>mírou nezbytnosti</a:t>
            </a:r>
            <a:r>
              <a:rPr sz="2400" dirty="0">
                <a:solidFill>
                  <a:srgbClr val="FFFFFF"/>
                </a:solidFill>
                <a:latin typeface="Times New Roman"/>
                <a:cs typeface="Times New Roman"/>
              </a:rPr>
              <a:t> </a:t>
            </a:r>
            <a:r>
              <a:rPr sz="2400" dirty="0">
                <a:solidFill>
                  <a:srgbClr val="FFFFFF"/>
                </a:solidFill>
                <a:latin typeface="Arial"/>
                <a:cs typeface="Arial"/>
              </a:rPr>
              <a:t>jeho</a:t>
            </a:r>
            <a:r>
              <a:rPr sz="2400" dirty="0">
                <a:solidFill>
                  <a:srgbClr val="FFFFFF"/>
                </a:solidFill>
                <a:latin typeface="Times New Roman"/>
                <a:cs typeface="Times New Roman"/>
              </a:rPr>
              <a:t> </a:t>
            </a:r>
            <a:r>
              <a:rPr sz="2400" dirty="0">
                <a:solidFill>
                  <a:srgbClr val="FFFFFF"/>
                </a:solidFill>
                <a:latin typeface="Arial"/>
                <a:cs typeface="Arial"/>
              </a:rPr>
              <a:t>potřeb</a:t>
            </a:r>
            <a:endParaRPr sz="2400">
              <a:latin typeface="Arial"/>
              <a:cs typeface="Arial"/>
            </a:endParaRPr>
          </a:p>
          <a:p>
            <a:pPr marL="12700">
              <a:lnSpc>
                <a:spcPts val="2780"/>
              </a:lnSpc>
              <a:spcBef>
                <a:spcPts val="1200"/>
              </a:spcBef>
            </a:pPr>
            <a:r>
              <a:rPr sz="2400" b="1" dirty="0">
                <a:solidFill>
                  <a:srgbClr val="FFFFFF"/>
                </a:solidFill>
                <a:latin typeface="Arial"/>
                <a:cs typeface="Arial"/>
              </a:rPr>
              <a:t>Diskriminace</a:t>
            </a:r>
            <a:r>
              <a:rPr sz="2400" b="1" dirty="0">
                <a:solidFill>
                  <a:srgbClr val="FFFFFF"/>
                </a:solidFill>
                <a:latin typeface="Times New Roman"/>
                <a:cs typeface="Times New Roman"/>
              </a:rPr>
              <a:t> </a:t>
            </a:r>
            <a:r>
              <a:rPr sz="2400" b="1" dirty="0">
                <a:solidFill>
                  <a:srgbClr val="FFFFFF"/>
                </a:solidFill>
                <a:latin typeface="Arial"/>
                <a:cs typeface="Arial"/>
              </a:rPr>
              <a:t>cen</a:t>
            </a:r>
            <a:r>
              <a:rPr sz="2400" b="1" dirty="0">
                <a:solidFill>
                  <a:srgbClr val="FFFFFF"/>
                </a:solidFill>
                <a:latin typeface="Times New Roman"/>
                <a:cs typeface="Times New Roman"/>
              </a:rPr>
              <a:t> </a:t>
            </a:r>
            <a:r>
              <a:rPr sz="2400" b="1" dirty="0">
                <a:solidFill>
                  <a:srgbClr val="FFFFFF"/>
                </a:solidFill>
                <a:latin typeface="Arial"/>
                <a:cs typeface="Arial"/>
              </a:rPr>
              <a:t>spočívá v</a:t>
            </a:r>
            <a:r>
              <a:rPr sz="2400" b="1" dirty="0">
                <a:solidFill>
                  <a:srgbClr val="FFFFFF"/>
                </a:solidFill>
                <a:latin typeface="Times New Roman"/>
                <a:cs typeface="Times New Roman"/>
              </a:rPr>
              <a:t> </a:t>
            </a:r>
            <a:r>
              <a:rPr sz="2400" dirty="0">
                <a:solidFill>
                  <a:srgbClr val="FFFFFF"/>
                </a:solidFill>
                <a:latin typeface="Arial"/>
                <a:cs typeface="Arial"/>
              </a:rPr>
              <a:t>odlišných cenách pro</a:t>
            </a:r>
            <a:r>
              <a:rPr sz="2400" dirty="0">
                <a:solidFill>
                  <a:srgbClr val="FFFFFF"/>
                </a:solidFill>
                <a:latin typeface="Times New Roman"/>
                <a:cs typeface="Times New Roman"/>
              </a:rPr>
              <a:t> </a:t>
            </a:r>
            <a:r>
              <a:rPr sz="2400" dirty="0">
                <a:solidFill>
                  <a:srgbClr val="FFFFFF"/>
                </a:solidFill>
                <a:latin typeface="Arial"/>
                <a:cs typeface="Arial"/>
              </a:rPr>
              <a:t>různé</a:t>
            </a:r>
            <a:endParaRPr sz="2400">
              <a:latin typeface="Arial"/>
              <a:cs typeface="Arial"/>
            </a:endParaRPr>
          </a:p>
          <a:p>
            <a:pPr marL="349250">
              <a:lnSpc>
                <a:spcPts val="2780"/>
              </a:lnSpc>
            </a:pPr>
            <a:r>
              <a:rPr sz="2400" dirty="0">
                <a:solidFill>
                  <a:srgbClr val="FFFFFF"/>
                </a:solidFill>
                <a:latin typeface="Arial"/>
                <a:cs typeface="Arial"/>
              </a:rPr>
              <a:t>spotřebitele</a:t>
            </a:r>
            <a:endParaRPr sz="2400">
              <a:latin typeface="Arial"/>
              <a:cs typeface="Arial"/>
            </a:endParaRPr>
          </a:p>
          <a:p>
            <a:pPr marL="349250" indent="-336550">
              <a:lnSpc>
                <a:spcPts val="2780"/>
              </a:lnSpc>
              <a:spcBef>
                <a:spcPts val="1200"/>
              </a:spcBef>
              <a:buClr>
                <a:srgbClr val="FFFFFF"/>
              </a:buClr>
              <a:buFont typeface="Times New Roman"/>
              <a:buChar char="•"/>
              <a:tabLst>
                <a:tab pos="349885" algn="l"/>
              </a:tabLst>
            </a:pPr>
            <a:r>
              <a:rPr sz="2400" dirty="0">
                <a:solidFill>
                  <a:srgbClr val="FFFFFF"/>
                </a:solidFill>
                <a:latin typeface="Arial"/>
                <a:cs typeface="Arial"/>
              </a:rPr>
              <a:t>diskriminace</a:t>
            </a:r>
            <a:r>
              <a:rPr sz="2400" dirty="0">
                <a:solidFill>
                  <a:srgbClr val="FFFFFF"/>
                </a:solidFill>
                <a:latin typeface="Times New Roman"/>
                <a:cs typeface="Times New Roman"/>
              </a:rPr>
              <a:t> </a:t>
            </a:r>
            <a:r>
              <a:rPr sz="2400" dirty="0">
                <a:solidFill>
                  <a:srgbClr val="FFFFFF"/>
                </a:solidFill>
                <a:latin typeface="Arial"/>
                <a:cs typeface="Arial"/>
              </a:rPr>
              <a:t>v</a:t>
            </a:r>
            <a:r>
              <a:rPr sz="2400" dirty="0">
                <a:solidFill>
                  <a:srgbClr val="FFFFFF"/>
                </a:solidFill>
                <a:latin typeface="Times New Roman"/>
                <a:cs typeface="Times New Roman"/>
              </a:rPr>
              <a:t> </a:t>
            </a:r>
            <a:r>
              <a:rPr sz="2400" dirty="0">
                <a:solidFill>
                  <a:srgbClr val="FFFFFF"/>
                </a:solidFill>
                <a:latin typeface="Arial"/>
                <a:cs typeface="Arial"/>
              </a:rPr>
              <a:t>souladu</a:t>
            </a:r>
            <a:r>
              <a:rPr sz="2400" dirty="0">
                <a:solidFill>
                  <a:srgbClr val="FFFFFF"/>
                </a:solidFill>
                <a:latin typeface="Times New Roman"/>
                <a:cs typeface="Times New Roman"/>
              </a:rPr>
              <a:t> </a:t>
            </a:r>
            <a:r>
              <a:rPr sz="2400" dirty="0">
                <a:solidFill>
                  <a:srgbClr val="FFFFFF"/>
                </a:solidFill>
                <a:latin typeface="Arial"/>
                <a:cs typeface="Arial"/>
              </a:rPr>
              <a:t>s</a:t>
            </a:r>
            <a:r>
              <a:rPr sz="2400" dirty="0">
                <a:solidFill>
                  <a:srgbClr val="FFFFFF"/>
                </a:solidFill>
                <a:latin typeface="Times New Roman"/>
                <a:cs typeface="Times New Roman"/>
              </a:rPr>
              <a:t> </a:t>
            </a:r>
            <a:r>
              <a:rPr sz="2400" dirty="0">
                <a:solidFill>
                  <a:srgbClr val="FFFFFF"/>
                </a:solidFill>
                <a:latin typeface="Arial"/>
                <a:cs typeface="Arial"/>
              </a:rPr>
              <a:t>obecně přijímanými pravidly</a:t>
            </a:r>
            <a:endParaRPr sz="2400">
              <a:latin typeface="Arial"/>
              <a:cs typeface="Arial"/>
            </a:endParaRPr>
          </a:p>
          <a:p>
            <a:pPr marL="349250">
              <a:lnSpc>
                <a:spcPts val="2780"/>
              </a:lnSpc>
            </a:pPr>
            <a:r>
              <a:rPr sz="2400" dirty="0">
                <a:solidFill>
                  <a:srgbClr val="FFFFFF"/>
                </a:solidFill>
                <a:latin typeface="Arial"/>
                <a:cs typeface="Arial"/>
              </a:rPr>
              <a:t>společenské solidarity</a:t>
            </a:r>
            <a:r>
              <a:rPr sz="2400" dirty="0">
                <a:solidFill>
                  <a:srgbClr val="FFFFFF"/>
                </a:solidFill>
                <a:latin typeface="Times New Roman"/>
                <a:cs typeface="Times New Roman"/>
              </a:rPr>
              <a:t> </a:t>
            </a:r>
            <a:r>
              <a:rPr sz="2400" dirty="0">
                <a:solidFill>
                  <a:srgbClr val="FFFFFF"/>
                </a:solidFill>
                <a:latin typeface="Arial"/>
                <a:cs typeface="Arial"/>
              </a:rPr>
              <a:t>(slevy</a:t>
            </a:r>
            <a:r>
              <a:rPr sz="2400" dirty="0">
                <a:solidFill>
                  <a:srgbClr val="FFFFFF"/>
                </a:solidFill>
                <a:latin typeface="Times New Roman"/>
                <a:cs typeface="Times New Roman"/>
              </a:rPr>
              <a:t> </a:t>
            </a:r>
            <a:r>
              <a:rPr sz="2400" dirty="0">
                <a:solidFill>
                  <a:srgbClr val="FFFFFF"/>
                </a:solidFill>
                <a:latin typeface="Arial"/>
                <a:cs typeface="Arial"/>
              </a:rPr>
              <a:t>pro</a:t>
            </a:r>
            <a:r>
              <a:rPr sz="2400" dirty="0">
                <a:solidFill>
                  <a:srgbClr val="FFFFFF"/>
                </a:solidFill>
                <a:latin typeface="Times New Roman"/>
                <a:cs typeface="Times New Roman"/>
              </a:rPr>
              <a:t> </a:t>
            </a:r>
            <a:r>
              <a:rPr sz="2400" dirty="0">
                <a:solidFill>
                  <a:srgbClr val="FFFFFF"/>
                </a:solidFill>
                <a:latin typeface="Arial"/>
                <a:cs typeface="Arial"/>
              </a:rPr>
              <a:t>důchodce,</a:t>
            </a:r>
            <a:r>
              <a:rPr sz="2400" dirty="0">
                <a:solidFill>
                  <a:srgbClr val="FFFFFF"/>
                </a:solidFill>
                <a:latin typeface="Times New Roman"/>
                <a:cs typeface="Times New Roman"/>
              </a:rPr>
              <a:t> </a:t>
            </a:r>
            <a:r>
              <a:rPr sz="2400" dirty="0">
                <a:solidFill>
                  <a:srgbClr val="FFFFFF"/>
                </a:solidFill>
                <a:latin typeface="Arial"/>
                <a:cs typeface="Arial"/>
              </a:rPr>
              <a:t>studenty)</a:t>
            </a:r>
            <a:endParaRPr sz="2400">
              <a:latin typeface="Arial"/>
              <a:cs typeface="Arial"/>
            </a:endParaRPr>
          </a:p>
          <a:p>
            <a:pPr marL="349250" indent="-336550">
              <a:lnSpc>
                <a:spcPts val="2780"/>
              </a:lnSpc>
              <a:spcBef>
                <a:spcPts val="1200"/>
              </a:spcBef>
              <a:buClr>
                <a:srgbClr val="FFFFFF"/>
              </a:buClr>
              <a:buFont typeface="Times New Roman"/>
              <a:buChar char="•"/>
              <a:tabLst>
                <a:tab pos="349885" algn="l"/>
              </a:tabLst>
            </a:pPr>
            <a:r>
              <a:rPr sz="2400" dirty="0">
                <a:solidFill>
                  <a:srgbClr val="FFFFFF"/>
                </a:solidFill>
                <a:latin typeface="Arial"/>
                <a:cs typeface="Arial"/>
              </a:rPr>
              <a:t>nežádoucí diskriminace</a:t>
            </a:r>
            <a:r>
              <a:rPr sz="2400" dirty="0">
                <a:solidFill>
                  <a:srgbClr val="FFFFFF"/>
                </a:solidFill>
                <a:latin typeface="Times New Roman"/>
                <a:cs typeface="Times New Roman"/>
              </a:rPr>
              <a:t> </a:t>
            </a:r>
            <a:r>
              <a:rPr sz="2400" dirty="0">
                <a:solidFill>
                  <a:srgbClr val="FFFFFF"/>
                </a:solidFill>
                <a:latin typeface="Arial"/>
                <a:cs typeface="Arial"/>
              </a:rPr>
              <a:t>(ceny</a:t>
            </a:r>
            <a:r>
              <a:rPr sz="2400" dirty="0">
                <a:solidFill>
                  <a:srgbClr val="FFFFFF"/>
                </a:solidFill>
                <a:latin typeface="Times New Roman"/>
                <a:cs typeface="Times New Roman"/>
              </a:rPr>
              <a:t> </a:t>
            </a:r>
            <a:r>
              <a:rPr sz="2400" dirty="0">
                <a:solidFill>
                  <a:srgbClr val="FFFFFF"/>
                </a:solidFill>
                <a:latin typeface="Arial"/>
                <a:cs typeface="Arial"/>
              </a:rPr>
              <a:t>pro</a:t>
            </a:r>
            <a:r>
              <a:rPr sz="2400" dirty="0">
                <a:solidFill>
                  <a:srgbClr val="FFFFFF"/>
                </a:solidFill>
                <a:latin typeface="Times New Roman"/>
                <a:cs typeface="Times New Roman"/>
              </a:rPr>
              <a:t> </a:t>
            </a:r>
            <a:r>
              <a:rPr sz="2400" dirty="0">
                <a:solidFill>
                  <a:srgbClr val="FFFFFF"/>
                </a:solidFill>
                <a:latin typeface="Arial"/>
                <a:cs typeface="Arial"/>
              </a:rPr>
              <a:t>cizince</a:t>
            </a:r>
            <a:r>
              <a:rPr sz="2400" dirty="0">
                <a:solidFill>
                  <a:srgbClr val="FFFFFF"/>
                </a:solidFill>
                <a:latin typeface="Times New Roman"/>
                <a:cs typeface="Times New Roman"/>
              </a:rPr>
              <a:t> </a:t>
            </a:r>
            <a:r>
              <a:rPr sz="2400" dirty="0">
                <a:solidFill>
                  <a:srgbClr val="FFFFFF"/>
                </a:solidFill>
                <a:latin typeface="Arial"/>
                <a:cs typeface="Arial"/>
              </a:rPr>
              <a:t>x</a:t>
            </a:r>
            <a:r>
              <a:rPr sz="2400" dirty="0">
                <a:solidFill>
                  <a:srgbClr val="FFFFFF"/>
                </a:solidFill>
                <a:latin typeface="Times New Roman"/>
                <a:cs typeface="Times New Roman"/>
              </a:rPr>
              <a:t> </a:t>
            </a:r>
            <a:r>
              <a:rPr sz="2400" dirty="0">
                <a:solidFill>
                  <a:srgbClr val="FFFFFF"/>
                </a:solidFill>
                <a:latin typeface="Arial"/>
                <a:cs typeface="Arial"/>
              </a:rPr>
              <a:t>domácí,</a:t>
            </a:r>
            <a:r>
              <a:rPr sz="2400" dirty="0">
                <a:solidFill>
                  <a:srgbClr val="FFFFFF"/>
                </a:solidFill>
                <a:latin typeface="Times New Roman"/>
                <a:cs typeface="Times New Roman"/>
              </a:rPr>
              <a:t> </a:t>
            </a:r>
            <a:r>
              <a:rPr sz="2400" dirty="0">
                <a:solidFill>
                  <a:srgbClr val="FFFFFF"/>
                </a:solidFill>
                <a:latin typeface="Arial"/>
                <a:cs typeface="Arial"/>
              </a:rPr>
              <a:t>...),</a:t>
            </a:r>
            <a:r>
              <a:rPr sz="2400" dirty="0">
                <a:solidFill>
                  <a:srgbClr val="FFFFFF"/>
                </a:solidFill>
                <a:latin typeface="Times New Roman"/>
                <a:cs typeface="Times New Roman"/>
              </a:rPr>
              <a:t> </a:t>
            </a:r>
            <a:r>
              <a:rPr sz="2400" dirty="0">
                <a:solidFill>
                  <a:srgbClr val="FFFFFF"/>
                </a:solidFill>
                <a:latin typeface="Arial"/>
                <a:cs typeface="Arial"/>
              </a:rPr>
              <a:t>snaha</a:t>
            </a:r>
            <a:endParaRPr sz="2400">
              <a:latin typeface="Arial"/>
              <a:cs typeface="Arial"/>
            </a:endParaRPr>
          </a:p>
          <a:p>
            <a:pPr marL="349250">
              <a:lnSpc>
                <a:spcPts val="2780"/>
              </a:lnSpc>
            </a:pPr>
            <a:r>
              <a:rPr sz="2400" dirty="0">
                <a:solidFill>
                  <a:srgbClr val="FFFFFF"/>
                </a:solidFill>
                <a:latin typeface="Arial"/>
                <a:cs typeface="Arial"/>
              </a:rPr>
              <a:t>zamezit</a:t>
            </a:r>
            <a:r>
              <a:rPr sz="2400" dirty="0">
                <a:solidFill>
                  <a:srgbClr val="FFFFFF"/>
                </a:solidFill>
                <a:latin typeface="Times New Roman"/>
                <a:cs typeface="Times New Roman"/>
              </a:rPr>
              <a:t> </a:t>
            </a:r>
            <a:r>
              <a:rPr sz="2400" dirty="0">
                <a:solidFill>
                  <a:srgbClr val="FFFFFF"/>
                </a:solidFill>
                <a:latin typeface="Arial"/>
                <a:cs typeface="Arial"/>
              </a:rPr>
              <a:t>pravidly</a:t>
            </a:r>
            <a:r>
              <a:rPr sz="2400" dirty="0">
                <a:solidFill>
                  <a:srgbClr val="FFFFFF"/>
                </a:solidFill>
                <a:latin typeface="Times New Roman"/>
                <a:cs typeface="Times New Roman"/>
              </a:rPr>
              <a:t> </a:t>
            </a:r>
            <a:r>
              <a:rPr sz="2400" dirty="0">
                <a:solidFill>
                  <a:srgbClr val="FFFFFF"/>
                </a:solidFill>
                <a:latin typeface="Arial"/>
                <a:cs typeface="Arial"/>
              </a:rPr>
              <a:t>podnikání (zákony,</a:t>
            </a:r>
            <a:r>
              <a:rPr sz="2400" dirty="0">
                <a:solidFill>
                  <a:srgbClr val="FFFFFF"/>
                </a:solidFill>
                <a:latin typeface="Times New Roman"/>
                <a:cs typeface="Times New Roman"/>
              </a:rPr>
              <a:t> </a:t>
            </a:r>
            <a:r>
              <a:rPr sz="2400" dirty="0">
                <a:solidFill>
                  <a:srgbClr val="FFFFFF"/>
                </a:solidFill>
                <a:latin typeface="Arial"/>
                <a:cs typeface="Arial"/>
              </a:rPr>
              <a:t>vyhlášky, ČOI)</a:t>
            </a:r>
            <a:endParaRPr sz="2400">
              <a:latin typeface="Arial"/>
              <a:cs typeface="Aria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490530" y="409701"/>
            <a:ext cx="9102739" cy="1179810"/>
          </a:xfrm>
          <a:prstGeom prst="rect">
            <a:avLst/>
          </a:prstGeom>
        </p:spPr>
        <p:txBody>
          <a:bodyPr vert="horz" wrap="square" lIns="0" tIns="0" rIns="0" bIns="0" rtlCol="0">
            <a:spAutoFit/>
          </a:bodyPr>
          <a:lstStyle/>
          <a:p>
            <a:pPr marL="12700">
              <a:lnSpc>
                <a:spcPts val="4635"/>
              </a:lnSpc>
            </a:pPr>
            <a:r>
              <a:rPr dirty="0"/>
              <a:t>Informace o cenové diferenciaci pro</a:t>
            </a:r>
          </a:p>
          <a:p>
            <a:pPr marL="12700">
              <a:lnSpc>
                <a:spcPts val="4635"/>
              </a:lnSpc>
            </a:pPr>
            <a:r>
              <a:rPr dirty="0"/>
              <a:t>řídící pracovníky</a:t>
            </a:r>
          </a:p>
        </p:txBody>
      </p:sp>
      <p:sp>
        <p:nvSpPr>
          <p:cNvPr id="3" name="object 3"/>
          <p:cNvSpPr txBox="1"/>
          <p:nvPr/>
        </p:nvSpPr>
        <p:spPr>
          <a:xfrm>
            <a:off x="407924" y="1870617"/>
            <a:ext cx="8872220" cy="5411994"/>
          </a:xfrm>
          <a:prstGeom prst="rect">
            <a:avLst/>
          </a:prstGeom>
        </p:spPr>
        <p:txBody>
          <a:bodyPr vert="horz" wrap="square" lIns="0" tIns="0" rIns="0" bIns="0" rtlCol="0">
            <a:spAutoFit/>
          </a:bodyPr>
          <a:lstStyle/>
          <a:p>
            <a:pPr marL="12700">
              <a:lnSpc>
                <a:spcPct val="100000"/>
              </a:lnSpc>
            </a:pPr>
            <a:r>
              <a:rPr sz="2400" dirty="0">
                <a:solidFill>
                  <a:srgbClr val="FFFFFF"/>
                </a:solidFill>
                <a:latin typeface="Arial"/>
                <a:cs typeface="Arial"/>
              </a:rPr>
              <a:t>Výpočet </a:t>
            </a:r>
            <a:r>
              <a:rPr sz="2400" b="1" dirty="0">
                <a:solidFill>
                  <a:srgbClr val="FFFFFF"/>
                </a:solidFill>
                <a:latin typeface="Arial"/>
                <a:cs typeface="Arial"/>
              </a:rPr>
              <a:t>implicitní pružnosti poptávky =</a:t>
            </a:r>
            <a:r>
              <a:rPr sz="2400" b="1" dirty="0">
                <a:solidFill>
                  <a:srgbClr val="FFFFFF"/>
                </a:solidFill>
                <a:latin typeface="Times New Roman"/>
                <a:cs typeface="Times New Roman"/>
              </a:rPr>
              <a:t> </a:t>
            </a:r>
            <a:r>
              <a:rPr sz="2400" b="1" dirty="0">
                <a:solidFill>
                  <a:srgbClr val="FFFFFF"/>
                </a:solidFill>
                <a:latin typeface="Arial"/>
                <a:cs typeface="Arial"/>
              </a:rPr>
              <a:t>snaha</a:t>
            </a:r>
            <a:r>
              <a:rPr sz="2400" b="1" dirty="0">
                <a:solidFill>
                  <a:srgbClr val="FFFFFF"/>
                </a:solidFill>
                <a:latin typeface="Times New Roman"/>
                <a:cs typeface="Times New Roman"/>
              </a:rPr>
              <a:t> </a:t>
            </a:r>
            <a:r>
              <a:rPr sz="2400" b="1" dirty="0">
                <a:solidFill>
                  <a:srgbClr val="FFFFFF"/>
                </a:solidFill>
                <a:latin typeface="Arial"/>
                <a:cs typeface="Arial"/>
              </a:rPr>
              <a:t>stanovit</a:t>
            </a:r>
            <a:endParaRPr sz="2400" dirty="0">
              <a:latin typeface="Arial"/>
              <a:cs typeface="Arial"/>
            </a:endParaRPr>
          </a:p>
          <a:p>
            <a:pPr marL="349250" indent="-336550">
              <a:lnSpc>
                <a:spcPts val="2780"/>
              </a:lnSpc>
              <a:spcBef>
                <a:spcPts val="395"/>
              </a:spcBef>
              <a:buClr>
                <a:srgbClr val="FFFFFF"/>
              </a:buClr>
              <a:buFont typeface="Times New Roman"/>
              <a:buChar char="•"/>
              <a:tabLst>
                <a:tab pos="349885" algn="l"/>
              </a:tabLst>
            </a:pPr>
            <a:r>
              <a:rPr sz="2400" dirty="0">
                <a:solidFill>
                  <a:srgbClr val="FFFFFF"/>
                </a:solidFill>
                <a:latin typeface="Arial"/>
                <a:cs typeface="Arial"/>
              </a:rPr>
              <a:t>nezbytné zvýšení prodaného množství při uvažovaném snížení</a:t>
            </a:r>
            <a:endParaRPr sz="2400" dirty="0">
              <a:latin typeface="Arial"/>
              <a:cs typeface="Arial"/>
            </a:endParaRPr>
          </a:p>
          <a:p>
            <a:pPr marL="349250">
              <a:lnSpc>
                <a:spcPts val="2780"/>
              </a:lnSpc>
            </a:pPr>
            <a:r>
              <a:rPr sz="2400" dirty="0">
                <a:solidFill>
                  <a:srgbClr val="FFFFFF"/>
                </a:solidFill>
                <a:latin typeface="Arial"/>
                <a:cs typeface="Arial"/>
              </a:rPr>
              <a:t>ceny</a:t>
            </a:r>
            <a:r>
              <a:rPr sz="2400" dirty="0">
                <a:solidFill>
                  <a:srgbClr val="FFFFFF"/>
                </a:solidFill>
                <a:latin typeface="Times New Roman"/>
                <a:cs typeface="Times New Roman"/>
              </a:rPr>
              <a:t> </a:t>
            </a:r>
            <a:r>
              <a:rPr sz="2400" dirty="0">
                <a:solidFill>
                  <a:srgbClr val="FFFFFF"/>
                </a:solidFill>
                <a:latin typeface="Arial"/>
                <a:cs typeface="Arial"/>
              </a:rPr>
              <a:t>o</a:t>
            </a:r>
            <a:r>
              <a:rPr sz="2400" dirty="0">
                <a:solidFill>
                  <a:srgbClr val="FFFFFF"/>
                </a:solidFill>
                <a:latin typeface="Times New Roman"/>
                <a:cs typeface="Times New Roman"/>
              </a:rPr>
              <a:t> </a:t>
            </a:r>
            <a:r>
              <a:rPr sz="2400" dirty="0">
                <a:solidFill>
                  <a:srgbClr val="FFFFFF"/>
                </a:solidFill>
                <a:latin typeface="Arial"/>
                <a:cs typeface="Arial"/>
              </a:rPr>
              <a:t>stanovené procento</a:t>
            </a:r>
            <a:r>
              <a:rPr sz="2400" dirty="0">
                <a:solidFill>
                  <a:srgbClr val="FFFFFF"/>
                </a:solidFill>
                <a:latin typeface="Times New Roman"/>
                <a:cs typeface="Times New Roman"/>
              </a:rPr>
              <a:t> </a:t>
            </a:r>
            <a:r>
              <a:rPr sz="2400" dirty="0">
                <a:solidFill>
                  <a:srgbClr val="FFFFFF"/>
                </a:solidFill>
                <a:latin typeface="Arial"/>
                <a:cs typeface="Arial"/>
              </a:rPr>
              <a:t>nebo</a:t>
            </a:r>
            <a:r>
              <a:rPr sz="2400" dirty="0">
                <a:solidFill>
                  <a:srgbClr val="FFFFFF"/>
                </a:solidFill>
                <a:latin typeface="Times New Roman"/>
                <a:cs typeface="Times New Roman"/>
              </a:rPr>
              <a:t> </a:t>
            </a:r>
            <a:r>
              <a:rPr sz="2400" dirty="0">
                <a:solidFill>
                  <a:srgbClr val="FFFFFF"/>
                </a:solidFill>
                <a:latin typeface="Arial"/>
                <a:cs typeface="Arial"/>
              </a:rPr>
              <a:t>naopak</a:t>
            </a:r>
            <a:endParaRPr sz="2400" dirty="0">
              <a:latin typeface="Arial"/>
              <a:cs typeface="Arial"/>
            </a:endParaRPr>
          </a:p>
          <a:p>
            <a:pPr marL="349250" indent="-336550">
              <a:lnSpc>
                <a:spcPts val="2785"/>
              </a:lnSpc>
              <a:spcBef>
                <a:spcPts val="395"/>
              </a:spcBef>
              <a:buClr>
                <a:srgbClr val="FFFFFF"/>
              </a:buClr>
              <a:buFont typeface="Times New Roman"/>
              <a:buChar char="•"/>
              <a:tabLst>
                <a:tab pos="349885" algn="l"/>
              </a:tabLst>
            </a:pPr>
            <a:r>
              <a:rPr sz="2400" dirty="0">
                <a:solidFill>
                  <a:srgbClr val="FFFFFF"/>
                </a:solidFill>
                <a:latin typeface="Arial"/>
                <a:cs typeface="Arial"/>
              </a:rPr>
              <a:t>maximálně možné snížení prodaného množství při zvyšující se</a:t>
            </a:r>
            <a:endParaRPr sz="2400" dirty="0">
              <a:latin typeface="Arial"/>
              <a:cs typeface="Arial"/>
            </a:endParaRPr>
          </a:p>
          <a:p>
            <a:pPr marL="349250">
              <a:lnSpc>
                <a:spcPts val="2785"/>
              </a:lnSpc>
            </a:pPr>
            <a:r>
              <a:rPr sz="2400" dirty="0">
                <a:solidFill>
                  <a:srgbClr val="FFFFFF"/>
                </a:solidFill>
                <a:latin typeface="Arial"/>
                <a:cs typeface="Arial"/>
              </a:rPr>
              <a:t>ceně</a:t>
            </a:r>
            <a:endParaRPr sz="2400" dirty="0">
              <a:latin typeface="Arial"/>
              <a:cs typeface="Arial"/>
            </a:endParaRPr>
          </a:p>
          <a:p>
            <a:pPr marL="2501265" marR="501015" indent="-2489200">
              <a:lnSpc>
                <a:spcPct val="113799"/>
              </a:lnSpc>
              <a:tabLst>
                <a:tab pos="4766945" algn="l"/>
                <a:tab pos="5018405" algn="l"/>
                <a:tab pos="5932170" algn="l"/>
              </a:tabLst>
            </a:pPr>
            <a:r>
              <a:rPr sz="2400" dirty="0">
                <a:solidFill>
                  <a:srgbClr val="FFFFFF"/>
                </a:solidFill>
                <a:latin typeface="Arial"/>
                <a:cs typeface="Arial"/>
              </a:rPr>
              <a:t>Kritériem je</a:t>
            </a:r>
            <a:r>
              <a:rPr sz="2400" dirty="0">
                <a:solidFill>
                  <a:srgbClr val="FFFFFF"/>
                </a:solidFill>
                <a:latin typeface="Times New Roman"/>
                <a:cs typeface="Times New Roman"/>
              </a:rPr>
              <a:t> </a:t>
            </a:r>
            <a:r>
              <a:rPr sz="2400" b="1" dirty="0">
                <a:solidFill>
                  <a:srgbClr val="FFFFFF"/>
                </a:solidFill>
                <a:latin typeface="Arial"/>
                <a:cs typeface="Arial"/>
              </a:rPr>
              <a:t>dosažení stejného zisku</a:t>
            </a:r>
            <a:r>
              <a:rPr sz="2400" b="1" dirty="0">
                <a:solidFill>
                  <a:srgbClr val="FFFFFF"/>
                </a:solidFill>
                <a:latin typeface="Times New Roman"/>
                <a:cs typeface="Times New Roman"/>
              </a:rPr>
              <a:t> </a:t>
            </a:r>
            <a:r>
              <a:rPr sz="2400" dirty="0">
                <a:solidFill>
                  <a:srgbClr val="FFFFFF"/>
                </a:solidFill>
                <a:latin typeface="Arial"/>
                <a:cs typeface="Arial"/>
              </a:rPr>
              <a:t>jako</a:t>
            </a:r>
            <a:r>
              <a:rPr sz="2400" dirty="0">
                <a:solidFill>
                  <a:srgbClr val="FFFFFF"/>
                </a:solidFill>
                <a:latin typeface="Times New Roman"/>
                <a:cs typeface="Times New Roman"/>
              </a:rPr>
              <a:t> </a:t>
            </a:r>
            <a:r>
              <a:rPr sz="2400" dirty="0">
                <a:solidFill>
                  <a:srgbClr val="FFFFFF"/>
                </a:solidFill>
                <a:latin typeface="Arial"/>
                <a:cs typeface="Arial"/>
              </a:rPr>
              <a:t>před změnou ceny</a:t>
            </a:r>
            <a:r>
              <a:rPr sz="2400" dirty="0">
                <a:solidFill>
                  <a:srgbClr val="FFFFFF"/>
                </a:solidFill>
                <a:latin typeface="Times New Roman"/>
                <a:cs typeface="Times New Roman"/>
              </a:rPr>
              <a:t> </a:t>
            </a:r>
            <a:r>
              <a:rPr sz="2400" dirty="0">
                <a:solidFill>
                  <a:srgbClr val="FFFFFF"/>
                </a:solidFill>
                <a:latin typeface="Arial"/>
                <a:cs typeface="Arial"/>
              </a:rPr>
              <a:t>Q</a:t>
            </a:r>
            <a:r>
              <a:rPr sz="2400" dirty="0">
                <a:solidFill>
                  <a:srgbClr val="FFFFFF"/>
                </a:solidFill>
                <a:latin typeface="Times New Roman"/>
                <a:cs typeface="Times New Roman"/>
              </a:rPr>
              <a:t> </a:t>
            </a:r>
            <a:r>
              <a:rPr sz="2400" dirty="0">
                <a:solidFill>
                  <a:srgbClr val="FFFFFF"/>
                </a:solidFill>
                <a:latin typeface="Arial"/>
                <a:cs typeface="Arial"/>
              </a:rPr>
              <a:t>=</a:t>
            </a:r>
            <a:r>
              <a:rPr sz="2400" dirty="0">
                <a:solidFill>
                  <a:srgbClr val="FFFFFF"/>
                </a:solidFill>
                <a:latin typeface="Times New Roman"/>
                <a:cs typeface="Times New Roman"/>
              </a:rPr>
              <a:t> </a:t>
            </a:r>
            <a:r>
              <a:rPr sz="2400" dirty="0">
                <a:solidFill>
                  <a:srgbClr val="FFFFFF"/>
                </a:solidFill>
                <a:latin typeface="Arial"/>
                <a:cs typeface="Arial"/>
              </a:rPr>
              <a:t>X</a:t>
            </a:r>
            <a:r>
              <a:rPr sz="2400" dirty="0">
                <a:solidFill>
                  <a:srgbClr val="FFFFFF"/>
                </a:solidFill>
                <a:latin typeface="Times New Roman"/>
                <a:cs typeface="Times New Roman"/>
              </a:rPr>
              <a:t> </a:t>
            </a:r>
            <a:r>
              <a:rPr sz="2400" dirty="0">
                <a:solidFill>
                  <a:srgbClr val="FFFFFF"/>
                </a:solidFill>
                <a:latin typeface="Arial"/>
                <a:cs typeface="Arial"/>
              </a:rPr>
              <a:t>:</a:t>
            </a:r>
            <a:r>
              <a:rPr sz="2400" dirty="0">
                <a:solidFill>
                  <a:srgbClr val="FFFFFF"/>
                </a:solidFill>
                <a:latin typeface="Times New Roman"/>
                <a:cs typeface="Times New Roman"/>
              </a:rPr>
              <a:t> </a:t>
            </a:r>
            <a:r>
              <a:rPr sz="2400" dirty="0">
                <a:solidFill>
                  <a:srgbClr val="FFFFFF"/>
                </a:solidFill>
                <a:latin typeface="Arial"/>
                <a:cs typeface="Arial"/>
              </a:rPr>
              <a:t>(PT</a:t>
            </a:r>
            <a:r>
              <a:rPr sz="2400" dirty="0">
                <a:solidFill>
                  <a:srgbClr val="FFFFFF"/>
                </a:solidFill>
                <a:latin typeface="Times New Roman"/>
                <a:cs typeface="Times New Roman"/>
              </a:rPr>
              <a:t> </a:t>
            </a:r>
            <a:r>
              <a:rPr sz="2400" dirty="0">
                <a:solidFill>
                  <a:srgbClr val="FFFFFF"/>
                </a:solidFill>
                <a:latin typeface="Arial"/>
                <a:cs typeface="Arial"/>
              </a:rPr>
              <a:t>-</a:t>
            </a:r>
            <a:r>
              <a:rPr sz="2400" dirty="0">
                <a:solidFill>
                  <a:srgbClr val="FFFFFF"/>
                </a:solidFill>
                <a:latin typeface="Times New Roman"/>
                <a:cs typeface="Times New Roman"/>
              </a:rPr>
              <a:t> </a:t>
            </a:r>
            <a:r>
              <a:rPr sz="2400" dirty="0">
                <a:solidFill>
                  <a:srgbClr val="FFFFFF"/>
                </a:solidFill>
                <a:latin typeface="Arial"/>
                <a:cs typeface="Arial"/>
              </a:rPr>
              <a:t>X)</a:t>
            </a:r>
            <a:r>
              <a:rPr sz="2400" dirty="0">
                <a:solidFill>
                  <a:srgbClr val="FFFFFF"/>
                </a:solidFill>
                <a:latin typeface="Times New Roman"/>
                <a:cs typeface="Times New Roman"/>
              </a:rPr>
              <a:t>	</a:t>
            </a:r>
            <a:r>
              <a:rPr sz="2400" dirty="0">
                <a:solidFill>
                  <a:srgbClr val="FFFFFF"/>
                </a:solidFill>
                <a:latin typeface="Arial"/>
                <a:cs typeface="Arial"/>
              </a:rPr>
              <a:t>.</a:t>
            </a:r>
            <a:r>
              <a:rPr sz="2400" dirty="0">
                <a:solidFill>
                  <a:srgbClr val="FFFFFF"/>
                </a:solidFill>
                <a:latin typeface="Times New Roman"/>
                <a:cs typeface="Times New Roman"/>
              </a:rPr>
              <a:t>	</a:t>
            </a:r>
            <a:r>
              <a:rPr sz="2400" dirty="0">
                <a:solidFill>
                  <a:srgbClr val="FFFFFF"/>
                </a:solidFill>
                <a:latin typeface="Arial"/>
                <a:cs typeface="Arial"/>
              </a:rPr>
              <a:t>l00</a:t>
            </a:r>
            <a:r>
              <a:rPr sz="2400" dirty="0">
                <a:solidFill>
                  <a:srgbClr val="FFFFFF"/>
                </a:solidFill>
                <a:latin typeface="Times New Roman"/>
                <a:cs typeface="Times New Roman"/>
              </a:rPr>
              <a:t>	</a:t>
            </a:r>
            <a:r>
              <a:rPr sz="2400" dirty="0">
                <a:solidFill>
                  <a:srgbClr val="FFFFFF"/>
                </a:solidFill>
                <a:latin typeface="Arial"/>
                <a:cs typeface="Arial"/>
              </a:rPr>
              <a:t>,</a:t>
            </a:r>
            <a:r>
              <a:rPr sz="2400" dirty="0">
                <a:solidFill>
                  <a:srgbClr val="FFFFFF"/>
                </a:solidFill>
                <a:latin typeface="Times New Roman"/>
                <a:cs typeface="Times New Roman"/>
              </a:rPr>
              <a:t> </a:t>
            </a:r>
            <a:r>
              <a:rPr sz="2400" dirty="0">
                <a:solidFill>
                  <a:srgbClr val="FFFFFF"/>
                </a:solidFill>
                <a:latin typeface="Arial"/>
                <a:cs typeface="Arial"/>
              </a:rPr>
              <a:t>kde</a:t>
            </a:r>
            <a:endParaRPr sz="2400" dirty="0">
              <a:latin typeface="Arial"/>
              <a:cs typeface="Arial"/>
            </a:endParaRPr>
          </a:p>
          <a:p>
            <a:pPr marL="12700" marR="1390650">
              <a:lnSpc>
                <a:spcPct val="118000"/>
              </a:lnSpc>
              <a:spcBef>
                <a:spcPts val="15"/>
              </a:spcBef>
            </a:pPr>
            <a:r>
              <a:rPr sz="2000" dirty="0">
                <a:solidFill>
                  <a:srgbClr val="FFFFFF"/>
                </a:solidFill>
                <a:latin typeface="Arial"/>
                <a:cs typeface="Arial"/>
              </a:rPr>
              <a:t>Q.…...nezbytné zvýšení prodaného množství (tržeb)</a:t>
            </a:r>
            <a:r>
              <a:rPr sz="2000" dirty="0">
                <a:solidFill>
                  <a:srgbClr val="FFFFFF"/>
                </a:solidFill>
                <a:latin typeface="Times New Roman"/>
                <a:cs typeface="Times New Roman"/>
              </a:rPr>
              <a:t> </a:t>
            </a:r>
            <a:r>
              <a:rPr sz="2000" dirty="0">
                <a:solidFill>
                  <a:srgbClr val="FFFFFF"/>
                </a:solidFill>
                <a:latin typeface="Arial"/>
                <a:cs typeface="Arial"/>
              </a:rPr>
              <a:t>v</a:t>
            </a:r>
            <a:r>
              <a:rPr sz="2000" dirty="0">
                <a:solidFill>
                  <a:srgbClr val="FFFFFF"/>
                </a:solidFill>
                <a:latin typeface="Times New Roman"/>
                <a:cs typeface="Times New Roman"/>
              </a:rPr>
              <a:t> </a:t>
            </a:r>
            <a:r>
              <a:rPr sz="2000" dirty="0">
                <a:solidFill>
                  <a:srgbClr val="FFFFFF"/>
                </a:solidFill>
                <a:latin typeface="Arial"/>
                <a:cs typeface="Arial"/>
              </a:rPr>
              <a:t>procentech,</a:t>
            </a:r>
            <a:r>
              <a:rPr sz="2000" dirty="0">
                <a:solidFill>
                  <a:srgbClr val="FFFFFF"/>
                </a:solidFill>
                <a:latin typeface="Times New Roman"/>
                <a:cs typeface="Times New Roman"/>
              </a:rPr>
              <a:t> </a:t>
            </a:r>
            <a:r>
              <a:rPr sz="2000" dirty="0">
                <a:solidFill>
                  <a:srgbClr val="FFFFFF"/>
                </a:solidFill>
                <a:latin typeface="Arial"/>
                <a:cs typeface="Arial"/>
              </a:rPr>
              <a:t>PT…..příspěvek k</a:t>
            </a:r>
            <a:r>
              <a:rPr sz="2000" dirty="0">
                <a:solidFill>
                  <a:srgbClr val="FFFFFF"/>
                </a:solidFill>
                <a:latin typeface="Times New Roman"/>
                <a:cs typeface="Times New Roman"/>
              </a:rPr>
              <a:t> </a:t>
            </a:r>
            <a:r>
              <a:rPr sz="2000" dirty="0">
                <a:solidFill>
                  <a:srgbClr val="FFFFFF"/>
                </a:solidFill>
                <a:latin typeface="Arial"/>
                <a:cs typeface="Arial"/>
              </a:rPr>
              <a:t>tržbám v</a:t>
            </a:r>
            <a:r>
              <a:rPr sz="2000" dirty="0">
                <a:solidFill>
                  <a:srgbClr val="FFFFFF"/>
                </a:solidFill>
                <a:latin typeface="Times New Roman"/>
                <a:cs typeface="Times New Roman"/>
              </a:rPr>
              <a:t> </a:t>
            </a:r>
            <a:r>
              <a:rPr sz="2000" dirty="0">
                <a:solidFill>
                  <a:srgbClr val="FFFFFF"/>
                </a:solidFill>
                <a:latin typeface="Arial"/>
                <a:cs typeface="Arial"/>
              </a:rPr>
              <a:t>procentním vyjádření a</a:t>
            </a:r>
            <a:r>
              <a:rPr sz="2000" dirty="0">
                <a:solidFill>
                  <a:srgbClr val="FFFFFF"/>
                </a:solidFill>
                <a:latin typeface="Times New Roman"/>
                <a:cs typeface="Times New Roman"/>
              </a:rPr>
              <a:t> </a:t>
            </a:r>
            <a:r>
              <a:rPr sz="2000" dirty="0">
                <a:solidFill>
                  <a:srgbClr val="FFFFFF"/>
                </a:solidFill>
                <a:latin typeface="Arial"/>
                <a:cs typeface="Arial"/>
              </a:rPr>
              <a:t>X…....uvažované snížení ceny</a:t>
            </a:r>
            <a:r>
              <a:rPr sz="2000" dirty="0">
                <a:solidFill>
                  <a:srgbClr val="FFFFFF"/>
                </a:solidFill>
                <a:latin typeface="Times New Roman"/>
                <a:cs typeface="Times New Roman"/>
              </a:rPr>
              <a:t> </a:t>
            </a:r>
            <a:r>
              <a:rPr sz="2000" dirty="0">
                <a:solidFill>
                  <a:srgbClr val="FFFFFF"/>
                </a:solidFill>
                <a:latin typeface="Arial"/>
                <a:cs typeface="Arial"/>
              </a:rPr>
              <a:t>v</a:t>
            </a:r>
            <a:r>
              <a:rPr sz="2000" dirty="0">
                <a:solidFill>
                  <a:srgbClr val="FFFFFF"/>
                </a:solidFill>
                <a:latin typeface="Times New Roman"/>
                <a:cs typeface="Times New Roman"/>
              </a:rPr>
              <a:t> </a:t>
            </a:r>
            <a:r>
              <a:rPr sz="2000" dirty="0">
                <a:solidFill>
                  <a:srgbClr val="FFFFFF"/>
                </a:solidFill>
                <a:latin typeface="Arial"/>
                <a:cs typeface="Arial"/>
              </a:rPr>
              <a:t>procentech.</a:t>
            </a:r>
            <a:endParaRPr sz="2000" dirty="0">
              <a:latin typeface="Arial"/>
              <a:cs typeface="Arial"/>
            </a:endParaRPr>
          </a:p>
          <a:p>
            <a:pPr marL="12700">
              <a:lnSpc>
                <a:spcPct val="100000"/>
              </a:lnSpc>
              <a:spcBef>
                <a:spcPts val="380"/>
              </a:spcBef>
            </a:pPr>
            <a:r>
              <a:rPr sz="2400" dirty="0">
                <a:solidFill>
                  <a:srgbClr val="FFFFFF"/>
                </a:solidFill>
                <a:latin typeface="Arial"/>
                <a:cs typeface="Arial"/>
              </a:rPr>
              <a:t>Naopak</a:t>
            </a:r>
            <a:r>
              <a:rPr sz="2400" dirty="0">
                <a:solidFill>
                  <a:srgbClr val="FFFFFF"/>
                </a:solidFill>
                <a:latin typeface="Times New Roman"/>
                <a:cs typeface="Times New Roman"/>
              </a:rPr>
              <a:t> </a:t>
            </a:r>
            <a:r>
              <a:rPr sz="2400" dirty="0">
                <a:solidFill>
                  <a:srgbClr val="FFFFFF"/>
                </a:solidFill>
                <a:latin typeface="Arial"/>
                <a:cs typeface="Arial"/>
              </a:rPr>
              <a:t>v</a:t>
            </a:r>
            <a:r>
              <a:rPr sz="2400" dirty="0">
                <a:solidFill>
                  <a:srgbClr val="FFFFFF"/>
                </a:solidFill>
                <a:latin typeface="Times New Roman"/>
                <a:cs typeface="Times New Roman"/>
              </a:rPr>
              <a:t> </a:t>
            </a:r>
            <a:r>
              <a:rPr sz="2400" dirty="0">
                <a:solidFill>
                  <a:srgbClr val="FFFFFF"/>
                </a:solidFill>
                <a:latin typeface="Arial"/>
                <a:cs typeface="Arial"/>
              </a:rPr>
              <a:t>případě zvýšení ceny</a:t>
            </a:r>
            <a:r>
              <a:rPr sz="2400" dirty="0">
                <a:solidFill>
                  <a:srgbClr val="FFFFFF"/>
                </a:solidFill>
                <a:latin typeface="Times New Roman"/>
                <a:cs typeface="Times New Roman"/>
              </a:rPr>
              <a:t> </a:t>
            </a:r>
            <a:r>
              <a:rPr sz="2400" dirty="0">
                <a:solidFill>
                  <a:srgbClr val="FFFFFF"/>
                </a:solidFill>
                <a:latin typeface="Arial"/>
                <a:cs typeface="Arial"/>
              </a:rPr>
              <a:t>platí:</a:t>
            </a:r>
            <a:endParaRPr sz="2400" dirty="0">
              <a:latin typeface="Arial"/>
              <a:cs typeface="Arial"/>
            </a:endParaRPr>
          </a:p>
          <a:p>
            <a:pPr marL="2547620">
              <a:lnSpc>
                <a:spcPct val="100000"/>
              </a:lnSpc>
              <a:spcBef>
                <a:spcPts val="395"/>
              </a:spcBef>
              <a:tabLst>
                <a:tab pos="5056505" algn="l"/>
                <a:tab pos="5884545" algn="l"/>
              </a:tabLst>
            </a:pPr>
            <a:r>
              <a:rPr sz="2400" dirty="0">
                <a:solidFill>
                  <a:srgbClr val="FFFFFF"/>
                </a:solidFill>
                <a:latin typeface="Arial"/>
                <a:cs typeface="Arial"/>
              </a:rPr>
              <a:t>Q</a:t>
            </a:r>
            <a:r>
              <a:rPr sz="2400" dirty="0">
                <a:solidFill>
                  <a:srgbClr val="FFFFFF"/>
                </a:solidFill>
                <a:latin typeface="Times New Roman"/>
                <a:cs typeface="Times New Roman"/>
              </a:rPr>
              <a:t> </a:t>
            </a:r>
            <a:r>
              <a:rPr sz="2400" dirty="0">
                <a:solidFill>
                  <a:srgbClr val="FFFFFF"/>
                </a:solidFill>
                <a:latin typeface="Arial"/>
                <a:cs typeface="Arial"/>
              </a:rPr>
              <a:t>=</a:t>
            </a:r>
            <a:r>
              <a:rPr sz="2400" dirty="0">
                <a:solidFill>
                  <a:srgbClr val="FFFFFF"/>
                </a:solidFill>
                <a:latin typeface="Times New Roman"/>
                <a:cs typeface="Times New Roman"/>
              </a:rPr>
              <a:t> </a:t>
            </a:r>
            <a:r>
              <a:rPr sz="2400" dirty="0">
                <a:solidFill>
                  <a:srgbClr val="FFFFFF"/>
                </a:solidFill>
                <a:latin typeface="Arial"/>
                <a:cs typeface="Arial"/>
              </a:rPr>
              <a:t>X</a:t>
            </a:r>
            <a:r>
              <a:rPr sz="2400" dirty="0">
                <a:solidFill>
                  <a:srgbClr val="FFFFFF"/>
                </a:solidFill>
                <a:latin typeface="Times New Roman"/>
                <a:cs typeface="Times New Roman"/>
              </a:rPr>
              <a:t> </a:t>
            </a:r>
            <a:r>
              <a:rPr sz="2400" dirty="0">
                <a:solidFill>
                  <a:srgbClr val="FFFFFF"/>
                </a:solidFill>
                <a:latin typeface="Arial"/>
                <a:cs typeface="Arial"/>
              </a:rPr>
              <a:t>:</a:t>
            </a:r>
            <a:r>
              <a:rPr sz="2400" dirty="0">
                <a:solidFill>
                  <a:srgbClr val="FFFFFF"/>
                </a:solidFill>
                <a:latin typeface="Times New Roman"/>
                <a:cs typeface="Times New Roman"/>
              </a:rPr>
              <a:t> </a:t>
            </a:r>
            <a:r>
              <a:rPr sz="2400" dirty="0">
                <a:solidFill>
                  <a:srgbClr val="FFFFFF"/>
                </a:solidFill>
                <a:latin typeface="Arial"/>
                <a:cs typeface="Arial"/>
              </a:rPr>
              <a:t>(PT</a:t>
            </a:r>
            <a:r>
              <a:rPr sz="2400" dirty="0">
                <a:solidFill>
                  <a:srgbClr val="FFFFFF"/>
                </a:solidFill>
                <a:latin typeface="Times New Roman"/>
                <a:cs typeface="Times New Roman"/>
              </a:rPr>
              <a:t> </a:t>
            </a:r>
            <a:r>
              <a:rPr sz="2400" dirty="0">
                <a:solidFill>
                  <a:srgbClr val="FFFFFF"/>
                </a:solidFill>
                <a:latin typeface="Arial"/>
                <a:cs typeface="Arial"/>
              </a:rPr>
              <a:t>+</a:t>
            </a:r>
            <a:r>
              <a:rPr sz="2400" dirty="0">
                <a:solidFill>
                  <a:srgbClr val="FFFFFF"/>
                </a:solidFill>
                <a:latin typeface="Times New Roman"/>
                <a:cs typeface="Times New Roman"/>
              </a:rPr>
              <a:t> </a:t>
            </a:r>
            <a:r>
              <a:rPr sz="2400" dirty="0">
                <a:solidFill>
                  <a:srgbClr val="FFFFFF"/>
                </a:solidFill>
                <a:latin typeface="Arial"/>
                <a:cs typeface="Arial"/>
              </a:rPr>
              <a:t>X)</a:t>
            </a:r>
            <a:r>
              <a:rPr sz="2400" dirty="0">
                <a:solidFill>
                  <a:srgbClr val="FFFFFF"/>
                </a:solidFill>
                <a:latin typeface="Times New Roman"/>
                <a:cs typeface="Times New Roman"/>
              </a:rPr>
              <a:t> </a:t>
            </a:r>
            <a:r>
              <a:rPr sz="2400" dirty="0">
                <a:solidFill>
                  <a:srgbClr val="FFFFFF"/>
                </a:solidFill>
                <a:latin typeface="Arial"/>
                <a:cs typeface="Arial"/>
              </a:rPr>
              <a:t>.</a:t>
            </a:r>
            <a:r>
              <a:rPr sz="2400" dirty="0">
                <a:solidFill>
                  <a:srgbClr val="FFFFFF"/>
                </a:solidFill>
                <a:latin typeface="Times New Roman"/>
                <a:cs typeface="Times New Roman"/>
              </a:rPr>
              <a:t>	</a:t>
            </a:r>
            <a:r>
              <a:rPr sz="2400" dirty="0">
                <a:solidFill>
                  <a:srgbClr val="FFFFFF"/>
                </a:solidFill>
                <a:latin typeface="Arial"/>
                <a:cs typeface="Arial"/>
              </a:rPr>
              <a:t>l00</a:t>
            </a:r>
            <a:r>
              <a:rPr sz="2400" dirty="0">
                <a:solidFill>
                  <a:srgbClr val="FFFFFF"/>
                </a:solidFill>
                <a:latin typeface="Times New Roman"/>
                <a:cs typeface="Times New Roman"/>
              </a:rPr>
              <a:t>	</a:t>
            </a:r>
            <a:r>
              <a:rPr sz="2400" dirty="0">
                <a:solidFill>
                  <a:srgbClr val="FFFFFF"/>
                </a:solidFill>
                <a:latin typeface="Arial"/>
                <a:cs typeface="Arial"/>
              </a:rPr>
              <a:t>,</a:t>
            </a:r>
            <a:r>
              <a:rPr sz="2400" dirty="0">
                <a:solidFill>
                  <a:srgbClr val="FFFFFF"/>
                </a:solidFill>
                <a:latin typeface="Times New Roman"/>
                <a:cs typeface="Times New Roman"/>
              </a:rPr>
              <a:t> </a:t>
            </a:r>
            <a:r>
              <a:rPr sz="2400" dirty="0">
                <a:solidFill>
                  <a:srgbClr val="FFFFFF"/>
                </a:solidFill>
                <a:latin typeface="Arial"/>
                <a:cs typeface="Arial"/>
              </a:rPr>
              <a:t>kde</a:t>
            </a:r>
            <a:endParaRPr sz="2400" dirty="0">
              <a:latin typeface="Arial"/>
              <a:cs typeface="Arial"/>
            </a:endParaRPr>
          </a:p>
          <a:p>
            <a:pPr marL="12700">
              <a:lnSpc>
                <a:spcPct val="100000"/>
              </a:lnSpc>
              <a:spcBef>
                <a:spcPts val="450"/>
              </a:spcBef>
            </a:pPr>
            <a:r>
              <a:rPr sz="2000" dirty="0">
                <a:solidFill>
                  <a:srgbClr val="FFFFFF"/>
                </a:solidFill>
                <a:latin typeface="Arial"/>
                <a:cs typeface="Arial"/>
              </a:rPr>
              <a:t>Q.….. maximální možné snížení prodaného množství (tržeb)</a:t>
            </a:r>
            <a:r>
              <a:rPr sz="2000" dirty="0">
                <a:solidFill>
                  <a:srgbClr val="FFFFFF"/>
                </a:solidFill>
                <a:latin typeface="Times New Roman"/>
                <a:cs typeface="Times New Roman"/>
              </a:rPr>
              <a:t> </a:t>
            </a:r>
            <a:r>
              <a:rPr sz="2000" dirty="0">
                <a:solidFill>
                  <a:srgbClr val="FFFFFF"/>
                </a:solidFill>
                <a:latin typeface="Arial"/>
                <a:cs typeface="Arial"/>
              </a:rPr>
              <a:t>v</a:t>
            </a:r>
            <a:r>
              <a:rPr sz="2000" dirty="0">
                <a:solidFill>
                  <a:srgbClr val="FFFFFF"/>
                </a:solidFill>
                <a:latin typeface="Times New Roman"/>
                <a:cs typeface="Times New Roman"/>
              </a:rPr>
              <a:t> </a:t>
            </a:r>
            <a:r>
              <a:rPr sz="2000" dirty="0">
                <a:solidFill>
                  <a:srgbClr val="FFFFFF"/>
                </a:solidFill>
                <a:latin typeface="Arial"/>
                <a:cs typeface="Arial"/>
              </a:rPr>
              <a:t>procentech</a:t>
            </a:r>
            <a:r>
              <a:rPr sz="2000" dirty="0">
                <a:solidFill>
                  <a:srgbClr val="FFFFFF"/>
                </a:solidFill>
                <a:latin typeface="Times New Roman"/>
                <a:cs typeface="Times New Roman"/>
              </a:rPr>
              <a:t> </a:t>
            </a:r>
            <a:r>
              <a:rPr sz="2000" dirty="0">
                <a:solidFill>
                  <a:srgbClr val="FFFFFF"/>
                </a:solidFill>
                <a:latin typeface="Arial"/>
                <a:cs typeface="Arial"/>
              </a:rPr>
              <a:t>a</a:t>
            </a:r>
            <a:endParaRPr sz="2000" dirty="0">
              <a:latin typeface="Arial"/>
              <a:cs typeface="Arial"/>
            </a:endParaRPr>
          </a:p>
          <a:p>
            <a:pPr marL="12700">
              <a:lnSpc>
                <a:spcPct val="100000"/>
              </a:lnSpc>
              <a:spcBef>
                <a:spcPts val="430"/>
              </a:spcBef>
            </a:pPr>
            <a:r>
              <a:rPr sz="2000" dirty="0">
                <a:solidFill>
                  <a:srgbClr val="FFFFFF"/>
                </a:solidFill>
                <a:latin typeface="Arial"/>
                <a:cs typeface="Arial"/>
              </a:rPr>
              <a:t>X.…….uvažované zvýšení ceny</a:t>
            </a:r>
            <a:r>
              <a:rPr sz="2000" dirty="0">
                <a:solidFill>
                  <a:srgbClr val="FFFFFF"/>
                </a:solidFill>
                <a:latin typeface="Times New Roman"/>
                <a:cs typeface="Times New Roman"/>
              </a:rPr>
              <a:t> </a:t>
            </a:r>
            <a:r>
              <a:rPr sz="2000" dirty="0">
                <a:solidFill>
                  <a:srgbClr val="FFFFFF"/>
                </a:solidFill>
                <a:latin typeface="Arial"/>
                <a:cs typeface="Arial"/>
              </a:rPr>
              <a:t>v</a:t>
            </a:r>
            <a:r>
              <a:rPr sz="2000" dirty="0">
                <a:solidFill>
                  <a:srgbClr val="FFFFFF"/>
                </a:solidFill>
                <a:latin typeface="Times New Roman"/>
                <a:cs typeface="Times New Roman"/>
              </a:rPr>
              <a:t> </a:t>
            </a:r>
            <a:r>
              <a:rPr sz="2000" dirty="0">
                <a:solidFill>
                  <a:srgbClr val="FFFFFF"/>
                </a:solidFill>
                <a:latin typeface="Arial"/>
                <a:cs typeface="Arial"/>
              </a:rPr>
              <a:t>procentech</a:t>
            </a:r>
            <a:endParaRPr sz="2000" dirty="0">
              <a:latin typeface="Arial"/>
              <a:cs typeface="Aria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490530" y="409701"/>
            <a:ext cx="9102739" cy="1179810"/>
          </a:xfrm>
          <a:prstGeom prst="rect">
            <a:avLst/>
          </a:prstGeom>
        </p:spPr>
        <p:txBody>
          <a:bodyPr vert="horz" wrap="square" lIns="0" tIns="0" rIns="0" bIns="0" rtlCol="0">
            <a:spAutoFit/>
          </a:bodyPr>
          <a:lstStyle/>
          <a:p>
            <a:pPr marL="12700">
              <a:lnSpc>
                <a:spcPts val="4630"/>
              </a:lnSpc>
            </a:pPr>
            <a:r>
              <a:rPr dirty="0"/>
              <a:t>Vliv konkurenční situace a chování na</a:t>
            </a:r>
          </a:p>
          <a:p>
            <a:pPr marL="12700">
              <a:lnSpc>
                <a:spcPts val="4630"/>
              </a:lnSpc>
            </a:pPr>
            <a:r>
              <a:rPr dirty="0"/>
              <a:t>trhu</a:t>
            </a:r>
            <a:r>
              <a:rPr dirty="0">
                <a:latin typeface="Times New Roman"/>
                <a:cs typeface="Times New Roman"/>
              </a:rPr>
              <a:t> </a:t>
            </a:r>
            <a:r>
              <a:rPr dirty="0"/>
              <a:t>na</a:t>
            </a:r>
            <a:r>
              <a:rPr dirty="0">
                <a:latin typeface="Times New Roman"/>
                <a:cs typeface="Times New Roman"/>
              </a:rPr>
              <a:t> </a:t>
            </a:r>
            <a:r>
              <a:rPr dirty="0"/>
              <a:t>ceny</a:t>
            </a:r>
          </a:p>
        </p:txBody>
      </p:sp>
      <p:sp>
        <p:nvSpPr>
          <p:cNvPr id="3" name="object 3"/>
          <p:cNvSpPr txBox="1">
            <a:spLocks noGrp="1"/>
          </p:cNvSpPr>
          <p:nvPr>
            <p:ph type="body" idx="1"/>
          </p:nvPr>
        </p:nvSpPr>
        <p:spPr>
          <a:xfrm>
            <a:off x="490511" y="1808386"/>
            <a:ext cx="9102777" cy="2244204"/>
          </a:xfrm>
          <a:prstGeom prst="rect">
            <a:avLst/>
          </a:prstGeom>
        </p:spPr>
        <p:txBody>
          <a:bodyPr vert="horz" wrap="square" lIns="0" tIns="0" rIns="0" bIns="0" rtlCol="0">
            <a:spAutoFit/>
          </a:bodyPr>
          <a:lstStyle/>
          <a:p>
            <a:pPr marL="692150" marR="66040" indent="-680085">
              <a:lnSpc>
                <a:spcPts val="2680"/>
              </a:lnSpc>
            </a:pPr>
            <a:r>
              <a:rPr dirty="0"/>
              <a:t>Podmínky konkurence</a:t>
            </a:r>
            <a:r>
              <a:rPr dirty="0">
                <a:latin typeface="Times New Roman"/>
                <a:cs typeface="Times New Roman"/>
              </a:rPr>
              <a:t> </a:t>
            </a:r>
            <a:r>
              <a:rPr dirty="0"/>
              <a:t>na</a:t>
            </a:r>
            <a:r>
              <a:rPr dirty="0">
                <a:latin typeface="Times New Roman"/>
                <a:cs typeface="Times New Roman"/>
              </a:rPr>
              <a:t> </a:t>
            </a:r>
            <a:r>
              <a:rPr dirty="0"/>
              <a:t>trhu</a:t>
            </a:r>
            <a:r>
              <a:rPr dirty="0">
                <a:latin typeface="Times New Roman"/>
                <a:cs typeface="Times New Roman"/>
              </a:rPr>
              <a:t> </a:t>
            </a:r>
            <a:r>
              <a:rPr dirty="0"/>
              <a:t>se</a:t>
            </a:r>
            <a:r>
              <a:rPr dirty="0">
                <a:latin typeface="Times New Roman"/>
                <a:cs typeface="Times New Roman"/>
              </a:rPr>
              <a:t> </a:t>
            </a:r>
            <a:r>
              <a:rPr dirty="0"/>
              <a:t>reálně projevují </a:t>
            </a:r>
            <a:r>
              <a:rPr b="1" dirty="0"/>
              <a:t>ve</a:t>
            </a:r>
            <a:r>
              <a:rPr b="1" dirty="0">
                <a:latin typeface="Times New Roman"/>
                <a:cs typeface="Times New Roman"/>
              </a:rPr>
              <a:t> </a:t>
            </a:r>
            <a:r>
              <a:rPr b="1" dirty="0"/>
              <a:t>stupni</a:t>
            </a:r>
            <a:r>
              <a:rPr b="1" dirty="0">
                <a:latin typeface="Times New Roman"/>
                <a:cs typeface="Times New Roman"/>
              </a:rPr>
              <a:t> </a:t>
            </a:r>
            <a:r>
              <a:rPr b="1" dirty="0"/>
              <a:t>závislosti </a:t>
            </a:r>
            <a:r>
              <a:rPr dirty="0"/>
              <a:t>mezi</a:t>
            </a:r>
            <a:r>
              <a:rPr dirty="0">
                <a:latin typeface="Times New Roman"/>
                <a:cs typeface="Times New Roman"/>
              </a:rPr>
              <a:t> </a:t>
            </a:r>
            <a:r>
              <a:rPr dirty="0"/>
              <a:t>konkurenty</a:t>
            </a:r>
            <a:r>
              <a:rPr dirty="0">
                <a:latin typeface="Times New Roman"/>
                <a:cs typeface="Times New Roman"/>
              </a:rPr>
              <a:t> </a:t>
            </a:r>
            <a:r>
              <a:rPr dirty="0"/>
              <a:t>(prodávajícími)</a:t>
            </a:r>
            <a:r>
              <a:rPr dirty="0">
                <a:latin typeface="Times New Roman"/>
                <a:cs typeface="Times New Roman"/>
              </a:rPr>
              <a:t> </a:t>
            </a:r>
            <a:r>
              <a:rPr dirty="0"/>
              <a:t>a</a:t>
            </a:r>
            <a:r>
              <a:rPr dirty="0">
                <a:latin typeface="Times New Roman"/>
                <a:cs typeface="Times New Roman"/>
              </a:rPr>
              <a:t> </a:t>
            </a:r>
            <a:r>
              <a:rPr dirty="0"/>
              <a:t>s</a:t>
            </a:r>
            <a:r>
              <a:rPr dirty="0">
                <a:latin typeface="Times New Roman"/>
                <a:cs typeface="Times New Roman"/>
              </a:rPr>
              <a:t> </a:t>
            </a:r>
            <a:r>
              <a:rPr dirty="0"/>
              <a:t>tím bezprostředně podmíněným </a:t>
            </a:r>
            <a:r>
              <a:rPr b="1" dirty="0"/>
              <a:t>prostorem</a:t>
            </a:r>
            <a:r>
              <a:rPr b="1" dirty="0">
                <a:latin typeface="Times New Roman"/>
                <a:cs typeface="Times New Roman"/>
              </a:rPr>
              <a:t> </a:t>
            </a:r>
            <a:r>
              <a:rPr b="1" dirty="0"/>
              <a:t>pro</a:t>
            </a:r>
            <a:r>
              <a:rPr b="1" dirty="0">
                <a:latin typeface="Times New Roman"/>
                <a:cs typeface="Times New Roman"/>
              </a:rPr>
              <a:t> </a:t>
            </a:r>
            <a:r>
              <a:rPr b="1" dirty="0"/>
              <a:t>vlastní ovlivňování </a:t>
            </a:r>
            <a:r>
              <a:rPr dirty="0"/>
              <a:t>tržního partnera</a:t>
            </a:r>
            <a:r>
              <a:rPr dirty="0">
                <a:latin typeface="Times New Roman"/>
                <a:cs typeface="Times New Roman"/>
              </a:rPr>
              <a:t> </a:t>
            </a:r>
            <a:r>
              <a:rPr dirty="0"/>
              <a:t>(kupujícího)</a:t>
            </a:r>
          </a:p>
          <a:p>
            <a:pPr marL="12700">
              <a:lnSpc>
                <a:spcPts val="2780"/>
              </a:lnSpc>
              <a:spcBef>
                <a:spcPts val="1145"/>
              </a:spcBef>
            </a:pPr>
            <a:r>
              <a:rPr dirty="0"/>
              <a:t>Při analýze konkrétní tržní situace</a:t>
            </a:r>
            <a:r>
              <a:rPr dirty="0">
                <a:latin typeface="Times New Roman"/>
                <a:cs typeface="Times New Roman"/>
              </a:rPr>
              <a:t> </a:t>
            </a:r>
            <a:r>
              <a:rPr dirty="0"/>
              <a:t>se</a:t>
            </a:r>
            <a:r>
              <a:rPr dirty="0">
                <a:latin typeface="Times New Roman"/>
                <a:cs typeface="Times New Roman"/>
              </a:rPr>
              <a:t> </a:t>
            </a:r>
            <a:r>
              <a:rPr dirty="0"/>
              <a:t>využívají čtyři základní</a:t>
            </a:r>
          </a:p>
          <a:p>
            <a:pPr marL="692150">
              <a:lnSpc>
                <a:spcPts val="2780"/>
              </a:lnSpc>
            </a:pPr>
            <a:r>
              <a:rPr dirty="0"/>
              <a:t>modelové struktury:</a:t>
            </a:r>
          </a:p>
        </p:txBody>
      </p:sp>
      <p:sp>
        <p:nvSpPr>
          <p:cNvPr id="4" name="object 4"/>
          <p:cNvSpPr txBox="1"/>
          <p:nvPr/>
        </p:nvSpPr>
        <p:spPr>
          <a:xfrm>
            <a:off x="490525" y="4206463"/>
            <a:ext cx="132715" cy="1938992"/>
          </a:xfrm>
          <a:prstGeom prst="rect">
            <a:avLst/>
          </a:prstGeom>
        </p:spPr>
        <p:txBody>
          <a:bodyPr vert="horz" wrap="square" lIns="0" tIns="0" rIns="0" bIns="0" rtlCol="0">
            <a:spAutoFit/>
          </a:bodyPr>
          <a:lstStyle/>
          <a:p>
            <a:pPr marL="12700">
              <a:lnSpc>
                <a:spcPct val="100000"/>
              </a:lnSpc>
            </a:pPr>
            <a:r>
              <a:rPr sz="2400" dirty="0">
                <a:solidFill>
                  <a:srgbClr val="FFFFFF"/>
                </a:solidFill>
                <a:latin typeface="Times New Roman"/>
                <a:cs typeface="Times New Roman"/>
              </a:rPr>
              <a:t>•</a:t>
            </a:r>
            <a:endParaRPr sz="2400">
              <a:latin typeface="Times New Roman"/>
              <a:cs typeface="Times New Roman"/>
            </a:endParaRPr>
          </a:p>
          <a:p>
            <a:pPr marL="12700">
              <a:lnSpc>
                <a:spcPct val="100000"/>
              </a:lnSpc>
              <a:spcBef>
                <a:spcPts val="1200"/>
              </a:spcBef>
            </a:pPr>
            <a:r>
              <a:rPr sz="2400" dirty="0">
                <a:solidFill>
                  <a:srgbClr val="FFFFFF"/>
                </a:solidFill>
                <a:latin typeface="Times New Roman"/>
                <a:cs typeface="Times New Roman"/>
              </a:rPr>
              <a:t>•</a:t>
            </a:r>
            <a:endParaRPr sz="2400">
              <a:latin typeface="Times New Roman"/>
              <a:cs typeface="Times New Roman"/>
            </a:endParaRPr>
          </a:p>
          <a:p>
            <a:pPr marL="12700">
              <a:lnSpc>
                <a:spcPct val="100000"/>
              </a:lnSpc>
              <a:spcBef>
                <a:spcPts val="1200"/>
              </a:spcBef>
            </a:pPr>
            <a:r>
              <a:rPr sz="2400" dirty="0">
                <a:solidFill>
                  <a:srgbClr val="FFFFFF"/>
                </a:solidFill>
                <a:latin typeface="Times New Roman"/>
                <a:cs typeface="Times New Roman"/>
              </a:rPr>
              <a:t>•</a:t>
            </a:r>
            <a:endParaRPr sz="2400">
              <a:latin typeface="Times New Roman"/>
              <a:cs typeface="Times New Roman"/>
            </a:endParaRPr>
          </a:p>
          <a:p>
            <a:pPr marL="12700">
              <a:lnSpc>
                <a:spcPct val="100000"/>
              </a:lnSpc>
              <a:spcBef>
                <a:spcPts val="1200"/>
              </a:spcBef>
            </a:pPr>
            <a:r>
              <a:rPr sz="2400" dirty="0">
                <a:solidFill>
                  <a:srgbClr val="FFFFFF"/>
                </a:solidFill>
                <a:latin typeface="Times New Roman"/>
                <a:cs typeface="Times New Roman"/>
              </a:rPr>
              <a:t>•</a:t>
            </a:r>
            <a:endParaRPr sz="2400">
              <a:latin typeface="Times New Roman"/>
              <a:cs typeface="Times New Roman"/>
            </a:endParaRPr>
          </a:p>
        </p:txBody>
      </p:sp>
      <p:sp>
        <p:nvSpPr>
          <p:cNvPr id="5" name="object 5"/>
          <p:cNvSpPr txBox="1"/>
          <p:nvPr/>
        </p:nvSpPr>
        <p:spPr>
          <a:xfrm>
            <a:off x="1170526" y="4204744"/>
            <a:ext cx="5233035" cy="2097754"/>
          </a:xfrm>
          <a:prstGeom prst="rect">
            <a:avLst/>
          </a:prstGeom>
        </p:spPr>
        <p:txBody>
          <a:bodyPr vert="horz" wrap="square" lIns="0" tIns="0" rIns="0" bIns="0" rtlCol="0">
            <a:spAutoFit/>
          </a:bodyPr>
          <a:lstStyle/>
          <a:p>
            <a:pPr marL="12700" marR="2229485">
              <a:lnSpc>
                <a:spcPct val="141700"/>
              </a:lnSpc>
            </a:pPr>
            <a:r>
              <a:rPr sz="2400" dirty="0">
                <a:solidFill>
                  <a:srgbClr val="FFFFFF"/>
                </a:solidFill>
                <a:latin typeface="Arial"/>
                <a:cs typeface="Arial"/>
              </a:rPr>
              <a:t>dokonalá konkurence,</a:t>
            </a:r>
            <a:r>
              <a:rPr sz="2400" dirty="0">
                <a:solidFill>
                  <a:srgbClr val="FFFFFF"/>
                </a:solidFill>
                <a:latin typeface="Times New Roman"/>
                <a:cs typeface="Times New Roman"/>
              </a:rPr>
              <a:t> </a:t>
            </a:r>
            <a:r>
              <a:rPr sz="2400" dirty="0">
                <a:solidFill>
                  <a:srgbClr val="FFFFFF"/>
                </a:solidFill>
                <a:latin typeface="Arial"/>
                <a:cs typeface="Arial"/>
              </a:rPr>
              <a:t>oligopol,</a:t>
            </a:r>
            <a:endParaRPr sz="2400">
              <a:latin typeface="Arial"/>
              <a:cs typeface="Arial"/>
            </a:endParaRPr>
          </a:p>
          <a:p>
            <a:pPr marL="12700" marR="5080">
              <a:lnSpc>
                <a:spcPct val="141700"/>
              </a:lnSpc>
            </a:pPr>
            <a:r>
              <a:rPr sz="2400" dirty="0">
                <a:solidFill>
                  <a:srgbClr val="FFFFFF"/>
                </a:solidFill>
                <a:latin typeface="Arial"/>
                <a:cs typeface="Arial"/>
              </a:rPr>
              <a:t>nedokonalá (monopolní)</a:t>
            </a:r>
            <a:r>
              <a:rPr sz="2400" dirty="0">
                <a:solidFill>
                  <a:srgbClr val="FFFFFF"/>
                </a:solidFill>
                <a:latin typeface="Times New Roman"/>
                <a:cs typeface="Times New Roman"/>
              </a:rPr>
              <a:t> </a:t>
            </a:r>
            <a:r>
              <a:rPr sz="2400" dirty="0">
                <a:solidFill>
                  <a:srgbClr val="FFFFFF"/>
                </a:solidFill>
                <a:latin typeface="Arial"/>
                <a:cs typeface="Arial"/>
              </a:rPr>
              <a:t>konkurence</a:t>
            </a:r>
            <a:r>
              <a:rPr sz="2400" dirty="0">
                <a:solidFill>
                  <a:srgbClr val="FFFFFF"/>
                </a:solidFill>
                <a:latin typeface="Times New Roman"/>
                <a:cs typeface="Times New Roman"/>
              </a:rPr>
              <a:t> </a:t>
            </a:r>
            <a:r>
              <a:rPr sz="2400" dirty="0">
                <a:solidFill>
                  <a:srgbClr val="FFFFFF"/>
                </a:solidFill>
                <a:latin typeface="Arial"/>
                <a:cs typeface="Arial"/>
              </a:rPr>
              <a:t>a</a:t>
            </a:r>
            <a:r>
              <a:rPr sz="2400" dirty="0">
                <a:solidFill>
                  <a:srgbClr val="FFFFFF"/>
                </a:solidFill>
                <a:latin typeface="Times New Roman"/>
                <a:cs typeface="Times New Roman"/>
              </a:rPr>
              <a:t> </a:t>
            </a:r>
            <a:r>
              <a:rPr sz="2400" dirty="0">
                <a:solidFill>
                  <a:srgbClr val="FFFFFF"/>
                </a:solidFill>
                <a:latin typeface="Arial"/>
                <a:cs typeface="Arial"/>
              </a:rPr>
              <a:t>monopol.</a:t>
            </a:r>
            <a:endParaRPr sz="2400">
              <a:latin typeface="Arial"/>
              <a:cs typeface="Aria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490530" y="409701"/>
            <a:ext cx="9102739" cy="902035"/>
          </a:xfrm>
          <a:prstGeom prst="rect">
            <a:avLst/>
          </a:prstGeom>
        </p:spPr>
        <p:txBody>
          <a:bodyPr vert="horz" wrap="square" lIns="0" tIns="283711" rIns="0" bIns="0" rtlCol="0">
            <a:spAutoFit/>
          </a:bodyPr>
          <a:lstStyle/>
          <a:p>
            <a:pPr marL="12700">
              <a:lnSpc>
                <a:spcPct val="100000"/>
              </a:lnSpc>
            </a:pPr>
            <a:r>
              <a:rPr dirty="0"/>
              <a:t>Monopolní trh</a:t>
            </a:r>
          </a:p>
        </p:txBody>
      </p:sp>
      <p:sp>
        <p:nvSpPr>
          <p:cNvPr id="3" name="object 3"/>
          <p:cNvSpPr txBox="1"/>
          <p:nvPr/>
        </p:nvSpPr>
        <p:spPr>
          <a:xfrm>
            <a:off x="490522" y="1808386"/>
            <a:ext cx="9026525" cy="4339650"/>
          </a:xfrm>
          <a:prstGeom prst="rect">
            <a:avLst/>
          </a:prstGeom>
        </p:spPr>
        <p:txBody>
          <a:bodyPr vert="horz" wrap="square" lIns="0" tIns="0" rIns="0" bIns="0" rtlCol="0">
            <a:spAutoFit/>
          </a:bodyPr>
          <a:lstStyle/>
          <a:p>
            <a:pPr marL="349250" marR="127000" indent="-337185">
              <a:lnSpc>
                <a:spcPts val="2680"/>
              </a:lnSpc>
            </a:pPr>
            <a:r>
              <a:rPr sz="2400" b="1" dirty="0">
                <a:solidFill>
                  <a:srgbClr val="FFFFFF"/>
                </a:solidFill>
                <a:latin typeface="Arial"/>
                <a:cs typeface="Arial"/>
              </a:rPr>
              <a:t>Limitním případem </a:t>
            </a:r>
            <a:r>
              <a:rPr sz="2400" dirty="0">
                <a:solidFill>
                  <a:srgbClr val="FFFFFF"/>
                </a:solidFill>
                <a:latin typeface="Arial"/>
                <a:cs typeface="Arial"/>
              </a:rPr>
              <a:t>konkurenční situace</a:t>
            </a:r>
            <a:r>
              <a:rPr sz="2400" dirty="0">
                <a:solidFill>
                  <a:srgbClr val="FFFFFF"/>
                </a:solidFill>
                <a:latin typeface="Times New Roman"/>
                <a:cs typeface="Times New Roman"/>
              </a:rPr>
              <a:t> </a:t>
            </a:r>
            <a:r>
              <a:rPr sz="2400" dirty="0">
                <a:solidFill>
                  <a:srgbClr val="FFFFFF"/>
                </a:solidFill>
                <a:latin typeface="Arial"/>
                <a:cs typeface="Arial"/>
              </a:rPr>
              <a:t>– trh</a:t>
            </a:r>
            <a:r>
              <a:rPr sz="2400" dirty="0">
                <a:solidFill>
                  <a:srgbClr val="FFFFFF"/>
                </a:solidFill>
                <a:latin typeface="Times New Roman"/>
                <a:cs typeface="Times New Roman"/>
              </a:rPr>
              <a:t> </a:t>
            </a:r>
            <a:r>
              <a:rPr sz="2400" dirty="0">
                <a:solidFill>
                  <a:srgbClr val="FFFFFF"/>
                </a:solidFill>
                <a:latin typeface="Arial"/>
                <a:cs typeface="Arial"/>
              </a:rPr>
              <a:t>ovládá jedna</a:t>
            </a:r>
            <a:r>
              <a:rPr sz="2400" dirty="0">
                <a:solidFill>
                  <a:srgbClr val="FFFFFF"/>
                </a:solidFill>
                <a:latin typeface="Times New Roman"/>
                <a:cs typeface="Times New Roman"/>
              </a:rPr>
              <a:t> </a:t>
            </a:r>
            <a:r>
              <a:rPr sz="2400" dirty="0">
                <a:solidFill>
                  <a:srgbClr val="FFFFFF"/>
                </a:solidFill>
                <a:latin typeface="Arial"/>
                <a:cs typeface="Arial"/>
              </a:rPr>
              <a:t>firma,</a:t>
            </a:r>
            <a:r>
              <a:rPr sz="2400" dirty="0">
                <a:solidFill>
                  <a:srgbClr val="FFFFFF"/>
                </a:solidFill>
                <a:latin typeface="Times New Roman"/>
                <a:cs typeface="Times New Roman"/>
              </a:rPr>
              <a:t> </a:t>
            </a:r>
            <a:r>
              <a:rPr sz="2400" dirty="0">
                <a:solidFill>
                  <a:srgbClr val="FFFFFF"/>
                </a:solidFill>
                <a:latin typeface="Arial"/>
                <a:cs typeface="Arial"/>
              </a:rPr>
              <a:t>výkon nemá přímého konkurenta</a:t>
            </a:r>
            <a:r>
              <a:rPr sz="2400" dirty="0">
                <a:solidFill>
                  <a:srgbClr val="FFFFFF"/>
                </a:solidFill>
                <a:latin typeface="Times New Roman"/>
                <a:cs typeface="Times New Roman"/>
              </a:rPr>
              <a:t> </a:t>
            </a:r>
            <a:r>
              <a:rPr sz="2400" dirty="0">
                <a:solidFill>
                  <a:srgbClr val="FFFFFF"/>
                </a:solidFill>
                <a:latin typeface="Arial"/>
                <a:cs typeface="Arial"/>
              </a:rPr>
              <a:t>(charakteristické např.</a:t>
            </a:r>
            <a:r>
              <a:rPr sz="2400" dirty="0">
                <a:solidFill>
                  <a:srgbClr val="FFFFFF"/>
                </a:solidFill>
                <a:latin typeface="Times New Roman"/>
                <a:cs typeface="Times New Roman"/>
              </a:rPr>
              <a:t> </a:t>
            </a:r>
            <a:r>
              <a:rPr sz="2400" dirty="0">
                <a:solidFill>
                  <a:srgbClr val="FFFFFF"/>
                </a:solidFill>
                <a:latin typeface="Arial"/>
                <a:cs typeface="Arial"/>
              </a:rPr>
              <a:t>pro</a:t>
            </a:r>
            <a:r>
              <a:rPr sz="2400" dirty="0">
                <a:solidFill>
                  <a:srgbClr val="FFFFFF"/>
                </a:solidFill>
                <a:latin typeface="Times New Roman"/>
                <a:cs typeface="Times New Roman"/>
              </a:rPr>
              <a:t> </a:t>
            </a:r>
            <a:r>
              <a:rPr sz="2400" dirty="0">
                <a:solidFill>
                  <a:srgbClr val="FFFFFF"/>
                </a:solidFill>
                <a:latin typeface="Arial"/>
                <a:cs typeface="Arial"/>
              </a:rPr>
              <a:t>zavádění nového výkonu na</a:t>
            </a:r>
            <a:r>
              <a:rPr sz="2400" dirty="0">
                <a:solidFill>
                  <a:srgbClr val="FFFFFF"/>
                </a:solidFill>
                <a:latin typeface="Times New Roman"/>
                <a:cs typeface="Times New Roman"/>
              </a:rPr>
              <a:t> </a:t>
            </a:r>
            <a:r>
              <a:rPr sz="2400" dirty="0">
                <a:solidFill>
                  <a:srgbClr val="FFFFFF"/>
                </a:solidFill>
                <a:latin typeface="Arial"/>
                <a:cs typeface="Arial"/>
              </a:rPr>
              <a:t>trh)</a:t>
            </a:r>
            <a:endParaRPr sz="2400">
              <a:latin typeface="Arial"/>
              <a:cs typeface="Arial"/>
            </a:endParaRPr>
          </a:p>
          <a:p>
            <a:pPr marL="12700">
              <a:lnSpc>
                <a:spcPts val="2780"/>
              </a:lnSpc>
              <a:spcBef>
                <a:spcPts val="1145"/>
              </a:spcBef>
            </a:pPr>
            <a:r>
              <a:rPr sz="2400" dirty="0">
                <a:solidFill>
                  <a:srgbClr val="FFFFFF"/>
                </a:solidFill>
                <a:latin typeface="Arial"/>
                <a:cs typeface="Arial"/>
              </a:rPr>
              <a:t>Délka trvání monopolu</a:t>
            </a:r>
            <a:r>
              <a:rPr sz="2400" dirty="0">
                <a:solidFill>
                  <a:srgbClr val="FFFFFF"/>
                </a:solidFill>
                <a:latin typeface="Times New Roman"/>
                <a:cs typeface="Times New Roman"/>
              </a:rPr>
              <a:t> </a:t>
            </a:r>
            <a:r>
              <a:rPr sz="2400" dirty="0">
                <a:solidFill>
                  <a:srgbClr val="FFFFFF"/>
                </a:solidFill>
                <a:latin typeface="Arial"/>
                <a:cs typeface="Arial"/>
              </a:rPr>
              <a:t>ovlivněna existencí obranných bariér</a:t>
            </a:r>
            <a:endParaRPr sz="2400">
              <a:latin typeface="Arial"/>
              <a:cs typeface="Arial"/>
            </a:endParaRPr>
          </a:p>
          <a:p>
            <a:pPr marL="349250">
              <a:lnSpc>
                <a:spcPts val="2780"/>
              </a:lnSpc>
            </a:pPr>
            <a:r>
              <a:rPr sz="2400" dirty="0">
                <a:solidFill>
                  <a:srgbClr val="FFFFFF"/>
                </a:solidFill>
                <a:latin typeface="Arial"/>
                <a:cs typeface="Arial"/>
              </a:rPr>
              <a:t>vstupu</a:t>
            </a:r>
            <a:r>
              <a:rPr sz="2400" dirty="0">
                <a:solidFill>
                  <a:srgbClr val="FFFFFF"/>
                </a:solidFill>
                <a:latin typeface="Times New Roman"/>
                <a:cs typeface="Times New Roman"/>
              </a:rPr>
              <a:t> </a:t>
            </a:r>
            <a:r>
              <a:rPr sz="2400" dirty="0">
                <a:solidFill>
                  <a:srgbClr val="FFFFFF"/>
                </a:solidFill>
                <a:latin typeface="Arial"/>
                <a:cs typeface="Arial"/>
              </a:rPr>
              <a:t>nových konkurentů</a:t>
            </a:r>
            <a:endParaRPr sz="2400">
              <a:latin typeface="Arial"/>
              <a:cs typeface="Arial"/>
            </a:endParaRPr>
          </a:p>
          <a:p>
            <a:pPr marL="349250" indent="-336550">
              <a:lnSpc>
                <a:spcPct val="100000"/>
              </a:lnSpc>
              <a:spcBef>
                <a:spcPts val="1200"/>
              </a:spcBef>
              <a:buClr>
                <a:srgbClr val="FFFFFF"/>
              </a:buClr>
              <a:buFont typeface="Times New Roman"/>
              <a:buChar char="•"/>
              <a:tabLst>
                <a:tab pos="349885" algn="l"/>
              </a:tabLst>
            </a:pPr>
            <a:r>
              <a:rPr sz="2400" dirty="0">
                <a:solidFill>
                  <a:srgbClr val="FFFFFF"/>
                </a:solidFill>
                <a:latin typeface="Arial"/>
                <a:cs typeface="Arial"/>
              </a:rPr>
              <a:t>dispozice</a:t>
            </a:r>
            <a:r>
              <a:rPr sz="2400" dirty="0">
                <a:solidFill>
                  <a:srgbClr val="FFFFFF"/>
                </a:solidFill>
                <a:latin typeface="Times New Roman"/>
                <a:cs typeface="Times New Roman"/>
              </a:rPr>
              <a:t> </a:t>
            </a:r>
            <a:r>
              <a:rPr sz="2400" dirty="0">
                <a:solidFill>
                  <a:srgbClr val="FFFFFF"/>
                </a:solidFill>
                <a:latin typeface="Arial"/>
                <a:cs typeface="Arial"/>
              </a:rPr>
              <a:t>specifickým přírodním zdrojem</a:t>
            </a:r>
            <a:endParaRPr sz="2400">
              <a:latin typeface="Arial"/>
              <a:cs typeface="Arial"/>
            </a:endParaRPr>
          </a:p>
          <a:p>
            <a:pPr marL="349250" indent="-336550">
              <a:lnSpc>
                <a:spcPct val="100000"/>
              </a:lnSpc>
              <a:spcBef>
                <a:spcPts val="1200"/>
              </a:spcBef>
              <a:buClr>
                <a:srgbClr val="FFFFFF"/>
              </a:buClr>
              <a:buFont typeface="Times New Roman"/>
              <a:buChar char="•"/>
              <a:tabLst>
                <a:tab pos="349885" algn="l"/>
              </a:tabLst>
            </a:pPr>
            <a:r>
              <a:rPr sz="2400" dirty="0">
                <a:solidFill>
                  <a:srgbClr val="FFFFFF"/>
                </a:solidFill>
                <a:latin typeface="Arial"/>
                <a:cs typeface="Arial"/>
              </a:rPr>
              <a:t>vytvořena na</a:t>
            </a:r>
            <a:r>
              <a:rPr sz="2400" dirty="0">
                <a:solidFill>
                  <a:srgbClr val="FFFFFF"/>
                </a:solidFill>
                <a:latin typeface="Times New Roman"/>
                <a:cs typeface="Times New Roman"/>
              </a:rPr>
              <a:t> </a:t>
            </a:r>
            <a:r>
              <a:rPr sz="2400" dirty="0">
                <a:solidFill>
                  <a:srgbClr val="FFFFFF"/>
                </a:solidFill>
                <a:latin typeface="Arial"/>
                <a:cs typeface="Arial"/>
              </a:rPr>
              <a:t>základě úspěšného výzkumu</a:t>
            </a:r>
            <a:endParaRPr sz="2400">
              <a:latin typeface="Arial"/>
              <a:cs typeface="Arial"/>
            </a:endParaRPr>
          </a:p>
          <a:p>
            <a:pPr marL="349250" indent="-336550">
              <a:lnSpc>
                <a:spcPts val="2780"/>
              </a:lnSpc>
              <a:spcBef>
                <a:spcPts val="1200"/>
              </a:spcBef>
              <a:buClr>
                <a:srgbClr val="FFFFFF"/>
              </a:buClr>
              <a:buFont typeface="Times New Roman"/>
              <a:buChar char="•"/>
              <a:tabLst>
                <a:tab pos="349885" algn="l"/>
              </a:tabLst>
            </a:pPr>
            <a:r>
              <a:rPr sz="2400" dirty="0">
                <a:solidFill>
                  <a:srgbClr val="FFFFFF"/>
                </a:solidFill>
                <a:latin typeface="Arial"/>
                <a:cs typeface="Arial"/>
              </a:rPr>
              <a:t>podporována legislativními normami</a:t>
            </a:r>
            <a:r>
              <a:rPr sz="2400" dirty="0">
                <a:solidFill>
                  <a:srgbClr val="FFFFFF"/>
                </a:solidFill>
                <a:latin typeface="Times New Roman"/>
                <a:cs typeface="Times New Roman"/>
              </a:rPr>
              <a:t> </a:t>
            </a:r>
            <a:r>
              <a:rPr sz="2400" dirty="0">
                <a:solidFill>
                  <a:srgbClr val="FFFFFF"/>
                </a:solidFill>
                <a:latin typeface="Arial"/>
                <a:cs typeface="Arial"/>
              </a:rPr>
              <a:t>-</a:t>
            </a:r>
            <a:r>
              <a:rPr sz="2400" dirty="0">
                <a:solidFill>
                  <a:srgbClr val="FFFFFF"/>
                </a:solidFill>
                <a:latin typeface="Times New Roman"/>
                <a:cs typeface="Times New Roman"/>
              </a:rPr>
              <a:t> </a:t>
            </a:r>
            <a:r>
              <a:rPr sz="2400" dirty="0">
                <a:solidFill>
                  <a:srgbClr val="FFFFFF"/>
                </a:solidFill>
                <a:latin typeface="Arial"/>
                <a:cs typeface="Arial"/>
              </a:rPr>
              <a:t>výlučná působnost státu v</a:t>
            </a:r>
            <a:endParaRPr sz="2400">
              <a:latin typeface="Arial"/>
              <a:cs typeface="Arial"/>
            </a:endParaRPr>
          </a:p>
          <a:p>
            <a:pPr marL="12700" indent="336550">
              <a:lnSpc>
                <a:spcPts val="2780"/>
              </a:lnSpc>
            </a:pPr>
            <a:r>
              <a:rPr sz="2400" dirty="0">
                <a:solidFill>
                  <a:srgbClr val="FFFFFF"/>
                </a:solidFill>
                <a:latin typeface="Arial"/>
                <a:cs typeface="Arial"/>
              </a:rPr>
              <a:t>určených oblastech</a:t>
            </a:r>
            <a:r>
              <a:rPr sz="2400" dirty="0">
                <a:solidFill>
                  <a:srgbClr val="FFFFFF"/>
                </a:solidFill>
                <a:latin typeface="Times New Roman"/>
                <a:cs typeface="Times New Roman"/>
              </a:rPr>
              <a:t> </a:t>
            </a:r>
            <a:r>
              <a:rPr sz="2400" dirty="0">
                <a:solidFill>
                  <a:srgbClr val="FFFFFF"/>
                </a:solidFill>
                <a:latin typeface="Arial"/>
                <a:cs typeface="Arial"/>
              </a:rPr>
              <a:t>činnosti (např.</a:t>
            </a:r>
            <a:r>
              <a:rPr sz="2400" dirty="0">
                <a:solidFill>
                  <a:srgbClr val="FFFFFF"/>
                </a:solidFill>
                <a:latin typeface="Times New Roman"/>
                <a:cs typeface="Times New Roman"/>
              </a:rPr>
              <a:t> </a:t>
            </a:r>
            <a:r>
              <a:rPr sz="2400" dirty="0">
                <a:solidFill>
                  <a:srgbClr val="FFFFFF"/>
                </a:solidFill>
                <a:latin typeface="Arial"/>
                <a:cs typeface="Arial"/>
              </a:rPr>
              <a:t>armáda,</a:t>
            </a:r>
            <a:r>
              <a:rPr sz="2400" dirty="0">
                <a:solidFill>
                  <a:srgbClr val="FFFFFF"/>
                </a:solidFill>
                <a:latin typeface="Times New Roman"/>
                <a:cs typeface="Times New Roman"/>
              </a:rPr>
              <a:t> </a:t>
            </a:r>
            <a:r>
              <a:rPr sz="2400" dirty="0">
                <a:solidFill>
                  <a:srgbClr val="FFFFFF"/>
                </a:solidFill>
                <a:latin typeface="Arial"/>
                <a:cs typeface="Arial"/>
              </a:rPr>
              <a:t>policie</a:t>
            </a:r>
            <a:r>
              <a:rPr sz="2400" dirty="0">
                <a:solidFill>
                  <a:srgbClr val="FFFFFF"/>
                </a:solidFill>
                <a:latin typeface="Times New Roman"/>
                <a:cs typeface="Times New Roman"/>
              </a:rPr>
              <a:t> </a:t>
            </a:r>
            <a:r>
              <a:rPr sz="2400" dirty="0">
                <a:solidFill>
                  <a:srgbClr val="FFFFFF"/>
                </a:solidFill>
                <a:latin typeface="Arial"/>
                <a:cs typeface="Arial"/>
              </a:rPr>
              <a:t>a</a:t>
            </a:r>
            <a:r>
              <a:rPr sz="2400" dirty="0">
                <a:solidFill>
                  <a:srgbClr val="FFFFFF"/>
                </a:solidFill>
                <a:latin typeface="Times New Roman"/>
                <a:cs typeface="Times New Roman"/>
              </a:rPr>
              <a:t> </a:t>
            </a:r>
            <a:r>
              <a:rPr sz="2400" dirty="0">
                <a:solidFill>
                  <a:srgbClr val="FFFFFF"/>
                </a:solidFill>
                <a:latin typeface="Arial"/>
                <a:cs typeface="Arial"/>
              </a:rPr>
              <a:t>pod.)</a:t>
            </a:r>
            <a:endParaRPr sz="2400">
              <a:latin typeface="Arial"/>
              <a:cs typeface="Arial"/>
            </a:endParaRPr>
          </a:p>
          <a:p>
            <a:pPr marL="12700">
              <a:lnSpc>
                <a:spcPct val="100000"/>
              </a:lnSpc>
              <a:spcBef>
                <a:spcPts val="1200"/>
              </a:spcBef>
            </a:pPr>
            <a:r>
              <a:rPr sz="2400" dirty="0">
                <a:solidFill>
                  <a:srgbClr val="FFFFFF"/>
                </a:solidFill>
                <a:latin typeface="Arial"/>
                <a:cs typeface="Arial"/>
              </a:rPr>
              <a:t>Typická je</a:t>
            </a:r>
            <a:r>
              <a:rPr sz="2400" dirty="0">
                <a:solidFill>
                  <a:srgbClr val="FFFFFF"/>
                </a:solidFill>
                <a:latin typeface="Times New Roman"/>
                <a:cs typeface="Times New Roman"/>
              </a:rPr>
              <a:t> </a:t>
            </a:r>
            <a:r>
              <a:rPr sz="2400" dirty="0">
                <a:solidFill>
                  <a:srgbClr val="FFFFFF"/>
                </a:solidFill>
                <a:latin typeface="Arial"/>
                <a:cs typeface="Arial"/>
              </a:rPr>
              <a:t>politika</a:t>
            </a:r>
            <a:r>
              <a:rPr sz="2400" dirty="0">
                <a:solidFill>
                  <a:srgbClr val="FFFFFF"/>
                </a:solidFill>
                <a:latin typeface="Times New Roman"/>
                <a:cs typeface="Times New Roman"/>
              </a:rPr>
              <a:t> </a:t>
            </a:r>
            <a:r>
              <a:rPr sz="2400" dirty="0">
                <a:solidFill>
                  <a:srgbClr val="FFFFFF"/>
                </a:solidFill>
                <a:latin typeface="Arial"/>
                <a:cs typeface="Arial"/>
              </a:rPr>
              <a:t>maximalizace</a:t>
            </a:r>
            <a:r>
              <a:rPr sz="2400" dirty="0">
                <a:solidFill>
                  <a:srgbClr val="FFFFFF"/>
                </a:solidFill>
                <a:latin typeface="Times New Roman"/>
                <a:cs typeface="Times New Roman"/>
              </a:rPr>
              <a:t> </a:t>
            </a:r>
            <a:r>
              <a:rPr sz="2400" dirty="0">
                <a:solidFill>
                  <a:srgbClr val="FFFFFF"/>
                </a:solidFill>
                <a:latin typeface="Arial"/>
                <a:cs typeface="Arial"/>
              </a:rPr>
              <a:t>zisku</a:t>
            </a:r>
            <a:endParaRPr sz="2400">
              <a:latin typeface="Arial"/>
              <a:cs typeface="Aria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490530" y="409701"/>
            <a:ext cx="9102739" cy="902035"/>
          </a:xfrm>
          <a:prstGeom prst="rect">
            <a:avLst/>
          </a:prstGeom>
        </p:spPr>
        <p:txBody>
          <a:bodyPr vert="horz" wrap="square" lIns="0" tIns="283711" rIns="0" bIns="0" rtlCol="0">
            <a:spAutoFit/>
          </a:bodyPr>
          <a:lstStyle/>
          <a:p>
            <a:pPr marL="12700">
              <a:lnSpc>
                <a:spcPct val="100000"/>
              </a:lnSpc>
            </a:pPr>
            <a:r>
              <a:rPr dirty="0"/>
              <a:t>Oligopolní trh I</a:t>
            </a:r>
          </a:p>
        </p:txBody>
      </p:sp>
      <p:sp>
        <p:nvSpPr>
          <p:cNvPr id="3" name="object 3"/>
          <p:cNvSpPr txBox="1"/>
          <p:nvPr/>
        </p:nvSpPr>
        <p:spPr>
          <a:xfrm>
            <a:off x="490513" y="1808386"/>
            <a:ext cx="9083040" cy="5641544"/>
          </a:xfrm>
          <a:prstGeom prst="rect">
            <a:avLst/>
          </a:prstGeom>
        </p:spPr>
        <p:txBody>
          <a:bodyPr vert="horz" wrap="square" lIns="0" tIns="0" rIns="0" bIns="0" rtlCol="0">
            <a:spAutoFit/>
          </a:bodyPr>
          <a:lstStyle/>
          <a:p>
            <a:pPr marL="12700">
              <a:lnSpc>
                <a:spcPts val="2780"/>
              </a:lnSpc>
            </a:pPr>
            <a:r>
              <a:rPr sz="2400" b="1" dirty="0">
                <a:solidFill>
                  <a:srgbClr val="FFFFFF"/>
                </a:solidFill>
                <a:latin typeface="Arial"/>
                <a:cs typeface="Arial"/>
              </a:rPr>
              <a:t>Silná závislost </a:t>
            </a:r>
            <a:r>
              <a:rPr sz="2400" dirty="0">
                <a:solidFill>
                  <a:srgbClr val="FFFFFF"/>
                </a:solidFill>
                <a:latin typeface="Arial"/>
                <a:cs typeface="Arial"/>
              </a:rPr>
              <a:t>konkurenčních firem</a:t>
            </a:r>
            <a:r>
              <a:rPr sz="2400" dirty="0">
                <a:solidFill>
                  <a:srgbClr val="FFFFFF"/>
                </a:solidFill>
                <a:latin typeface="Times New Roman"/>
                <a:cs typeface="Times New Roman"/>
              </a:rPr>
              <a:t> </a:t>
            </a:r>
            <a:r>
              <a:rPr sz="2400" dirty="0">
                <a:solidFill>
                  <a:srgbClr val="FFFFFF"/>
                </a:solidFill>
                <a:latin typeface="Arial"/>
                <a:cs typeface="Arial"/>
              </a:rPr>
              <a:t>vzhledem</a:t>
            </a:r>
            <a:r>
              <a:rPr sz="2400" dirty="0">
                <a:solidFill>
                  <a:srgbClr val="FFFFFF"/>
                </a:solidFill>
                <a:latin typeface="Times New Roman"/>
                <a:cs typeface="Times New Roman"/>
              </a:rPr>
              <a:t> </a:t>
            </a:r>
            <a:r>
              <a:rPr sz="2400" dirty="0">
                <a:solidFill>
                  <a:srgbClr val="FFFFFF"/>
                </a:solidFill>
                <a:latin typeface="Arial"/>
                <a:cs typeface="Arial"/>
              </a:rPr>
              <a:t>k</a:t>
            </a:r>
            <a:r>
              <a:rPr sz="2400" dirty="0">
                <a:solidFill>
                  <a:srgbClr val="FFFFFF"/>
                </a:solidFill>
                <a:latin typeface="Times New Roman"/>
                <a:cs typeface="Times New Roman"/>
              </a:rPr>
              <a:t> </a:t>
            </a:r>
            <a:r>
              <a:rPr sz="2400" b="1" dirty="0">
                <a:solidFill>
                  <a:srgbClr val="FFFFFF"/>
                </a:solidFill>
                <a:latin typeface="Arial"/>
                <a:cs typeface="Arial"/>
              </a:rPr>
              <a:t>omezenému</a:t>
            </a:r>
            <a:endParaRPr sz="2400">
              <a:latin typeface="Arial"/>
              <a:cs typeface="Arial"/>
            </a:endParaRPr>
          </a:p>
          <a:p>
            <a:pPr marL="349250">
              <a:lnSpc>
                <a:spcPts val="2780"/>
              </a:lnSpc>
            </a:pPr>
            <a:r>
              <a:rPr sz="2400" b="1" dirty="0">
                <a:solidFill>
                  <a:srgbClr val="FFFFFF"/>
                </a:solidFill>
                <a:latin typeface="Arial"/>
                <a:cs typeface="Arial"/>
              </a:rPr>
              <a:t>počtu konkurentů</a:t>
            </a:r>
            <a:endParaRPr sz="2400">
              <a:latin typeface="Arial"/>
              <a:cs typeface="Arial"/>
            </a:endParaRPr>
          </a:p>
          <a:p>
            <a:pPr marL="12700">
              <a:lnSpc>
                <a:spcPts val="2780"/>
              </a:lnSpc>
              <a:spcBef>
                <a:spcPts val="1200"/>
              </a:spcBef>
            </a:pPr>
            <a:r>
              <a:rPr sz="2400" b="1" dirty="0">
                <a:solidFill>
                  <a:srgbClr val="FFFFFF"/>
                </a:solidFill>
                <a:latin typeface="Arial"/>
                <a:cs typeface="Arial"/>
              </a:rPr>
              <a:t>Výchozí problém cenové politiky</a:t>
            </a:r>
            <a:r>
              <a:rPr sz="2400" b="1" dirty="0">
                <a:solidFill>
                  <a:srgbClr val="FFFFFF"/>
                </a:solidFill>
                <a:latin typeface="Times New Roman"/>
                <a:cs typeface="Times New Roman"/>
              </a:rPr>
              <a:t> </a:t>
            </a:r>
            <a:r>
              <a:rPr sz="2400" b="1" dirty="0">
                <a:solidFill>
                  <a:srgbClr val="FFFFFF"/>
                </a:solidFill>
                <a:latin typeface="Arial"/>
                <a:cs typeface="Arial"/>
              </a:rPr>
              <a:t>oligopolu</a:t>
            </a:r>
            <a:r>
              <a:rPr sz="2400" b="1" dirty="0">
                <a:solidFill>
                  <a:srgbClr val="FFFFFF"/>
                </a:solidFill>
                <a:latin typeface="Times New Roman"/>
                <a:cs typeface="Times New Roman"/>
              </a:rPr>
              <a:t> </a:t>
            </a:r>
            <a:r>
              <a:rPr sz="2400" b="1" dirty="0">
                <a:solidFill>
                  <a:srgbClr val="FFFFFF"/>
                </a:solidFill>
                <a:latin typeface="Arial"/>
                <a:cs typeface="Arial"/>
              </a:rPr>
              <a:t>spočívá v</a:t>
            </a:r>
            <a:r>
              <a:rPr sz="2400" b="1" dirty="0">
                <a:solidFill>
                  <a:srgbClr val="FFFFFF"/>
                </a:solidFill>
                <a:latin typeface="Times New Roman"/>
                <a:cs typeface="Times New Roman"/>
              </a:rPr>
              <a:t> </a:t>
            </a:r>
            <a:r>
              <a:rPr sz="2400" b="1" dirty="0">
                <a:solidFill>
                  <a:srgbClr val="FFFFFF"/>
                </a:solidFill>
                <a:latin typeface="Arial"/>
                <a:cs typeface="Arial"/>
              </a:rPr>
              <a:t>analýze</a:t>
            </a:r>
            <a:endParaRPr sz="2400">
              <a:latin typeface="Arial"/>
              <a:cs typeface="Arial"/>
            </a:endParaRPr>
          </a:p>
          <a:p>
            <a:pPr marL="349250">
              <a:lnSpc>
                <a:spcPts val="2780"/>
              </a:lnSpc>
            </a:pPr>
            <a:r>
              <a:rPr sz="2400" b="1" dirty="0">
                <a:solidFill>
                  <a:srgbClr val="FFFFFF"/>
                </a:solidFill>
                <a:latin typeface="Arial"/>
                <a:cs typeface="Arial"/>
              </a:rPr>
              <a:t>reakce</a:t>
            </a:r>
            <a:r>
              <a:rPr sz="2400" b="1" dirty="0">
                <a:solidFill>
                  <a:srgbClr val="FFFFFF"/>
                </a:solidFill>
                <a:latin typeface="Times New Roman"/>
                <a:cs typeface="Times New Roman"/>
              </a:rPr>
              <a:t> </a:t>
            </a:r>
            <a:r>
              <a:rPr sz="2400" b="1" dirty="0">
                <a:solidFill>
                  <a:srgbClr val="FFFFFF"/>
                </a:solidFill>
                <a:latin typeface="Arial"/>
                <a:cs typeface="Arial"/>
              </a:rPr>
              <a:t>ostatních konkurentů,</a:t>
            </a:r>
            <a:r>
              <a:rPr sz="2400" b="1" dirty="0">
                <a:solidFill>
                  <a:srgbClr val="FFFFFF"/>
                </a:solidFill>
                <a:latin typeface="Times New Roman"/>
                <a:cs typeface="Times New Roman"/>
              </a:rPr>
              <a:t> </a:t>
            </a:r>
            <a:r>
              <a:rPr sz="2400" b="1" dirty="0">
                <a:solidFill>
                  <a:srgbClr val="FFFFFF"/>
                </a:solidFill>
                <a:latin typeface="Arial"/>
                <a:cs typeface="Arial"/>
              </a:rPr>
              <a:t>rozlišuje se</a:t>
            </a:r>
            <a:r>
              <a:rPr sz="2400" b="1" dirty="0">
                <a:solidFill>
                  <a:srgbClr val="FFFFFF"/>
                </a:solidFill>
                <a:latin typeface="Times New Roman"/>
                <a:cs typeface="Times New Roman"/>
              </a:rPr>
              <a:t> </a:t>
            </a:r>
            <a:r>
              <a:rPr sz="2400" b="1" dirty="0">
                <a:solidFill>
                  <a:srgbClr val="FFFFFF"/>
                </a:solidFill>
                <a:latin typeface="Arial"/>
                <a:cs typeface="Arial"/>
              </a:rPr>
              <a:t>pět typů chování:</a:t>
            </a:r>
            <a:endParaRPr sz="2400">
              <a:latin typeface="Arial"/>
              <a:cs typeface="Arial"/>
            </a:endParaRPr>
          </a:p>
          <a:p>
            <a:pPr marL="349250" indent="-336550">
              <a:lnSpc>
                <a:spcPts val="2315"/>
              </a:lnSpc>
              <a:spcBef>
                <a:spcPts val="1240"/>
              </a:spcBef>
              <a:buClr>
                <a:srgbClr val="FFFFFF"/>
              </a:buClr>
              <a:buFont typeface="Times New Roman"/>
              <a:buChar char="•"/>
              <a:tabLst>
                <a:tab pos="349885" algn="l"/>
              </a:tabLst>
            </a:pPr>
            <a:r>
              <a:rPr sz="2000" dirty="0">
                <a:solidFill>
                  <a:srgbClr val="FFFFFF"/>
                </a:solidFill>
                <a:latin typeface="Arial"/>
                <a:cs typeface="Arial"/>
              </a:rPr>
              <a:t>nezávislé chování,</a:t>
            </a:r>
            <a:r>
              <a:rPr sz="2000" dirty="0">
                <a:solidFill>
                  <a:srgbClr val="FFFFFF"/>
                </a:solidFill>
                <a:latin typeface="Times New Roman"/>
                <a:cs typeface="Times New Roman"/>
              </a:rPr>
              <a:t> </a:t>
            </a:r>
            <a:r>
              <a:rPr sz="2000" dirty="0">
                <a:solidFill>
                  <a:srgbClr val="FFFFFF"/>
                </a:solidFill>
                <a:latin typeface="Arial"/>
                <a:cs typeface="Arial"/>
              </a:rPr>
              <a:t>změny a</a:t>
            </a:r>
            <a:r>
              <a:rPr sz="2000" dirty="0">
                <a:solidFill>
                  <a:srgbClr val="FFFFFF"/>
                </a:solidFill>
                <a:latin typeface="Times New Roman"/>
                <a:cs typeface="Times New Roman"/>
              </a:rPr>
              <a:t> </a:t>
            </a:r>
            <a:r>
              <a:rPr sz="2000" dirty="0">
                <a:solidFill>
                  <a:srgbClr val="FFFFFF"/>
                </a:solidFill>
                <a:latin typeface="Arial"/>
                <a:cs typeface="Arial"/>
              </a:rPr>
              <a:t>reakce</a:t>
            </a:r>
            <a:r>
              <a:rPr sz="2000" dirty="0">
                <a:solidFill>
                  <a:srgbClr val="FFFFFF"/>
                </a:solidFill>
                <a:latin typeface="Times New Roman"/>
                <a:cs typeface="Times New Roman"/>
              </a:rPr>
              <a:t> </a:t>
            </a:r>
            <a:r>
              <a:rPr sz="2000" dirty="0">
                <a:solidFill>
                  <a:srgbClr val="FFFFFF"/>
                </a:solidFill>
                <a:latin typeface="Arial"/>
                <a:cs typeface="Arial"/>
              </a:rPr>
              <a:t>konkurentů se</a:t>
            </a:r>
            <a:r>
              <a:rPr sz="2000" dirty="0">
                <a:solidFill>
                  <a:srgbClr val="FFFFFF"/>
                </a:solidFill>
                <a:latin typeface="Times New Roman"/>
                <a:cs typeface="Times New Roman"/>
              </a:rPr>
              <a:t> </a:t>
            </a:r>
            <a:r>
              <a:rPr sz="2000" dirty="0">
                <a:solidFill>
                  <a:srgbClr val="FFFFFF"/>
                </a:solidFill>
                <a:latin typeface="Arial"/>
                <a:cs typeface="Arial"/>
              </a:rPr>
              <a:t>neberou</a:t>
            </a:r>
            <a:r>
              <a:rPr sz="2000" dirty="0">
                <a:solidFill>
                  <a:srgbClr val="FFFFFF"/>
                </a:solidFill>
                <a:latin typeface="Times New Roman"/>
                <a:cs typeface="Times New Roman"/>
              </a:rPr>
              <a:t> </a:t>
            </a:r>
            <a:r>
              <a:rPr sz="2000" dirty="0">
                <a:solidFill>
                  <a:srgbClr val="FFFFFF"/>
                </a:solidFill>
                <a:latin typeface="Arial"/>
                <a:cs typeface="Arial"/>
              </a:rPr>
              <a:t>v</a:t>
            </a:r>
            <a:r>
              <a:rPr sz="2000" dirty="0">
                <a:solidFill>
                  <a:srgbClr val="FFFFFF"/>
                </a:solidFill>
                <a:latin typeface="Times New Roman"/>
                <a:cs typeface="Times New Roman"/>
              </a:rPr>
              <a:t> </a:t>
            </a:r>
            <a:r>
              <a:rPr sz="2000" dirty="0">
                <a:solidFill>
                  <a:srgbClr val="FFFFFF"/>
                </a:solidFill>
                <a:latin typeface="Arial"/>
                <a:cs typeface="Arial"/>
              </a:rPr>
              <a:t>úvahu.</a:t>
            </a:r>
            <a:r>
              <a:rPr sz="2000" dirty="0">
                <a:solidFill>
                  <a:srgbClr val="FFFFFF"/>
                </a:solidFill>
                <a:latin typeface="Times New Roman"/>
                <a:cs typeface="Times New Roman"/>
              </a:rPr>
              <a:t> </a:t>
            </a:r>
            <a:r>
              <a:rPr sz="2000" dirty="0">
                <a:solidFill>
                  <a:srgbClr val="FFFFFF"/>
                </a:solidFill>
                <a:latin typeface="Arial"/>
                <a:cs typeface="Arial"/>
              </a:rPr>
              <a:t>Tento</a:t>
            </a:r>
            <a:endParaRPr sz="2000">
              <a:latin typeface="Arial"/>
              <a:cs typeface="Arial"/>
            </a:endParaRPr>
          </a:p>
          <a:p>
            <a:pPr marL="349250">
              <a:lnSpc>
                <a:spcPts val="2315"/>
              </a:lnSpc>
            </a:pPr>
            <a:r>
              <a:rPr sz="2000" dirty="0">
                <a:solidFill>
                  <a:srgbClr val="FFFFFF"/>
                </a:solidFill>
                <a:latin typeface="Arial"/>
                <a:cs typeface="Arial"/>
              </a:rPr>
              <a:t>typ</a:t>
            </a:r>
            <a:r>
              <a:rPr sz="2000" dirty="0">
                <a:solidFill>
                  <a:srgbClr val="FFFFFF"/>
                </a:solidFill>
                <a:latin typeface="Times New Roman"/>
                <a:cs typeface="Times New Roman"/>
              </a:rPr>
              <a:t> </a:t>
            </a:r>
            <a:r>
              <a:rPr sz="2000" dirty="0">
                <a:solidFill>
                  <a:srgbClr val="FFFFFF"/>
                </a:solidFill>
                <a:latin typeface="Arial"/>
                <a:cs typeface="Arial"/>
              </a:rPr>
              <a:t>chování se</a:t>
            </a:r>
            <a:r>
              <a:rPr sz="2000" dirty="0">
                <a:solidFill>
                  <a:srgbClr val="FFFFFF"/>
                </a:solidFill>
                <a:latin typeface="Times New Roman"/>
                <a:cs typeface="Times New Roman"/>
              </a:rPr>
              <a:t> </a:t>
            </a:r>
            <a:r>
              <a:rPr sz="2000" dirty="0">
                <a:solidFill>
                  <a:srgbClr val="FFFFFF"/>
                </a:solidFill>
                <a:latin typeface="Arial"/>
                <a:cs typeface="Arial"/>
              </a:rPr>
              <a:t>vyskytuje</a:t>
            </a:r>
            <a:r>
              <a:rPr sz="2000" dirty="0">
                <a:solidFill>
                  <a:srgbClr val="FFFFFF"/>
                </a:solidFill>
                <a:latin typeface="Times New Roman"/>
                <a:cs typeface="Times New Roman"/>
              </a:rPr>
              <a:t> </a:t>
            </a:r>
            <a:r>
              <a:rPr sz="2000" dirty="0">
                <a:solidFill>
                  <a:srgbClr val="FFFFFF"/>
                </a:solidFill>
                <a:latin typeface="Arial"/>
                <a:cs typeface="Arial"/>
              </a:rPr>
              <a:t>velmi</a:t>
            </a:r>
            <a:r>
              <a:rPr sz="2000" dirty="0">
                <a:solidFill>
                  <a:srgbClr val="FFFFFF"/>
                </a:solidFill>
                <a:latin typeface="Times New Roman"/>
                <a:cs typeface="Times New Roman"/>
              </a:rPr>
              <a:t> </a:t>
            </a:r>
            <a:r>
              <a:rPr sz="2000" dirty="0">
                <a:solidFill>
                  <a:srgbClr val="FFFFFF"/>
                </a:solidFill>
                <a:latin typeface="Arial"/>
                <a:cs typeface="Arial"/>
              </a:rPr>
              <a:t>zřídka,</a:t>
            </a:r>
            <a:r>
              <a:rPr sz="2000" dirty="0">
                <a:solidFill>
                  <a:srgbClr val="FFFFFF"/>
                </a:solidFill>
                <a:latin typeface="Times New Roman"/>
                <a:cs typeface="Times New Roman"/>
              </a:rPr>
              <a:t> </a:t>
            </a:r>
            <a:r>
              <a:rPr sz="2000" dirty="0">
                <a:solidFill>
                  <a:srgbClr val="FFFFFF"/>
                </a:solidFill>
                <a:latin typeface="Arial"/>
                <a:cs typeface="Arial"/>
              </a:rPr>
              <a:t>např.</a:t>
            </a:r>
            <a:r>
              <a:rPr sz="2000" dirty="0">
                <a:solidFill>
                  <a:srgbClr val="FFFFFF"/>
                </a:solidFill>
                <a:latin typeface="Times New Roman"/>
                <a:cs typeface="Times New Roman"/>
              </a:rPr>
              <a:t> </a:t>
            </a:r>
            <a:r>
              <a:rPr sz="2000" dirty="0">
                <a:solidFill>
                  <a:srgbClr val="FFFFFF"/>
                </a:solidFill>
                <a:latin typeface="Arial"/>
                <a:cs typeface="Arial"/>
              </a:rPr>
              <a:t>u</a:t>
            </a:r>
            <a:r>
              <a:rPr sz="2000" dirty="0">
                <a:solidFill>
                  <a:srgbClr val="FFFFFF"/>
                </a:solidFill>
                <a:latin typeface="Times New Roman"/>
                <a:cs typeface="Times New Roman"/>
              </a:rPr>
              <a:t> </a:t>
            </a:r>
            <a:r>
              <a:rPr sz="2000" dirty="0">
                <a:solidFill>
                  <a:srgbClr val="FFFFFF"/>
                </a:solidFill>
                <a:latin typeface="Arial"/>
                <a:cs typeface="Arial"/>
              </a:rPr>
              <a:t>rozhodnutí dominantní firmy</a:t>
            </a:r>
            <a:endParaRPr sz="2000">
              <a:latin typeface="Arial"/>
              <a:cs typeface="Arial"/>
            </a:endParaRPr>
          </a:p>
          <a:p>
            <a:pPr marL="349250" indent="-336550">
              <a:lnSpc>
                <a:spcPts val="2315"/>
              </a:lnSpc>
              <a:spcBef>
                <a:spcPts val="730"/>
              </a:spcBef>
              <a:buClr>
                <a:srgbClr val="FFFFFF"/>
              </a:buClr>
              <a:buFont typeface="Times New Roman"/>
              <a:buChar char="•"/>
              <a:tabLst>
                <a:tab pos="349885" algn="l"/>
              </a:tabLst>
            </a:pPr>
            <a:r>
              <a:rPr sz="2000" dirty="0">
                <a:solidFill>
                  <a:srgbClr val="FFFFFF"/>
                </a:solidFill>
                <a:latin typeface="Arial"/>
                <a:cs typeface="Arial"/>
              </a:rPr>
              <a:t>snášenlivé chování vede</a:t>
            </a:r>
            <a:r>
              <a:rPr sz="2000" dirty="0">
                <a:solidFill>
                  <a:srgbClr val="FFFFFF"/>
                </a:solidFill>
                <a:latin typeface="Times New Roman"/>
                <a:cs typeface="Times New Roman"/>
              </a:rPr>
              <a:t> </a:t>
            </a:r>
            <a:r>
              <a:rPr sz="2000" dirty="0">
                <a:solidFill>
                  <a:srgbClr val="FFFFFF"/>
                </a:solidFill>
                <a:latin typeface="Arial"/>
                <a:cs typeface="Arial"/>
              </a:rPr>
              <a:t>často k</a:t>
            </a:r>
            <a:r>
              <a:rPr sz="2000" dirty="0">
                <a:solidFill>
                  <a:srgbClr val="FFFFFF"/>
                </a:solidFill>
                <a:latin typeface="Times New Roman"/>
                <a:cs typeface="Times New Roman"/>
              </a:rPr>
              <a:t> </a:t>
            </a:r>
            <a:r>
              <a:rPr sz="2000" dirty="0">
                <a:solidFill>
                  <a:srgbClr val="FFFFFF"/>
                </a:solidFill>
                <a:latin typeface="Arial"/>
                <a:cs typeface="Arial"/>
              </a:rPr>
              <a:t>dohodě,</a:t>
            </a:r>
            <a:r>
              <a:rPr sz="2000" dirty="0">
                <a:solidFill>
                  <a:srgbClr val="FFFFFF"/>
                </a:solidFill>
                <a:latin typeface="Times New Roman"/>
                <a:cs typeface="Times New Roman"/>
              </a:rPr>
              <a:t> </a:t>
            </a:r>
            <a:r>
              <a:rPr sz="2000" dirty="0">
                <a:solidFill>
                  <a:srgbClr val="FFFFFF"/>
                </a:solidFill>
                <a:latin typeface="Arial"/>
                <a:cs typeface="Arial"/>
              </a:rPr>
              <a:t>přičemž existence</a:t>
            </a:r>
            <a:r>
              <a:rPr sz="2000" dirty="0">
                <a:solidFill>
                  <a:srgbClr val="FFFFFF"/>
                </a:solidFill>
                <a:latin typeface="Times New Roman"/>
                <a:cs typeface="Times New Roman"/>
              </a:rPr>
              <a:t> </a:t>
            </a:r>
            <a:r>
              <a:rPr sz="2000" dirty="0">
                <a:solidFill>
                  <a:srgbClr val="FFFFFF"/>
                </a:solidFill>
                <a:latin typeface="Arial"/>
                <a:cs typeface="Arial"/>
              </a:rPr>
              <a:t>dohod</a:t>
            </a:r>
            <a:r>
              <a:rPr sz="2000" dirty="0">
                <a:solidFill>
                  <a:srgbClr val="FFFFFF"/>
                </a:solidFill>
                <a:latin typeface="Times New Roman"/>
                <a:cs typeface="Times New Roman"/>
              </a:rPr>
              <a:t> </a:t>
            </a:r>
            <a:r>
              <a:rPr sz="2000" dirty="0">
                <a:solidFill>
                  <a:srgbClr val="FFFFFF"/>
                </a:solidFill>
                <a:latin typeface="Arial"/>
                <a:cs typeface="Arial"/>
              </a:rPr>
              <a:t>může být</a:t>
            </a:r>
            <a:endParaRPr sz="2000">
              <a:latin typeface="Arial"/>
              <a:cs typeface="Arial"/>
            </a:endParaRPr>
          </a:p>
          <a:p>
            <a:pPr marL="349250">
              <a:lnSpc>
                <a:spcPts val="2315"/>
              </a:lnSpc>
            </a:pPr>
            <a:r>
              <a:rPr sz="2000" dirty="0">
                <a:solidFill>
                  <a:srgbClr val="FFFFFF"/>
                </a:solidFill>
                <a:latin typeface="Arial"/>
                <a:cs typeface="Arial"/>
              </a:rPr>
              <a:t>v</a:t>
            </a:r>
            <a:r>
              <a:rPr sz="2000" dirty="0">
                <a:solidFill>
                  <a:srgbClr val="FFFFFF"/>
                </a:solidFill>
                <a:latin typeface="Times New Roman"/>
                <a:cs typeface="Times New Roman"/>
              </a:rPr>
              <a:t> </a:t>
            </a:r>
            <a:r>
              <a:rPr sz="2000" dirty="0">
                <a:solidFill>
                  <a:srgbClr val="FFFFFF"/>
                </a:solidFill>
                <a:latin typeface="Arial"/>
                <a:cs typeface="Arial"/>
              </a:rPr>
              <a:t>určitých případech protiprávní</a:t>
            </a:r>
            <a:endParaRPr sz="2000">
              <a:latin typeface="Arial"/>
              <a:cs typeface="Arial"/>
            </a:endParaRPr>
          </a:p>
          <a:p>
            <a:pPr marL="349250" marR="8890" indent="-336550">
              <a:lnSpc>
                <a:spcPct val="93000"/>
              </a:lnSpc>
              <a:spcBef>
                <a:spcPts val="900"/>
              </a:spcBef>
              <a:buClr>
                <a:srgbClr val="FFFFFF"/>
              </a:buClr>
              <a:buFont typeface="Times New Roman"/>
              <a:buChar char="•"/>
              <a:tabLst>
                <a:tab pos="349885" algn="l"/>
              </a:tabLst>
            </a:pPr>
            <a:r>
              <a:rPr sz="2000" dirty="0">
                <a:solidFill>
                  <a:srgbClr val="FFFFFF"/>
                </a:solidFill>
                <a:latin typeface="Arial"/>
                <a:cs typeface="Arial"/>
              </a:rPr>
              <a:t>přizpůsobivé (adaptivní)</a:t>
            </a:r>
            <a:r>
              <a:rPr sz="2000" dirty="0">
                <a:solidFill>
                  <a:srgbClr val="FFFFFF"/>
                </a:solidFill>
                <a:latin typeface="Times New Roman"/>
                <a:cs typeface="Times New Roman"/>
              </a:rPr>
              <a:t> </a:t>
            </a:r>
            <a:r>
              <a:rPr sz="2000" dirty="0">
                <a:solidFill>
                  <a:srgbClr val="FFFFFF"/>
                </a:solidFill>
                <a:latin typeface="Arial"/>
                <a:cs typeface="Arial"/>
              </a:rPr>
              <a:t>chování vychází z</a:t>
            </a:r>
            <a:r>
              <a:rPr sz="2000" dirty="0">
                <a:solidFill>
                  <a:srgbClr val="FFFFFF"/>
                </a:solidFill>
                <a:latin typeface="Times New Roman"/>
                <a:cs typeface="Times New Roman"/>
              </a:rPr>
              <a:t> </a:t>
            </a:r>
            <a:r>
              <a:rPr sz="2000" dirty="0">
                <a:solidFill>
                  <a:srgbClr val="FFFFFF"/>
                </a:solidFill>
                <a:latin typeface="Arial"/>
                <a:cs typeface="Arial"/>
              </a:rPr>
              <a:t>aktivity</a:t>
            </a:r>
            <a:r>
              <a:rPr sz="2000" dirty="0">
                <a:solidFill>
                  <a:srgbClr val="FFFFFF"/>
                </a:solidFill>
                <a:latin typeface="Times New Roman"/>
                <a:cs typeface="Times New Roman"/>
              </a:rPr>
              <a:t> </a:t>
            </a:r>
            <a:r>
              <a:rPr sz="2000" dirty="0">
                <a:solidFill>
                  <a:srgbClr val="FFFFFF"/>
                </a:solidFill>
                <a:latin typeface="Arial"/>
                <a:cs typeface="Arial"/>
              </a:rPr>
              <a:t>konkurence,</a:t>
            </a:r>
            <a:r>
              <a:rPr sz="2000" dirty="0">
                <a:solidFill>
                  <a:srgbClr val="FFFFFF"/>
                </a:solidFill>
                <a:latin typeface="Times New Roman"/>
                <a:cs typeface="Times New Roman"/>
              </a:rPr>
              <a:t> </a:t>
            </a:r>
            <a:r>
              <a:rPr sz="2000" dirty="0">
                <a:solidFill>
                  <a:srgbClr val="FFFFFF"/>
                </a:solidFill>
                <a:latin typeface="Arial"/>
                <a:cs typeface="Arial"/>
              </a:rPr>
              <a:t>přizpůsobení vlastního chování konkurenci,</a:t>
            </a:r>
            <a:r>
              <a:rPr sz="2000" dirty="0">
                <a:solidFill>
                  <a:srgbClr val="FFFFFF"/>
                </a:solidFill>
                <a:latin typeface="Times New Roman"/>
                <a:cs typeface="Times New Roman"/>
              </a:rPr>
              <a:t> </a:t>
            </a:r>
            <a:r>
              <a:rPr sz="2000" dirty="0">
                <a:solidFill>
                  <a:srgbClr val="FFFFFF"/>
                </a:solidFill>
                <a:latin typeface="Arial"/>
                <a:cs typeface="Arial"/>
              </a:rPr>
              <a:t>aniž by</a:t>
            </a:r>
            <a:r>
              <a:rPr sz="2000" dirty="0">
                <a:solidFill>
                  <a:srgbClr val="FFFFFF"/>
                </a:solidFill>
                <a:latin typeface="Times New Roman"/>
                <a:cs typeface="Times New Roman"/>
              </a:rPr>
              <a:t> </a:t>
            </a:r>
            <a:r>
              <a:rPr sz="2000" dirty="0">
                <a:solidFill>
                  <a:srgbClr val="FFFFFF"/>
                </a:solidFill>
                <a:latin typeface="Arial"/>
                <a:cs typeface="Arial"/>
              </a:rPr>
              <a:t>se</a:t>
            </a:r>
            <a:r>
              <a:rPr sz="2000" dirty="0">
                <a:solidFill>
                  <a:srgbClr val="FFFFFF"/>
                </a:solidFill>
                <a:latin typeface="Times New Roman"/>
                <a:cs typeface="Times New Roman"/>
              </a:rPr>
              <a:t> </a:t>
            </a:r>
            <a:r>
              <a:rPr sz="2000" dirty="0">
                <a:solidFill>
                  <a:srgbClr val="FFFFFF"/>
                </a:solidFill>
                <a:latin typeface="Arial"/>
                <a:cs typeface="Arial"/>
              </a:rPr>
              <a:t>zároveň přijímala opatření k</a:t>
            </a:r>
            <a:r>
              <a:rPr sz="2000" dirty="0">
                <a:solidFill>
                  <a:srgbClr val="FFFFFF"/>
                </a:solidFill>
                <a:latin typeface="Times New Roman"/>
                <a:cs typeface="Times New Roman"/>
              </a:rPr>
              <a:t> </a:t>
            </a:r>
            <a:r>
              <a:rPr sz="2000" dirty="0">
                <a:solidFill>
                  <a:srgbClr val="FFFFFF"/>
                </a:solidFill>
                <a:latin typeface="Arial"/>
                <a:cs typeface="Arial"/>
              </a:rPr>
              <a:t>dalšímu jednání</a:t>
            </a:r>
            <a:endParaRPr sz="2000">
              <a:latin typeface="Arial"/>
              <a:cs typeface="Arial"/>
            </a:endParaRPr>
          </a:p>
          <a:p>
            <a:pPr marL="349250" indent="-336550">
              <a:lnSpc>
                <a:spcPts val="2315"/>
              </a:lnSpc>
              <a:spcBef>
                <a:spcPts val="730"/>
              </a:spcBef>
              <a:buClr>
                <a:srgbClr val="FFFFFF"/>
              </a:buClr>
              <a:buFont typeface="Times New Roman"/>
              <a:buChar char="•"/>
              <a:tabLst>
                <a:tab pos="349885" algn="l"/>
              </a:tabLst>
            </a:pPr>
            <a:r>
              <a:rPr sz="2000" dirty="0">
                <a:solidFill>
                  <a:srgbClr val="FFFFFF"/>
                </a:solidFill>
                <a:latin typeface="Arial"/>
                <a:cs typeface="Arial"/>
              </a:rPr>
              <a:t>předběžné (anticipační)</a:t>
            </a:r>
            <a:r>
              <a:rPr sz="2000" dirty="0">
                <a:solidFill>
                  <a:srgbClr val="FFFFFF"/>
                </a:solidFill>
                <a:latin typeface="Times New Roman"/>
                <a:cs typeface="Times New Roman"/>
              </a:rPr>
              <a:t> </a:t>
            </a:r>
            <a:r>
              <a:rPr sz="2000" dirty="0">
                <a:solidFill>
                  <a:srgbClr val="FFFFFF"/>
                </a:solidFill>
                <a:latin typeface="Arial"/>
                <a:cs typeface="Arial"/>
              </a:rPr>
              <a:t>chování vychází z</a:t>
            </a:r>
            <a:r>
              <a:rPr sz="2000" dirty="0">
                <a:solidFill>
                  <a:srgbClr val="FFFFFF"/>
                </a:solidFill>
                <a:latin typeface="Times New Roman"/>
                <a:cs typeface="Times New Roman"/>
              </a:rPr>
              <a:t> </a:t>
            </a:r>
            <a:r>
              <a:rPr sz="2000" dirty="0">
                <a:solidFill>
                  <a:srgbClr val="FFFFFF"/>
                </a:solidFill>
                <a:latin typeface="Arial"/>
                <a:cs typeface="Arial"/>
              </a:rPr>
              <a:t>reakce</a:t>
            </a:r>
            <a:r>
              <a:rPr sz="2000" dirty="0">
                <a:solidFill>
                  <a:srgbClr val="FFFFFF"/>
                </a:solidFill>
                <a:latin typeface="Times New Roman"/>
                <a:cs typeface="Times New Roman"/>
              </a:rPr>
              <a:t> </a:t>
            </a:r>
            <a:r>
              <a:rPr sz="2000" dirty="0">
                <a:solidFill>
                  <a:srgbClr val="FFFFFF"/>
                </a:solidFill>
                <a:latin typeface="Arial"/>
                <a:cs typeface="Arial"/>
              </a:rPr>
              <a:t>na</a:t>
            </a:r>
            <a:r>
              <a:rPr sz="2000" dirty="0">
                <a:solidFill>
                  <a:srgbClr val="FFFFFF"/>
                </a:solidFill>
                <a:latin typeface="Times New Roman"/>
                <a:cs typeface="Times New Roman"/>
              </a:rPr>
              <a:t> </a:t>
            </a:r>
            <a:r>
              <a:rPr sz="2000" dirty="0">
                <a:solidFill>
                  <a:srgbClr val="FFFFFF"/>
                </a:solidFill>
                <a:latin typeface="Arial"/>
                <a:cs typeface="Arial"/>
              </a:rPr>
              <a:t>rozhodování konkurentů</a:t>
            </a:r>
            <a:endParaRPr sz="2000">
              <a:latin typeface="Arial"/>
              <a:cs typeface="Arial"/>
            </a:endParaRPr>
          </a:p>
          <a:p>
            <a:pPr marL="349250">
              <a:lnSpc>
                <a:spcPts val="2315"/>
              </a:lnSpc>
            </a:pPr>
            <a:r>
              <a:rPr sz="2000" dirty="0">
                <a:solidFill>
                  <a:srgbClr val="FFFFFF"/>
                </a:solidFill>
                <a:latin typeface="Arial"/>
                <a:cs typeface="Arial"/>
              </a:rPr>
              <a:t>s</a:t>
            </a:r>
            <a:r>
              <a:rPr sz="2000" dirty="0">
                <a:solidFill>
                  <a:srgbClr val="FFFFFF"/>
                </a:solidFill>
                <a:latin typeface="Times New Roman"/>
                <a:cs typeface="Times New Roman"/>
              </a:rPr>
              <a:t> </a:t>
            </a:r>
            <a:r>
              <a:rPr sz="2000" dirty="0">
                <a:solidFill>
                  <a:srgbClr val="FFFFFF"/>
                </a:solidFill>
                <a:latin typeface="Arial"/>
                <a:cs typeface="Arial"/>
              </a:rPr>
              <a:t>využitím předcházejících zkušeností</a:t>
            </a:r>
            <a:endParaRPr sz="2000">
              <a:latin typeface="Arial"/>
              <a:cs typeface="Arial"/>
            </a:endParaRPr>
          </a:p>
          <a:p>
            <a:pPr marL="349250" marR="490220" indent="-336550">
              <a:lnSpc>
                <a:spcPct val="93000"/>
              </a:lnSpc>
              <a:spcBef>
                <a:spcPts val="900"/>
              </a:spcBef>
              <a:buClr>
                <a:srgbClr val="FFFFFF"/>
              </a:buClr>
              <a:buFont typeface="Times New Roman"/>
              <a:buChar char="•"/>
              <a:tabLst>
                <a:tab pos="349885" algn="l"/>
              </a:tabLst>
            </a:pPr>
            <a:r>
              <a:rPr sz="2000" dirty="0">
                <a:solidFill>
                  <a:srgbClr val="FFFFFF"/>
                </a:solidFill>
                <a:latin typeface="Arial"/>
                <a:cs typeface="Arial"/>
              </a:rPr>
              <a:t>agresivní,</a:t>
            </a:r>
            <a:r>
              <a:rPr sz="2000" dirty="0">
                <a:solidFill>
                  <a:srgbClr val="FFFFFF"/>
                </a:solidFill>
                <a:latin typeface="Times New Roman"/>
                <a:cs typeface="Times New Roman"/>
              </a:rPr>
              <a:t> </a:t>
            </a:r>
            <a:r>
              <a:rPr sz="2000" dirty="0">
                <a:solidFill>
                  <a:srgbClr val="FFFFFF"/>
                </a:solidFill>
                <a:latin typeface="Arial"/>
                <a:cs typeface="Arial"/>
              </a:rPr>
              <a:t>válečné chování se</a:t>
            </a:r>
            <a:r>
              <a:rPr sz="2000" dirty="0">
                <a:solidFill>
                  <a:srgbClr val="FFFFFF"/>
                </a:solidFill>
                <a:latin typeface="Times New Roman"/>
                <a:cs typeface="Times New Roman"/>
              </a:rPr>
              <a:t> </a:t>
            </a:r>
            <a:r>
              <a:rPr sz="2000" dirty="0">
                <a:solidFill>
                  <a:srgbClr val="FFFFFF"/>
                </a:solidFill>
                <a:latin typeface="Arial"/>
                <a:cs typeface="Arial"/>
              </a:rPr>
              <a:t>vyskytuje</a:t>
            </a:r>
            <a:r>
              <a:rPr sz="2000" dirty="0">
                <a:solidFill>
                  <a:srgbClr val="FFFFFF"/>
                </a:solidFill>
                <a:latin typeface="Times New Roman"/>
                <a:cs typeface="Times New Roman"/>
              </a:rPr>
              <a:t> </a:t>
            </a:r>
            <a:r>
              <a:rPr sz="2000" dirty="0">
                <a:solidFill>
                  <a:srgbClr val="FFFFFF"/>
                </a:solidFill>
                <a:latin typeface="Arial"/>
                <a:cs typeface="Arial"/>
              </a:rPr>
              <a:t>zejména na</a:t>
            </a:r>
            <a:r>
              <a:rPr sz="2000" dirty="0">
                <a:solidFill>
                  <a:srgbClr val="FFFFFF"/>
                </a:solidFill>
                <a:latin typeface="Times New Roman"/>
                <a:cs typeface="Times New Roman"/>
              </a:rPr>
              <a:t> </a:t>
            </a:r>
            <a:r>
              <a:rPr sz="2000" dirty="0">
                <a:solidFill>
                  <a:srgbClr val="FFFFFF"/>
                </a:solidFill>
                <a:latin typeface="Arial"/>
                <a:cs typeface="Arial"/>
              </a:rPr>
              <a:t>trzích s</a:t>
            </a:r>
            <a:r>
              <a:rPr sz="2000" dirty="0">
                <a:solidFill>
                  <a:srgbClr val="FFFFFF"/>
                </a:solidFill>
                <a:latin typeface="Times New Roman"/>
                <a:cs typeface="Times New Roman"/>
              </a:rPr>
              <a:t> </a:t>
            </a:r>
            <a:r>
              <a:rPr sz="2000" dirty="0">
                <a:solidFill>
                  <a:srgbClr val="FFFFFF"/>
                </a:solidFill>
                <a:latin typeface="Arial"/>
                <a:cs typeface="Arial"/>
              </a:rPr>
              <a:t>nasycenou</a:t>
            </a:r>
            <a:r>
              <a:rPr sz="2000" dirty="0">
                <a:solidFill>
                  <a:srgbClr val="FFFFFF"/>
                </a:solidFill>
                <a:latin typeface="Times New Roman"/>
                <a:cs typeface="Times New Roman"/>
              </a:rPr>
              <a:t> </a:t>
            </a:r>
            <a:r>
              <a:rPr sz="2000" dirty="0">
                <a:solidFill>
                  <a:srgbClr val="FFFFFF"/>
                </a:solidFill>
                <a:latin typeface="Arial"/>
                <a:cs typeface="Arial"/>
              </a:rPr>
              <a:t>a</a:t>
            </a:r>
            <a:r>
              <a:rPr sz="2000" dirty="0">
                <a:solidFill>
                  <a:srgbClr val="FFFFFF"/>
                </a:solidFill>
                <a:latin typeface="Times New Roman"/>
                <a:cs typeface="Times New Roman"/>
              </a:rPr>
              <a:t> </a:t>
            </a:r>
            <a:r>
              <a:rPr sz="2000" dirty="0">
                <a:solidFill>
                  <a:srgbClr val="FFFFFF"/>
                </a:solidFill>
                <a:latin typeface="Arial"/>
                <a:cs typeface="Arial"/>
              </a:rPr>
              <a:t>nerozšiřující se</a:t>
            </a:r>
            <a:r>
              <a:rPr sz="2000" dirty="0">
                <a:solidFill>
                  <a:srgbClr val="FFFFFF"/>
                </a:solidFill>
                <a:latin typeface="Times New Roman"/>
                <a:cs typeface="Times New Roman"/>
              </a:rPr>
              <a:t> </a:t>
            </a:r>
            <a:r>
              <a:rPr sz="2000" dirty="0">
                <a:solidFill>
                  <a:srgbClr val="FFFFFF"/>
                </a:solidFill>
                <a:latin typeface="Arial"/>
                <a:cs typeface="Arial"/>
              </a:rPr>
              <a:t>poptávkou,</a:t>
            </a:r>
            <a:r>
              <a:rPr sz="2000" dirty="0">
                <a:solidFill>
                  <a:srgbClr val="FFFFFF"/>
                </a:solidFill>
                <a:latin typeface="Times New Roman"/>
                <a:cs typeface="Times New Roman"/>
              </a:rPr>
              <a:t> </a:t>
            </a:r>
            <a:r>
              <a:rPr sz="2000" dirty="0">
                <a:solidFill>
                  <a:srgbClr val="FFFFFF"/>
                </a:solidFill>
                <a:latin typeface="Arial"/>
                <a:cs typeface="Arial"/>
              </a:rPr>
              <a:t>kde</a:t>
            </a:r>
            <a:r>
              <a:rPr sz="2000" dirty="0">
                <a:solidFill>
                  <a:srgbClr val="FFFFFF"/>
                </a:solidFill>
                <a:latin typeface="Times New Roman"/>
                <a:cs typeface="Times New Roman"/>
              </a:rPr>
              <a:t> </a:t>
            </a:r>
            <a:r>
              <a:rPr sz="2000" dirty="0">
                <a:solidFill>
                  <a:srgbClr val="FFFFFF"/>
                </a:solidFill>
                <a:latin typeface="Arial"/>
                <a:cs typeface="Arial"/>
              </a:rPr>
              <a:t>zisk</a:t>
            </a:r>
            <a:r>
              <a:rPr sz="2000" dirty="0">
                <a:solidFill>
                  <a:srgbClr val="FFFFFF"/>
                </a:solidFill>
                <a:latin typeface="Times New Roman"/>
                <a:cs typeface="Times New Roman"/>
              </a:rPr>
              <a:t> </a:t>
            </a:r>
            <a:r>
              <a:rPr sz="2000" dirty="0">
                <a:solidFill>
                  <a:srgbClr val="FFFFFF"/>
                </a:solidFill>
                <a:latin typeface="Arial"/>
                <a:cs typeface="Arial"/>
              </a:rPr>
              <a:t>pro</a:t>
            </a:r>
            <a:r>
              <a:rPr sz="2000" dirty="0">
                <a:solidFill>
                  <a:srgbClr val="FFFFFF"/>
                </a:solidFill>
                <a:latin typeface="Times New Roman"/>
                <a:cs typeface="Times New Roman"/>
              </a:rPr>
              <a:t> </a:t>
            </a:r>
            <a:r>
              <a:rPr sz="2000" dirty="0">
                <a:solidFill>
                  <a:srgbClr val="FFFFFF"/>
                </a:solidFill>
                <a:latin typeface="Arial"/>
                <a:cs typeface="Arial"/>
              </a:rPr>
              <a:t>jednoho</a:t>
            </a:r>
            <a:r>
              <a:rPr sz="2000" dirty="0">
                <a:solidFill>
                  <a:srgbClr val="FFFFFF"/>
                </a:solidFill>
                <a:latin typeface="Times New Roman"/>
                <a:cs typeface="Times New Roman"/>
              </a:rPr>
              <a:t> </a:t>
            </a:r>
            <a:r>
              <a:rPr sz="2000" dirty="0">
                <a:solidFill>
                  <a:srgbClr val="FFFFFF"/>
                </a:solidFill>
                <a:latin typeface="Arial"/>
                <a:cs typeface="Arial"/>
              </a:rPr>
              <a:t>je</a:t>
            </a:r>
            <a:r>
              <a:rPr sz="2000" dirty="0">
                <a:solidFill>
                  <a:srgbClr val="FFFFFF"/>
                </a:solidFill>
                <a:latin typeface="Times New Roman"/>
                <a:cs typeface="Times New Roman"/>
              </a:rPr>
              <a:t> </a:t>
            </a:r>
            <a:r>
              <a:rPr sz="2000" dirty="0">
                <a:solidFill>
                  <a:srgbClr val="FFFFFF"/>
                </a:solidFill>
                <a:latin typeface="Arial"/>
                <a:cs typeface="Arial"/>
              </a:rPr>
              <a:t>nezbytně ztrátou pro</a:t>
            </a:r>
            <a:r>
              <a:rPr sz="2000" dirty="0">
                <a:solidFill>
                  <a:srgbClr val="FFFFFF"/>
                </a:solidFill>
                <a:latin typeface="Times New Roman"/>
                <a:cs typeface="Times New Roman"/>
              </a:rPr>
              <a:t> </a:t>
            </a:r>
            <a:r>
              <a:rPr sz="2000" dirty="0">
                <a:solidFill>
                  <a:srgbClr val="FFFFFF"/>
                </a:solidFill>
                <a:latin typeface="Arial"/>
                <a:cs typeface="Arial"/>
              </a:rPr>
              <a:t>druhého.</a:t>
            </a:r>
            <a:r>
              <a:rPr sz="2000" dirty="0">
                <a:solidFill>
                  <a:srgbClr val="FFFFFF"/>
                </a:solidFill>
                <a:latin typeface="Times New Roman"/>
                <a:cs typeface="Times New Roman"/>
              </a:rPr>
              <a:t> </a:t>
            </a:r>
            <a:r>
              <a:rPr sz="2000" dirty="0">
                <a:solidFill>
                  <a:srgbClr val="FFFFFF"/>
                </a:solidFill>
                <a:latin typeface="Arial"/>
                <a:cs typeface="Arial"/>
              </a:rPr>
              <a:t>Cenová politika</a:t>
            </a:r>
            <a:r>
              <a:rPr sz="2000" dirty="0">
                <a:solidFill>
                  <a:srgbClr val="FFFFFF"/>
                </a:solidFill>
                <a:latin typeface="Times New Roman"/>
                <a:cs typeface="Times New Roman"/>
              </a:rPr>
              <a:t> </a:t>
            </a:r>
            <a:r>
              <a:rPr sz="2000" dirty="0">
                <a:solidFill>
                  <a:srgbClr val="FFFFFF"/>
                </a:solidFill>
                <a:latin typeface="Arial"/>
                <a:cs typeface="Arial"/>
              </a:rPr>
              <a:t>je</a:t>
            </a:r>
            <a:r>
              <a:rPr sz="2000" dirty="0">
                <a:solidFill>
                  <a:srgbClr val="FFFFFF"/>
                </a:solidFill>
                <a:latin typeface="Times New Roman"/>
                <a:cs typeface="Times New Roman"/>
              </a:rPr>
              <a:t> </a:t>
            </a:r>
            <a:r>
              <a:rPr sz="2000" dirty="0">
                <a:solidFill>
                  <a:srgbClr val="FFFFFF"/>
                </a:solidFill>
                <a:latin typeface="Arial"/>
                <a:cs typeface="Arial"/>
              </a:rPr>
              <a:t>zaměřena na</a:t>
            </a:r>
            <a:r>
              <a:rPr sz="2000" dirty="0">
                <a:solidFill>
                  <a:srgbClr val="FFFFFF"/>
                </a:solidFill>
                <a:latin typeface="Times New Roman"/>
                <a:cs typeface="Times New Roman"/>
              </a:rPr>
              <a:t> </a:t>
            </a:r>
            <a:r>
              <a:rPr sz="2000" dirty="0">
                <a:solidFill>
                  <a:srgbClr val="FFFFFF"/>
                </a:solidFill>
                <a:latin typeface="Arial"/>
                <a:cs typeface="Arial"/>
              </a:rPr>
              <a:t>zničení konkurence.</a:t>
            </a:r>
            <a:endParaRPr sz="2000">
              <a:latin typeface="Arial"/>
              <a:cs typeface="Aria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490517" y="1808386"/>
            <a:ext cx="9048750" cy="5212324"/>
          </a:xfrm>
          <a:prstGeom prst="rect">
            <a:avLst/>
          </a:prstGeom>
        </p:spPr>
        <p:txBody>
          <a:bodyPr vert="horz" wrap="square" lIns="0" tIns="0" rIns="0" bIns="0" rtlCol="0">
            <a:spAutoFit/>
          </a:bodyPr>
          <a:lstStyle/>
          <a:p>
            <a:pPr marL="349250" marR="153670" indent="-337185">
              <a:lnSpc>
                <a:spcPts val="2680"/>
              </a:lnSpc>
            </a:pPr>
            <a:r>
              <a:rPr lang="cs-CZ" sz="2400" dirty="0" smtClean="0">
                <a:solidFill>
                  <a:srgbClr val="FFFFFF"/>
                </a:solidFill>
                <a:latin typeface="Arial"/>
                <a:cs typeface="Arial"/>
              </a:rPr>
              <a:t>Závislost mezi</a:t>
            </a:r>
            <a:r>
              <a:rPr lang="cs-CZ" sz="2400" dirty="0" smtClean="0">
                <a:solidFill>
                  <a:srgbClr val="FFFFFF"/>
                </a:solidFill>
                <a:latin typeface="Times New Roman"/>
                <a:cs typeface="Times New Roman"/>
              </a:rPr>
              <a:t> </a:t>
            </a:r>
            <a:r>
              <a:rPr lang="cs-CZ" sz="2400" dirty="0" smtClean="0">
                <a:solidFill>
                  <a:srgbClr val="FFFFFF"/>
                </a:solidFill>
                <a:latin typeface="Arial"/>
                <a:cs typeface="Arial"/>
              </a:rPr>
              <a:t>konkurenty</a:t>
            </a:r>
            <a:r>
              <a:rPr lang="cs-CZ" sz="2400" dirty="0" smtClean="0">
                <a:solidFill>
                  <a:srgbClr val="FFFFFF"/>
                </a:solidFill>
                <a:latin typeface="Times New Roman"/>
                <a:cs typeface="Times New Roman"/>
              </a:rPr>
              <a:t> </a:t>
            </a:r>
            <a:r>
              <a:rPr lang="cs-CZ" sz="2400" dirty="0" smtClean="0">
                <a:solidFill>
                  <a:srgbClr val="FFFFFF"/>
                </a:solidFill>
                <a:latin typeface="Arial"/>
                <a:cs typeface="Arial"/>
              </a:rPr>
              <a:t>je</a:t>
            </a:r>
            <a:r>
              <a:rPr lang="cs-CZ" sz="2400" dirty="0" smtClean="0">
                <a:solidFill>
                  <a:srgbClr val="FFFFFF"/>
                </a:solidFill>
                <a:latin typeface="Times New Roman"/>
                <a:cs typeface="Times New Roman"/>
              </a:rPr>
              <a:t> </a:t>
            </a:r>
            <a:r>
              <a:rPr lang="cs-CZ" sz="2400" dirty="0" smtClean="0">
                <a:solidFill>
                  <a:srgbClr val="FFFFFF"/>
                </a:solidFill>
                <a:latin typeface="Arial"/>
                <a:cs typeface="Arial"/>
              </a:rPr>
              <a:t>tím větší,</a:t>
            </a:r>
            <a:r>
              <a:rPr lang="cs-CZ" sz="2400" dirty="0" smtClean="0">
                <a:solidFill>
                  <a:srgbClr val="FFFFFF"/>
                </a:solidFill>
                <a:latin typeface="Times New Roman"/>
                <a:cs typeface="Times New Roman"/>
              </a:rPr>
              <a:t> </a:t>
            </a:r>
            <a:r>
              <a:rPr lang="cs-CZ" sz="2400" dirty="0" smtClean="0">
                <a:solidFill>
                  <a:srgbClr val="FFFFFF"/>
                </a:solidFill>
                <a:latin typeface="Arial"/>
                <a:cs typeface="Arial"/>
              </a:rPr>
              <a:t>čím méně jsou</a:t>
            </a:r>
            <a:r>
              <a:rPr lang="cs-CZ" sz="2400" dirty="0" smtClean="0">
                <a:solidFill>
                  <a:srgbClr val="FFFFFF"/>
                </a:solidFill>
                <a:latin typeface="Times New Roman"/>
                <a:cs typeface="Times New Roman"/>
              </a:rPr>
              <a:t> </a:t>
            </a:r>
            <a:r>
              <a:rPr lang="cs-CZ" sz="2400" dirty="0" smtClean="0">
                <a:solidFill>
                  <a:srgbClr val="FFFFFF"/>
                </a:solidFill>
                <a:latin typeface="Arial"/>
                <a:cs typeface="Arial"/>
              </a:rPr>
              <a:t>výkony diferencovány,</a:t>
            </a:r>
            <a:r>
              <a:rPr lang="cs-CZ" sz="2400" dirty="0" smtClean="0">
                <a:solidFill>
                  <a:srgbClr val="FFFFFF"/>
                </a:solidFill>
                <a:latin typeface="Times New Roman"/>
                <a:cs typeface="Times New Roman"/>
              </a:rPr>
              <a:t> </a:t>
            </a:r>
            <a:r>
              <a:rPr lang="cs-CZ" sz="2400" dirty="0" smtClean="0">
                <a:solidFill>
                  <a:srgbClr val="FFFFFF"/>
                </a:solidFill>
                <a:latin typeface="Arial"/>
                <a:cs typeface="Arial"/>
              </a:rPr>
              <a:t>je</a:t>
            </a:r>
            <a:r>
              <a:rPr lang="cs-CZ" sz="2400" dirty="0" smtClean="0">
                <a:solidFill>
                  <a:srgbClr val="FFFFFF"/>
                </a:solidFill>
                <a:latin typeface="Times New Roman"/>
                <a:cs typeface="Times New Roman"/>
              </a:rPr>
              <a:t> </a:t>
            </a:r>
            <a:r>
              <a:rPr lang="cs-CZ" sz="2400" dirty="0" smtClean="0">
                <a:solidFill>
                  <a:srgbClr val="FFFFFF"/>
                </a:solidFill>
                <a:latin typeface="Arial"/>
                <a:cs typeface="Arial"/>
              </a:rPr>
              <a:t>možno rozlišit tzv.</a:t>
            </a:r>
            <a:r>
              <a:rPr lang="cs-CZ" sz="2400" dirty="0" smtClean="0">
                <a:solidFill>
                  <a:srgbClr val="FFFFFF"/>
                </a:solidFill>
                <a:latin typeface="Times New Roman"/>
                <a:cs typeface="Times New Roman"/>
              </a:rPr>
              <a:t> </a:t>
            </a:r>
            <a:r>
              <a:rPr lang="cs-CZ" sz="2400" b="1" dirty="0" smtClean="0">
                <a:solidFill>
                  <a:srgbClr val="FFFFFF"/>
                </a:solidFill>
                <a:latin typeface="Arial"/>
                <a:cs typeface="Arial"/>
              </a:rPr>
              <a:t>oligopol</a:t>
            </a:r>
            <a:r>
              <a:rPr lang="cs-CZ" sz="2400" b="1" dirty="0" smtClean="0">
                <a:solidFill>
                  <a:srgbClr val="FFFFFF"/>
                </a:solidFill>
                <a:latin typeface="Times New Roman"/>
                <a:cs typeface="Times New Roman"/>
              </a:rPr>
              <a:t> </a:t>
            </a:r>
            <a:r>
              <a:rPr lang="cs-CZ" sz="2400" b="1" dirty="0" smtClean="0">
                <a:solidFill>
                  <a:srgbClr val="FFFFFF"/>
                </a:solidFill>
                <a:latin typeface="Arial"/>
                <a:cs typeface="Arial"/>
              </a:rPr>
              <a:t>nediferencovaný a</a:t>
            </a:r>
            <a:r>
              <a:rPr lang="cs-CZ" sz="2400" b="1" dirty="0" smtClean="0">
                <a:solidFill>
                  <a:srgbClr val="FFFFFF"/>
                </a:solidFill>
                <a:latin typeface="Times New Roman"/>
                <a:cs typeface="Times New Roman"/>
              </a:rPr>
              <a:t> </a:t>
            </a:r>
            <a:r>
              <a:rPr lang="cs-CZ" sz="2400" b="1" dirty="0" smtClean="0">
                <a:solidFill>
                  <a:srgbClr val="FFFFFF"/>
                </a:solidFill>
                <a:latin typeface="Arial"/>
                <a:cs typeface="Arial"/>
              </a:rPr>
              <a:t>diferencovaný</a:t>
            </a:r>
            <a:endParaRPr lang="cs-CZ" sz="2400" dirty="0" smtClean="0">
              <a:latin typeface="Arial"/>
              <a:cs typeface="Arial"/>
            </a:endParaRPr>
          </a:p>
          <a:p>
            <a:pPr marL="12700">
              <a:lnSpc>
                <a:spcPts val="2780"/>
              </a:lnSpc>
              <a:spcBef>
                <a:spcPts val="1145"/>
              </a:spcBef>
            </a:pPr>
            <a:r>
              <a:rPr lang="cs-CZ" sz="2400" b="1" dirty="0" smtClean="0">
                <a:solidFill>
                  <a:srgbClr val="FFFFFF"/>
                </a:solidFill>
                <a:latin typeface="Arial"/>
                <a:cs typeface="Arial"/>
              </a:rPr>
              <a:t>Cíle </a:t>
            </a:r>
            <a:r>
              <a:rPr lang="cs-CZ" sz="2400" dirty="0" smtClean="0">
                <a:solidFill>
                  <a:srgbClr val="FFFFFF"/>
                </a:solidFill>
                <a:latin typeface="Arial"/>
                <a:cs typeface="Arial"/>
              </a:rPr>
              <a:t>jsou</a:t>
            </a:r>
            <a:r>
              <a:rPr lang="cs-CZ" sz="2400" dirty="0" smtClean="0">
                <a:solidFill>
                  <a:srgbClr val="FFFFFF"/>
                </a:solidFill>
                <a:latin typeface="Times New Roman"/>
                <a:cs typeface="Times New Roman"/>
              </a:rPr>
              <a:t> </a:t>
            </a:r>
            <a:r>
              <a:rPr lang="cs-CZ" sz="2400" dirty="0" smtClean="0">
                <a:solidFill>
                  <a:srgbClr val="FFFFFF"/>
                </a:solidFill>
                <a:latin typeface="Arial"/>
                <a:cs typeface="Arial"/>
              </a:rPr>
              <a:t>směrovány buď </a:t>
            </a:r>
            <a:r>
              <a:rPr lang="cs-CZ" sz="2400" b="1" dirty="0" smtClean="0">
                <a:solidFill>
                  <a:srgbClr val="FFFFFF"/>
                </a:solidFill>
                <a:latin typeface="Arial"/>
                <a:cs typeface="Arial"/>
              </a:rPr>
              <a:t>na</a:t>
            </a:r>
            <a:r>
              <a:rPr lang="cs-CZ" sz="2400" b="1" dirty="0" smtClean="0">
                <a:solidFill>
                  <a:srgbClr val="FFFFFF"/>
                </a:solidFill>
                <a:latin typeface="Times New Roman"/>
                <a:cs typeface="Times New Roman"/>
              </a:rPr>
              <a:t> </a:t>
            </a:r>
            <a:r>
              <a:rPr lang="cs-CZ" sz="2400" b="1" dirty="0" smtClean="0">
                <a:solidFill>
                  <a:srgbClr val="FFFFFF"/>
                </a:solidFill>
                <a:latin typeface="Arial"/>
                <a:cs typeface="Arial"/>
              </a:rPr>
              <a:t>stabilizaci</a:t>
            </a:r>
            <a:r>
              <a:rPr lang="cs-CZ" sz="2400" b="1" dirty="0" smtClean="0">
                <a:solidFill>
                  <a:srgbClr val="FFFFFF"/>
                </a:solidFill>
                <a:latin typeface="Times New Roman"/>
                <a:cs typeface="Times New Roman"/>
              </a:rPr>
              <a:t> </a:t>
            </a:r>
            <a:r>
              <a:rPr lang="cs-CZ" sz="2400" b="1" dirty="0" smtClean="0">
                <a:solidFill>
                  <a:srgbClr val="FFFFFF"/>
                </a:solidFill>
                <a:latin typeface="Arial"/>
                <a:cs typeface="Arial"/>
              </a:rPr>
              <a:t>ceny</a:t>
            </a:r>
            <a:r>
              <a:rPr lang="cs-CZ" sz="2400" b="1" dirty="0" smtClean="0">
                <a:solidFill>
                  <a:srgbClr val="FFFFFF"/>
                </a:solidFill>
                <a:latin typeface="Times New Roman"/>
                <a:cs typeface="Times New Roman"/>
              </a:rPr>
              <a:t> </a:t>
            </a:r>
            <a:r>
              <a:rPr lang="cs-CZ" sz="2400" dirty="0" smtClean="0">
                <a:solidFill>
                  <a:srgbClr val="FFFFFF"/>
                </a:solidFill>
                <a:latin typeface="Arial"/>
                <a:cs typeface="Arial"/>
              </a:rPr>
              <a:t>nebo</a:t>
            </a:r>
            <a:r>
              <a:rPr lang="cs-CZ" sz="2400" dirty="0" smtClean="0">
                <a:solidFill>
                  <a:srgbClr val="FFFFFF"/>
                </a:solidFill>
                <a:latin typeface="Times New Roman"/>
                <a:cs typeface="Times New Roman"/>
              </a:rPr>
              <a:t> </a:t>
            </a:r>
            <a:r>
              <a:rPr lang="cs-CZ" sz="2400" dirty="0" smtClean="0">
                <a:solidFill>
                  <a:srgbClr val="FFFFFF"/>
                </a:solidFill>
                <a:latin typeface="Arial"/>
                <a:cs typeface="Arial"/>
              </a:rPr>
              <a:t>na</a:t>
            </a:r>
            <a:endParaRPr lang="cs-CZ" sz="2400" dirty="0" smtClean="0">
              <a:latin typeface="Arial"/>
              <a:cs typeface="Arial"/>
            </a:endParaRPr>
          </a:p>
          <a:p>
            <a:pPr marL="349250">
              <a:lnSpc>
                <a:spcPts val="2780"/>
              </a:lnSpc>
            </a:pPr>
            <a:r>
              <a:rPr lang="cs-CZ" sz="2400" b="1" dirty="0" smtClean="0">
                <a:solidFill>
                  <a:srgbClr val="FFFFFF"/>
                </a:solidFill>
                <a:latin typeface="Arial"/>
                <a:cs typeface="Arial"/>
              </a:rPr>
              <a:t>přizpůsobení ceny</a:t>
            </a:r>
            <a:r>
              <a:rPr lang="cs-CZ" sz="2400" b="1" dirty="0" smtClean="0">
                <a:solidFill>
                  <a:srgbClr val="FFFFFF"/>
                </a:solidFill>
                <a:latin typeface="Times New Roman"/>
                <a:cs typeface="Times New Roman"/>
              </a:rPr>
              <a:t> </a:t>
            </a:r>
            <a:r>
              <a:rPr lang="cs-CZ" sz="2400" b="1" dirty="0" smtClean="0">
                <a:solidFill>
                  <a:srgbClr val="FFFFFF"/>
                </a:solidFill>
                <a:latin typeface="Arial"/>
                <a:cs typeface="Arial"/>
              </a:rPr>
              <a:t>konkurenci</a:t>
            </a:r>
            <a:r>
              <a:rPr lang="cs-CZ" sz="2400" dirty="0" smtClean="0">
                <a:solidFill>
                  <a:srgbClr val="FFFFFF"/>
                </a:solidFill>
                <a:latin typeface="Arial"/>
                <a:cs typeface="Arial"/>
              </a:rPr>
              <a:t>.</a:t>
            </a:r>
            <a:endParaRPr lang="cs-CZ" sz="2400" dirty="0" smtClean="0">
              <a:latin typeface="Arial"/>
              <a:cs typeface="Arial"/>
            </a:endParaRPr>
          </a:p>
          <a:p>
            <a:pPr marL="12700">
              <a:lnSpc>
                <a:spcPct val="100000"/>
              </a:lnSpc>
              <a:spcBef>
                <a:spcPts val="1200"/>
              </a:spcBef>
            </a:pPr>
            <a:r>
              <a:rPr lang="cs-CZ" sz="2400" dirty="0" smtClean="0">
                <a:solidFill>
                  <a:srgbClr val="FFFFFF"/>
                </a:solidFill>
                <a:latin typeface="Arial"/>
                <a:cs typeface="Arial"/>
              </a:rPr>
              <a:t>Několik typů “cenového vůdcovství” (</a:t>
            </a:r>
            <a:r>
              <a:rPr lang="cs-CZ" sz="2400" dirty="0" err="1" smtClean="0">
                <a:solidFill>
                  <a:srgbClr val="FFFFFF"/>
                </a:solidFill>
                <a:latin typeface="Arial"/>
                <a:cs typeface="Arial"/>
              </a:rPr>
              <a:t>Leadership</a:t>
            </a:r>
            <a:r>
              <a:rPr lang="cs-CZ" sz="2400" dirty="0" smtClean="0">
                <a:solidFill>
                  <a:srgbClr val="FFFFFF"/>
                </a:solidFill>
                <a:latin typeface="Arial"/>
                <a:cs typeface="Arial"/>
              </a:rPr>
              <a:t>):</a:t>
            </a:r>
            <a:endParaRPr lang="cs-CZ" sz="2400" dirty="0" smtClean="0">
              <a:latin typeface="Arial"/>
              <a:cs typeface="Arial"/>
            </a:endParaRPr>
          </a:p>
          <a:p>
            <a:pPr marL="349250" indent="-336550">
              <a:lnSpc>
                <a:spcPts val="2790"/>
              </a:lnSpc>
              <a:spcBef>
                <a:spcPts val="1200"/>
              </a:spcBef>
              <a:buClr>
                <a:srgbClr val="FFFFFF"/>
              </a:buClr>
              <a:buFont typeface="Times New Roman"/>
              <a:buChar char="•"/>
              <a:tabLst>
                <a:tab pos="349885" algn="l"/>
              </a:tabLst>
            </a:pPr>
            <a:r>
              <a:rPr lang="cs-CZ" sz="2400" b="1" dirty="0" smtClean="0">
                <a:solidFill>
                  <a:srgbClr val="FFFFFF"/>
                </a:solidFill>
                <a:latin typeface="Arial"/>
                <a:cs typeface="Arial"/>
              </a:rPr>
              <a:t>domin</a:t>
            </a:r>
            <a:r>
              <a:rPr lang="cs-CZ" sz="2200" b="1" dirty="0" smtClean="0">
                <a:solidFill>
                  <a:srgbClr val="FFFFFF"/>
                </a:solidFill>
                <a:latin typeface="Arial"/>
                <a:cs typeface="Arial"/>
              </a:rPr>
              <a:t>antní firma</a:t>
            </a:r>
            <a:r>
              <a:rPr lang="cs-CZ" sz="2200" b="1" dirty="0" smtClean="0">
                <a:solidFill>
                  <a:srgbClr val="FFFFFF"/>
                </a:solidFill>
                <a:latin typeface="Times New Roman"/>
                <a:cs typeface="Times New Roman"/>
              </a:rPr>
              <a:t> </a:t>
            </a:r>
            <a:r>
              <a:rPr lang="cs-CZ" sz="2200" dirty="0" smtClean="0">
                <a:solidFill>
                  <a:srgbClr val="FFFFFF"/>
                </a:solidFill>
                <a:latin typeface="Arial"/>
                <a:cs typeface="Arial"/>
              </a:rPr>
              <a:t>je</a:t>
            </a:r>
            <a:r>
              <a:rPr lang="cs-CZ" sz="2200" dirty="0" smtClean="0">
                <a:solidFill>
                  <a:srgbClr val="FFFFFF"/>
                </a:solidFill>
                <a:latin typeface="Times New Roman"/>
                <a:cs typeface="Times New Roman"/>
              </a:rPr>
              <a:t> </a:t>
            </a:r>
            <a:r>
              <a:rPr lang="cs-CZ" sz="2200" dirty="0" smtClean="0">
                <a:solidFill>
                  <a:srgbClr val="FFFFFF"/>
                </a:solidFill>
                <a:latin typeface="Arial"/>
                <a:cs typeface="Arial"/>
              </a:rPr>
              <a:t>firma,</a:t>
            </a:r>
            <a:r>
              <a:rPr lang="cs-CZ" sz="2200" dirty="0" smtClean="0">
                <a:solidFill>
                  <a:srgbClr val="FFFFFF"/>
                </a:solidFill>
                <a:latin typeface="Times New Roman"/>
                <a:cs typeface="Times New Roman"/>
              </a:rPr>
              <a:t> </a:t>
            </a:r>
            <a:r>
              <a:rPr lang="cs-CZ" sz="2200" dirty="0" smtClean="0">
                <a:solidFill>
                  <a:srgbClr val="FFFFFF"/>
                </a:solidFill>
                <a:latin typeface="Arial"/>
                <a:cs typeface="Arial"/>
              </a:rPr>
              <a:t>která má významný podíl na</a:t>
            </a:r>
            <a:r>
              <a:rPr lang="cs-CZ" sz="2200" dirty="0" smtClean="0">
                <a:solidFill>
                  <a:srgbClr val="FFFFFF"/>
                </a:solidFill>
                <a:latin typeface="Times New Roman"/>
                <a:cs typeface="Times New Roman"/>
              </a:rPr>
              <a:t> </a:t>
            </a:r>
            <a:r>
              <a:rPr lang="cs-CZ" sz="2200" dirty="0" smtClean="0">
                <a:solidFill>
                  <a:srgbClr val="FFFFFF"/>
                </a:solidFill>
                <a:latin typeface="Arial"/>
                <a:cs typeface="Arial"/>
              </a:rPr>
              <a:t>trhu;</a:t>
            </a:r>
            <a:r>
              <a:rPr lang="cs-CZ" sz="2200" dirty="0" smtClean="0">
                <a:solidFill>
                  <a:srgbClr val="FFFFFF"/>
                </a:solidFill>
                <a:latin typeface="Times New Roman"/>
                <a:cs typeface="Times New Roman"/>
              </a:rPr>
              <a:t> </a:t>
            </a:r>
            <a:r>
              <a:rPr lang="cs-CZ" sz="2200" dirty="0" smtClean="0">
                <a:solidFill>
                  <a:srgbClr val="FFFFFF"/>
                </a:solidFill>
                <a:latin typeface="Arial"/>
                <a:cs typeface="Arial"/>
              </a:rPr>
              <a:t>určuje</a:t>
            </a:r>
            <a:endParaRPr lang="cs-CZ" sz="2200" dirty="0" smtClean="0">
              <a:latin typeface="Arial"/>
              <a:cs typeface="Arial"/>
            </a:endParaRPr>
          </a:p>
          <a:p>
            <a:pPr marL="349250">
              <a:lnSpc>
                <a:spcPts val="2550"/>
              </a:lnSpc>
            </a:pPr>
            <a:r>
              <a:rPr lang="cs-CZ" sz="2200" dirty="0" smtClean="0">
                <a:solidFill>
                  <a:srgbClr val="FFFFFF"/>
                </a:solidFill>
                <a:latin typeface="Arial"/>
                <a:cs typeface="Arial"/>
              </a:rPr>
              <a:t>cenu</a:t>
            </a:r>
            <a:r>
              <a:rPr lang="cs-CZ" sz="2200" dirty="0" smtClean="0">
                <a:solidFill>
                  <a:srgbClr val="FFFFFF"/>
                </a:solidFill>
                <a:latin typeface="Times New Roman"/>
                <a:cs typeface="Times New Roman"/>
              </a:rPr>
              <a:t> </a:t>
            </a:r>
            <a:r>
              <a:rPr lang="cs-CZ" sz="2200" dirty="0" smtClean="0">
                <a:solidFill>
                  <a:srgbClr val="FFFFFF"/>
                </a:solidFill>
                <a:latin typeface="Arial"/>
                <a:cs typeface="Arial"/>
              </a:rPr>
              <a:t>a</a:t>
            </a:r>
            <a:r>
              <a:rPr lang="cs-CZ" sz="2200" dirty="0" smtClean="0">
                <a:solidFill>
                  <a:srgbClr val="FFFFFF"/>
                </a:solidFill>
                <a:latin typeface="Times New Roman"/>
                <a:cs typeface="Times New Roman"/>
              </a:rPr>
              <a:t> </a:t>
            </a:r>
            <a:r>
              <a:rPr lang="cs-CZ" sz="2200" dirty="0" smtClean="0">
                <a:solidFill>
                  <a:srgbClr val="FFFFFF"/>
                </a:solidFill>
                <a:latin typeface="Arial"/>
                <a:cs typeface="Arial"/>
              </a:rPr>
              <a:t>ostatní ji</a:t>
            </a:r>
            <a:r>
              <a:rPr lang="cs-CZ" sz="2200" dirty="0" smtClean="0">
                <a:solidFill>
                  <a:srgbClr val="FFFFFF"/>
                </a:solidFill>
                <a:latin typeface="Times New Roman"/>
                <a:cs typeface="Times New Roman"/>
              </a:rPr>
              <a:t> </a:t>
            </a:r>
            <a:r>
              <a:rPr lang="cs-CZ" sz="2200" dirty="0" smtClean="0">
                <a:solidFill>
                  <a:srgbClr val="FFFFFF"/>
                </a:solidFill>
                <a:latin typeface="Arial"/>
                <a:cs typeface="Arial"/>
              </a:rPr>
              <a:t>sledují;</a:t>
            </a:r>
            <a:endParaRPr lang="cs-CZ" sz="2200" dirty="0" smtClean="0">
              <a:latin typeface="Arial"/>
              <a:cs typeface="Arial"/>
            </a:endParaRPr>
          </a:p>
          <a:p>
            <a:pPr marL="349250" marR="5080" indent="-336550">
              <a:lnSpc>
                <a:spcPct val="93000"/>
              </a:lnSpc>
              <a:spcBef>
                <a:spcPts val="1410"/>
              </a:spcBef>
              <a:buClr>
                <a:srgbClr val="FFFFFF"/>
              </a:buClr>
              <a:buFont typeface="Times New Roman"/>
              <a:buChar char="•"/>
              <a:tabLst>
                <a:tab pos="349885" algn="l"/>
              </a:tabLst>
            </a:pPr>
            <a:r>
              <a:rPr lang="cs-CZ" sz="2200" dirty="0" smtClean="0">
                <a:solidFill>
                  <a:srgbClr val="FFFFFF"/>
                </a:solidFill>
                <a:latin typeface="Arial"/>
                <a:cs typeface="Arial"/>
              </a:rPr>
              <a:t>tzv.</a:t>
            </a:r>
            <a:r>
              <a:rPr lang="cs-CZ" sz="2200" dirty="0" smtClean="0">
                <a:solidFill>
                  <a:srgbClr val="FFFFFF"/>
                </a:solidFill>
                <a:latin typeface="Times New Roman"/>
                <a:cs typeface="Times New Roman"/>
              </a:rPr>
              <a:t> </a:t>
            </a:r>
            <a:r>
              <a:rPr lang="cs-CZ" sz="2200" b="1" dirty="0" err="1" smtClean="0">
                <a:solidFill>
                  <a:srgbClr val="FFFFFF"/>
                </a:solidFill>
                <a:latin typeface="Arial"/>
                <a:cs typeface="Arial"/>
              </a:rPr>
              <a:t>leadership</a:t>
            </a:r>
            <a:r>
              <a:rPr lang="cs-CZ" sz="2200" b="1" dirty="0" smtClean="0">
                <a:solidFill>
                  <a:srgbClr val="FFFFFF"/>
                </a:solidFill>
                <a:latin typeface="Times New Roman"/>
                <a:cs typeface="Times New Roman"/>
              </a:rPr>
              <a:t> </a:t>
            </a:r>
            <a:r>
              <a:rPr lang="cs-CZ" sz="2200" b="1" dirty="0" smtClean="0">
                <a:solidFill>
                  <a:srgbClr val="FFFFFF"/>
                </a:solidFill>
                <a:latin typeface="Arial"/>
                <a:cs typeface="Arial"/>
              </a:rPr>
              <a:t>barometrický </a:t>
            </a:r>
            <a:r>
              <a:rPr lang="cs-CZ" sz="2200" dirty="0" smtClean="0">
                <a:solidFill>
                  <a:srgbClr val="FFFFFF"/>
                </a:solidFill>
                <a:latin typeface="Arial"/>
                <a:cs typeface="Arial"/>
              </a:rPr>
              <a:t>spočívá v</a:t>
            </a:r>
            <a:r>
              <a:rPr lang="cs-CZ" sz="2200" dirty="0" smtClean="0">
                <a:solidFill>
                  <a:srgbClr val="FFFFFF"/>
                </a:solidFill>
                <a:latin typeface="Times New Roman"/>
                <a:cs typeface="Times New Roman"/>
              </a:rPr>
              <a:t> </a:t>
            </a:r>
            <a:r>
              <a:rPr lang="cs-CZ" sz="2200" dirty="0" smtClean="0">
                <a:solidFill>
                  <a:srgbClr val="FFFFFF"/>
                </a:solidFill>
                <a:latin typeface="Arial"/>
                <a:cs typeface="Arial"/>
              </a:rPr>
              <a:t>tom,</a:t>
            </a:r>
            <a:r>
              <a:rPr lang="cs-CZ" sz="2200" dirty="0" smtClean="0">
                <a:solidFill>
                  <a:srgbClr val="FFFFFF"/>
                </a:solidFill>
                <a:latin typeface="Times New Roman"/>
                <a:cs typeface="Times New Roman"/>
              </a:rPr>
              <a:t> </a:t>
            </a:r>
            <a:r>
              <a:rPr lang="cs-CZ" sz="2200" dirty="0" smtClean="0">
                <a:solidFill>
                  <a:srgbClr val="FFFFFF"/>
                </a:solidFill>
                <a:latin typeface="Arial"/>
                <a:cs typeface="Arial"/>
              </a:rPr>
              <a:t>že firma</a:t>
            </a:r>
            <a:r>
              <a:rPr lang="cs-CZ" sz="2200" dirty="0" smtClean="0">
                <a:solidFill>
                  <a:srgbClr val="FFFFFF"/>
                </a:solidFill>
                <a:latin typeface="Times New Roman"/>
                <a:cs typeface="Times New Roman"/>
              </a:rPr>
              <a:t> </a:t>
            </a:r>
            <a:r>
              <a:rPr lang="cs-CZ" sz="2200" dirty="0" smtClean="0">
                <a:solidFill>
                  <a:srgbClr val="FFFFFF"/>
                </a:solidFill>
                <a:latin typeface="Arial"/>
                <a:cs typeface="Arial"/>
              </a:rPr>
              <a:t>má informace</a:t>
            </a:r>
            <a:r>
              <a:rPr lang="cs-CZ" sz="2200" dirty="0" smtClean="0">
                <a:solidFill>
                  <a:srgbClr val="FFFFFF"/>
                </a:solidFill>
                <a:latin typeface="Times New Roman"/>
                <a:cs typeface="Times New Roman"/>
              </a:rPr>
              <a:t> </a:t>
            </a:r>
            <a:r>
              <a:rPr lang="cs-CZ" sz="2200" dirty="0" smtClean="0">
                <a:solidFill>
                  <a:srgbClr val="FFFFFF"/>
                </a:solidFill>
                <a:latin typeface="Arial"/>
                <a:cs typeface="Arial"/>
              </a:rPr>
              <a:t>o</a:t>
            </a:r>
            <a:r>
              <a:rPr lang="cs-CZ" sz="2200" dirty="0" smtClean="0">
                <a:solidFill>
                  <a:srgbClr val="FFFFFF"/>
                </a:solidFill>
                <a:latin typeface="Times New Roman"/>
                <a:cs typeface="Times New Roman"/>
              </a:rPr>
              <a:t> </a:t>
            </a:r>
            <a:r>
              <a:rPr lang="cs-CZ" sz="2200" dirty="0" smtClean="0">
                <a:solidFill>
                  <a:srgbClr val="FFFFFF"/>
                </a:solidFill>
                <a:latin typeface="Arial"/>
                <a:cs typeface="Arial"/>
              </a:rPr>
              <a:t>konkurenci,</a:t>
            </a:r>
            <a:r>
              <a:rPr lang="cs-CZ" sz="2200" dirty="0" smtClean="0">
                <a:solidFill>
                  <a:srgbClr val="FFFFFF"/>
                </a:solidFill>
                <a:latin typeface="Times New Roman"/>
                <a:cs typeface="Times New Roman"/>
              </a:rPr>
              <a:t> </a:t>
            </a:r>
            <a:r>
              <a:rPr lang="cs-CZ" sz="2200" dirty="0" smtClean="0">
                <a:solidFill>
                  <a:srgbClr val="FFFFFF"/>
                </a:solidFill>
                <a:latin typeface="Arial"/>
                <a:cs typeface="Arial"/>
              </a:rPr>
              <a:t>vývoji technologie</a:t>
            </a:r>
            <a:r>
              <a:rPr lang="cs-CZ" sz="2200" dirty="0" smtClean="0">
                <a:solidFill>
                  <a:srgbClr val="FFFFFF"/>
                </a:solidFill>
                <a:latin typeface="Times New Roman"/>
                <a:cs typeface="Times New Roman"/>
              </a:rPr>
              <a:t> </a:t>
            </a:r>
            <a:r>
              <a:rPr lang="cs-CZ" sz="2200" dirty="0" smtClean="0">
                <a:solidFill>
                  <a:srgbClr val="FFFFFF"/>
                </a:solidFill>
                <a:latin typeface="Arial"/>
                <a:cs typeface="Arial"/>
              </a:rPr>
              <a:t>a</a:t>
            </a:r>
            <a:r>
              <a:rPr lang="cs-CZ" sz="2200" dirty="0" smtClean="0">
                <a:solidFill>
                  <a:srgbClr val="FFFFFF"/>
                </a:solidFill>
                <a:latin typeface="Times New Roman"/>
                <a:cs typeface="Times New Roman"/>
              </a:rPr>
              <a:t> </a:t>
            </a:r>
            <a:r>
              <a:rPr lang="cs-CZ" sz="2200" dirty="0" smtClean="0">
                <a:solidFill>
                  <a:srgbClr val="FFFFFF"/>
                </a:solidFill>
                <a:latin typeface="Arial"/>
                <a:cs typeface="Arial"/>
              </a:rPr>
              <a:t>nákladech;</a:t>
            </a:r>
            <a:r>
              <a:rPr lang="cs-CZ" sz="2200" dirty="0" smtClean="0">
                <a:solidFill>
                  <a:srgbClr val="FFFFFF"/>
                </a:solidFill>
                <a:latin typeface="Times New Roman"/>
                <a:cs typeface="Times New Roman"/>
              </a:rPr>
              <a:t> </a:t>
            </a:r>
            <a:r>
              <a:rPr lang="cs-CZ" sz="2200" dirty="0" smtClean="0">
                <a:solidFill>
                  <a:srgbClr val="FFFFFF"/>
                </a:solidFill>
                <a:latin typeface="Arial"/>
                <a:cs typeface="Arial"/>
              </a:rPr>
              <a:t>a</a:t>
            </a:r>
            <a:r>
              <a:rPr lang="cs-CZ" sz="2200" dirty="0" smtClean="0">
                <a:solidFill>
                  <a:srgbClr val="FFFFFF"/>
                </a:solidFill>
                <a:latin typeface="Times New Roman"/>
                <a:cs typeface="Times New Roman"/>
              </a:rPr>
              <a:t> </a:t>
            </a:r>
            <a:r>
              <a:rPr lang="cs-CZ" sz="2200" dirty="0" smtClean="0">
                <a:solidFill>
                  <a:srgbClr val="FFFFFF"/>
                </a:solidFill>
                <a:latin typeface="Arial"/>
                <a:cs typeface="Arial"/>
              </a:rPr>
              <a:t>na</a:t>
            </a:r>
            <a:r>
              <a:rPr lang="cs-CZ" sz="2200" dirty="0" smtClean="0">
                <a:solidFill>
                  <a:srgbClr val="FFFFFF"/>
                </a:solidFill>
                <a:latin typeface="Times New Roman"/>
                <a:cs typeface="Times New Roman"/>
              </a:rPr>
              <a:t> </a:t>
            </a:r>
            <a:r>
              <a:rPr lang="cs-CZ" sz="2200" dirty="0" smtClean="0">
                <a:solidFill>
                  <a:srgbClr val="FFFFFF"/>
                </a:solidFill>
                <a:latin typeface="Arial"/>
                <a:cs typeface="Arial"/>
              </a:rPr>
              <a:t>základě těchto informací pak</a:t>
            </a:r>
            <a:r>
              <a:rPr lang="cs-CZ" sz="2200" dirty="0" smtClean="0">
                <a:solidFill>
                  <a:srgbClr val="FFFFFF"/>
                </a:solidFill>
                <a:latin typeface="Times New Roman"/>
                <a:cs typeface="Times New Roman"/>
              </a:rPr>
              <a:t> </a:t>
            </a:r>
            <a:r>
              <a:rPr lang="cs-CZ" sz="2200" dirty="0" smtClean="0">
                <a:solidFill>
                  <a:srgbClr val="FFFFFF"/>
                </a:solidFill>
                <a:latin typeface="Arial"/>
                <a:cs typeface="Arial"/>
              </a:rPr>
              <a:t>mění cenu;</a:t>
            </a:r>
            <a:endParaRPr lang="cs-CZ" sz="2200" dirty="0" smtClean="0">
              <a:latin typeface="Arial"/>
              <a:cs typeface="Arial"/>
            </a:endParaRPr>
          </a:p>
          <a:p>
            <a:pPr marL="349250" indent="-336550">
              <a:lnSpc>
                <a:spcPts val="2550"/>
              </a:lnSpc>
              <a:spcBef>
                <a:spcPts val="1210"/>
              </a:spcBef>
              <a:buClr>
                <a:srgbClr val="FFFFFF"/>
              </a:buClr>
              <a:buFont typeface="Times New Roman"/>
              <a:buChar char="•"/>
              <a:tabLst>
                <a:tab pos="349885" algn="l"/>
                <a:tab pos="918210" algn="l"/>
              </a:tabLst>
            </a:pPr>
            <a:r>
              <a:rPr lang="cs-CZ" sz="2200" dirty="0" smtClean="0">
                <a:solidFill>
                  <a:srgbClr val="FFFFFF"/>
                </a:solidFill>
                <a:latin typeface="Arial"/>
                <a:cs typeface="Arial"/>
              </a:rPr>
              <a:t>tzv.</a:t>
            </a:r>
            <a:r>
              <a:rPr lang="cs-CZ" sz="2200" dirty="0" smtClean="0">
                <a:solidFill>
                  <a:srgbClr val="FFFFFF"/>
                </a:solidFill>
                <a:latin typeface="Times New Roman"/>
                <a:cs typeface="Times New Roman"/>
              </a:rPr>
              <a:t>	</a:t>
            </a:r>
            <a:r>
              <a:rPr lang="cs-CZ" sz="2200" b="1" dirty="0" err="1" smtClean="0">
                <a:solidFill>
                  <a:srgbClr val="FFFFFF"/>
                </a:solidFill>
                <a:latin typeface="Arial"/>
                <a:cs typeface="Arial"/>
              </a:rPr>
              <a:t>leadership</a:t>
            </a:r>
            <a:r>
              <a:rPr lang="cs-CZ" sz="2200" b="1" dirty="0" smtClean="0">
                <a:solidFill>
                  <a:srgbClr val="FFFFFF"/>
                </a:solidFill>
                <a:latin typeface="Times New Roman"/>
                <a:cs typeface="Times New Roman"/>
              </a:rPr>
              <a:t> </a:t>
            </a:r>
            <a:r>
              <a:rPr lang="cs-CZ" sz="2200" b="1" dirty="0" smtClean="0">
                <a:solidFill>
                  <a:srgbClr val="FFFFFF"/>
                </a:solidFill>
                <a:latin typeface="Arial"/>
                <a:cs typeface="Arial"/>
              </a:rPr>
              <a:t>společnou dohodou</a:t>
            </a:r>
            <a:r>
              <a:rPr lang="cs-CZ" sz="2200" b="1" dirty="0" smtClean="0">
                <a:solidFill>
                  <a:srgbClr val="FFFFFF"/>
                </a:solidFill>
                <a:latin typeface="Times New Roman"/>
                <a:cs typeface="Times New Roman"/>
              </a:rPr>
              <a:t> </a:t>
            </a:r>
            <a:r>
              <a:rPr lang="cs-CZ" sz="2200" dirty="0" smtClean="0">
                <a:solidFill>
                  <a:srgbClr val="FFFFFF"/>
                </a:solidFill>
                <a:latin typeface="Arial"/>
                <a:cs typeface="Arial"/>
              </a:rPr>
              <a:t>vzniká tak,</a:t>
            </a:r>
            <a:r>
              <a:rPr lang="cs-CZ" sz="2200" dirty="0" smtClean="0">
                <a:solidFill>
                  <a:srgbClr val="FFFFFF"/>
                </a:solidFill>
                <a:latin typeface="Times New Roman"/>
                <a:cs typeface="Times New Roman"/>
              </a:rPr>
              <a:t> </a:t>
            </a:r>
            <a:r>
              <a:rPr lang="cs-CZ" sz="2200" dirty="0" smtClean="0">
                <a:solidFill>
                  <a:srgbClr val="FFFFFF"/>
                </a:solidFill>
                <a:latin typeface="Arial"/>
                <a:cs typeface="Arial"/>
              </a:rPr>
              <a:t>že firma</a:t>
            </a:r>
            <a:r>
              <a:rPr lang="cs-CZ" sz="2200" dirty="0" smtClean="0">
                <a:solidFill>
                  <a:srgbClr val="FFFFFF"/>
                </a:solidFill>
                <a:latin typeface="Times New Roman"/>
                <a:cs typeface="Times New Roman"/>
              </a:rPr>
              <a:t> </a:t>
            </a:r>
            <a:r>
              <a:rPr lang="cs-CZ" sz="2200" dirty="0" smtClean="0">
                <a:solidFill>
                  <a:srgbClr val="FFFFFF"/>
                </a:solidFill>
                <a:latin typeface="Arial"/>
                <a:cs typeface="Arial"/>
              </a:rPr>
              <a:t>je</a:t>
            </a:r>
            <a:endParaRPr lang="cs-CZ" sz="2200" dirty="0" smtClean="0">
              <a:latin typeface="Arial"/>
              <a:cs typeface="Arial"/>
            </a:endParaRPr>
          </a:p>
          <a:p>
            <a:pPr marL="349250">
              <a:lnSpc>
                <a:spcPts val="2550"/>
              </a:lnSpc>
            </a:pPr>
            <a:r>
              <a:rPr lang="cs-CZ" sz="2200" dirty="0" smtClean="0">
                <a:solidFill>
                  <a:srgbClr val="FFFFFF"/>
                </a:solidFill>
                <a:latin typeface="Arial"/>
                <a:cs typeface="Arial"/>
              </a:rPr>
              <a:t>uznávána jako</a:t>
            </a:r>
            <a:r>
              <a:rPr lang="cs-CZ" sz="2200" dirty="0" smtClean="0">
                <a:solidFill>
                  <a:srgbClr val="FFFFFF"/>
                </a:solidFill>
                <a:latin typeface="Times New Roman"/>
                <a:cs typeface="Times New Roman"/>
              </a:rPr>
              <a:t> </a:t>
            </a:r>
            <a:r>
              <a:rPr lang="cs-CZ" sz="2200" dirty="0" smtClean="0">
                <a:solidFill>
                  <a:srgbClr val="FFFFFF"/>
                </a:solidFill>
                <a:latin typeface="Arial"/>
                <a:cs typeface="Arial"/>
              </a:rPr>
              <a:t>neformální vůdce (např.</a:t>
            </a:r>
            <a:r>
              <a:rPr lang="cs-CZ" sz="2200" dirty="0" smtClean="0">
                <a:solidFill>
                  <a:srgbClr val="FFFFFF"/>
                </a:solidFill>
                <a:latin typeface="Times New Roman"/>
                <a:cs typeface="Times New Roman"/>
              </a:rPr>
              <a:t> </a:t>
            </a:r>
            <a:r>
              <a:rPr lang="cs-CZ" sz="2200" dirty="0" smtClean="0">
                <a:solidFill>
                  <a:srgbClr val="FFFFFF"/>
                </a:solidFill>
                <a:latin typeface="Arial"/>
                <a:cs typeface="Arial"/>
              </a:rPr>
              <a:t>firma</a:t>
            </a:r>
            <a:r>
              <a:rPr lang="cs-CZ" sz="2200" dirty="0" smtClean="0">
                <a:solidFill>
                  <a:srgbClr val="FFFFFF"/>
                </a:solidFill>
                <a:latin typeface="Times New Roman"/>
                <a:cs typeface="Times New Roman"/>
              </a:rPr>
              <a:t> </a:t>
            </a:r>
            <a:r>
              <a:rPr lang="cs-CZ" sz="2200" dirty="0" smtClean="0">
                <a:solidFill>
                  <a:srgbClr val="FFFFFF"/>
                </a:solidFill>
                <a:latin typeface="Arial"/>
                <a:cs typeface="Arial"/>
              </a:rPr>
              <a:t>s</a:t>
            </a:r>
            <a:r>
              <a:rPr lang="cs-CZ" sz="2200" dirty="0" smtClean="0">
                <a:solidFill>
                  <a:srgbClr val="FFFFFF"/>
                </a:solidFill>
                <a:latin typeface="Times New Roman"/>
                <a:cs typeface="Times New Roman"/>
              </a:rPr>
              <a:t> </a:t>
            </a:r>
            <a:r>
              <a:rPr lang="cs-CZ" sz="2200" dirty="0" smtClean="0">
                <a:solidFill>
                  <a:srgbClr val="FFFFFF"/>
                </a:solidFill>
                <a:latin typeface="Arial"/>
                <a:cs typeface="Arial"/>
              </a:rPr>
              <a:t>nejlepší technologií).</a:t>
            </a:r>
            <a:endParaRPr lang="cs-CZ" sz="2200" dirty="0">
              <a:latin typeface="Arial"/>
              <a:cs typeface="Arial"/>
            </a:endParaRPr>
          </a:p>
        </p:txBody>
      </p:sp>
      <p:sp>
        <p:nvSpPr>
          <p:cNvPr id="3" name="object 3"/>
          <p:cNvSpPr txBox="1">
            <a:spLocks noGrp="1"/>
          </p:cNvSpPr>
          <p:nvPr>
            <p:ph type="title"/>
          </p:nvPr>
        </p:nvSpPr>
        <p:spPr>
          <a:xfrm>
            <a:off x="490530" y="409701"/>
            <a:ext cx="9102739" cy="902030"/>
          </a:xfrm>
          <a:prstGeom prst="rect">
            <a:avLst/>
          </a:prstGeom>
        </p:spPr>
        <p:txBody>
          <a:bodyPr vert="horz" wrap="square" lIns="0" tIns="283706" rIns="0" bIns="0" rtlCol="0">
            <a:spAutoFit/>
          </a:bodyPr>
          <a:lstStyle/>
          <a:p>
            <a:pPr marL="12700">
              <a:lnSpc>
                <a:spcPct val="100000"/>
              </a:lnSpc>
            </a:pPr>
            <a:r>
              <a:rPr lang="cs-CZ" dirty="0" smtClean="0"/>
              <a:t>Oligopolní trh II</a:t>
            </a:r>
            <a:endParaRPr lang="cs-CZ"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15</TotalTime>
  <Words>1514</Words>
  <Application>Microsoft Office PowerPoint</Application>
  <PresentationFormat>Vlastní</PresentationFormat>
  <Paragraphs>194</Paragraphs>
  <Slides>20</Slides>
  <Notes>20</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20</vt:i4>
      </vt:variant>
    </vt:vector>
  </HeadingPairs>
  <TitlesOfParts>
    <vt:vector size="24" baseType="lpstr">
      <vt:lpstr>Arial</vt:lpstr>
      <vt:lpstr>Calibri</vt:lpstr>
      <vt:lpstr>Times New Roman</vt:lpstr>
      <vt:lpstr>Office Theme</vt:lpstr>
      <vt:lpstr>19 – INFORMACE MANAŽERSKÉHO ÚČETNICTVÍ PRO CENOVÁ ROZHODOVÁNÍ</vt:lpstr>
      <vt:lpstr>Vymezení základních pojmů</vt:lpstr>
      <vt:lpstr>Vymezení „správné ceny“</vt:lpstr>
      <vt:lpstr>Cenová diferenciace a diskriminace</vt:lpstr>
      <vt:lpstr>Informace o cenové diferenciaci pro řídící pracovníky</vt:lpstr>
      <vt:lpstr>Vliv konkurenční situace a chování na trhu na ceny</vt:lpstr>
      <vt:lpstr>Monopolní trh</vt:lpstr>
      <vt:lpstr>Oligopolní trh I</vt:lpstr>
      <vt:lpstr>Oligopolní trh II</vt:lpstr>
      <vt:lpstr>Monopolistická konkurence</vt:lpstr>
      <vt:lpstr>Určení ceny v závislosti na reakci spotřebitele</vt:lpstr>
      <vt:lpstr>Poptávkově orientované metody tvorby cen I</vt:lpstr>
      <vt:lpstr>Poptávkově orientované metody tvorby cen II</vt:lpstr>
      <vt:lpstr>Empiricky určená cena</vt:lpstr>
      <vt:lpstr>Nákladově orientované metody tvorby cen</vt:lpstr>
      <vt:lpstr>Konkrétní příklady praktické tvorby cen</vt:lpstr>
      <vt:lpstr>Relace cen ve skupině výkonů</vt:lpstr>
      <vt:lpstr>Cena doplňkových výkonů</vt:lpstr>
      <vt:lpstr>Shrnutí kapitoly 19 I</vt:lpstr>
      <vt:lpstr>Shrnutí kapitoly 19 II</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19 – INFORMACE MANAŽERSKÉHO ÚČETNICTVÍ PRO CENOVÁ ROZHODOVÁNÍ</dc:title>
  <dc:creator>Online2PDF.com</dc:creator>
  <cp:lastModifiedBy>Menšík Michal</cp:lastModifiedBy>
  <cp:revision>3</cp:revision>
  <dcterms:created xsi:type="dcterms:W3CDTF">2018-02-08T09:21:43Z</dcterms:created>
  <dcterms:modified xsi:type="dcterms:W3CDTF">2018-02-13T07:06:31Z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2018-02-08T00:00:00Z</vt:filetime>
  </property>
  <property fmtid="{D5CDD505-2E9C-101B-9397-08002B2CF9AE}" pid="3" name="LastSaved">
    <vt:filetime>2018-02-08T00:00:00Z</vt:filetime>
  </property>
</Properties>
</file>