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515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0406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7867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8978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48461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00181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2512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32755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2449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8983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57584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9966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79703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3231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82153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07741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88131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72675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1825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9842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8813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0509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5083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9863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002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1567180"/>
          </a:xfrm>
          <a:custGeom>
            <a:avLst/>
            <a:gdLst/>
            <a:ahLst/>
            <a:cxnLst/>
            <a:rect l="l" t="t" r="r" b="b"/>
            <a:pathLst>
              <a:path w="10080625" h="1567180">
                <a:moveTo>
                  <a:pt x="0" y="1566566"/>
                </a:moveTo>
                <a:lnTo>
                  <a:pt x="10080619" y="1566566"/>
                </a:lnTo>
                <a:lnTo>
                  <a:pt x="10080619" y="0"/>
                </a:lnTo>
                <a:lnTo>
                  <a:pt x="0" y="0"/>
                </a:lnTo>
                <a:lnTo>
                  <a:pt x="0" y="1566566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638566"/>
            <a:ext cx="10080625" cy="5920740"/>
          </a:xfrm>
          <a:custGeom>
            <a:avLst/>
            <a:gdLst/>
            <a:ahLst/>
            <a:cxnLst/>
            <a:rect l="l" t="t" r="r" b="b"/>
            <a:pathLst>
              <a:path w="10080625" h="5920740">
                <a:moveTo>
                  <a:pt x="0" y="5920473"/>
                </a:moveTo>
                <a:lnTo>
                  <a:pt x="10080619" y="5920473"/>
                </a:lnTo>
                <a:lnTo>
                  <a:pt x="10080619" y="0"/>
                </a:lnTo>
                <a:lnTo>
                  <a:pt x="0" y="0"/>
                </a:lnTo>
                <a:lnTo>
                  <a:pt x="0" y="5920473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7526"/>
            <a:ext cx="916305" cy="7541895"/>
          </a:xfrm>
          <a:custGeom>
            <a:avLst/>
            <a:gdLst/>
            <a:ahLst/>
            <a:cxnLst/>
            <a:rect l="l" t="t" r="r" b="b"/>
            <a:pathLst>
              <a:path w="916305" h="7541895">
                <a:moveTo>
                  <a:pt x="119062" y="0"/>
                </a:moveTo>
                <a:lnTo>
                  <a:pt x="53702" y="12503"/>
                </a:lnTo>
                <a:lnTo>
                  <a:pt x="0" y="43482"/>
                </a:lnTo>
                <a:lnTo>
                  <a:pt x="0" y="7500253"/>
                </a:lnTo>
                <a:lnTo>
                  <a:pt x="53711" y="7531236"/>
                </a:lnTo>
                <a:lnTo>
                  <a:pt x="107426" y="7541513"/>
                </a:lnTo>
                <a:lnTo>
                  <a:pt x="130700" y="7541513"/>
                </a:lnTo>
                <a:lnTo>
                  <a:pt x="184425" y="7531234"/>
                </a:lnTo>
                <a:lnTo>
                  <a:pt x="248327" y="7494371"/>
                </a:lnTo>
                <a:lnTo>
                  <a:pt x="310571" y="7434116"/>
                </a:lnTo>
                <a:lnTo>
                  <a:pt x="370951" y="7351442"/>
                </a:lnTo>
                <a:lnTo>
                  <a:pt x="429260" y="7247320"/>
                </a:lnTo>
                <a:lnTo>
                  <a:pt x="485293" y="7122720"/>
                </a:lnTo>
                <a:lnTo>
                  <a:pt x="538846" y="6978614"/>
                </a:lnTo>
                <a:lnTo>
                  <a:pt x="589713" y="6815973"/>
                </a:lnTo>
                <a:lnTo>
                  <a:pt x="637690" y="6635766"/>
                </a:lnTo>
                <a:lnTo>
                  <a:pt x="682571" y="6438966"/>
                </a:lnTo>
                <a:lnTo>
                  <a:pt x="724150" y="6226543"/>
                </a:lnTo>
                <a:lnTo>
                  <a:pt x="762224" y="5999468"/>
                </a:lnTo>
                <a:lnTo>
                  <a:pt x="796587" y="5758712"/>
                </a:lnTo>
                <a:lnTo>
                  <a:pt x="827033" y="5505246"/>
                </a:lnTo>
                <a:lnTo>
                  <a:pt x="853358" y="5240040"/>
                </a:lnTo>
                <a:lnTo>
                  <a:pt x="875357" y="4964065"/>
                </a:lnTo>
                <a:lnTo>
                  <a:pt x="892824" y="4678293"/>
                </a:lnTo>
                <a:lnTo>
                  <a:pt x="905554" y="4383694"/>
                </a:lnTo>
                <a:lnTo>
                  <a:pt x="913343" y="4081239"/>
                </a:lnTo>
                <a:lnTo>
                  <a:pt x="915984" y="3771777"/>
                </a:lnTo>
                <a:lnTo>
                  <a:pt x="913343" y="3462437"/>
                </a:lnTo>
                <a:lnTo>
                  <a:pt x="905554" y="3159983"/>
                </a:lnTo>
                <a:lnTo>
                  <a:pt x="892824" y="2865386"/>
                </a:lnTo>
                <a:lnTo>
                  <a:pt x="875357" y="2579616"/>
                </a:lnTo>
                <a:lnTo>
                  <a:pt x="853358" y="2303645"/>
                </a:lnTo>
                <a:lnTo>
                  <a:pt x="827033" y="2038442"/>
                </a:lnTo>
                <a:lnTo>
                  <a:pt x="796587" y="1784980"/>
                </a:lnTo>
                <a:lnTo>
                  <a:pt x="762225" y="1544228"/>
                </a:lnTo>
                <a:lnTo>
                  <a:pt x="724152" y="1317158"/>
                </a:lnTo>
                <a:lnTo>
                  <a:pt x="682572" y="1104739"/>
                </a:lnTo>
                <a:lnTo>
                  <a:pt x="637692" y="907944"/>
                </a:lnTo>
                <a:lnTo>
                  <a:pt x="589716" y="727743"/>
                </a:lnTo>
                <a:lnTo>
                  <a:pt x="538849" y="565106"/>
                </a:lnTo>
                <a:lnTo>
                  <a:pt x="485297" y="421004"/>
                </a:lnTo>
                <a:lnTo>
                  <a:pt x="429265" y="296409"/>
                </a:lnTo>
                <a:lnTo>
                  <a:pt x="370957" y="192290"/>
                </a:lnTo>
                <a:lnTo>
                  <a:pt x="310579" y="109619"/>
                </a:lnTo>
                <a:lnTo>
                  <a:pt x="248335" y="49367"/>
                </a:lnTo>
                <a:lnTo>
                  <a:pt x="184432" y="12503"/>
                </a:lnTo>
                <a:lnTo>
                  <a:pt x="11906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85240"/>
            <a:ext cx="10081260" cy="7417434"/>
          </a:xfrm>
          <a:custGeom>
            <a:avLst/>
            <a:gdLst/>
            <a:ahLst/>
            <a:cxnLst/>
            <a:rect l="l" t="t" r="r" b="b"/>
            <a:pathLst>
              <a:path w="10081260" h="7417434">
                <a:moveTo>
                  <a:pt x="10081259" y="0"/>
                </a:moveTo>
                <a:lnTo>
                  <a:pt x="0" y="7417137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601863"/>
            <a:ext cx="10081260" cy="1905"/>
          </a:xfrm>
          <a:custGeom>
            <a:avLst/>
            <a:gdLst/>
            <a:ahLst/>
            <a:cxnLst/>
            <a:rect l="l" t="t" r="r" b="b"/>
            <a:pathLst>
              <a:path w="10081260" h="1905">
                <a:moveTo>
                  <a:pt x="10081259" y="0"/>
                </a:moveTo>
                <a:lnTo>
                  <a:pt x="0" y="140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143607"/>
            <a:ext cx="10081260" cy="4369435"/>
          </a:xfrm>
          <a:custGeom>
            <a:avLst/>
            <a:gdLst/>
            <a:ahLst/>
            <a:cxnLst/>
            <a:rect l="l" t="t" r="r" b="b"/>
            <a:pathLst>
              <a:path w="10081260" h="4369434">
                <a:moveTo>
                  <a:pt x="10081259" y="0"/>
                </a:moveTo>
                <a:lnTo>
                  <a:pt x="0" y="4369101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09701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8386"/>
            <a:ext cx="9102739" cy="425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en-GB" dirty="0" smtClean="0"/>
              <a:t>18</a:t>
            </a:r>
            <a:r>
              <a:rPr lang="en-GB" dirty="0" smtClean="0">
                <a:latin typeface="Times New Roman"/>
                <a:cs typeface="Times New Roman"/>
              </a:rPr>
              <a:t> </a:t>
            </a:r>
            <a:r>
              <a:rPr lang="en-GB" dirty="0" smtClean="0"/>
              <a:t>– ROZHODOVÁNÍ O BUDOUCÍ</a:t>
            </a:r>
            <a:br>
              <a:rPr lang="en-GB" dirty="0" smtClean="0"/>
            </a:br>
            <a:r>
              <a:rPr lang="en-GB" dirty="0" smtClean="0"/>
              <a:t>KAPACITĚ</a:t>
            </a:r>
            <a:endParaRPr lang="en-GB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6520"/>
            <a:ext cx="8998585" cy="4938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200" dirty="0">
              <a:latin typeface="Arial"/>
              <a:cs typeface="Arial"/>
            </a:endParaRPr>
          </a:p>
          <a:p>
            <a:pPr marL="352425" marR="17780" indent="-339725">
              <a:lnSpc>
                <a:spcPts val="2460"/>
              </a:lnSpc>
              <a:spcBef>
                <a:spcPts val="6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seznámit se s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východisky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 se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způsoby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člen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úloh o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2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36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charakterizovat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nejdůležit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metody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200" dirty="0">
              <a:latin typeface="Arial"/>
              <a:cs typeface="Arial"/>
            </a:endParaRPr>
          </a:p>
          <a:p>
            <a:pPr marL="352425" marR="5080" indent="-339725">
              <a:lnSpc>
                <a:spcPct val="93000"/>
              </a:lnSpc>
              <a:spcBef>
                <a:spcPts val="59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vzájemné vazby mezi metodami čisté současné hodnoty, indexu rentability,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vnit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ního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výnosového procenta a doby návratnosti a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priority ve vypovídací schopnosti metod</a:t>
            </a:r>
            <a:endParaRPr sz="2200" dirty="0">
              <a:latin typeface="Arial"/>
              <a:cs typeface="Arial"/>
            </a:endParaRPr>
          </a:p>
          <a:p>
            <a:pPr marL="352425" marR="485140" indent="-339725">
              <a:lnSpc>
                <a:spcPts val="2460"/>
              </a:lnSpc>
              <a:spcBef>
                <a:spcPts val="65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vymezit specifické podmínky využití nákladových kritérií a metod založených na tzv.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perpetuit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pro hodnocení investičních projektů,</a:t>
            </a:r>
            <a:endParaRPr sz="2200" dirty="0">
              <a:latin typeface="Arial"/>
              <a:cs typeface="Arial"/>
            </a:endParaRPr>
          </a:p>
          <a:p>
            <a:pPr marL="352425" marR="576580" indent="-339725">
              <a:lnSpc>
                <a:spcPct val="93000"/>
              </a:lnSpc>
              <a:spcBef>
                <a:spcPts val="5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vymezit základní faktory ovlivňující výši diskontní sazby a způsob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zohledn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konkrétní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sazb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použité pro hodnocení konkrétního projektu a</a:t>
            </a:r>
            <a:endParaRPr sz="2200" dirty="0">
              <a:latin typeface="Arial"/>
              <a:cs typeface="Arial"/>
            </a:endParaRPr>
          </a:p>
          <a:p>
            <a:pPr marL="352425" marR="559435" indent="-339725">
              <a:lnSpc>
                <a:spcPts val="2450"/>
              </a:lnSpc>
              <a:spcBef>
                <a:spcPts val="6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seznámit se s různými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formami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ínosů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investičních projektů a se způsobem jejich kvantifikace.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Vztah čisté současné hodnoty a</a:t>
            </a:r>
          </a:p>
          <a:p>
            <a:pPr marL="12700">
              <a:lnSpc>
                <a:spcPts val="4630"/>
              </a:lnSpc>
            </a:pPr>
            <a:r>
              <a:rPr dirty="0" err="1" smtClean="0"/>
              <a:t>vnit</a:t>
            </a:r>
            <a:r>
              <a:rPr lang="cs-CZ" dirty="0" smtClean="0"/>
              <a:t>ř</a:t>
            </a:r>
            <a:r>
              <a:rPr dirty="0" err="1" smtClean="0"/>
              <a:t>ního</a:t>
            </a:r>
            <a:r>
              <a:rPr dirty="0" smtClean="0"/>
              <a:t> </a:t>
            </a:r>
            <a:r>
              <a:rPr dirty="0"/>
              <a:t>výnosového procenta</a:t>
            </a:r>
          </a:p>
        </p:txBody>
      </p:sp>
      <p:sp>
        <p:nvSpPr>
          <p:cNvPr id="3" name="object 3"/>
          <p:cNvSpPr/>
          <p:nvPr/>
        </p:nvSpPr>
        <p:spPr>
          <a:xfrm>
            <a:off x="190749" y="2348322"/>
            <a:ext cx="9648190" cy="4014470"/>
          </a:xfrm>
          <a:custGeom>
            <a:avLst/>
            <a:gdLst/>
            <a:ahLst/>
            <a:cxnLst/>
            <a:rect l="l" t="t" r="r" b="b"/>
            <a:pathLst>
              <a:path w="9648190" h="4014470">
                <a:moveTo>
                  <a:pt x="0" y="4014459"/>
                </a:moveTo>
                <a:lnTo>
                  <a:pt x="9648108" y="4014459"/>
                </a:lnTo>
                <a:lnTo>
                  <a:pt x="9648108" y="0"/>
                </a:lnTo>
                <a:lnTo>
                  <a:pt x="0" y="0"/>
                </a:lnTo>
                <a:lnTo>
                  <a:pt x="0" y="40144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0749" y="2348310"/>
            <a:ext cx="9648190" cy="4014470"/>
          </a:xfrm>
          <a:custGeom>
            <a:avLst/>
            <a:gdLst/>
            <a:ahLst/>
            <a:cxnLst/>
            <a:rect l="l" t="t" r="r" b="b"/>
            <a:pathLst>
              <a:path w="9648190" h="4014470">
                <a:moveTo>
                  <a:pt x="0" y="4014472"/>
                </a:moveTo>
                <a:lnTo>
                  <a:pt x="9648077" y="4014472"/>
                </a:lnTo>
                <a:lnTo>
                  <a:pt x="9648077" y="0"/>
                </a:lnTo>
                <a:lnTo>
                  <a:pt x="0" y="0"/>
                </a:lnTo>
                <a:lnTo>
                  <a:pt x="0" y="4014472"/>
                </a:lnTo>
                <a:close/>
              </a:path>
            </a:pathLst>
          </a:custGeom>
          <a:ln w="161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28452" y="2697514"/>
            <a:ext cx="6800850" cy="0"/>
          </a:xfrm>
          <a:custGeom>
            <a:avLst/>
            <a:gdLst/>
            <a:ahLst/>
            <a:cxnLst/>
            <a:rect l="l" t="t" r="r" b="b"/>
            <a:pathLst>
              <a:path w="6800850">
                <a:moveTo>
                  <a:pt x="0" y="0"/>
                </a:moveTo>
                <a:lnTo>
                  <a:pt x="6800508" y="0"/>
                </a:lnTo>
              </a:path>
            </a:pathLst>
          </a:custGeom>
          <a:ln w="1618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545660" y="2697514"/>
            <a:ext cx="0" cy="2941955"/>
          </a:xfrm>
          <a:custGeom>
            <a:avLst/>
            <a:gdLst/>
            <a:ahLst/>
            <a:cxnLst/>
            <a:rect l="l" t="t" r="r" b="b"/>
            <a:pathLst>
              <a:path h="2941954">
                <a:moveTo>
                  <a:pt x="0" y="0"/>
                </a:moveTo>
                <a:lnTo>
                  <a:pt x="0" y="2941617"/>
                </a:lnTo>
              </a:path>
            </a:pathLst>
          </a:custGeom>
          <a:ln w="16243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44691" y="5655314"/>
            <a:ext cx="6801484" cy="0"/>
          </a:xfrm>
          <a:custGeom>
            <a:avLst/>
            <a:gdLst/>
            <a:ahLst/>
            <a:cxnLst/>
            <a:rect l="l" t="t" r="r" b="b"/>
            <a:pathLst>
              <a:path w="6801484">
                <a:moveTo>
                  <a:pt x="6800969" y="0"/>
                </a:moveTo>
                <a:lnTo>
                  <a:pt x="0" y="0"/>
                </a:lnTo>
              </a:path>
            </a:pathLst>
          </a:custGeom>
          <a:ln w="1618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28452" y="2713702"/>
            <a:ext cx="0" cy="2941955"/>
          </a:xfrm>
          <a:custGeom>
            <a:avLst/>
            <a:gdLst/>
            <a:ahLst/>
            <a:cxnLst/>
            <a:rect l="l" t="t" r="r" b="b"/>
            <a:pathLst>
              <a:path h="2941954">
                <a:moveTo>
                  <a:pt x="0" y="2941611"/>
                </a:moveTo>
                <a:lnTo>
                  <a:pt x="0" y="0"/>
                </a:lnTo>
              </a:path>
            </a:pathLst>
          </a:custGeom>
          <a:ln w="16243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28452" y="2697514"/>
            <a:ext cx="0" cy="2941955"/>
          </a:xfrm>
          <a:custGeom>
            <a:avLst/>
            <a:gdLst/>
            <a:ahLst/>
            <a:cxnLst/>
            <a:rect l="l" t="t" r="r" b="b"/>
            <a:pathLst>
              <a:path h="2941954">
                <a:moveTo>
                  <a:pt x="0" y="0"/>
                </a:moveTo>
                <a:lnTo>
                  <a:pt x="0" y="2941617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63479" y="5655314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30" y="0"/>
                </a:lnTo>
              </a:path>
            </a:pathLst>
          </a:custGeom>
          <a:ln w="161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63479" y="523278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30" y="0"/>
                </a:lnTo>
              </a:path>
            </a:pathLst>
          </a:custGeom>
          <a:ln w="161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63479" y="4810245"/>
            <a:ext cx="6865620" cy="0"/>
          </a:xfrm>
          <a:custGeom>
            <a:avLst/>
            <a:gdLst/>
            <a:ahLst/>
            <a:cxnLst/>
            <a:rect l="l" t="t" r="r" b="b"/>
            <a:pathLst>
              <a:path w="6865620">
                <a:moveTo>
                  <a:pt x="0" y="0"/>
                </a:moveTo>
                <a:lnTo>
                  <a:pt x="6865480" y="0"/>
                </a:lnTo>
              </a:path>
            </a:pathLst>
          </a:custGeom>
          <a:ln w="161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63479" y="43877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30" y="0"/>
                </a:lnTo>
              </a:path>
            </a:pathLst>
          </a:custGeom>
          <a:ln w="161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63479" y="396521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30" y="0"/>
                </a:lnTo>
              </a:path>
            </a:pathLst>
          </a:custGeom>
          <a:ln w="161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63479" y="354255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30" y="0"/>
                </a:lnTo>
              </a:path>
            </a:pathLst>
          </a:custGeom>
          <a:ln w="161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63479" y="312014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30" y="0"/>
                </a:lnTo>
              </a:path>
            </a:pathLst>
          </a:custGeom>
          <a:ln w="161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63479" y="2697514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30" y="0"/>
                </a:lnTo>
              </a:path>
            </a:pathLst>
          </a:custGeom>
          <a:ln w="161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70099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11748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53505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95039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36802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78351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20114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61664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803426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44945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70466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12015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53778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95296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837059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178609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20371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861920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203653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545660" y="482643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112"/>
                </a:moveTo>
                <a:lnTo>
                  <a:pt x="0" y="0"/>
                </a:lnTo>
              </a:path>
            </a:pathLst>
          </a:custGeom>
          <a:ln w="162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28452" y="3233917"/>
            <a:ext cx="342265" cy="114300"/>
          </a:xfrm>
          <a:custGeom>
            <a:avLst/>
            <a:gdLst/>
            <a:ahLst/>
            <a:cxnLst/>
            <a:rect l="l" t="t" r="r" b="b"/>
            <a:pathLst>
              <a:path w="342264" h="114300">
                <a:moveTo>
                  <a:pt x="0" y="0"/>
                </a:moveTo>
                <a:lnTo>
                  <a:pt x="341646" y="113956"/>
                </a:lnTo>
              </a:path>
            </a:pathLst>
          </a:custGeom>
          <a:ln w="1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70099" y="3347874"/>
            <a:ext cx="342265" cy="130175"/>
          </a:xfrm>
          <a:custGeom>
            <a:avLst/>
            <a:gdLst/>
            <a:ahLst/>
            <a:cxnLst/>
            <a:rect l="l" t="t" r="r" b="b"/>
            <a:pathLst>
              <a:path w="342264" h="130175">
                <a:moveTo>
                  <a:pt x="0" y="0"/>
                </a:moveTo>
                <a:lnTo>
                  <a:pt x="341649" y="129962"/>
                </a:lnTo>
              </a:path>
            </a:pathLst>
          </a:custGeom>
          <a:ln w="161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411748" y="3477836"/>
            <a:ext cx="342265" cy="130175"/>
          </a:xfrm>
          <a:custGeom>
            <a:avLst/>
            <a:gdLst/>
            <a:ahLst/>
            <a:cxnLst/>
            <a:rect l="l" t="t" r="r" b="b"/>
            <a:pathLst>
              <a:path w="342264" h="130175">
                <a:moveTo>
                  <a:pt x="0" y="0"/>
                </a:moveTo>
                <a:lnTo>
                  <a:pt x="341756" y="130144"/>
                </a:lnTo>
              </a:path>
            </a:pathLst>
          </a:custGeom>
          <a:ln w="161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753505" y="3607981"/>
            <a:ext cx="341630" cy="113664"/>
          </a:xfrm>
          <a:custGeom>
            <a:avLst/>
            <a:gdLst/>
            <a:ahLst/>
            <a:cxnLst/>
            <a:rect l="l" t="t" r="r" b="b"/>
            <a:pathLst>
              <a:path w="341630" h="113664">
                <a:moveTo>
                  <a:pt x="0" y="0"/>
                </a:moveTo>
                <a:lnTo>
                  <a:pt x="341533" y="113317"/>
                </a:lnTo>
              </a:path>
            </a:pathLst>
          </a:custGeom>
          <a:ln w="1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95039" y="3721299"/>
            <a:ext cx="342265" cy="114300"/>
          </a:xfrm>
          <a:custGeom>
            <a:avLst/>
            <a:gdLst/>
            <a:ahLst/>
            <a:cxnLst/>
            <a:rect l="l" t="t" r="r" b="b"/>
            <a:pathLst>
              <a:path w="342264" h="114300">
                <a:moveTo>
                  <a:pt x="0" y="0"/>
                </a:moveTo>
                <a:lnTo>
                  <a:pt x="341762" y="113774"/>
                </a:lnTo>
              </a:path>
            </a:pathLst>
          </a:custGeom>
          <a:ln w="1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436802" y="3835073"/>
            <a:ext cx="341630" cy="114300"/>
          </a:xfrm>
          <a:custGeom>
            <a:avLst/>
            <a:gdLst/>
            <a:ahLst/>
            <a:cxnLst/>
            <a:rect l="l" t="t" r="r" b="b"/>
            <a:pathLst>
              <a:path w="341629" h="114300">
                <a:moveTo>
                  <a:pt x="0" y="0"/>
                </a:moveTo>
                <a:lnTo>
                  <a:pt x="341549" y="113956"/>
                </a:lnTo>
              </a:path>
            </a:pathLst>
          </a:custGeom>
          <a:ln w="1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78351" y="3949030"/>
            <a:ext cx="342265" cy="114300"/>
          </a:xfrm>
          <a:custGeom>
            <a:avLst/>
            <a:gdLst/>
            <a:ahLst/>
            <a:cxnLst/>
            <a:rect l="l" t="t" r="r" b="b"/>
            <a:pathLst>
              <a:path w="342264" h="114300">
                <a:moveTo>
                  <a:pt x="0" y="0"/>
                </a:moveTo>
                <a:lnTo>
                  <a:pt x="341762" y="113774"/>
                </a:lnTo>
              </a:path>
            </a:pathLst>
          </a:custGeom>
          <a:ln w="1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120114" y="4062804"/>
            <a:ext cx="341630" cy="114300"/>
          </a:xfrm>
          <a:custGeom>
            <a:avLst/>
            <a:gdLst/>
            <a:ahLst/>
            <a:cxnLst/>
            <a:rect l="l" t="t" r="r" b="b"/>
            <a:pathLst>
              <a:path w="341629" h="114300">
                <a:moveTo>
                  <a:pt x="0" y="0"/>
                </a:moveTo>
                <a:lnTo>
                  <a:pt x="341549" y="113956"/>
                </a:lnTo>
              </a:path>
            </a:pathLst>
          </a:custGeom>
          <a:ln w="1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461664" y="4176761"/>
            <a:ext cx="342265" cy="114300"/>
          </a:xfrm>
          <a:custGeom>
            <a:avLst/>
            <a:gdLst/>
            <a:ahLst/>
            <a:cxnLst/>
            <a:rect l="l" t="t" r="r" b="b"/>
            <a:pathLst>
              <a:path w="342264" h="114300">
                <a:moveTo>
                  <a:pt x="0" y="0"/>
                </a:moveTo>
                <a:lnTo>
                  <a:pt x="341762" y="113835"/>
                </a:lnTo>
              </a:path>
            </a:pathLst>
          </a:custGeom>
          <a:ln w="1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803426" y="4290596"/>
            <a:ext cx="341630" cy="113664"/>
          </a:xfrm>
          <a:custGeom>
            <a:avLst/>
            <a:gdLst/>
            <a:ahLst/>
            <a:cxnLst/>
            <a:rect l="l" t="t" r="r" b="b"/>
            <a:pathLst>
              <a:path w="341629" h="113664">
                <a:moveTo>
                  <a:pt x="0" y="0"/>
                </a:moveTo>
                <a:lnTo>
                  <a:pt x="341518" y="113317"/>
                </a:lnTo>
              </a:path>
            </a:pathLst>
          </a:custGeom>
          <a:ln w="1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144945" y="4403914"/>
            <a:ext cx="325755" cy="97790"/>
          </a:xfrm>
          <a:custGeom>
            <a:avLst/>
            <a:gdLst/>
            <a:ahLst/>
            <a:cxnLst/>
            <a:rect l="l" t="t" r="r" b="b"/>
            <a:pathLst>
              <a:path w="325754" h="97789">
                <a:moveTo>
                  <a:pt x="0" y="0"/>
                </a:moveTo>
                <a:lnTo>
                  <a:pt x="325520" y="97646"/>
                </a:lnTo>
              </a:path>
            </a:pathLst>
          </a:custGeom>
          <a:ln w="16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470466" y="4501560"/>
            <a:ext cx="341630" cy="114300"/>
          </a:xfrm>
          <a:custGeom>
            <a:avLst/>
            <a:gdLst/>
            <a:ahLst/>
            <a:cxnLst/>
            <a:rect l="l" t="t" r="r" b="b"/>
            <a:pathLst>
              <a:path w="341629" h="114300">
                <a:moveTo>
                  <a:pt x="0" y="0"/>
                </a:moveTo>
                <a:lnTo>
                  <a:pt x="162882" y="48579"/>
                </a:lnTo>
                <a:lnTo>
                  <a:pt x="341549" y="113886"/>
                </a:lnTo>
              </a:path>
            </a:pathLst>
          </a:custGeom>
          <a:ln w="161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12015" y="4615447"/>
            <a:ext cx="342265" cy="97790"/>
          </a:xfrm>
          <a:custGeom>
            <a:avLst/>
            <a:gdLst/>
            <a:ahLst/>
            <a:cxnLst/>
            <a:rect l="l" t="t" r="r" b="b"/>
            <a:pathLst>
              <a:path w="342264" h="97789">
                <a:moveTo>
                  <a:pt x="0" y="0"/>
                </a:moveTo>
                <a:lnTo>
                  <a:pt x="341762" y="97665"/>
                </a:lnTo>
              </a:path>
            </a:pathLst>
          </a:custGeom>
          <a:ln w="16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53778" y="4713112"/>
            <a:ext cx="341630" cy="97155"/>
          </a:xfrm>
          <a:custGeom>
            <a:avLst/>
            <a:gdLst/>
            <a:ahLst/>
            <a:cxnLst/>
            <a:rect l="l" t="t" r="r" b="b"/>
            <a:pathLst>
              <a:path w="341629" h="97154">
                <a:moveTo>
                  <a:pt x="0" y="0"/>
                </a:moveTo>
                <a:lnTo>
                  <a:pt x="341518" y="97132"/>
                </a:lnTo>
              </a:path>
            </a:pathLst>
          </a:custGeom>
          <a:ln w="16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495296" y="4810245"/>
            <a:ext cx="342265" cy="97790"/>
          </a:xfrm>
          <a:custGeom>
            <a:avLst/>
            <a:gdLst/>
            <a:ahLst/>
            <a:cxnLst/>
            <a:rect l="l" t="t" r="r" b="b"/>
            <a:pathLst>
              <a:path w="342265" h="97789">
                <a:moveTo>
                  <a:pt x="0" y="0"/>
                </a:moveTo>
                <a:lnTo>
                  <a:pt x="341762" y="97677"/>
                </a:lnTo>
              </a:path>
            </a:pathLst>
          </a:custGeom>
          <a:ln w="16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837059" y="4907922"/>
            <a:ext cx="341630" cy="97790"/>
          </a:xfrm>
          <a:custGeom>
            <a:avLst/>
            <a:gdLst/>
            <a:ahLst/>
            <a:cxnLst/>
            <a:rect l="l" t="t" r="r" b="b"/>
            <a:pathLst>
              <a:path w="341629" h="97789">
                <a:moveTo>
                  <a:pt x="0" y="0"/>
                </a:moveTo>
                <a:lnTo>
                  <a:pt x="341549" y="97680"/>
                </a:lnTo>
              </a:path>
            </a:pathLst>
          </a:custGeom>
          <a:ln w="16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178609" y="5005602"/>
            <a:ext cx="342265" cy="97155"/>
          </a:xfrm>
          <a:custGeom>
            <a:avLst/>
            <a:gdLst/>
            <a:ahLst/>
            <a:cxnLst/>
            <a:rect l="l" t="t" r="r" b="b"/>
            <a:pathLst>
              <a:path w="342265" h="97154">
                <a:moveTo>
                  <a:pt x="0" y="0"/>
                </a:moveTo>
                <a:lnTo>
                  <a:pt x="341762" y="97129"/>
                </a:lnTo>
              </a:path>
            </a:pathLst>
          </a:custGeom>
          <a:ln w="16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520371" y="5102732"/>
            <a:ext cx="341630" cy="97790"/>
          </a:xfrm>
          <a:custGeom>
            <a:avLst/>
            <a:gdLst/>
            <a:ahLst/>
            <a:cxnLst/>
            <a:rect l="l" t="t" r="r" b="b"/>
            <a:pathLst>
              <a:path w="341629" h="97789">
                <a:moveTo>
                  <a:pt x="0" y="0"/>
                </a:moveTo>
                <a:lnTo>
                  <a:pt x="341549" y="97668"/>
                </a:lnTo>
              </a:path>
            </a:pathLst>
          </a:custGeom>
          <a:ln w="16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861920" y="5200400"/>
            <a:ext cx="342265" cy="81915"/>
          </a:xfrm>
          <a:custGeom>
            <a:avLst/>
            <a:gdLst/>
            <a:ahLst/>
            <a:cxnLst/>
            <a:rect l="l" t="t" r="r" b="b"/>
            <a:pathLst>
              <a:path w="342265" h="81914">
                <a:moveTo>
                  <a:pt x="0" y="0"/>
                </a:moveTo>
                <a:lnTo>
                  <a:pt x="341732" y="81485"/>
                </a:lnTo>
              </a:path>
            </a:pathLst>
          </a:custGeom>
          <a:ln w="16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203653" y="5281886"/>
            <a:ext cx="342265" cy="97155"/>
          </a:xfrm>
          <a:custGeom>
            <a:avLst/>
            <a:gdLst/>
            <a:ahLst/>
            <a:cxnLst/>
            <a:rect l="l" t="t" r="r" b="b"/>
            <a:pathLst>
              <a:path w="342265" h="97154">
                <a:moveTo>
                  <a:pt x="0" y="0"/>
                </a:moveTo>
                <a:lnTo>
                  <a:pt x="342007" y="97144"/>
                </a:lnTo>
              </a:path>
            </a:pathLst>
          </a:custGeom>
          <a:ln w="161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720333" y="3518398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5" h="48895">
                <a:moveTo>
                  <a:pt x="0" y="0"/>
                </a:moveTo>
                <a:lnTo>
                  <a:pt x="0" y="32369"/>
                </a:lnTo>
                <a:lnTo>
                  <a:pt x="64971" y="48585"/>
                </a:lnTo>
                <a:lnTo>
                  <a:pt x="64971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15250" y="3566983"/>
            <a:ext cx="66040" cy="49530"/>
          </a:xfrm>
          <a:custGeom>
            <a:avLst/>
            <a:gdLst/>
            <a:ahLst/>
            <a:cxnLst/>
            <a:rect l="l" t="t" r="r" b="b"/>
            <a:pathLst>
              <a:path w="66039" h="49529">
                <a:moveTo>
                  <a:pt x="0" y="0"/>
                </a:moveTo>
                <a:lnTo>
                  <a:pt x="0" y="32796"/>
                </a:lnTo>
                <a:lnTo>
                  <a:pt x="65519" y="48981"/>
                </a:lnTo>
                <a:lnTo>
                  <a:pt x="65519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061984" y="3599779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5" h="48895">
                <a:moveTo>
                  <a:pt x="0" y="0"/>
                </a:moveTo>
                <a:lnTo>
                  <a:pt x="0" y="32369"/>
                </a:lnTo>
                <a:lnTo>
                  <a:pt x="64971" y="48554"/>
                </a:lnTo>
                <a:lnTo>
                  <a:pt x="64971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57449" y="3648334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5" h="48895">
                <a:moveTo>
                  <a:pt x="0" y="0"/>
                </a:moveTo>
                <a:lnTo>
                  <a:pt x="0" y="32400"/>
                </a:lnTo>
                <a:lnTo>
                  <a:pt x="65077" y="48585"/>
                </a:lnTo>
                <a:lnTo>
                  <a:pt x="65077" y="162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403741" y="3680734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5" h="49529">
                <a:moveTo>
                  <a:pt x="0" y="0"/>
                </a:moveTo>
                <a:lnTo>
                  <a:pt x="0" y="32369"/>
                </a:lnTo>
                <a:lnTo>
                  <a:pt x="64971" y="49194"/>
                </a:lnTo>
                <a:lnTo>
                  <a:pt x="64971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599099" y="3713104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5" h="49529">
                <a:moveTo>
                  <a:pt x="0" y="0"/>
                </a:moveTo>
                <a:lnTo>
                  <a:pt x="0" y="33040"/>
                </a:lnTo>
                <a:lnTo>
                  <a:pt x="64971" y="49225"/>
                </a:lnTo>
                <a:lnTo>
                  <a:pt x="64971" y="1682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745284" y="3746144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5" h="48895">
                <a:moveTo>
                  <a:pt x="0" y="0"/>
                </a:moveTo>
                <a:lnTo>
                  <a:pt x="0" y="32369"/>
                </a:lnTo>
                <a:lnTo>
                  <a:pt x="64971" y="48554"/>
                </a:lnTo>
                <a:lnTo>
                  <a:pt x="64971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940856" y="3794699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5" h="48895">
                <a:moveTo>
                  <a:pt x="0" y="0"/>
                </a:moveTo>
                <a:lnTo>
                  <a:pt x="0" y="32369"/>
                </a:lnTo>
                <a:lnTo>
                  <a:pt x="64971" y="48554"/>
                </a:lnTo>
                <a:lnTo>
                  <a:pt x="64971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087044" y="3827069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5" h="49529">
                <a:moveTo>
                  <a:pt x="0" y="0"/>
                </a:moveTo>
                <a:lnTo>
                  <a:pt x="0" y="32400"/>
                </a:lnTo>
                <a:lnTo>
                  <a:pt x="64983" y="49011"/>
                </a:lnTo>
                <a:lnTo>
                  <a:pt x="64983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82391" y="3859469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4" h="49529">
                <a:moveTo>
                  <a:pt x="0" y="0"/>
                </a:moveTo>
                <a:lnTo>
                  <a:pt x="0" y="32796"/>
                </a:lnTo>
                <a:lnTo>
                  <a:pt x="64983" y="48981"/>
                </a:lnTo>
                <a:lnTo>
                  <a:pt x="64983" y="166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428573" y="3892265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69"/>
                </a:lnTo>
                <a:lnTo>
                  <a:pt x="64983" y="48554"/>
                </a:lnTo>
                <a:lnTo>
                  <a:pt x="64983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624163" y="3940820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400"/>
                </a:lnTo>
                <a:lnTo>
                  <a:pt x="64952" y="48585"/>
                </a:lnTo>
                <a:lnTo>
                  <a:pt x="64952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770345" y="3973220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4" h="49529">
                <a:moveTo>
                  <a:pt x="0" y="0"/>
                </a:moveTo>
                <a:lnTo>
                  <a:pt x="0" y="33009"/>
                </a:lnTo>
                <a:lnTo>
                  <a:pt x="64983" y="49194"/>
                </a:lnTo>
                <a:lnTo>
                  <a:pt x="64983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965691" y="4006230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69"/>
                </a:lnTo>
                <a:lnTo>
                  <a:pt x="64983" y="48585"/>
                </a:lnTo>
                <a:lnTo>
                  <a:pt x="64983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111873" y="4038600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69"/>
                </a:lnTo>
                <a:lnTo>
                  <a:pt x="64983" y="48585"/>
                </a:lnTo>
                <a:lnTo>
                  <a:pt x="64983" y="162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307463" y="4070970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400"/>
                </a:lnTo>
                <a:lnTo>
                  <a:pt x="64952" y="48585"/>
                </a:lnTo>
                <a:lnTo>
                  <a:pt x="64952" y="162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453645" y="4103370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4" h="49529">
                <a:moveTo>
                  <a:pt x="0" y="0"/>
                </a:moveTo>
                <a:lnTo>
                  <a:pt x="0" y="32369"/>
                </a:lnTo>
                <a:lnTo>
                  <a:pt x="64983" y="48981"/>
                </a:lnTo>
                <a:lnTo>
                  <a:pt x="64983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648992" y="4135739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4" h="49529">
                <a:moveTo>
                  <a:pt x="0" y="0"/>
                </a:moveTo>
                <a:lnTo>
                  <a:pt x="0" y="32826"/>
                </a:lnTo>
                <a:lnTo>
                  <a:pt x="64983" y="49011"/>
                </a:lnTo>
                <a:lnTo>
                  <a:pt x="64983" y="166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795204" y="4168566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69"/>
                </a:lnTo>
                <a:lnTo>
                  <a:pt x="64952" y="48554"/>
                </a:lnTo>
                <a:lnTo>
                  <a:pt x="64952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990764" y="4200936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69"/>
                </a:lnTo>
                <a:lnTo>
                  <a:pt x="64952" y="48585"/>
                </a:lnTo>
                <a:lnTo>
                  <a:pt x="64952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136946" y="4233306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4" h="49529">
                <a:moveTo>
                  <a:pt x="0" y="0"/>
                </a:moveTo>
                <a:lnTo>
                  <a:pt x="0" y="32369"/>
                </a:lnTo>
                <a:lnTo>
                  <a:pt x="64983" y="49225"/>
                </a:lnTo>
                <a:lnTo>
                  <a:pt x="64983" y="162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332293" y="4265676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4" h="49529">
                <a:moveTo>
                  <a:pt x="0" y="0"/>
                </a:moveTo>
                <a:lnTo>
                  <a:pt x="0" y="32979"/>
                </a:lnTo>
                <a:lnTo>
                  <a:pt x="64983" y="49194"/>
                </a:lnTo>
                <a:lnTo>
                  <a:pt x="64983" y="168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462229" y="4298655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400"/>
                </a:lnTo>
                <a:lnTo>
                  <a:pt x="64983" y="48585"/>
                </a:lnTo>
                <a:lnTo>
                  <a:pt x="64983" y="162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657819" y="4331055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69"/>
                </a:lnTo>
                <a:lnTo>
                  <a:pt x="64952" y="48554"/>
                </a:lnTo>
                <a:lnTo>
                  <a:pt x="64952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804001" y="4363425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400"/>
                </a:lnTo>
                <a:lnTo>
                  <a:pt x="64983" y="48554"/>
                </a:lnTo>
                <a:lnTo>
                  <a:pt x="64983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999347" y="4395825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4" h="49529">
                <a:moveTo>
                  <a:pt x="0" y="0"/>
                </a:moveTo>
                <a:lnTo>
                  <a:pt x="0" y="32918"/>
                </a:lnTo>
                <a:lnTo>
                  <a:pt x="64983" y="49072"/>
                </a:lnTo>
                <a:lnTo>
                  <a:pt x="64983" y="161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145560" y="4428744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69"/>
                </a:lnTo>
                <a:lnTo>
                  <a:pt x="64952" y="48554"/>
                </a:lnTo>
                <a:lnTo>
                  <a:pt x="64952" y="161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341119" y="4461114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69"/>
                </a:lnTo>
                <a:lnTo>
                  <a:pt x="64983" y="48554"/>
                </a:lnTo>
                <a:lnTo>
                  <a:pt x="64983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487302" y="4493483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78"/>
                </a:lnTo>
                <a:lnTo>
                  <a:pt x="65410" y="48560"/>
                </a:lnTo>
                <a:lnTo>
                  <a:pt x="65410" y="161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682648" y="4525862"/>
            <a:ext cx="65405" cy="49530"/>
          </a:xfrm>
          <a:custGeom>
            <a:avLst/>
            <a:gdLst/>
            <a:ahLst/>
            <a:cxnLst/>
            <a:rect l="l" t="t" r="r" b="b"/>
            <a:pathLst>
              <a:path w="65404" h="49529">
                <a:moveTo>
                  <a:pt x="0" y="0"/>
                </a:moveTo>
                <a:lnTo>
                  <a:pt x="0" y="32921"/>
                </a:lnTo>
                <a:lnTo>
                  <a:pt x="64983" y="49103"/>
                </a:lnTo>
                <a:lnTo>
                  <a:pt x="64983" y="1618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828860" y="4558784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72"/>
                </a:lnTo>
                <a:lnTo>
                  <a:pt x="65379" y="48566"/>
                </a:lnTo>
                <a:lnTo>
                  <a:pt x="65379" y="1618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024206" y="4607343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0" y="0"/>
                </a:moveTo>
                <a:lnTo>
                  <a:pt x="64972" y="0"/>
                </a:lnTo>
              </a:path>
            </a:pathLst>
          </a:custGeom>
          <a:ln w="336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170389" y="4607350"/>
            <a:ext cx="66040" cy="48895"/>
          </a:xfrm>
          <a:custGeom>
            <a:avLst/>
            <a:gdLst/>
            <a:ahLst/>
            <a:cxnLst/>
            <a:rect l="l" t="t" r="r" b="b"/>
            <a:pathLst>
              <a:path w="66040" h="48895">
                <a:moveTo>
                  <a:pt x="0" y="0"/>
                </a:moveTo>
                <a:lnTo>
                  <a:pt x="0" y="32372"/>
                </a:lnTo>
                <a:lnTo>
                  <a:pt x="65623" y="48563"/>
                </a:lnTo>
                <a:lnTo>
                  <a:pt x="65623" y="1617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365979" y="4639723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84"/>
                </a:lnTo>
                <a:lnTo>
                  <a:pt x="64952" y="48563"/>
                </a:lnTo>
                <a:lnTo>
                  <a:pt x="64952" y="161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512161" y="4672108"/>
            <a:ext cx="66040" cy="49530"/>
          </a:xfrm>
          <a:custGeom>
            <a:avLst/>
            <a:gdLst/>
            <a:ahLst/>
            <a:cxnLst/>
            <a:rect l="l" t="t" r="r" b="b"/>
            <a:pathLst>
              <a:path w="66040" h="49529">
                <a:moveTo>
                  <a:pt x="0" y="0"/>
                </a:moveTo>
                <a:lnTo>
                  <a:pt x="0" y="32909"/>
                </a:lnTo>
                <a:lnTo>
                  <a:pt x="65623" y="49100"/>
                </a:lnTo>
                <a:lnTo>
                  <a:pt x="65623" y="1617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707721" y="4705017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84"/>
                </a:lnTo>
                <a:lnTo>
                  <a:pt x="64983" y="48563"/>
                </a:lnTo>
                <a:lnTo>
                  <a:pt x="64983" y="161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853903" y="4737403"/>
            <a:ext cx="65405" cy="48895"/>
          </a:xfrm>
          <a:custGeom>
            <a:avLst/>
            <a:gdLst/>
            <a:ahLst/>
            <a:cxnLst/>
            <a:rect l="l" t="t" r="r" b="b"/>
            <a:pathLst>
              <a:path w="65404" h="48895">
                <a:moveTo>
                  <a:pt x="0" y="0"/>
                </a:moveTo>
                <a:lnTo>
                  <a:pt x="0" y="32372"/>
                </a:lnTo>
                <a:lnTo>
                  <a:pt x="65410" y="48563"/>
                </a:lnTo>
                <a:lnTo>
                  <a:pt x="65410" y="1617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049279" y="4785968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0" y="0"/>
                </a:moveTo>
                <a:lnTo>
                  <a:pt x="64972" y="0"/>
                </a:lnTo>
              </a:path>
            </a:pathLst>
          </a:custGeom>
          <a:ln w="336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195462" y="4785966"/>
            <a:ext cx="66040" cy="49530"/>
          </a:xfrm>
          <a:custGeom>
            <a:avLst/>
            <a:gdLst/>
            <a:ahLst/>
            <a:cxnLst/>
            <a:rect l="l" t="t" r="r" b="b"/>
            <a:pathLst>
              <a:path w="66040" h="49529">
                <a:moveTo>
                  <a:pt x="0" y="0"/>
                </a:moveTo>
                <a:lnTo>
                  <a:pt x="0" y="32372"/>
                </a:lnTo>
                <a:lnTo>
                  <a:pt x="65623" y="49103"/>
                </a:lnTo>
                <a:lnTo>
                  <a:pt x="65623" y="1619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391021" y="4834800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0" y="0"/>
                </a:moveTo>
                <a:lnTo>
                  <a:pt x="64972" y="0"/>
                </a:lnTo>
              </a:path>
            </a:pathLst>
          </a:custGeom>
          <a:ln w="341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796378" y="5541965"/>
            <a:ext cx="5260975" cy="577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10" dirty="0">
                <a:latin typeface="Arial"/>
                <a:cs typeface="Arial"/>
              </a:rPr>
              <a:t>-</a:t>
            </a:r>
            <a:r>
              <a:rPr sz="1500" spc="50" dirty="0">
                <a:latin typeface="Arial"/>
                <a:cs typeface="Arial"/>
              </a:rPr>
              <a:t>40000</a:t>
            </a:r>
            <a:r>
              <a:rPr sz="1500" spc="15" dirty="0">
                <a:latin typeface="Arial"/>
                <a:cs typeface="Arial"/>
              </a:rPr>
              <a:t>0</a:t>
            </a:r>
            <a:endParaRPr sz="1500">
              <a:latin typeface="Arial"/>
              <a:cs typeface="Arial"/>
            </a:endParaRPr>
          </a:p>
          <a:p>
            <a:pPr marL="3412490">
              <a:lnSpc>
                <a:spcPct val="100000"/>
              </a:lnSpc>
              <a:spcBef>
                <a:spcPts val="1010"/>
              </a:spcBef>
            </a:pPr>
            <a:r>
              <a:rPr sz="1500" b="1" spc="-70" dirty="0">
                <a:latin typeface="Arial"/>
                <a:cs typeface="Arial"/>
              </a:rPr>
              <a:t>N</a:t>
            </a:r>
            <a:r>
              <a:rPr sz="1500" b="1" spc="50" dirty="0">
                <a:latin typeface="Arial"/>
                <a:cs typeface="Arial"/>
              </a:rPr>
              <a:t>ák</a:t>
            </a:r>
            <a:r>
              <a:rPr sz="1500" b="1" spc="-40" dirty="0">
                <a:latin typeface="Arial"/>
                <a:cs typeface="Arial"/>
              </a:rPr>
              <a:t>l</a:t>
            </a:r>
            <a:r>
              <a:rPr sz="1500" b="1" spc="50" dirty="0">
                <a:latin typeface="Arial"/>
                <a:cs typeface="Arial"/>
              </a:rPr>
              <a:t>a</a:t>
            </a:r>
            <a:r>
              <a:rPr sz="1500" b="1" spc="-30" dirty="0">
                <a:latin typeface="Arial"/>
                <a:cs typeface="Arial"/>
              </a:rPr>
              <a:t>d</a:t>
            </a:r>
            <a:r>
              <a:rPr sz="1500" b="1" spc="15" dirty="0">
                <a:latin typeface="Arial"/>
                <a:cs typeface="Arial"/>
              </a:rPr>
              <a:t>y</a:t>
            </a:r>
            <a:r>
              <a:rPr sz="1500" b="1" spc="-125" dirty="0">
                <a:latin typeface="Arial"/>
                <a:cs typeface="Arial"/>
              </a:rPr>
              <a:t> </a:t>
            </a:r>
            <a:r>
              <a:rPr sz="1500" b="1" spc="50" dirty="0">
                <a:latin typeface="Arial"/>
                <a:cs typeface="Arial"/>
              </a:rPr>
              <a:t>ka</a:t>
            </a:r>
            <a:r>
              <a:rPr sz="1500" b="1" spc="-35" dirty="0">
                <a:latin typeface="Arial"/>
                <a:cs typeface="Arial"/>
              </a:rPr>
              <a:t>pi</a:t>
            </a:r>
            <a:r>
              <a:rPr sz="1500" b="1" spc="10" dirty="0">
                <a:latin typeface="Arial"/>
                <a:cs typeface="Arial"/>
              </a:rPr>
              <a:t>t</a:t>
            </a:r>
            <a:r>
              <a:rPr sz="1500" b="1" spc="50" dirty="0">
                <a:latin typeface="Arial"/>
                <a:cs typeface="Arial"/>
              </a:rPr>
              <a:t>á</a:t>
            </a:r>
            <a:r>
              <a:rPr sz="1500" b="1" spc="-40" dirty="0">
                <a:latin typeface="Arial"/>
                <a:cs typeface="Arial"/>
              </a:rPr>
              <a:t>l</a:t>
            </a:r>
            <a:r>
              <a:rPr sz="1500" b="1" spc="15" dirty="0">
                <a:latin typeface="Arial"/>
                <a:cs typeface="Arial"/>
              </a:rPr>
              <a:t>u</a:t>
            </a:r>
            <a:r>
              <a:rPr sz="1500" b="1" spc="-80" dirty="0">
                <a:latin typeface="Arial"/>
                <a:cs typeface="Arial"/>
              </a:rPr>
              <a:t> </a:t>
            </a:r>
            <a:r>
              <a:rPr sz="1500" b="1" spc="10" dirty="0">
                <a:latin typeface="Arial"/>
                <a:cs typeface="Arial"/>
              </a:rPr>
              <a:t>(</a:t>
            </a:r>
            <a:r>
              <a:rPr sz="1500" b="1" spc="-195" dirty="0">
                <a:latin typeface="Arial"/>
                <a:cs typeface="Arial"/>
              </a:rPr>
              <a:t>%</a:t>
            </a:r>
            <a:r>
              <a:rPr sz="1500" b="1" spc="10" dirty="0">
                <a:latin typeface="Arial"/>
                <a:cs typeface="Arial"/>
              </a:rPr>
              <a:t>)</a:t>
            </a:r>
            <a:endParaRPr sz="15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796378" y="5119424"/>
            <a:ext cx="767080" cy="220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10" dirty="0">
                <a:latin typeface="Arial"/>
                <a:cs typeface="Arial"/>
              </a:rPr>
              <a:t>-</a:t>
            </a:r>
            <a:r>
              <a:rPr sz="1500" spc="50" dirty="0">
                <a:latin typeface="Arial"/>
                <a:cs typeface="Arial"/>
              </a:rPr>
              <a:t>20000</a:t>
            </a:r>
            <a:r>
              <a:rPr sz="1500" spc="15" dirty="0">
                <a:latin typeface="Arial"/>
                <a:cs typeface="Arial"/>
              </a:rPr>
              <a:t>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430958" y="4696895"/>
            <a:ext cx="134620" cy="220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15" dirty="0">
                <a:latin typeface="Arial"/>
                <a:cs typeface="Arial"/>
              </a:rPr>
              <a:t>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61362" y="4274354"/>
            <a:ext cx="708025" cy="220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50" dirty="0">
                <a:latin typeface="Arial"/>
                <a:cs typeface="Arial"/>
              </a:rPr>
              <a:t>200000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61362" y="3851860"/>
            <a:ext cx="708025" cy="220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50" dirty="0">
                <a:latin typeface="Arial"/>
                <a:cs typeface="Arial"/>
              </a:rPr>
              <a:t>400000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47657" y="2584154"/>
            <a:ext cx="821690" cy="1065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500" spc="50" dirty="0">
                <a:latin typeface="Arial"/>
                <a:cs typeface="Arial"/>
              </a:rPr>
              <a:t>1000000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300">
              <a:latin typeface="Times New Roman"/>
              <a:cs typeface="Times New Roman"/>
            </a:endParaRPr>
          </a:p>
          <a:p>
            <a:pPr marL="113664" algn="ctr">
              <a:lnSpc>
                <a:spcPct val="100000"/>
              </a:lnSpc>
            </a:pPr>
            <a:r>
              <a:rPr sz="1500" spc="50" dirty="0">
                <a:latin typeface="Arial"/>
                <a:cs typeface="Arial"/>
              </a:rPr>
              <a:t>800000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1300">
              <a:latin typeface="Times New Roman"/>
              <a:cs typeface="Times New Roman"/>
            </a:endParaRPr>
          </a:p>
          <a:p>
            <a:pPr marL="113664" algn="ctr">
              <a:lnSpc>
                <a:spcPct val="100000"/>
              </a:lnSpc>
            </a:pPr>
            <a:r>
              <a:rPr sz="1500" spc="50" dirty="0">
                <a:latin typeface="Arial"/>
                <a:cs typeface="Arial"/>
              </a:rPr>
              <a:t>600000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658903" y="5005563"/>
            <a:ext cx="5979795" cy="220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3695" algn="l"/>
                <a:tab pos="695960" algn="l"/>
                <a:tab pos="1037590" algn="l"/>
                <a:tab pos="1379220" algn="l"/>
                <a:tab pos="1720850" algn="l"/>
                <a:tab pos="2061845" algn="l"/>
                <a:tab pos="2404110" algn="l"/>
                <a:tab pos="2745740" algn="l"/>
                <a:tab pos="3087370" algn="l"/>
                <a:tab pos="3364229" algn="l"/>
              </a:tabLst>
            </a:pPr>
            <a:r>
              <a:rPr sz="1500" spc="15" dirty="0">
                <a:latin typeface="Arial"/>
                <a:cs typeface="Arial"/>
              </a:rPr>
              <a:t>0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15" dirty="0">
                <a:latin typeface="Arial"/>
                <a:cs typeface="Arial"/>
              </a:rPr>
              <a:t>1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15" dirty="0">
                <a:latin typeface="Arial"/>
                <a:cs typeface="Arial"/>
              </a:rPr>
              <a:t>2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15" dirty="0">
                <a:latin typeface="Arial"/>
                <a:cs typeface="Arial"/>
              </a:rPr>
              <a:t>3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15" dirty="0">
                <a:latin typeface="Arial"/>
                <a:cs typeface="Arial"/>
              </a:rPr>
              <a:t>4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15" dirty="0">
                <a:latin typeface="Arial"/>
                <a:cs typeface="Arial"/>
              </a:rPr>
              <a:t>5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15" dirty="0">
                <a:latin typeface="Arial"/>
                <a:cs typeface="Arial"/>
              </a:rPr>
              <a:t>6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15" dirty="0">
                <a:latin typeface="Arial"/>
                <a:cs typeface="Arial"/>
              </a:rPr>
              <a:t>7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15" dirty="0">
                <a:latin typeface="Arial"/>
                <a:cs typeface="Arial"/>
              </a:rPr>
              <a:t>8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15" dirty="0">
                <a:latin typeface="Arial"/>
                <a:cs typeface="Arial"/>
              </a:rPr>
              <a:t>9</a:t>
            </a:r>
            <a:r>
              <a:rPr sz="1500" spc="15" dirty="0">
                <a:latin typeface="Times New Roman"/>
                <a:cs typeface="Times New Roman"/>
              </a:rPr>
              <a:t>	</a:t>
            </a:r>
            <a:r>
              <a:rPr sz="1500" spc="50" dirty="0">
                <a:latin typeface="Arial"/>
                <a:cs typeface="Arial"/>
              </a:rPr>
              <a:t>1</a:t>
            </a:r>
            <a:r>
              <a:rPr sz="1500" spc="15" dirty="0">
                <a:latin typeface="Arial"/>
                <a:cs typeface="Arial"/>
              </a:rPr>
              <a:t>0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spc="60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Arial"/>
                <a:cs typeface="Arial"/>
              </a:rPr>
              <a:t>1</a:t>
            </a:r>
            <a:r>
              <a:rPr sz="1500" spc="15" dirty="0">
                <a:latin typeface="Arial"/>
                <a:cs typeface="Arial"/>
              </a:rPr>
              <a:t>1</a:t>
            </a:r>
            <a:r>
              <a:rPr sz="1500" dirty="0">
                <a:latin typeface="Times New Roman"/>
                <a:cs typeface="Times New Roman"/>
              </a:rPr>
              <a:t>  </a:t>
            </a:r>
            <a:r>
              <a:rPr sz="1500" spc="-190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Arial"/>
                <a:cs typeface="Arial"/>
              </a:rPr>
              <a:t>1</a:t>
            </a:r>
            <a:r>
              <a:rPr sz="1500" spc="15" dirty="0">
                <a:latin typeface="Arial"/>
                <a:cs typeface="Arial"/>
              </a:rPr>
              <a:t>2</a:t>
            </a:r>
            <a:r>
              <a:rPr sz="1500" dirty="0">
                <a:latin typeface="Times New Roman"/>
                <a:cs typeface="Times New Roman"/>
              </a:rPr>
              <a:t>  </a:t>
            </a:r>
            <a:r>
              <a:rPr sz="1500" spc="-190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Arial"/>
                <a:cs typeface="Arial"/>
              </a:rPr>
              <a:t>1</a:t>
            </a:r>
            <a:r>
              <a:rPr sz="1500" spc="15" dirty="0">
                <a:latin typeface="Arial"/>
                <a:cs typeface="Arial"/>
              </a:rPr>
              <a:t>3</a:t>
            </a:r>
            <a:r>
              <a:rPr sz="1500" dirty="0">
                <a:latin typeface="Times New Roman"/>
                <a:cs typeface="Times New Roman"/>
              </a:rPr>
              <a:t>  </a:t>
            </a:r>
            <a:r>
              <a:rPr sz="1500" spc="-190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Arial"/>
                <a:cs typeface="Arial"/>
              </a:rPr>
              <a:t>1</a:t>
            </a:r>
            <a:r>
              <a:rPr sz="1500" spc="15" dirty="0">
                <a:latin typeface="Arial"/>
                <a:cs typeface="Arial"/>
              </a:rPr>
              <a:t>4</a:t>
            </a:r>
            <a:r>
              <a:rPr sz="1500" dirty="0">
                <a:latin typeface="Times New Roman"/>
                <a:cs typeface="Times New Roman"/>
              </a:rPr>
              <a:t>  </a:t>
            </a:r>
            <a:r>
              <a:rPr sz="1500" spc="-190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Arial"/>
                <a:cs typeface="Arial"/>
              </a:rPr>
              <a:t>1</a:t>
            </a:r>
            <a:r>
              <a:rPr sz="1500" spc="15" dirty="0">
                <a:latin typeface="Arial"/>
                <a:cs typeface="Arial"/>
              </a:rPr>
              <a:t>5</a:t>
            </a:r>
            <a:r>
              <a:rPr sz="1500" dirty="0">
                <a:latin typeface="Times New Roman"/>
                <a:cs typeface="Times New Roman"/>
              </a:rPr>
              <a:t>  </a:t>
            </a:r>
            <a:r>
              <a:rPr sz="1500" spc="-190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Arial"/>
                <a:cs typeface="Arial"/>
              </a:rPr>
              <a:t>1</a:t>
            </a:r>
            <a:r>
              <a:rPr sz="1500" spc="15" dirty="0">
                <a:latin typeface="Arial"/>
                <a:cs typeface="Arial"/>
              </a:rPr>
              <a:t>6</a:t>
            </a:r>
            <a:r>
              <a:rPr sz="1500" dirty="0">
                <a:latin typeface="Times New Roman"/>
                <a:cs typeface="Times New Roman"/>
              </a:rPr>
              <a:t>  </a:t>
            </a:r>
            <a:r>
              <a:rPr sz="1500" spc="-190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Arial"/>
                <a:cs typeface="Arial"/>
              </a:rPr>
              <a:t>17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727521" y="5005563"/>
            <a:ext cx="936625" cy="220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50" dirty="0">
                <a:latin typeface="Arial"/>
                <a:cs typeface="Arial"/>
              </a:rPr>
              <a:t>1</a:t>
            </a:r>
            <a:r>
              <a:rPr sz="1500" spc="15" dirty="0">
                <a:latin typeface="Arial"/>
                <a:cs typeface="Arial"/>
              </a:rPr>
              <a:t>8</a:t>
            </a:r>
            <a:r>
              <a:rPr sz="1500" dirty="0">
                <a:latin typeface="Times New Roman"/>
                <a:cs typeface="Times New Roman"/>
              </a:rPr>
              <a:t>  </a:t>
            </a:r>
            <a:r>
              <a:rPr sz="1500" spc="-190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Arial"/>
                <a:cs typeface="Arial"/>
              </a:rPr>
              <a:t>1</a:t>
            </a:r>
            <a:r>
              <a:rPr sz="1500" spc="15" dirty="0">
                <a:latin typeface="Arial"/>
                <a:cs typeface="Arial"/>
              </a:rPr>
              <a:t>9</a:t>
            </a:r>
            <a:r>
              <a:rPr sz="1500" dirty="0">
                <a:latin typeface="Times New Roman"/>
                <a:cs typeface="Times New Roman"/>
              </a:rPr>
              <a:t>  </a:t>
            </a:r>
            <a:r>
              <a:rPr sz="1500" spc="-190" dirty="0">
                <a:latin typeface="Times New Roman"/>
                <a:cs typeface="Times New Roman"/>
              </a:rPr>
              <a:t> </a:t>
            </a:r>
            <a:r>
              <a:rPr sz="1500" spc="50" dirty="0">
                <a:latin typeface="Arial"/>
                <a:cs typeface="Arial"/>
              </a:rPr>
              <a:t>20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43076" y="3950585"/>
            <a:ext cx="220979" cy="42608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90" dirty="0">
                <a:latin typeface="Arial"/>
                <a:cs typeface="Arial"/>
              </a:rPr>
              <a:t>Č</a:t>
            </a:r>
            <a:r>
              <a:rPr sz="1500" b="1" dirty="0">
                <a:latin typeface="Arial"/>
                <a:cs typeface="Arial"/>
              </a:rPr>
              <a:t>SH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8862517" y="3843223"/>
            <a:ext cx="911860" cy="650875"/>
          </a:xfrm>
          <a:custGeom>
            <a:avLst/>
            <a:gdLst/>
            <a:ahLst/>
            <a:cxnLst/>
            <a:rect l="l" t="t" r="r" b="b"/>
            <a:pathLst>
              <a:path w="911859" h="650875">
                <a:moveTo>
                  <a:pt x="0" y="650260"/>
                </a:moveTo>
                <a:lnTo>
                  <a:pt x="911245" y="650260"/>
                </a:lnTo>
                <a:lnTo>
                  <a:pt x="911245" y="0"/>
                </a:lnTo>
                <a:lnTo>
                  <a:pt x="0" y="0"/>
                </a:lnTo>
                <a:lnTo>
                  <a:pt x="0" y="6502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862510" y="3843228"/>
            <a:ext cx="911225" cy="650240"/>
          </a:xfrm>
          <a:custGeom>
            <a:avLst/>
            <a:gdLst/>
            <a:ahLst/>
            <a:cxnLst/>
            <a:rect l="l" t="t" r="r" b="b"/>
            <a:pathLst>
              <a:path w="911225" h="650239">
                <a:moveTo>
                  <a:pt x="0" y="650238"/>
                </a:moveTo>
                <a:lnTo>
                  <a:pt x="911225" y="650238"/>
                </a:lnTo>
                <a:lnTo>
                  <a:pt x="911225" y="0"/>
                </a:lnTo>
                <a:lnTo>
                  <a:pt x="0" y="0"/>
                </a:lnTo>
                <a:lnTo>
                  <a:pt x="0" y="650238"/>
                </a:lnTo>
                <a:close/>
              </a:path>
            </a:pathLst>
          </a:custGeom>
          <a:ln w="162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952362" y="4030397"/>
            <a:ext cx="586105" cy="0"/>
          </a:xfrm>
          <a:custGeom>
            <a:avLst/>
            <a:gdLst/>
            <a:ahLst/>
            <a:cxnLst/>
            <a:rect l="l" t="t" r="r" b="b"/>
            <a:pathLst>
              <a:path w="586104">
                <a:moveTo>
                  <a:pt x="0" y="0"/>
                </a:moveTo>
                <a:lnTo>
                  <a:pt x="585857" y="0"/>
                </a:lnTo>
              </a:path>
            </a:pathLst>
          </a:custGeom>
          <a:ln w="161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8944386" y="4347238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0" y="0"/>
                </a:moveTo>
                <a:lnTo>
                  <a:pt x="64972" y="0"/>
                </a:lnTo>
              </a:path>
            </a:pathLst>
          </a:custGeom>
          <a:ln w="336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139305" y="4347238"/>
            <a:ext cx="66040" cy="0"/>
          </a:xfrm>
          <a:custGeom>
            <a:avLst/>
            <a:gdLst/>
            <a:ahLst/>
            <a:cxnLst/>
            <a:rect l="l" t="t" r="r" b="b"/>
            <a:pathLst>
              <a:path w="66040">
                <a:moveTo>
                  <a:pt x="0" y="0"/>
                </a:moveTo>
                <a:lnTo>
                  <a:pt x="65520" y="0"/>
                </a:lnTo>
              </a:path>
            </a:pathLst>
          </a:custGeom>
          <a:ln w="336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334651" y="4347238"/>
            <a:ext cx="65405" cy="0"/>
          </a:xfrm>
          <a:custGeom>
            <a:avLst/>
            <a:gdLst/>
            <a:ahLst/>
            <a:cxnLst/>
            <a:rect l="l" t="t" r="r" b="b"/>
            <a:pathLst>
              <a:path w="65404">
                <a:moveTo>
                  <a:pt x="0" y="0"/>
                </a:moveTo>
                <a:lnTo>
                  <a:pt x="64972" y="0"/>
                </a:lnTo>
              </a:path>
            </a:pathLst>
          </a:custGeom>
          <a:ln w="336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530212" y="4331052"/>
            <a:ext cx="16510" cy="32384"/>
          </a:xfrm>
          <a:custGeom>
            <a:avLst/>
            <a:gdLst/>
            <a:ahLst/>
            <a:cxnLst/>
            <a:rect l="l" t="t" r="r" b="b"/>
            <a:pathLst>
              <a:path w="16509" h="32385">
                <a:moveTo>
                  <a:pt x="0" y="16186"/>
                </a:moveTo>
                <a:lnTo>
                  <a:pt x="16240" y="16186"/>
                </a:lnTo>
              </a:path>
            </a:pathLst>
          </a:custGeom>
          <a:ln w="336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9582500" y="3916617"/>
            <a:ext cx="156210" cy="545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2100"/>
              </a:lnSpc>
            </a:pPr>
            <a:r>
              <a:rPr sz="1500" spc="20" dirty="0">
                <a:latin typeface="Arial"/>
                <a:cs typeface="Arial"/>
              </a:rPr>
              <a:t>B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20" dirty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190749" y="2348310"/>
            <a:ext cx="9648190" cy="4014470"/>
          </a:xfrm>
          <a:custGeom>
            <a:avLst/>
            <a:gdLst/>
            <a:ahLst/>
            <a:cxnLst/>
            <a:rect l="l" t="t" r="r" b="b"/>
            <a:pathLst>
              <a:path w="9648190" h="4014470">
                <a:moveTo>
                  <a:pt x="0" y="4014472"/>
                </a:moveTo>
                <a:lnTo>
                  <a:pt x="9648077" y="4014472"/>
                </a:lnTo>
                <a:lnTo>
                  <a:pt x="9648077" y="0"/>
                </a:lnTo>
                <a:lnTo>
                  <a:pt x="0" y="0"/>
                </a:lnTo>
                <a:lnTo>
                  <a:pt x="0" y="4014472"/>
                </a:lnTo>
                <a:close/>
              </a:path>
            </a:pathLst>
          </a:custGeom>
          <a:ln w="161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Vztah ČSH a IRR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</a:t>
            </a:r>
            <a:r>
              <a:rPr dirty="0" smtClean="0"/>
              <a:t> </a:t>
            </a:r>
            <a:r>
              <a:rPr dirty="0"/>
              <a:t>vylučujících se</a:t>
            </a:r>
          </a:p>
          <a:p>
            <a:pPr marL="12700">
              <a:lnSpc>
                <a:spcPts val="4630"/>
              </a:lnSpc>
            </a:pPr>
            <a:r>
              <a:rPr dirty="0"/>
              <a:t>projektech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89695" cy="48226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140335" indent="-1905">
              <a:lnSpc>
                <a:spcPts val="26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Obecn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platí, že je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výhodn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realizovat projekty v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daném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čistou současnou hodnotou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Důvod vyplývá z vypovídací schopnosti obou kritérií a také je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ovlivn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ípadným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reinvestováním,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vkládáním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 podnikání:</a:t>
            </a:r>
            <a:endParaRPr sz="2400" dirty="0">
              <a:latin typeface="Arial"/>
              <a:cs typeface="Arial"/>
            </a:endParaRPr>
          </a:p>
          <a:p>
            <a:pPr marL="373380" marR="676910" indent="-360680">
              <a:lnSpc>
                <a:spcPct val="93100"/>
              </a:lnSpc>
              <a:spcBef>
                <a:spcPts val="134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výpočet čisté současné hodnoty vychází z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uvoln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né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bude možno reinvestovat tak, že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inášet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prosp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na úrovni diskontní sazby použité při diskontu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373380" marR="5080" indent="-36068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výpočet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vnit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výnosového procenta naopak vymezuje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maximální úroveň diskontní sazby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tedy takové náklady kapitálu,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nichž je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ješt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racionální do projektu investovat. Tato diskontní sazba tedy neodpovídá reálným podmínkám,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nebude možno investovat tak výhodným způsobem.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Doba návratnosti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647430" cy="2595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0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Doba,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zpravidla počtem let,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hem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nichž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investice,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diskontovanými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žními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íjmy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uhradí diskontované investiční výdaje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Chápána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mén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významné kritérium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Bere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úvahu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pouze do doby „úhrady investice“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Znevýhodňuje strategicky orientované projekty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Metoda</a:t>
            </a:r>
            <a:r>
              <a:rPr dirty="0"/>
              <a:t> </a:t>
            </a:r>
            <a:r>
              <a:rPr dirty="0" err="1" smtClean="0"/>
              <a:t>prům</a:t>
            </a:r>
            <a:r>
              <a:rPr lang="cs-CZ" dirty="0" smtClean="0"/>
              <a:t>ě</a:t>
            </a:r>
            <a:r>
              <a:rPr dirty="0" err="1" smtClean="0"/>
              <a:t>rných</a:t>
            </a:r>
            <a:r>
              <a:rPr dirty="0" smtClean="0"/>
              <a:t> </a:t>
            </a:r>
            <a:r>
              <a:rPr dirty="0"/>
              <a:t>ročních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42400" cy="2287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Nákladové kritérium</a:t>
            </a:r>
            <a:endParaRPr sz="2400" dirty="0">
              <a:latin typeface="Arial"/>
              <a:cs typeface="Arial"/>
            </a:endParaRPr>
          </a:p>
          <a:p>
            <a:pPr marL="352425" marR="5080" indent="-340360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vychází z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že výhodnost projektu je dána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prům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rnými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ročními náklady, které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zahrnují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dv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 složky: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prům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roční podíl nákladů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pořízení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investice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prům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roční náklady, které bude vyžadovat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provoz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investice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526" y="5256572"/>
            <a:ext cx="8949055" cy="12028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08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Projekty musí mít stejný efekt, hledá se „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levn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cesta“ (často v neziskovém sektoru)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Umožňuje srovnávat projekty s různou dobou životnosti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49686" y="4184651"/>
            <a:ext cx="3590940" cy="819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Metoda diskontovaných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36355" cy="3683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 v situaci,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nejsou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pouze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Diskontuje náklady za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celou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edpokládanou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dobu životnosti</a:t>
            </a:r>
            <a:endParaRPr sz="2400" dirty="0">
              <a:latin typeface="Arial"/>
              <a:cs typeface="Arial"/>
            </a:endParaRPr>
          </a:p>
          <a:p>
            <a:pPr marR="521970" algn="ctr">
              <a:lnSpc>
                <a:spcPct val="100000"/>
              </a:lnSpc>
              <a:spcBef>
                <a:spcPts val="1200"/>
              </a:spcBef>
              <a:tabLst>
                <a:tab pos="623570" algn="l"/>
                <a:tab pos="969644" algn="l"/>
                <a:tab pos="1222375" algn="l"/>
                <a:tab pos="1567815" algn="l"/>
                <a:tab pos="224472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NP</a:t>
            </a:r>
            <a:r>
              <a:rPr sz="2400" b="1" baseline="2430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b="1" baseline="2430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kde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852169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	je investiční výdaj a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5"/>
              </a:lnSpc>
              <a:spcBef>
                <a:spcPts val="1185"/>
              </a:spcBef>
              <a:tabLst>
                <a:tab pos="88582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NP</a:t>
            </a:r>
            <a:r>
              <a:rPr sz="2400" baseline="2430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baseline="2430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 diskontované provozní náklady vzniklé od uvedení</a:t>
            </a:r>
            <a:endParaRPr sz="2400" dirty="0">
              <a:latin typeface="Arial"/>
              <a:cs typeface="Arial"/>
            </a:endParaRPr>
          </a:p>
          <a:p>
            <a:pPr marL="803275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projektu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provozu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projektů se stejným efektem, neziskové projekty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Metody založené na propočtu perpetuity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9" y="1808386"/>
            <a:ext cx="8952865" cy="5076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Hodnocení specifického typu investic – akcie a jiné majetkové CP,</a:t>
            </a:r>
            <a:endParaRPr sz="2400" dirty="0">
              <a:latin typeface="Arial"/>
              <a:cs typeface="Arial"/>
            </a:endParaRPr>
          </a:p>
          <a:p>
            <a:pPr marL="12700" indent="1270">
              <a:lnSpc>
                <a:spcPts val="2780"/>
              </a:lnSpc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„nekonečného“ držení cenného papíru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Každoroční výnos formou dividendy, odvozené</a:t>
            </a:r>
            <a:endParaRPr sz="2400" dirty="0">
              <a:latin typeface="Arial"/>
              <a:cs typeface="Arial"/>
            </a:endParaRPr>
          </a:p>
          <a:p>
            <a:pPr marL="464820" indent="-452120">
              <a:lnSpc>
                <a:spcPts val="2320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  <a:tab pos="641286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reálné úrovně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resp. od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edpokládaného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růstu,	který konkrétní cenný</a:t>
            </a:r>
            <a:endParaRPr sz="2000" dirty="0">
              <a:latin typeface="Arial"/>
              <a:cs typeface="Arial"/>
            </a:endParaRPr>
          </a:p>
          <a:p>
            <a:pPr marL="464820">
              <a:lnSpc>
                <a:spcPts val="232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papír poskytuje,</a:t>
            </a:r>
            <a:endParaRPr sz="2000" dirty="0">
              <a:latin typeface="Arial"/>
              <a:cs typeface="Arial"/>
            </a:endParaRPr>
          </a:p>
          <a:p>
            <a:pPr marL="464820" indent="-452120">
              <a:lnSpc>
                <a:spcPts val="2315"/>
              </a:lnSpc>
              <a:spcBef>
                <a:spcPts val="123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od žádoucí výše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dividendy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(resp. jejího požadovaného indexního růstu</a:t>
            </a:r>
            <a:endParaRPr sz="2000" dirty="0">
              <a:latin typeface="Arial"/>
              <a:cs typeface="Arial"/>
            </a:endParaRPr>
          </a:p>
          <a:p>
            <a:pPr marL="464820" marR="5080">
              <a:lnSpc>
                <a:spcPct val="91900"/>
              </a:lnSpc>
              <a:spcBef>
                <a:spcPts val="11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čase), kterou investor požaduje s ohledem na diskontní sazbu nerizikových cenných papírů a míru rizika, která je s jeho konkrétní investicí spojena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12700" marR="3112135">
              <a:lnSpc>
                <a:spcPct val="118000"/>
              </a:lnSpc>
              <a:spcBef>
                <a:spcPts val="2130"/>
              </a:spcBef>
              <a:tabLst>
                <a:tab pos="428625" algn="l"/>
                <a:tab pos="569023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950" baseline="-21367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950" baseline="-21367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 reálná, resp. požadovaná úroveň dividendy	a i	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indexn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výše nákladů kapitálu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  <a:tabLst>
                <a:tab pos="50101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g	je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edpokládaný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roční růst dividend 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24249" y="4787899"/>
            <a:ext cx="1647825" cy="742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0116" y="4770373"/>
            <a:ext cx="2324100" cy="8096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Faktory ovlivňující výši diskontní sazby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515350" cy="33342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Určení správné výše diskontní sazby je pro hodnocení projektů</a:t>
            </a:r>
            <a:endParaRPr sz="2400" dirty="0">
              <a:latin typeface="Arial"/>
              <a:cs typeface="Arial"/>
            </a:endParaRPr>
          </a:p>
          <a:p>
            <a:pPr marL="1397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kritické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Sazba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ovlivn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zejména</a:t>
            </a:r>
            <a:endParaRPr sz="2400" dirty="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Výchozí úroveň diskontní sazby</a:t>
            </a:r>
            <a:endParaRPr sz="2400" dirty="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Riziko</a:t>
            </a:r>
            <a:endParaRPr sz="2400" dirty="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Inflace</a:t>
            </a:r>
            <a:endParaRPr sz="2400" dirty="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Vliv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Výchozí úroveň diskontní sazby a</a:t>
            </a:r>
          </a:p>
          <a:p>
            <a:pPr marL="12700">
              <a:lnSpc>
                <a:spcPts val="4630"/>
              </a:lnSpc>
            </a:pPr>
            <a:r>
              <a:rPr dirty="0" err="1" smtClean="0"/>
              <a:t>vyjád</a:t>
            </a:r>
            <a:r>
              <a:rPr lang="cs-CZ" dirty="0" smtClean="0"/>
              <a:t>ř</a:t>
            </a:r>
            <a:r>
              <a:rPr dirty="0" err="1" smtClean="0"/>
              <a:t>ení</a:t>
            </a:r>
            <a:r>
              <a:rPr dirty="0" smtClean="0"/>
              <a:t> </a:t>
            </a:r>
            <a:r>
              <a:rPr dirty="0"/>
              <a:t>rizika</a:t>
            </a:r>
          </a:p>
        </p:txBody>
      </p:sp>
      <p:sp>
        <p:nvSpPr>
          <p:cNvPr id="3" name="object 3"/>
          <p:cNvSpPr/>
          <p:nvPr/>
        </p:nvSpPr>
        <p:spPr>
          <a:xfrm>
            <a:off x="1189040" y="6479917"/>
            <a:ext cx="7812405" cy="76835"/>
          </a:xfrm>
          <a:custGeom>
            <a:avLst/>
            <a:gdLst/>
            <a:ahLst/>
            <a:cxnLst/>
            <a:rect l="l" t="t" r="r" b="b"/>
            <a:pathLst>
              <a:path w="7812405" h="76834">
                <a:moveTo>
                  <a:pt x="7735381" y="51121"/>
                </a:moveTo>
                <a:lnTo>
                  <a:pt x="7735381" y="76675"/>
                </a:lnTo>
                <a:lnTo>
                  <a:pt x="7786545" y="51124"/>
                </a:lnTo>
                <a:lnTo>
                  <a:pt x="7735381" y="51121"/>
                </a:lnTo>
                <a:close/>
              </a:path>
              <a:path w="7812405" h="76834">
                <a:moveTo>
                  <a:pt x="7735381" y="25548"/>
                </a:moveTo>
                <a:lnTo>
                  <a:pt x="7735381" y="51121"/>
                </a:lnTo>
                <a:lnTo>
                  <a:pt x="7748213" y="51124"/>
                </a:lnTo>
                <a:lnTo>
                  <a:pt x="7748213" y="25551"/>
                </a:lnTo>
                <a:lnTo>
                  <a:pt x="7735381" y="25548"/>
                </a:lnTo>
                <a:close/>
              </a:path>
              <a:path w="7812405" h="76834">
                <a:moveTo>
                  <a:pt x="7735381" y="0"/>
                </a:moveTo>
                <a:lnTo>
                  <a:pt x="7735381" y="25548"/>
                </a:lnTo>
                <a:lnTo>
                  <a:pt x="7748213" y="25551"/>
                </a:lnTo>
                <a:lnTo>
                  <a:pt x="7748213" y="51124"/>
                </a:lnTo>
                <a:lnTo>
                  <a:pt x="7786550" y="51121"/>
                </a:lnTo>
                <a:lnTo>
                  <a:pt x="7812100" y="38362"/>
                </a:lnTo>
                <a:lnTo>
                  <a:pt x="7735381" y="0"/>
                </a:lnTo>
                <a:close/>
              </a:path>
              <a:path w="7812405" h="76834">
                <a:moveTo>
                  <a:pt x="0" y="23990"/>
                </a:moveTo>
                <a:lnTo>
                  <a:pt x="0" y="49542"/>
                </a:lnTo>
                <a:lnTo>
                  <a:pt x="7735381" y="51121"/>
                </a:lnTo>
                <a:lnTo>
                  <a:pt x="7735381" y="25548"/>
                </a:lnTo>
                <a:lnTo>
                  <a:pt x="0" y="239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89040" y="5432429"/>
            <a:ext cx="6443980" cy="22225"/>
          </a:xfrm>
          <a:custGeom>
            <a:avLst/>
            <a:gdLst/>
            <a:ahLst/>
            <a:cxnLst/>
            <a:rect l="l" t="t" r="r" b="b"/>
            <a:pathLst>
              <a:path w="6443980" h="22225">
                <a:moveTo>
                  <a:pt x="0" y="22216"/>
                </a:moveTo>
                <a:lnTo>
                  <a:pt x="6443669" y="0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89040" y="4063989"/>
            <a:ext cx="6659880" cy="1390650"/>
          </a:xfrm>
          <a:custGeom>
            <a:avLst/>
            <a:gdLst/>
            <a:ahLst/>
            <a:cxnLst/>
            <a:rect l="l" t="t" r="r" b="b"/>
            <a:pathLst>
              <a:path w="6659880" h="1390650">
                <a:moveTo>
                  <a:pt x="0" y="1390656"/>
                </a:moveTo>
                <a:lnTo>
                  <a:pt x="6659559" y="0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12090" y="3460760"/>
            <a:ext cx="93345" cy="3059430"/>
          </a:xfrm>
          <a:custGeom>
            <a:avLst/>
            <a:gdLst/>
            <a:ahLst/>
            <a:cxnLst/>
            <a:rect l="l" t="t" r="r" b="b"/>
            <a:pathLst>
              <a:path w="93344" h="3059429">
                <a:moveTo>
                  <a:pt x="51113" y="76433"/>
                </a:moveTo>
                <a:lnTo>
                  <a:pt x="25554" y="76819"/>
                </a:lnTo>
                <a:lnTo>
                  <a:pt x="67342" y="3059280"/>
                </a:lnTo>
                <a:lnTo>
                  <a:pt x="92893" y="3058923"/>
                </a:lnTo>
                <a:lnTo>
                  <a:pt x="51113" y="76433"/>
                </a:lnTo>
                <a:close/>
              </a:path>
              <a:path w="93344" h="3059429">
                <a:moveTo>
                  <a:pt x="37255" y="0"/>
                </a:moveTo>
                <a:lnTo>
                  <a:pt x="0" y="77205"/>
                </a:lnTo>
                <a:lnTo>
                  <a:pt x="25554" y="76819"/>
                </a:lnTo>
                <a:lnTo>
                  <a:pt x="25374" y="64007"/>
                </a:lnTo>
                <a:lnTo>
                  <a:pt x="50935" y="63733"/>
                </a:lnTo>
                <a:lnTo>
                  <a:pt x="70284" y="63733"/>
                </a:lnTo>
                <a:lnTo>
                  <a:pt x="37255" y="0"/>
                </a:lnTo>
                <a:close/>
              </a:path>
              <a:path w="93344" h="3059429">
                <a:moveTo>
                  <a:pt x="50935" y="63733"/>
                </a:moveTo>
                <a:lnTo>
                  <a:pt x="25374" y="64007"/>
                </a:lnTo>
                <a:lnTo>
                  <a:pt x="25554" y="76819"/>
                </a:lnTo>
                <a:lnTo>
                  <a:pt x="51113" y="76433"/>
                </a:lnTo>
                <a:lnTo>
                  <a:pt x="50935" y="63733"/>
                </a:lnTo>
                <a:close/>
              </a:path>
              <a:path w="93344" h="3059429">
                <a:moveTo>
                  <a:pt x="70284" y="63733"/>
                </a:moveTo>
                <a:lnTo>
                  <a:pt x="50935" y="63733"/>
                </a:lnTo>
                <a:lnTo>
                  <a:pt x="51113" y="76433"/>
                </a:lnTo>
                <a:lnTo>
                  <a:pt x="76666" y="76047"/>
                </a:lnTo>
                <a:lnTo>
                  <a:pt x="70284" y="637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1897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edpoklad</a:t>
            </a:r>
            <a:r>
              <a:rPr dirty="0" smtClean="0"/>
              <a:t> </a:t>
            </a:r>
            <a:r>
              <a:rPr dirty="0"/>
              <a:t>možnosti investovat do bezrizikových CP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/>
              <a:t>Úrok z </a:t>
            </a:r>
            <a:r>
              <a:rPr dirty="0" smtClean="0"/>
              <a:t>t</a:t>
            </a:r>
            <a:r>
              <a:rPr lang="cs-CZ" dirty="0" smtClean="0"/>
              <a:t>ě</a:t>
            </a:r>
            <a:r>
              <a:rPr dirty="0" err="1" smtClean="0"/>
              <a:t>chto</a:t>
            </a:r>
            <a:r>
              <a:rPr dirty="0" smtClean="0"/>
              <a:t> </a:t>
            </a:r>
            <a:r>
              <a:rPr dirty="0"/>
              <a:t>CP je chápán jako minimální hranice</a:t>
            </a: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dirty="0"/>
              <a:t>S rostoucím rizikem roste „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irážka</a:t>
            </a:r>
            <a:r>
              <a:rPr dirty="0" smtClean="0"/>
              <a:t> </a:t>
            </a:r>
            <a:r>
              <a:rPr dirty="0"/>
              <a:t>za riziko“ (riziková prémie)</a:t>
            </a:r>
          </a:p>
          <a:p>
            <a:pPr marL="751840">
              <a:lnSpc>
                <a:spcPct val="100000"/>
              </a:lnSpc>
              <a:spcBef>
                <a:spcPts val="1614"/>
              </a:spcBef>
            </a:pPr>
            <a:r>
              <a:rPr sz="1800" dirty="0"/>
              <a:t>Diskontní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29968" y="3656255"/>
            <a:ext cx="63436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sazba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14010" y="3687628"/>
            <a:ext cx="887094" cy="5129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20"/>
              </a:lnSpc>
            </a:pP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Riziková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irážka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8355" y="5065956"/>
            <a:ext cx="284353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Výchozí (neriziková) úroveň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30819" y="6640858"/>
            <a:ext cx="355282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Riziko spojené s realizací investice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Vyjád</a:t>
            </a:r>
            <a:r>
              <a:rPr lang="cs-CZ" dirty="0" smtClean="0"/>
              <a:t>ř</a:t>
            </a:r>
            <a:r>
              <a:rPr dirty="0" err="1" smtClean="0"/>
              <a:t>ení</a:t>
            </a:r>
            <a:r>
              <a:rPr dirty="0" smtClean="0"/>
              <a:t> </a:t>
            </a:r>
            <a:r>
              <a:rPr dirty="0"/>
              <a:t>inflace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9230" cy="433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samostatné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irážky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Diskontní sazba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rozlišena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dv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mi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reálná diskontní sazba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níž se odráží požadovaná úroveň zhodnocení kapitálu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bez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vlivu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inflace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2425" marR="365760" indent="-339725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nominální diskontní sazba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která zahrnuje požadovanou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úroveň reálného zhodnocení kapitálu, zvýšenou o předpokládaný vliv budoucí inflace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94615">
              <a:lnSpc>
                <a:spcPts val="2780"/>
              </a:lnSpc>
              <a:spcBef>
                <a:spcPts val="1145"/>
              </a:spcBef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diskontní sazby platí (pro malé hodnoty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inflace)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</a:t>
            </a:r>
            <a:endParaRPr sz="2400" dirty="0">
              <a:latin typeface="Arial"/>
              <a:cs typeface="Arial"/>
            </a:endParaRPr>
          </a:p>
          <a:p>
            <a:pPr marL="2777490">
              <a:lnSpc>
                <a:spcPct val="100000"/>
              </a:lnSpc>
              <a:spcBef>
                <a:spcPts val="1200"/>
              </a:spcBef>
              <a:tabLst>
                <a:tab pos="38455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i)</a:t>
            </a:r>
            <a:r>
              <a:rPr sz="2400" b="1" baseline="-20833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b="1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i)</a:t>
            </a:r>
            <a:r>
              <a:rPr sz="2400" b="1" baseline="-20833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inf)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Vliv</a:t>
            </a:r>
            <a:r>
              <a:rPr dirty="0"/>
              <a:t> </a:t>
            </a:r>
            <a:r>
              <a:rPr dirty="0" err="1" smtClean="0"/>
              <a:t>zdan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27" y="1808386"/>
            <a:ext cx="8143240" cy="50330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Vliv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íjmu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základní diskontní sazbu –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kladného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základu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Diskontní sazba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zohledn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885825" algn="l"/>
                <a:tab pos="355917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ZDS</a:t>
            </a:r>
            <a:r>
              <a:rPr sz="2400" b="1" baseline="-20833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b="1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b="1" baseline="-20833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resp.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84201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ZDS</a:t>
            </a:r>
            <a:r>
              <a:rPr sz="2400" b="1" baseline="-20833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b="1" baseline="-20833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inf)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kde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681355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ZDS</a:t>
            </a:r>
            <a:r>
              <a:rPr sz="1800" baseline="-20833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je základní diskontní sazba nominální,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668020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ZDS</a:t>
            </a:r>
            <a:r>
              <a:rPr sz="1800" baseline="-20833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základní diskontní sazba reálná,</a:t>
            </a:r>
            <a:endParaRPr sz="1800" dirty="0">
              <a:latin typeface="Arial"/>
              <a:cs typeface="Arial"/>
            </a:endParaRPr>
          </a:p>
          <a:p>
            <a:pPr marL="12700" marR="3377565">
              <a:lnSpc>
                <a:spcPct val="120700"/>
              </a:lnSpc>
              <a:spcBef>
                <a:spcPts val="5"/>
              </a:spcBef>
              <a:tabLst>
                <a:tab pos="695960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	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indexn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sazba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ě z příjmů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endParaRPr lang="cs-CZ" sz="18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3377565">
              <a:lnSpc>
                <a:spcPct val="120700"/>
              </a:lnSpc>
              <a:spcBef>
                <a:spcPts val="5"/>
              </a:spcBef>
              <a:tabLst>
                <a:tab pos="695960" algn="l"/>
              </a:tabLst>
            </a:pP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inf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indexn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míra inflace a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  <a:tabLst>
                <a:tab pos="745490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aseline="-20833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indexn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nominální výše úroku (alternativního zhodnocení)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Výsledkem 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nap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existence „daňového odpisového štítu“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Obecná východiska a </a:t>
            </a: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endParaRPr dirty="0"/>
          </a:p>
          <a:p>
            <a:pPr marL="12700">
              <a:lnSpc>
                <a:spcPts val="4630"/>
              </a:lnSpc>
            </a:pPr>
            <a:r>
              <a:rPr dirty="0"/>
              <a:t>rozhodovacích úloh o </a:t>
            </a:r>
            <a:r>
              <a:rPr dirty="0" err="1"/>
              <a:t>budoucí</a:t>
            </a:r>
            <a:r>
              <a:rPr dirty="0"/>
              <a:t> </a:t>
            </a:r>
            <a:r>
              <a:rPr dirty="0" err="1" smtClean="0"/>
              <a:t>kapacit</a:t>
            </a:r>
            <a:r>
              <a:rPr lang="cs-CZ" dirty="0" smtClean="0"/>
              <a:t>ě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96680" cy="4947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Vlastnosti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úsp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šných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podniků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315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schopnost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formulovat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dlouhodob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úsp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šnou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zákaznicky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itažlivou</a:t>
            </a:r>
            <a:endParaRPr sz="2000" dirty="0">
              <a:latin typeface="Arial"/>
              <a:cs typeface="Arial"/>
            </a:endParaRPr>
          </a:p>
          <a:p>
            <a:pPr marL="352425">
              <a:lnSpc>
                <a:spcPts val="2315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podnikatelskou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vizi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ts val="2315"/>
              </a:lnSpc>
              <a:spcBef>
                <a:spcPts val="43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navázat na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ni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motivačn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účinnými, strategicky orientovanými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podnikovými</a:t>
            </a:r>
            <a:endParaRPr sz="2000" dirty="0">
              <a:latin typeface="Arial"/>
              <a:cs typeface="Arial"/>
            </a:endParaRPr>
          </a:p>
          <a:p>
            <a:pPr marL="352425">
              <a:lnSpc>
                <a:spcPts val="2315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politikami</a:t>
            </a:r>
            <a:endParaRPr sz="2000" dirty="0">
              <a:latin typeface="Arial"/>
              <a:cs typeface="Arial"/>
            </a:endParaRPr>
          </a:p>
          <a:p>
            <a:pPr marL="352425" marR="5080" indent="-339725">
              <a:lnSpc>
                <a:spcPts val="2230"/>
              </a:lnSpc>
              <a:spcBef>
                <a:spcPts val="65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tyto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politiky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podpo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kvalitním rozhodováním o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investicích a způsobu jejich financování</a:t>
            </a:r>
            <a:endParaRPr sz="2000" dirty="0">
              <a:latin typeface="Arial"/>
              <a:cs typeface="Arial"/>
            </a:endParaRPr>
          </a:p>
          <a:p>
            <a:pPr marL="352425" marR="639445" indent="-340360">
              <a:lnSpc>
                <a:spcPts val="2680"/>
              </a:lnSpc>
              <a:spcBef>
                <a:spcPts val="6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Úlohy 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 spojeny s vkladem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investičních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edků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obecn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vychází</a:t>
            </a:r>
            <a:endParaRPr sz="2400" dirty="0">
              <a:latin typeface="Arial"/>
              <a:cs typeface="Arial"/>
            </a:endParaRPr>
          </a:p>
          <a:p>
            <a:pPr marL="352425" marR="229870" indent="-339725">
              <a:lnSpc>
                <a:spcPts val="223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teorie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firmy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podle níž podnik zvyšuje zhodnocení vloženého kapitálu ve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všech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ípadech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kdy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 konkrétní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investice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evyšují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írůstkové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náklady na získání kapitálu, nutného k financování investice, a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ts val="2315"/>
              </a:lnSpc>
              <a:spcBef>
                <a:spcPts val="119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ekonomického pojetí nákladů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jako maxima hodnoty, které lze získat</a:t>
            </a:r>
            <a:endParaRPr sz="2000" dirty="0">
              <a:latin typeface="Arial"/>
              <a:cs typeface="Arial"/>
            </a:endParaRPr>
          </a:p>
          <a:p>
            <a:pPr marL="352425">
              <a:lnSpc>
                <a:spcPts val="231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dané varianty podnikání.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Vyjád</a:t>
            </a:r>
            <a:r>
              <a:rPr lang="cs-CZ" dirty="0" smtClean="0"/>
              <a:t>ř</a:t>
            </a:r>
            <a:r>
              <a:rPr dirty="0" err="1" smtClean="0"/>
              <a:t>ení</a:t>
            </a:r>
            <a:r>
              <a:rPr dirty="0" smtClean="0"/>
              <a:t> p</a:t>
            </a:r>
            <a:r>
              <a:rPr lang="cs-CZ" dirty="0" smtClean="0"/>
              <a:t>ř</a:t>
            </a:r>
            <a:r>
              <a:rPr dirty="0" err="1" smtClean="0"/>
              <a:t>ínosů</a:t>
            </a:r>
            <a:r>
              <a:rPr dirty="0" smtClean="0"/>
              <a:t> </a:t>
            </a:r>
            <a:r>
              <a:rPr dirty="0"/>
              <a:t>investičních projektů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9" y="1808386"/>
            <a:ext cx="8383905" cy="4962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Různé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části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různ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ovlivn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uvedenými faktory –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 tzv.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nep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ímého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způsobu kvantifikace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CF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formáln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 Zisk + Odpisy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Zisk v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podob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ZUD –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zisk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úroky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ním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CF</a:t>
            </a:r>
            <a:r>
              <a:rPr sz="2400" baseline="-20833" dirty="0">
                <a:solidFill>
                  <a:srgbClr val="FFFFFF"/>
                </a:solidFill>
                <a:latin typeface="Arial"/>
                <a:cs typeface="Arial"/>
              </a:rPr>
              <a:t>UD</a:t>
            </a:r>
            <a:r>
              <a:rPr sz="2400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baseline="-20833" dirty="0">
                <a:solidFill>
                  <a:srgbClr val="FFFFFF"/>
                </a:solidFill>
                <a:latin typeface="Arial"/>
                <a:cs typeface="Arial"/>
              </a:rPr>
              <a:t>UD</a:t>
            </a:r>
            <a:r>
              <a:rPr sz="2400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6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Pohled investora (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platí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208661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CF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T)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baseline="-20833" dirty="0">
                <a:solidFill>
                  <a:srgbClr val="FFFFFF"/>
                </a:solidFill>
                <a:latin typeface="Arial"/>
                <a:cs typeface="Arial"/>
              </a:rPr>
              <a:t>UD</a:t>
            </a:r>
            <a:r>
              <a:rPr sz="2400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Zisk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úroky, ovšem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Struktura </a:t>
            </a:r>
            <a:r>
              <a:rPr dirty="0" err="1"/>
              <a:t>investičních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ínosů</a:t>
            </a:r>
            <a:r>
              <a:rPr dirty="0" smtClean="0"/>
              <a:t> </a:t>
            </a:r>
            <a:r>
              <a:rPr dirty="0"/>
              <a:t>z</a:t>
            </a:r>
          </a:p>
          <a:p>
            <a:pPr marL="12700">
              <a:lnSpc>
                <a:spcPts val="4630"/>
              </a:lnSpc>
            </a:pPr>
            <a:r>
              <a:rPr dirty="0"/>
              <a:t>hlediska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rizika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inflace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45575" cy="4537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Investiční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zahrnují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dv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složky:</a:t>
            </a:r>
            <a:endParaRPr sz="2400" dirty="0">
              <a:latin typeface="Arial"/>
              <a:cs typeface="Arial"/>
            </a:endParaRPr>
          </a:p>
          <a:p>
            <a:pPr marL="352425" marR="471170" indent="-339725">
              <a:lnSpc>
                <a:spcPts val="2230"/>
              </a:lnSpc>
              <a:spcBef>
                <a:spcPts val="65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2393315" algn="l"/>
                <a:tab pos="2612390" algn="l"/>
                <a:tab pos="3056890" algn="l"/>
                <a:tab pos="329565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část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zisku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odpisy, úroky a daní, která zůstává v podniku po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odečtení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íjmu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( 1	-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950" baseline="-21367" dirty="0">
                <a:solidFill>
                  <a:srgbClr val="FFFFFF"/>
                </a:solidFill>
                <a:latin typeface="Arial"/>
                <a:cs typeface="Arial"/>
              </a:rPr>
              <a:t>UOD</a:t>
            </a:r>
            <a:endParaRPr sz="1950" baseline="-21367" dirty="0">
              <a:latin typeface="Arial"/>
              <a:cs typeface="Arial"/>
            </a:endParaRPr>
          </a:p>
          <a:p>
            <a:pPr marL="352425" marR="5080" indent="-339725">
              <a:lnSpc>
                <a:spcPts val="2230"/>
              </a:lnSpc>
              <a:spcBef>
                <a:spcPts val="6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8063230" algn="l"/>
                <a:tab pos="830072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daňový štít vázaný k odpisům -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částka odpisů, o kterou je daň z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íjmu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nižší v důsledku zahrnutí daňových odpisů do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daňov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účinných nákladů (T	*	O)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35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Daňový štít chápán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mén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rizikový – diskontuje se nižší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sazbou</a:t>
            </a:r>
            <a:endParaRPr sz="2400" dirty="0">
              <a:latin typeface="Arial"/>
              <a:cs typeface="Arial"/>
            </a:endParaRPr>
          </a:p>
          <a:p>
            <a:pPr marL="352425" marR="368935" indent="-340360">
              <a:lnSpc>
                <a:spcPts val="2690"/>
              </a:lnSpc>
              <a:spcBef>
                <a:spcPts val="6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Daňový štít počítán z historických ceny –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ovlivn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inflací, použití nominální sazby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800"/>
              </a:lnSpc>
              <a:spcBef>
                <a:spcPts val="3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čím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vyšší je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investiční náročnost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projektu,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tím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tší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negativní dopad</a:t>
            </a:r>
            <a:endParaRPr sz="2000" dirty="0">
              <a:latin typeface="Arial"/>
              <a:cs typeface="Arial"/>
            </a:endParaRPr>
          </a:p>
          <a:p>
            <a:pPr marL="352425">
              <a:lnSpc>
                <a:spcPts val="2320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inflace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 dirty="0">
              <a:latin typeface="Arial"/>
              <a:cs typeface="Arial"/>
            </a:endParaRPr>
          </a:p>
          <a:p>
            <a:pPr marL="352425" marR="1442085" indent="-339725">
              <a:lnSpc>
                <a:spcPts val="2230"/>
              </a:lnSpc>
              <a:spcBef>
                <a:spcPts val="6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čím vyšší je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míra inflace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tím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tší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znevýhodnění investičně náročnějších projektů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18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629650" cy="4514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o budoucí kapacitČ vychází z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kapacity (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rozší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apod.) s vkladem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investičních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edků</a:t>
            </a:r>
            <a:endParaRPr sz="2400" dirty="0">
              <a:latin typeface="Arial"/>
              <a:cs typeface="Arial"/>
            </a:endParaRPr>
          </a:p>
          <a:p>
            <a:pPr marL="12700" marR="305435">
              <a:lnSpc>
                <a:spcPct val="93000"/>
              </a:lnSpc>
              <a:spcBef>
                <a:spcPts val="1400"/>
              </a:spcBef>
              <a:tabLst>
                <a:tab pos="382333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vychází	 z ekonomického pojetí nákladů. Konkrétní investiční rozhodování je pak spojeno se znalostí oportunitních nákladů a výnosů,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ujících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alternativní, jiné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úvahu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icházející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	dlouhodobého kapitálu.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5"/>
              </a:lnSpc>
              <a:spcBef>
                <a:spcPts val="1200"/>
              </a:spcBef>
              <a:tabLst>
                <a:tab pos="600837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typické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dv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ma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aspekty:	vycházejí z odhadu</a:t>
            </a:r>
            <a:endParaRPr sz="2400" dirty="0">
              <a:latin typeface="Arial"/>
              <a:cs typeface="Arial"/>
            </a:endParaRPr>
          </a:p>
          <a:p>
            <a:pPr marL="12700" marR="372110">
              <a:lnSpc>
                <a:spcPct val="92900"/>
              </a:lnSpc>
              <a:spcBef>
                <a:spcPts val="105"/>
              </a:spcBef>
              <a:tabLst>
                <a:tab pos="124650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výdajů a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íjmů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spojených s rozhodnutím a berou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úvahu	faktor času a rizika, které jsou s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investičními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íjmy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výdaji spojeny. Oba aspekty se projevují v úrovni současné hodnoty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budoucích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toků jako základní veličiny investičního rozhodování.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20936"/>
          </a:xfrm>
          <a:prstGeom prst="rect">
            <a:avLst/>
          </a:prstGeom>
        </p:spPr>
        <p:txBody>
          <a:bodyPr vert="horz" wrap="square" lIns="0" tIns="241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/>
              <a:t>Shrnutí kapitoly 18 II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2"/>
            <a:ext cx="9079230" cy="48327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současné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hodnot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toků jsou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založeny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nejvýznamn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metody hodnocení úloh 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budoucí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kapacit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čisté současné hodnoty, výpočet indexu rentability,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výpočet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vnit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výnosové míry,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zjišt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doby návratnosti investice na diskontovaných veličinách,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která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nákladová kritéria a metody založené na propočtu perpetuity.</a:t>
            </a:r>
            <a:endParaRPr sz="2400" dirty="0">
              <a:latin typeface="Arial"/>
              <a:cs typeface="Arial"/>
            </a:endParaRPr>
          </a:p>
          <a:p>
            <a:pPr marL="12700" marR="534035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Jednotlivé metody je účelné využívat v kombinaci. Pokud se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vylučujících se projektech dostávají do sporu, postupuje se obvykle podle čisté současné hodnoty a indexu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rentability.</a:t>
            </a:r>
            <a:endParaRPr sz="2400" dirty="0">
              <a:latin typeface="Arial"/>
              <a:cs typeface="Arial"/>
            </a:endParaRPr>
          </a:p>
          <a:p>
            <a:pPr marL="12700" marR="100330">
              <a:lnSpc>
                <a:spcPct val="93100"/>
              </a:lnSpc>
              <a:spcBef>
                <a:spcPts val="13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Vypovídací schopnost všech výše uvedených metod je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ovlivn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volbou diskontní sazby.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 se zpravidla vychází z její tzv. základní (bezrizikové)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jejích dalších úpravách 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pak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zohlednit vlivy rizika, inflace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18 III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4301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4139">
              <a:lnSpc>
                <a:spcPct val="93000"/>
              </a:lnSpc>
              <a:tabLst>
                <a:tab pos="5585460" algn="l"/>
              </a:tabLst>
            </a:pPr>
            <a:r>
              <a:rPr dirty="0"/>
              <a:t>Značný </a:t>
            </a:r>
            <a:r>
              <a:rPr dirty="0" err="1"/>
              <a:t>význam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</a:t>
            </a:r>
            <a:r>
              <a:rPr dirty="0" smtClean="0"/>
              <a:t> </a:t>
            </a:r>
            <a:r>
              <a:rPr dirty="0"/>
              <a:t>investičním rozhodování má i kvalita </a:t>
            </a:r>
            <a:r>
              <a:rPr dirty="0" err="1"/>
              <a:t>odhadu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ínosů</a:t>
            </a:r>
            <a:r>
              <a:rPr dirty="0" smtClean="0"/>
              <a:t> </a:t>
            </a:r>
            <a:r>
              <a:rPr dirty="0"/>
              <a:t>z investice; ty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 smtClean="0"/>
              <a:t>obecn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dány	rozdílem </a:t>
            </a:r>
            <a:r>
              <a:rPr dirty="0" err="1"/>
              <a:t>mezi</a:t>
            </a:r>
            <a:r>
              <a:rPr dirty="0"/>
              <a:t> </a:t>
            </a:r>
            <a:r>
              <a:rPr dirty="0" smtClean="0"/>
              <a:t>pen</a:t>
            </a:r>
            <a:r>
              <a:rPr lang="cs-CZ" dirty="0" smtClean="0"/>
              <a:t>ě</a:t>
            </a:r>
            <a:r>
              <a:rPr dirty="0" err="1" smtClean="0"/>
              <a:t>žními</a:t>
            </a:r>
            <a:r>
              <a:rPr dirty="0" smtClean="0"/>
              <a:t> p</a:t>
            </a:r>
            <a:r>
              <a:rPr lang="cs-CZ" dirty="0" smtClean="0"/>
              <a:t>ř</a:t>
            </a:r>
            <a:r>
              <a:rPr dirty="0" err="1" smtClean="0"/>
              <a:t>íjmy</a:t>
            </a:r>
            <a:r>
              <a:rPr dirty="0" smtClean="0"/>
              <a:t> </a:t>
            </a:r>
            <a:r>
              <a:rPr dirty="0"/>
              <a:t>z provozu investice a jeho provozními výdaji, který </a:t>
            </a:r>
            <a:r>
              <a:rPr dirty="0" err="1"/>
              <a:t>lze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ípadn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upravit o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íjem</a:t>
            </a:r>
            <a:r>
              <a:rPr dirty="0" smtClean="0"/>
              <a:t> </a:t>
            </a:r>
            <a:r>
              <a:rPr dirty="0"/>
              <a:t>z prodeje investice na konci její životnosti.</a:t>
            </a:r>
          </a:p>
          <a:p>
            <a:pPr marL="12700" marR="5080">
              <a:lnSpc>
                <a:spcPct val="93000"/>
              </a:lnSpc>
              <a:spcBef>
                <a:spcPts val="1390"/>
              </a:spcBef>
              <a:tabLst>
                <a:tab pos="5681345" algn="l"/>
                <a:tab pos="6791325" algn="l"/>
              </a:tabLst>
            </a:pPr>
            <a:r>
              <a:rPr dirty="0"/>
              <a:t>Toto vymezení je </a:t>
            </a:r>
            <a:r>
              <a:rPr dirty="0" err="1"/>
              <a:t>však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íliš</a:t>
            </a:r>
            <a:r>
              <a:rPr dirty="0" smtClean="0"/>
              <a:t> </a:t>
            </a:r>
            <a:r>
              <a:rPr dirty="0"/>
              <a:t>obecné pro z hlediska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toho,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jak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na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různé </a:t>
            </a:r>
            <a:r>
              <a:rPr dirty="0" err="1"/>
              <a:t>části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ínosů</a:t>
            </a:r>
            <a:r>
              <a:rPr dirty="0" smtClean="0"/>
              <a:t> </a:t>
            </a:r>
            <a:r>
              <a:rPr dirty="0"/>
              <a:t>působí výše uvedené faktory ovlivňující úroveň diskontní sazby. Z tohoto důvodu je hodnocení </a:t>
            </a:r>
            <a:r>
              <a:rPr dirty="0" err="1"/>
              <a:t>investičních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ínosů</a:t>
            </a:r>
            <a:r>
              <a:rPr dirty="0" smtClean="0"/>
              <a:t> </a:t>
            </a:r>
            <a:r>
              <a:rPr dirty="0" err="1" smtClean="0"/>
              <a:t>výhodn</a:t>
            </a:r>
            <a:r>
              <a:rPr lang="cs-CZ" dirty="0" smtClean="0"/>
              <a:t>ě</a:t>
            </a:r>
            <a:r>
              <a:rPr dirty="0" err="1" smtClean="0"/>
              <a:t>jší</a:t>
            </a:r>
            <a:r>
              <a:rPr dirty="0" smtClean="0"/>
              <a:t> </a:t>
            </a:r>
            <a:r>
              <a:rPr dirty="0"/>
              <a:t>založit </a:t>
            </a:r>
            <a:r>
              <a:rPr dirty="0" err="1"/>
              <a:t>na</a:t>
            </a:r>
            <a:r>
              <a:rPr dirty="0"/>
              <a:t> </a:t>
            </a:r>
            <a:r>
              <a:rPr dirty="0" smtClean="0"/>
              <a:t>nep</a:t>
            </a:r>
            <a:r>
              <a:rPr lang="cs-CZ" dirty="0" smtClean="0"/>
              <a:t>ř</a:t>
            </a:r>
            <a:r>
              <a:rPr dirty="0" err="1" smtClean="0"/>
              <a:t>ímém</a:t>
            </a:r>
            <a:r>
              <a:rPr dirty="0" smtClean="0"/>
              <a:t> </a:t>
            </a:r>
            <a:r>
              <a:rPr dirty="0"/>
              <a:t>způsobu	jejich kvantifikace, který je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 smtClean="0"/>
              <a:t>nejčast</a:t>
            </a:r>
            <a:r>
              <a:rPr lang="cs-CZ" dirty="0" smtClean="0"/>
              <a:t>ě</a:t>
            </a:r>
            <a:r>
              <a:rPr dirty="0" err="1" smtClean="0"/>
              <a:t>ji</a:t>
            </a:r>
            <a:r>
              <a:rPr dirty="0" smtClean="0"/>
              <a:t> </a:t>
            </a:r>
            <a:r>
              <a:rPr dirty="0" err="1"/>
              <a:t>využívané</a:t>
            </a:r>
            <a:r>
              <a:rPr dirty="0"/>
              <a:t> </a:t>
            </a:r>
            <a:r>
              <a:rPr dirty="0" err="1" smtClean="0"/>
              <a:t>alternativ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 err="1"/>
              <a:t>dán</a:t>
            </a:r>
            <a:r>
              <a:rPr dirty="0"/>
              <a:t> </a:t>
            </a:r>
            <a:r>
              <a:rPr dirty="0" err="1" smtClean="0"/>
              <a:t>součtem</a:t>
            </a:r>
            <a:r>
              <a:rPr lang="cs-CZ" dirty="0" smtClean="0"/>
              <a:t> </a:t>
            </a:r>
            <a:r>
              <a:rPr dirty="0" err="1" smtClean="0"/>
              <a:t>zisku</a:t>
            </a:r>
            <a:r>
              <a:rPr dirty="0" smtClean="0"/>
              <a:t> p</a:t>
            </a:r>
            <a:r>
              <a:rPr lang="cs-CZ" dirty="0" smtClean="0"/>
              <a:t>ř</a:t>
            </a:r>
            <a:r>
              <a:rPr dirty="0" err="1" smtClean="0"/>
              <a:t>ed</a:t>
            </a:r>
            <a:r>
              <a:rPr dirty="0" smtClean="0"/>
              <a:t> </a:t>
            </a:r>
            <a:r>
              <a:rPr dirty="0"/>
              <a:t>odpisy, úroky a daní, která zůstává v podniku po </a:t>
            </a:r>
            <a:r>
              <a:rPr dirty="0" err="1"/>
              <a:t>odečtení</a:t>
            </a:r>
            <a:r>
              <a:rPr dirty="0"/>
              <a:t> </a:t>
            </a:r>
            <a:r>
              <a:rPr dirty="0" err="1" smtClean="0"/>
              <a:t>dan</a:t>
            </a:r>
            <a:r>
              <a:rPr lang="cs-CZ" dirty="0" smtClean="0"/>
              <a:t>ě </a:t>
            </a:r>
            <a:r>
              <a:rPr dirty="0" smtClean="0"/>
              <a:t>z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íjmu</a:t>
            </a:r>
            <a:r>
              <a:rPr dirty="0" smtClean="0"/>
              <a:t> </a:t>
            </a:r>
            <a:r>
              <a:rPr dirty="0"/>
              <a:t>a daňového štítu vázaného k odpisům.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úloh o </a:t>
            </a:r>
            <a:r>
              <a:rPr dirty="0" err="1"/>
              <a:t>budoucí</a:t>
            </a:r>
            <a:r>
              <a:rPr dirty="0"/>
              <a:t> </a:t>
            </a:r>
            <a:r>
              <a:rPr dirty="0" err="1" smtClean="0"/>
              <a:t>kapacit</a:t>
            </a:r>
            <a:r>
              <a:rPr lang="cs-CZ" dirty="0" smtClean="0"/>
              <a:t>ě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27" y="1808386"/>
            <a:ext cx="9060815" cy="38336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Dle výchozí situace</a:t>
            </a:r>
            <a:endParaRPr sz="2400" dirty="0">
              <a:latin typeface="Arial"/>
              <a:cs typeface="Arial"/>
            </a:endParaRPr>
          </a:p>
          <a:p>
            <a:pPr marL="352425" marR="349885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prvním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vymezen konkrétní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resp. funkce, které má investice plnit;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smyslem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je pak –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52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ohledem na kapitálová,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 jiná omezení podniku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posoudit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různé alternativy dosažení cílů investování a zvolit tu, která je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nejefektivnější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352425" marR="106680" indent="-339725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3651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druhém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naopak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ešitel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dispozici určitou výši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kapitálu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kterou je účelné investovat;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smyslem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úloh je pak znovu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nalézt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nejefektivn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ovšem v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zásad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bez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etele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cíl, který	má investice plnit.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Metody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ešení</a:t>
            </a:r>
            <a:r>
              <a:rPr dirty="0" smtClean="0"/>
              <a:t> </a:t>
            </a:r>
            <a:r>
              <a:rPr dirty="0"/>
              <a:t>úloh o </a:t>
            </a:r>
            <a:r>
              <a:rPr dirty="0" err="1"/>
              <a:t>budoucí</a:t>
            </a:r>
            <a:r>
              <a:rPr dirty="0"/>
              <a:t> </a:t>
            </a:r>
            <a:r>
              <a:rPr dirty="0" err="1" smtClean="0"/>
              <a:t>kapacit</a:t>
            </a:r>
            <a:r>
              <a:rPr lang="cs-CZ" dirty="0" smtClean="0"/>
              <a:t>ě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305800" cy="39908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Významné aspekty</a:t>
            </a:r>
            <a:endParaRPr sz="3200" dirty="0">
              <a:latin typeface="Arial"/>
              <a:cs typeface="Arial"/>
            </a:endParaRPr>
          </a:p>
          <a:p>
            <a:pPr marL="352425" marR="1397000" indent="-339725">
              <a:lnSpc>
                <a:spcPts val="3579"/>
              </a:lnSpc>
              <a:spcBef>
                <a:spcPts val="146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Vynakládání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finančních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edků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dlouhodob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vázány</a:t>
            </a:r>
            <a:endParaRPr sz="32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0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Orientace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pen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žní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toky (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íjmy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, výdaje)</a:t>
            </a:r>
            <a:endParaRPr sz="3200" dirty="0">
              <a:latin typeface="Arial"/>
              <a:cs typeface="Arial"/>
            </a:endParaRPr>
          </a:p>
          <a:p>
            <a:pPr marL="352425" marR="5080" indent="-339725">
              <a:lnSpc>
                <a:spcPts val="3579"/>
              </a:lnSpc>
              <a:spcBef>
                <a:spcPts val="146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Jedno investiční rozhodnutí často (omezené zdroje) vylučuje jiné –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ušlá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íležitost</a:t>
            </a:r>
            <a:endParaRPr sz="32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0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Zohledňování faktoru času a rizika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Vliv faktoru času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406765" cy="17645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Současné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íjmy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výdaje hodnotíme výše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íjmy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resp.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výdaje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uskutečn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né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budoucnosti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Zohledn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prost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ednictvím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úrokové míry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 Budoucí x Současná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hodnota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toků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56681" y="3703347"/>
            <a:ext cx="162306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44220" algn="l"/>
                <a:tab pos="109156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BH</a:t>
            </a:r>
            <a:r>
              <a:rPr sz="2400" b="1" baseline="-20833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b="1" baseline="-20833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CF</a:t>
            </a:r>
            <a:r>
              <a:rPr sz="2400" b="1" baseline="-20833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400" baseline="-20833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3260" y="3694647"/>
            <a:ext cx="23996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  <a:tab pos="738505" algn="l"/>
                <a:tab pos="1084580" algn="l"/>
                <a:tab pos="172847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(1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baseline="2430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b="1" baseline="2430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05243" y="4212808"/>
            <a:ext cx="9652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33843" y="4212808"/>
            <a:ext cx="7579995" cy="1387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534160">
              <a:lnSpc>
                <a:spcPct val="140000"/>
              </a:lnSpc>
              <a:tabLst>
                <a:tab pos="537845" algn="l"/>
              </a:tabLst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BH</a:t>
            </a:r>
            <a:r>
              <a:rPr sz="1575" baseline="-2116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75" baseline="-21164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je budoucí hodnota 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současného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600" dirty="0" err="1" smtClean="0">
                <a:solidFill>
                  <a:srgbClr val="FFFFFF"/>
                </a:solidFill>
                <a:latin typeface="Arial"/>
                <a:cs typeface="Arial"/>
              </a:rPr>
              <a:t>íjmu</a:t>
            </a:r>
            <a:r>
              <a:rPr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nebo výdaje v roce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CF</a:t>
            </a:r>
            <a:r>
              <a:rPr sz="1575" baseline="-21164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575" baseline="-21164" dirty="0">
                <a:solidFill>
                  <a:srgbClr val="FFFFFF"/>
                </a:solidFill>
                <a:latin typeface="Times New Roman"/>
                <a:cs typeface="Times New Roman"/>
              </a:rPr>
              <a:t>	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současná 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hodnota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600" dirty="0" err="1" smtClean="0">
                <a:solidFill>
                  <a:srgbClr val="FFFFFF"/>
                </a:solidFill>
                <a:latin typeface="Arial"/>
                <a:cs typeface="Arial"/>
              </a:rPr>
              <a:t>íjmu</a:t>
            </a:r>
            <a:r>
              <a:rPr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nebo výdaje,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580390" algn="l"/>
              </a:tabLst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	počet let úročení (zhodnocování) a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569595" algn="l"/>
              </a:tabLst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	</a:t>
            </a:r>
            <a:r>
              <a:rPr sz="1600" dirty="0" err="1" smtClean="0">
                <a:solidFill>
                  <a:srgbClr val="FFFFFF"/>
                </a:solidFill>
                <a:latin typeface="Arial"/>
                <a:cs typeface="Arial"/>
              </a:rPr>
              <a:t>indexn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6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výše úroku (alternativního zhodnocení), </a:t>
            </a:r>
            <a:r>
              <a:rPr sz="1600" dirty="0" err="1" smtClean="0">
                <a:solidFill>
                  <a:srgbClr val="FFFFFF"/>
                </a:solidFill>
                <a:latin typeface="Arial"/>
                <a:cs typeface="Arial"/>
              </a:rPr>
              <a:t>obecn</a:t>
            </a:r>
            <a:r>
              <a:rPr lang="cs-CZ" sz="16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oportunitní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69795" y="5592604"/>
            <a:ext cx="2414905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náklad zvažované varianty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Čistá současná hodnota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81761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Net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Present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– absolutní rozdílové kritérium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530" y="3698380"/>
            <a:ext cx="7148195" cy="2677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ČSH je současná hodnota investice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  <a:tabLst>
                <a:tab pos="63055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CF	investiční výdaje (-) a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íjmy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 realizace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investice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(+)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  <a:tabLst>
                <a:tab pos="64198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	jednotlivá léta životnosti investice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  <a:tabLst>
                <a:tab pos="6381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	doba životnosti investice a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  <a:tabLst>
                <a:tab pos="62674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	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indexn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výše úroku (alternativního zhodnocení)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Projekt 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ijatelný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pokud ČSH &gt;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95674" y="2555870"/>
            <a:ext cx="3124200" cy="990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/>
              <a:t>Index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cs-CZ" dirty="0" smtClean="0"/>
              <a:t>rentability</a:t>
            </a:r>
            <a:endParaRPr lang="cs-CZ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417560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Relativní kritérium, poměr současné hodnoty</a:t>
            </a:r>
            <a:endParaRPr lang="cs-CZ" sz="3200" dirty="0" smtClean="0">
              <a:latin typeface="Arial"/>
              <a:cs typeface="Arial"/>
            </a:endParaRPr>
          </a:p>
          <a:p>
            <a:pPr marL="12700">
              <a:lnSpc>
                <a:spcPts val="3700"/>
              </a:lnSpc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příjmů k současné hodnotě investičních výdajů</a:t>
            </a:r>
            <a:endParaRPr lang="cs-CZ"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300" y="4163152"/>
            <a:ext cx="9677400" cy="22672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579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+ CF disk je současná hodnota přínosů z investice</a:t>
            </a:r>
            <a:r>
              <a:rPr lang="cs-CZ" sz="28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lang="cs-CZ" sz="2800" dirty="0" smtClean="0">
              <a:latin typeface="Arial"/>
              <a:cs typeface="Arial"/>
            </a:endParaRPr>
          </a:p>
          <a:p>
            <a:pPr marR="1212850">
              <a:lnSpc>
                <a:spcPts val="3579"/>
              </a:lnSpc>
              <a:spcBef>
                <a:spcPts val="885"/>
              </a:spcBef>
              <a:tabLst>
                <a:tab pos="370205" algn="l"/>
                <a:tab pos="2310765" algn="l"/>
              </a:tabLst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cs-CZ" sz="28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CF disk je	současná hodnota investičních výdajů</a:t>
            </a:r>
            <a:endParaRPr lang="cs-CZ" sz="2800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cs-CZ" sz="32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Projekt je přijatelný, pokud IR &gt;</a:t>
            </a:r>
            <a:r>
              <a:rPr lang="cs-CZ" sz="3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lang="cs-CZ" sz="3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00515" y="3051170"/>
            <a:ext cx="1771650" cy="800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Vztah čisté současné hodnoty a indexu</a:t>
            </a:r>
          </a:p>
          <a:p>
            <a:pPr marL="12700">
              <a:lnSpc>
                <a:spcPts val="4630"/>
              </a:lnSpc>
            </a:pPr>
            <a:r>
              <a:rPr dirty="0"/>
              <a:t>rentability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580120" cy="21133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Nejvýznamn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kritéria hodnocení investičních projektů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srovnání může dojít k různému výsledku u vylučujících se projektů – tzv. problém rozsahu investice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íklad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: Dva vylučující se projekty s následujícími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charakteristikami:</a:t>
            </a:r>
            <a:endParaRPr sz="24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110015"/>
              </p:ext>
            </p:extLst>
          </p:nvPr>
        </p:nvGraphicFramePr>
        <p:xfrm>
          <a:off x="487344" y="4275185"/>
          <a:ext cx="9083740" cy="23748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6975"/>
                <a:gridCol w="2160635"/>
                <a:gridCol w="2016130"/>
              </a:tblGrid>
              <a:tr h="461903"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908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908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9182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spc="-1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908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52070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Pro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9080">
                      <a:solidFill>
                        <a:srgbClr val="000000"/>
                      </a:solidFill>
                      <a:prstDash val="solid"/>
                    </a:lnR>
                    <a:lnT w="19080">
                      <a:solidFill>
                        <a:srgbClr val="000000"/>
                      </a:solidFill>
                      <a:prstDash val="solid"/>
                    </a:lnT>
                    <a:lnB w="1260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  <a:tr h="42402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Disko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tov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né</a:t>
                      </a:r>
                      <a:r>
                        <a:rPr sz="20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inves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ní</a:t>
                      </a:r>
                      <a:r>
                        <a:rPr sz="2000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8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9080">
                      <a:solidFill>
                        <a:srgbClr val="000000"/>
                      </a:solidFill>
                      <a:prstDash val="solid"/>
                    </a:lnR>
                    <a:lnT w="12600">
                      <a:solidFill>
                        <a:srgbClr val="000000"/>
                      </a:solidFill>
                      <a:prstDash val="solid"/>
                    </a:lnT>
                    <a:solidFill>
                      <a:srgbClr val="2C2CB8"/>
                    </a:solidFill>
                  </a:tcPr>
                </a:tc>
              </a:tr>
              <a:tr h="478403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Disko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tov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né</a:t>
                      </a:r>
                      <a:r>
                        <a:rPr sz="20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ř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ínosy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8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0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sz="20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9080">
                      <a:solidFill>
                        <a:srgbClr val="000000"/>
                      </a:solidFill>
                      <a:prstDash val="solid"/>
                    </a:lnR>
                    <a:solidFill>
                      <a:srgbClr val="2C2CB8"/>
                    </a:solidFill>
                  </a:tcPr>
                </a:tc>
              </a:tr>
              <a:tr h="478061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tá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so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ča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ná</a:t>
                      </a:r>
                      <a:r>
                        <a:rPr sz="2000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ota</a:t>
                      </a:r>
                      <a:r>
                        <a:rPr sz="2000" spc="-4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(ČSH)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8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9080">
                      <a:solidFill>
                        <a:srgbClr val="000000"/>
                      </a:solidFill>
                      <a:prstDash val="solid"/>
                    </a:lnR>
                    <a:solidFill>
                      <a:srgbClr val="2C2CB8"/>
                    </a:solidFill>
                  </a:tcPr>
                </a:tc>
              </a:tr>
              <a:tr h="532443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20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dex</a:t>
                      </a:r>
                      <a:r>
                        <a:rPr sz="2000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bil</a:t>
                      </a:r>
                      <a:r>
                        <a:rPr sz="20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ty</a:t>
                      </a:r>
                      <a:r>
                        <a:rPr sz="2000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8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B w="1908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2600">
                      <a:solidFill>
                        <a:srgbClr val="000000"/>
                      </a:solidFill>
                      <a:prstDash val="solid"/>
                    </a:lnR>
                    <a:lnB w="1908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000" b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87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600">
                      <a:solidFill>
                        <a:srgbClr val="000000"/>
                      </a:solidFill>
                      <a:prstDash val="solid"/>
                    </a:lnL>
                    <a:lnR w="19080">
                      <a:solidFill>
                        <a:srgbClr val="000000"/>
                      </a:solidFill>
                      <a:prstDash val="solid"/>
                    </a:lnR>
                    <a:lnB w="19080">
                      <a:solidFill>
                        <a:srgbClr val="000000"/>
                      </a:solidFill>
                      <a:prstDash val="solid"/>
                    </a:lnB>
                    <a:solidFill>
                      <a:srgbClr val="2C2C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Vnit</a:t>
            </a:r>
            <a:r>
              <a:rPr lang="cs-CZ" dirty="0" smtClean="0"/>
              <a:t>ř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výnosové procento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5" y="1808386"/>
            <a:ext cx="8665845" cy="45756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Internal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Return,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procentní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zhodnocení kapitálu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Trojí pohled</a:t>
            </a:r>
            <a:endParaRPr sz="2400" dirty="0">
              <a:latin typeface="Arial"/>
              <a:cs typeface="Arial"/>
            </a:endParaRPr>
          </a:p>
          <a:p>
            <a:pPr marL="352425" marR="373380" indent="-339725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kolik procent mohou činit náklady kapitálu, aby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investo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projektu „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neprod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lali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“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48431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jakou výnosnost kapitálu projekt	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ináší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resp.</a:t>
            </a:r>
            <a:endParaRPr sz="2400" dirty="0">
              <a:latin typeface="Arial"/>
              <a:cs typeface="Arial"/>
            </a:endParaRPr>
          </a:p>
          <a:p>
            <a:pPr marL="352425" marR="409575" indent="-339725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 kolik procent výnosnosti kapitálu se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investo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vlastníci kapitálu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ipravují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pokud do projektu investovat nebudou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352425" marR="514350" indent="-340360">
              <a:lnSpc>
                <a:spcPts val="269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Projekt 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ijatelný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pokud IRR je vyšší než náklady kapitálu použitého k financování projektu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1558</Words>
  <Application>Microsoft Office PowerPoint</Application>
  <PresentationFormat>Vlastní</PresentationFormat>
  <Paragraphs>221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18 – ROZHODOVÁNÍ O BUDOUCÍ KAPACITĚ</vt:lpstr>
      <vt:lpstr>Obecná východiska a členění rozhodovacích úloh o budoucí kapacitě</vt:lpstr>
      <vt:lpstr>Členění úloh o budoucí kapacitě</vt:lpstr>
      <vt:lpstr>Metody řešení úloh o budoucí kapacitě</vt:lpstr>
      <vt:lpstr>Vliv faktoru času</vt:lpstr>
      <vt:lpstr>Čistá současná hodnota</vt:lpstr>
      <vt:lpstr>Index rentability</vt:lpstr>
      <vt:lpstr>Vztah čisté současné hodnoty a indexu rentability</vt:lpstr>
      <vt:lpstr>Vnitřní výnosové procento</vt:lpstr>
      <vt:lpstr>Vztah čisté současné hodnoty a vnitřního výnosového procenta</vt:lpstr>
      <vt:lpstr>Vztah ČSH a IRR při vylučujících se projektech</vt:lpstr>
      <vt:lpstr>Doba návratnosti</vt:lpstr>
      <vt:lpstr>Metoda průměrných ročních nákladů</vt:lpstr>
      <vt:lpstr>Metoda diskontovaných nákladů</vt:lpstr>
      <vt:lpstr>Metody založené na propočtu perpetuity</vt:lpstr>
      <vt:lpstr>Faktory ovlivňující výši diskontní sazby</vt:lpstr>
      <vt:lpstr>Výchozí úroveň diskontní sazby a vyjádření rizika</vt:lpstr>
      <vt:lpstr>Vyjádření inflace</vt:lpstr>
      <vt:lpstr>Vliv zdanění</vt:lpstr>
      <vt:lpstr>Vyjádření přínosů investičních projektů</vt:lpstr>
      <vt:lpstr>Struktura investičních přínosů z hlediska rizika a inflace</vt:lpstr>
      <vt:lpstr>Shrnutí kapitoly 18 I</vt:lpstr>
      <vt:lpstr>Shrnutí kapitoly 18 II</vt:lpstr>
      <vt:lpstr>Shrnutí kapitoly 18 III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 – ROZHODOVÁNÍ O BUDOUCÍ KAPACITċ</dc:title>
  <dc:creator>Online2PDF.com</dc:creator>
  <cp:lastModifiedBy>Menšík Michal</cp:lastModifiedBy>
  <cp:revision>5</cp:revision>
  <dcterms:created xsi:type="dcterms:W3CDTF">2018-02-08T09:20:57Z</dcterms:created>
  <dcterms:modified xsi:type="dcterms:W3CDTF">2018-02-11T17:13:42Z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