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441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1130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7187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9320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9110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7459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62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1797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369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1712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6980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762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1160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7908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8625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6784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50736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200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11421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44130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86029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04391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524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5897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6338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2900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5123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823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9810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2557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425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pt-BR" dirty="0" smtClean="0"/>
              <a:t>17</a:t>
            </a:r>
            <a:r>
              <a:rPr lang="pt-BR" dirty="0" smtClean="0">
                <a:latin typeface="Times New Roman"/>
                <a:cs typeface="Times New Roman"/>
              </a:rPr>
              <a:t> </a:t>
            </a:r>
            <a:r>
              <a:rPr lang="pt-BR" dirty="0" smtClean="0"/>
              <a:t>– ROZHODOVÁNÍ NA EXISTUJÍCÍ</a:t>
            </a:r>
            <a:br>
              <a:rPr lang="pt-BR" dirty="0" smtClean="0"/>
            </a:br>
            <a:r>
              <a:rPr lang="pt-BR" dirty="0" smtClean="0"/>
              <a:t>KAPACITĚ</a:t>
            </a:r>
            <a:endParaRPr lang="pt-BR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0495" cy="4555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15525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	základní typy rozhodovacích úloh, založených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hodnotových informacích manažerského účetnictví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odlišnosti v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o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základní typy úloh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dokumentovat způsob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lineárních modelech CVP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podmínky 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úloh</a:t>
            </a:r>
            <a:endParaRPr sz="2400" dirty="0">
              <a:latin typeface="Arial"/>
              <a:cs typeface="Arial"/>
            </a:endParaRPr>
          </a:p>
          <a:p>
            <a:pPr marL="352425" marR="1205865" indent="-33972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stručn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nastínit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problematiku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v podmínkách vícenásobného omezení.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5934" y="366778"/>
            <a:ext cx="9048750" cy="369332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326" y="1768667"/>
            <a:ext cx="7446009" cy="4637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(300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(300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– 0,58865)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T (300 000) = 1 458 612 Kč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ísp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vek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 tržbám daného sortimentního mixu činí 0,41135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Index splnění rozpočtu zisku: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458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612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410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1,0344764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kusech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2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neměnné sortimentní struktury):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524635">
              <a:lnSpc>
                <a:spcPct val="100000"/>
              </a:lnSpc>
              <a:tabLst>
                <a:tab pos="19405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Výrobek A: 1 500 . 1,0344764 = 1 552 ks</a:t>
            </a:r>
            <a:endParaRPr sz="2000" dirty="0">
              <a:latin typeface="Arial"/>
              <a:cs typeface="Arial"/>
            </a:endParaRPr>
          </a:p>
          <a:p>
            <a:pPr marL="1524635">
              <a:lnSpc>
                <a:spcPct val="100000"/>
              </a:lnSpc>
              <a:spcBef>
                <a:spcPts val="430"/>
              </a:spcBef>
              <a:tabLst>
                <a:tab pos="19405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Výrobek B: 1 000 . 1,0344764 = 1 035 ks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654" y="366766"/>
            <a:ext cx="8569325" cy="718145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Obrácený poměr výrobků :</a:t>
            </a:r>
            <a:endParaRPr sz="2400" dirty="0">
              <a:latin typeface="Arial"/>
              <a:cs typeface="Arial"/>
            </a:endParaRPr>
          </a:p>
          <a:p>
            <a:pPr marL="441959">
              <a:lnSpc>
                <a:spcPts val="2780"/>
              </a:lnSpc>
              <a:tabLst>
                <a:tab pos="4773295" algn="l"/>
              </a:tabLst>
            </a:pP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výroby a prodeje	1 000 A : 1 500 B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101" y="4543425"/>
            <a:ext cx="9049182" cy="26161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Zisk nám o 15 000,-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Kč narostl, neboť jsem zlepšili sortimentní strukturu ve prospěch výhodnějších výrobků B.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5"/>
              </a:lnSpc>
              <a:spcBef>
                <a:spcPts val="96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Co je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ekvapující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, je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změna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íspěvku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 tržbám:</a:t>
            </a:r>
            <a:endParaRPr sz="2400" dirty="0">
              <a:latin typeface="Arial"/>
              <a:cs typeface="Arial"/>
            </a:endParaRPr>
          </a:p>
          <a:p>
            <a:pPr marR="1517650" algn="ctr">
              <a:lnSpc>
                <a:spcPts val="2785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595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490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0,3993288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pokles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??)</a:t>
            </a:r>
            <a:endParaRPr lang="cs-CZ" sz="2400" b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R="1517650">
              <a:lnSpc>
                <a:spcPts val="2785"/>
              </a:lnSpc>
            </a:pPr>
            <a:endParaRPr lang="cs-CZ" sz="24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R="1517650">
              <a:lnSpc>
                <a:spcPts val="2785"/>
              </a:lnSpc>
            </a:pPr>
            <a:r>
              <a:rPr lang="cs-CZ" sz="2400" dirty="0" smtClean="0">
                <a:solidFill>
                  <a:schemeClr val="bg1"/>
                </a:solidFill>
                <a:latin typeface="Arial"/>
                <a:cs typeface="Arial"/>
              </a:rPr>
              <a:t>Důkaz, že PT nemůže být vrcholovým kritériem při řešení úloh na existující kapacitě.</a:t>
            </a:r>
            <a:endParaRPr lang="cs-CZ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869041"/>
              </p:ext>
            </p:extLst>
          </p:nvPr>
        </p:nvGraphicFramePr>
        <p:xfrm>
          <a:off x="741433" y="1701925"/>
          <a:ext cx="8572504" cy="26987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7262"/>
                <a:gridCol w="1576303"/>
                <a:gridCol w="1416070"/>
                <a:gridCol w="1412869"/>
              </a:tblGrid>
              <a:tr h="466740"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Celkem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6013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osy</a:t>
                      </a:r>
                      <a:r>
                        <a:rPr sz="2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6134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6135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-2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ariabil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ků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7690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ž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2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6134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6013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Fi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ní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- 3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46166"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</a:pPr>
                      <a:r>
                        <a:rPr sz="22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isk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80010" algn="r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5654" y="366781"/>
            <a:ext cx="8569325" cy="400110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635">
              <a:lnSpc>
                <a:spcPct val="100000"/>
              </a:lnSpc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Jaké další úlohy </a:t>
            </a:r>
            <a:r>
              <a:rPr sz="2600" b="1" dirty="0" err="1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ešit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na bázi vztahů CVP ?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204" y="1516064"/>
            <a:ext cx="8632190" cy="4943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4625">
              <a:lnSpc>
                <a:spcPct val="93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Jaká může být nejnižší cena dodatečně prodaných 200 kusů výrobků B, pokud si jejich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výroba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íká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írůstkové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vyhnutelné fixní náklady 20 000,-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Kč?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(min)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410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(20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200)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 (min) = 510 Kč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Jaký bude zisk z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200" dirty="0">
              <a:latin typeface="Arial"/>
              <a:cs typeface="Arial"/>
            </a:endParaRPr>
          </a:p>
          <a:p>
            <a:pPr marL="1940560" indent="-416559"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Char char="•"/>
              <a:tabLst>
                <a:tab pos="1940560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snížení ceny o určitou úroveň</a:t>
            </a:r>
            <a:endParaRPr sz="2000" dirty="0">
              <a:latin typeface="Arial"/>
              <a:cs typeface="Arial"/>
            </a:endParaRPr>
          </a:p>
          <a:p>
            <a:pPr marL="1940560" indent="-416559">
              <a:lnSpc>
                <a:spcPct val="100000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1940560" algn="l"/>
              </a:tabLst>
            </a:pP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zadání výroby určitého dílu externímu dodavateli</a:t>
            </a:r>
            <a:endParaRPr sz="2000" dirty="0">
              <a:latin typeface="Arial"/>
              <a:cs typeface="Arial"/>
            </a:endParaRPr>
          </a:p>
          <a:p>
            <a:pPr marL="1940560" indent="-416559">
              <a:lnSpc>
                <a:spcPct val="100000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1940560" algn="l"/>
              </a:tabLst>
            </a:pP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zvýšení objemu prodeje, ale</a:t>
            </a:r>
            <a:endParaRPr sz="2000" dirty="0">
              <a:latin typeface="Arial"/>
              <a:cs typeface="Arial"/>
            </a:endParaRPr>
          </a:p>
          <a:p>
            <a:pPr marL="2444750" lvl="1" indent="-417830">
              <a:lnSpc>
                <a:spcPct val="100000"/>
              </a:lnSpc>
              <a:spcBef>
                <a:spcPts val="434"/>
              </a:spcBef>
              <a:buClr>
                <a:srgbClr val="FFFFFF"/>
              </a:buClr>
              <a:buFont typeface="Arial"/>
              <a:buChar char="•"/>
              <a:tabLst>
                <a:tab pos="24453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za sníženou cenu</a:t>
            </a:r>
            <a:endParaRPr sz="2000" dirty="0">
              <a:latin typeface="Arial"/>
              <a:cs typeface="Arial"/>
            </a:endParaRPr>
          </a:p>
          <a:p>
            <a:pPr marL="2444750" lvl="1" indent="-417830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•"/>
              <a:tabLst>
                <a:tab pos="2445385" algn="l"/>
              </a:tabLst>
            </a:pP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nárůstu utopených fixních nákladů (do reklamy)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R="6350635" algn="ctr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atd.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4059" y="366781"/>
            <a:ext cx="8569325" cy="1015663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604" marR="9525" algn="ctr">
              <a:lnSpc>
                <a:spcPct val="998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Základní rámec úvah o změnách jednotlivých parametrů CVP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zachování žádoucí minimální úrovně zisku lze kvantifikovat pomocí tzv. ANALÝZY CITLIVOSTI (Sensitivity Analysis)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204" y="1754196"/>
            <a:ext cx="8491855" cy="27186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STATICKÁ (jednofaktorová) ANALÝZA CITLIVOSTI:</a:t>
            </a:r>
            <a:endParaRPr sz="2200" dirty="0">
              <a:latin typeface="Arial"/>
              <a:cs typeface="Arial"/>
            </a:endParaRPr>
          </a:p>
          <a:p>
            <a:pPr marL="2444750" indent="-417830"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Char char="•"/>
              <a:tabLst>
                <a:tab pos="24453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endParaRPr sz="2000" dirty="0">
              <a:latin typeface="Arial"/>
              <a:cs typeface="Arial"/>
            </a:endParaRPr>
          </a:p>
          <a:p>
            <a:pPr marL="2444750" indent="-417830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•"/>
              <a:tabLst>
                <a:tab pos="24453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ceny</a:t>
            </a:r>
            <a:endParaRPr sz="2000" dirty="0">
              <a:latin typeface="Arial"/>
              <a:cs typeface="Arial"/>
            </a:endParaRPr>
          </a:p>
          <a:p>
            <a:pPr marL="2444750" indent="-417830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•"/>
              <a:tabLst>
                <a:tab pos="24453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variabilních nákladů</a:t>
            </a:r>
            <a:endParaRPr sz="2000" dirty="0">
              <a:latin typeface="Arial"/>
              <a:cs typeface="Arial"/>
            </a:endParaRPr>
          </a:p>
          <a:p>
            <a:pPr marL="2444750" indent="-417830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•"/>
              <a:tabLst>
                <a:tab pos="24453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fixních nákladů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2700" marR="5080">
              <a:lnSpc>
                <a:spcPts val="2230"/>
              </a:lnSpc>
            </a:pPr>
            <a:r>
              <a:rPr sz="2000" b="1" dirty="0" err="1">
                <a:solidFill>
                  <a:srgbClr val="FFFFFF"/>
                </a:solidFill>
                <a:latin typeface="Arial"/>
                <a:cs typeface="Arial"/>
              </a:rPr>
              <a:t>Výchozí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výroby a prodeje 2 500 výrobků B vede za </a:t>
            </a:r>
            <a:r>
              <a:rPr sz="2000" b="1" dirty="0" err="1">
                <a:solidFill>
                  <a:srgbClr val="FFFFFF"/>
                </a:solidFill>
                <a:latin typeface="Arial"/>
                <a:cs typeface="Arial"/>
              </a:rPr>
              <a:t>daných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edpokladů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 rozpočtovanému zisku ve výši Kč 325 000,-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Kč.</a:t>
            </a:r>
            <a:endParaRPr sz="20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370409"/>
              </p:ext>
            </p:extLst>
          </p:nvPr>
        </p:nvGraphicFramePr>
        <p:xfrm>
          <a:off x="739839" y="4876808"/>
          <a:ext cx="8575745" cy="22216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16659"/>
                <a:gridCol w="2259086"/>
              </a:tblGrid>
              <a:tr h="444364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Výn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sy</a:t>
                      </a:r>
                      <a:r>
                        <a:rPr sz="22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deje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(2 5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0)</a:t>
                      </a:r>
                      <a:endParaRPr sz="2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1 6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7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-2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bil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ků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(2 5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tabLst>
                          <a:tab pos="327025" algn="l"/>
                        </a:tabLst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	1 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24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Mar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ž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2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odeje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16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tabLst>
                          <a:tab pos="318135" algn="l"/>
                        </a:tabLst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	Fixní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náklady</a:t>
                      </a:r>
                      <a:endParaRPr sz="2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tabLst>
                          <a:tab pos="535940" algn="l"/>
                        </a:tabLst>
                      </a:pPr>
                      <a:r>
                        <a:rPr sz="2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19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počtov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ný</a:t>
                      </a:r>
                      <a:r>
                        <a:rPr sz="22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isk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5398" y="279404"/>
            <a:ext cx="9239250" cy="4286250"/>
          </a:xfrm>
          <a:custGeom>
            <a:avLst/>
            <a:gdLst/>
            <a:ahLst/>
            <a:cxnLst/>
            <a:rect l="l" t="t" r="r" b="b"/>
            <a:pathLst>
              <a:path w="9239250" h="4286250">
                <a:moveTo>
                  <a:pt x="0" y="4286249"/>
                </a:moveTo>
                <a:lnTo>
                  <a:pt x="9239249" y="4286249"/>
                </a:lnTo>
                <a:lnTo>
                  <a:pt x="9239249" y="0"/>
                </a:lnTo>
                <a:lnTo>
                  <a:pt x="0" y="0"/>
                </a:lnTo>
                <a:lnTo>
                  <a:pt x="0" y="428624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4269" y="560769"/>
            <a:ext cx="768794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46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Pesimistická varianta zisku, kterou je společnost ochotna akceptovat, činí 280 000,-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Kč.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265" y="1496640"/>
            <a:ext cx="8949690" cy="5906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5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 kolik procent může</a:t>
            </a:r>
            <a:endParaRPr sz="2200" dirty="0">
              <a:latin typeface="Arial"/>
              <a:cs typeface="Arial"/>
            </a:endParaRPr>
          </a:p>
          <a:p>
            <a:pPr marL="1266825">
              <a:lnSpc>
                <a:spcPts val="2455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klesnout poptávka (objem prodeje)</a:t>
            </a:r>
            <a:endParaRPr sz="2200" dirty="0">
              <a:latin typeface="Arial"/>
              <a:cs typeface="Arial"/>
            </a:endParaRPr>
          </a:p>
          <a:p>
            <a:pPr marL="1266825">
              <a:lnSpc>
                <a:spcPts val="2455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klesnout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cena</a:t>
            </a:r>
            <a:endParaRPr sz="2200" dirty="0">
              <a:latin typeface="Arial"/>
              <a:cs typeface="Arial"/>
            </a:endParaRPr>
          </a:p>
          <a:p>
            <a:pPr marL="1266825" marR="3387090">
              <a:lnSpc>
                <a:spcPts val="2460"/>
              </a:lnSpc>
              <a:spcBef>
                <a:spcPts val="14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vzrůst výše variabilních nákladů vzrůst výše fixních nákladů,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93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pokud má společnost dosáhnout alespoň minimální úrovně zisku a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, že ostatní faktory ovlivňující zisk zůstanou neměnné.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32384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Citlivost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objemu:</a:t>
            </a:r>
            <a:endParaRPr sz="2200" dirty="0">
              <a:latin typeface="Arial"/>
              <a:cs typeface="Arial"/>
            </a:endParaRPr>
          </a:p>
          <a:p>
            <a:pPr marL="480059">
              <a:lnSpc>
                <a:spcPct val="100000"/>
              </a:lnSpc>
              <a:spcBef>
                <a:spcPts val="123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(660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410)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280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 dirty="0">
              <a:latin typeface="Arial"/>
              <a:cs typeface="Arial"/>
            </a:endParaRPr>
          </a:p>
          <a:p>
            <a:pPr marL="1417320">
              <a:lnSpc>
                <a:spcPct val="100000"/>
              </a:lnSpc>
              <a:spcBef>
                <a:spcPts val="123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320</a:t>
            </a:r>
            <a:endParaRPr sz="2000" dirty="0">
              <a:latin typeface="Arial"/>
              <a:cs typeface="Arial"/>
            </a:endParaRPr>
          </a:p>
          <a:p>
            <a:pPr marL="1068705">
              <a:lnSpc>
                <a:spcPct val="100000"/>
              </a:lnSpc>
              <a:spcBef>
                <a:spcPts val="123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S(Q)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(2500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2320)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endParaRPr sz="2000" dirty="0">
              <a:latin typeface="Arial"/>
              <a:cs typeface="Arial"/>
            </a:endParaRPr>
          </a:p>
          <a:p>
            <a:pPr marL="1827530" marR="1122680" indent="-759460">
              <a:lnSpc>
                <a:spcPts val="3640"/>
              </a:lnSpc>
              <a:spcBef>
                <a:spcPts val="310"/>
              </a:spcBef>
              <a:tabLst>
                <a:tab pos="2726690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S(Q)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0,072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Objem prodeje může klesnout o 7,2 % Citlivost objemu je totéž jako bezpečnostní marže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5934" y="366778"/>
            <a:ext cx="9048750" cy="369332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663825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Další parametry citlivosti: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326" y="1268794"/>
            <a:ext cx="6430010" cy="5716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Citlivost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ceny:</a:t>
            </a:r>
            <a:endParaRPr sz="2200" dirty="0">
              <a:latin typeface="Arial"/>
              <a:cs typeface="Arial"/>
            </a:endParaRPr>
          </a:p>
          <a:p>
            <a:pPr marR="1233170" algn="ctr">
              <a:lnSpc>
                <a:spcPct val="100000"/>
              </a:lnSpc>
              <a:spcBef>
                <a:spcPts val="117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(c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410)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280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 dirty="0">
              <a:latin typeface="Arial"/>
              <a:cs typeface="Arial"/>
            </a:endParaRPr>
          </a:p>
          <a:p>
            <a:pPr marR="2493010" algn="ctr">
              <a:lnSpc>
                <a:spcPct val="100000"/>
              </a:lnSpc>
              <a:spcBef>
                <a:spcPts val="115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642</a:t>
            </a:r>
            <a:endParaRPr sz="2000" dirty="0">
              <a:latin typeface="Arial"/>
              <a:cs typeface="Arial"/>
            </a:endParaRPr>
          </a:p>
          <a:p>
            <a:pPr marL="1187450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S(c)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(660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642)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660</a:t>
            </a:r>
            <a:endParaRPr sz="2000" dirty="0">
              <a:latin typeface="Arial"/>
              <a:cs typeface="Arial"/>
            </a:endParaRPr>
          </a:p>
          <a:p>
            <a:pPr marR="2502535" algn="ctr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S(c)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0,0273</a:t>
            </a:r>
            <a:endParaRPr sz="2000" dirty="0">
              <a:latin typeface="Arial"/>
              <a:cs typeface="Arial"/>
            </a:endParaRPr>
          </a:p>
          <a:p>
            <a:pPr marL="2257425">
              <a:lnSpc>
                <a:spcPct val="100000"/>
              </a:lnSpc>
              <a:spcBef>
                <a:spcPts val="115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Výše ceny může klesnout o 2,73 %</a:t>
            </a:r>
            <a:endParaRPr sz="2000" dirty="0">
              <a:latin typeface="Arial"/>
              <a:cs typeface="Arial"/>
            </a:endParaRPr>
          </a:p>
          <a:p>
            <a:pPr marR="2435225" algn="ctr">
              <a:lnSpc>
                <a:spcPct val="100000"/>
              </a:lnSpc>
              <a:spcBef>
                <a:spcPts val="113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Citlivost variabilních nákladů:</a:t>
            </a:r>
            <a:endParaRPr sz="2200" dirty="0">
              <a:latin typeface="Arial"/>
              <a:cs typeface="Arial"/>
            </a:endParaRPr>
          </a:p>
          <a:p>
            <a:pPr marR="1232535" algn="ctr">
              <a:lnSpc>
                <a:spcPct val="100000"/>
              </a:lnSpc>
              <a:spcBef>
                <a:spcPts val="117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(660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v)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280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 dirty="0">
              <a:latin typeface="Arial"/>
              <a:cs typeface="Arial"/>
            </a:endParaRPr>
          </a:p>
          <a:p>
            <a:pPr marR="2494280" algn="ctr">
              <a:lnSpc>
                <a:spcPct val="100000"/>
              </a:lnSpc>
              <a:spcBef>
                <a:spcPts val="115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428</a:t>
            </a:r>
            <a:endParaRPr sz="2000" dirty="0">
              <a:latin typeface="Arial"/>
              <a:cs typeface="Arial"/>
            </a:endParaRPr>
          </a:p>
          <a:p>
            <a:pPr marL="1187450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S(v)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(428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410)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410</a:t>
            </a:r>
            <a:endParaRPr sz="2000" dirty="0">
              <a:latin typeface="Arial"/>
              <a:cs typeface="Arial"/>
            </a:endParaRPr>
          </a:p>
          <a:p>
            <a:pPr marR="2501900" algn="ctr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S(v)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0,0439</a:t>
            </a:r>
            <a:endParaRPr sz="2000" dirty="0">
              <a:latin typeface="Arial"/>
              <a:cs typeface="Arial"/>
            </a:endParaRPr>
          </a:p>
          <a:p>
            <a:pPr marL="2238375" marR="384175" indent="19050">
              <a:lnSpc>
                <a:spcPts val="2160"/>
              </a:lnSpc>
              <a:spcBef>
                <a:spcPts val="142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Výše jednotkových variabilních nákladů může narůst o 4,39 %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5934" y="366778"/>
            <a:ext cx="9048750" cy="369332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663825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Další parametry citlivosti: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326" y="1768667"/>
            <a:ext cx="6277610" cy="2929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Citlivost fixních nákladů: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4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(660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410)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280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 dirty="0">
              <a:latin typeface="Arial"/>
              <a:cs typeface="Arial"/>
            </a:endParaRPr>
          </a:p>
          <a:p>
            <a:pPr marL="53975" algn="ctr">
              <a:lnSpc>
                <a:spcPct val="100000"/>
              </a:lnSpc>
              <a:spcBef>
                <a:spcPts val="122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345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 dirty="0">
              <a:latin typeface="Arial"/>
              <a:cs typeface="Arial"/>
            </a:endParaRPr>
          </a:p>
          <a:p>
            <a:pPr marL="1187450">
              <a:lnSpc>
                <a:spcPct val="100000"/>
              </a:lnSpc>
              <a:spcBef>
                <a:spcPts val="123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S(F)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(345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 dirty="0">
              <a:latin typeface="Arial"/>
              <a:cs typeface="Arial"/>
            </a:endParaRPr>
          </a:p>
          <a:p>
            <a:pPr marL="1187450">
              <a:lnSpc>
                <a:spcPct val="100000"/>
              </a:lnSpc>
              <a:spcBef>
                <a:spcPts val="123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S(c)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0,15</a:t>
            </a:r>
            <a:endParaRPr sz="2000" dirty="0">
              <a:latin typeface="Arial"/>
              <a:cs typeface="Arial"/>
            </a:endParaRPr>
          </a:p>
          <a:p>
            <a:pPr marL="2238375" marR="5080" indent="19050">
              <a:lnSpc>
                <a:spcPts val="2230"/>
              </a:lnSpc>
              <a:spcBef>
                <a:spcPts val="144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Výše absolutních fixních nákladů může narůst o 15,0 %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095" y="366772"/>
            <a:ext cx="8653780" cy="1025922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80390" marR="574040" algn="ctr">
              <a:lnSpc>
                <a:spcPts val="26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Obdobným způsobem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samoz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ejmě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kvantifikovat analýzu citlivosti i v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ípadě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složitější, ovšem již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ts val="262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„rozhodnuté“ sortimentní struktury: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3330" y="1981769"/>
            <a:ext cx="881888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380"/>
              </a:lnSpc>
              <a:tabLst>
                <a:tab pos="302641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Rozpočtovaný zisk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prodeje 1 500 ks výrobku A a 1 000 ks výrobku B činí	280 000 (viz tabulka).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330" y="5984781"/>
            <a:ext cx="8943340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59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Jaká je statická citlivost jednotlivých parametrů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, že společnost má dosáhnout alespoň minimální úrovně zisku 250 000 ?</a:t>
            </a: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563377"/>
              </p:ext>
            </p:extLst>
          </p:nvPr>
        </p:nvGraphicFramePr>
        <p:xfrm>
          <a:off x="658875" y="2819536"/>
          <a:ext cx="8655062" cy="26882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8519"/>
                <a:gridCol w="1590690"/>
                <a:gridCol w="1428749"/>
                <a:gridCol w="1427104"/>
              </a:tblGrid>
              <a:tr h="466709"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Celkem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245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osy</a:t>
                      </a:r>
                      <a:r>
                        <a:rPr sz="2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6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-2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ariabil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ků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261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ž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2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7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Fi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ní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- 3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44245"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</a:pPr>
                      <a:r>
                        <a:rPr sz="22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isk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80010" algn="r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5934" y="366778"/>
            <a:ext cx="9048750" cy="369332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Parametry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citlivosti: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326" y="1268794"/>
            <a:ext cx="6514465" cy="5896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Citlivost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objemu:</a:t>
            </a:r>
            <a:endParaRPr sz="220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17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0,58865)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250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>
              <a:latin typeface="Arial"/>
              <a:cs typeface="Arial"/>
            </a:endParaRPr>
          </a:p>
          <a:p>
            <a:pPr marL="1536700">
              <a:lnSpc>
                <a:spcPct val="100000"/>
              </a:lnSpc>
              <a:spcBef>
                <a:spcPts val="115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337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061</a:t>
            </a:r>
            <a:endParaRPr sz="2000">
              <a:latin typeface="Arial"/>
              <a:cs typeface="Arial"/>
            </a:endParaRPr>
          </a:p>
          <a:p>
            <a:pPr marL="1187450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S(T)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410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337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061)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410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>
              <a:latin typeface="Arial"/>
              <a:cs typeface="Arial"/>
            </a:endParaRPr>
          </a:p>
          <a:p>
            <a:pPr marL="1187450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S(T)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0,0517</a:t>
            </a:r>
            <a:endParaRPr sz="2000">
              <a:latin typeface="Arial"/>
              <a:cs typeface="Arial"/>
            </a:endParaRPr>
          </a:p>
          <a:p>
            <a:pPr marL="1807845">
              <a:lnSpc>
                <a:spcPct val="100000"/>
              </a:lnSpc>
              <a:spcBef>
                <a:spcPts val="115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Objem prodeje může klesnout o 5,17 %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Citlivost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ceny:</a:t>
            </a:r>
            <a:endParaRPr sz="2200">
              <a:latin typeface="Arial"/>
              <a:cs typeface="Arial"/>
            </a:endParaRPr>
          </a:p>
          <a:p>
            <a:pPr marR="259715" algn="ctr">
              <a:lnSpc>
                <a:spcPct val="100000"/>
              </a:lnSpc>
              <a:spcBef>
                <a:spcPts val="117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(Ic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0,58865)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410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250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000">
              <a:latin typeface="Arial"/>
              <a:cs typeface="Arial"/>
            </a:endParaRPr>
          </a:p>
          <a:p>
            <a:pPr marR="198755" algn="ctr">
              <a:lnSpc>
                <a:spcPct val="100000"/>
              </a:lnSpc>
              <a:spcBef>
                <a:spcPts val="115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0,9787</a:t>
            </a:r>
            <a:endParaRPr sz="2000">
              <a:latin typeface="Arial"/>
              <a:cs typeface="Arial"/>
            </a:endParaRPr>
          </a:p>
          <a:p>
            <a:pPr marL="2165985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S(Ic)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– 0,9787)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2165985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S(Ic)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0,0213</a:t>
            </a:r>
            <a:endParaRPr sz="2000">
              <a:latin typeface="Arial"/>
              <a:cs typeface="Arial"/>
            </a:endParaRPr>
          </a:p>
          <a:p>
            <a:pPr marL="1807845">
              <a:lnSpc>
                <a:spcPct val="100000"/>
              </a:lnSpc>
              <a:spcBef>
                <a:spcPts val="1150"/>
              </a:spcBef>
              <a:tabLst>
                <a:tab pos="543242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Cenový index může klesnout	o 2,13 %</a:t>
            </a:r>
            <a:endParaRPr sz="2000">
              <a:latin typeface="Arial"/>
              <a:cs typeface="Arial"/>
            </a:endParaRPr>
          </a:p>
          <a:p>
            <a:pPr marL="4271010">
              <a:lnSpc>
                <a:spcPct val="100000"/>
              </a:lnSpc>
              <a:spcBef>
                <a:spcPts val="116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atd.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Rozhodování za omezení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532495" cy="26197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15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praxi často rozhodování za vícenásobného omezení Nástrojem pro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soubor metod lineárního programování Obecný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postup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Formulace úloh lineárního programování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Grafické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lineárního programování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Vymezení problematiky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267700" cy="3467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Každá rozhodovací úloha je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zásad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originální,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shodn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informační podpora takové úlohy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Různé skupiny rozhodovacích úloh mají společné rysy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Úlohy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Existence fixních nákladů vyhnutelných a nevyhnutelných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8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Úlohy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751840" marR="5080" lvl="1" indent="-281940">
              <a:lnSpc>
                <a:spcPts val="223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Současná kapacita bude vyčerpána, nedostatečná,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nebo restrukturalizovaná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Formulace úloh 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7320" cy="1549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Lioness, a.s. vyrábí dva výkony – sportovní spací pytle M31 a M32, které se liší délkou, M31 je pytel délky 205 cm, M32 je prodloužený na 225 cm.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Hlavní účetní má k dispozici následující informace: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30" y="5419640"/>
            <a:ext cx="871982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Současn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také ví, že fixní náklady podniku činí 7 000 000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Kč, maximální využitelná kapacita strojového času je 8 500 hodin. Minimální zisk, který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ežití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rozvoj podniku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000 Kč.</a:t>
            </a: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36364"/>
              </p:ext>
            </p:extLst>
          </p:nvPr>
        </p:nvGraphicFramePr>
        <p:xfrm>
          <a:off x="2033704" y="3344976"/>
          <a:ext cx="5930910" cy="1928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1674"/>
                <a:gridCol w="1730380"/>
                <a:gridCol w="1728856"/>
              </a:tblGrid>
              <a:tr h="385693">
                <a:tc>
                  <a:txBody>
                    <a:bodyPr/>
                    <a:lstStyle/>
                    <a:p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M31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M32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385815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2000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odejní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Đena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lang="cs-CZ"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lang="cs-CZ" sz="2000" baseline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000,00</a:t>
                      </a:r>
                      <a:r>
                        <a:rPr sz="2000" spc="-4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č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27685">
                        <a:lnSpc>
                          <a:spcPct val="100000"/>
                        </a:lnSpc>
                      </a:pPr>
                      <a:r>
                        <a:rPr lang="cs-CZ"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lang="cs-CZ" sz="2000" baseline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4</a:t>
                      </a:r>
                      <a:r>
                        <a:rPr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00,00</a:t>
                      </a:r>
                      <a:r>
                        <a:rPr sz="2000" spc="-4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č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385724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</a:pPr>
                      <a:r>
                        <a:rPr sz="2000" spc="-1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aďi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ní nákl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lang="cs-CZ"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cs-CZ" sz="2000" baseline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6</a:t>
                      </a:r>
                      <a:r>
                        <a:rPr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,00</a:t>
                      </a:r>
                      <a:r>
                        <a:rPr sz="2000" spc="-4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č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27685">
                        <a:lnSpc>
                          <a:spcPct val="100000"/>
                        </a:lnSpc>
                      </a:pPr>
                      <a:r>
                        <a:rPr lang="cs-CZ"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lang="cs-CZ" sz="2000" baseline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00</a:t>
                      </a:r>
                      <a:r>
                        <a:rPr sz="2000" spc="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,00</a:t>
                      </a:r>
                      <a:r>
                        <a:rPr sz="2000" spc="-4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č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385815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</a:pPr>
                      <a:r>
                        <a:rPr sz="20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apa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2000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trhu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5000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1600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385703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</a:t>
                      </a:r>
                      <a:r>
                        <a:rPr sz="20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oj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vý</a:t>
                      </a:r>
                      <a:r>
                        <a:rPr sz="2000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č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1,5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1,7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00">
                      <a:solidFill>
                        <a:srgbClr val="FFFFFF"/>
                      </a:solidFill>
                      <a:prstDash val="solid"/>
                    </a:lnL>
                    <a:lnR w="12600">
                      <a:solidFill>
                        <a:srgbClr val="FFFFFF"/>
                      </a:solidFill>
                      <a:prstDash val="solid"/>
                    </a:lnR>
                    <a:lnT w="12600">
                      <a:solidFill>
                        <a:srgbClr val="FFFFFF"/>
                      </a:solidFill>
                      <a:prstDash val="solid"/>
                    </a:lnT>
                    <a:lnB w="126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Form</a:t>
            </a:r>
            <a:r>
              <a:rPr spc="-40" dirty="0"/>
              <a:t>u</a:t>
            </a:r>
            <a:r>
              <a:rPr spc="-20" dirty="0"/>
              <a:t>lace</a:t>
            </a:r>
            <a:r>
              <a:rPr spc="25" dirty="0"/>
              <a:t> </a:t>
            </a:r>
            <a:r>
              <a:rPr spc="-20" dirty="0"/>
              <a:t>úloh</a:t>
            </a:r>
            <a:r>
              <a:rPr spc="5" dirty="0"/>
              <a:t> </a:t>
            </a:r>
            <a:r>
              <a:rPr spc="-25" dirty="0"/>
              <a:t>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241030" cy="49090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2400" spc="-10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rmuluj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stup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nformace pro vyu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ití meto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 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árního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programování.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cs-CZ" sz="2400" b="1" spc="185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spc="175" dirty="0" err="1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še</a:t>
            </a:r>
            <a:r>
              <a:rPr sz="2400" b="1" spc="-10" dirty="0" err="1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funkce (ve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na,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kterou chce po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nik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ima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izovat)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(500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0)*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31+(64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0-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00)*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32</a:t>
            </a:r>
            <a:endParaRPr sz="2400" dirty="0">
              <a:latin typeface="Arial"/>
              <a:cs typeface="Arial"/>
            </a:endParaRPr>
          </a:p>
          <a:p>
            <a:pPr marL="94615" marR="5276850">
              <a:lnSpc>
                <a:spcPts val="4079"/>
              </a:lnSpc>
              <a:spcBef>
                <a:spcPts val="32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ezující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nky: M31 ≤ 5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7740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M32	≤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600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1,5*M31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,7*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32 ≤ 8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5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00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70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≥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675759"/>
            <a:ext cx="6689090" cy="1061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0" dirty="0" err="1">
                <a:solidFill>
                  <a:srgbClr val="FFFFFF"/>
                </a:solidFill>
                <a:latin typeface="Arial"/>
                <a:cs typeface="Arial"/>
              </a:rPr>
              <a:t>Grafic</a:t>
            </a:r>
            <a:r>
              <a:rPr sz="4000" spc="-10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4000" spc="-25" dirty="0" err="1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85" dirty="0" err="1" smtClean="0">
                <a:solidFill>
                  <a:srgbClr val="FFFFFF"/>
                </a:solidFill>
                <a:latin typeface="Arial"/>
                <a:cs typeface="Arial"/>
              </a:rPr>
              <a:t>znázorn</a:t>
            </a:r>
            <a:r>
              <a:rPr lang="cs-CZ" sz="4000" spc="-85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4000" spc="-85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4000" spc="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Arial"/>
                <a:cs typeface="Arial"/>
              </a:rPr>
              <a:t>úlohy</a:t>
            </a:r>
            <a:r>
              <a:rPr sz="4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Arial"/>
                <a:cs typeface="Arial"/>
              </a:rPr>
              <a:t>LP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razení omezujíc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nek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68374" y="1718099"/>
            <a:ext cx="8143859" cy="5751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8629" y="4565654"/>
            <a:ext cx="3714750" cy="929005"/>
          </a:xfrm>
          <a:custGeom>
            <a:avLst/>
            <a:gdLst/>
            <a:ahLst/>
            <a:cxnLst/>
            <a:rect l="l" t="t" r="r" b="b"/>
            <a:pathLst>
              <a:path w="3714750" h="929004">
                <a:moveTo>
                  <a:pt x="2694559" y="0"/>
                </a:moveTo>
                <a:lnTo>
                  <a:pt x="0" y="0"/>
                </a:lnTo>
                <a:lnTo>
                  <a:pt x="2040123" y="917697"/>
                </a:lnTo>
                <a:lnTo>
                  <a:pt x="3714756" y="928615"/>
                </a:lnTo>
                <a:lnTo>
                  <a:pt x="3714756" y="590037"/>
                </a:lnTo>
                <a:lnTo>
                  <a:pt x="2694559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 err="1"/>
              <a:t>Grafic</a:t>
            </a:r>
            <a:r>
              <a:rPr spc="-10" dirty="0" err="1"/>
              <a:t>k</a:t>
            </a:r>
            <a:r>
              <a:rPr spc="-25" dirty="0" err="1"/>
              <a:t>é</a:t>
            </a:r>
            <a:r>
              <a:rPr spc="-5" dirty="0"/>
              <a:t> </a:t>
            </a:r>
            <a:r>
              <a:rPr lang="cs-CZ" spc="-305" dirty="0" smtClean="0"/>
              <a:t>ř</a:t>
            </a:r>
            <a:r>
              <a:rPr spc="-305" dirty="0" err="1" smtClean="0"/>
              <a:t>ešení</a:t>
            </a:r>
            <a:r>
              <a:rPr spc="10" dirty="0" smtClean="0"/>
              <a:t> </a:t>
            </a:r>
            <a:r>
              <a:rPr spc="-20" dirty="0"/>
              <a:t>úloh</a:t>
            </a:r>
            <a:r>
              <a:rPr spc="5" dirty="0"/>
              <a:t> </a:t>
            </a:r>
            <a:r>
              <a:rPr spc="-25" dirty="0"/>
              <a:t>LP</a:t>
            </a:r>
          </a:p>
        </p:txBody>
      </p:sp>
      <p:sp>
        <p:nvSpPr>
          <p:cNvPr id="3" name="object 3"/>
          <p:cNvSpPr/>
          <p:nvPr/>
        </p:nvSpPr>
        <p:spPr>
          <a:xfrm>
            <a:off x="968374" y="1718099"/>
            <a:ext cx="8143859" cy="5751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8629" y="4565654"/>
            <a:ext cx="3714750" cy="929005"/>
          </a:xfrm>
          <a:custGeom>
            <a:avLst/>
            <a:gdLst/>
            <a:ahLst/>
            <a:cxnLst/>
            <a:rect l="l" t="t" r="r" b="b"/>
            <a:pathLst>
              <a:path w="3714750" h="929004">
                <a:moveTo>
                  <a:pt x="2694559" y="0"/>
                </a:moveTo>
                <a:lnTo>
                  <a:pt x="0" y="0"/>
                </a:lnTo>
                <a:lnTo>
                  <a:pt x="2040123" y="917697"/>
                </a:lnTo>
                <a:lnTo>
                  <a:pt x="3714756" y="928615"/>
                </a:lnTo>
                <a:lnTo>
                  <a:pt x="3714756" y="590037"/>
                </a:lnTo>
                <a:lnTo>
                  <a:pt x="2694559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25595" y="2994020"/>
            <a:ext cx="5286375" cy="2357120"/>
          </a:xfrm>
          <a:custGeom>
            <a:avLst/>
            <a:gdLst/>
            <a:ahLst/>
            <a:cxnLst/>
            <a:rect l="l" t="t" r="r" b="b"/>
            <a:pathLst>
              <a:path w="5286375" h="2357120">
                <a:moveTo>
                  <a:pt x="0" y="0"/>
                </a:moveTo>
                <a:lnTo>
                  <a:pt x="5285987" y="2357125"/>
                </a:lnTo>
                <a:lnTo>
                  <a:pt x="0" y="0"/>
                </a:lnTo>
              </a:path>
            </a:pathLst>
          </a:custGeom>
          <a:ln w="316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40386" y="4422769"/>
            <a:ext cx="214629" cy="214629"/>
          </a:xfrm>
          <a:custGeom>
            <a:avLst/>
            <a:gdLst/>
            <a:ahLst/>
            <a:cxnLst/>
            <a:rect l="l" t="t" r="r" b="b"/>
            <a:pathLst>
              <a:path w="214629" h="214629">
                <a:moveTo>
                  <a:pt x="0" y="107189"/>
                </a:moveTo>
                <a:lnTo>
                  <a:pt x="8504" y="65241"/>
                </a:lnTo>
                <a:lnTo>
                  <a:pt x="31688" y="31050"/>
                </a:lnTo>
                <a:lnTo>
                  <a:pt x="66057" y="8133"/>
                </a:lnTo>
                <a:lnTo>
                  <a:pt x="107045" y="0"/>
                </a:lnTo>
                <a:lnTo>
                  <a:pt x="148971" y="8512"/>
                </a:lnTo>
                <a:lnTo>
                  <a:pt x="183150" y="31710"/>
                </a:lnTo>
                <a:lnTo>
                  <a:pt x="206075" y="66086"/>
                </a:lnTo>
                <a:lnTo>
                  <a:pt x="214243" y="107189"/>
                </a:lnTo>
                <a:lnTo>
                  <a:pt x="205731" y="149110"/>
                </a:lnTo>
                <a:lnTo>
                  <a:pt x="182532" y="183287"/>
                </a:lnTo>
                <a:lnTo>
                  <a:pt x="148154" y="206212"/>
                </a:lnTo>
                <a:lnTo>
                  <a:pt x="107045" y="214381"/>
                </a:lnTo>
                <a:lnTo>
                  <a:pt x="65130" y="205857"/>
                </a:lnTo>
                <a:lnTo>
                  <a:pt x="30988" y="182629"/>
                </a:lnTo>
                <a:lnTo>
                  <a:pt x="8115" y="148211"/>
                </a:lnTo>
                <a:lnTo>
                  <a:pt x="852" y="120786"/>
                </a:lnTo>
                <a:lnTo>
                  <a:pt x="0" y="10718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 err="1"/>
              <a:t>Grafic</a:t>
            </a:r>
            <a:r>
              <a:rPr spc="-10" dirty="0" err="1"/>
              <a:t>k</a:t>
            </a:r>
            <a:r>
              <a:rPr spc="-25" dirty="0" err="1"/>
              <a:t>é</a:t>
            </a:r>
            <a:r>
              <a:rPr spc="-5" dirty="0"/>
              <a:t> </a:t>
            </a:r>
            <a:r>
              <a:rPr lang="cs-CZ" spc="-305" dirty="0" smtClean="0"/>
              <a:t>ř</a:t>
            </a:r>
            <a:r>
              <a:rPr spc="-305" dirty="0" err="1" smtClean="0"/>
              <a:t>ešení</a:t>
            </a:r>
            <a:r>
              <a:rPr spc="10" dirty="0" smtClean="0"/>
              <a:t> </a:t>
            </a:r>
            <a:r>
              <a:rPr spc="-20" dirty="0"/>
              <a:t>úloh</a:t>
            </a:r>
            <a:r>
              <a:rPr spc="5" dirty="0"/>
              <a:t> </a:t>
            </a:r>
            <a:r>
              <a:rPr spc="-25" dirty="0"/>
              <a:t>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3515" cy="38523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 omezujících podmínek se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idá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ivka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 zisku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Má specifický sklon plynoucí z tvaru účelové funkce</a:t>
            </a:r>
            <a:endParaRPr sz="2000" dirty="0">
              <a:latin typeface="Arial"/>
              <a:cs typeface="Arial"/>
            </a:endParaRPr>
          </a:p>
          <a:p>
            <a:pPr marL="751840" marR="5080" lvl="1" indent="-281940">
              <a:lnSpc>
                <a:spcPts val="2230"/>
              </a:lnSpc>
              <a:spcBef>
                <a:spcPts val="115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Hledá se místo nejvíce vzdálené od počátku,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ješt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splňuje omezující podmínky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8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Hledání probíhá pomocí (matematického)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posunu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ivky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Možná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Žádné (omezující podmínky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vylučují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Práv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jedno (hrot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rohová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2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Nekonečn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mnoho (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ivka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zisku splyne s hranicí oblasti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možných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edpoklady</a:t>
            </a:r>
            <a:r>
              <a:rPr dirty="0" smtClean="0"/>
              <a:t> </a:t>
            </a:r>
            <a:r>
              <a:rPr dirty="0" err="1"/>
              <a:t>efektivního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ešení</a:t>
            </a:r>
            <a:r>
              <a:rPr dirty="0" smtClean="0"/>
              <a:t> </a:t>
            </a:r>
            <a:r>
              <a:rPr dirty="0"/>
              <a:t>úloh na</a:t>
            </a:r>
          </a:p>
          <a:p>
            <a:pPr marL="12700">
              <a:lnSpc>
                <a:spcPts val="4630"/>
              </a:lnSpc>
            </a:pPr>
            <a:r>
              <a:rPr dirty="0" err="1"/>
              <a:t>existující</a:t>
            </a:r>
            <a:r>
              <a:rPr dirty="0"/>
              <a:t> </a:t>
            </a:r>
            <a:r>
              <a:rPr dirty="0" err="1" smtClean="0"/>
              <a:t>kapacit</a:t>
            </a:r>
            <a:r>
              <a:rPr lang="cs-CZ" dirty="0" smtClean="0"/>
              <a:t>ě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1130" cy="3487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krátkodobých výsledků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dlouhodobým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rům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cílům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Náklady, ale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 výnosy, resp. ostatní hodnotové veličiny,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vyvolané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edchozími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investičními rozhodnutími, hodnotí jako irelevantní, a to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bez ohledu na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ínos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 dlouhodobé prosperitě podniku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účelné kombinovat s informacemi o plné nákladové náročnosti výkonů, využití Life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Kombinace s informacemi, které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rozhodnutí i v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delším časovém horizontu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17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302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3040">
              <a:lnSpc>
                <a:spcPts val="2680"/>
              </a:lnSpc>
            </a:pPr>
            <a:r>
              <a:rPr dirty="0"/>
              <a:t>Cílem systému manažerského účetnictví není jen neposkytovat informace pro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podnikatelského procesu, o jehož základních parametrech již bylo rozhodnuto v minulosti, ale poskytovat také informace pro rozhodování o budoucích variantách podnikání.</a:t>
            </a:r>
          </a:p>
          <a:p>
            <a:pPr marL="12700" marR="86995">
              <a:lnSpc>
                <a:spcPct val="93100"/>
              </a:lnSpc>
              <a:spcBef>
                <a:spcPts val="1340"/>
              </a:spcBef>
              <a:tabLst>
                <a:tab pos="4500245" algn="l"/>
              </a:tabLst>
            </a:pPr>
            <a:r>
              <a:rPr dirty="0"/>
              <a:t>Významnou úlohu </a:t>
            </a:r>
            <a:r>
              <a:rPr dirty="0" err="1"/>
              <a:t>hraje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 err="1" smtClean="0"/>
              <a:t>zajišt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informací pro rozhodování typologie rozhodování. Ačkoliv je každé rozhodnutí originální, mají různé skupiny rozhodovacích úloh společné rysy nejen v algoritmu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ešení</a:t>
            </a:r>
            <a:r>
              <a:rPr dirty="0"/>
              <a:t>, ale také co se týče	informačních podkladů.</a:t>
            </a:r>
          </a:p>
          <a:p>
            <a:pPr marL="12700">
              <a:lnSpc>
                <a:spcPts val="2575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ipravenost</a:t>
            </a:r>
            <a:r>
              <a:rPr dirty="0" smtClean="0"/>
              <a:t> </a:t>
            </a:r>
            <a:r>
              <a:rPr dirty="0"/>
              <a:t>informačního systému pro budoucí rozhodování je tak</a:t>
            </a:r>
          </a:p>
          <a:p>
            <a:pPr marL="12700" marR="546100">
              <a:lnSpc>
                <a:spcPct val="93100"/>
              </a:lnSpc>
              <a:spcBef>
                <a:spcPts val="95"/>
              </a:spcBef>
            </a:pPr>
            <a:r>
              <a:rPr dirty="0"/>
              <a:t>založena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zobecn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rozhodovacích úloh, které se v </a:t>
            </a:r>
            <a:r>
              <a:rPr dirty="0" err="1"/>
              <a:t>podniku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lang="cs-CZ" dirty="0" smtClean="0"/>
              <a:t>ř</a:t>
            </a:r>
            <a:r>
              <a:rPr dirty="0" err="1" smtClean="0"/>
              <a:t>eší</a:t>
            </a:r>
            <a:r>
              <a:rPr dirty="0"/>
              <a:t>,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 smtClean="0"/>
              <a:t>rozčlen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do skupin, které jsou charakteristické obdobným typem informací, </a:t>
            </a:r>
            <a:r>
              <a:rPr dirty="0" smtClean="0"/>
              <a:t>pot</a:t>
            </a:r>
            <a:r>
              <a:rPr lang="cs-CZ" dirty="0" smtClean="0"/>
              <a:t>ř</a:t>
            </a:r>
            <a:r>
              <a:rPr dirty="0" err="1" smtClean="0"/>
              <a:t>ebných</a:t>
            </a:r>
            <a:r>
              <a:rPr dirty="0" smtClean="0"/>
              <a:t> </a:t>
            </a:r>
            <a:r>
              <a:rPr dirty="0"/>
              <a:t>pro </a:t>
            </a:r>
            <a:r>
              <a:rPr dirty="0" err="1"/>
              <a:t>jejich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ešení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17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20150" cy="4476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Zásadní význam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do dvou skupin, které se liší zejména charakterem informačních podkladů: úlohy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druhou úlohy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 marR="160020">
              <a:lnSpc>
                <a:spcPct val="93000"/>
              </a:lnSpc>
              <a:spcBef>
                <a:spcPts val="13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Charakteristickým rysem úloh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existence umrtvených (utopených) fixních nákladů, jejichž vznik může eliminovat pouze rozhodnutí zrušit tuto kapacitu, a vyhnutelných fixních nákladů, jejichž úroveň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určitých intervalech využití této kapacity – irelevantní náklady</a:t>
            </a:r>
            <a:endParaRPr sz="2400" dirty="0">
              <a:latin typeface="Arial"/>
              <a:cs typeface="Arial"/>
            </a:endParaRPr>
          </a:p>
          <a:p>
            <a:pPr marL="12700" marR="8255">
              <a:lnSpc>
                <a:spcPct val="92900"/>
              </a:lnSpc>
              <a:spcBef>
                <a:spcPts val="1405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vychází naopak 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že životnost současné kapacity dospívá ke svému vyčerpání, dosavadní kapacita je nedostatečná nebo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naopak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íliš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rozsáhlá,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tedy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 obnovit,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zúžit nebo restrukturalizovat.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1808386"/>
            <a:ext cx="8918575" cy="4137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  <a:tabLst>
                <a:tab pos="1945005" algn="l"/>
                <a:tab pos="641477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Nejvýznamn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podrobn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charakteru rozhodnutí: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tomto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rozlišují optimalizační úlohy, úlohy vedoucí ke stanovení dolního limitu ceny, a úlohy typu „buď – nebo“.	Významnou doplňkovou charakteristikou, která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modifikuje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všech výše uvedených úloh, je pak úroveň výchozího využití kapacity.</a:t>
            </a:r>
            <a:endParaRPr sz="2400" dirty="0">
              <a:latin typeface="Arial"/>
              <a:cs typeface="Arial"/>
            </a:endParaRPr>
          </a:p>
          <a:p>
            <a:pPr marL="12700" marR="342265">
              <a:lnSpc>
                <a:spcPct val="92900"/>
              </a:lnSpc>
              <a:spcBef>
                <a:spcPts val="1405"/>
              </a:spcBef>
              <a:tabLst>
                <a:tab pos="2417445" algn="l"/>
                <a:tab pos="457009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kritériem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úloh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maximalizace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manažersky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zisku.	</a:t>
            </a:r>
            <a:endParaRPr lang="cs-CZ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342265">
              <a:lnSpc>
                <a:spcPct val="92900"/>
              </a:lnSpc>
              <a:spcBef>
                <a:spcPts val="1405"/>
              </a:spcBef>
              <a:tabLst>
                <a:tab pos="2417445" algn="l"/>
                <a:tab pos="457009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vychází 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odd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fixních a variabilních nákladů, 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tedy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aplikuje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ocen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výkonů na úrovni variabilních nákladů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7287"/>
          </a:xfrm>
          <a:prstGeom prst="rect">
            <a:avLst/>
          </a:prstGeom>
        </p:spPr>
        <p:txBody>
          <a:bodyPr vert="horz" wrap="square" lIns="0" tIns="269106" rIns="0" bIns="0" rtlCol="0">
            <a:spAutoFit/>
          </a:bodyPr>
          <a:lstStyle/>
          <a:p>
            <a:pPr marL="52069">
              <a:lnSpc>
                <a:spcPct val="100000"/>
              </a:lnSpc>
            </a:pPr>
            <a:r>
              <a:rPr dirty="0"/>
              <a:t>Shrnutí kapitoly 17 III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17 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90330" cy="4827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Vypovídací schopnost výsledků lze zvýšit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vymezením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tí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optimistické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pesimistické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zisku. Na výchozí propočet pak navazuje kvantifikace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procentní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faktorů, která zajišťuje alespoň minimální úroveň zisku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tzv. analýza citlivosti.</a:t>
            </a:r>
            <a:endParaRPr sz="2400" dirty="0">
              <a:latin typeface="Arial"/>
              <a:cs typeface="Arial"/>
            </a:endParaRPr>
          </a:p>
          <a:p>
            <a:pPr marL="12700" marR="292100">
              <a:lnSpc>
                <a:spcPct val="93100"/>
              </a:lnSpc>
              <a:spcBef>
                <a:spcPts val="139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 s velkou výhodou využít lineárního programování, k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této metody je nutná dovednost manažera formulovat matematicky účelovou funkci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soubor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omezujících podmínek.</a:t>
            </a:r>
            <a:endParaRPr sz="2400" dirty="0">
              <a:latin typeface="Arial"/>
              <a:cs typeface="Arial"/>
            </a:endParaRPr>
          </a:p>
          <a:p>
            <a:pPr marL="12700" marR="22225">
              <a:lnSpc>
                <a:spcPct val="93100"/>
              </a:lnSpc>
              <a:spcBef>
                <a:spcPts val="1400"/>
              </a:spcBef>
              <a:tabLst>
                <a:tab pos="553593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Informační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existující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spjato 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odd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fixních a variabilních nákladů.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Všechny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ale i omezení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tohoto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jsou tak platné i pro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úloh, nelze opomíjet strategické dopady rozhodnutí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Obecná východiska a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úloh na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kapacit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293100" cy="3495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dle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optimalizační úlohy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úlohy, vedoucí ke stanovení dolního limitu ceny</a:t>
            </a:r>
            <a:endParaRPr sz="2400" dirty="0">
              <a:latin typeface="Arial"/>
              <a:cs typeface="Arial"/>
            </a:endParaRPr>
          </a:p>
          <a:p>
            <a:pPr marL="352425" marR="5080" indent="-339725" algn="just">
              <a:lnSpc>
                <a:spcPct val="932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úlohy typu „buď – nebo“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jejichž cílem je zhodnotit různé konstrukční, technologické a výrobní 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alternativy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provád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prodávaných, ale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vnitropodnikov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využívaných výkonů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hlediska hodnotové optimalizace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Doplňkovou charakteristikou je výchozí využití kapacity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460"/>
              </a:lnSpc>
            </a:pPr>
            <a:r>
              <a:rPr dirty="0"/>
              <a:t>Obecná východiska a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úloh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kapacit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30005" cy="4723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Výchozí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stávající kapacita není zcela 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optimáln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využita,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doplňující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endParaRPr sz="2400" dirty="0">
              <a:latin typeface="Arial"/>
              <a:cs typeface="Arial"/>
            </a:endParaRPr>
          </a:p>
          <a:p>
            <a:pPr marL="464820" marR="5080" indent="-4521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  <a:tab pos="3675379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kapacita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zásad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využita a hledají se možnosti jejího extenzívního nebo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intenzivního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však vyvolávají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další variabilní,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pop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	i vyhnutelné fixní náklady, spojené</a:t>
            </a:r>
            <a:endParaRPr sz="2400" dirty="0">
              <a:latin typeface="Arial"/>
              <a:cs typeface="Arial"/>
            </a:endParaRPr>
          </a:p>
          <a:p>
            <a:pPr marL="464820">
              <a:lnSpc>
                <a:spcPts val="2625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provozem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kapacity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nebo že</a:t>
            </a:r>
            <a:endParaRPr sz="2400" dirty="0">
              <a:latin typeface="Arial"/>
              <a:cs typeface="Arial"/>
            </a:endParaRPr>
          </a:p>
          <a:p>
            <a:pPr marL="464820" marR="387985" indent="-45212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kapacita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využita na úrovni, jaká v podniku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existuje,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hledají se možnosti jejího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optimálního využití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hlediska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hodnotových kritérií podnikání</a:t>
            </a:r>
            <a:endParaRPr sz="2400" dirty="0">
              <a:latin typeface="Arial"/>
              <a:cs typeface="Arial"/>
            </a:endParaRPr>
          </a:p>
          <a:p>
            <a:pPr marL="12700" marR="78041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Kritériem optimalizace je maximalizace zisku,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manažersky, založeného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odd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leném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 a FN a se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zohledn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ekonomického pojetí nákladů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162" y="382969"/>
            <a:ext cx="8805545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3810" marR="5080" indent="-3801745">
              <a:lnSpc>
                <a:spcPts val="2450"/>
              </a:lnSpc>
              <a:tabLst>
                <a:tab pos="7456805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výrobním útvaru strojírenského podniku se vyrábějí	dva druhy výrobků: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0286" y="1227004"/>
            <a:ext cx="4473575" cy="72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12975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2200">
              <a:latin typeface="Arial"/>
              <a:cs typeface="Arial"/>
            </a:endParaRPr>
          </a:p>
          <a:p>
            <a:pPr marL="866140">
              <a:lnSpc>
                <a:spcPts val="2615"/>
              </a:lnSpc>
              <a:spcBef>
                <a:spcPts val="409"/>
              </a:spcBef>
              <a:tabLst>
                <a:tab pos="262318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Standard	Vyšší standard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080" y="1990282"/>
            <a:ext cx="3239770" cy="78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59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Jednicový materiál Jednicové osobní náklady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4830" y="1990282"/>
            <a:ext cx="786130" cy="728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220,-</a:t>
            </a:r>
            <a:endParaRPr sz="2200">
              <a:latin typeface="Arial"/>
              <a:cs typeface="Arial"/>
            </a:endParaRPr>
          </a:p>
          <a:p>
            <a:pPr marL="285750">
              <a:lnSpc>
                <a:spcPct val="100000"/>
              </a:lnSpc>
              <a:spcBef>
                <a:spcPts val="42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60,-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8242" y="1990282"/>
            <a:ext cx="662940" cy="728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300,-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110,-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4080" y="2762897"/>
            <a:ext cx="9041130" cy="1675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20"/>
              </a:lnSpc>
              <a:tabLst>
                <a:tab pos="3774440" algn="l"/>
                <a:tab pos="894270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Oba výrobky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stejn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pracné,	ale B je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náročn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 kvalifikaci lidské práce	-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20"/>
              </a:lnSpc>
            </a:pP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na"t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ídu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„</a:t>
            </a:r>
            <a:endParaRPr sz="2000" dirty="0">
              <a:latin typeface="Arial"/>
              <a:cs typeface="Arial"/>
            </a:endParaRPr>
          </a:p>
          <a:p>
            <a:pPr marL="12700" marR="788035">
              <a:lnSpc>
                <a:spcPct val="118000"/>
              </a:lnSpc>
              <a:tabLst>
                <a:tab pos="2056764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VR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odpis stroje, na kterém oba výrobky tráví stejné množství času: 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izovací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cena	1 500 000,-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Kč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  <a:tabLst>
                <a:tab pos="2218690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roční odpis	300 000,-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Kč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077" y="4820984"/>
            <a:ext cx="4637405" cy="78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5500"/>
              </a:lnSpc>
              <a:tabLst>
                <a:tab pos="3926204" algn="l"/>
              </a:tabLst>
            </a:pP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Chybn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rozvržena ve vztahu k	JOsN Správná alokace –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prostým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lením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4471" y="4820984"/>
            <a:ext cx="662940" cy="728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195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90,-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120,-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64530" y="4820984"/>
            <a:ext cx="1221740" cy="728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      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165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,-</a:t>
            </a:r>
            <a:endParaRPr sz="2200" dirty="0">
              <a:latin typeface="Arial"/>
              <a:cs typeface="Arial"/>
            </a:endParaRPr>
          </a:p>
          <a:p>
            <a:pPr marL="571500">
              <a:lnSpc>
                <a:spcPct val="100000"/>
              </a:lnSpc>
              <a:spcBef>
                <a:spcPts val="40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120,-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4077" y="5800916"/>
            <a:ext cx="815975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CENA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53731" y="5800916"/>
            <a:ext cx="66929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500,-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75655" y="5800916"/>
            <a:ext cx="66294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660,-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4077" y="6392538"/>
            <a:ext cx="3999865" cy="7514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55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Výchozí objem výroby a prodeje (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pln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využitá kapacita)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75195" y="6392538"/>
            <a:ext cx="108331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1 500 ks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10606" y="6392538"/>
            <a:ext cx="108077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15934" y="366696"/>
            <a:ext cx="9048750" cy="1007199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48005" marR="241935" indent="-302260">
              <a:lnSpc>
                <a:spcPct val="133100"/>
              </a:lnSpc>
            </a:pP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edmětem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našich úvah je další rozpočtované období, kdy se 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edpokládá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výroba a prodej 2 500 výrobků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454" y="1754196"/>
            <a:ext cx="9462770" cy="1765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  <a:buClr>
                <a:srgbClr val="FFFFFF"/>
              </a:buClr>
              <a:buFont typeface="Arial"/>
              <a:buAutoNum type="alphaLcParenR"/>
              <a:tabLst>
                <a:tab pos="49403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Který z výrobků je výhodnější z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hlediska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ínosu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 podnikovému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545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zisku?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Arial"/>
              <a:buAutoNum type="alphaLcParenR" startAt="2"/>
              <a:tabLst>
                <a:tab pos="50927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Který z výrobků by byl výhodnější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, že by výrobek B za jinak stejných okolností trávil na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výrobním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dvojnásobné množství času?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3454" y="4648775"/>
            <a:ext cx="6878320" cy="2580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93395" indent="-480695">
              <a:lnSpc>
                <a:spcPct val="100000"/>
              </a:lnSpc>
              <a:buClr>
                <a:srgbClr val="FFFFFF"/>
              </a:buClr>
              <a:buFont typeface="Arial"/>
              <a:buAutoNum type="alphaLcParenR"/>
              <a:tabLst>
                <a:tab pos="49403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Kolik činí bod zvratu?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(BEP)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300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(660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– 410)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(BEP)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200</a:t>
            </a:r>
            <a:endParaRPr sz="2400" dirty="0">
              <a:latin typeface="Arial"/>
              <a:cs typeface="Arial"/>
            </a:endParaRPr>
          </a:p>
          <a:p>
            <a:pPr marL="508634" indent="-495934">
              <a:lnSpc>
                <a:spcPct val="100000"/>
              </a:lnSpc>
              <a:spcBef>
                <a:spcPts val="114"/>
              </a:spcBef>
              <a:buClr>
                <a:srgbClr val="FFFFFF"/>
              </a:buClr>
              <a:buFont typeface="Arial"/>
              <a:buAutoNum type="alphaLcParenR" startAt="2"/>
              <a:tabLst>
                <a:tab pos="50927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Kolik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činí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íspěvek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 tržbám (Margin to Sales)?</a:t>
            </a:r>
            <a:endParaRPr sz="2200" dirty="0">
              <a:latin typeface="Arial"/>
              <a:cs typeface="Arial"/>
            </a:endParaRPr>
          </a:p>
          <a:p>
            <a:pPr marL="1370330">
              <a:lnSpc>
                <a:spcPct val="100000"/>
              </a:lnSpc>
              <a:spcBef>
                <a:spcPts val="122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250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660</a:t>
            </a:r>
            <a:endParaRPr sz="2200" dirty="0">
              <a:latin typeface="Arial"/>
              <a:cs typeface="Arial"/>
            </a:endParaRPr>
          </a:p>
          <a:p>
            <a:pPr marL="1370330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PT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0,3788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(37,88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%)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5934" y="3565529"/>
            <a:ext cx="9048750" cy="743793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74750" marR="792480" indent="-378460">
              <a:lnSpc>
                <a:spcPts val="2900"/>
              </a:lnSpc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V dalším </a:t>
            </a:r>
            <a:r>
              <a:rPr sz="2600" b="1" dirty="0" err="1">
                <a:solidFill>
                  <a:srgbClr val="FFFFFF"/>
                </a:solidFill>
                <a:latin typeface="Arial"/>
                <a:cs typeface="Arial"/>
              </a:rPr>
              <a:t>zadání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edpokládejme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, že jsme celou kapacitu naplnili výhodnějším výrobkem B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5654" y="671557"/>
            <a:ext cx="8569325" cy="400110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2105">
              <a:lnSpc>
                <a:spcPct val="100000"/>
              </a:lnSpc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Kolik činí bezpečnostní marže (Margin of Safety) ?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2501965"/>
          </a:xfrm>
          <a:prstGeom prst="rect">
            <a:avLst/>
          </a:prstGeom>
        </p:spPr>
        <p:txBody>
          <a:bodyPr vert="horz" wrap="square" lIns="0" tIns="423225" rIns="0" bIns="0" rtlCol="0">
            <a:spAutoFit/>
          </a:bodyPr>
          <a:lstStyle/>
          <a:p>
            <a:pPr marL="264795" marR="5080">
              <a:lnSpc>
                <a:spcPct val="94200"/>
              </a:lnSpc>
            </a:pPr>
            <a:r>
              <a:rPr sz="3200" b="1" dirty="0"/>
              <a:t>Bezpečnostní marže </a:t>
            </a:r>
            <a:r>
              <a:rPr sz="2000" b="1" dirty="0"/>
              <a:t>vymezuje procentně nebo </a:t>
            </a:r>
            <a:r>
              <a:rPr sz="2000" b="1" dirty="0" err="1"/>
              <a:t>indexně</a:t>
            </a:r>
            <a:r>
              <a:rPr sz="2000" b="1" dirty="0"/>
              <a:t> </a:t>
            </a:r>
            <a:r>
              <a:rPr sz="2000" b="1" dirty="0" err="1" smtClean="0"/>
              <a:t>vyjád</a:t>
            </a:r>
            <a:r>
              <a:rPr lang="cs-CZ" sz="2000" b="1" dirty="0" smtClean="0"/>
              <a:t>ř</a:t>
            </a:r>
            <a:r>
              <a:rPr sz="2000" b="1" dirty="0" err="1" smtClean="0"/>
              <a:t>ený</a:t>
            </a:r>
            <a:r>
              <a:rPr sz="2000" b="1" dirty="0" smtClean="0"/>
              <a:t> </a:t>
            </a:r>
            <a:r>
              <a:rPr sz="2000" b="1" dirty="0"/>
              <a:t>pokles nebo vzrůst objemu prodeje </a:t>
            </a:r>
            <a:r>
              <a:rPr sz="2000" b="1" dirty="0" err="1"/>
              <a:t>za</a:t>
            </a:r>
            <a:r>
              <a:rPr sz="2000" b="1" dirty="0"/>
              <a:t> </a:t>
            </a:r>
            <a:r>
              <a:rPr sz="2000" b="1" dirty="0" smtClean="0"/>
              <a:t>p</a:t>
            </a:r>
            <a:r>
              <a:rPr lang="cs-CZ" sz="2000" b="1" dirty="0" smtClean="0"/>
              <a:t>ř</a:t>
            </a:r>
            <a:r>
              <a:rPr sz="2000" b="1" dirty="0" err="1" smtClean="0"/>
              <a:t>edpokladu</a:t>
            </a:r>
            <a:r>
              <a:rPr sz="2000" b="1" dirty="0"/>
              <a:t>, že rozpočtovaný EBIT není dán staticky (jednoznačně), ale ve dvou alternativách (</a:t>
            </a:r>
            <a:r>
              <a:rPr sz="2000" b="1" dirty="0" smtClean="0"/>
              <a:t>nap</a:t>
            </a:r>
            <a:r>
              <a:rPr lang="cs-CZ" sz="2000" b="1" dirty="0" smtClean="0"/>
              <a:t>ř</a:t>
            </a:r>
            <a:r>
              <a:rPr sz="2000" b="1" dirty="0" smtClean="0"/>
              <a:t>. </a:t>
            </a:r>
            <a:r>
              <a:rPr sz="2000" b="1" dirty="0"/>
              <a:t>v úrovni výchozí – rozpočtované a pesimistické):</a:t>
            </a:r>
            <a:endParaRPr sz="2000" dirty="0"/>
          </a:p>
          <a:p>
            <a:pPr marL="264795" marR="5080">
              <a:lnSpc>
                <a:spcPts val="2230"/>
              </a:lnSpc>
              <a:spcBef>
                <a:spcPts val="1440"/>
              </a:spcBef>
            </a:pPr>
            <a:r>
              <a:rPr sz="2000" b="1" dirty="0" err="1"/>
              <a:t>Výchozí</a:t>
            </a:r>
            <a:r>
              <a:rPr sz="2000" b="1" dirty="0"/>
              <a:t> </a:t>
            </a:r>
            <a:r>
              <a:rPr sz="2000" b="1" dirty="0" smtClean="0"/>
              <a:t>p</a:t>
            </a:r>
            <a:r>
              <a:rPr lang="cs-CZ" sz="2000" b="1" dirty="0" smtClean="0"/>
              <a:t>ř</a:t>
            </a:r>
            <a:r>
              <a:rPr sz="2000" b="1" dirty="0" err="1" smtClean="0"/>
              <a:t>edpoklad</a:t>
            </a:r>
            <a:r>
              <a:rPr sz="2000" b="1" dirty="0" smtClean="0"/>
              <a:t> </a:t>
            </a:r>
            <a:r>
              <a:rPr sz="2000" b="1" dirty="0"/>
              <a:t>výroby a prodeje 2 500 výrobků B vede za </a:t>
            </a:r>
            <a:r>
              <a:rPr sz="2000" b="1" dirty="0" err="1"/>
              <a:t>daných</a:t>
            </a:r>
            <a:r>
              <a:rPr sz="2000" b="1" dirty="0"/>
              <a:t> </a:t>
            </a:r>
            <a:r>
              <a:rPr sz="2000" b="1" dirty="0" smtClean="0"/>
              <a:t>p</a:t>
            </a:r>
            <a:r>
              <a:rPr lang="cs-CZ" sz="2000" b="1" dirty="0" smtClean="0"/>
              <a:t>ř</a:t>
            </a:r>
            <a:r>
              <a:rPr sz="2000" b="1" dirty="0" err="1" smtClean="0"/>
              <a:t>edpokladů</a:t>
            </a:r>
            <a:r>
              <a:rPr sz="2000" b="1" dirty="0" smtClean="0"/>
              <a:t> </a:t>
            </a:r>
            <a:r>
              <a:rPr sz="2000" b="1" dirty="0"/>
              <a:t>k rozpočtovanému zisku ve výši Kč 325 000,-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dirty="0"/>
              <a:t>Kč.</a:t>
            </a:r>
            <a:endParaRPr sz="200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708016"/>
              </p:ext>
            </p:extLst>
          </p:nvPr>
        </p:nvGraphicFramePr>
        <p:xfrm>
          <a:off x="739839" y="4797560"/>
          <a:ext cx="8575745" cy="2221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16659"/>
                <a:gridCol w="2259086"/>
              </a:tblGrid>
              <a:tr h="444245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osy</a:t>
                      </a:r>
                      <a:r>
                        <a:rPr sz="2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64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-2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ariabil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ků</a:t>
                      </a:r>
                      <a:r>
                        <a:rPr sz="2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tabLst>
                          <a:tab pos="327025" algn="l"/>
                        </a:tabLst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	1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24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ž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200" b="1" spc="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28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tabLst>
                          <a:tab pos="318135" algn="l"/>
                        </a:tabLst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	Fi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ní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ná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lady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tabLst>
                          <a:tab pos="535940" algn="l"/>
                        </a:tabLst>
                      </a:pPr>
                      <a:r>
                        <a:rPr sz="2200" dirty="0">
                          <a:latin typeface="Times New Roman"/>
                          <a:cs typeface="Times New Roman"/>
                        </a:rPr>
                        <a:t>-	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06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22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čto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22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isk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654" y="671557"/>
            <a:ext cx="8569325" cy="769441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4335">
              <a:lnSpc>
                <a:spcPts val="3010"/>
              </a:lnSpc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Kolik činí bezpečnostní marže </a:t>
            </a:r>
            <a:r>
              <a:rPr sz="26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, že</a:t>
            </a:r>
            <a:endParaRPr sz="2600" dirty="0">
              <a:latin typeface="Arial"/>
              <a:cs typeface="Arial"/>
            </a:endParaRPr>
          </a:p>
          <a:p>
            <a:pPr marL="353695">
              <a:lnSpc>
                <a:spcPts val="3010"/>
              </a:lnSpc>
            </a:pP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pesimistická varianta počítá se ziskem 280 000,-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2040" y="2390847"/>
            <a:ext cx="8995660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Objem prodeje zajišťující zisk ve výši 280 000,-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(Z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280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(300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280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(660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– 410)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(Z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380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000)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320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Bezpečnostní marže (MS):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MS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– 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320)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500</a:t>
            </a:r>
            <a:endParaRPr sz="2200" dirty="0">
              <a:latin typeface="Arial"/>
              <a:cs typeface="Arial"/>
            </a:endParaRPr>
          </a:p>
          <a:p>
            <a:pPr marL="460375">
              <a:lnSpc>
                <a:spcPct val="100000"/>
              </a:lnSpc>
              <a:spcBef>
                <a:spcPts val="121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MS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0,072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(7,2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%)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Objem prodeje může klesnou za jinak stejných okolností o 7,2 %.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934" y="615946"/>
            <a:ext cx="9048750" cy="718145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Další modifikace úlohy vychází ze složitější sortimentní</a:t>
            </a:r>
            <a:endParaRPr sz="2400">
              <a:latin typeface="Arial"/>
              <a:cs typeface="Arial"/>
            </a:endParaRPr>
          </a:p>
          <a:p>
            <a:pPr marL="1270" algn="ctr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struktury: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3328" y="1571625"/>
            <a:ext cx="7205571" cy="988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265" marR="5080" indent="-1346200">
              <a:lnSpc>
                <a:spcPct val="145900"/>
              </a:lnSpc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Kolik činí rozpočtovaný zisk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prodeje 1 500 ks výrobku A a 1 000 ks výrobku B ?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095" y="5749921"/>
            <a:ext cx="8651875" cy="718145"/>
          </a:xfrm>
          <a:prstGeom prst="rect">
            <a:avLst/>
          </a:prstGeom>
          <a:solidFill>
            <a:srgbClr val="2C2CB8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Kolik výrobků ve stejné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sortimentní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struktu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bude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endParaRPr sz="2400" dirty="0">
              <a:latin typeface="Arial"/>
              <a:cs typeface="Arial"/>
            </a:endParaRPr>
          </a:p>
          <a:p>
            <a:pPr algn="ctr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prodat, abychom dosáhli zisku ve výši 300 000,-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298398"/>
              </p:ext>
            </p:extLst>
          </p:nvPr>
        </p:nvGraphicFramePr>
        <p:xfrm>
          <a:off x="658875" y="2574934"/>
          <a:ext cx="8655062" cy="26883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8519"/>
                <a:gridCol w="1590690"/>
                <a:gridCol w="1428749"/>
                <a:gridCol w="1427104"/>
              </a:tblGrid>
              <a:tr h="466709">
                <a:tc>
                  <a:txBody>
                    <a:bodyPr/>
                    <a:lstStyle/>
                    <a:p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Celkem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2844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67"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Výn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sy</a:t>
                      </a:r>
                      <a:r>
                        <a:rPr sz="22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98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-2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bil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áklady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d.v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ků</a:t>
                      </a:r>
                      <a:endParaRPr sz="2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24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Mar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ž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200" b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odeje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76580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44358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Fixní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náklady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80010" algn="r">
                        <a:lnSpc>
                          <a:spcPct val="100000"/>
                        </a:lnSpc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- 3</a:t>
                      </a:r>
                      <a:r>
                        <a:rPr sz="2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44245"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</a:pPr>
                      <a:r>
                        <a:rPr sz="22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isk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44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2844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lnB w="2844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2286</Words>
  <Application>Microsoft Office PowerPoint</Application>
  <PresentationFormat>Vlastní</PresentationFormat>
  <Paragraphs>324</Paragraphs>
  <Slides>29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Office Theme</vt:lpstr>
      <vt:lpstr>17 – ROZHODOVÁNÍ NA EXISTUJÍCÍ KAPACITĚ</vt:lpstr>
      <vt:lpstr>Vymezení problematiky</vt:lpstr>
      <vt:lpstr>Obecná východiska a členění úloh na kapacitě I</vt:lpstr>
      <vt:lpstr>Obecná východiska a členění úloh na kapacitě 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Rozhodování za omezení</vt:lpstr>
      <vt:lpstr>Formulace úloh LP</vt:lpstr>
      <vt:lpstr>Formulace úloh LP</vt:lpstr>
      <vt:lpstr>Prezentace aplikace PowerPoint</vt:lpstr>
      <vt:lpstr>Grafické řešení úloh LP</vt:lpstr>
      <vt:lpstr>Grafické řešení úloh LP</vt:lpstr>
      <vt:lpstr>Předpoklady efektivního řešení úloh na existující kapacitě</vt:lpstr>
      <vt:lpstr>Shrnutí kapitoly 17 I</vt:lpstr>
      <vt:lpstr>Shrnutí kapitoly 17 II</vt:lpstr>
      <vt:lpstr>Shrnutí kapitoly 17 III</vt:lpstr>
      <vt:lpstr>Shrnutí kapitoly 17 IV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– ROZHODOVÁNÍ NA EXISTUJÍCÍ KAPACITċ</dc:title>
  <dc:creator>Online2PDF.com</dc:creator>
  <cp:lastModifiedBy>Menšík Michal</cp:lastModifiedBy>
  <cp:revision>4</cp:revision>
  <dcterms:created xsi:type="dcterms:W3CDTF">2018-02-08T09:20:47Z</dcterms:created>
  <dcterms:modified xsi:type="dcterms:W3CDTF">2018-02-11T16:02:06Z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