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236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6826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98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3717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578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49739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6159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11063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04680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32898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435959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241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251094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77412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61032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6221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3758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9363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8924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2187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6439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07230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0928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1567180"/>
          </a:xfrm>
          <a:custGeom>
            <a:avLst/>
            <a:gdLst/>
            <a:ahLst/>
            <a:cxnLst/>
            <a:rect l="l" t="t" r="r" b="b"/>
            <a:pathLst>
              <a:path w="10080625" h="1567180">
                <a:moveTo>
                  <a:pt x="0" y="1566588"/>
                </a:moveTo>
                <a:lnTo>
                  <a:pt x="10080619" y="1566588"/>
                </a:lnTo>
                <a:lnTo>
                  <a:pt x="10080619" y="0"/>
                </a:lnTo>
                <a:lnTo>
                  <a:pt x="0" y="0"/>
                </a:lnTo>
                <a:lnTo>
                  <a:pt x="0" y="1566588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638589"/>
            <a:ext cx="10080625" cy="5920740"/>
          </a:xfrm>
          <a:custGeom>
            <a:avLst/>
            <a:gdLst/>
            <a:ahLst/>
            <a:cxnLst/>
            <a:rect l="l" t="t" r="r" b="b"/>
            <a:pathLst>
              <a:path w="10080625" h="5920740">
                <a:moveTo>
                  <a:pt x="0" y="5920451"/>
                </a:moveTo>
                <a:lnTo>
                  <a:pt x="10080619" y="5920451"/>
                </a:lnTo>
                <a:lnTo>
                  <a:pt x="10080619" y="0"/>
                </a:lnTo>
                <a:lnTo>
                  <a:pt x="0" y="0"/>
                </a:lnTo>
                <a:lnTo>
                  <a:pt x="0" y="5920451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7526"/>
            <a:ext cx="889000" cy="7541895"/>
          </a:xfrm>
          <a:custGeom>
            <a:avLst/>
            <a:gdLst/>
            <a:ahLst/>
            <a:cxnLst/>
            <a:rect l="l" t="t" r="r" b="b"/>
            <a:pathLst>
              <a:path w="889000" h="7541895">
                <a:moveTo>
                  <a:pt x="104774" y="0"/>
                </a:moveTo>
                <a:lnTo>
                  <a:pt x="40454" y="12503"/>
                </a:lnTo>
                <a:lnTo>
                  <a:pt x="0" y="36217"/>
                </a:lnTo>
                <a:lnTo>
                  <a:pt x="0" y="7507519"/>
                </a:lnTo>
                <a:lnTo>
                  <a:pt x="40463" y="7531236"/>
                </a:lnTo>
                <a:lnTo>
                  <a:pt x="93323" y="7541513"/>
                </a:lnTo>
                <a:lnTo>
                  <a:pt x="116227" y="7541513"/>
                </a:lnTo>
                <a:lnTo>
                  <a:pt x="169097" y="7531234"/>
                </a:lnTo>
                <a:lnTo>
                  <a:pt x="231983" y="7494371"/>
                </a:lnTo>
                <a:lnTo>
                  <a:pt x="293237" y="7434116"/>
                </a:lnTo>
                <a:lnTo>
                  <a:pt x="352655" y="7351442"/>
                </a:lnTo>
                <a:lnTo>
                  <a:pt x="410036" y="7247320"/>
                </a:lnTo>
                <a:lnTo>
                  <a:pt x="465177" y="7122720"/>
                </a:lnTo>
                <a:lnTo>
                  <a:pt x="517877" y="6978614"/>
                </a:lnTo>
                <a:lnTo>
                  <a:pt x="567934" y="6815973"/>
                </a:lnTo>
                <a:lnTo>
                  <a:pt x="615146" y="6635766"/>
                </a:lnTo>
                <a:lnTo>
                  <a:pt x="659312" y="6438966"/>
                </a:lnTo>
                <a:lnTo>
                  <a:pt x="700229" y="6226543"/>
                </a:lnTo>
                <a:lnTo>
                  <a:pt x="737695" y="5999468"/>
                </a:lnTo>
                <a:lnTo>
                  <a:pt x="771510" y="5758712"/>
                </a:lnTo>
                <a:lnTo>
                  <a:pt x="801471" y="5505246"/>
                </a:lnTo>
                <a:lnTo>
                  <a:pt x="827376" y="5240040"/>
                </a:lnTo>
                <a:lnTo>
                  <a:pt x="849024" y="4964065"/>
                </a:lnTo>
                <a:lnTo>
                  <a:pt x="866212" y="4678293"/>
                </a:lnTo>
                <a:lnTo>
                  <a:pt x="878740" y="4383694"/>
                </a:lnTo>
                <a:lnTo>
                  <a:pt x="886404" y="4081239"/>
                </a:lnTo>
                <a:lnTo>
                  <a:pt x="889004" y="3771777"/>
                </a:lnTo>
                <a:lnTo>
                  <a:pt x="886404" y="3462437"/>
                </a:lnTo>
                <a:lnTo>
                  <a:pt x="878740" y="3159983"/>
                </a:lnTo>
                <a:lnTo>
                  <a:pt x="866212" y="2865386"/>
                </a:lnTo>
                <a:lnTo>
                  <a:pt x="849024" y="2579616"/>
                </a:lnTo>
                <a:lnTo>
                  <a:pt x="827376" y="2303645"/>
                </a:lnTo>
                <a:lnTo>
                  <a:pt x="801471" y="2038442"/>
                </a:lnTo>
                <a:lnTo>
                  <a:pt x="771511" y="1784980"/>
                </a:lnTo>
                <a:lnTo>
                  <a:pt x="737696" y="1544228"/>
                </a:lnTo>
                <a:lnTo>
                  <a:pt x="700230" y="1317158"/>
                </a:lnTo>
                <a:lnTo>
                  <a:pt x="659313" y="1104739"/>
                </a:lnTo>
                <a:lnTo>
                  <a:pt x="615148" y="907944"/>
                </a:lnTo>
                <a:lnTo>
                  <a:pt x="567937" y="727743"/>
                </a:lnTo>
                <a:lnTo>
                  <a:pt x="517880" y="565106"/>
                </a:lnTo>
                <a:lnTo>
                  <a:pt x="465181" y="421004"/>
                </a:lnTo>
                <a:lnTo>
                  <a:pt x="410041" y="296409"/>
                </a:lnTo>
                <a:lnTo>
                  <a:pt x="352661" y="192290"/>
                </a:lnTo>
                <a:lnTo>
                  <a:pt x="293244" y="109619"/>
                </a:lnTo>
                <a:lnTo>
                  <a:pt x="231991" y="49367"/>
                </a:lnTo>
                <a:lnTo>
                  <a:pt x="169105" y="12503"/>
                </a:lnTo>
                <a:lnTo>
                  <a:pt x="104774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10022205" cy="7494905"/>
          </a:xfrm>
          <a:custGeom>
            <a:avLst/>
            <a:gdLst/>
            <a:ahLst/>
            <a:cxnLst/>
            <a:rect l="l" t="t" r="r" b="b"/>
            <a:pathLst>
              <a:path w="10022205" h="7494905">
                <a:moveTo>
                  <a:pt x="10021640" y="0"/>
                </a:moveTo>
                <a:lnTo>
                  <a:pt x="0" y="7494885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1601874"/>
            <a:ext cx="10081260" cy="1905"/>
          </a:xfrm>
          <a:custGeom>
            <a:avLst/>
            <a:gdLst/>
            <a:ahLst/>
            <a:cxnLst/>
            <a:rect l="l" t="t" r="r" b="b"/>
            <a:pathLst>
              <a:path w="10081260" h="1905">
                <a:moveTo>
                  <a:pt x="10081259" y="0"/>
                </a:moveTo>
                <a:lnTo>
                  <a:pt x="0" y="1429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3067130"/>
            <a:ext cx="10081260" cy="4441190"/>
          </a:xfrm>
          <a:custGeom>
            <a:avLst/>
            <a:gdLst/>
            <a:ahLst/>
            <a:cxnLst/>
            <a:rect l="l" t="t" r="r" b="b"/>
            <a:pathLst>
              <a:path w="10081260" h="4441190">
                <a:moveTo>
                  <a:pt x="10081259" y="0"/>
                </a:moveTo>
                <a:lnTo>
                  <a:pt x="0" y="444114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09701"/>
            <a:ext cx="9102739" cy="1100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30" y="1808386"/>
            <a:ext cx="9102739" cy="51092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en-GB" dirty="0" smtClean="0"/>
              <a:t>13</a:t>
            </a:r>
            <a:r>
              <a:rPr lang="en-GB" dirty="0" smtClean="0">
                <a:latin typeface="Times New Roman"/>
                <a:cs typeface="Times New Roman"/>
              </a:rPr>
              <a:t> </a:t>
            </a:r>
            <a:r>
              <a:rPr lang="en-GB" dirty="0" smtClean="0"/>
              <a:t>– METODA STANDARDNÍCH</a:t>
            </a:r>
            <a:br>
              <a:rPr lang="en-GB" dirty="0" smtClean="0"/>
            </a:br>
            <a:r>
              <a:rPr lang="en-GB" dirty="0" smtClean="0"/>
              <a:t>NÁKLADŮ A VÝNOSŮ</a:t>
            </a:r>
            <a:endParaRPr lang="en-GB" dirty="0"/>
          </a:p>
        </p:txBody>
      </p:sp>
      <p:sp>
        <p:nvSpPr>
          <p:cNvPr id="3" name="object 3"/>
          <p:cNvSpPr txBox="1"/>
          <p:nvPr/>
        </p:nvSpPr>
        <p:spPr>
          <a:xfrm>
            <a:off x="595686" y="1808386"/>
            <a:ext cx="8949690" cy="454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sz="2400" dirty="0">
              <a:latin typeface="Arial"/>
              <a:cs typeface="Arial"/>
            </a:endParaRPr>
          </a:p>
          <a:p>
            <a:pPr marL="334010" indent="-32131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464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vysvětlit cíl, význam a obsah metody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standardních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34010" indent="-321310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464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vysvětlit podstatu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druhy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standard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34010" indent="-32131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464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 vztah metody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standardních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normové metody,</a:t>
            </a:r>
            <a:endParaRPr sz="2400" dirty="0">
              <a:latin typeface="Arial"/>
              <a:cs typeface="Arial"/>
            </a:endParaRPr>
          </a:p>
          <a:p>
            <a:pPr marL="334010" indent="-32131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464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charakterizovat základní typy odchylek,</a:t>
            </a:r>
            <a:endParaRPr sz="2400" dirty="0">
              <a:latin typeface="Arial"/>
              <a:cs typeface="Arial"/>
            </a:endParaRPr>
          </a:p>
          <a:p>
            <a:pPr marL="334010" marR="1304925" indent="-321310" algn="just">
              <a:lnSpc>
                <a:spcPct val="93200"/>
              </a:lnSpc>
              <a:spcBef>
                <a:spcPts val="1395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464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charakterizovat strukturu odchylek při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řízení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zjišťování hospodářského výsledku na principu plných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34010" indent="-321310">
              <a:lnSpc>
                <a:spcPts val="2785"/>
              </a:lnSpc>
              <a:spcBef>
                <a:spcPts val="1185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464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raznit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specifika zjišťování odchylek při nehomogenní</a:t>
            </a:r>
            <a:endParaRPr sz="2400" dirty="0">
              <a:latin typeface="Arial"/>
              <a:cs typeface="Arial"/>
            </a:endParaRPr>
          </a:p>
          <a:p>
            <a:pPr marL="334010">
              <a:lnSpc>
                <a:spcPts val="278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produkci.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Analýza</a:t>
            </a:r>
            <a:r>
              <a:rPr spc="-5" dirty="0"/>
              <a:t> </a:t>
            </a:r>
            <a:r>
              <a:rPr spc="-20" dirty="0"/>
              <a:t>odchylek</a:t>
            </a:r>
            <a:r>
              <a:rPr spc="15" dirty="0"/>
              <a:t> </a:t>
            </a:r>
            <a:r>
              <a:rPr spc="-15" dirty="0">
                <a:latin typeface="Arial"/>
                <a:cs typeface="Arial"/>
              </a:rPr>
              <a:t>-</a:t>
            </a:r>
            <a:r>
              <a:rPr spc="125" dirty="0">
                <a:latin typeface="Times New Roman"/>
                <a:cs typeface="Times New Roman"/>
              </a:rPr>
              <a:t> </a:t>
            </a:r>
            <a:r>
              <a:rPr spc="-20" dirty="0"/>
              <a:t>shrnutí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961292"/>
              </p:ext>
            </p:extLst>
          </p:nvPr>
        </p:nvGraphicFramePr>
        <p:xfrm>
          <a:off x="559501" y="1678681"/>
          <a:ext cx="8975794" cy="57347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8556"/>
                <a:gridCol w="4176652"/>
                <a:gridCol w="2830586"/>
              </a:tblGrid>
              <a:tr h="744870">
                <a:tc>
                  <a:txBody>
                    <a:bodyPr/>
                    <a:lstStyle/>
                    <a:p>
                      <a:pPr marL="356235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Arial"/>
                          <a:cs typeface="Arial"/>
                        </a:rPr>
                        <a:t>Odch</a:t>
                      </a:r>
                      <a:r>
                        <a:rPr sz="2200" b="1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lka</a:t>
                      </a:r>
                      <a:endParaRPr sz="2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0"/>
                        </a:lnSpc>
                      </a:pPr>
                      <a:r>
                        <a:rPr sz="2200" b="1" dirty="0">
                          <a:latin typeface="Arial"/>
                          <a:cs typeface="Arial"/>
                        </a:rPr>
                        <a:t>Fa</a:t>
                      </a:r>
                      <a:r>
                        <a:rPr sz="2200" b="1" spc="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tor</a:t>
                      </a:r>
                      <a:r>
                        <a:rPr sz="2200" b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–</a:t>
                      </a:r>
                      <a:r>
                        <a:rPr sz="22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výraz</a:t>
                      </a:r>
                      <a:r>
                        <a:rPr sz="22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vzniku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2390"/>
                        </a:lnSpc>
                      </a:pPr>
                      <a:r>
                        <a:rPr sz="2200" b="1" dirty="0">
                          <a:latin typeface="Arial"/>
                          <a:cs typeface="Arial"/>
                        </a:rPr>
                        <a:t>odch</a:t>
                      </a:r>
                      <a:r>
                        <a:rPr sz="2200" b="1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200" b="1" spc="1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y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</a:tr>
              <a:tr h="1033515">
                <a:tc>
                  <a:txBody>
                    <a:bodyPr/>
                    <a:lstStyle/>
                    <a:p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98FF"/>
                    </a:solidFill>
                  </a:tcPr>
                </a:tc>
                <a:tc>
                  <a:txBody>
                    <a:bodyPr/>
                    <a:lstStyle/>
                    <a:p>
                      <a:pPr marL="97028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Arial"/>
                          <a:cs typeface="Arial"/>
                        </a:rPr>
                        <a:t>Ná</a:t>
                      </a:r>
                      <a:r>
                        <a:rPr sz="2200" b="1" spc="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lady</a:t>
                      </a:r>
                      <a:r>
                        <a:rPr sz="2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(v</a:t>
                      </a:r>
                      <a:r>
                        <a:rPr sz="22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tu</a:t>
                      </a:r>
                      <a:r>
                        <a:rPr sz="2200" b="1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y)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98FF"/>
                    </a:solidFill>
                  </a:tcPr>
                </a:tc>
                <a:tc>
                  <a:txBody>
                    <a:bodyPr/>
                    <a:lstStyle/>
                    <a:p>
                      <a:pPr marL="259715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Arial"/>
                          <a:cs typeface="Arial"/>
                        </a:rPr>
                        <a:t>Výnosy</a:t>
                      </a:r>
                      <a:r>
                        <a:rPr sz="2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(výstu</a:t>
                      </a:r>
                      <a:r>
                        <a:rPr sz="2200" b="1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200" b="1" spc="-1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98FF"/>
                    </a:solidFill>
                  </a:tcPr>
                </a:tc>
              </a:tr>
              <a:tr h="1277873"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ant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tati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ní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2390"/>
                        </a:lnSpc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Změny</a:t>
                      </a:r>
                      <a:r>
                        <a:rPr sz="22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mno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ž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ství</a:t>
                      </a:r>
                      <a:r>
                        <a:rPr sz="22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sp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tře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y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2390"/>
                        </a:lnSpc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mat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á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2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rá</a:t>
                      </a:r>
                      <a:r>
                        <a:rPr sz="2200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e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2390"/>
                        </a:lnSpc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Změna</a:t>
                      </a:r>
                      <a:r>
                        <a:rPr sz="22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j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mu</a:t>
                      </a:r>
                    </a:p>
                    <a:p>
                      <a:pPr marL="2540" algn="ctr">
                        <a:lnSpc>
                          <a:spcPts val="2390"/>
                        </a:lnSpc>
                      </a:pPr>
                      <a:r>
                        <a:rPr sz="2200" dirty="0" err="1" smtClean="0">
                          <a:latin typeface="Arial"/>
                          <a:cs typeface="Arial"/>
                        </a:rPr>
                        <a:t>vý</a:t>
                      </a:r>
                      <a:r>
                        <a:rPr sz="2200" spc="5" dirty="0" err="1" smtClean="0">
                          <a:latin typeface="Arial"/>
                          <a:cs typeface="Arial"/>
                        </a:rPr>
                        <a:t>k</a:t>
                      </a:r>
                      <a:r>
                        <a:rPr sz="2200" dirty="0" err="1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2200" spc="5" dirty="0" err="1" smtClean="0">
                          <a:latin typeface="Arial"/>
                          <a:cs typeface="Arial"/>
                        </a:rPr>
                        <a:t>n</a:t>
                      </a:r>
                      <a:r>
                        <a:rPr lang="cs-CZ" sz="2200" dirty="0" smtClean="0">
                          <a:latin typeface="Arial"/>
                          <a:cs typeface="Arial"/>
                        </a:rPr>
                        <a:t>ů</a:t>
                      </a:r>
                      <a:endParaRPr sz="2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1933611">
                <a:tc>
                  <a:txBody>
                    <a:bodyPr/>
                    <a:lstStyle/>
                    <a:p>
                      <a:pPr marL="307340">
                        <a:lnSpc>
                          <a:spcPct val="100000"/>
                        </a:lnSpc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alit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tivní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98FF"/>
                    </a:solidFill>
                  </a:tcPr>
                </a:tc>
                <a:tc>
                  <a:txBody>
                    <a:bodyPr/>
                    <a:lstStyle/>
                    <a:p>
                      <a:pPr marL="1092200" marR="660400" indent="-426720">
                        <a:lnSpc>
                          <a:spcPts val="2140"/>
                        </a:lnSpc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Změna</a:t>
                      </a:r>
                      <a:r>
                        <a:rPr sz="22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ny</a:t>
                      </a:r>
                      <a:r>
                        <a:rPr sz="2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ateri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á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lu, mzdového</a:t>
                      </a:r>
                      <a:r>
                        <a:rPr sz="22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tar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fu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98FF"/>
                    </a:solidFill>
                  </a:tcPr>
                </a:tc>
                <a:tc>
                  <a:txBody>
                    <a:bodyPr/>
                    <a:lstStyle/>
                    <a:p>
                      <a:pPr marL="132715" marR="122555" indent="513715">
                        <a:lnSpc>
                          <a:spcPts val="2140"/>
                        </a:lnSpc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Změna</a:t>
                      </a:r>
                      <a:r>
                        <a:rPr sz="22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2200" dirty="0" err="1">
                          <a:latin typeface="Arial"/>
                          <a:cs typeface="Arial"/>
                        </a:rPr>
                        <a:t>pr</a:t>
                      </a:r>
                      <a:r>
                        <a:rPr sz="2200" spc="5" dirty="0" err="1">
                          <a:latin typeface="Arial"/>
                          <a:cs typeface="Arial"/>
                        </a:rPr>
                        <a:t>o</a:t>
                      </a:r>
                      <a:r>
                        <a:rPr sz="2200" dirty="0" err="1">
                          <a:latin typeface="Arial"/>
                          <a:cs typeface="Arial"/>
                        </a:rPr>
                        <a:t>d</a:t>
                      </a:r>
                      <a:r>
                        <a:rPr sz="2200" spc="5" dirty="0" err="1">
                          <a:latin typeface="Arial"/>
                          <a:cs typeface="Arial"/>
                        </a:rPr>
                        <a:t>á</a:t>
                      </a:r>
                      <a:r>
                        <a:rPr sz="2200" dirty="0" err="1">
                          <a:latin typeface="Arial"/>
                          <a:cs typeface="Arial"/>
                        </a:rPr>
                        <a:t>van</a:t>
                      </a:r>
                      <a:r>
                        <a:rPr sz="2200" spc="10" dirty="0" err="1">
                          <a:latin typeface="Arial"/>
                          <a:cs typeface="Arial"/>
                        </a:rPr>
                        <a:t>ý</a:t>
                      </a:r>
                      <a:r>
                        <a:rPr sz="2200" spc="5" dirty="0" err="1">
                          <a:latin typeface="Arial"/>
                          <a:cs typeface="Arial"/>
                        </a:rPr>
                        <a:t>c</a:t>
                      </a:r>
                      <a:r>
                        <a:rPr sz="2200" dirty="0" err="1">
                          <a:latin typeface="Arial"/>
                          <a:cs typeface="Arial"/>
                        </a:rPr>
                        <a:t>h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 err="1" smtClean="0">
                          <a:latin typeface="Arial"/>
                          <a:cs typeface="Arial"/>
                        </a:rPr>
                        <a:t>vý</a:t>
                      </a:r>
                      <a:r>
                        <a:rPr sz="2200" spc="5" dirty="0" err="1" smtClean="0">
                          <a:latin typeface="Arial"/>
                          <a:cs typeface="Arial"/>
                        </a:rPr>
                        <a:t>k</a:t>
                      </a:r>
                      <a:r>
                        <a:rPr sz="2200" dirty="0" err="1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2200" spc="5" dirty="0" err="1" smtClean="0">
                          <a:latin typeface="Arial"/>
                          <a:cs typeface="Arial"/>
                        </a:rPr>
                        <a:t>n</a:t>
                      </a:r>
                      <a:r>
                        <a:rPr lang="cs-CZ" sz="2200" dirty="0" smtClean="0">
                          <a:latin typeface="Arial"/>
                          <a:cs typeface="Arial"/>
                        </a:rPr>
                        <a:t>ů</a:t>
                      </a:r>
                      <a:endParaRPr sz="2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98FF"/>
                    </a:solidFill>
                  </a:tcPr>
                </a:tc>
              </a:tr>
              <a:tr h="744877">
                <a:tc>
                  <a:txBody>
                    <a:bodyPr/>
                    <a:lstStyle/>
                    <a:p>
                      <a:pPr marL="424815">
                        <a:lnSpc>
                          <a:spcPct val="100000"/>
                        </a:lnSpc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Stru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tury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>
                  <a:txBody>
                    <a:bodyPr/>
                    <a:lstStyle/>
                    <a:p>
                      <a:pPr marL="766445" marR="672465" indent="-85725">
                        <a:lnSpc>
                          <a:spcPts val="2140"/>
                        </a:lnSpc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Změna</a:t>
                      </a:r>
                      <a:r>
                        <a:rPr sz="22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5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2200" dirty="0" err="1">
                          <a:latin typeface="Arial"/>
                          <a:cs typeface="Arial"/>
                        </a:rPr>
                        <a:t>tru</a:t>
                      </a:r>
                      <a:r>
                        <a:rPr sz="2200" spc="5" dirty="0" err="1">
                          <a:latin typeface="Arial"/>
                          <a:cs typeface="Arial"/>
                        </a:rPr>
                        <a:t>k</a:t>
                      </a:r>
                      <a:r>
                        <a:rPr sz="2200" dirty="0" err="1">
                          <a:latin typeface="Arial"/>
                          <a:cs typeface="Arial"/>
                        </a:rPr>
                        <a:t>tury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 err="1" smtClean="0">
                          <a:latin typeface="Arial"/>
                          <a:cs typeface="Arial"/>
                        </a:rPr>
                        <a:t>dr</a:t>
                      </a:r>
                      <a:r>
                        <a:rPr sz="2200" spc="5" dirty="0" err="1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2200" dirty="0" err="1" smtClean="0">
                          <a:latin typeface="Arial"/>
                          <a:cs typeface="Arial"/>
                        </a:rPr>
                        <a:t>h</a:t>
                      </a:r>
                      <a:r>
                        <a:rPr lang="cs-CZ" sz="2200" dirty="0" smtClean="0">
                          <a:latin typeface="Arial"/>
                          <a:cs typeface="Arial"/>
                        </a:rPr>
                        <a:t>ů</a:t>
                      </a:r>
                      <a:r>
                        <a:rPr sz="22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mat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á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2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ruh</a:t>
                      </a:r>
                      <a:r>
                        <a:rPr sz="22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ác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e</a:t>
                      </a: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>
                  <a:txBody>
                    <a:bodyPr/>
                    <a:lstStyle/>
                    <a:p>
                      <a:pPr marL="972819" marR="403225" indent="-559435">
                        <a:lnSpc>
                          <a:spcPts val="2140"/>
                        </a:lnSpc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Změny</a:t>
                      </a:r>
                      <a:r>
                        <a:rPr sz="2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5" dirty="0" err="1">
                          <a:latin typeface="Arial"/>
                          <a:cs typeface="Arial"/>
                        </a:rPr>
                        <a:t>s</a:t>
                      </a:r>
                      <a:r>
                        <a:rPr sz="2200" dirty="0" err="1">
                          <a:latin typeface="Arial"/>
                          <a:cs typeface="Arial"/>
                        </a:rPr>
                        <a:t>tru</a:t>
                      </a:r>
                      <a:r>
                        <a:rPr sz="2200" spc="5" dirty="0" err="1">
                          <a:latin typeface="Arial"/>
                          <a:cs typeface="Arial"/>
                        </a:rPr>
                        <a:t>k</a:t>
                      </a:r>
                      <a:r>
                        <a:rPr sz="2200" dirty="0" err="1">
                          <a:latin typeface="Arial"/>
                          <a:cs typeface="Arial"/>
                        </a:rPr>
                        <a:t>tury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 err="1" smtClean="0">
                          <a:latin typeface="Arial"/>
                          <a:cs typeface="Arial"/>
                        </a:rPr>
                        <a:t>vý</a:t>
                      </a:r>
                      <a:r>
                        <a:rPr sz="2200" spc="5" dirty="0" err="1" smtClean="0">
                          <a:latin typeface="Arial"/>
                          <a:cs typeface="Arial"/>
                        </a:rPr>
                        <a:t>k</a:t>
                      </a:r>
                      <a:r>
                        <a:rPr sz="2200" dirty="0" err="1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2200" spc="5" dirty="0" err="1" smtClean="0">
                          <a:latin typeface="Arial"/>
                          <a:cs typeface="Arial"/>
                        </a:rPr>
                        <a:t>n</a:t>
                      </a:r>
                      <a:r>
                        <a:rPr lang="cs-CZ" sz="2200" dirty="0" smtClean="0">
                          <a:latin typeface="Arial"/>
                          <a:cs typeface="Arial"/>
                        </a:rPr>
                        <a:t>ů</a:t>
                      </a:r>
                      <a:endParaRPr sz="2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Analýza odchylek při aplikaci metody</a:t>
            </a:r>
          </a:p>
          <a:p>
            <a:pPr marL="12700">
              <a:lnSpc>
                <a:spcPts val="4630"/>
              </a:lnSpc>
            </a:pPr>
            <a:r>
              <a:rPr dirty="0"/>
              <a:t>variable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costing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3" y="1808386"/>
            <a:ext cx="8907780" cy="50321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marR="5080" indent="-338455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Zjišťování výsledku hospodaření vychází 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vyjádření marže jako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rozdílu mezi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výnosy 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prodeje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variabilními náklady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prodaných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marže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odečítají fixní náklady,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jsou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brány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52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plné výši jako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 období,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rozdíl představuje zisk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ztrátu.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promítá do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struktury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odchylek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kvantitativní odchylky z objemu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prodeje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kvalitativní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odchylky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výnos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 prodeje</a:t>
            </a:r>
            <a:endParaRPr sz="2400" dirty="0">
              <a:latin typeface="Arial"/>
              <a:cs typeface="Arial"/>
            </a:endParaRPr>
          </a:p>
          <a:p>
            <a:pPr marL="350520" marR="1127760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kvantitativní a kvalitativní odchylky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prodaných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kvalitativní a kvantitativní odchylky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fixních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vynaložených v hodnoceném období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3312"/>
          </a:xfrm>
          <a:prstGeom prst="rect">
            <a:avLst/>
          </a:prstGeom>
        </p:spPr>
        <p:txBody>
          <a:bodyPr vert="horz" wrap="square" lIns="0" tIns="2651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Kvantitativní a kvalitativní odchylka</a:t>
            </a:r>
          </a:p>
        </p:txBody>
      </p:sp>
      <p:sp>
        <p:nvSpPr>
          <p:cNvPr id="25" name="Zástupný symbol pro text 2"/>
          <p:cNvSpPr>
            <a:spLocks noGrp="1"/>
          </p:cNvSpPr>
          <p:nvPr>
            <p:ph type="body" idx="1"/>
          </p:nvPr>
        </p:nvSpPr>
        <p:spPr>
          <a:xfrm>
            <a:off x="490530" y="1808386"/>
            <a:ext cx="9102739" cy="4431983"/>
          </a:xfrm>
        </p:spPr>
        <p:txBody>
          <a:bodyPr/>
          <a:lstStyle/>
          <a:p>
            <a:r>
              <a:rPr lang="cs-CZ" dirty="0"/>
              <a:t>Kvantitativní odchylka (</a:t>
            </a:r>
            <a:r>
              <a:rPr lang="cs-CZ" b="1" dirty="0" err="1"/>
              <a:t>O</a:t>
            </a:r>
            <a:r>
              <a:rPr lang="cs-CZ" b="1" baseline="-25000" dirty="0" err="1"/>
              <a:t>q</a:t>
            </a:r>
            <a:r>
              <a:rPr lang="cs-CZ" dirty="0"/>
              <a:t>) se zjistí jako rozdíl mezi skutečným (</a:t>
            </a:r>
            <a:r>
              <a:rPr lang="cs-CZ" b="1" dirty="0" err="1"/>
              <a:t>Q</a:t>
            </a:r>
            <a:r>
              <a:rPr lang="cs-CZ" b="1" baseline="-25000" dirty="0" err="1"/>
              <a:t>sk</a:t>
            </a:r>
            <a:r>
              <a:rPr lang="cs-CZ" dirty="0"/>
              <a:t>) a standardním (</a:t>
            </a:r>
            <a:r>
              <a:rPr lang="cs-CZ" b="1" dirty="0" err="1"/>
              <a:t>Q</a:t>
            </a:r>
            <a:r>
              <a:rPr lang="cs-CZ" b="1" baseline="-25000" dirty="0" err="1"/>
              <a:t>st</a:t>
            </a:r>
            <a:r>
              <a:rPr lang="cs-CZ" dirty="0"/>
              <a:t>) objemem prodeje, vynásobený standardní jednotkovou marží (</a:t>
            </a:r>
            <a:r>
              <a:rPr lang="cs-CZ" b="1" dirty="0" err="1"/>
              <a:t>m</a:t>
            </a:r>
            <a:r>
              <a:rPr lang="cs-CZ" b="1" baseline="-25000" dirty="0" err="1"/>
              <a:t>st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algn="ctr"/>
            <a:r>
              <a:rPr lang="cs-CZ" b="1" dirty="0" err="1"/>
              <a:t>Oq</a:t>
            </a:r>
            <a:r>
              <a:rPr lang="cs-CZ" b="1" dirty="0"/>
              <a:t> = (</a:t>
            </a:r>
            <a:r>
              <a:rPr lang="cs-CZ" b="1" dirty="0" err="1"/>
              <a:t>Q</a:t>
            </a:r>
            <a:r>
              <a:rPr lang="cs-CZ" b="1" baseline="-25000" dirty="0" err="1"/>
              <a:t>sk</a:t>
            </a:r>
            <a:r>
              <a:rPr lang="cs-CZ" b="1" dirty="0"/>
              <a:t> -</a:t>
            </a:r>
            <a:r>
              <a:rPr lang="cs-CZ" b="1" dirty="0" err="1"/>
              <a:t>Q</a:t>
            </a:r>
            <a:r>
              <a:rPr lang="cs-CZ" b="1" baseline="-25000" dirty="0" err="1"/>
              <a:t>st</a:t>
            </a:r>
            <a:r>
              <a:rPr lang="cs-CZ" b="1" dirty="0"/>
              <a:t>) . </a:t>
            </a:r>
            <a:r>
              <a:rPr lang="cs-CZ" b="1" dirty="0" err="1"/>
              <a:t>m</a:t>
            </a:r>
            <a:r>
              <a:rPr lang="cs-CZ" b="1" baseline="-25000" dirty="0" err="1"/>
              <a:t>st</a:t>
            </a:r>
            <a:endParaRPr lang="cs-CZ" baseline="-25000" dirty="0"/>
          </a:p>
          <a:p>
            <a:endParaRPr lang="cs-CZ" b="1" dirty="0" smtClean="0"/>
          </a:p>
          <a:p>
            <a:r>
              <a:rPr lang="cs-CZ" b="1" dirty="0" smtClean="0"/>
              <a:t>Kvalitativní </a:t>
            </a:r>
            <a:r>
              <a:rPr lang="cs-CZ" b="1" dirty="0"/>
              <a:t>odchylka výnosů z prodeje (O</a:t>
            </a:r>
            <a:r>
              <a:rPr lang="cs-CZ" b="1" baseline="-25000" dirty="0"/>
              <a:t>p</a:t>
            </a:r>
            <a:r>
              <a:rPr lang="cs-CZ" b="1" dirty="0"/>
              <a:t>)</a:t>
            </a:r>
            <a:r>
              <a:rPr lang="cs-CZ" dirty="0"/>
              <a:t>vzniká </a:t>
            </a:r>
            <a:r>
              <a:rPr lang="cs-CZ" dirty="0" smtClean="0"/>
              <a:t>v důsledku </a:t>
            </a:r>
            <a:r>
              <a:rPr lang="cs-CZ" dirty="0"/>
              <a:t>změny prodejní ceny prodávaných výkonů; zjistí se jako rozdíl mezi skutečnou </a:t>
            </a:r>
            <a:r>
              <a:rPr lang="cs-CZ" b="1" dirty="0"/>
              <a:t>(</a:t>
            </a:r>
            <a:r>
              <a:rPr lang="cs-CZ" b="1" dirty="0" err="1"/>
              <a:t>c</a:t>
            </a:r>
            <a:r>
              <a:rPr lang="cs-CZ" b="1" baseline="-25000" dirty="0" err="1"/>
              <a:t>sk</a:t>
            </a:r>
            <a:r>
              <a:rPr lang="cs-CZ" b="1" dirty="0"/>
              <a:t>)</a:t>
            </a:r>
            <a:r>
              <a:rPr lang="cs-CZ" dirty="0"/>
              <a:t>a standardní prodejní cenou</a:t>
            </a:r>
            <a:r>
              <a:rPr lang="cs-CZ" b="1" dirty="0"/>
              <a:t>(</a:t>
            </a:r>
            <a:r>
              <a:rPr lang="cs-CZ" b="1" dirty="0" err="1"/>
              <a:t>c</a:t>
            </a:r>
            <a:r>
              <a:rPr lang="cs-CZ" b="1" baseline="-25000" dirty="0" err="1"/>
              <a:t>st</a:t>
            </a:r>
            <a:r>
              <a:rPr lang="cs-CZ" b="1" dirty="0"/>
              <a:t>)</a:t>
            </a:r>
            <a:r>
              <a:rPr lang="cs-CZ" dirty="0"/>
              <a:t>, vynásobený skutečným objemem prodeje</a:t>
            </a:r>
            <a:r>
              <a:rPr lang="cs-CZ" b="1" dirty="0"/>
              <a:t>(</a:t>
            </a:r>
            <a:r>
              <a:rPr lang="cs-CZ" b="1" dirty="0" err="1"/>
              <a:t>Q</a:t>
            </a:r>
            <a:r>
              <a:rPr lang="cs-CZ" b="1" baseline="-25000" dirty="0" err="1"/>
              <a:t>sk</a:t>
            </a:r>
            <a:r>
              <a:rPr lang="cs-CZ" b="1" dirty="0"/>
              <a:t>)</a:t>
            </a:r>
            <a:r>
              <a:rPr lang="cs-CZ" dirty="0"/>
              <a:t>. </a:t>
            </a:r>
          </a:p>
          <a:p>
            <a:endParaRPr lang="cs-CZ" b="1" dirty="0" smtClean="0"/>
          </a:p>
          <a:p>
            <a:pPr algn="ctr"/>
            <a:r>
              <a:rPr lang="cs-CZ" b="1" dirty="0" smtClean="0"/>
              <a:t>Op</a:t>
            </a:r>
            <a:r>
              <a:rPr lang="cs-CZ" b="1" dirty="0"/>
              <a:t>= (</a:t>
            </a:r>
            <a:r>
              <a:rPr lang="cs-CZ" b="1" dirty="0" err="1"/>
              <a:t>c</a:t>
            </a:r>
            <a:r>
              <a:rPr lang="cs-CZ" b="1" baseline="-25000" dirty="0" err="1"/>
              <a:t>sk</a:t>
            </a:r>
            <a:r>
              <a:rPr lang="cs-CZ" b="1" dirty="0"/>
              <a:t> -</a:t>
            </a:r>
            <a:r>
              <a:rPr lang="cs-CZ" b="1" dirty="0" err="1"/>
              <a:t>c</a:t>
            </a:r>
            <a:r>
              <a:rPr lang="cs-CZ" b="1" baseline="-25000" dirty="0" err="1"/>
              <a:t>st</a:t>
            </a:r>
            <a:r>
              <a:rPr lang="cs-CZ" b="1" dirty="0"/>
              <a:t>) . </a:t>
            </a:r>
            <a:r>
              <a:rPr lang="cs-CZ" b="1" dirty="0" err="1"/>
              <a:t>Q</a:t>
            </a:r>
            <a:r>
              <a:rPr lang="cs-CZ" b="1" baseline="-25000" dirty="0" err="1"/>
              <a:t>sk</a:t>
            </a:r>
            <a:endParaRPr lang="cs-CZ" baseline="-25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391406"/>
            <a:ext cx="8300084" cy="1100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sz="4000" spc="-20" dirty="0">
                <a:solidFill>
                  <a:srgbClr val="FFFFFF"/>
                </a:solidFill>
                <a:latin typeface="Arial"/>
                <a:cs typeface="Arial"/>
              </a:rPr>
              <a:t>Kvanti</a:t>
            </a:r>
            <a:r>
              <a:rPr sz="40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4000" spc="-20" dirty="0">
                <a:solidFill>
                  <a:srgbClr val="FFFFFF"/>
                </a:solidFill>
                <a:latin typeface="Arial"/>
                <a:cs typeface="Arial"/>
              </a:rPr>
              <a:t>ativní</a:t>
            </a:r>
            <a:r>
              <a:rPr sz="4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2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4000" spc="-1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4000" spc="-15" dirty="0">
                <a:solidFill>
                  <a:srgbClr val="FFFFFF"/>
                </a:solidFill>
                <a:latin typeface="Arial"/>
                <a:cs typeface="Arial"/>
              </a:rPr>
              <a:t>alitati</a:t>
            </a:r>
            <a:r>
              <a:rPr sz="4000" spc="-1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4000" spc="-20" dirty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20" dirty="0">
                <a:solidFill>
                  <a:srgbClr val="FFFFFF"/>
                </a:solidFill>
                <a:latin typeface="Arial"/>
                <a:cs typeface="Arial"/>
              </a:rPr>
              <a:t>odchylka</a:t>
            </a:r>
            <a:r>
              <a:rPr sz="4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635"/>
              </a:lnSpc>
            </a:pPr>
            <a:r>
              <a:rPr sz="4000" spc="-20" dirty="0">
                <a:solidFill>
                  <a:srgbClr val="FFFFFF"/>
                </a:solidFill>
                <a:latin typeface="Arial"/>
                <a:cs typeface="Arial"/>
              </a:rPr>
              <a:t>grafické</a:t>
            </a: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20" dirty="0">
                <a:solidFill>
                  <a:srgbClr val="FFFFFF"/>
                </a:solidFill>
                <a:latin typeface="Arial"/>
                <a:cs typeface="Arial"/>
              </a:rPr>
              <a:t>vyjádření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49362" y="2279651"/>
            <a:ext cx="6864339" cy="4286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Odchylky </a:t>
            </a:r>
            <a:r>
              <a:rPr dirty="0" err="1"/>
              <a:t>variabilních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74785" cy="25821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10185">
              <a:lnSpc>
                <a:spcPts val="2680"/>
              </a:lnSpc>
              <a:tabLst>
                <a:tab pos="543560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Celková odchylka variabilních nákladů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dána rozdílem mezi standardními a skutečně vynaloženými	variabilními náklady. Tuto odchylku lze analyzovat jednak podle jednotlivých složek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na kvantitativní a kvalitativní složku.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93200"/>
              </a:lnSpc>
              <a:spcBef>
                <a:spcPts val="1340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Kvantitativní odchylky variabilních nákladů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představují zvýšení či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snížení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sledku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překročení či úspory spotřebovaných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zdroj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(materiálu, času práce)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23521" y="4546120"/>
            <a:ext cx="24511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28625" algn="l"/>
                <a:tab pos="1266825" algn="l"/>
                <a:tab pos="191643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(Q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61265" y="4755352"/>
            <a:ext cx="239331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92480" algn="l"/>
                <a:tab pos="1452245" algn="l"/>
                <a:tab pos="2199640" algn="l"/>
              </a:tabLst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sk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0530" y="5062771"/>
            <a:ext cx="9008110" cy="20023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1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Naopak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kvalitativní odchylka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představuje zvýšení či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snížení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sledku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změny ceny materiálu, změny mzdového tarifu či změny ocenění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jednotku vztahové veličiny ovlivňující výši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R="129539" algn="ctr">
              <a:lnSpc>
                <a:spcPts val="2340"/>
              </a:lnSpc>
              <a:spcBef>
                <a:spcPts val="1200"/>
              </a:spcBef>
              <a:tabLst>
                <a:tab pos="415925" algn="l"/>
                <a:tab pos="1231265" algn="l"/>
                <a:tab pos="176657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(c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endParaRPr sz="2400" dirty="0">
              <a:latin typeface="Arial"/>
              <a:cs typeface="Arial"/>
            </a:endParaRPr>
          </a:p>
          <a:p>
            <a:pPr marL="325755" algn="ctr">
              <a:lnSpc>
                <a:spcPts val="1380"/>
              </a:lnSpc>
              <a:tabLst>
                <a:tab pos="1037590" algn="l"/>
                <a:tab pos="1674495" algn="l"/>
                <a:tab pos="2449195" algn="l"/>
              </a:tabLst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sk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sk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391406"/>
            <a:ext cx="9090660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sz="4000" spc="-25" dirty="0">
                <a:solidFill>
                  <a:srgbClr val="FFFFFF"/>
                </a:solidFill>
                <a:latin typeface="Arial"/>
                <a:cs typeface="Arial"/>
              </a:rPr>
              <a:t>Odchyl</a:t>
            </a:r>
            <a:r>
              <a:rPr sz="4000" spc="-1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4000" spc="-2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20" dirty="0" err="1">
                <a:solidFill>
                  <a:srgbClr val="FFFFFF"/>
                </a:solidFill>
                <a:latin typeface="Arial"/>
                <a:cs typeface="Arial"/>
              </a:rPr>
              <a:t>variabilní</a:t>
            </a:r>
            <a:r>
              <a:rPr sz="4000" spc="-15" dirty="0" err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4000" spc="-25" dirty="0" err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40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105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4000" spc="-105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4000" spc="3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20" dirty="0">
                <a:solidFill>
                  <a:srgbClr val="FFFFFF"/>
                </a:solidFill>
                <a:latin typeface="Arial"/>
                <a:cs typeface="Arial"/>
              </a:rPr>
              <a:t>grafic</a:t>
            </a:r>
            <a:r>
              <a:rPr sz="4000" spc="-1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4000" spc="-25" dirty="0">
                <a:solidFill>
                  <a:srgbClr val="FFFFFF"/>
                </a:solidFill>
                <a:latin typeface="Arial"/>
                <a:cs typeface="Arial"/>
              </a:rPr>
              <a:t>é</a:t>
            </a:r>
            <a:endParaRPr sz="4000" dirty="0">
              <a:latin typeface="Arial"/>
              <a:cs typeface="Arial"/>
            </a:endParaRPr>
          </a:p>
          <a:p>
            <a:pPr marL="12700">
              <a:lnSpc>
                <a:spcPts val="4635"/>
              </a:lnSpc>
            </a:pPr>
            <a:r>
              <a:rPr sz="4000" spc="-20" dirty="0">
                <a:solidFill>
                  <a:srgbClr val="FFFFFF"/>
                </a:solidFill>
                <a:latin typeface="Arial"/>
                <a:cs typeface="Arial"/>
              </a:rPr>
              <a:t>znázornění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873" y="2206550"/>
            <a:ext cx="8789913" cy="49260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Odchylky </a:t>
            </a:r>
            <a:r>
              <a:rPr dirty="0" err="1"/>
              <a:t>fixních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24620" cy="41356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398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 aplikaci metody odděleného řízení fixních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v odchylce celkového zisku projeví pouze tzv.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absolutní odchylka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fixních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vyjadřuje absolutní úsporu či překročení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fixních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část úspornostní formy hospodárnosti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93200"/>
              </a:lnSpc>
              <a:spcBef>
                <a:spcPts val="134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Objemová odchylka vyjadřuje relativní úsporu či překročení vzniklé lepším či horším využitím kapacity, k níž se váží fixní náklady, je výrazem tzv.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výtěžnostní formy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hospodárnosti.</a:t>
            </a:r>
            <a:endParaRPr sz="2400" dirty="0">
              <a:latin typeface="Arial"/>
              <a:cs typeface="Arial"/>
            </a:endParaRPr>
          </a:p>
          <a:p>
            <a:pPr marL="12700" marR="109855">
              <a:lnSpc>
                <a:spcPct val="92900"/>
              </a:lnSpc>
              <a:spcBef>
                <a:spcPts val="140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metodě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standardních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aplikované na bázi Variable Costing, není tato odchylka součástí systému odchylek celkového absolutního zisku. Význam této informace však někdy vyžaduje zjišťovat relativní odchylku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fixních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mimo uvedený systém.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0530" y="6084123"/>
            <a:ext cx="720344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260340" algn="l"/>
                <a:tab pos="55314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Relativní odchylka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fixních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zjistí jako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10031" y="6293355"/>
            <a:ext cx="17208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76988" y="6602330"/>
            <a:ext cx="352615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b="1" baseline="-27777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(FN</a:t>
            </a:r>
            <a:r>
              <a:rPr sz="2400" b="1" baseline="-27777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/Q</a:t>
            </a:r>
            <a:r>
              <a:rPr sz="2400" b="1" baseline="-27777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)*Q</a:t>
            </a:r>
            <a:r>
              <a:rPr sz="2400" b="1" baseline="-27777" dirty="0">
                <a:solidFill>
                  <a:srgbClr val="FFFFFF"/>
                </a:solidFill>
                <a:latin typeface="Arial"/>
                <a:cs typeface="Arial"/>
              </a:rPr>
              <a:t>SK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-FN</a:t>
            </a:r>
            <a:r>
              <a:rPr sz="2400" b="1" baseline="-27777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endParaRPr sz="2400" baseline="-27777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Analýza odchylek při aplikaci metody</a:t>
            </a:r>
          </a:p>
          <a:p>
            <a:pPr marL="12700">
              <a:lnSpc>
                <a:spcPts val="4630"/>
              </a:lnSpc>
            </a:pPr>
            <a:r>
              <a:rPr dirty="0" err="1"/>
              <a:t>plných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04605" cy="50590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0701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Ocenění vytvářených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realizovaných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úrovni předem stanovených jednotkových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podílu stendardních fixních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výrobních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připadající na vytvořený výkon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  <a:spcBef>
                <a:spcPts val="650"/>
              </a:spcBef>
              <a:tabLst>
                <a:tab pos="54000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Rozdílem při srovnání standardní ceny	prodávaného výkonu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ts val="2680"/>
              </a:lnSpc>
              <a:spcBef>
                <a:spcPts val="1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jeho standardními plnými náklady je tedy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standardní průměrný výrobkový zisk</a:t>
            </a:r>
            <a:endParaRPr sz="2400" dirty="0">
              <a:latin typeface="Arial"/>
              <a:cs typeface="Arial"/>
            </a:endParaRPr>
          </a:p>
          <a:p>
            <a:pPr marL="12700" marR="123189">
              <a:lnSpc>
                <a:spcPct val="93000"/>
              </a:lnSpc>
              <a:spcBef>
                <a:spcPts val="84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Rozdíl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ocenění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projevuje v kvantifikaci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odchylek,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součástí systému odchylek, zjišťovaných v návaznosti na účetní systém, se stává nově objemová odchylka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fixních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odchylně se zjišťuje odchylka z objemu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prodaných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;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rozdíl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její kvantifikaci vyplývá z toho, že se rozdíl mezi standardním a skutečným objemem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prodaných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násobí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nikoli standardní marží, ale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standardním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měrným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výrobkovým ziskem.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Odchylka ze změny </a:t>
            </a:r>
            <a:r>
              <a:rPr dirty="0" err="1"/>
              <a:t>struktury</a:t>
            </a:r>
            <a:r>
              <a:rPr dirty="0"/>
              <a:t> </a:t>
            </a:r>
            <a:r>
              <a:rPr dirty="0" err="1" smtClean="0"/>
              <a:t>vstup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43408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dirty="0"/>
              <a:t>Odchylka ze změny struktury na vstupu představuje rozdíl</a:t>
            </a:r>
          </a:p>
          <a:p>
            <a:pPr marL="12700" marR="516255">
              <a:lnSpc>
                <a:spcPts val="2680"/>
              </a:lnSpc>
              <a:spcBef>
                <a:spcPts val="155"/>
              </a:spcBef>
            </a:pPr>
            <a:r>
              <a:rPr dirty="0"/>
              <a:t>v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nákladech na skutečně spotřebované zdroje (např. jednotlivé druhy materiálu) při standardním poměru </a:t>
            </a:r>
            <a:r>
              <a:rPr dirty="0" err="1"/>
              <a:t>těchto</a:t>
            </a:r>
            <a:r>
              <a:rPr dirty="0"/>
              <a:t> </a:t>
            </a:r>
            <a:r>
              <a:rPr dirty="0" err="1" smtClean="0"/>
              <a:t>zdroj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a</a:t>
            </a:r>
          </a:p>
          <a:p>
            <a:pPr marL="12700">
              <a:lnSpc>
                <a:spcPts val="2525"/>
              </a:lnSpc>
            </a:pPr>
            <a:r>
              <a:rPr dirty="0"/>
              <a:t>v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nákladech na skutečně spotřebované zdroje při jejich skutečném</a:t>
            </a:r>
          </a:p>
          <a:p>
            <a:pPr marL="12700">
              <a:lnSpc>
                <a:spcPts val="2785"/>
              </a:lnSpc>
            </a:pPr>
            <a:r>
              <a:rPr dirty="0"/>
              <a:t>čerpání.</a:t>
            </a:r>
          </a:p>
          <a:p>
            <a:pPr marL="12700" marR="588645">
              <a:lnSpc>
                <a:spcPct val="93100"/>
              </a:lnSpc>
              <a:spcBef>
                <a:spcPts val="1390"/>
              </a:spcBef>
            </a:pPr>
            <a:r>
              <a:rPr dirty="0"/>
              <a:t>Pro kvantifikaci odchylky ze změny struktury je třeba </a:t>
            </a:r>
            <a:r>
              <a:rPr dirty="0" err="1"/>
              <a:t>zjistit</a:t>
            </a:r>
            <a:r>
              <a:rPr dirty="0"/>
              <a:t> </a:t>
            </a:r>
            <a:r>
              <a:rPr dirty="0" err="1" smtClean="0"/>
              <a:t>pr</a:t>
            </a:r>
            <a:r>
              <a:rPr lang="cs-CZ" dirty="0" smtClean="0"/>
              <a:t>ů</a:t>
            </a:r>
            <a:r>
              <a:rPr dirty="0" err="1" smtClean="0"/>
              <a:t>měrnou</a:t>
            </a:r>
            <a:r>
              <a:rPr dirty="0" smtClean="0"/>
              <a:t> </a:t>
            </a:r>
            <a:r>
              <a:rPr dirty="0"/>
              <a:t>cenu jednotky </a:t>
            </a:r>
            <a:r>
              <a:rPr dirty="0" err="1"/>
              <a:t>vstupujících</a:t>
            </a:r>
            <a:r>
              <a:rPr dirty="0"/>
              <a:t> </a:t>
            </a:r>
            <a:r>
              <a:rPr dirty="0" err="1" smtClean="0"/>
              <a:t>druh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materiálu při standardní a skutečně </a:t>
            </a:r>
            <a:r>
              <a:rPr dirty="0" err="1"/>
              <a:t>struktuře</a:t>
            </a:r>
            <a:r>
              <a:rPr dirty="0"/>
              <a:t> </a:t>
            </a:r>
            <a:r>
              <a:rPr dirty="0" err="1" smtClean="0"/>
              <a:t>vstup</a:t>
            </a:r>
            <a:r>
              <a:rPr lang="cs-CZ" dirty="0" smtClean="0"/>
              <a:t>ů</a:t>
            </a:r>
            <a:r>
              <a:rPr dirty="0" smtClean="0"/>
              <a:t>. </a:t>
            </a:r>
            <a:r>
              <a:rPr dirty="0"/>
              <a:t>Změna </a:t>
            </a:r>
            <a:r>
              <a:rPr dirty="0" err="1"/>
              <a:t>této</a:t>
            </a:r>
            <a:r>
              <a:rPr dirty="0"/>
              <a:t> </a:t>
            </a:r>
            <a:r>
              <a:rPr dirty="0" err="1" smtClean="0"/>
              <a:t>pr</a:t>
            </a:r>
            <a:r>
              <a:rPr lang="cs-CZ" dirty="0" smtClean="0"/>
              <a:t>ů</a:t>
            </a:r>
            <a:r>
              <a:rPr dirty="0" err="1" smtClean="0"/>
              <a:t>měrné</a:t>
            </a:r>
            <a:r>
              <a:rPr dirty="0" smtClean="0"/>
              <a:t> </a:t>
            </a:r>
            <a:r>
              <a:rPr dirty="0"/>
              <a:t>ceny, vynásobená skutečnou celkovou spotřebou, představuje odchylku ze změny struktury. Rozdíl ve skutečné absolutní spotřebě, </a:t>
            </a:r>
            <a:r>
              <a:rPr dirty="0" err="1"/>
              <a:t>oceněný</a:t>
            </a:r>
            <a:r>
              <a:rPr dirty="0"/>
              <a:t> </a:t>
            </a:r>
            <a:r>
              <a:rPr dirty="0" err="1" smtClean="0"/>
              <a:t>pr</a:t>
            </a:r>
            <a:r>
              <a:rPr lang="cs-CZ" dirty="0" smtClean="0"/>
              <a:t>ů</a:t>
            </a:r>
            <a:r>
              <a:rPr dirty="0" err="1" smtClean="0"/>
              <a:t>měrnou</a:t>
            </a:r>
            <a:r>
              <a:rPr dirty="0" smtClean="0"/>
              <a:t> </a:t>
            </a:r>
            <a:r>
              <a:rPr dirty="0"/>
              <a:t>cenou při standardní </a:t>
            </a:r>
            <a:r>
              <a:rPr dirty="0" err="1"/>
              <a:t>struktuře</a:t>
            </a:r>
            <a:r>
              <a:rPr dirty="0"/>
              <a:t> </a:t>
            </a:r>
            <a:r>
              <a:rPr dirty="0" err="1" smtClean="0"/>
              <a:t>zdroj</a:t>
            </a:r>
            <a:r>
              <a:rPr lang="cs-CZ" dirty="0" smtClean="0"/>
              <a:t>ů</a:t>
            </a:r>
            <a:r>
              <a:rPr dirty="0" smtClean="0"/>
              <a:t>, </a:t>
            </a:r>
            <a:r>
              <a:rPr dirty="0"/>
              <a:t>pak představuje kvantitativní odchylku.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285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405"/>
              </a:lnSpc>
            </a:pPr>
            <a:r>
              <a:rPr sz="3800" dirty="0"/>
              <a:t>Odchylky vznikající při nehomogenní</a:t>
            </a:r>
            <a:endParaRPr sz="3800"/>
          </a:p>
          <a:p>
            <a:pPr marL="12700">
              <a:lnSpc>
                <a:spcPts val="4405"/>
              </a:lnSpc>
            </a:pPr>
            <a:r>
              <a:rPr sz="3800" dirty="0"/>
              <a:t>produkci</a:t>
            </a:r>
            <a:r>
              <a:rPr sz="3800" dirty="0">
                <a:latin typeface="Times New Roman"/>
                <a:cs typeface="Times New Roman"/>
              </a:rPr>
              <a:t> </a:t>
            </a:r>
            <a:r>
              <a:rPr sz="3800" dirty="0"/>
              <a:t>– odchylka ze změny sortimentu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27295" y="3841896"/>
            <a:ext cx="6845018" cy="34255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0530" y="1808378"/>
            <a:ext cx="8935085" cy="28725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Vyjadřuje změnu marže v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sledku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změny struktury prodávaných</a:t>
            </a:r>
            <a:endParaRPr sz="2400" dirty="0">
              <a:latin typeface="Arial"/>
              <a:cs typeface="Arial"/>
            </a:endParaRPr>
          </a:p>
          <a:p>
            <a:pPr marL="12700" algn="just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12700" marR="5080" algn="just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 kvantifikaci kvantitativní odchylky a odchylky struktury se často využívá přepočet pomocí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příspěvku k tržbám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 zjišťovaného jako podíl jednotkové marže a prodejní ceny výkonu</a:t>
            </a:r>
            <a:endParaRPr sz="2400" dirty="0">
              <a:latin typeface="Arial"/>
              <a:cs typeface="Arial"/>
            </a:endParaRPr>
          </a:p>
          <a:p>
            <a:pPr marR="411480" algn="ctr">
              <a:lnSpc>
                <a:spcPct val="100000"/>
              </a:lnSpc>
              <a:spcBef>
                <a:spcPts val="1855"/>
              </a:spcBef>
            </a:pPr>
            <a:r>
              <a:rPr sz="1600" b="1" dirty="0">
                <a:latin typeface="Times New Roman"/>
                <a:cs typeface="Times New Roman"/>
              </a:rPr>
              <a:t>Celkový zisk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R="412750" algn="ctr">
              <a:lnSpc>
                <a:spcPts val="1730"/>
              </a:lnSpc>
            </a:pPr>
            <a:r>
              <a:rPr sz="1600" dirty="0">
                <a:latin typeface="Times New Roman"/>
                <a:cs typeface="Times New Roman"/>
              </a:rPr>
              <a:t>31 050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597279" y="5218903"/>
            <a:ext cx="75755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Náklady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84147" y="5635982"/>
            <a:ext cx="583565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30"/>
              </a:lnSpc>
            </a:pPr>
            <a:r>
              <a:rPr sz="1600" dirty="0">
                <a:latin typeface="Times New Roman"/>
                <a:cs typeface="Times New Roman"/>
              </a:rPr>
              <a:t>63 550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86682" y="5218903"/>
            <a:ext cx="66865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Výnosy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52570" y="5635982"/>
            <a:ext cx="9391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-32 500 Kč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27222" y="6501759"/>
            <a:ext cx="1414780" cy="680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92800"/>
              </a:lnSpc>
            </a:pPr>
            <a:r>
              <a:rPr sz="1600" b="1" dirty="0">
                <a:latin typeface="Times New Roman"/>
                <a:cs typeface="Times New Roman"/>
              </a:rPr>
              <a:t>Kvantitativní (objem prodeje) </a:t>
            </a:r>
            <a:r>
              <a:rPr sz="1600" dirty="0">
                <a:latin typeface="Times New Roman"/>
                <a:cs typeface="Times New Roman"/>
              </a:rPr>
              <a:t>20 000 Kč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76039" y="6501759"/>
            <a:ext cx="1062990" cy="6668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1780"/>
              </a:lnSpc>
            </a:pPr>
            <a:r>
              <a:rPr sz="1600" b="1" dirty="0">
                <a:latin typeface="Times New Roman"/>
                <a:cs typeface="Times New Roman"/>
              </a:rPr>
              <a:t>Kvalitativní (cenová)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ts val="1565"/>
              </a:lnSpc>
            </a:pPr>
            <a:r>
              <a:rPr sz="1600" dirty="0">
                <a:latin typeface="Times New Roman"/>
                <a:cs typeface="Times New Roman"/>
              </a:rPr>
              <a:t>- 52 500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41095" y="6501759"/>
            <a:ext cx="898525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1780"/>
              </a:lnSpc>
            </a:pPr>
            <a:r>
              <a:rPr sz="1600" b="1" dirty="0">
                <a:latin typeface="Times New Roman"/>
                <a:cs typeface="Times New Roman"/>
              </a:rPr>
              <a:t>Variabilní náklady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ts val="1750"/>
              </a:lnSpc>
            </a:pPr>
            <a:r>
              <a:rPr sz="1600" dirty="0">
                <a:latin typeface="Times New Roman"/>
                <a:cs typeface="Times New Roman"/>
              </a:rPr>
              <a:t>8 550 Kč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47773" y="6501759"/>
            <a:ext cx="122555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Fixní náklady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26081" y="6918838"/>
            <a:ext cx="86995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55 000 Kč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Vymezení problematiky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37930" cy="298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Tzv.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Standard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Costing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141300"/>
              </a:lnSpc>
              <a:spcBef>
                <a:spcPts val="10"/>
              </a:spcBef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vodně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orientace na oceňování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interních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úrovni PSN V současnosti subsystém hodnotového řízení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Sledování odchylek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Analýza odchylek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Cílem je zefektivnit rozhodovací proces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err="1"/>
              <a:t>Odchylky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při aplikaci metody</a:t>
            </a:r>
          </a:p>
          <a:p>
            <a:pPr marL="12700">
              <a:lnSpc>
                <a:spcPts val="4630"/>
              </a:lnSpc>
            </a:pPr>
            <a:r>
              <a:rPr dirty="0"/>
              <a:t>Variable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Costing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51991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dirty="0"/>
              <a:t>Zjišťují se obdobně jako u homogenní produkce, obvykle odděleně</a:t>
            </a:r>
          </a:p>
          <a:p>
            <a:pPr marL="12700">
              <a:lnSpc>
                <a:spcPts val="2780"/>
              </a:lnSpc>
            </a:pPr>
            <a:r>
              <a:rPr dirty="0"/>
              <a:t>podle </a:t>
            </a:r>
            <a:r>
              <a:rPr dirty="0" err="1"/>
              <a:t>jednotlivých</a:t>
            </a:r>
            <a:r>
              <a:rPr dirty="0"/>
              <a:t> </a:t>
            </a:r>
            <a:r>
              <a:rPr dirty="0" err="1" smtClean="0"/>
              <a:t>výrobk</a:t>
            </a:r>
            <a:r>
              <a:rPr lang="cs-CZ" dirty="0" smtClean="0"/>
              <a:t>ů</a:t>
            </a:r>
            <a:endParaRPr dirty="0"/>
          </a:p>
          <a:p>
            <a:pPr marL="12700" marR="180975">
              <a:lnSpc>
                <a:spcPct val="93000"/>
              </a:lnSpc>
              <a:spcBef>
                <a:spcPts val="1400"/>
              </a:spcBef>
            </a:pPr>
            <a:r>
              <a:rPr dirty="0"/>
              <a:t>Zjišťování relativní odchylky </a:t>
            </a:r>
            <a:r>
              <a:rPr dirty="0" err="1"/>
              <a:t>fixních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je komplikovanější -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fixní náklady jsou převážně nepřímé, jejich alokace na jednotlivé výkony je ovlivněna volbou rozvrhové základny. Vhodnost jednotlivých variant závisí na účelu zjišťování relativní odchylky a na charakteru </a:t>
            </a:r>
            <a:r>
              <a:rPr dirty="0" err="1"/>
              <a:t>fixních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a činnosti podniku</a:t>
            </a:r>
          </a:p>
          <a:p>
            <a:pPr marL="12700" marR="85725">
              <a:lnSpc>
                <a:spcPct val="93000"/>
              </a:lnSpc>
              <a:spcBef>
                <a:spcPts val="1400"/>
              </a:spcBef>
            </a:pPr>
            <a:r>
              <a:rPr dirty="0"/>
              <a:t>Pokud převážnou část </a:t>
            </a:r>
            <a:r>
              <a:rPr dirty="0" err="1"/>
              <a:t>fixních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tvoří tzv. kapacitní fixní náklady a podnik je schopen </a:t>
            </a:r>
            <a:r>
              <a:rPr b="1" dirty="0"/>
              <a:t>kvantifikovat využití kapacit </a:t>
            </a:r>
            <a:r>
              <a:rPr dirty="0"/>
              <a:t>např. pomocí strojových hodin, hodin práce, objemu produkce přepočteného na nároky na kapacitu, lze relativní odchylku </a:t>
            </a:r>
            <a:r>
              <a:rPr dirty="0" err="1"/>
              <a:t>fixních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zjišťovat prostřednictvím </a:t>
            </a:r>
            <a:r>
              <a:rPr b="1" dirty="0"/>
              <a:t>lepšího či horšího využití kapacit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13 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5174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2710">
              <a:lnSpc>
                <a:spcPts val="2680"/>
              </a:lnSpc>
            </a:pPr>
            <a:r>
              <a:rPr dirty="0"/>
              <a:t>Metoda </a:t>
            </a:r>
            <a:r>
              <a:rPr dirty="0" err="1"/>
              <a:t>standardních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a </a:t>
            </a:r>
            <a:r>
              <a:rPr dirty="0" err="1" smtClean="0"/>
              <a:t>výnos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představuje relativně ucelený systém informací pro hodnotové řízení, který se zaměřuje na podrobné sledování a analýzu </a:t>
            </a:r>
            <a:r>
              <a:rPr dirty="0" err="1"/>
              <a:t>odchylek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, </a:t>
            </a:r>
            <a:r>
              <a:rPr dirty="0" err="1" smtClean="0"/>
              <a:t>výnos</a:t>
            </a:r>
            <a:r>
              <a:rPr lang="cs-CZ" dirty="0" smtClean="0"/>
              <a:t>ů</a:t>
            </a:r>
            <a:endParaRPr dirty="0"/>
          </a:p>
          <a:p>
            <a:pPr marL="12700">
              <a:lnSpc>
                <a:spcPts val="2620"/>
              </a:lnSpc>
            </a:pPr>
            <a:r>
              <a:rPr dirty="0"/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zisku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a jehož cílem je zefektivnit řídicí proces.</a:t>
            </a:r>
          </a:p>
          <a:p>
            <a:pPr marL="12700" marR="628650" algn="just">
              <a:lnSpc>
                <a:spcPct val="93200"/>
              </a:lnSpc>
              <a:spcBef>
                <a:spcPts val="1395"/>
              </a:spcBef>
            </a:pPr>
            <a:r>
              <a:rPr dirty="0"/>
              <a:t>Standard představuje předem stanovenou </a:t>
            </a:r>
            <a:r>
              <a:rPr dirty="0" err="1"/>
              <a:t>výši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, </a:t>
            </a:r>
            <a:r>
              <a:rPr dirty="0"/>
              <a:t>ceny, zisku či naturálně vyjádřeného zdroje (kg, hodiny) na </a:t>
            </a:r>
            <a:r>
              <a:rPr dirty="0" err="1"/>
              <a:t>jednotku</a:t>
            </a:r>
            <a:r>
              <a:rPr dirty="0"/>
              <a:t> </a:t>
            </a:r>
            <a:r>
              <a:rPr dirty="0" err="1" smtClean="0"/>
              <a:t>výkon</a:t>
            </a:r>
            <a:r>
              <a:rPr lang="cs-CZ" dirty="0" smtClean="0"/>
              <a:t>ů</a:t>
            </a:r>
            <a:r>
              <a:rPr dirty="0" smtClean="0"/>
              <a:t>.</a:t>
            </a:r>
            <a:endParaRPr dirty="0"/>
          </a:p>
          <a:p>
            <a:pPr marL="12700">
              <a:lnSpc>
                <a:spcPts val="2780"/>
              </a:lnSpc>
              <a:spcBef>
                <a:spcPts val="1200"/>
              </a:spcBef>
            </a:pPr>
            <a:r>
              <a:rPr dirty="0"/>
              <a:t>Cílem analýzy odchylek je zjistit </a:t>
            </a:r>
            <a:r>
              <a:rPr dirty="0" err="1"/>
              <a:t>příčiny</a:t>
            </a:r>
            <a:r>
              <a:rPr dirty="0"/>
              <a:t> </a:t>
            </a:r>
            <a:r>
              <a:rPr dirty="0" err="1" smtClean="0"/>
              <a:t>rozdíl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mezi standardní</a:t>
            </a:r>
          </a:p>
          <a:p>
            <a:pPr marL="12700">
              <a:lnSpc>
                <a:spcPts val="2675"/>
              </a:lnSpc>
            </a:pPr>
            <a:r>
              <a:rPr dirty="0"/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skutečnou výši zisku (odchylky celkového zisku). Příčinou vzniku</a:t>
            </a:r>
          </a:p>
          <a:p>
            <a:pPr marL="12700">
              <a:lnSpc>
                <a:spcPts val="2675"/>
              </a:lnSpc>
            </a:pPr>
            <a:r>
              <a:rPr dirty="0" err="1"/>
              <a:t>odchylky</a:t>
            </a:r>
            <a:r>
              <a:rPr dirty="0"/>
              <a:t> </a:t>
            </a:r>
            <a:r>
              <a:rPr dirty="0" smtClean="0"/>
              <a:t>m</a:t>
            </a:r>
            <a:r>
              <a:rPr lang="cs-CZ" dirty="0" smtClean="0"/>
              <a:t>ů</a:t>
            </a:r>
            <a:r>
              <a:rPr dirty="0" err="1" smtClean="0"/>
              <a:t>že</a:t>
            </a:r>
            <a:r>
              <a:rPr dirty="0" smtClean="0"/>
              <a:t> </a:t>
            </a:r>
            <a:r>
              <a:rPr dirty="0"/>
              <a:t>být odlišný vývoj veličin vstupujících</a:t>
            </a:r>
          </a:p>
          <a:p>
            <a:pPr marL="12700" marR="447040">
              <a:lnSpc>
                <a:spcPct val="93100"/>
              </a:lnSpc>
              <a:spcBef>
                <a:spcPts val="95"/>
              </a:spcBef>
            </a:pPr>
            <a:r>
              <a:rPr dirty="0"/>
              <a:t>do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transformačního procesu měřených </a:t>
            </a:r>
            <a:r>
              <a:rPr dirty="0" err="1"/>
              <a:t>prostřednictvím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veličin vystupujících z transformačního procesu měřených </a:t>
            </a:r>
            <a:r>
              <a:rPr dirty="0" err="1"/>
              <a:t>prostřednictvím</a:t>
            </a:r>
            <a:r>
              <a:rPr dirty="0"/>
              <a:t> </a:t>
            </a:r>
            <a:r>
              <a:rPr dirty="0" err="1" smtClean="0"/>
              <a:t>výnos</a:t>
            </a:r>
            <a:r>
              <a:rPr lang="cs-CZ" dirty="0" smtClean="0"/>
              <a:t>ů</a:t>
            </a:r>
            <a:r>
              <a:rPr dirty="0" smtClean="0"/>
              <a:t>, </a:t>
            </a:r>
            <a:r>
              <a:rPr dirty="0"/>
              <a:t>z tohoto hlediska odlišujeme </a:t>
            </a:r>
            <a:r>
              <a:rPr dirty="0" err="1"/>
              <a:t>odchylky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(</a:t>
            </a:r>
            <a:r>
              <a:rPr dirty="0" err="1" smtClean="0"/>
              <a:t>vstup</a:t>
            </a:r>
            <a:r>
              <a:rPr lang="cs-CZ" dirty="0" smtClean="0"/>
              <a:t>ů</a:t>
            </a:r>
            <a:r>
              <a:rPr dirty="0" smtClean="0"/>
              <a:t>) </a:t>
            </a:r>
            <a:r>
              <a:rPr dirty="0"/>
              <a:t>a </a:t>
            </a:r>
            <a:r>
              <a:rPr dirty="0" err="1"/>
              <a:t>odchylky</a:t>
            </a:r>
            <a:r>
              <a:rPr dirty="0"/>
              <a:t> </a:t>
            </a:r>
            <a:r>
              <a:rPr dirty="0" err="1" smtClean="0"/>
              <a:t>výnos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(</a:t>
            </a:r>
            <a:r>
              <a:rPr dirty="0" err="1" smtClean="0"/>
              <a:t>výstup</a:t>
            </a:r>
            <a:r>
              <a:rPr lang="cs-CZ" dirty="0" smtClean="0"/>
              <a:t>ů</a:t>
            </a:r>
            <a:r>
              <a:rPr dirty="0" smtClean="0"/>
              <a:t>).</a:t>
            </a: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3312"/>
          </a:xfrm>
          <a:prstGeom prst="rect">
            <a:avLst/>
          </a:prstGeom>
        </p:spPr>
        <p:txBody>
          <a:bodyPr vert="horz" wrap="square" lIns="0" tIns="2651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13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03665" cy="55536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 podrobnější analýze se absolutní odchylky člení podle příčin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  <a:tabLst>
                <a:tab pos="475488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vzniku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kvantitativní, kvalitativní	a odchylky ze struktury.</a:t>
            </a:r>
            <a:endParaRPr sz="2400" dirty="0">
              <a:latin typeface="Arial"/>
              <a:cs typeface="Arial"/>
            </a:endParaRPr>
          </a:p>
          <a:p>
            <a:pPr marL="12700" marR="189865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případě, kdy kvalita či vlastnosti jednoho vstupujícího materiálu ovlivňují výši spotřeby druhého materiálu vzniká odchylka ze změny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struktury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vstup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hlavně materiálu, ale i práce či režie.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52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Typickým příkladem těchto odchylek jsou odvětví zpracovávající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92900"/>
              </a:lnSpc>
              <a:spcBef>
                <a:spcPts val="10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primární suroviny. Odchylka ze změny struktury představuje rozdíl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nákladech na skutečně spotřebované zdroje při standardním poměru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těchto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zdroj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v nákladech na skutečně spotřebované zdroje (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druhy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materiál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 skutečném poměru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těchto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zdroj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14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Odchylka ze změny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sortimentu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výnos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(struktury) vyjadřuje změnu marže v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sledku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změny struktury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prodávaných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;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lze ji rozdělit na odchylku vzniklou zvýšením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objemu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bez vlivu změny sortimentu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kvantitativní odchylku a na odchylku vzniklou změnou sortimentu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odchylku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struktury.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Zavedení metody </a:t>
            </a:r>
            <a:r>
              <a:rPr dirty="0" err="1"/>
              <a:t>standardních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140065" cy="33342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Splnění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předpoklad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stanovení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standard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zjištění skutečně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dosažených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výsledk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5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zjištění odchylek mezi standardními a skutečnými stavy či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vývojem zkoumaných veličin,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analýza odchylek a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přijetí opatření k eliminaci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vzniku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budoucnosti.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Stanovení</a:t>
            </a:r>
            <a:r>
              <a:rPr dirty="0"/>
              <a:t> </a:t>
            </a:r>
            <a:r>
              <a:rPr dirty="0" smtClean="0"/>
              <a:t>standard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05875" cy="5454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marR="5080" indent="-338455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Standard představuje předem stanovenou výši hodnotové veličiny (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ceny, zisku) či naturálně vyjádřeného ekonomického zdroje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(kg,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hodiny)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na jednotku výkonu.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AutoNum type="arabicPeriod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Druhová, jakostní a objemová specifikace výkonu, jednotka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  <a:tabLst>
                <a:tab pos="167132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finálního	výkonu či standardní dílčí části</a:t>
            </a:r>
            <a:endParaRPr sz="2400" dirty="0">
              <a:latin typeface="Arial"/>
              <a:cs typeface="Arial"/>
            </a:endParaRPr>
          </a:p>
          <a:p>
            <a:pPr marL="350520" marR="277495" indent="-337820">
              <a:lnSpc>
                <a:spcPct val="93100"/>
              </a:lnSpc>
              <a:spcBef>
                <a:spcPts val="894"/>
              </a:spcBef>
              <a:buClr>
                <a:srgbClr val="FFFFFF"/>
              </a:buClr>
              <a:buFont typeface="Arial"/>
              <a:buAutoNum type="arabicPeriod" startAt="2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Následně primární standardy – vztažené bezprostředně k jednotce výkonu – standardy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jednicových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variabilní režie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695"/>
              </a:spcBef>
              <a:buClr>
                <a:srgbClr val="FFFFFF"/>
              </a:buClr>
              <a:buFont typeface="Arial"/>
              <a:buAutoNum type="arabicPeriod" startAt="2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Standardní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objem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standardní využití kapacity –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standardní výše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fixních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50520" marR="953135" indent="-337820">
              <a:lnSpc>
                <a:spcPts val="2690"/>
              </a:lnSpc>
              <a:spcBef>
                <a:spcPts val="945"/>
              </a:spcBef>
              <a:buClr>
                <a:srgbClr val="FFFFFF"/>
              </a:buClr>
              <a:buFont typeface="Arial"/>
              <a:buAutoNum type="arabicPeriod" startAt="4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Standardní podíl zisku na jednotku výkonu, nákladová či výnosová rentabilita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635"/>
              </a:spcBef>
              <a:buClr>
                <a:srgbClr val="FFFFFF"/>
              </a:buClr>
              <a:buFont typeface="Arial"/>
              <a:buAutoNum type="arabicPeriod" startAt="4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Standardní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sortiment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v případě nehomogenní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produkce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3312"/>
          </a:xfrm>
          <a:prstGeom prst="rect">
            <a:avLst/>
          </a:prstGeom>
        </p:spPr>
        <p:txBody>
          <a:bodyPr vert="horz" wrap="square" lIns="0" tIns="2651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 err="1"/>
              <a:t>Stanovení</a:t>
            </a:r>
            <a:r>
              <a:rPr spc="-5" dirty="0"/>
              <a:t> </a:t>
            </a:r>
            <a:r>
              <a:rPr spc="-10" dirty="0" smtClean="0"/>
              <a:t>s</a:t>
            </a:r>
            <a:r>
              <a:rPr spc="-105" dirty="0" smtClean="0"/>
              <a:t>tandard</a:t>
            </a:r>
            <a:r>
              <a:rPr lang="cs-CZ" spc="-105" dirty="0" smtClean="0"/>
              <a:t>ů</a:t>
            </a:r>
            <a:r>
              <a:rPr spc="15" dirty="0" smtClean="0"/>
              <a:t> </a:t>
            </a:r>
            <a:r>
              <a:rPr spc="-15" dirty="0"/>
              <a:t>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91106" y="2476500"/>
            <a:ext cx="2120900" cy="45720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995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Standardní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cena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k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91106" y="3246364"/>
            <a:ext cx="2621280" cy="57150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9539" marR="122555" indent="129539">
              <a:lnSpc>
                <a:spcPts val="1789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Standardní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jedn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cové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 variab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lní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ná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lady na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ks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9745" y="2933700"/>
            <a:ext cx="3357879" cy="205740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55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my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spot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eby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mate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iálu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edem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855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stano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ená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cena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materiá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1600">
              <a:latin typeface="Arial"/>
              <a:cs typeface="Arial"/>
            </a:endParaRPr>
          </a:p>
          <a:p>
            <a:pPr marL="287655" marR="281940" algn="ctr">
              <a:lnSpc>
                <a:spcPts val="1789"/>
              </a:lnSpc>
              <a:spcBef>
                <a:spcPts val="1030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norma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spotřeby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času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předem stano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ený 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ý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tarif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855"/>
              </a:lnSpc>
              <a:spcBef>
                <a:spcPts val="825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spotřeby strojo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ých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hod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ks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789"/>
              </a:lnSpc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normat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spotřeby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strojo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ých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855"/>
              </a:lnSpc>
            </a:pP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hodin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91106" y="4505325"/>
            <a:ext cx="2621280" cy="45720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541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Standardní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marže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ks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39745" y="5426071"/>
            <a:ext cx="2694305" cy="993775"/>
          </a:xfrm>
          <a:custGeom>
            <a:avLst/>
            <a:gdLst/>
            <a:ahLst/>
            <a:cxnLst/>
            <a:rect l="l" t="t" r="r" b="b"/>
            <a:pathLst>
              <a:path w="2694305" h="993775">
                <a:moveTo>
                  <a:pt x="0" y="993779"/>
                </a:moveTo>
                <a:lnTo>
                  <a:pt x="2694050" y="993779"/>
                </a:lnTo>
                <a:lnTo>
                  <a:pt x="2694050" y="0"/>
                </a:lnTo>
                <a:lnTo>
                  <a:pt x="0" y="0"/>
                </a:lnTo>
                <a:lnTo>
                  <a:pt x="0" y="993779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72493" y="5476840"/>
            <a:ext cx="243014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rozpo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tované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fi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16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ná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lady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4977" y="5681603"/>
            <a:ext cx="2403475" cy="0"/>
          </a:xfrm>
          <a:custGeom>
            <a:avLst/>
            <a:gdLst/>
            <a:ahLst/>
            <a:cxnLst/>
            <a:rect l="l" t="t" r="r" b="b"/>
            <a:pathLst>
              <a:path w="2403475">
                <a:moveTo>
                  <a:pt x="0" y="0"/>
                </a:moveTo>
                <a:lnTo>
                  <a:pt x="2403347" y="0"/>
                </a:lnTo>
              </a:path>
            </a:pathLst>
          </a:custGeom>
          <a:ln w="165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38025" y="5831932"/>
            <a:ext cx="229489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standardní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objem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 err="1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ýk</a:t>
            </a:r>
            <a:r>
              <a:rPr sz="1600" spc="-100" dirty="0" err="1" smtClean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lang="cs-CZ" sz="1600" spc="-1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1106" y="6038850"/>
            <a:ext cx="1600200" cy="517525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55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Standardní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zisk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855"/>
              </a:lnSpc>
            </a:pP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6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ks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1106" y="5276850"/>
            <a:ext cx="2621280" cy="606425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540" algn="ctr">
              <a:lnSpc>
                <a:spcPts val="1855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Standa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dní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fi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nák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ady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855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16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6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ks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253989" y="2903464"/>
            <a:ext cx="76835" cy="342900"/>
          </a:xfrm>
          <a:custGeom>
            <a:avLst/>
            <a:gdLst/>
            <a:ahLst/>
            <a:cxnLst/>
            <a:rect l="l" t="t" r="r" b="b"/>
            <a:pathLst>
              <a:path w="76835" h="342900">
                <a:moveTo>
                  <a:pt x="25605" y="266323"/>
                </a:moveTo>
                <a:lnTo>
                  <a:pt x="0" y="266456"/>
                </a:lnTo>
                <a:lnTo>
                  <a:pt x="38740" y="342899"/>
                </a:lnTo>
                <a:lnTo>
                  <a:pt x="70240" y="279166"/>
                </a:lnTo>
                <a:lnTo>
                  <a:pt x="25664" y="279166"/>
                </a:lnTo>
                <a:lnTo>
                  <a:pt x="25605" y="266323"/>
                </a:lnTo>
                <a:close/>
              </a:path>
              <a:path w="76835" h="342900">
                <a:moveTo>
                  <a:pt x="51118" y="266192"/>
                </a:moveTo>
                <a:lnTo>
                  <a:pt x="25605" y="266323"/>
                </a:lnTo>
                <a:lnTo>
                  <a:pt x="25664" y="279166"/>
                </a:lnTo>
                <a:lnTo>
                  <a:pt x="51175" y="279013"/>
                </a:lnTo>
                <a:lnTo>
                  <a:pt x="51118" y="266192"/>
                </a:lnTo>
                <a:close/>
              </a:path>
              <a:path w="76835" h="342900">
                <a:moveTo>
                  <a:pt x="76718" y="266059"/>
                </a:moveTo>
                <a:lnTo>
                  <a:pt x="51118" y="266192"/>
                </a:lnTo>
                <a:lnTo>
                  <a:pt x="51175" y="279013"/>
                </a:lnTo>
                <a:lnTo>
                  <a:pt x="25664" y="279166"/>
                </a:lnTo>
                <a:lnTo>
                  <a:pt x="70240" y="279166"/>
                </a:lnTo>
                <a:lnTo>
                  <a:pt x="76718" y="266059"/>
                </a:lnTo>
                <a:close/>
              </a:path>
              <a:path w="76835" h="342900">
                <a:moveTo>
                  <a:pt x="49926" y="0"/>
                </a:moveTo>
                <a:lnTo>
                  <a:pt x="24383" y="121"/>
                </a:lnTo>
                <a:lnTo>
                  <a:pt x="25605" y="266323"/>
                </a:lnTo>
                <a:lnTo>
                  <a:pt x="51118" y="266192"/>
                </a:lnTo>
                <a:lnTo>
                  <a:pt x="499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54233" y="3819509"/>
            <a:ext cx="76835" cy="685800"/>
          </a:xfrm>
          <a:custGeom>
            <a:avLst/>
            <a:gdLst/>
            <a:ahLst/>
            <a:cxnLst/>
            <a:rect l="l" t="t" r="r" b="b"/>
            <a:pathLst>
              <a:path w="76835" h="685800">
                <a:moveTo>
                  <a:pt x="25513" y="609193"/>
                </a:moveTo>
                <a:lnTo>
                  <a:pt x="0" y="609234"/>
                </a:lnTo>
                <a:lnTo>
                  <a:pt x="38496" y="685799"/>
                </a:lnTo>
                <a:lnTo>
                  <a:pt x="70220" y="621944"/>
                </a:lnTo>
                <a:lnTo>
                  <a:pt x="25542" y="621944"/>
                </a:lnTo>
                <a:lnTo>
                  <a:pt x="25513" y="609193"/>
                </a:lnTo>
                <a:close/>
              </a:path>
              <a:path w="76835" h="685800">
                <a:moveTo>
                  <a:pt x="51025" y="609153"/>
                </a:moveTo>
                <a:lnTo>
                  <a:pt x="25513" y="609193"/>
                </a:lnTo>
                <a:lnTo>
                  <a:pt x="25542" y="621944"/>
                </a:lnTo>
                <a:lnTo>
                  <a:pt x="51053" y="621944"/>
                </a:lnTo>
                <a:lnTo>
                  <a:pt x="51025" y="609153"/>
                </a:lnTo>
                <a:close/>
              </a:path>
              <a:path w="76835" h="685800">
                <a:moveTo>
                  <a:pt x="76596" y="609112"/>
                </a:moveTo>
                <a:lnTo>
                  <a:pt x="51025" y="609153"/>
                </a:lnTo>
                <a:lnTo>
                  <a:pt x="51053" y="621944"/>
                </a:lnTo>
                <a:lnTo>
                  <a:pt x="70220" y="621944"/>
                </a:lnTo>
                <a:lnTo>
                  <a:pt x="76596" y="609112"/>
                </a:lnTo>
                <a:close/>
              </a:path>
              <a:path w="76835" h="685800">
                <a:moveTo>
                  <a:pt x="49682" y="0"/>
                </a:moveTo>
                <a:lnTo>
                  <a:pt x="24140" y="0"/>
                </a:lnTo>
                <a:lnTo>
                  <a:pt x="25513" y="609193"/>
                </a:lnTo>
                <a:lnTo>
                  <a:pt x="51025" y="609153"/>
                </a:lnTo>
                <a:lnTo>
                  <a:pt x="496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39755" y="4962394"/>
            <a:ext cx="76835" cy="314960"/>
          </a:xfrm>
          <a:custGeom>
            <a:avLst/>
            <a:gdLst/>
            <a:ahLst/>
            <a:cxnLst/>
            <a:rect l="l" t="t" r="r" b="b"/>
            <a:pathLst>
              <a:path w="76835" h="314960">
                <a:moveTo>
                  <a:pt x="25477" y="237879"/>
                </a:moveTo>
                <a:lnTo>
                  <a:pt x="0" y="238006"/>
                </a:lnTo>
                <a:lnTo>
                  <a:pt x="38618" y="314456"/>
                </a:lnTo>
                <a:lnTo>
                  <a:pt x="70192" y="250579"/>
                </a:lnTo>
                <a:lnTo>
                  <a:pt x="25542" y="250579"/>
                </a:lnTo>
                <a:lnTo>
                  <a:pt x="25477" y="237879"/>
                </a:lnTo>
                <a:close/>
              </a:path>
              <a:path w="76835" h="314960">
                <a:moveTo>
                  <a:pt x="51141" y="237751"/>
                </a:moveTo>
                <a:lnTo>
                  <a:pt x="25477" y="237879"/>
                </a:lnTo>
                <a:lnTo>
                  <a:pt x="25542" y="250579"/>
                </a:lnTo>
                <a:lnTo>
                  <a:pt x="51206" y="250448"/>
                </a:lnTo>
                <a:lnTo>
                  <a:pt x="51141" y="237751"/>
                </a:lnTo>
                <a:close/>
              </a:path>
              <a:path w="76835" h="314960">
                <a:moveTo>
                  <a:pt x="76596" y="237625"/>
                </a:moveTo>
                <a:lnTo>
                  <a:pt x="51141" y="237751"/>
                </a:lnTo>
                <a:lnTo>
                  <a:pt x="51206" y="250448"/>
                </a:lnTo>
                <a:lnTo>
                  <a:pt x="25542" y="250579"/>
                </a:lnTo>
                <a:lnTo>
                  <a:pt x="70192" y="250579"/>
                </a:lnTo>
                <a:lnTo>
                  <a:pt x="76596" y="237625"/>
                </a:lnTo>
                <a:close/>
              </a:path>
              <a:path w="76835" h="314960">
                <a:moveTo>
                  <a:pt x="49926" y="0"/>
                </a:moveTo>
                <a:lnTo>
                  <a:pt x="24262" y="131"/>
                </a:lnTo>
                <a:lnTo>
                  <a:pt x="25477" y="237879"/>
                </a:lnTo>
                <a:lnTo>
                  <a:pt x="51141" y="237751"/>
                </a:lnTo>
                <a:lnTo>
                  <a:pt x="499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16286" y="5895975"/>
            <a:ext cx="76835" cy="142875"/>
          </a:xfrm>
          <a:custGeom>
            <a:avLst/>
            <a:gdLst/>
            <a:ahLst/>
            <a:cxnLst/>
            <a:rect l="l" t="t" r="r" b="b"/>
            <a:pathLst>
              <a:path w="76835" h="142875">
                <a:moveTo>
                  <a:pt x="25517" y="66162"/>
                </a:moveTo>
                <a:lnTo>
                  <a:pt x="0" y="66162"/>
                </a:lnTo>
                <a:lnTo>
                  <a:pt x="38343" y="142874"/>
                </a:lnTo>
                <a:lnTo>
                  <a:pt x="70272" y="78998"/>
                </a:lnTo>
                <a:lnTo>
                  <a:pt x="25517" y="78998"/>
                </a:lnTo>
                <a:lnTo>
                  <a:pt x="25517" y="66162"/>
                </a:lnTo>
                <a:close/>
              </a:path>
              <a:path w="76835" h="142875">
                <a:moveTo>
                  <a:pt x="51175" y="0"/>
                </a:moveTo>
                <a:lnTo>
                  <a:pt x="25517" y="0"/>
                </a:lnTo>
                <a:lnTo>
                  <a:pt x="25517" y="78998"/>
                </a:lnTo>
                <a:lnTo>
                  <a:pt x="51175" y="78998"/>
                </a:lnTo>
                <a:lnTo>
                  <a:pt x="51175" y="0"/>
                </a:lnTo>
                <a:close/>
              </a:path>
              <a:path w="76835" h="142875">
                <a:moveTo>
                  <a:pt x="76687" y="66162"/>
                </a:moveTo>
                <a:lnTo>
                  <a:pt x="51175" y="66162"/>
                </a:lnTo>
                <a:lnTo>
                  <a:pt x="51175" y="78998"/>
                </a:lnTo>
                <a:lnTo>
                  <a:pt x="70272" y="78998"/>
                </a:lnTo>
                <a:lnTo>
                  <a:pt x="76687" y="661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96989" y="3438906"/>
            <a:ext cx="594360" cy="76835"/>
          </a:xfrm>
          <a:custGeom>
            <a:avLst/>
            <a:gdLst/>
            <a:ahLst/>
            <a:cxnLst/>
            <a:rect l="l" t="t" r="r" b="b"/>
            <a:pathLst>
              <a:path w="594360" h="76835">
                <a:moveTo>
                  <a:pt x="570736" y="25267"/>
                </a:moveTo>
                <a:lnTo>
                  <a:pt x="529864" y="25267"/>
                </a:lnTo>
                <a:lnTo>
                  <a:pt x="530626" y="50810"/>
                </a:lnTo>
                <a:lnTo>
                  <a:pt x="517795" y="51187"/>
                </a:lnTo>
                <a:lnTo>
                  <a:pt x="518556" y="76718"/>
                </a:lnTo>
                <a:lnTo>
                  <a:pt x="593994" y="36057"/>
                </a:lnTo>
                <a:lnTo>
                  <a:pt x="570736" y="25267"/>
                </a:lnTo>
                <a:close/>
              </a:path>
              <a:path w="594360" h="76835">
                <a:moveTo>
                  <a:pt x="517034" y="25642"/>
                </a:moveTo>
                <a:lnTo>
                  <a:pt x="0" y="40751"/>
                </a:lnTo>
                <a:lnTo>
                  <a:pt x="640" y="66415"/>
                </a:lnTo>
                <a:lnTo>
                  <a:pt x="517795" y="51187"/>
                </a:lnTo>
                <a:lnTo>
                  <a:pt x="517034" y="25642"/>
                </a:lnTo>
                <a:close/>
              </a:path>
              <a:path w="594360" h="76835">
                <a:moveTo>
                  <a:pt x="529864" y="25267"/>
                </a:moveTo>
                <a:lnTo>
                  <a:pt x="517034" y="25642"/>
                </a:lnTo>
                <a:lnTo>
                  <a:pt x="517795" y="51187"/>
                </a:lnTo>
                <a:lnTo>
                  <a:pt x="530626" y="50810"/>
                </a:lnTo>
                <a:lnTo>
                  <a:pt x="529864" y="25267"/>
                </a:lnTo>
                <a:close/>
              </a:path>
              <a:path w="594360" h="76835">
                <a:moveTo>
                  <a:pt x="516270" y="0"/>
                </a:moveTo>
                <a:lnTo>
                  <a:pt x="517034" y="25642"/>
                </a:lnTo>
                <a:lnTo>
                  <a:pt x="529864" y="25267"/>
                </a:lnTo>
                <a:lnTo>
                  <a:pt x="570736" y="25267"/>
                </a:lnTo>
                <a:lnTo>
                  <a:pt x="5162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233684" y="5609844"/>
            <a:ext cx="1257300" cy="76835"/>
          </a:xfrm>
          <a:custGeom>
            <a:avLst/>
            <a:gdLst/>
            <a:ahLst/>
            <a:cxnLst/>
            <a:rect l="l" t="t" r="r" b="b"/>
            <a:pathLst>
              <a:path w="1257300" h="76835">
                <a:moveTo>
                  <a:pt x="1180703" y="0"/>
                </a:moveTo>
                <a:lnTo>
                  <a:pt x="1180662" y="25641"/>
                </a:lnTo>
                <a:lnTo>
                  <a:pt x="1193413" y="25658"/>
                </a:lnTo>
                <a:lnTo>
                  <a:pt x="1193413" y="51185"/>
                </a:lnTo>
                <a:lnTo>
                  <a:pt x="1180622" y="51185"/>
                </a:lnTo>
                <a:lnTo>
                  <a:pt x="1180581" y="76712"/>
                </a:lnTo>
                <a:lnTo>
                  <a:pt x="1231806" y="51185"/>
                </a:lnTo>
                <a:lnTo>
                  <a:pt x="1193413" y="51185"/>
                </a:lnTo>
                <a:lnTo>
                  <a:pt x="1231839" y="51168"/>
                </a:lnTo>
                <a:lnTo>
                  <a:pt x="1257299" y="38480"/>
                </a:lnTo>
                <a:lnTo>
                  <a:pt x="1180703" y="0"/>
                </a:lnTo>
                <a:close/>
              </a:path>
              <a:path w="1257300" h="76835">
                <a:moveTo>
                  <a:pt x="1180662" y="25641"/>
                </a:moveTo>
                <a:lnTo>
                  <a:pt x="1180622" y="51168"/>
                </a:lnTo>
                <a:lnTo>
                  <a:pt x="1193413" y="51185"/>
                </a:lnTo>
                <a:lnTo>
                  <a:pt x="1193413" y="25658"/>
                </a:lnTo>
                <a:lnTo>
                  <a:pt x="1180662" y="25641"/>
                </a:lnTo>
                <a:close/>
              </a:path>
              <a:path w="1257300" h="76835">
                <a:moveTo>
                  <a:pt x="121" y="24134"/>
                </a:moveTo>
                <a:lnTo>
                  <a:pt x="0" y="49661"/>
                </a:lnTo>
                <a:lnTo>
                  <a:pt x="1180622" y="51168"/>
                </a:lnTo>
                <a:lnTo>
                  <a:pt x="1180662" y="25641"/>
                </a:lnTo>
                <a:lnTo>
                  <a:pt x="121" y="241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111489" y="6804028"/>
            <a:ext cx="1837055" cy="461665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8430" marR="131445" indent="287655">
              <a:lnSpc>
                <a:spcPts val="1789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standardní 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ziskovost</a:t>
            </a:r>
            <a:r>
              <a:rPr sz="1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výno</a:t>
            </a:r>
            <a:r>
              <a:rPr sz="1600" spc="-5" dirty="0" err="1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cs-CZ" sz="1600" spc="-5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19806" y="6804028"/>
            <a:ext cx="1878330" cy="461665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5095" marR="118745" indent="321945">
              <a:lnSpc>
                <a:spcPts val="1789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standardní 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ziskovost</a:t>
            </a:r>
            <a:r>
              <a:rPr sz="1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ná</a:t>
            </a:r>
            <a:r>
              <a:rPr sz="1600" spc="-5" dirty="0" err="1" smtClean="0">
                <a:solidFill>
                  <a:srgbClr val="FFFFFF"/>
                </a:solidFill>
                <a:latin typeface="Arial"/>
                <a:cs typeface="Arial"/>
              </a:rPr>
              <a:t>kl</a:t>
            </a:r>
            <a:r>
              <a:rPr sz="1600" spc="-100" dirty="0" err="1" smtClean="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lang="cs-CZ" sz="1600" spc="-1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111630" y="6543864"/>
            <a:ext cx="1184275" cy="281940"/>
          </a:xfrm>
          <a:custGeom>
            <a:avLst/>
            <a:gdLst/>
            <a:ahLst/>
            <a:cxnLst/>
            <a:rect l="l" t="t" r="r" b="b"/>
            <a:pathLst>
              <a:path w="1184275" h="281940">
                <a:moveTo>
                  <a:pt x="67177" y="206895"/>
                </a:moveTo>
                <a:lnTo>
                  <a:pt x="0" y="260165"/>
                </a:lnTo>
                <a:lnTo>
                  <a:pt x="82936" y="281939"/>
                </a:lnTo>
                <a:lnTo>
                  <a:pt x="78233" y="259546"/>
                </a:lnTo>
                <a:lnTo>
                  <a:pt x="65135" y="259546"/>
                </a:lnTo>
                <a:lnTo>
                  <a:pt x="59954" y="234531"/>
                </a:lnTo>
                <a:lnTo>
                  <a:pt x="72431" y="231914"/>
                </a:lnTo>
                <a:lnTo>
                  <a:pt x="67177" y="206895"/>
                </a:lnTo>
                <a:close/>
              </a:path>
              <a:path w="1184275" h="281940">
                <a:moveTo>
                  <a:pt x="72431" y="231914"/>
                </a:moveTo>
                <a:lnTo>
                  <a:pt x="59954" y="234531"/>
                </a:lnTo>
                <a:lnTo>
                  <a:pt x="65135" y="259546"/>
                </a:lnTo>
                <a:lnTo>
                  <a:pt x="77681" y="256916"/>
                </a:lnTo>
                <a:lnTo>
                  <a:pt x="72431" y="231914"/>
                </a:lnTo>
                <a:close/>
              </a:path>
              <a:path w="1184275" h="281940">
                <a:moveTo>
                  <a:pt x="77681" y="256916"/>
                </a:moveTo>
                <a:lnTo>
                  <a:pt x="65135" y="259546"/>
                </a:lnTo>
                <a:lnTo>
                  <a:pt x="78233" y="259546"/>
                </a:lnTo>
                <a:lnTo>
                  <a:pt x="77681" y="256916"/>
                </a:lnTo>
                <a:close/>
              </a:path>
              <a:path w="1184275" h="281940">
                <a:moveTo>
                  <a:pt x="1178417" y="0"/>
                </a:moveTo>
                <a:lnTo>
                  <a:pt x="72431" y="231914"/>
                </a:lnTo>
                <a:lnTo>
                  <a:pt x="77681" y="256916"/>
                </a:lnTo>
                <a:lnTo>
                  <a:pt x="1183751" y="25017"/>
                </a:lnTo>
                <a:lnTo>
                  <a:pt x="11784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87761" y="6544056"/>
            <a:ext cx="895985" cy="276860"/>
          </a:xfrm>
          <a:custGeom>
            <a:avLst/>
            <a:gdLst/>
            <a:ahLst/>
            <a:cxnLst/>
            <a:rect l="l" t="t" r="r" b="b"/>
            <a:pathLst>
              <a:path w="895985" h="276859">
                <a:moveTo>
                  <a:pt x="818226" y="251770"/>
                </a:moveTo>
                <a:lnTo>
                  <a:pt x="811408" y="276404"/>
                </a:lnTo>
                <a:lnTo>
                  <a:pt x="895502" y="259973"/>
                </a:lnTo>
                <a:lnTo>
                  <a:pt x="890215" y="255199"/>
                </a:lnTo>
                <a:lnTo>
                  <a:pt x="830579" y="255199"/>
                </a:lnTo>
                <a:lnTo>
                  <a:pt x="818226" y="251770"/>
                </a:lnTo>
                <a:close/>
              </a:path>
              <a:path w="895985" h="276859">
                <a:moveTo>
                  <a:pt x="825050" y="227115"/>
                </a:moveTo>
                <a:lnTo>
                  <a:pt x="818226" y="251770"/>
                </a:lnTo>
                <a:lnTo>
                  <a:pt x="830579" y="255199"/>
                </a:lnTo>
                <a:lnTo>
                  <a:pt x="837437" y="230553"/>
                </a:lnTo>
                <a:lnTo>
                  <a:pt x="825050" y="227115"/>
                </a:lnTo>
                <a:close/>
              </a:path>
              <a:path w="895985" h="276859">
                <a:moveTo>
                  <a:pt x="831860" y="202512"/>
                </a:moveTo>
                <a:lnTo>
                  <a:pt x="825050" y="227115"/>
                </a:lnTo>
                <a:lnTo>
                  <a:pt x="837437" y="230553"/>
                </a:lnTo>
                <a:lnTo>
                  <a:pt x="830579" y="255199"/>
                </a:lnTo>
                <a:lnTo>
                  <a:pt x="890215" y="255199"/>
                </a:lnTo>
                <a:lnTo>
                  <a:pt x="831860" y="202512"/>
                </a:lnTo>
                <a:close/>
              </a:path>
              <a:path w="895985" h="276859">
                <a:moveTo>
                  <a:pt x="6736" y="0"/>
                </a:moveTo>
                <a:lnTo>
                  <a:pt x="0" y="24621"/>
                </a:lnTo>
                <a:lnTo>
                  <a:pt x="818226" y="251770"/>
                </a:lnTo>
                <a:lnTo>
                  <a:pt x="825050" y="227115"/>
                </a:lnTo>
                <a:lnTo>
                  <a:pt x="67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682870" y="1747906"/>
            <a:ext cx="2714625" cy="45720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509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Standardní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jednot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výkonu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432054" y="2193401"/>
            <a:ext cx="1613535" cy="743585"/>
          </a:xfrm>
          <a:custGeom>
            <a:avLst/>
            <a:gdLst/>
            <a:ahLst/>
            <a:cxnLst/>
            <a:rect l="l" t="t" r="r" b="b"/>
            <a:pathLst>
              <a:path w="1613535" h="743585">
                <a:moveTo>
                  <a:pt x="53970" y="673760"/>
                </a:moveTo>
                <a:lnTo>
                  <a:pt x="0" y="740298"/>
                </a:lnTo>
                <a:lnTo>
                  <a:pt x="85724" y="743590"/>
                </a:lnTo>
                <a:lnTo>
                  <a:pt x="77533" y="725576"/>
                </a:lnTo>
                <a:lnTo>
                  <a:pt x="63495" y="725576"/>
                </a:lnTo>
                <a:lnTo>
                  <a:pt x="52958" y="702320"/>
                </a:lnTo>
                <a:lnTo>
                  <a:pt x="64566" y="697060"/>
                </a:lnTo>
                <a:lnTo>
                  <a:pt x="53970" y="673760"/>
                </a:lnTo>
                <a:close/>
              </a:path>
              <a:path w="1613535" h="743585">
                <a:moveTo>
                  <a:pt x="64566" y="697060"/>
                </a:moveTo>
                <a:lnTo>
                  <a:pt x="52958" y="702320"/>
                </a:lnTo>
                <a:lnTo>
                  <a:pt x="63495" y="725576"/>
                </a:lnTo>
                <a:lnTo>
                  <a:pt x="75135" y="720302"/>
                </a:lnTo>
                <a:lnTo>
                  <a:pt x="64566" y="697060"/>
                </a:lnTo>
                <a:close/>
              </a:path>
              <a:path w="1613535" h="743585">
                <a:moveTo>
                  <a:pt x="75135" y="720302"/>
                </a:moveTo>
                <a:lnTo>
                  <a:pt x="63495" y="725576"/>
                </a:lnTo>
                <a:lnTo>
                  <a:pt x="77533" y="725576"/>
                </a:lnTo>
                <a:lnTo>
                  <a:pt x="75135" y="720302"/>
                </a:lnTo>
                <a:close/>
              </a:path>
              <a:path w="1613535" h="743585">
                <a:moveTo>
                  <a:pt x="1602857" y="0"/>
                </a:moveTo>
                <a:lnTo>
                  <a:pt x="64566" y="697060"/>
                </a:lnTo>
                <a:lnTo>
                  <a:pt x="75135" y="720302"/>
                </a:lnTo>
                <a:lnTo>
                  <a:pt x="1613403" y="23256"/>
                </a:lnTo>
                <a:lnTo>
                  <a:pt x="16028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37472" y="2192518"/>
            <a:ext cx="1254125" cy="305435"/>
          </a:xfrm>
          <a:custGeom>
            <a:avLst/>
            <a:gdLst/>
            <a:ahLst/>
            <a:cxnLst/>
            <a:rect l="l" t="t" r="r" b="b"/>
            <a:pathLst>
              <a:path w="1254125" h="305435">
                <a:moveTo>
                  <a:pt x="1175957" y="280265"/>
                </a:moveTo>
                <a:lnTo>
                  <a:pt x="1170553" y="305196"/>
                </a:lnTo>
                <a:lnTo>
                  <a:pt x="1253611" y="283982"/>
                </a:lnTo>
                <a:lnTo>
                  <a:pt x="1252361" y="282976"/>
                </a:lnTo>
                <a:lnTo>
                  <a:pt x="1188445" y="282976"/>
                </a:lnTo>
                <a:lnTo>
                  <a:pt x="1175957" y="280265"/>
                </a:lnTo>
                <a:close/>
              </a:path>
              <a:path w="1254125" h="305435">
                <a:moveTo>
                  <a:pt x="1181383" y="255235"/>
                </a:moveTo>
                <a:lnTo>
                  <a:pt x="1175957" y="280265"/>
                </a:lnTo>
                <a:lnTo>
                  <a:pt x="1188445" y="282976"/>
                </a:lnTo>
                <a:lnTo>
                  <a:pt x="1193901" y="257952"/>
                </a:lnTo>
                <a:lnTo>
                  <a:pt x="1181383" y="255235"/>
                </a:lnTo>
                <a:close/>
              </a:path>
              <a:path w="1254125" h="305435">
                <a:moveTo>
                  <a:pt x="1186799" y="230245"/>
                </a:moveTo>
                <a:lnTo>
                  <a:pt x="1181383" y="255235"/>
                </a:lnTo>
                <a:lnTo>
                  <a:pt x="1193901" y="257952"/>
                </a:lnTo>
                <a:lnTo>
                  <a:pt x="1188445" y="282976"/>
                </a:lnTo>
                <a:lnTo>
                  <a:pt x="1252361" y="282976"/>
                </a:lnTo>
                <a:lnTo>
                  <a:pt x="1186799" y="230245"/>
                </a:lnTo>
                <a:close/>
              </a:path>
              <a:path w="1254125" h="305435">
                <a:moveTo>
                  <a:pt x="5455" y="0"/>
                </a:moveTo>
                <a:lnTo>
                  <a:pt x="0" y="25024"/>
                </a:lnTo>
                <a:lnTo>
                  <a:pt x="1175957" y="280265"/>
                </a:lnTo>
                <a:lnTo>
                  <a:pt x="1181383" y="255235"/>
                </a:lnTo>
                <a:lnTo>
                  <a:pt x="54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461368"/>
            <a:ext cx="8637270" cy="1025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010"/>
              </a:lnSpc>
              <a:tabLst>
                <a:tab pos="6818630" algn="l"/>
              </a:tabLst>
            </a:pP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Sledování </a:t>
            </a:r>
            <a:r>
              <a:rPr sz="3600" dirty="0" err="1">
                <a:solidFill>
                  <a:srgbClr val="FFFFFF"/>
                </a:solidFill>
                <a:latin typeface="Arial"/>
                <a:cs typeface="Arial"/>
              </a:rPr>
              <a:t>skutečného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3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600" dirty="0" err="1" smtClean="0">
                <a:solidFill>
                  <a:srgbClr val="FFFFFF"/>
                </a:solidFill>
                <a:latin typeface="Arial"/>
                <a:cs typeface="Arial"/>
              </a:rPr>
              <a:t>běhu</a:t>
            </a:r>
            <a:r>
              <a:rPr sz="3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a	odchylek hodnocené činnosti od standardu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518" y="1808386"/>
            <a:ext cx="9037955" cy="4554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Zobrazení informací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účetnictví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takovým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sobem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který umožní</a:t>
            </a:r>
            <a:endParaRPr sz="2400" dirty="0">
              <a:latin typeface="Arial"/>
              <a:cs typeface="Arial"/>
            </a:endParaRPr>
          </a:p>
          <a:p>
            <a:pPr marL="12700" indent="3378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přehledně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rychle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zjišťovat skutečné hodnoty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odchylky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Zjišťování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odchylek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běžně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 následně (viz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kapitola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12)</a:t>
            </a:r>
            <a:endParaRPr sz="2400" dirty="0">
              <a:latin typeface="Arial"/>
              <a:cs typeface="Arial"/>
            </a:endParaRPr>
          </a:p>
          <a:p>
            <a:pPr marL="350520" marR="5080" indent="-338455">
              <a:lnSpc>
                <a:spcPct val="93000"/>
              </a:lnSpc>
              <a:spcBef>
                <a:spcPts val="14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Odchylka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rozdíl mezi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úrovní hodnoceného kritéria podle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standardu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jeho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skutečnou výší.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Odchylky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mohou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mít charakter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buď</a:t>
            </a:r>
            <a:endParaRPr sz="2400" dirty="0">
              <a:latin typeface="Arial"/>
              <a:cs typeface="Arial"/>
            </a:endParaRPr>
          </a:p>
          <a:p>
            <a:pPr marL="350520" marR="679450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  <a:tab pos="163703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pozitivní	(jejich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příklady jsou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nižší skutečné než standardní náklady 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vyšší skutečné než standardní výnosy),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endParaRPr sz="2400" dirty="0">
              <a:latin typeface="Arial"/>
              <a:cs typeface="Arial"/>
            </a:endParaRPr>
          </a:p>
          <a:p>
            <a:pPr marL="350520" marR="932815" indent="-337820" algn="just">
              <a:lnSpc>
                <a:spcPts val="268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negativní (skutečné náklady jsou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vyšší než náklady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standard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naopak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výnosy jsou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nižší než výnosy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standard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).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Analýza odchylek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39530" cy="3656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Cílem analýzy odchylek je zejména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zjištění příčiny vzniku odchylek,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ct val="93100"/>
              </a:lnSpc>
              <a:spcBef>
                <a:spcPts val="138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zhodnocení jejich dopadu na hodnocenou část podnikatelského procesu ve všech relevantních liniích, které jsou odchylkou ovlivněny (s hlavním zřetelem na výkonový, odpovědnostní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procesní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řez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manažerského řízení), a</a:t>
            </a:r>
            <a:endParaRPr sz="2400" dirty="0">
              <a:latin typeface="Arial"/>
              <a:cs typeface="Arial"/>
            </a:endParaRPr>
          </a:p>
          <a:p>
            <a:pPr marL="350520" marR="123825" indent="-33782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vytvoření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předpoklad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 přijetí takových opatření, která by eliminovala vznik významných (zejména negativních) odchylek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budoucnosti.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3312"/>
          </a:xfrm>
          <a:prstGeom prst="rect">
            <a:avLst/>
          </a:prstGeom>
        </p:spPr>
        <p:txBody>
          <a:bodyPr vert="horz" wrap="square" lIns="0" tIns="2651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Analýza odchylek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12" y="1808386"/>
            <a:ext cx="9049385" cy="36420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marR="551180" indent="-338455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Cílem první etapy je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zjištění příčin rozdílů mezi standardní a skutečnou výši zisku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 Příčinou vzniku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odchylek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že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být odlišný vývoj buď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  <a:tab pos="7442834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veličin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vstupujících do transformačního procesu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měřených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  <a:tabLst>
                <a:tab pos="383984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prostřednictvím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	nebo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veličin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vystupujících z transformačního procesu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vyjadřovaných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prostřednictvím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výnos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tohoto hlediska odlišujeme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odchylky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vstup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odchylky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výnos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výstup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).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3312"/>
          </a:xfrm>
          <a:prstGeom prst="rect">
            <a:avLst/>
          </a:prstGeom>
        </p:spPr>
        <p:txBody>
          <a:bodyPr vert="horz" wrap="square" lIns="0" tIns="2651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Analýza odchylek III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34780" cy="4721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jiném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řezu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lze odchylky členit podle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faktoru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který je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výrazem vzniku odchylky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endParaRPr sz="2400" dirty="0">
              <a:latin typeface="Arial"/>
              <a:cs typeface="Arial"/>
            </a:endParaRPr>
          </a:p>
          <a:p>
            <a:pPr marL="350520" marR="455295" indent="-337820" algn="just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kvantitativní odchylky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vyjadřují změny v objemových parametrech (charakteristikách) hodnocených kritérií (např.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množství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objemu spotřebovaného materiálu či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62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časovém intervalu vynaložené lidské práce),</a:t>
            </a:r>
            <a:endParaRPr sz="2400" dirty="0">
              <a:latin typeface="Arial"/>
              <a:cs typeface="Arial"/>
            </a:endParaRPr>
          </a:p>
          <a:p>
            <a:pPr marL="350520" marR="312420" indent="-337820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kvalitativní odchylky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jsou výrazem změn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kvalitativních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parametr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hodnocených kritérií (jako např.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směnných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kurs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pořizovacích cen materiálu, mzdových sazeb nebo prodejních cen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finálních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),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odchylky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struktury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vyjadřují změny ve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struktuře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vstupujících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zdroj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1445</Words>
  <Application>Microsoft Office PowerPoint</Application>
  <PresentationFormat>Vlastní</PresentationFormat>
  <Paragraphs>186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13 – METODA STANDARDNÍCH NÁKLADŮ A VÝNOSŮ</vt:lpstr>
      <vt:lpstr>Vymezení problematiky</vt:lpstr>
      <vt:lpstr>Zavedení metody standardních nákladů</vt:lpstr>
      <vt:lpstr>Stanovení standardů I</vt:lpstr>
      <vt:lpstr>Stanovení standardů II</vt:lpstr>
      <vt:lpstr>Prezentace aplikace PowerPoint</vt:lpstr>
      <vt:lpstr>Analýza odchylek I</vt:lpstr>
      <vt:lpstr>Analýza odchylek II</vt:lpstr>
      <vt:lpstr>Analýza odchylek III</vt:lpstr>
      <vt:lpstr>Analýza odchylek - shrnutí</vt:lpstr>
      <vt:lpstr>Analýza odchylek při aplikaci metody variable costing</vt:lpstr>
      <vt:lpstr>Kvantitativní a kvalitativní odchylka</vt:lpstr>
      <vt:lpstr>Prezentace aplikace PowerPoint</vt:lpstr>
      <vt:lpstr>Odchylky variabilních nákladů</vt:lpstr>
      <vt:lpstr>Prezentace aplikace PowerPoint</vt:lpstr>
      <vt:lpstr>Odchylky fixních nákladů</vt:lpstr>
      <vt:lpstr>Analýza odchylek při aplikaci metody plných nákladů</vt:lpstr>
      <vt:lpstr>Odchylka ze změny struktury vstupů</vt:lpstr>
      <vt:lpstr>Odchylky vznikající při nehomogenní produkci – odchylka ze změny sortimentu</vt:lpstr>
      <vt:lpstr>Odchylky nákladů při aplikaci metody Variable Costing</vt:lpstr>
      <vt:lpstr>Shrnutí kapitoly 13 I</vt:lpstr>
      <vt:lpstr>Shrnutí kapitoly 13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 – METODA STANDARDNÍCH NÁKLADģ A VÝNOSģ</dc:title>
  <dc:creator>Online2PDF.com</dc:creator>
  <cp:lastModifiedBy>Menšík Michal</cp:lastModifiedBy>
  <cp:revision>4</cp:revision>
  <dcterms:created xsi:type="dcterms:W3CDTF">2018-02-08T09:19:37Z</dcterms:created>
  <dcterms:modified xsi:type="dcterms:W3CDTF">2018-02-11T13:39:11Z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