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65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1937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4978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0605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59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5424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6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9822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9613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2007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999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155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683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04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2022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2803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9773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288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889000" cy="7541895"/>
          </a:xfrm>
          <a:custGeom>
            <a:avLst/>
            <a:gdLst/>
            <a:ahLst/>
            <a:cxnLst/>
            <a:rect l="l" t="t" r="r" b="b"/>
            <a:pathLst>
              <a:path w="889000" h="7541895">
                <a:moveTo>
                  <a:pt x="104774" y="0"/>
                </a:moveTo>
                <a:lnTo>
                  <a:pt x="40454" y="12503"/>
                </a:lnTo>
                <a:lnTo>
                  <a:pt x="0" y="36217"/>
                </a:lnTo>
                <a:lnTo>
                  <a:pt x="0" y="7507519"/>
                </a:lnTo>
                <a:lnTo>
                  <a:pt x="40463" y="7531236"/>
                </a:lnTo>
                <a:lnTo>
                  <a:pt x="93323" y="7541513"/>
                </a:lnTo>
                <a:lnTo>
                  <a:pt x="116227" y="7541513"/>
                </a:lnTo>
                <a:lnTo>
                  <a:pt x="169097" y="7531234"/>
                </a:lnTo>
                <a:lnTo>
                  <a:pt x="231983" y="7494371"/>
                </a:lnTo>
                <a:lnTo>
                  <a:pt x="293237" y="7434116"/>
                </a:lnTo>
                <a:lnTo>
                  <a:pt x="352655" y="7351442"/>
                </a:lnTo>
                <a:lnTo>
                  <a:pt x="410036" y="7247320"/>
                </a:lnTo>
                <a:lnTo>
                  <a:pt x="465177" y="7122720"/>
                </a:lnTo>
                <a:lnTo>
                  <a:pt x="517877" y="6978614"/>
                </a:lnTo>
                <a:lnTo>
                  <a:pt x="567934" y="6815973"/>
                </a:lnTo>
                <a:lnTo>
                  <a:pt x="615146" y="6635766"/>
                </a:lnTo>
                <a:lnTo>
                  <a:pt x="659312" y="6438966"/>
                </a:lnTo>
                <a:lnTo>
                  <a:pt x="700229" y="6226543"/>
                </a:lnTo>
                <a:lnTo>
                  <a:pt x="737695" y="5999468"/>
                </a:lnTo>
                <a:lnTo>
                  <a:pt x="771510" y="5758712"/>
                </a:lnTo>
                <a:lnTo>
                  <a:pt x="801471" y="5505246"/>
                </a:lnTo>
                <a:lnTo>
                  <a:pt x="827376" y="5240040"/>
                </a:lnTo>
                <a:lnTo>
                  <a:pt x="849024" y="4964065"/>
                </a:lnTo>
                <a:lnTo>
                  <a:pt x="866212" y="4678293"/>
                </a:lnTo>
                <a:lnTo>
                  <a:pt x="878740" y="4383694"/>
                </a:lnTo>
                <a:lnTo>
                  <a:pt x="886404" y="4081239"/>
                </a:lnTo>
                <a:lnTo>
                  <a:pt x="889004" y="3771777"/>
                </a:lnTo>
                <a:lnTo>
                  <a:pt x="886404" y="3462437"/>
                </a:lnTo>
                <a:lnTo>
                  <a:pt x="878740" y="3159983"/>
                </a:lnTo>
                <a:lnTo>
                  <a:pt x="866212" y="2865386"/>
                </a:lnTo>
                <a:lnTo>
                  <a:pt x="849024" y="2579616"/>
                </a:lnTo>
                <a:lnTo>
                  <a:pt x="827376" y="2303645"/>
                </a:lnTo>
                <a:lnTo>
                  <a:pt x="801471" y="2038442"/>
                </a:lnTo>
                <a:lnTo>
                  <a:pt x="771511" y="1784980"/>
                </a:lnTo>
                <a:lnTo>
                  <a:pt x="737696" y="1544228"/>
                </a:lnTo>
                <a:lnTo>
                  <a:pt x="700230" y="1317158"/>
                </a:lnTo>
                <a:lnTo>
                  <a:pt x="659313" y="1104739"/>
                </a:lnTo>
                <a:lnTo>
                  <a:pt x="615148" y="907944"/>
                </a:lnTo>
                <a:lnTo>
                  <a:pt x="567937" y="727743"/>
                </a:lnTo>
                <a:lnTo>
                  <a:pt x="517880" y="565106"/>
                </a:lnTo>
                <a:lnTo>
                  <a:pt x="465181" y="421004"/>
                </a:lnTo>
                <a:lnTo>
                  <a:pt x="410041" y="296409"/>
                </a:lnTo>
                <a:lnTo>
                  <a:pt x="352661" y="192290"/>
                </a:lnTo>
                <a:lnTo>
                  <a:pt x="293244" y="109619"/>
                </a:lnTo>
                <a:lnTo>
                  <a:pt x="231991" y="49367"/>
                </a:lnTo>
                <a:lnTo>
                  <a:pt x="169105" y="12503"/>
                </a:lnTo>
                <a:lnTo>
                  <a:pt x="104774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3475" cy="7494270"/>
          </a:xfrm>
          <a:custGeom>
            <a:avLst/>
            <a:gdLst/>
            <a:ahLst/>
            <a:cxnLst/>
            <a:rect l="l" t="t" r="r" b="b"/>
            <a:pathLst>
              <a:path w="10023475" h="7494270">
                <a:moveTo>
                  <a:pt x="10023213" y="0"/>
                </a:moveTo>
                <a:lnTo>
                  <a:pt x="0" y="7493778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067831"/>
            <a:ext cx="10081260" cy="4439920"/>
          </a:xfrm>
          <a:custGeom>
            <a:avLst/>
            <a:gdLst/>
            <a:ahLst/>
            <a:cxnLst/>
            <a:rect l="l" t="t" r="r" b="b"/>
            <a:pathLst>
              <a:path w="10081260" h="4439920">
                <a:moveTo>
                  <a:pt x="10081259" y="0"/>
                </a:moveTo>
                <a:lnTo>
                  <a:pt x="0" y="443981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22401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5069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013060"/>
          </a:xfrm>
          <a:prstGeom prst="rect">
            <a:avLst/>
          </a:prstGeom>
        </p:spPr>
        <p:txBody>
          <a:bodyPr vert="horz" wrap="square" lIns="0" tIns="88863" rIns="0" bIns="0" rtlCol="0">
            <a:spAutoFit/>
          </a:bodyPr>
          <a:lstStyle/>
          <a:p>
            <a:pPr marL="12700" marR="5080">
              <a:lnSpc>
                <a:spcPts val="3560"/>
              </a:lnSpc>
            </a:pPr>
            <a:r>
              <a:rPr lang="en-GB" sz="3200" dirty="0" smtClean="0"/>
              <a:t>12</a:t>
            </a:r>
            <a:r>
              <a:rPr lang="en-GB" sz="3200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/>
              <a:t>– ROZDÍLOVÉ METODY ŘÍZENÍ HOSPODÁRNOSTI JEDNICOVÝCH NÁKLADŮ</a:t>
            </a:r>
            <a:endParaRPr lang="en-GB"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531860" cy="5075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2740" marR="557530" indent="-32004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rozdíly ve vypovídací schopnosti tzv. úhrnných a rozdílových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hospodárnosti,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charakterizovat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rozdílových metod v běžném a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preventivním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740" marR="5080" indent="-32004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normovou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 a její pojmový aparát – náklady podle norem, změny norem a odchylky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norem,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vymezit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možnosti využití normové metody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ohledem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specifika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výrobních podmínek a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požadavky na účetní zobrazení informací normové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metody a na možnosti jejího využití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manažerském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Základní kalkulace a změny norem II</a:t>
            </a:r>
          </a:p>
        </p:txBody>
      </p:sp>
      <p:sp>
        <p:nvSpPr>
          <p:cNvPr id="3" name="object 3"/>
          <p:cNvSpPr/>
          <p:nvPr/>
        </p:nvSpPr>
        <p:spPr>
          <a:xfrm>
            <a:off x="3725540" y="3996568"/>
            <a:ext cx="335279" cy="373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525" y="2326794"/>
            <a:ext cx="9062085" cy="3916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norem dopadá do účetního zobrazení nákladového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procesu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676275">
              <a:lnSpc>
                <a:spcPts val="2680"/>
              </a:lnSpc>
              <a:tabLst>
                <a:tab pos="348487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základní kalkulace =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ecenění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nedokončené výroby v nové základní kalkulaci	evidence rozdílu mezi dosavadním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oceněním nedokončené výroby v dosud platné základní kalkulaci a nově platné základní kalkulaci.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se označuje jako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změna norem nedokončené výroby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Základní kalkulace a změny norem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716645" cy="4033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alokace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 norem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rozlišují dva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ocenění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hotových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nedokončené výroby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349250" marR="325120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Oceňují-li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hotové výrobky 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nedokončená výroba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operativních kalkulacích,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rozdělují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zjištěné změny norem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dokončenou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nedokončenou výrobu.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Oceňuje-li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nedokončená výroba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základních kalkulacích,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změny norem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období vzniklé plně 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dokončené výroby.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Hotové výrobky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souhrnně oceněny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nově platných operativních kalkulacích.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Základní kalkulace a změny norem 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36965" cy="4493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1755">
              <a:lnSpc>
                <a:spcPts val="26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Výsledná kalkulace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jednoho výrobku, resp.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obdobně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kalkulační jednice, kterou ovlivňují jak změny, tak i odchylky od norem, se zjišťuje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následujícím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1582420">
              <a:lnSpc>
                <a:spcPct val="100000"/>
              </a:lnSpc>
              <a:tabLst>
                <a:tab pos="2272030" algn="l"/>
                <a:tab pos="2675890" algn="l"/>
                <a:tab pos="3347085" algn="l"/>
                <a:tab pos="4405630" algn="l"/>
                <a:tab pos="5076825" algn="l"/>
                <a:tab pos="6134100" algn="l"/>
                <a:tab pos="7020559" algn="l"/>
              </a:tabLst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VK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ZK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ZN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kde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75"/>
              </a:spcBef>
              <a:tabLst>
                <a:tab pos="9105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výsledná kalkulace výkonu,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9105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základní kalkulace,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9105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podíl změn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norem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ipadajících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kalkulovaný výkon a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9105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podíl odchylek od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norem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ipadajících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tento výkon.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Využití normové metody v praxi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5140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Základní principy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normové metody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praxi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modifikují 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ohledem</a:t>
            </a:r>
          </a:p>
          <a:p>
            <a:pPr marL="349250">
              <a:lnSpc>
                <a:spcPts val="2780"/>
              </a:lnSpc>
            </a:pPr>
            <a:r>
              <a:rPr dirty="0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charakter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podnikatelského procesu.</a:t>
            </a:r>
          </a:p>
          <a:p>
            <a:pPr marL="349250" marR="5080" indent="-33655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4518025" algn="l"/>
                <a:tab pos="6176645" algn="l"/>
              </a:tabLst>
            </a:pPr>
            <a:r>
              <a:rPr sz="2000" dirty="0"/>
              <a:t>malosériová výroba 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základní kalkulace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neváže 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časovému období,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ale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sérii nebo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dávce,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tzv.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/>
              <a:t>varianta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série </a:t>
            </a:r>
            <a:r>
              <a:rPr sz="2000" dirty="0"/>
              <a:t>(dávky),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smtClean="0"/>
              <a:t>pop</a:t>
            </a:r>
            <a:r>
              <a:rPr lang="cs-CZ" sz="2000" dirty="0" smtClean="0"/>
              <a:t>ř</a:t>
            </a:r>
            <a:r>
              <a:rPr sz="2000" dirty="0" smtClean="0"/>
              <a:t>.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b="1" dirty="0"/>
              <a:t>varianta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zakázkové metody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s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prvky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normové metody,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dirty="0"/>
              <a:t>běžně nekvantifikují změny norem,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projevujese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snaha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neměnit operativní normy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během výroby dané série,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dávky nebo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zakázky</a:t>
            </a:r>
          </a:p>
          <a:p>
            <a:pPr marL="349250" marR="289560" indent="-33655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/>
              <a:t>zobrazení ve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vztahu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err="1" smtClean="0"/>
              <a:t>útvar</a:t>
            </a:r>
            <a:r>
              <a:rPr lang="cs-CZ" sz="2000" dirty="0" smtClean="0"/>
              <a:t>ů</a:t>
            </a:r>
            <a:r>
              <a:rPr sz="2000" dirty="0" smtClean="0"/>
              <a:t>m </a:t>
            </a:r>
            <a:r>
              <a:rPr sz="2000" dirty="0"/>
              <a:t>– je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vhodné účetně </a:t>
            </a:r>
            <a:r>
              <a:rPr sz="2000" dirty="0" err="1"/>
              <a:t>sledovat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err="1" smtClean="0"/>
              <a:t>pr</a:t>
            </a:r>
            <a:r>
              <a:rPr lang="cs-CZ" sz="2000" dirty="0" smtClean="0"/>
              <a:t>ů</a:t>
            </a:r>
            <a:r>
              <a:rPr sz="2000" dirty="0" err="1" smtClean="0"/>
              <a:t>chod</a:t>
            </a:r>
            <a:r>
              <a:rPr sz="2000" dirty="0" smtClean="0"/>
              <a:t> </a:t>
            </a:r>
            <a:r>
              <a:rPr sz="2000" dirty="0"/>
              <a:t>útvary pomocí tzv.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/>
              <a:t>polotovarové varianty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/>
              <a:t>(vztah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stupňové metodě),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pokud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err="1"/>
              <a:t>účetně</a:t>
            </a:r>
            <a:r>
              <a:rPr sz="2000" dirty="0"/>
              <a:t> </a:t>
            </a:r>
            <a:r>
              <a:rPr sz="2000" dirty="0" err="1" smtClean="0"/>
              <a:t>pr</a:t>
            </a:r>
            <a:r>
              <a:rPr lang="cs-CZ" sz="2000" dirty="0" smtClean="0"/>
              <a:t>ů</a:t>
            </a:r>
            <a:r>
              <a:rPr sz="2000" dirty="0" err="1" smtClean="0"/>
              <a:t>chod</a:t>
            </a:r>
            <a:r>
              <a:rPr sz="2000" dirty="0" smtClean="0"/>
              <a:t> </a:t>
            </a:r>
            <a:r>
              <a:rPr sz="2000" dirty="0"/>
              <a:t>nesleduje,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tzv.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/>
              <a:t>bezpolotovarová varianta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/>
              <a:t>(vztah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err="1"/>
              <a:t>fázové</a:t>
            </a:r>
            <a:r>
              <a:rPr sz="2000" dirty="0"/>
              <a:t> </a:t>
            </a:r>
            <a:r>
              <a:rPr sz="2000" dirty="0" smtClean="0"/>
              <a:t>m</a:t>
            </a:r>
            <a:r>
              <a:rPr lang="cs-CZ" sz="2000" dirty="0" smtClean="0"/>
              <a:t>e</a:t>
            </a:r>
            <a:r>
              <a:rPr sz="2000" dirty="0" err="1" smtClean="0"/>
              <a:t>todě</a:t>
            </a:r>
            <a:r>
              <a:rPr sz="2000" dirty="0"/>
              <a:t>)</a:t>
            </a:r>
          </a:p>
          <a:p>
            <a:pPr marL="349250" indent="-336550">
              <a:lnSpc>
                <a:spcPts val="2315"/>
              </a:lnSpc>
              <a:spcBef>
                <a:spcPts val="122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/>
              <a:t>uplatnění také v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zakázkové metodě – nenormuje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zakázka,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ale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vstupy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do</a:t>
            </a:r>
            <a:endParaRPr sz="2000" dirty="0">
              <a:latin typeface="Times New Roman"/>
              <a:cs typeface="Times New Roman"/>
            </a:endParaRPr>
          </a:p>
          <a:p>
            <a:pPr marL="349250">
              <a:lnSpc>
                <a:spcPts val="2315"/>
              </a:lnSpc>
            </a:pPr>
            <a:r>
              <a:rPr sz="2000" dirty="0"/>
              <a:t>zakázky (tuna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stavebního materiálu,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hodina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výpočetního výkonu 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pod.)</a:t>
            </a:r>
            <a:endParaRPr sz="2000" dirty="0">
              <a:latin typeface="Times New Roman"/>
              <a:cs typeface="Times New Roman"/>
            </a:endParaRPr>
          </a:p>
          <a:p>
            <a:pPr marL="349250" indent="-336550">
              <a:lnSpc>
                <a:spcPts val="2315"/>
              </a:lnSpc>
              <a:spcBef>
                <a:spcPts val="12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/>
              <a:t>obtížné uplatnění v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procesní technologii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zejména v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kusové 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/>
              <a:t>malosériové</a:t>
            </a:r>
          </a:p>
          <a:p>
            <a:pPr marL="349250">
              <a:lnSpc>
                <a:spcPts val="2315"/>
              </a:lnSpc>
            </a:pPr>
            <a:r>
              <a:rPr sz="2000" dirty="0"/>
              <a:t>výrobě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Zobrazení informací normové metody v</a:t>
            </a:r>
          </a:p>
          <a:p>
            <a:pPr marL="12700">
              <a:lnSpc>
                <a:spcPts val="4590"/>
              </a:lnSpc>
            </a:pP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16546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  <a:tabLst>
                <a:tab pos="3261360" algn="l"/>
                <a:tab pos="793178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MD	V ý r o b a	D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42185"/>
              </p:ext>
            </p:extLst>
          </p:nvPr>
        </p:nvGraphicFramePr>
        <p:xfrm>
          <a:off x="223202" y="2518732"/>
          <a:ext cx="9189084" cy="2502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010"/>
                <a:gridCol w="2705319"/>
                <a:gridCol w="1038386"/>
                <a:gridCol w="101900"/>
                <a:gridCol w="799886"/>
                <a:gridCol w="2705215"/>
                <a:gridCol w="1038368"/>
              </a:tblGrid>
              <a:tr h="445697"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750" spc="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222D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Sk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750" spc="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Sk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867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685470"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222DC"/>
                    </a:solidFill>
                  </a:tcPr>
                </a:tc>
                <a:tc>
                  <a:txBody>
                    <a:bodyPr/>
                    <a:lstStyle/>
                    <a:p>
                      <a:pPr marL="236854" marR="495300">
                        <a:lnSpc>
                          <a:spcPct val="109100"/>
                        </a:lnSpc>
                      </a:pP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</a:t>
                      </a:r>
                      <a:r>
                        <a:rPr sz="175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ob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 z</a:t>
                      </a:r>
                      <a:r>
                        <a:rPr sz="1750" spc="-1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1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750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1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ě</a:t>
                      </a:r>
                      <a:r>
                        <a:rPr sz="1750" spc="11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spc="-1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dv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</a:t>
                      </a:r>
                      <a:r>
                        <a:rPr sz="175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ob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750" spc="-1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xxx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67">
                      <a:solidFill>
                        <a:srgbClr val="000000"/>
                      </a:solidFill>
                      <a:prstDash val="solid"/>
                    </a:lnT>
                    <a:lnB w="1885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685714"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222DC"/>
                    </a:solidFill>
                  </a:tcPr>
                </a:tc>
                <a:tc>
                  <a:txBody>
                    <a:bodyPr/>
                    <a:lstStyle/>
                    <a:p>
                      <a:pPr marL="236854" marR="889000">
                        <a:lnSpc>
                          <a:spcPct val="1091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ř</a:t>
                      </a:r>
                      <a:r>
                        <a:rPr sz="1750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ů</a:t>
                      </a:r>
                      <a:r>
                        <a:rPr sz="1750" spc="11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750" spc="-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750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ů </a:t>
                      </a:r>
                      <a:r>
                        <a:rPr sz="1750" spc="-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75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obdob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xxx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</a:t>
                      </a:r>
                      <a:r>
                        <a:rPr sz="175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ob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spc="-1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855">
                      <a:solidFill>
                        <a:srgbClr val="D0D7E5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42729"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222D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09550" algn="ctr">
                        <a:lnSpc>
                          <a:spcPct val="100000"/>
                        </a:lnSpc>
                      </a:pP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750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75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42720"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222D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sz="175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750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5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7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50" spc="-2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60">
                      <a:solidFill>
                        <a:srgbClr val="000000"/>
                      </a:solidFill>
                      <a:prstDash val="solid"/>
                    </a:lnL>
                    <a:lnR w="18248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8248">
                      <a:solidFill>
                        <a:srgbClr val="000000"/>
                      </a:solidFill>
                      <a:prstDash val="solid"/>
                    </a:lnL>
                    <a:lnR w="18260">
                      <a:solidFill>
                        <a:srgbClr val="000000"/>
                      </a:solidFill>
                      <a:prstDash val="solid"/>
                    </a:lnR>
                    <a:lnT w="18295">
                      <a:solidFill>
                        <a:srgbClr val="000000"/>
                      </a:solidFill>
                      <a:prstDash val="solid"/>
                    </a:lnT>
                    <a:lnB w="18295">
                      <a:solidFill>
                        <a:srgbClr val="D0D7E5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12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67775" cy="5341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7050">
              <a:lnSpc>
                <a:spcPts val="2680"/>
              </a:lnSpc>
              <a:tabLst>
                <a:tab pos="76358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Základním rysem úhrnných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	je orientace systému manažerského účetnictví na sledování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skutečných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prací nebo služeb; pokud se do účetního zobrazení promítá nákladový úkol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3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vyhodnocuje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úroveň úspor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ekročení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děje se tak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1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souhrnně až po uplynutí hodnoceného intervalu. Takto prováděná kontrola má však omezenou vypovídací schopnost – rozdíly konstatuje následně.</a:t>
            </a:r>
            <a:endParaRPr sz="2400" dirty="0">
              <a:latin typeface="Arial"/>
              <a:cs typeface="Arial"/>
            </a:endParaRPr>
          </a:p>
          <a:p>
            <a:pPr marL="12700" marR="15240">
              <a:lnSpc>
                <a:spcPct val="93100"/>
              </a:lnSpc>
              <a:spcBef>
                <a:spcPts val="134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úspěchu je ovlivnit vznik odchylek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hned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vzniku,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edcházet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Tento požadavek zajišťují tzv. rozdílové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hospodárnosti. Tyto metody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itom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chápat pouze jako nástroj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operativního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hospodárnosti.</a:t>
            </a:r>
            <a:endParaRPr sz="2400" dirty="0">
              <a:latin typeface="Arial"/>
              <a:cs typeface="Arial"/>
            </a:endParaRPr>
          </a:p>
          <a:p>
            <a:pPr marL="12700" marR="156210">
              <a:lnSpc>
                <a:spcPct val="93000"/>
              </a:lnSpc>
              <a:tabLst>
                <a:tab pos="63341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realizovat zásadu,	že vznik odchylky má být signalizován ve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významných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ípadech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lze je využít jako nástroj účinnějšího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preventivního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12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16"/>
            <a:ext cx="9046210" cy="4932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1605">
              <a:lnSpc>
                <a:spcPct val="93000"/>
              </a:lnSpc>
              <a:tabLst>
                <a:tab pos="263842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Primárně lze využít rozdílové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kontrole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které jsou charakteristické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jednoznačným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íčinným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vztahem k jednotce výkonu. Tento proporcionální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umožňuje stanovit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normy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konkrétní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jednotku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žádoucí hodnotovou úroveň,	okamžitě zjišťovat rozdíly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skutečnou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edběžně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kalkulovanou výší	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identifikovat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rozdíl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azovat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je konkrétním osobám, které za jejich vznik odpovídají.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9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Tyto požadavky vyvolávají zvýšené nároky jejich informační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zajištění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údaj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 hospodárnosti. To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edpokládá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konkrétní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bude již na prvotním dokladu, resp.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prvním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zobrazení v informačním systému rozdělena na dvě složky: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náklady,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stanoveného ocenění</a:t>
            </a:r>
            <a:endParaRPr sz="2200" dirty="0">
              <a:latin typeface="Arial"/>
              <a:cs typeface="Arial"/>
            </a:endParaRPr>
          </a:p>
          <a:p>
            <a:pPr marL="12700" marR="20320">
              <a:lnSpc>
                <a:spcPts val="2460"/>
              </a:lnSpc>
              <a:spcBef>
                <a:spcPts val="135"/>
              </a:spcBef>
              <a:tabLst>
                <a:tab pos="31432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normované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na rozdíl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stanovenými a skutečně vynaloženými náklady.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12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16"/>
            <a:ext cx="8767445" cy="50802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7965">
              <a:lnSpc>
                <a:spcPct val="93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Rozdílové metody zvyšují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účinnost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hospodárnosti i v taktickém horizontu: dávají možnost propojit operativní kontrolu hospodárnosti s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analýzou a hodnocením nákladové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náročnosti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 delším časovém intervalu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545"/>
              </a:lnSpc>
              <a:spcBef>
                <a:spcPts val="121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Účinnost normové metody souvisí s kvalitou normotvorné základny.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Největší uplatnění je v hromadné a sériové heterogenní výrobě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95"/>
              </a:spcBef>
              <a:tabLst>
                <a:tab pos="271399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montážní technologií, v níž je možná běžná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kontrola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podle jednotlivých operací.	Užitečná také v zakázkových výrobách, a to zejména v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ípadech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kdy jednotlivé zakázky vznikají sice individuálně, ale s použitím typových, hromadněji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využívaných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polotovar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činností nebo aktivit.</a:t>
            </a:r>
            <a:endParaRPr sz="2200" dirty="0">
              <a:latin typeface="Arial"/>
              <a:cs typeface="Arial"/>
            </a:endParaRPr>
          </a:p>
          <a:p>
            <a:pPr marL="12700" marR="295910">
              <a:lnSpc>
                <a:spcPct val="92900"/>
              </a:lnSpc>
              <a:spcBef>
                <a:spcPts val="1410"/>
              </a:spcBef>
              <a:tabLst>
                <a:tab pos="179895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Naopak obtížněji se uplatňuje ve výrobách s procesní technologií a nejobtížněji v	v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kusové a malosériové výrobě, kde nákladový úkol je vždy originální a kde aplikace metody naráží na problémy s jeho určením, resp. s určováním odpovědnosti za odchylky.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Úhrnné a rozdílové </a:t>
            </a:r>
            <a:r>
              <a:rPr dirty="0" err="1"/>
              <a:t>metody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hospodárnosti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728"/>
            <a:ext cx="8318500" cy="4016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Úlohou MÚ je poskytovat informace pro 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600" dirty="0">
              <a:latin typeface="Arial"/>
              <a:cs typeface="Arial"/>
            </a:endParaRPr>
          </a:p>
          <a:p>
            <a:pPr marL="349250" marR="458470" indent="-336550">
              <a:lnSpc>
                <a:spcPts val="2900"/>
              </a:lnSpc>
              <a:spcBef>
                <a:spcPts val="146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Stanovení nákladového úkolu a jeho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kontrola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probíhat</a:t>
            </a:r>
            <a:endParaRPr sz="2600" dirty="0">
              <a:latin typeface="Arial"/>
              <a:cs typeface="Arial"/>
            </a:endParaRPr>
          </a:p>
          <a:p>
            <a:pPr marL="1492250" marR="1292225" lvl="1" indent="-565150">
              <a:lnSpc>
                <a:spcPts val="2910"/>
              </a:lnSpc>
              <a:spcBef>
                <a:spcPts val="138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Následně – tzv. Úhrnné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hospodárnosti</a:t>
            </a:r>
            <a:endParaRPr sz="2600" dirty="0">
              <a:latin typeface="Arial"/>
              <a:cs typeface="Arial"/>
            </a:endParaRPr>
          </a:p>
          <a:p>
            <a:pPr marL="1492250" marR="40640" lvl="1" indent="-565150">
              <a:lnSpc>
                <a:spcPts val="2900"/>
              </a:lnSpc>
              <a:spcBef>
                <a:spcPts val="109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vzniku (ideálně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ještě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) – tzv. Rozdílové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hospodárnosti</a:t>
            </a:r>
            <a:endParaRPr sz="2600" dirty="0">
              <a:latin typeface="Arial"/>
              <a:cs typeface="Arial"/>
            </a:endParaRPr>
          </a:p>
          <a:p>
            <a:pPr marL="349250" indent="-336550">
              <a:lnSpc>
                <a:spcPts val="3005"/>
              </a:lnSpc>
              <a:spcBef>
                <a:spcPts val="83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Úhrnné metody rozdíly konstatují, korekce již</a:t>
            </a:r>
            <a:endParaRPr sz="2600" dirty="0">
              <a:latin typeface="Arial"/>
              <a:cs typeface="Arial"/>
            </a:endParaRPr>
          </a:p>
          <a:p>
            <a:pPr marL="349250">
              <a:lnSpc>
                <a:spcPts val="3005"/>
              </a:lnSpc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neproveditelná (proces ukončen)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Využití rozdílových metod v operativním</a:t>
            </a:r>
          </a:p>
          <a:p>
            <a:pPr marL="12700">
              <a:lnSpc>
                <a:spcPts val="4630"/>
              </a:lnSpc>
            </a:pP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hospodárnosti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59850" cy="5082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Primárně pro kontrolu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je nutné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normy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konkrétní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jednotku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492250" marR="157480" lvl="1" indent="-565150">
              <a:lnSpc>
                <a:spcPct val="93100"/>
              </a:lnSpc>
              <a:spcBef>
                <a:spcPts val="109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žádoucí hodnotovou úroveň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formě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stanovené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izovací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ceny jednicového materiálu nebo sazby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osobních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dělník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endParaRPr sz="2400" dirty="0">
              <a:latin typeface="Arial"/>
              <a:cs typeface="Arial"/>
            </a:endParaRPr>
          </a:p>
          <a:p>
            <a:pPr marL="1492250" marR="1250315" lvl="1" indent="-565150">
              <a:lnSpc>
                <a:spcPts val="2680"/>
              </a:lnSpc>
              <a:spcBef>
                <a:spcPts val="115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  <a:tab pos="589216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okamžitě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zjišťovat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rozdíly mezi skutečnou a předběžně kalkulovanou výší	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8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identifikovat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příčiny těchto rozdílů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azovat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konkrétním osobám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za jejich vznik</a:t>
            </a:r>
            <a:endParaRPr sz="2400" dirty="0">
              <a:latin typeface="Arial"/>
              <a:cs typeface="Arial"/>
            </a:endParaRPr>
          </a:p>
          <a:p>
            <a:pPr marL="1492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odpovídají.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Využití rozdílových metod v operativním</a:t>
            </a:r>
          </a:p>
          <a:p>
            <a:pPr marL="12700">
              <a:lnSpc>
                <a:spcPts val="4635"/>
              </a:lnSpc>
            </a:pP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hospodárnosti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15045" cy="295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klade zvýšené nároky na informační zajištění</a:t>
            </a:r>
            <a:endParaRPr sz="2400" dirty="0">
              <a:latin typeface="Arial"/>
              <a:cs typeface="Arial"/>
            </a:endParaRPr>
          </a:p>
          <a:p>
            <a:pPr marL="349250" marR="61341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jednicového nákladu je již na prvotním dokladu rozdělena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náklady,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výši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předem stanoveného</a:t>
            </a:r>
            <a:endParaRPr sz="2400" dirty="0">
              <a:latin typeface="Arial"/>
              <a:cs typeface="Arial"/>
            </a:endParaRPr>
          </a:p>
          <a:p>
            <a:pPr marL="1492250">
              <a:lnSpc>
                <a:spcPts val="2780"/>
              </a:lnSpc>
              <a:tabLst>
                <a:tab pos="306387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ocenění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normované spotřeby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1492250" marR="677545" lvl="1" indent="-565150">
              <a:lnSpc>
                <a:spcPts val="2680"/>
              </a:lnSpc>
              <a:spcBef>
                <a:spcPts val="115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rozdíl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stanovenými a skutečně vynaloženými náklady.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Normová </a:t>
            </a:r>
            <a:r>
              <a:rPr dirty="0" err="1"/>
              <a:t>metoda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hospodárnosti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939530" cy="5539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složitějších výrobních podmínkách, kde je rozdělena pravomoc a odpovědnost za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technickou přípravu výroby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za vlastní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výrobu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útvary, umožňují rozdílové metody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vymezit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pravomoc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skupin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nákladovou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náročnost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49250" marR="466090" indent="-33655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kvantifikovat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jak splnily zadané úkoly v oblastech, za které odpovídají, 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přínos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jednotlivých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celkovým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výsledk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této oblasti;</a:t>
            </a:r>
            <a:endParaRPr sz="2400" dirty="0">
              <a:latin typeface="Arial"/>
              <a:cs typeface="Arial"/>
            </a:endParaRPr>
          </a:p>
          <a:p>
            <a:pPr marL="349250" marR="12700" indent="-337185">
              <a:lnSpc>
                <a:spcPct val="9300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Dávají možnost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propojit operativní kontrolu hospodárnosti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analýzou a hodnocením nákladové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náročnosti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delším časovém intervalu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 v odvětvích s hmotným výkonem umožňují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vícenásobného ocenění nedokončené výroby, polotovarů a výrobků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(PSN + Rozdíly)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Operativní kalkulace a odchylky od</a:t>
            </a:r>
          </a:p>
          <a:p>
            <a:pPr marL="12700">
              <a:lnSpc>
                <a:spcPts val="4590"/>
              </a:lnSpc>
            </a:pPr>
            <a:r>
              <a:rPr dirty="0"/>
              <a:t>norem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2925190" y="1761683"/>
            <a:ext cx="600456" cy="3736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523" y="1821086"/>
            <a:ext cx="8630285" cy="5080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187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Operativní normy	Operativní kalkulace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9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Operativní normy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umožňují zjišťovat rozdíly mezi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skutečnými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normovanými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Úspory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ekročení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8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oproti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aktuálnímu nákladovému úkolu 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norem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Charakteristiky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místo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vzniku,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příčina,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odpovědný pracovník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výrobek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jehož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týká.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Operativní kalkulace a odchylky od</a:t>
            </a:r>
          </a:p>
          <a:p>
            <a:pPr marL="12700">
              <a:lnSpc>
                <a:spcPts val="4590"/>
              </a:lnSpc>
            </a:pPr>
            <a:r>
              <a:rPr dirty="0"/>
              <a:t>norem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05875" cy="4876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není pouze operativní nástroj, ale také součást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preventivního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zvyšuje kvalitu informací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ůř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ezech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variantní sledování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stavu a změny stavu nedokončené výroby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skutečných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stanovených nákladech včetně jejich rozdílu.</a:t>
            </a:r>
            <a:endParaRPr sz="2400" dirty="0">
              <a:latin typeface="Arial"/>
              <a:cs typeface="Arial"/>
            </a:endParaRPr>
          </a:p>
          <a:p>
            <a:pPr marL="349250" marR="78105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4290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možnost obdobně strukturovat i informace o nákladech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dokončených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výslednou kalkulaci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zpracovat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rozdílovým způsobem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tak,	že se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edběžné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upraví 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756920" indent="-336550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770128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možnost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zajištění informací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	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 po linii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vnitropodnikových útvarů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Operativní kalkulace a odchylky od</a:t>
            </a:r>
          </a:p>
          <a:p>
            <a:pPr marL="12700">
              <a:lnSpc>
                <a:spcPts val="4590"/>
              </a:lnSpc>
            </a:pPr>
            <a:r>
              <a:rPr dirty="0"/>
              <a:t>norem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75090" cy="4182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hlediska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zajištění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první dvě skupiny informací se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rozlišují dva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alokace odchylek</a:t>
            </a:r>
            <a:endParaRPr sz="2400" dirty="0">
              <a:latin typeface="Arial"/>
              <a:cs typeface="Arial"/>
            </a:endParaRPr>
          </a:p>
          <a:p>
            <a:pPr marL="349250" marR="73215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Oceňují-li se hotové výrobky i nedokončená výroba na úrovni skutečně vynaložených jednicových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rozdělují se zjištěné odchylky úměrně mezi dokončenou a nedokončenou výrobu</a:t>
            </a:r>
            <a:endParaRPr sz="2400" dirty="0">
              <a:latin typeface="Arial"/>
              <a:cs typeface="Arial"/>
            </a:endParaRPr>
          </a:p>
          <a:p>
            <a:pPr marL="349250" marR="697865" indent="-336550">
              <a:lnSpc>
                <a:spcPts val="2690"/>
              </a:lnSpc>
              <a:spcBef>
                <a:spcPts val="14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Oceňuje-li se nedokončená výroba v na úrovni předem stanovených jednicových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azují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veškeré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51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období vzniklé odchylky od norem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dokončeným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Ty</a:t>
            </a:r>
            <a:endParaRPr sz="2400" dirty="0">
              <a:latin typeface="Arial"/>
              <a:cs typeface="Arial"/>
            </a:endParaRPr>
          </a:p>
          <a:p>
            <a:pPr marL="349250" marR="5080">
              <a:lnSpc>
                <a:spcPts val="2680"/>
              </a:lnSpc>
              <a:spcBef>
                <a:spcPts val="155"/>
              </a:spcBef>
              <a:tabLst>
                <a:tab pos="4248150" algn="l"/>
                <a:tab pos="770953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pak souhrnně oceněny	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zjednodušeně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ečeno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úrovni skutečně vynaložených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Základní kalkulace a změny norem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56345" cy="5195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buď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úrovni výchozí propočtové kalkulace,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úrovni operativní 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platné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počátku hodnoceného období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konstrukčního či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technologického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výrobku 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jiné změna nákladové náročnost výrobku,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pouze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změnou operativní kalkulace,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=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normy.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změně normy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má 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 zejména 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dvou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5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ůř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ezech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kalkulační 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vztažená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celkovém vlivu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nákladovou náročnost produkce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hodnoceného období,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dán objemem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výroby výrobku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6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inovovaných podmínkách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označuje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změny norem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hrubé výroby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1040</Words>
  <Application>Microsoft Office PowerPoint</Application>
  <PresentationFormat>Vlastní</PresentationFormat>
  <Paragraphs>159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12 – ROZDÍLOVÉ METODY ŘÍZENÍ HOSPODÁRNOSTI JEDNICOVÝCH NÁKLADŮ</vt:lpstr>
      <vt:lpstr>Úhrnné a rozdílové metody řízení hospodárnosti</vt:lpstr>
      <vt:lpstr>Využití rozdílových metod v operativním řízení hospodárnosti</vt:lpstr>
      <vt:lpstr>Využití rozdílových metod v operativním řízení hospodárnosti II</vt:lpstr>
      <vt:lpstr>Normová metoda řízení hospodárnosti</vt:lpstr>
      <vt:lpstr>Operativní kalkulace a odchylky od norem I</vt:lpstr>
      <vt:lpstr>Operativní kalkulace a odchylky od norem II</vt:lpstr>
      <vt:lpstr>Operativní kalkulace a odchylky od norem III</vt:lpstr>
      <vt:lpstr>Základní kalkulace a změny norem I</vt:lpstr>
      <vt:lpstr>Základní kalkulace a změny norem II</vt:lpstr>
      <vt:lpstr>Základní kalkulace a změny norem III</vt:lpstr>
      <vt:lpstr>Základní kalkulace a změny norem IV</vt:lpstr>
      <vt:lpstr>Využití normové metody v praxi</vt:lpstr>
      <vt:lpstr>Zobrazení informací normové metody v účetnictví</vt:lpstr>
      <vt:lpstr>Shrnutí kapitoly 12 I</vt:lpstr>
      <vt:lpstr>Shrnutí kapitoly 12 II</vt:lpstr>
      <vt:lpstr>Shrnutí kapitoly 12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– ROZDÍLOVÉ METODY ěÍZENÍ HOSPODÁRNOSTI JEDNICOVÝCH NÁKLADģ</dc:title>
  <dc:creator>Online2PDF.com</dc:creator>
  <cp:lastModifiedBy>Menšík Michal</cp:lastModifiedBy>
  <cp:revision>5</cp:revision>
  <dcterms:created xsi:type="dcterms:W3CDTF">2018-02-08T09:17:37Z</dcterms:created>
  <dcterms:modified xsi:type="dcterms:W3CDTF">2018-02-11T12:49:56Z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