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10083800" cy="7562850"/>
  <p:notesSz cx="10083800" cy="756285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7" d="100"/>
          <a:sy n="97" d="100"/>
        </p:scale>
        <p:origin x="1638" y="9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512445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06559341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52334681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12099919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30328242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69346819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25316630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79080371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86320854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70576510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16382603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96213309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86946022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17013310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94928379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0700184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756285" y="2344483"/>
            <a:ext cx="8571230" cy="15881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512570" y="4235196"/>
            <a:ext cx="7058659" cy="18907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2/9/2018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4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2/9/2018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04190" y="1739455"/>
            <a:ext cx="4386453" cy="49914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193156" y="1739455"/>
            <a:ext cx="4386453" cy="49914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2/9/2018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2/9/2018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2/9/2018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0"/>
            <a:ext cx="10080625" cy="7559040"/>
          </a:xfrm>
          <a:custGeom>
            <a:avLst/>
            <a:gdLst/>
            <a:ahLst/>
            <a:cxnLst/>
            <a:rect l="l" t="t" r="r" b="b"/>
            <a:pathLst>
              <a:path w="10080625" h="7559040">
                <a:moveTo>
                  <a:pt x="0" y="7559039"/>
                </a:moveTo>
                <a:lnTo>
                  <a:pt x="10080619" y="7559039"/>
                </a:lnTo>
                <a:lnTo>
                  <a:pt x="10080619" y="0"/>
                </a:lnTo>
                <a:lnTo>
                  <a:pt x="0" y="0"/>
                </a:lnTo>
                <a:lnTo>
                  <a:pt x="0" y="7559039"/>
                </a:lnTo>
                <a:close/>
              </a:path>
            </a:pathLst>
          </a:custGeom>
          <a:solidFill>
            <a:srgbClr val="2C2CB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0" y="17526"/>
            <a:ext cx="889000" cy="7541895"/>
          </a:xfrm>
          <a:custGeom>
            <a:avLst/>
            <a:gdLst/>
            <a:ahLst/>
            <a:cxnLst/>
            <a:rect l="l" t="t" r="r" b="b"/>
            <a:pathLst>
              <a:path w="889000" h="7541895">
                <a:moveTo>
                  <a:pt x="104774" y="0"/>
                </a:moveTo>
                <a:lnTo>
                  <a:pt x="40454" y="12503"/>
                </a:lnTo>
                <a:lnTo>
                  <a:pt x="0" y="36217"/>
                </a:lnTo>
                <a:lnTo>
                  <a:pt x="0" y="7507519"/>
                </a:lnTo>
                <a:lnTo>
                  <a:pt x="40463" y="7531236"/>
                </a:lnTo>
                <a:lnTo>
                  <a:pt x="93323" y="7541513"/>
                </a:lnTo>
                <a:lnTo>
                  <a:pt x="116227" y="7541513"/>
                </a:lnTo>
                <a:lnTo>
                  <a:pt x="169097" y="7531234"/>
                </a:lnTo>
                <a:lnTo>
                  <a:pt x="231983" y="7494371"/>
                </a:lnTo>
                <a:lnTo>
                  <a:pt x="293237" y="7434116"/>
                </a:lnTo>
                <a:lnTo>
                  <a:pt x="352655" y="7351442"/>
                </a:lnTo>
                <a:lnTo>
                  <a:pt x="410036" y="7247320"/>
                </a:lnTo>
                <a:lnTo>
                  <a:pt x="465177" y="7122720"/>
                </a:lnTo>
                <a:lnTo>
                  <a:pt x="517877" y="6978614"/>
                </a:lnTo>
                <a:lnTo>
                  <a:pt x="567934" y="6815973"/>
                </a:lnTo>
                <a:lnTo>
                  <a:pt x="615146" y="6635766"/>
                </a:lnTo>
                <a:lnTo>
                  <a:pt x="659312" y="6438966"/>
                </a:lnTo>
                <a:lnTo>
                  <a:pt x="700229" y="6226543"/>
                </a:lnTo>
                <a:lnTo>
                  <a:pt x="737695" y="5999468"/>
                </a:lnTo>
                <a:lnTo>
                  <a:pt x="771510" y="5758712"/>
                </a:lnTo>
                <a:lnTo>
                  <a:pt x="801471" y="5505246"/>
                </a:lnTo>
                <a:lnTo>
                  <a:pt x="827376" y="5240040"/>
                </a:lnTo>
                <a:lnTo>
                  <a:pt x="849024" y="4964065"/>
                </a:lnTo>
                <a:lnTo>
                  <a:pt x="866212" y="4678293"/>
                </a:lnTo>
                <a:lnTo>
                  <a:pt x="878740" y="4383694"/>
                </a:lnTo>
                <a:lnTo>
                  <a:pt x="886404" y="4081239"/>
                </a:lnTo>
                <a:lnTo>
                  <a:pt x="889004" y="3771777"/>
                </a:lnTo>
                <a:lnTo>
                  <a:pt x="886404" y="3462437"/>
                </a:lnTo>
                <a:lnTo>
                  <a:pt x="878740" y="3159983"/>
                </a:lnTo>
                <a:lnTo>
                  <a:pt x="866212" y="2865386"/>
                </a:lnTo>
                <a:lnTo>
                  <a:pt x="849024" y="2579616"/>
                </a:lnTo>
                <a:lnTo>
                  <a:pt x="827376" y="2303645"/>
                </a:lnTo>
                <a:lnTo>
                  <a:pt x="801471" y="2038442"/>
                </a:lnTo>
                <a:lnTo>
                  <a:pt x="771511" y="1784980"/>
                </a:lnTo>
                <a:lnTo>
                  <a:pt x="737696" y="1544228"/>
                </a:lnTo>
                <a:lnTo>
                  <a:pt x="700230" y="1317158"/>
                </a:lnTo>
                <a:lnTo>
                  <a:pt x="659313" y="1104739"/>
                </a:lnTo>
                <a:lnTo>
                  <a:pt x="615148" y="907944"/>
                </a:lnTo>
                <a:lnTo>
                  <a:pt x="567937" y="727743"/>
                </a:lnTo>
                <a:lnTo>
                  <a:pt x="517880" y="565106"/>
                </a:lnTo>
                <a:lnTo>
                  <a:pt x="465181" y="421004"/>
                </a:lnTo>
                <a:lnTo>
                  <a:pt x="410041" y="296409"/>
                </a:lnTo>
                <a:lnTo>
                  <a:pt x="352661" y="192290"/>
                </a:lnTo>
                <a:lnTo>
                  <a:pt x="293244" y="109619"/>
                </a:lnTo>
                <a:lnTo>
                  <a:pt x="231991" y="49367"/>
                </a:lnTo>
                <a:lnTo>
                  <a:pt x="169105" y="12503"/>
                </a:lnTo>
                <a:lnTo>
                  <a:pt x="104774" y="0"/>
                </a:lnTo>
                <a:close/>
              </a:path>
            </a:pathLst>
          </a:custGeom>
          <a:solidFill>
            <a:srgbClr val="2222D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k object 18"/>
          <p:cNvSpPr/>
          <p:nvPr/>
        </p:nvSpPr>
        <p:spPr>
          <a:xfrm>
            <a:off x="0" y="0"/>
            <a:ext cx="10023475" cy="7494270"/>
          </a:xfrm>
          <a:custGeom>
            <a:avLst/>
            <a:gdLst/>
            <a:ahLst/>
            <a:cxnLst/>
            <a:rect l="l" t="t" r="r" b="b"/>
            <a:pathLst>
              <a:path w="10023475" h="7494270">
                <a:moveTo>
                  <a:pt x="10023213" y="0"/>
                </a:moveTo>
                <a:lnTo>
                  <a:pt x="0" y="7493778"/>
                </a:lnTo>
              </a:path>
            </a:pathLst>
          </a:custGeom>
          <a:ln w="72000">
            <a:solidFill>
              <a:srgbClr val="2200D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k object 19"/>
          <p:cNvSpPr/>
          <p:nvPr/>
        </p:nvSpPr>
        <p:spPr>
          <a:xfrm>
            <a:off x="0" y="1603098"/>
            <a:ext cx="10081260" cy="17780"/>
          </a:xfrm>
          <a:custGeom>
            <a:avLst/>
            <a:gdLst/>
            <a:ahLst/>
            <a:cxnLst/>
            <a:rect l="l" t="t" r="r" b="b"/>
            <a:pathLst>
              <a:path w="10081260" h="17780">
                <a:moveTo>
                  <a:pt x="10081259" y="17484"/>
                </a:moveTo>
                <a:lnTo>
                  <a:pt x="0" y="0"/>
                </a:lnTo>
              </a:path>
            </a:pathLst>
          </a:custGeom>
          <a:ln w="72000">
            <a:solidFill>
              <a:srgbClr val="0046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bk object 20"/>
          <p:cNvSpPr/>
          <p:nvPr/>
        </p:nvSpPr>
        <p:spPr>
          <a:xfrm>
            <a:off x="0" y="3067831"/>
            <a:ext cx="10081260" cy="4439920"/>
          </a:xfrm>
          <a:custGeom>
            <a:avLst/>
            <a:gdLst/>
            <a:ahLst/>
            <a:cxnLst/>
            <a:rect l="l" t="t" r="r" b="b"/>
            <a:pathLst>
              <a:path w="10081260" h="4439920">
                <a:moveTo>
                  <a:pt x="10081259" y="0"/>
                </a:moveTo>
                <a:lnTo>
                  <a:pt x="0" y="4439816"/>
                </a:lnTo>
              </a:path>
            </a:pathLst>
          </a:custGeom>
          <a:ln w="72000">
            <a:solidFill>
              <a:srgbClr val="0046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90530" y="391406"/>
            <a:ext cx="9102739" cy="110045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0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90530" y="1808386"/>
            <a:ext cx="9102739" cy="527113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428492" y="7033450"/>
            <a:ext cx="3226815" cy="3781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04190" y="7033450"/>
            <a:ext cx="2319274" cy="3781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2/9/2018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260336" y="7033450"/>
            <a:ext cx="2319274" cy="3781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90530" y="391406"/>
            <a:ext cx="9102739" cy="920508"/>
          </a:xfrm>
          <a:prstGeom prst="rect">
            <a:avLst/>
          </a:prstGeom>
        </p:spPr>
        <p:txBody>
          <a:bodyPr vert="horz" wrap="square" lIns="0" tIns="302006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en-GB" dirty="0" smtClean="0"/>
              <a:t>11</a:t>
            </a:r>
            <a:r>
              <a:rPr lang="en-GB" dirty="0" smtClean="0">
                <a:latin typeface="Times New Roman"/>
                <a:cs typeface="Times New Roman"/>
              </a:rPr>
              <a:t> </a:t>
            </a:r>
            <a:r>
              <a:rPr lang="en-GB" dirty="0" smtClean="0"/>
              <a:t>– ŘÍZENÍ REŽIJNÍCH NÁKLADŮ</a:t>
            </a:r>
            <a:endParaRPr lang="en-GB" dirty="0"/>
          </a:p>
        </p:txBody>
      </p:sp>
      <p:sp>
        <p:nvSpPr>
          <p:cNvPr id="3" name="object 3"/>
          <p:cNvSpPr txBox="1"/>
          <p:nvPr/>
        </p:nvSpPr>
        <p:spPr>
          <a:xfrm>
            <a:off x="595686" y="1808386"/>
            <a:ext cx="8973185" cy="562089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Výukové cíle</a:t>
            </a:r>
            <a:endParaRPr sz="2400" dirty="0">
              <a:latin typeface="Arial"/>
              <a:cs typeface="Arial"/>
            </a:endParaRPr>
          </a:p>
          <a:p>
            <a:pPr marL="332740" indent="-320040">
              <a:lnSpc>
                <a:spcPct val="100000"/>
              </a:lnSpc>
              <a:spcBef>
                <a:spcPts val="1200"/>
              </a:spcBef>
              <a:buClr>
                <a:srgbClr val="FFFFFF"/>
              </a:buClr>
              <a:buFont typeface="Times New Roman"/>
              <a:buChar char="•"/>
              <a:tabLst>
                <a:tab pos="332740" algn="l"/>
                <a:tab pos="1532890" algn="l"/>
              </a:tabLst>
            </a:pP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vymezit	cíle, principy a </a:t>
            </a:r>
            <a:r>
              <a:rPr sz="2400" dirty="0" err="1">
                <a:solidFill>
                  <a:srgbClr val="FFFFFF"/>
                </a:solidFill>
                <a:latin typeface="Arial"/>
                <a:cs typeface="Arial"/>
              </a:rPr>
              <a:t>metody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cs-CZ" sz="2400" dirty="0" smtClean="0">
                <a:solidFill>
                  <a:srgbClr val="FFFFFF"/>
                </a:solidFill>
                <a:latin typeface="Arial"/>
                <a:cs typeface="Arial"/>
              </a:rPr>
              <a:t>ř</a:t>
            </a:r>
            <a:r>
              <a:rPr sz="2400" dirty="0" err="1" smtClean="0">
                <a:solidFill>
                  <a:srgbClr val="FFFFFF"/>
                </a:solidFill>
                <a:latin typeface="Arial"/>
                <a:cs typeface="Arial"/>
              </a:rPr>
              <a:t>ízení</a:t>
            </a:r>
            <a:r>
              <a:rPr sz="2400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dirty="0" err="1">
                <a:solidFill>
                  <a:srgbClr val="FFFFFF"/>
                </a:solidFill>
                <a:latin typeface="Arial"/>
                <a:cs typeface="Arial"/>
              </a:rPr>
              <a:t>režijních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dirty="0" err="1" smtClean="0">
                <a:solidFill>
                  <a:srgbClr val="FFFFFF"/>
                </a:solidFill>
                <a:latin typeface="Arial"/>
                <a:cs typeface="Arial"/>
              </a:rPr>
              <a:t>náklad</a:t>
            </a:r>
            <a:r>
              <a:rPr lang="cs-CZ" sz="2400" dirty="0" smtClean="0">
                <a:solidFill>
                  <a:srgbClr val="FFFFFF"/>
                </a:solidFill>
                <a:latin typeface="Arial"/>
                <a:cs typeface="Arial"/>
              </a:rPr>
              <a:t>ů</a:t>
            </a:r>
            <a:r>
              <a:rPr sz="2400" dirty="0" smtClean="0">
                <a:solidFill>
                  <a:srgbClr val="FFFFFF"/>
                </a:solidFill>
                <a:latin typeface="Arial"/>
                <a:cs typeface="Arial"/>
              </a:rPr>
              <a:t>,</a:t>
            </a:r>
            <a:endParaRPr sz="2400" dirty="0">
              <a:latin typeface="Arial"/>
              <a:cs typeface="Arial"/>
            </a:endParaRPr>
          </a:p>
          <a:p>
            <a:pPr marL="332740" marR="1019175" indent="-320040">
              <a:lnSpc>
                <a:spcPts val="2680"/>
              </a:lnSpc>
              <a:spcBef>
                <a:spcPts val="950"/>
              </a:spcBef>
              <a:buClr>
                <a:srgbClr val="FFFFFF"/>
              </a:buClr>
              <a:buFont typeface="Times New Roman"/>
              <a:buChar char="•"/>
              <a:tabLst>
                <a:tab pos="332740" algn="l"/>
              </a:tabLst>
            </a:pP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charakterizovat úlohu rozpočtu </a:t>
            </a:r>
            <a:r>
              <a:rPr sz="2400" dirty="0" err="1">
                <a:solidFill>
                  <a:srgbClr val="FFFFFF"/>
                </a:solidFill>
                <a:latin typeface="Arial"/>
                <a:cs typeface="Arial"/>
              </a:rPr>
              <a:t>režijních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dirty="0" err="1" smtClean="0">
                <a:solidFill>
                  <a:srgbClr val="FFFFFF"/>
                </a:solidFill>
                <a:latin typeface="Arial"/>
                <a:cs typeface="Arial"/>
              </a:rPr>
              <a:t>náklad</a:t>
            </a:r>
            <a:r>
              <a:rPr lang="cs-CZ" sz="2400" dirty="0" smtClean="0">
                <a:solidFill>
                  <a:srgbClr val="FFFFFF"/>
                </a:solidFill>
                <a:latin typeface="Arial"/>
                <a:cs typeface="Arial"/>
              </a:rPr>
              <a:t>ů</a:t>
            </a:r>
            <a:r>
              <a:rPr sz="2400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v tomto</a:t>
            </a:r>
            <a:r>
              <a:rPr sz="24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procesu,</a:t>
            </a:r>
            <a:endParaRPr sz="2400" dirty="0">
              <a:latin typeface="Arial"/>
              <a:cs typeface="Arial"/>
            </a:endParaRPr>
          </a:p>
          <a:p>
            <a:pPr marL="332740" marR="348615" indent="-320040">
              <a:lnSpc>
                <a:spcPts val="2680"/>
              </a:lnSpc>
              <a:spcBef>
                <a:spcPts val="900"/>
              </a:spcBef>
              <a:buClr>
                <a:srgbClr val="FFFFFF"/>
              </a:buClr>
              <a:buFont typeface="Times New Roman"/>
              <a:buChar char="•"/>
              <a:tabLst>
                <a:tab pos="332740" algn="l"/>
                <a:tab pos="1532890" algn="l"/>
              </a:tabLst>
            </a:pP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vymezit	</a:t>
            </a:r>
            <a:r>
              <a:rPr sz="2400" dirty="0" err="1" smtClean="0">
                <a:solidFill>
                  <a:srgbClr val="FFFFFF"/>
                </a:solidFill>
                <a:latin typeface="Arial"/>
                <a:cs typeface="Arial"/>
              </a:rPr>
              <a:t>nejd</a:t>
            </a:r>
            <a:r>
              <a:rPr lang="cs-CZ" sz="2400" dirty="0" smtClean="0">
                <a:solidFill>
                  <a:srgbClr val="FFFFFF"/>
                </a:solidFill>
                <a:latin typeface="Arial"/>
                <a:cs typeface="Arial"/>
              </a:rPr>
              <a:t>ů</a:t>
            </a:r>
            <a:r>
              <a:rPr sz="2400" dirty="0" err="1" smtClean="0">
                <a:solidFill>
                  <a:srgbClr val="FFFFFF"/>
                </a:solidFill>
                <a:latin typeface="Arial"/>
                <a:cs typeface="Arial"/>
              </a:rPr>
              <a:t>ležitější</a:t>
            </a:r>
            <a:r>
              <a:rPr sz="2400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požadavky na strukturu rozpočtu režie, na metodu jeho zpracování a </a:t>
            </a:r>
            <a:r>
              <a:rPr sz="2400" dirty="0" err="1" smtClean="0">
                <a:solidFill>
                  <a:srgbClr val="FFFFFF"/>
                </a:solidFill>
                <a:latin typeface="Arial"/>
                <a:cs typeface="Arial"/>
              </a:rPr>
              <a:t>zp</a:t>
            </a:r>
            <a:r>
              <a:rPr lang="cs-CZ" sz="2400" dirty="0" smtClean="0">
                <a:solidFill>
                  <a:srgbClr val="FFFFFF"/>
                </a:solidFill>
                <a:latin typeface="Arial"/>
                <a:cs typeface="Arial"/>
              </a:rPr>
              <a:t>ů</a:t>
            </a:r>
            <a:r>
              <a:rPr sz="2400" dirty="0" smtClean="0">
                <a:solidFill>
                  <a:srgbClr val="FFFFFF"/>
                </a:solidFill>
                <a:latin typeface="Arial"/>
                <a:cs typeface="Arial"/>
              </a:rPr>
              <a:t>sob 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jeho kontroly,</a:t>
            </a:r>
            <a:endParaRPr sz="2400" dirty="0">
              <a:latin typeface="Arial"/>
              <a:cs typeface="Arial"/>
            </a:endParaRPr>
          </a:p>
          <a:p>
            <a:pPr marL="332740" marR="1058545" indent="-320040">
              <a:lnSpc>
                <a:spcPct val="93000"/>
              </a:lnSpc>
              <a:spcBef>
                <a:spcPts val="850"/>
              </a:spcBef>
              <a:buClr>
                <a:srgbClr val="FFFFFF"/>
              </a:buClr>
              <a:buFont typeface="Times New Roman"/>
              <a:buChar char="•"/>
              <a:tabLst>
                <a:tab pos="332740" algn="l"/>
              </a:tabLst>
            </a:pP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podrobně specifikovat požadavky na prvotní údaje pro zpracování rozpočtu, </a:t>
            </a:r>
            <a:r>
              <a:rPr sz="2400" dirty="0" err="1" smtClean="0">
                <a:solidFill>
                  <a:srgbClr val="FFFFFF"/>
                </a:solidFill>
                <a:latin typeface="Arial"/>
                <a:cs typeface="Arial"/>
              </a:rPr>
              <a:t>zp</a:t>
            </a:r>
            <a:r>
              <a:rPr lang="cs-CZ" sz="2400" dirty="0" smtClean="0">
                <a:solidFill>
                  <a:srgbClr val="FFFFFF"/>
                </a:solidFill>
                <a:latin typeface="Arial"/>
                <a:cs typeface="Arial"/>
              </a:rPr>
              <a:t>ů</a:t>
            </a:r>
            <a:r>
              <a:rPr sz="2400" dirty="0" smtClean="0">
                <a:solidFill>
                  <a:srgbClr val="FFFFFF"/>
                </a:solidFill>
                <a:latin typeface="Arial"/>
                <a:cs typeface="Arial"/>
              </a:rPr>
              <a:t>sob 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jejich zpracování a </a:t>
            </a:r>
            <a:r>
              <a:rPr sz="2400" dirty="0" err="1" smtClean="0">
                <a:solidFill>
                  <a:srgbClr val="FFFFFF"/>
                </a:solidFill>
                <a:latin typeface="Arial"/>
                <a:cs typeface="Arial"/>
              </a:rPr>
              <a:t>zp</a:t>
            </a:r>
            <a:r>
              <a:rPr lang="cs-CZ" sz="2400" dirty="0" smtClean="0">
                <a:solidFill>
                  <a:srgbClr val="FFFFFF"/>
                </a:solidFill>
                <a:latin typeface="Arial"/>
                <a:cs typeface="Arial"/>
              </a:rPr>
              <a:t>ů</a:t>
            </a:r>
            <a:r>
              <a:rPr sz="2400" dirty="0" smtClean="0">
                <a:solidFill>
                  <a:srgbClr val="FFFFFF"/>
                </a:solidFill>
                <a:latin typeface="Arial"/>
                <a:cs typeface="Arial"/>
              </a:rPr>
              <a:t>sob 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stanovení nákladového úkolu,</a:t>
            </a:r>
            <a:endParaRPr sz="2400" dirty="0">
              <a:latin typeface="Arial"/>
              <a:cs typeface="Arial"/>
            </a:endParaRPr>
          </a:p>
          <a:p>
            <a:pPr marL="332740" marR="5080" indent="-320040">
              <a:lnSpc>
                <a:spcPct val="93100"/>
              </a:lnSpc>
              <a:spcBef>
                <a:spcPts val="895"/>
              </a:spcBef>
              <a:buClr>
                <a:srgbClr val="FFFFFF"/>
              </a:buClr>
              <a:buFont typeface="Times New Roman"/>
              <a:buChar char="•"/>
              <a:tabLst>
                <a:tab pos="332740" algn="l"/>
              </a:tabLst>
            </a:pPr>
            <a:r>
              <a:rPr sz="2400" dirty="0" err="1" smtClean="0">
                <a:solidFill>
                  <a:srgbClr val="FFFFFF"/>
                </a:solidFill>
                <a:latin typeface="Arial"/>
                <a:cs typeface="Arial"/>
              </a:rPr>
              <a:t>vyjád</a:t>
            </a:r>
            <a:r>
              <a:rPr lang="cs-CZ" sz="2400" dirty="0" smtClean="0">
                <a:solidFill>
                  <a:srgbClr val="FFFFFF"/>
                </a:solidFill>
                <a:latin typeface="Arial"/>
                <a:cs typeface="Arial"/>
              </a:rPr>
              <a:t>ř</a:t>
            </a:r>
            <a:r>
              <a:rPr sz="2400" dirty="0" smtClean="0">
                <a:solidFill>
                  <a:srgbClr val="FFFFFF"/>
                </a:solidFill>
                <a:latin typeface="Arial"/>
                <a:cs typeface="Arial"/>
              </a:rPr>
              <a:t>it 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základní rysy progresivních metod variantního rozpočtování, rozpočtování od nulového základu a rozpočtování ve</a:t>
            </a:r>
            <a:r>
              <a:rPr sz="24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vztahu</a:t>
            </a:r>
            <a:r>
              <a:rPr sz="24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k</a:t>
            </a:r>
            <a:r>
              <a:rPr sz="24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aktivitám, a</a:t>
            </a:r>
            <a:endParaRPr sz="2400" dirty="0">
              <a:latin typeface="Arial"/>
              <a:cs typeface="Arial"/>
            </a:endParaRPr>
          </a:p>
          <a:p>
            <a:pPr marL="332740" indent="-320040">
              <a:lnSpc>
                <a:spcPts val="2780"/>
              </a:lnSpc>
              <a:spcBef>
                <a:spcPts val="695"/>
              </a:spcBef>
              <a:buClr>
                <a:srgbClr val="FFFFFF"/>
              </a:buClr>
              <a:buFont typeface="Times New Roman"/>
              <a:buChar char="•"/>
              <a:tabLst>
                <a:tab pos="332740" algn="l"/>
              </a:tabLst>
            </a:pP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vymezit principy </a:t>
            </a:r>
            <a:r>
              <a:rPr sz="2400" dirty="0" err="1">
                <a:solidFill>
                  <a:srgbClr val="FFFFFF"/>
                </a:solidFill>
                <a:latin typeface="Arial"/>
                <a:cs typeface="Arial"/>
              </a:rPr>
              <a:t>uplatňované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dirty="0" smtClean="0">
                <a:solidFill>
                  <a:srgbClr val="FFFFFF"/>
                </a:solidFill>
                <a:latin typeface="Arial"/>
                <a:cs typeface="Arial"/>
              </a:rPr>
              <a:t>p</a:t>
            </a:r>
            <a:r>
              <a:rPr lang="cs-CZ" sz="2400" dirty="0" smtClean="0">
                <a:solidFill>
                  <a:srgbClr val="FFFFFF"/>
                </a:solidFill>
                <a:latin typeface="Arial"/>
                <a:cs typeface="Arial"/>
              </a:rPr>
              <a:t>ř</a:t>
            </a:r>
            <a:r>
              <a:rPr sz="2400" dirty="0" err="1" smtClean="0">
                <a:solidFill>
                  <a:srgbClr val="FFFFFF"/>
                </a:solidFill>
                <a:latin typeface="Arial"/>
                <a:cs typeface="Arial"/>
              </a:rPr>
              <a:t>i</a:t>
            </a:r>
            <a:r>
              <a:rPr sz="2400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analýze odchylek mezi</a:t>
            </a:r>
            <a:endParaRPr sz="2400" dirty="0">
              <a:latin typeface="Arial"/>
              <a:cs typeface="Arial"/>
            </a:endParaRPr>
          </a:p>
          <a:p>
            <a:pPr marL="332740">
              <a:lnSpc>
                <a:spcPts val="2780"/>
              </a:lnSpc>
            </a:pP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rozpočtovanou a skutečně vynaloženou režií.</a:t>
            </a:r>
            <a:endParaRPr sz="2400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90530" y="391406"/>
            <a:ext cx="9102739" cy="933332"/>
          </a:xfrm>
          <a:prstGeom prst="rect">
            <a:avLst/>
          </a:prstGeom>
        </p:spPr>
        <p:txBody>
          <a:bodyPr vert="horz" wrap="square" lIns="0" tIns="314706" rIns="0" bIns="0" rtlCol="0">
            <a:spAutoFit/>
          </a:bodyPr>
          <a:lstStyle/>
          <a:p>
            <a:pPr marL="12700">
              <a:lnSpc>
                <a:spcPts val="4760"/>
              </a:lnSpc>
            </a:pPr>
            <a:r>
              <a:rPr dirty="0"/>
              <a:t>Kontrola plnění rozpočtu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90530" y="1828263"/>
            <a:ext cx="8480425" cy="467563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692150" indent="-679450">
              <a:lnSpc>
                <a:spcPct val="100000"/>
              </a:lnSpc>
              <a:buClr>
                <a:srgbClr val="FFFFFF"/>
              </a:buClr>
              <a:buFont typeface="Times New Roman"/>
              <a:buChar char="•"/>
              <a:tabLst>
                <a:tab pos="692785" algn="l"/>
              </a:tabLst>
            </a:pPr>
            <a:r>
              <a:rPr sz="3200" dirty="0">
                <a:solidFill>
                  <a:srgbClr val="FFFFFF"/>
                </a:solidFill>
                <a:latin typeface="Arial"/>
                <a:cs typeface="Arial"/>
              </a:rPr>
              <a:t>Srovnání reality a rozpočtu</a:t>
            </a:r>
            <a:endParaRPr sz="3200" dirty="0">
              <a:latin typeface="Arial"/>
              <a:cs typeface="Arial"/>
            </a:endParaRPr>
          </a:p>
          <a:p>
            <a:pPr marL="1492250" lvl="1" indent="-565150">
              <a:lnSpc>
                <a:spcPts val="3240"/>
              </a:lnSpc>
              <a:spcBef>
                <a:spcPts val="1180"/>
              </a:spcBef>
              <a:buClr>
                <a:srgbClr val="FFFFFF"/>
              </a:buClr>
              <a:buFont typeface="Times New Roman"/>
              <a:buChar char="–"/>
              <a:tabLst>
                <a:tab pos="1258888" algn="l"/>
              </a:tabLst>
            </a:pPr>
            <a:r>
              <a:rPr sz="2800" dirty="0">
                <a:solidFill>
                  <a:srgbClr val="FFFFFF"/>
                </a:solidFill>
                <a:latin typeface="Arial"/>
                <a:cs typeface="Arial"/>
              </a:rPr>
              <a:t>Skutečnost x variantní rozpočet na skutečný</a:t>
            </a:r>
            <a:endParaRPr sz="2800" dirty="0">
              <a:latin typeface="Arial"/>
              <a:cs typeface="Arial"/>
            </a:endParaRPr>
          </a:p>
          <a:p>
            <a:pPr marL="1492250">
              <a:lnSpc>
                <a:spcPts val="3240"/>
              </a:lnSpc>
              <a:tabLst>
                <a:tab pos="1258888" algn="l"/>
              </a:tabLst>
            </a:pPr>
            <a:r>
              <a:rPr sz="2800" dirty="0">
                <a:solidFill>
                  <a:srgbClr val="FFFFFF"/>
                </a:solidFill>
                <a:latin typeface="Arial"/>
                <a:cs typeface="Arial"/>
              </a:rPr>
              <a:t>stav</a:t>
            </a:r>
            <a:endParaRPr sz="2800" dirty="0">
              <a:latin typeface="Arial"/>
              <a:cs typeface="Arial"/>
            </a:endParaRPr>
          </a:p>
          <a:p>
            <a:pPr marL="1492250" lvl="1" indent="-565150">
              <a:lnSpc>
                <a:spcPct val="100000"/>
              </a:lnSpc>
              <a:spcBef>
                <a:spcPts val="865"/>
              </a:spcBef>
              <a:buClr>
                <a:srgbClr val="FFFFFF"/>
              </a:buClr>
              <a:buFont typeface="Times New Roman"/>
              <a:buChar char="–"/>
              <a:tabLst>
                <a:tab pos="1258888" algn="l"/>
              </a:tabLst>
            </a:pPr>
            <a:r>
              <a:rPr sz="2800" dirty="0">
                <a:solidFill>
                  <a:srgbClr val="FFFFFF"/>
                </a:solidFill>
                <a:latin typeface="Arial"/>
                <a:cs typeface="Arial"/>
              </a:rPr>
              <a:t>Skutečnost x s absolutním rozpočtem</a:t>
            </a:r>
            <a:endParaRPr sz="2800" dirty="0">
              <a:latin typeface="Arial"/>
              <a:cs typeface="Arial"/>
            </a:endParaRPr>
          </a:p>
          <a:p>
            <a:pPr marL="1492250" marR="669925" lvl="1" indent="-565150">
              <a:lnSpc>
                <a:spcPts val="3130"/>
              </a:lnSpc>
              <a:spcBef>
                <a:spcPts val="1160"/>
              </a:spcBef>
              <a:buClr>
                <a:srgbClr val="FFFFFF"/>
              </a:buClr>
              <a:buFont typeface="Times New Roman"/>
              <a:buChar char="–"/>
              <a:tabLst>
                <a:tab pos="1258888" algn="l"/>
              </a:tabLst>
            </a:pPr>
            <a:r>
              <a:rPr sz="2800" dirty="0">
                <a:solidFill>
                  <a:srgbClr val="FFFFFF"/>
                </a:solidFill>
                <a:latin typeface="Arial"/>
                <a:cs typeface="Arial"/>
              </a:rPr>
              <a:t>Skutečnost x pevný </a:t>
            </a:r>
            <a:r>
              <a:rPr sz="2800" dirty="0" err="1">
                <a:solidFill>
                  <a:srgbClr val="FFFFFF"/>
                </a:solidFill>
                <a:latin typeface="Arial"/>
                <a:cs typeface="Arial"/>
              </a:rPr>
              <a:t>lineárně</a:t>
            </a:r>
            <a:r>
              <a:rPr sz="280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800" dirty="0" smtClean="0">
                <a:solidFill>
                  <a:srgbClr val="FFFFFF"/>
                </a:solidFill>
                <a:latin typeface="Arial"/>
                <a:cs typeface="Arial"/>
              </a:rPr>
              <a:t>p</a:t>
            </a:r>
            <a:r>
              <a:rPr lang="cs-CZ" sz="2800" dirty="0" smtClean="0">
                <a:solidFill>
                  <a:srgbClr val="FFFFFF"/>
                </a:solidFill>
                <a:latin typeface="Arial"/>
                <a:cs typeface="Arial"/>
              </a:rPr>
              <a:t>ř</a:t>
            </a:r>
            <a:r>
              <a:rPr sz="2800" dirty="0" err="1" smtClean="0">
                <a:solidFill>
                  <a:srgbClr val="FFFFFF"/>
                </a:solidFill>
                <a:latin typeface="Arial"/>
                <a:cs typeface="Arial"/>
              </a:rPr>
              <a:t>epočtený</a:t>
            </a:r>
            <a:r>
              <a:rPr sz="2800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800" dirty="0">
                <a:solidFill>
                  <a:srgbClr val="FFFFFF"/>
                </a:solidFill>
                <a:latin typeface="Arial"/>
                <a:cs typeface="Arial"/>
              </a:rPr>
              <a:t>rozpočet</a:t>
            </a:r>
            <a:endParaRPr sz="2800" dirty="0">
              <a:latin typeface="Arial"/>
              <a:cs typeface="Arial"/>
            </a:endParaRPr>
          </a:p>
          <a:p>
            <a:pPr marL="692150" indent="-679450">
              <a:lnSpc>
                <a:spcPct val="100000"/>
              </a:lnSpc>
              <a:spcBef>
                <a:spcPts val="745"/>
              </a:spcBef>
              <a:buClr>
                <a:srgbClr val="FFFFFF"/>
              </a:buClr>
              <a:buFont typeface="Times New Roman"/>
              <a:buChar char="•"/>
              <a:tabLst>
                <a:tab pos="1258888" algn="l"/>
              </a:tabLst>
            </a:pPr>
            <a:r>
              <a:rPr sz="3200" dirty="0">
                <a:solidFill>
                  <a:srgbClr val="FFFFFF"/>
                </a:solidFill>
                <a:latin typeface="Arial"/>
                <a:cs typeface="Arial"/>
              </a:rPr>
              <a:t>Aplikace tzv. rozdílových </a:t>
            </a:r>
            <a:r>
              <a:rPr sz="3200" dirty="0" err="1">
                <a:solidFill>
                  <a:srgbClr val="FFFFFF"/>
                </a:solidFill>
                <a:latin typeface="Arial"/>
                <a:cs typeface="Arial"/>
              </a:rPr>
              <a:t>metod</a:t>
            </a:r>
            <a:r>
              <a:rPr sz="320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cs-CZ" sz="3200" dirty="0" smtClean="0">
                <a:solidFill>
                  <a:srgbClr val="FFFFFF"/>
                </a:solidFill>
                <a:latin typeface="Arial"/>
                <a:cs typeface="Arial"/>
              </a:rPr>
              <a:t>ř</a:t>
            </a:r>
            <a:r>
              <a:rPr sz="3200" dirty="0" err="1" smtClean="0">
                <a:solidFill>
                  <a:srgbClr val="FFFFFF"/>
                </a:solidFill>
                <a:latin typeface="Arial"/>
                <a:cs typeface="Arial"/>
              </a:rPr>
              <a:t>ízení</a:t>
            </a:r>
            <a:r>
              <a:rPr sz="3200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3200" dirty="0">
                <a:solidFill>
                  <a:srgbClr val="FFFFFF"/>
                </a:solidFill>
                <a:latin typeface="Arial"/>
                <a:cs typeface="Arial"/>
              </a:rPr>
              <a:t>režie</a:t>
            </a:r>
            <a:endParaRPr sz="3200" dirty="0">
              <a:latin typeface="Arial"/>
              <a:cs typeface="Arial"/>
            </a:endParaRPr>
          </a:p>
          <a:p>
            <a:pPr marL="1492250" lvl="1" indent="-565150">
              <a:lnSpc>
                <a:spcPct val="100000"/>
              </a:lnSpc>
              <a:spcBef>
                <a:spcPts val="1180"/>
              </a:spcBef>
              <a:buClr>
                <a:srgbClr val="FFFFFF"/>
              </a:buClr>
              <a:buFont typeface="Times New Roman"/>
              <a:buChar char="–"/>
              <a:tabLst>
                <a:tab pos="1258888" algn="l"/>
              </a:tabLst>
            </a:pPr>
            <a:r>
              <a:rPr sz="2800" dirty="0">
                <a:solidFill>
                  <a:srgbClr val="FFFFFF"/>
                </a:solidFill>
                <a:latin typeface="Arial"/>
                <a:cs typeface="Arial"/>
              </a:rPr>
              <a:t>Objemová odchylka</a:t>
            </a:r>
            <a:endParaRPr sz="2800" dirty="0">
              <a:latin typeface="Arial"/>
              <a:cs typeface="Arial"/>
            </a:endParaRPr>
          </a:p>
          <a:p>
            <a:pPr marL="1492250" lvl="1" indent="-565150">
              <a:lnSpc>
                <a:spcPct val="100000"/>
              </a:lnSpc>
              <a:spcBef>
                <a:spcPts val="865"/>
              </a:spcBef>
              <a:buClr>
                <a:srgbClr val="FFFFFF"/>
              </a:buClr>
              <a:buFont typeface="Times New Roman"/>
              <a:buChar char="–"/>
              <a:tabLst>
                <a:tab pos="1258888" algn="l"/>
              </a:tabLst>
            </a:pPr>
            <a:r>
              <a:rPr sz="2800" dirty="0" smtClean="0">
                <a:solidFill>
                  <a:srgbClr val="FFFFFF"/>
                </a:solidFill>
                <a:latin typeface="Arial"/>
                <a:cs typeface="Arial"/>
              </a:rPr>
              <a:t>Spot</a:t>
            </a:r>
            <a:r>
              <a:rPr lang="cs-CZ" sz="2800" dirty="0" smtClean="0">
                <a:solidFill>
                  <a:srgbClr val="FFFFFF"/>
                </a:solidFill>
                <a:latin typeface="Arial"/>
                <a:cs typeface="Arial"/>
              </a:rPr>
              <a:t>ř</a:t>
            </a:r>
            <a:r>
              <a:rPr sz="2800" dirty="0" err="1" smtClean="0">
                <a:solidFill>
                  <a:srgbClr val="FFFFFF"/>
                </a:solidFill>
                <a:latin typeface="Arial"/>
                <a:cs typeface="Arial"/>
              </a:rPr>
              <a:t>ební</a:t>
            </a:r>
            <a:r>
              <a:rPr sz="2800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800" dirty="0">
                <a:solidFill>
                  <a:srgbClr val="FFFFFF"/>
                </a:solidFill>
                <a:latin typeface="Arial"/>
                <a:cs typeface="Arial"/>
              </a:rPr>
              <a:t>odchylka</a:t>
            </a:r>
            <a:endParaRPr sz="2800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283464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pc="-20" dirty="0"/>
              <a:t>Kontrola</a:t>
            </a:r>
            <a:r>
              <a:rPr spc="-5" dirty="0"/>
              <a:t> </a:t>
            </a:r>
            <a:r>
              <a:rPr spc="-20" dirty="0"/>
              <a:t>plnění</a:t>
            </a:r>
            <a:r>
              <a:rPr spc="10" dirty="0"/>
              <a:t> </a:t>
            </a:r>
            <a:r>
              <a:rPr spc="-20" dirty="0"/>
              <a:t>rozpoč</a:t>
            </a:r>
            <a:r>
              <a:rPr spc="-10" dirty="0"/>
              <a:t>t</a:t>
            </a:r>
            <a:r>
              <a:rPr spc="-25" dirty="0"/>
              <a:t>u</a:t>
            </a:r>
            <a:r>
              <a:rPr spc="25" dirty="0"/>
              <a:t> </a:t>
            </a:r>
            <a:r>
              <a:rPr spc="-15" dirty="0">
                <a:latin typeface="Arial"/>
                <a:cs typeface="Arial"/>
              </a:rPr>
              <a:t>-</a:t>
            </a:r>
            <a:r>
              <a:rPr spc="114" dirty="0">
                <a:latin typeface="Times New Roman"/>
                <a:cs typeface="Times New Roman"/>
              </a:rPr>
              <a:t> </a:t>
            </a:r>
            <a:r>
              <a:rPr spc="-25" dirty="0">
                <a:latin typeface="Arial"/>
                <a:cs typeface="Arial"/>
              </a:rPr>
              <a:t>grafic</a:t>
            </a:r>
            <a:r>
              <a:rPr spc="-10" dirty="0">
                <a:latin typeface="Arial"/>
                <a:cs typeface="Arial"/>
              </a:rPr>
              <a:t>k</a:t>
            </a:r>
            <a:r>
              <a:rPr spc="-20" dirty="0">
                <a:latin typeface="Arial"/>
                <a:cs typeface="Arial"/>
              </a:rPr>
              <a:t>y</a:t>
            </a:r>
          </a:p>
        </p:txBody>
      </p:sp>
      <p:sp>
        <p:nvSpPr>
          <p:cNvPr id="3" name="object 3"/>
          <p:cNvSpPr/>
          <p:nvPr/>
        </p:nvSpPr>
        <p:spPr>
          <a:xfrm>
            <a:off x="253999" y="1922462"/>
            <a:ext cx="9536033" cy="529590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4635"/>
              </a:lnSpc>
            </a:pPr>
            <a:r>
              <a:rPr spc="-20" dirty="0"/>
              <a:t>Kontrola</a:t>
            </a:r>
            <a:r>
              <a:rPr spc="-5" dirty="0"/>
              <a:t> </a:t>
            </a:r>
            <a:r>
              <a:rPr spc="-20" dirty="0"/>
              <a:t>plnění</a:t>
            </a:r>
            <a:r>
              <a:rPr spc="10" dirty="0"/>
              <a:t> </a:t>
            </a:r>
            <a:r>
              <a:rPr spc="-20" dirty="0"/>
              <a:t>rozpoč</a:t>
            </a:r>
            <a:r>
              <a:rPr spc="-10" dirty="0"/>
              <a:t>t</a:t>
            </a:r>
            <a:r>
              <a:rPr spc="-25" dirty="0"/>
              <a:t>u</a:t>
            </a:r>
            <a:r>
              <a:rPr spc="30" dirty="0"/>
              <a:t> </a:t>
            </a:r>
            <a:r>
              <a:rPr spc="-25" dirty="0"/>
              <a:t>–</a:t>
            </a:r>
            <a:r>
              <a:rPr dirty="0"/>
              <a:t> </a:t>
            </a:r>
            <a:r>
              <a:rPr spc="-25" dirty="0">
                <a:latin typeface="Arial"/>
                <a:cs typeface="Arial"/>
              </a:rPr>
              <a:t>odchyl</a:t>
            </a:r>
            <a:r>
              <a:rPr spc="-15" dirty="0">
                <a:latin typeface="Arial"/>
                <a:cs typeface="Arial"/>
              </a:rPr>
              <a:t>k</a:t>
            </a:r>
            <a:r>
              <a:rPr spc="-20" dirty="0">
                <a:latin typeface="Arial"/>
                <a:cs typeface="Arial"/>
              </a:rPr>
              <a:t>y</a:t>
            </a:r>
          </a:p>
          <a:p>
            <a:pPr marL="12700">
              <a:lnSpc>
                <a:spcPts val="4635"/>
              </a:lnSpc>
            </a:pPr>
            <a:r>
              <a:rPr spc="-25" dirty="0">
                <a:latin typeface="Arial"/>
                <a:cs typeface="Arial"/>
              </a:rPr>
              <a:t>graficky</a:t>
            </a:r>
          </a:p>
        </p:txBody>
      </p:sp>
      <p:sp>
        <p:nvSpPr>
          <p:cNvPr id="3" name="object 3"/>
          <p:cNvSpPr/>
          <p:nvPr/>
        </p:nvSpPr>
        <p:spPr>
          <a:xfrm>
            <a:off x="1984379" y="2173218"/>
            <a:ext cx="6653530" cy="4773930"/>
          </a:xfrm>
          <a:custGeom>
            <a:avLst/>
            <a:gdLst/>
            <a:ahLst/>
            <a:cxnLst/>
            <a:rect l="l" t="t" r="r" b="b"/>
            <a:pathLst>
              <a:path w="6653530" h="4773930">
                <a:moveTo>
                  <a:pt x="0" y="4773686"/>
                </a:moveTo>
                <a:lnTo>
                  <a:pt x="6653265" y="4773686"/>
                </a:lnTo>
                <a:lnTo>
                  <a:pt x="6653265" y="0"/>
                </a:lnTo>
                <a:lnTo>
                  <a:pt x="0" y="0"/>
                </a:lnTo>
                <a:lnTo>
                  <a:pt x="0" y="4773686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1984379" y="2173218"/>
            <a:ext cx="6653530" cy="4773930"/>
          </a:xfrm>
          <a:custGeom>
            <a:avLst/>
            <a:gdLst/>
            <a:ahLst/>
            <a:cxnLst/>
            <a:rect l="l" t="t" r="r" b="b"/>
            <a:pathLst>
              <a:path w="6653530" h="4773930">
                <a:moveTo>
                  <a:pt x="0" y="4773686"/>
                </a:moveTo>
                <a:lnTo>
                  <a:pt x="6653265" y="4773686"/>
                </a:lnTo>
                <a:lnTo>
                  <a:pt x="6653265" y="0"/>
                </a:lnTo>
                <a:lnTo>
                  <a:pt x="0" y="0"/>
                </a:lnTo>
                <a:lnTo>
                  <a:pt x="0" y="4773686"/>
                </a:lnTo>
                <a:close/>
              </a:path>
            </a:pathLst>
          </a:custGeom>
          <a:ln w="936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1979675" y="2606680"/>
            <a:ext cx="6663055" cy="2314575"/>
          </a:xfrm>
          <a:custGeom>
            <a:avLst/>
            <a:gdLst/>
            <a:ahLst/>
            <a:cxnLst/>
            <a:rect l="l" t="t" r="r" b="b"/>
            <a:pathLst>
              <a:path w="6663055" h="2314575">
                <a:moveTo>
                  <a:pt x="6662684" y="0"/>
                </a:moveTo>
                <a:lnTo>
                  <a:pt x="0" y="2314565"/>
                </a:lnTo>
              </a:path>
            </a:pathLst>
          </a:custGeom>
          <a:ln w="936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1984379" y="2601986"/>
            <a:ext cx="6653530" cy="4203700"/>
          </a:xfrm>
          <a:custGeom>
            <a:avLst/>
            <a:gdLst/>
            <a:ahLst/>
            <a:cxnLst/>
            <a:rect l="l" t="t" r="r" b="b"/>
            <a:pathLst>
              <a:path w="6653530" h="4203700">
                <a:moveTo>
                  <a:pt x="0" y="4203624"/>
                </a:moveTo>
                <a:lnTo>
                  <a:pt x="6653287" y="0"/>
                </a:lnTo>
              </a:path>
            </a:pathLst>
          </a:custGeom>
          <a:ln w="936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5116829" y="3345180"/>
            <a:ext cx="106045" cy="106045"/>
          </a:xfrm>
          <a:custGeom>
            <a:avLst/>
            <a:gdLst/>
            <a:ahLst/>
            <a:cxnLst/>
            <a:rect l="l" t="t" r="r" b="b"/>
            <a:pathLst>
              <a:path w="106045" h="106045">
                <a:moveTo>
                  <a:pt x="3566" y="0"/>
                </a:moveTo>
                <a:lnTo>
                  <a:pt x="52821" y="52821"/>
                </a:lnTo>
                <a:lnTo>
                  <a:pt x="105674" y="3566"/>
                </a:lnTo>
                <a:lnTo>
                  <a:pt x="52821" y="52821"/>
                </a:lnTo>
                <a:lnTo>
                  <a:pt x="102107" y="105674"/>
                </a:lnTo>
                <a:lnTo>
                  <a:pt x="52821" y="52821"/>
                </a:lnTo>
                <a:lnTo>
                  <a:pt x="0" y="102107"/>
                </a:lnTo>
                <a:lnTo>
                  <a:pt x="52821" y="52821"/>
                </a:lnTo>
                <a:lnTo>
                  <a:pt x="3566" y="0"/>
                </a:lnTo>
                <a:close/>
              </a:path>
            </a:pathLst>
          </a:custGeom>
          <a:ln w="936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6611995" y="3330580"/>
            <a:ext cx="1905" cy="3616325"/>
          </a:xfrm>
          <a:custGeom>
            <a:avLst/>
            <a:gdLst/>
            <a:ahLst/>
            <a:cxnLst/>
            <a:rect l="l" t="t" r="r" b="b"/>
            <a:pathLst>
              <a:path w="1904" h="3616325">
                <a:moveTo>
                  <a:pt x="0" y="0"/>
                </a:moveTo>
                <a:lnTo>
                  <a:pt x="1523" y="3616323"/>
                </a:lnTo>
              </a:path>
            </a:pathLst>
          </a:custGeom>
          <a:ln w="9360">
            <a:solidFill>
              <a:srgbClr val="000000"/>
            </a:solidFill>
            <a:prstDash val="lg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5165719" y="3475085"/>
            <a:ext cx="1905" cy="3472179"/>
          </a:xfrm>
          <a:custGeom>
            <a:avLst/>
            <a:gdLst/>
            <a:ahLst/>
            <a:cxnLst/>
            <a:rect l="l" t="t" r="r" b="b"/>
            <a:pathLst>
              <a:path w="1904" h="3472179">
                <a:moveTo>
                  <a:pt x="0" y="0"/>
                </a:moveTo>
                <a:lnTo>
                  <a:pt x="1645" y="3471818"/>
                </a:lnTo>
              </a:path>
            </a:pathLst>
          </a:custGeom>
          <a:ln w="9360">
            <a:solidFill>
              <a:srgbClr val="000000"/>
            </a:solidFill>
            <a:prstDash val="lg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6563105" y="3345180"/>
            <a:ext cx="106045" cy="106045"/>
          </a:xfrm>
          <a:custGeom>
            <a:avLst/>
            <a:gdLst/>
            <a:ahLst/>
            <a:cxnLst/>
            <a:rect l="l" t="t" r="r" b="b"/>
            <a:pathLst>
              <a:path w="106045" h="106045">
                <a:moveTo>
                  <a:pt x="3566" y="0"/>
                </a:moveTo>
                <a:lnTo>
                  <a:pt x="52821" y="52821"/>
                </a:lnTo>
                <a:lnTo>
                  <a:pt x="105674" y="3566"/>
                </a:lnTo>
                <a:lnTo>
                  <a:pt x="52821" y="52821"/>
                </a:lnTo>
                <a:lnTo>
                  <a:pt x="102107" y="105674"/>
                </a:lnTo>
                <a:lnTo>
                  <a:pt x="52821" y="52821"/>
                </a:lnTo>
                <a:lnTo>
                  <a:pt x="0" y="102107"/>
                </a:lnTo>
                <a:lnTo>
                  <a:pt x="52821" y="52821"/>
                </a:lnTo>
                <a:lnTo>
                  <a:pt x="3566" y="0"/>
                </a:lnTo>
                <a:close/>
              </a:path>
            </a:pathLst>
          </a:custGeom>
          <a:ln w="936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1979675" y="3409950"/>
            <a:ext cx="4637405" cy="1905"/>
          </a:xfrm>
          <a:custGeom>
            <a:avLst/>
            <a:gdLst/>
            <a:ahLst/>
            <a:cxnLst/>
            <a:rect l="l" t="t" r="r" b="b"/>
            <a:pathLst>
              <a:path w="4637405" h="1904">
                <a:moveTo>
                  <a:pt x="4637013" y="0"/>
                </a:moveTo>
                <a:lnTo>
                  <a:pt x="0" y="1645"/>
                </a:lnTo>
              </a:path>
            </a:pathLst>
          </a:custGeom>
          <a:ln w="9360">
            <a:solidFill>
              <a:srgbClr val="000000"/>
            </a:solidFill>
            <a:prstDash val="lg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1979675" y="3287786"/>
            <a:ext cx="4637405" cy="1905"/>
          </a:xfrm>
          <a:custGeom>
            <a:avLst/>
            <a:gdLst/>
            <a:ahLst/>
            <a:cxnLst/>
            <a:rect l="l" t="t" r="r" b="b"/>
            <a:pathLst>
              <a:path w="4637405" h="1904">
                <a:moveTo>
                  <a:pt x="4637013" y="0"/>
                </a:moveTo>
                <a:lnTo>
                  <a:pt x="0" y="1523"/>
                </a:lnTo>
              </a:path>
            </a:pathLst>
          </a:custGeom>
          <a:ln w="9360">
            <a:solidFill>
              <a:srgbClr val="000000"/>
            </a:solidFill>
            <a:prstDash val="lg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1979675" y="3908420"/>
            <a:ext cx="4637405" cy="1905"/>
          </a:xfrm>
          <a:custGeom>
            <a:avLst/>
            <a:gdLst/>
            <a:ahLst/>
            <a:cxnLst/>
            <a:rect l="l" t="t" r="r" b="b"/>
            <a:pathLst>
              <a:path w="4637405" h="1904">
                <a:moveTo>
                  <a:pt x="4637013" y="0"/>
                </a:moveTo>
                <a:lnTo>
                  <a:pt x="0" y="1645"/>
                </a:lnTo>
              </a:path>
            </a:pathLst>
          </a:custGeom>
          <a:ln w="9360">
            <a:solidFill>
              <a:srgbClr val="000000"/>
            </a:solidFill>
            <a:prstDash val="lg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1979675" y="3795765"/>
            <a:ext cx="3191510" cy="1905"/>
          </a:xfrm>
          <a:custGeom>
            <a:avLst/>
            <a:gdLst/>
            <a:ahLst/>
            <a:cxnLst/>
            <a:rect l="l" t="t" r="r" b="b"/>
            <a:pathLst>
              <a:path w="3191510" h="1904">
                <a:moveTo>
                  <a:pt x="3190890" y="0"/>
                </a:moveTo>
                <a:lnTo>
                  <a:pt x="0" y="1523"/>
                </a:lnTo>
              </a:path>
            </a:pathLst>
          </a:custGeom>
          <a:ln w="9360">
            <a:solidFill>
              <a:srgbClr val="000000"/>
            </a:solidFill>
            <a:prstDash val="lg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1979675" y="4776728"/>
            <a:ext cx="3191510" cy="1905"/>
          </a:xfrm>
          <a:custGeom>
            <a:avLst/>
            <a:gdLst/>
            <a:ahLst/>
            <a:cxnLst/>
            <a:rect l="l" t="t" r="r" b="b"/>
            <a:pathLst>
              <a:path w="3191510" h="1904">
                <a:moveTo>
                  <a:pt x="3190890" y="0"/>
                </a:moveTo>
                <a:lnTo>
                  <a:pt x="0" y="1642"/>
                </a:lnTo>
              </a:path>
            </a:pathLst>
          </a:custGeom>
          <a:ln w="9360">
            <a:solidFill>
              <a:srgbClr val="000000"/>
            </a:solidFill>
            <a:prstDash val="lg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6611995" y="3308360"/>
            <a:ext cx="144780" cy="579755"/>
          </a:xfrm>
          <a:custGeom>
            <a:avLst/>
            <a:gdLst/>
            <a:ahLst/>
            <a:cxnLst/>
            <a:rect l="l" t="t" r="r" b="b"/>
            <a:pathLst>
              <a:path w="144779" h="579754">
                <a:moveTo>
                  <a:pt x="0" y="0"/>
                </a:moveTo>
                <a:lnTo>
                  <a:pt x="46039" y="11080"/>
                </a:lnTo>
                <a:lnTo>
                  <a:pt x="72146" y="48249"/>
                </a:lnTo>
                <a:lnTo>
                  <a:pt x="72146" y="241401"/>
                </a:lnTo>
                <a:lnTo>
                  <a:pt x="74142" y="252717"/>
                </a:lnTo>
                <a:lnTo>
                  <a:pt x="114295" y="285301"/>
                </a:lnTo>
                <a:lnTo>
                  <a:pt x="144414" y="289681"/>
                </a:lnTo>
                <a:lnTo>
                  <a:pt x="98368" y="300737"/>
                </a:lnTo>
                <a:lnTo>
                  <a:pt x="72146" y="337931"/>
                </a:lnTo>
                <a:lnTo>
                  <a:pt x="72146" y="531113"/>
                </a:lnTo>
                <a:lnTo>
                  <a:pt x="43976" y="569461"/>
                </a:lnTo>
                <a:lnTo>
                  <a:pt x="14300" y="578535"/>
                </a:lnTo>
                <a:lnTo>
                  <a:pt x="0" y="579485"/>
                </a:lnTo>
              </a:path>
            </a:pathLst>
          </a:custGeom>
          <a:ln w="936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5889619" y="2782824"/>
            <a:ext cx="723900" cy="577850"/>
          </a:xfrm>
          <a:custGeom>
            <a:avLst/>
            <a:gdLst/>
            <a:ahLst/>
            <a:cxnLst/>
            <a:rect l="l" t="t" r="r" b="b"/>
            <a:pathLst>
              <a:path w="723900" h="577850">
                <a:moveTo>
                  <a:pt x="660384" y="535375"/>
                </a:moveTo>
                <a:lnTo>
                  <a:pt x="640598" y="560191"/>
                </a:lnTo>
                <a:lnTo>
                  <a:pt x="723899" y="577839"/>
                </a:lnTo>
                <a:lnTo>
                  <a:pt x="707880" y="543305"/>
                </a:lnTo>
                <a:lnTo>
                  <a:pt x="670316" y="543305"/>
                </a:lnTo>
                <a:lnTo>
                  <a:pt x="660384" y="535375"/>
                </a:lnTo>
                <a:close/>
              </a:path>
              <a:path w="723900" h="577850">
                <a:moveTo>
                  <a:pt x="668328" y="525413"/>
                </a:moveTo>
                <a:lnTo>
                  <a:pt x="660384" y="535375"/>
                </a:lnTo>
                <a:lnTo>
                  <a:pt x="670316" y="543305"/>
                </a:lnTo>
                <a:lnTo>
                  <a:pt x="678179" y="533278"/>
                </a:lnTo>
                <a:lnTo>
                  <a:pt x="668328" y="525413"/>
                </a:lnTo>
                <a:close/>
              </a:path>
              <a:path w="723900" h="577850">
                <a:moveTo>
                  <a:pt x="688085" y="500633"/>
                </a:moveTo>
                <a:lnTo>
                  <a:pt x="668328" y="525413"/>
                </a:lnTo>
                <a:lnTo>
                  <a:pt x="678179" y="533278"/>
                </a:lnTo>
                <a:lnTo>
                  <a:pt x="670316" y="543305"/>
                </a:lnTo>
                <a:lnTo>
                  <a:pt x="707880" y="543305"/>
                </a:lnTo>
                <a:lnTo>
                  <a:pt x="688085" y="500633"/>
                </a:lnTo>
                <a:close/>
              </a:path>
              <a:path w="723900" h="577850">
                <a:moveTo>
                  <a:pt x="63538" y="42578"/>
                </a:moveTo>
                <a:lnTo>
                  <a:pt x="55637" y="52481"/>
                </a:lnTo>
                <a:lnTo>
                  <a:pt x="660384" y="535375"/>
                </a:lnTo>
                <a:lnTo>
                  <a:pt x="668328" y="525413"/>
                </a:lnTo>
                <a:lnTo>
                  <a:pt x="63538" y="42578"/>
                </a:lnTo>
                <a:close/>
              </a:path>
              <a:path w="723900" h="577850">
                <a:moveTo>
                  <a:pt x="0" y="0"/>
                </a:moveTo>
                <a:lnTo>
                  <a:pt x="35813" y="77327"/>
                </a:lnTo>
                <a:lnTo>
                  <a:pt x="55637" y="52481"/>
                </a:lnTo>
                <a:lnTo>
                  <a:pt x="45719" y="44561"/>
                </a:lnTo>
                <a:lnTo>
                  <a:pt x="53614" y="34655"/>
                </a:lnTo>
                <a:lnTo>
                  <a:pt x="69859" y="34655"/>
                </a:lnTo>
                <a:lnTo>
                  <a:pt x="83332" y="17769"/>
                </a:lnTo>
                <a:lnTo>
                  <a:pt x="0" y="0"/>
                </a:lnTo>
                <a:close/>
              </a:path>
              <a:path w="723900" h="577850">
                <a:moveTo>
                  <a:pt x="53614" y="34655"/>
                </a:moveTo>
                <a:lnTo>
                  <a:pt x="45719" y="44561"/>
                </a:lnTo>
                <a:lnTo>
                  <a:pt x="55637" y="52481"/>
                </a:lnTo>
                <a:lnTo>
                  <a:pt x="63538" y="42578"/>
                </a:lnTo>
                <a:lnTo>
                  <a:pt x="53614" y="34655"/>
                </a:lnTo>
                <a:close/>
              </a:path>
              <a:path w="723900" h="577850">
                <a:moveTo>
                  <a:pt x="69859" y="34655"/>
                </a:moveTo>
                <a:lnTo>
                  <a:pt x="53614" y="34655"/>
                </a:lnTo>
                <a:lnTo>
                  <a:pt x="63538" y="42578"/>
                </a:lnTo>
                <a:lnTo>
                  <a:pt x="69859" y="34655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5161026" y="3876659"/>
            <a:ext cx="1456055" cy="578485"/>
          </a:xfrm>
          <a:custGeom>
            <a:avLst/>
            <a:gdLst/>
            <a:ahLst/>
            <a:cxnLst/>
            <a:rect l="l" t="t" r="r" b="b"/>
            <a:pathLst>
              <a:path w="1456054" h="578485">
                <a:moveTo>
                  <a:pt x="1455663" y="0"/>
                </a:moveTo>
                <a:lnTo>
                  <a:pt x="0" y="577870"/>
                </a:lnTo>
              </a:path>
            </a:pathLst>
          </a:custGeom>
          <a:ln w="9360">
            <a:solidFill>
              <a:srgbClr val="000000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 txBox="1"/>
          <p:nvPr/>
        </p:nvSpPr>
        <p:spPr>
          <a:xfrm>
            <a:off x="759968" y="3134995"/>
            <a:ext cx="836294" cy="10217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825"/>
              </a:lnSpc>
            </a:pPr>
            <a:r>
              <a:rPr sz="1600" spc="-10" dirty="0">
                <a:solidFill>
                  <a:srgbClr val="FFFFFF"/>
                </a:solidFill>
                <a:latin typeface="Times New Roman"/>
                <a:cs typeface="Times New Roman"/>
              </a:rPr>
              <a:t>1 752</a:t>
            </a:r>
            <a:r>
              <a:rPr sz="1600" spc="-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FFFFFF"/>
                </a:solidFill>
                <a:latin typeface="Times New Roman"/>
                <a:cs typeface="Times New Roman"/>
              </a:rPr>
              <a:t>000</a:t>
            </a:r>
            <a:endParaRPr sz="1600">
              <a:latin typeface="Times New Roman"/>
              <a:cs typeface="Times New Roman"/>
            </a:endParaRPr>
          </a:p>
          <a:p>
            <a:pPr marL="12700">
              <a:lnSpc>
                <a:spcPts val="1825"/>
              </a:lnSpc>
            </a:pPr>
            <a:r>
              <a:rPr sz="1600" spc="-10" dirty="0">
                <a:solidFill>
                  <a:srgbClr val="FFFFFF"/>
                </a:solidFill>
                <a:latin typeface="Times New Roman"/>
                <a:cs typeface="Times New Roman"/>
              </a:rPr>
              <a:t>1 750</a:t>
            </a:r>
            <a:r>
              <a:rPr sz="1600" spc="-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FFFFFF"/>
                </a:solidFill>
                <a:latin typeface="Times New Roman"/>
                <a:cs typeface="Times New Roman"/>
              </a:rPr>
              <a:t>000</a:t>
            </a:r>
            <a:endParaRPr sz="1600">
              <a:latin typeface="Times New Roman"/>
              <a:cs typeface="Times New Roman"/>
            </a:endParaRPr>
          </a:p>
          <a:p>
            <a:pPr marL="12700">
              <a:lnSpc>
                <a:spcPts val="1855"/>
              </a:lnSpc>
              <a:spcBef>
                <a:spcPts val="805"/>
              </a:spcBef>
            </a:pPr>
            <a:r>
              <a:rPr sz="1600" spc="-10" dirty="0">
                <a:solidFill>
                  <a:srgbClr val="FFFFFF"/>
                </a:solidFill>
                <a:latin typeface="Times New Roman"/>
                <a:cs typeface="Times New Roman"/>
              </a:rPr>
              <a:t>1 720</a:t>
            </a:r>
            <a:r>
              <a:rPr sz="1600" spc="-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FFFFFF"/>
                </a:solidFill>
                <a:latin typeface="Times New Roman"/>
                <a:cs typeface="Times New Roman"/>
              </a:rPr>
              <a:t>000</a:t>
            </a:r>
            <a:endParaRPr sz="1600">
              <a:latin typeface="Times New Roman"/>
              <a:cs typeface="Times New Roman"/>
            </a:endParaRPr>
          </a:p>
          <a:p>
            <a:pPr marL="12700">
              <a:lnSpc>
                <a:spcPts val="1855"/>
              </a:lnSpc>
            </a:pPr>
            <a:r>
              <a:rPr sz="1600" spc="-10" dirty="0">
                <a:solidFill>
                  <a:srgbClr val="FFFFFF"/>
                </a:solidFill>
                <a:latin typeface="Times New Roman"/>
                <a:cs typeface="Times New Roman"/>
              </a:rPr>
              <a:t>1 692</a:t>
            </a:r>
            <a:r>
              <a:rPr sz="1600" spc="-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FFFFFF"/>
                </a:solidFill>
                <a:latin typeface="Times New Roman"/>
                <a:cs typeface="Times New Roman"/>
              </a:rPr>
              <a:t>000</a:t>
            </a:r>
            <a:endParaRPr sz="1600">
              <a:latin typeface="Times New Roman"/>
              <a:cs typeface="Times New Roman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759968" y="4714121"/>
            <a:ext cx="836294" cy="2286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600" spc="-10" dirty="0">
                <a:solidFill>
                  <a:srgbClr val="FFFFFF"/>
                </a:solidFill>
                <a:latin typeface="Times New Roman"/>
                <a:cs typeface="Times New Roman"/>
              </a:rPr>
              <a:t>1 620</a:t>
            </a:r>
            <a:r>
              <a:rPr sz="1600" spc="-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FFFFFF"/>
                </a:solidFill>
                <a:latin typeface="Times New Roman"/>
                <a:cs typeface="Times New Roman"/>
              </a:rPr>
              <a:t>000</a:t>
            </a:r>
            <a:endParaRPr sz="1600">
              <a:latin typeface="Times New Roman"/>
              <a:cs typeface="Times New Roman"/>
            </a:endParaRPr>
          </a:p>
        </p:txBody>
      </p:sp>
      <p:sp>
        <p:nvSpPr>
          <p:cNvPr id="21" name="object 21"/>
          <p:cNvSpPr/>
          <p:nvPr/>
        </p:nvSpPr>
        <p:spPr>
          <a:xfrm>
            <a:off x="5021336" y="4470410"/>
            <a:ext cx="144780" cy="290830"/>
          </a:xfrm>
          <a:custGeom>
            <a:avLst/>
            <a:gdLst/>
            <a:ahLst/>
            <a:cxnLst/>
            <a:rect l="l" t="t" r="r" b="b"/>
            <a:pathLst>
              <a:path w="144779" h="290829">
                <a:moveTo>
                  <a:pt x="144383" y="290434"/>
                </a:moveTo>
                <a:lnTo>
                  <a:pt x="93292" y="283372"/>
                </a:lnTo>
                <a:lnTo>
                  <a:pt x="72115" y="266312"/>
                </a:lnTo>
                <a:lnTo>
                  <a:pt x="72115" y="169407"/>
                </a:lnTo>
                <a:lnTo>
                  <a:pt x="69532" y="162977"/>
                </a:lnTo>
                <a:lnTo>
                  <a:pt x="62240" y="157202"/>
                </a:lnTo>
                <a:lnTo>
                  <a:pt x="50929" y="152313"/>
                </a:lnTo>
                <a:lnTo>
                  <a:pt x="36286" y="148542"/>
                </a:lnTo>
                <a:lnTo>
                  <a:pt x="19000" y="146118"/>
                </a:lnTo>
                <a:lnTo>
                  <a:pt x="0" y="145273"/>
                </a:lnTo>
                <a:lnTo>
                  <a:pt x="51067" y="138127"/>
                </a:lnTo>
                <a:lnTo>
                  <a:pt x="72115" y="121020"/>
                </a:lnTo>
                <a:lnTo>
                  <a:pt x="72115" y="24231"/>
                </a:lnTo>
                <a:lnTo>
                  <a:pt x="107909" y="3298"/>
                </a:lnTo>
                <a:lnTo>
                  <a:pt x="125160" y="863"/>
                </a:lnTo>
                <a:lnTo>
                  <a:pt x="144348" y="0"/>
                </a:lnTo>
              </a:path>
            </a:pathLst>
          </a:custGeom>
          <a:ln w="936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 txBox="1"/>
          <p:nvPr/>
        </p:nvSpPr>
        <p:spPr>
          <a:xfrm>
            <a:off x="5270500" y="2327910"/>
            <a:ext cx="996950" cy="4629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ts val="1850"/>
              </a:lnSpc>
            </a:pPr>
            <a:r>
              <a:rPr sz="1600" spc="-15" dirty="0">
                <a:latin typeface="Times New Roman"/>
                <a:cs typeface="Times New Roman"/>
              </a:rPr>
              <a:t>R</a:t>
            </a:r>
            <a:r>
              <a:rPr sz="1600" spc="-5" dirty="0">
                <a:latin typeface="Times New Roman"/>
                <a:cs typeface="Times New Roman"/>
              </a:rPr>
              <a:t>o</a:t>
            </a:r>
            <a:r>
              <a:rPr sz="1600" spc="-10" dirty="0">
                <a:latin typeface="Times New Roman"/>
                <a:cs typeface="Times New Roman"/>
              </a:rPr>
              <a:t>zpočtová</a:t>
            </a:r>
            <a:endParaRPr sz="1600" dirty="0">
              <a:latin typeface="Times New Roman"/>
              <a:cs typeface="Times New Roman"/>
            </a:endParaRPr>
          </a:p>
          <a:p>
            <a:pPr marL="1905" algn="ctr">
              <a:lnSpc>
                <a:spcPts val="1850"/>
              </a:lnSpc>
            </a:pPr>
            <a:r>
              <a:rPr sz="1600" spc="-10" dirty="0">
                <a:latin typeface="Times New Roman"/>
                <a:cs typeface="Times New Roman"/>
              </a:rPr>
              <a:t>odchylka</a:t>
            </a:r>
            <a:endParaRPr sz="1600" dirty="0">
              <a:latin typeface="Times New Roman"/>
              <a:cs typeface="Times New Roman"/>
            </a:endParaRPr>
          </a:p>
        </p:txBody>
      </p:sp>
      <p:sp>
        <p:nvSpPr>
          <p:cNvPr id="23" name="object 23"/>
          <p:cNvSpPr/>
          <p:nvPr/>
        </p:nvSpPr>
        <p:spPr>
          <a:xfrm>
            <a:off x="6755129" y="3613282"/>
            <a:ext cx="725170" cy="173355"/>
          </a:xfrm>
          <a:custGeom>
            <a:avLst/>
            <a:gdLst/>
            <a:ahLst/>
            <a:cxnLst/>
            <a:rect l="l" t="t" r="r" b="b"/>
            <a:pathLst>
              <a:path w="725170" h="173354">
                <a:moveTo>
                  <a:pt x="649184" y="142015"/>
                </a:moveTo>
                <a:lnTo>
                  <a:pt x="643006" y="173095"/>
                </a:lnTo>
                <a:lnTo>
                  <a:pt x="725180" y="150601"/>
                </a:lnTo>
                <a:lnTo>
                  <a:pt x="717314" y="144505"/>
                </a:lnTo>
                <a:lnTo>
                  <a:pt x="661659" y="144505"/>
                </a:lnTo>
                <a:lnTo>
                  <a:pt x="649184" y="142015"/>
                </a:lnTo>
                <a:close/>
              </a:path>
              <a:path w="725170" h="173354">
                <a:moveTo>
                  <a:pt x="651654" y="129585"/>
                </a:moveTo>
                <a:lnTo>
                  <a:pt x="649184" y="142015"/>
                </a:lnTo>
                <a:lnTo>
                  <a:pt x="661659" y="144505"/>
                </a:lnTo>
                <a:lnTo>
                  <a:pt x="664098" y="132069"/>
                </a:lnTo>
                <a:lnTo>
                  <a:pt x="651654" y="129585"/>
                </a:lnTo>
                <a:close/>
              </a:path>
              <a:path w="725170" h="173354">
                <a:moveTo>
                  <a:pt x="657849" y="98419"/>
                </a:moveTo>
                <a:lnTo>
                  <a:pt x="651654" y="129585"/>
                </a:lnTo>
                <a:lnTo>
                  <a:pt x="664098" y="132069"/>
                </a:lnTo>
                <a:lnTo>
                  <a:pt x="661659" y="144505"/>
                </a:lnTo>
                <a:lnTo>
                  <a:pt x="717314" y="144505"/>
                </a:lnTo>
                <a:lnTo>
                  <a:pt x="657849" y="98419"/>
                </a:lnTo>
                <a:close/>
              </a:path>
              <a:path w="725170" h="173354">
                <a:moveTo>
                  <a:pt x="2529" y="0"/>
                </a:moveTo>
                <a:lnTo>
                  <a:pt x="0" y="12435"/>
                </a:lnTo>
                <a:lnTo>
                  <a:pt x="649184" y="142015"/>
                </a:lnTo>
                <a:lnTo>
                  <a:pt x="651654" y="129585"/>
                </a:lnTo>
                <a:lnTo>
                  <a:pt x="2529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 txBox="1"/>
          <p:nvPr/>
        </p:nvSpPr>
        <p:spPr>
          <a:xfrm>
            <a:off x="7634737" y="3542755"/>
            <a:ext cx="814705" cy="4629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850"/>
              </a:lnSpc>
            </a:pPr>
            <a:r>
              <a:rPr sz="1600" spc="-10" dirty="0">
                <a:latin typeface="Times New Roman"/>
                <a:cs typeface="Times New Roman"/>
              </a:rPr>
              <a:t>Kapacitní</a:t>
            </a:r>
            <a:endParaRPr sz="1600">
              <a:latin typeface="Times New Roman"/>
              <a:cs typeface="Times New Roman"/>
            </a:endParaRPr>
          </a:p>
          <a:p>
            <a:pPr marL="33655">
              <a:lnSpc>
                <a:spcPts val="1850"/>
              </a:lnSpc>
            </a:pPr>
            <a:r>
              <a:rPr sz="1600" spc="-10" dirty="0">
                <a:latin typeface="Times New Roman"/>
                <a:cs typeface="Times New Roman"/>
              </a:rPr>
              <a:t>odch</a:t>
            </a:r>
            <a:r>
              <a:rPr sz="1600" spc="-20" dirty="0">
                <a:latin typeface="Times New Roman"/>
                <a:cs typeface="Times New Roman"/>
              </a:rPr>
              <a:t>y</a:t>
            </a:r>
            <a:r>
              <a:rPr sz="1600" spc="-10" dirty="0">
                <a:latin typeface="Times New Roman"/>
                <a:cs typeface="Times New Roman"/>
              </a:rPr>
              <a:t>lka</a:t>
            </a:r>
            <a:endParaRPr sz="1600">
              <a:latin typeface="Times New Roman"/>
              <a:cs typeface="Times New Roman"/>
            </a:endParaRPr>
          </a:p>
        </p:txBody>
      </p:sp>
      <p:sp>
        <p:nvSpPr>
          <p:cNvPr id="25" name="object 25"/>
          <p:cNvSpPr/>
          <p:nvPr/>
        </p:nvSpPr>
        <p:spPr>
          <a:xfrm>
            <a:off x="5165719" y="3764036"/>
            <a:ext cx="144780" cy="1012825"/>
          </a:xfrm>
          <a:custGeom>
            <a:avLst/>
            <a:gdLst/>
            <a:ahLst/>
            <a:cxnLst/>
            <a:rect l="l" t="t" r="r" b="b"/>
            <a:pathLst>
              <a:path w="144779" h="1012825">
                <a:moveTo>
                  <a:pt x="0" y="0"/>
                </a:moveTo>
                <a:lnTo>
                  <a:pt x="37406" y="12152"/>
                </a:lnTo>
                <a:lnTo>
                  <a:pt x="63474" y="43956"/>
                </a:lnTo>
                <a:lnTo>
                  <a:pt x="72268" y="84307"/>
                </a:lnTo>
                <a:lnTo>
                  <a:pt x="72268" y="421873"/>
                </a:lnTo>
                <a:lnTo>
                  <a:pt x="82648" y="465539"/>
                </a:lnTo>
                <a:lnTo>
                  <a:pt x="109845" y="496006"/>
                </a:lnTo>
                <a:lnTo>
                  <a:pt x="144536" y="506333"/>
                </a:lnTo>
                <a:lnTo>
                  <a:pt x="131159" y="507772"/>
                </a:lnTo>
                <a:lnTo>
                  <a:pt x="96873" y="527274"/>
                </a:lnTo>
                <a:lnTo>
                  <a:pt x="75950" y="564083"/>
                </a:lnTo>
                <a:lnTo>
                  <a:pt x="72268" y="590793"/>
                </a:lnTo>
                <a:lnTo>
                  <a:pt x="72268" y="928359"/>
                </a:lnTo>
                <a:lnTo>
                  <a:pt x="71035" y="943958"/>
                </a:lnTo>
                <a:lnTo>
                  <a:pt x="67485" y="958601"/>
                </a:lnTo>
                <a:lnTo>
                  <a:pt x="45165" y="994203"/>
                </a:lnTo>
                <a:lnTo>
                  <a:pt x="10017" y="1011888"/>
                </a:lnTo>
                <a:lnTo>
                  <a:pt x="0" y="1012691"/>
                </a:lnTo>
              </a:path>
            </a:pathLst>
          </a:custGeom>
          <a:ln w="936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5300471" y="4264274"/>
            <a:ext cx="1448435" cy="454659"/>
          </a:xfrm>
          <a:custGeom>
            <a:avLst/>
            <a:gdLst/>
            <a:ahLst/>
            <a:cxnLst/>
            <a:rect l="l" t="t" r="r" b="b"/>
            <a:pathLst>
              <a:path w="1448434" h="454660">
                <a:moveTo>
                  <a:pt x="1373207" y="423731"/>
                </a:moveTo>
                <a:lnTo>
                  <a:pt x="1364101" y="454161"/>
                </a:lnTo>
                <a:lnTo>
                  <a:pt x="1447921" y="439421"/>
                </a:lnTo>
                <a:lnTo>
                  <a:pt x="1435101" y="427360"/>
                </a:lnTo>
                <a:lnTo>
                  <a:pt x="1385315" y="427360"/>
                </a:lnTo>
                <a:lnTo>
                  <a:pt x="1373207" y="423731"/>
                </a:lnTo>
                <a:close/>
              </a:path>
              <a:path w="1448434" h="454660">
                <a:moveTo>
                  <a:pt x="1376859" y="411528"/>
                </a:moveTo>
                <a:lnTo>
                  <a:pt x="1373207" y="423731"/>
                </a:lnTo>
                <a:lnTo>
                  <a:pt x="1385315" y="427360"/>
                </a:lnTo>
                <a:lnTo>
                  <a:pt x="1389004" y="415168"/>
                </a:lnTo>
                <a:lnTo>
                  <a:pt x="1376859" y="411528"/>
                </a:lnTo>
                <a:close/>
              </a:path>
              <a:path w="1448434" h="454660">
                <a:moveTo>
                  <a:pt x="1385956" y="381128"/>
                </a:moveTo>
                <a:lnTo>
                  <a:pt x="1376859" y="411528"/>
                </a:lnTo>
                <a:lnTo>
                  <a:pt x="1389004" y="415168"/>
                </a:lnTo>
                <a:lnTo>
                  <a:pt x="1385315" y="427360"/>
                </a:lnTo>
                <a:lnTo>
                  <a:pt x="1435101" y="427360"/>
                </a:lnTo>
                <a:lnTo>
                  <a:pt x="1385956" y="381128"/>
                </a:lnTo>
                <a:close/>
              </a:path>
              <a:path w="1448434" h="454660">
                <a:moveTo>
                  <a:pt x="3566" y="0"/>
                </a:moveTo>
                <a:lnTo>
                  <a:pt x="0" y="12191"/>
                </a:lnTo>
                <a:lnTo>
                  <a:pt x="1373207" y="423731"/>
                </a:lnTo>
                <a:lnTo>
                  <a:pt x="1376859" y="411528"/>
                </a:lnTo>
                <a:lnTo>
                  <a:pt x="3566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 txBox="1"/>
          <p:nvPr/>
        </p:nvSpPr>
        <p:spPr>
          <a:xfrm>
            <a:off x="6916679" y="4490684"/>
            <a:ext cx="868044" cy="4629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850"/>
              </a:lnSpc>
            </a:pPr>
            <a:r>
              <a:rPr sz="1600" spc="-10" dirty="0">
                <a:latin typeface="Times New Roman"/>
                <a:cs typeface="Times New Roman"/>
              </a:rPr>
              <a:t>Obje</a:t>
            </a:r>
            <a:r>
              <a:rPr sz="1600" spc="-50" dirty="0">
                <a:latin typeface="Times New Roman"/>
                <a:cs typeface="Times New Roman"/>
              </a:rPr>
              <a:t>m</a:t>
            </a:r>
            <a:r>
              <a:rPr sz="1600" spc="-10" dirty="0">
                <a:latin typeface="Times New Roman"/>
                <a:cs typeface="Times New Roman"/>
              </a:rPr>
              <a:t>ová</a:t>
            </a:r>
            <a:endParaRPr sz="1600" dirty="0">
              <a:latin typeface="Times New Roman"/>
              <a:cs typeface="Times New Roman"/>
            </a:endParaRPr>
          </a:p>
          <a:p>
            <a:pPr marL="60960">
              <a:lnSpc>
                <a:spcPts val="1850"/>
              </a:lnSpc>
            </a:pPr>
            <a:r>
              <a:rPr sz="1600" spc="-10" dirty="0">
                <a:latin typeface="Times New Roman"/>
                <a:cs typeface="Times New Roman"/>
              </a:rPr>
              <a:t>odch</a:t>
            </a:r>
            <a:r>
              <a:rPr sz="1600" spc="-20" dirty="0">
                <a:latin typeface="Times New Roman"/>
                <a:cs typeface="Times New Roman"/>
              </a:rPr>
              <a:t>y</a:t>
            </a:r>
            <a:r>
              <a:rPr sz="1600" spc="-10" dirty="0">
                <a:latin typeface="Times New Roman"/>
                <a:cs typeface="Times New Roman"/>
              </a:rPr>
              <a:t>lka</a:t>
            </a:r>
            <a:endParaRPr sz="1600" dirty="0">
              <a:latin typeface="Times New Roman"/>
              <a:cs typeface="Times New Roman"/>
            </a:endParaRPr>
          </a:p>
        </p:txBody>
      </p:sp>
      <p:sp>
        <p:nvSpPr>
          <p:cNvPr id="28" name="object 28"/>
          <p:cNvSpPr/>
          <p:nvPr/>
        </p:nvSpPr>
        <p:spPr>
          <a:xfrm>
            <a:off x="3859164" y="4626614"/>
            <a:ext cx="1169670" cy="584200"/>
          </a:xfrm>
          <a:custGeom>
            <a:avLst/>
            <a:gdLst/>
            <a:ahLst/>
            <a:cxnLst/>
            <a:rect l="l" t="t" r="r" b="b"/>
            <a:pathLst>
              <a:path w="1169670" h="584200">
                <a:moveTo>
                  <a:pt x="51419" y="515611"/>
                </a:moveTo>
                <a:lnTo>
                  <a:pt x="0" y="583560"/>
                </a:lnTo>
                <a:lnTo>
                  <a:pt x="85191" y="583941"/>
                </a:lnTo>
                <a:lnTo>
                  <a:pt x="73893" y="561081"/>
                </a:lnTo>
                <a:lnTo>
                  <a:pt x="59801" y="561081"/>
                </a:lnTo>
                <a:lnTo>
                  <a:pt x="54101" y="549651"/>
                </a:lnTo>
                <a:lnTo>
                  <a:pt x="65463" y="544025"/>
                </a:lnTo>
                <a:lnTo>
                  <a:pt x="51419" y="515611"/>
                </a:lnTo>
                <a:close/>
              </a:path>
              <a:path w="1169670" h="584200">
                <a:moveTo>
                  <a:pt x="65463" y="544025"/>
                </a:moveTo>
                <a:lnTo>
                  <a:pt x="54101" y="549651"/>
                </a:lnTo>
                <a:lnTo>
                  <a:pt x="59801" y="561081"/>
                </a:lnTo>
                <a:lnTo>
                  <a:pt x="71122" y="555475"/>
                </a:lnTo>
                <a:lnTo>
                  <a:pt x="65463" y="544025"/>
                </a:lnTo>
                <a:close/>
              </a:path>
              <a:path w="1169670" h="584200">
                <a:moveTo>
                  <a:pt x="71122" y="555475"/>
                </a:moveTo>
                <a:lnTo>
                  <a:pt x="59801" y="561081"/>
                </a:lnTo>
                <a:lnTo>
                  <a:pt x="73893" y="561081"/>
                </a:lnTo>
                <a:lnTo>
                  <a:pt x="71122" y="555475"/>
                </a:lnTo>
                <a:close/>
              </a:path>
              <a:path w="1169670" h="584200">
                <a:moveTo>
                  <a:pt x="1164061" y="0"/>
                </a:moveTo>
                <a:lnTo>
                  <a:pt x="65463" y="544025"/>
                </a:lnTo>
                <a:lnTo>
                  <a:pt x="71122" y="555475"/>
                </a:lnTo>
                <a:lnTo>
                  <a:pt x="1169669" y="11429"/>
                </a:lnTo>
                <a:lnTo>
                  <a:pt x="1164061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 txBox="1"/>
          <p:nvPr/>
        </p:nvSpPr>
        <p:spPr>
          <a:xfrm>
            <a:off x="2681734" y="4989287"/>
            <a:ext cx="918210" cy="4629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ts val="1850"/>
              </a:lnSpc>
            </a:pPr>
            <a:r>
              <a:rPr sz="1600" spc="-10" dirty="0">
                <a:latin typeface="Times New Roman"/>
                <a:cs typeface="Times New Roman"/>
              </a:rPr>
              <a:t>Účinnost</a:t>
            </a:r>
            <a:r>
              <a:rPr sz="1600" spc="-5" dirty="0">
                <a:latin typeface="Times New Roman"/>
                <a:cs typeface="Times New Roman"/>
              </a:rPr>
              <a:t>ní</a:t>
            </a:r>
            <a:endParaRPr sz="1600">
              <a:latin typeface="Times New Roman"/>
              <a:cs typeface="Times New Roman"/>
            </a:endParaRPr>
          </a:p>
          <a:p>
            <a:pPr algn="ctr">
              <a:lnSpc>
                <a:spcPts val="1850"/>
              </a:lnSpc>
            </a:pPr>
            <a:r>
              <a:rPr sz="1600" spc="-10" dirty="0">
                <a:latin typeface="Times New Roman"/>
                <a:cs typeface="Times New Roman"/>
              </a:rPr>
              <a:t>odch</a:t>
            </a:r>
            <a:r>
              <a:rPr sz="1600" spc="-20" dirty="0">
                <a:latin typeface="Times New Roman"/>
                <a:cs typeface="Times New Roman"/>
              </a:rPr>
              <a:t>y</a:t>
            </a:r>
            <a:r>
              <a:rPr sz="1600" spc="-10" dirty="0">
                <a:latin typeface="Times New Roman"/>
                <a:cs typeface="Times New Roman"/>
              </a:rPr>
              <a:t>lka</a:t>
            </a:r>
            <a:endParaRPr sz="1600">
              <a:latin typeface="Times New Roman"/>
              <a:cs typeface="Times New Roman"/>
            </a:endParaRPr>
          </a:p>
        </p:txBody>
      </p:sp>
      <p:sp>
        <p:nvSpPr>
          <p:cNvPr id="30" name="object 30"/>
          <p:cNvSpPr/>
          <p:nvPr/>
        </p:nvSpPr>
        <p:spPr>
          <a:xfrm>
            <a:off x="5021336" y="3307067"/>
            <a:ext cx="144780" cy="459105"/>
          </a:xfrm>
          <a:custGeom>
            <a:avLst/>
            <a:gdLst/>
            <a:ahLst/>
            <a:cxnLst/>
            <a:rect l="l" t="t" r="r" b="b"/>
            <a:pathLst>
              <a:path w="144779" h="459104">
                <a:moveTo>
                  <a:pt x="144383" y="458492"/>
                </a:moveTo>
                <a:lnTo>
                  <a:pt x="96040" y="448653"/>
                </a:lnTo>
                <a:lnTo>
                  <a:pt x="72115" y="420240"/>
                </a:lnTo>
                <a:lnTo>
                  <a:pt x="72115" y="267352"/>
                </a:lnTo>
                <a:lnTo>
                  <a:pt x="69866" y="257843"/>
                </a:lnTo>
                <a:lnTo>
                  <a:pt x="63488" y="249208"/>
                </a:lnTo>
                <a:lnTo>
                  <a:pt x="25154" y="231518"/>
                </a:lnTo>
                <a:lnTo>
                  <a:pt x="0" y="229130"/>
                </a:lnTo>
                <a:lnTo>
                  <a:pt x="48338" y="219261"/>
                </a:lnTo>
                <a:lnTo>
                  <a:pt x="72115" y="190878"/>
                </a:lnTo>
                <a:lnTo>
                  <a:pt x="72115" y="37990"/>
                </a:lnTo>
                <a:lnTo>
                  <a:pt x="103664" y="6388"/>
                </a:lnTo>
                <a:lnTo>
                  <a:pt x="119073" y="2169"/>
                </a:lnTo>
                <a:lnTo>
                  <a:pt x="136370" y="0"/>
                </a:lnTo>
              </a:path>
            </a:pathLst>
          </a:custGeom>
          <a:ln w="936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3440064" y="2946410"/>
            <a:ext cx="1604010" cy="603250"/>
          </a:xfrm>
          <a:custGeom>
            <a:avLst/>
            <a:gdLst/>
            <a:ahLst/>
            <a:cxnLst/>
            <a:rect l="l" t="t" r="r" b="b"/>
            <a:pathLst>
              <a:path w="1604010" h="603250">
                <a:moveTo>
                  <a:pt x="73797" y="29773"/>
                </a:moveTo>
                <a:lnTo>
                  <a:pt x="69426" y="41705"/>
                </a:lnTo>
                <a:lnTo>
                  <a:pt x="1599681" y="602863"/>
                </a:lnTo>
                <a:lnTo>
                  <a:pt x="1604009" y="590915"/>
                </a:lnTo>
                <a:lnTo>
                  <a:pt x="73797" y="29773"/>
                </a:lnTo>
                <a:close/>
              </a:path>
              <a:path w="1604010" h="603250">
                <a:moveTo>
                  <a:pt x="84703" y="0"/>
                </a:moveTo>
                <a:lnTo>
                  <a:pt x="0" y="9509"/>
                </a:lnTo>
                <a:lnTo>
                  <a:pt x="58521" y="71475"/>
                </a:lnTo>
                <a:lnTo>
                  <a:pt x="69426" y="41705"/>
                </a:lnTo>
                <a:lnTo>
                  <a:pt x="57515" y="37337"/>
                </a:lnTo>
                <a:lnTo>
                  <a:pt x="61843" y="25389"/>
                </a:lnTo>
                <a:lnTo>
                  <a:pt x="75403" y="25389"/>
                </a:lnTo>
                <a:lnTo>
                  <a:pt x="84703" y="0"/>
                </a:lnTo>
                <a:close/>
              </a:path>
              <a:path w="1604010" h="603250">
                <a:moveTo>
                  <a:pt x="61843" y="25389"/>
                </a:moveTo>
                <a:lnTo>
                  <a:pt x="57515" y="37337"/>
                </a:lnTo>
                <a:lnTo>
                  <a:pt x="69426" y="41705"/>
                </a:lnTo>
                <a:lnTo>
                  <a:pt x="73797" y="29773"/>
                </a:lnTo>
                <a:lnTo>
                  <a:pt x="61843" y="25389"/>
                </a:lnTo>
                <a:close/>
              </a:path>
              <a:path w="1604010" h="603250">
                <a:moveTo>
                  <a:pt x="75403" y="25389"/>
                </a:moveTo>
                <a:lnTo>
                  <a:pt x="61843" y="25389"/>
                </a:lnTo>
                <a:lnTo>
                  <a:pt x="73797" y="29773"/>
                </a:lnTo>
                <a:lnTo>
                  <a:pt x="75403" y="2538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 txBox="1"/>
          <p:nvPr/>
        </p:nvSpPr>
        <p:spPr>
          <a:xfrm>
            <a:off x="2440305" y="2638425"/>
            <a:ext cx="1077595" cy="4629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ts val="1850"/>
              </a:lnSpc>
            </a:pPr>
            <a:r>
              <a:rPr sz="1600" spc="-10" dirty="0">
                <a:latin typeface="Times New Roman"/>
                <a:cs typeface="Times New Roman"/>
              </a:rPr>
              <a:t>Výkonnost</a:t>
            </a:r>
            <a:r>
              <a:rPr sz="1600" spc="-5" dirty="0">
                <a:latin typeface="Times New Roman"/>
                <a:cs typeface="Times New Roman"/>
              </a:rPr>
              <a:t>ní</a:t>
            </a:r>
            <a:endParaRPr sz="1600" dirty="0">
              <a:latin typeface="Times New Roman"/>
              <a:cs typeface="Times New Roman"/>
            </a:endParaRPr>
          </a:p>
          <a:p>
            <a:pPr algn="ctr">
              <a:lnSpc>
                <a:spcPts val="1850"/>
              </a:lnSpc>
            </a:pPr>
            <a:r>
              <a:rPr sz="1600" spc="-10" dirty="0">
                <a:latin typeface="Times New Roman"/>
                <a:cs typeface="Times New Roman"/>
              </a:rPr>
              <a:t>odch</a:t>
            </a:r>
            <a:r>
              <a:rPr sz="1600" spc="-20" dirty="0">
                <a:latin typeface="Times New Roman"/>
                <a:cs typeface="Times New Roman"/>
              </a:rPr>
              <a:t>y</a:t>
            </a:r>
            <a:r>
              <a:rPr sz="1600" spc="-10" dirty="0">
                <a:latin typeface="Times New Roman"/>
                <a:cs typeface="Times New Roman"/>
              </a:rPr>
              <a:t>lka</a:t>
            </a:r>
            <a:endParaRPr sz="1600" dirty="0">
              <a:latin typeface="Times New Roman"/>
              <a:cs typeface="Times New Roman"/>
            </a:endParaRPr>
          </a:p>
        </p:txBody>
      </p:sp>
      <p:sp>
        <p:nvSpPr>
          <p:cNvPr id="33" name="object 33"/>
          <p:cNvSpPr txBox="1"/>
          <p:nvPr/>
        </p:nvSpPr>
        <p:spPr>
          <a:xfrm>
            <a:off x="4874771" y="6991685"/>
            <a:ext cx="583565" cy="2286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600" spc="-10" dirty="0">
                <a:solidFill>
                  <a:srgbClr val="FFFFFF"/>
                </a:solidFill>
                <a:latin typeface="Times New Roman"/>
                <a:cs typeface="Times New Roman"/>
              </a:rPr>
              <a:t>18</a:t>
            </a:r>
            <a:r>
              <a:rPr sz="1600" spc="-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FFFFFF"/>
                </a:solidFill>
                <a:latin typeface="Times New Roman"/>
                <a:cs typeface="Times New Roman"/>
              </a:rPr>
              <a:t>000</a:t>
            </a:r>
            <a:endParaRPr sz="1600">
              <a:latin typeface="Times New Roman"/>
              <a:cs typeface="Times New Roman"/>
            </a:endParaRPr>
          </a:p>
        </p:txBody>
      </p:sp>
      <p:sp>
        <p:nvSpPr>
          <p:cNvPr id="34" name="object 34"/>
          <p:cNvSpPr txBox="1"/>
          <p:nvPr/>
        </p:nvSpPr>
        <p:spPr>
          <a:xfrm>
            <a:off x="6321049" y="6991685"/>
            <a:ext cx="583565" cy="2286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600" spc="-10" dirty="0">
                <a:solidFill>
                  <a:srgbClr val="FFFFFF"/>
                </a:solidFill>
                <a:latin typeface="Times New Roman"/>
                <a:cs typeface="Times New Roman"/>
              </a:rPr>
              <a:t>18</a:t>
            </a:r>
            <a:r>
              <a:rPr sz="1600" spc="-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FFFFFF"/>
                </a:solidFill>
                <a:latin typeface="Times New Roman"/>
                <a:cs typeface="Times New Roman"/>
              </a:rPr>
              <a:t>800</a:t>
            </a:r>
            <a:endParaRPr sz="1600">
              <a:latin typeface="Times New Roman"/>
              <a:cs typeface="Times New Roman"/>
            </a:endParaRPr>
          </a:p>
        </p:txBody>
      </p:sp>
      <p:sp>
        <p:nvSpPr>
          <p:cNvPr id="35" name="object 35"/>
          <p:cNvSpPr txBox="1"/>
          <p:nvPr/>
        </p:nvSpPr>
        <p:spPr>
          <a:xfrm>
            <a:off x="8264399" y="6991685"/>
            <a:ext cx="583565" cy="2286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600" spc="-10" dirty="0">
                <a:solidFill>
                  <a:srgbClr val="FFFFFF"/>
                </a:solidFill>
                <a:latin typeface="Times New Roman"/>
                <a:cs typeface="Times New Roman"/>
              </a:rPr>
              <a:t>20</a:t>
            </a:r>
            <a:r>
              <a:rPr sz="1600" spc="-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FFFFFF"/>
                </a:solidFill>
                <a:latin typeface="Times New Roman"/>
                <a:cs typeface="Times New Roman"/>
              </a:rPr>
              <a:t>000</a:t>
            </a:r>
            <a:endParaRPr sz="1600">
              <a:latin typeface="Times New Roman"/>
              <a:cs typeface="Times New Roman"/>
            </a:endParaRPr>
          </a:p>
        </p:txBody>
      </p:sp>
      <p:sp>
        <p:nvSpPr>
          <p:cNvPr id="36" name="object 36"/>
          <p:cNvSpPr txBox="1"/>
          <p:nvPr/>
        </p:nvSpPr>
        <p:spPr>
          <a:xfrm>
            <a:off x="2865503" y="6413700"/>
            <a:ext cx="262890" cy="2286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600" spc="-10" dirty="0">
                <a:latin typeface="Times New Roman"/>
                <a:cs typeface="Times New Roman"/>
              </a:rPr>
              <a:t>Rp</a:t>
            </a:r>
            <a:endParaRPr sz="1600">
              <a:latin typeface="Times New Roman"/>
              <a:cs typeface="Times New Roman"/>
            </a:endParaRPr>
          </a:p>
        </p:txBody>
      </p:sp>
      <p:sp>
        <p:nvSpPr>
          <p:cNvPr id="37" name="object 37"/>
          <p:cNvSpPr/>
          <p:nvPr/>
        </p:nvSpPr>
        <p:spPr>
          <a:xfrm>
            <a:off x="2991480" y="6073771"/>
            <a:ext cx="151765" cy="301625"/>
          </a:xfrm>
          <a:custGeom>
            <a:avLst/>
            <a:gdLst/>
            <a:ahLst/>
            <a:cxnLst/>
            <a:rect l="l" t="t" r="r" b="b"/>
            <a:pathLst>
              <a:path w="151764" h="301625">
                <a:moveTo>
                  <a:pt x="111286" y="65832"/>
                </a:moveTo>
                <a:lnTo>
                  <a:pt x="0" y="295680"/>
                </a:lnTo>
                <a:lnTo>
                  <a:pt x="11429" y="301227"/>
                </a:lnTo>
                <a:lnTo>
                  <a:pt x="122730" y="71385"/>
                </a:lnTo>
                <a:lnTo>
                  <a:pt x="111286" y="65832"/>
                </a:lnTo>
                <a:close/>
              </a:path>
              <a:path w="151764" h="301625">
                <a:moveTo>
                  <a:pt x="150842" y="54364"/>
                </a:moveTo>
                <a:lnTo>
                  <a:pt x="116838" y="54364"/>
                </a:lnTo>
                <a:lnTo>
                  <a:pt x="128268" y="59948"/>
                </a:lnTo>
                <a:lnTo>
                  <a:pt x="122730" y="71385"/>
                </a:lnTo>
                <a:lnTo>
                  <a:pt x="151250" y="85225"/>
                </a:lnTo>
                <a:lnTo>
                  <a:pt x="150842" y="54364"/>
                </a:lnTo>
                <a:close/>
              </a:path>
              <a:path w="151764" h="301625">
                <a:moveTo>
                  <a:pt x="116838" y="54364"/>
                </a:moveTo>
                <a:lnTo>
                  <a:pt x="111286" y="65832"/>
                </a:lnTo>
                <a:lnTo>
                  <a:pt x="122730" y="71385"/>
                </a:lnTo>
                <a:lnTo>
                  <a:pt x="128268" y="59948"/>
                </a:lnTo>
                <a:lnTo>
                  <a:pt x="116838" y="54364"/>
                </a:lnTo>
                <a:close/>
              </a:path>
              <a:path w="151764" h="301625">
                <a:moveTo>
                  <a:pt x="150123" y="0"/>
                </a:moveTo>
                <a:lnTo>
                  <a:pt x="82670" y="51947"/>
                </a:lnTo>
                <a:lnTo>
                  <a:pt x="111286" y="65832"/>
                </a:lnTo>
                <a:lnTo>
                  <a:pt x="116838" y="54364"/>
                </a:lnTo>
                <a:lnTo>
                  <a:pt x="150842" y="54364"/>
                </a:lnTo>
                <a:lnTo>
                  <a:pt x="150123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38"/>
          <p:cNvSpPr/>
          <p:nvPr/>
        </p:nvSpPr>
        <p:spPr>
          <a:xfrm>
            <a:off x="2702182" y="4483364"/>
            <a:ext cx="150495" cy="149225"/>
          </a:xfrm>
          <a:custGeom>
            <a:avLst/>
            <a:gdLst/>
            <a:ahLst/>
            <a:cxnLst/>
            <a:rect l="l" t="t" r="r" b="b"/>
            <a:pathLst>
              <a:path w="150494" h="149225">
                <a:moveTo>
                  <a:pt x="91913" y="99878"/>
                </a:moveTo>
                <a:lnTo>
                  <a:pt x="69591" y="122413"/>
                </a:lnTo>
                <a:lnTo>
                  <a:pt x="150494" y="148964"/>
                </a:lnTo>
                <a:lnTo>
                  <a:pt x="136902" y="108828"/>
                </a:lnTo>
                <a:lnTo>
                  <a:pt x="100964" y="108828"/>
                </a:lnTo>
                <a:lnTo>
                  <a:pt x="91913" y="99878"/>
                </a:lnTo>
                <a:close/>
              </a:path>
              <a:path w="150494" h="149225">
                <a:moveTo>
                  <a:pt x="100823" y="90883"/>
                </a:moveTo>
                <a:lnTo>
                  <a:pt x="91913" y="99878"/>
                </a:lnTo>
                <a:lnTo>
                  <a:pt x="100964" y="108828"/>
                </a:lnTo>
                <a:lnTo>
                  <a:pt x="109846" y="99815"/>
                </a:lnTo>
                <a:lnTo>
                  <a:pt x="100823" y="90883"/>
                </a:lnTo>
                <a:close/>
              </a:path>
              <a:path w="150494" h="149225">
                <a:moveTo>
                  <a:pt x="123181" y="68311"/>
                </a:moveTo>
                <a:lnTo>
                  <a:pt x="100823" y="90883"/>
                </a:lnTo>
                <a:lnTo>
                  <a:pt x="109846" y="99815"/>
                </a:lnTo>
                <a:lnTo>
                  <a:pt x="100964" y="108828"/>
                </a:lnTo>
                <a:lnTo>
                  <a:pt x="136902" y="108828"/>
                </a:lnTo>
                <a:lnTo>
                  <a:pt x="123181" y="68311"/>
                </a:lnTo>
                <a:close/>
              </a:path>
              <a:path w="150494" h="149225">
                <a:moveTo>
                  <a:pt x="9012" y="0"/>
                </a:moveTo>
                <a:lnTo>
                  <a:pt x="0" y="8991"/>
                </a:lnTo>
                <a:lnTo>
                  <a:pt x="91913" y="99878"/>
                </a:lnTo>
                <a:lnTo>
                  <a:pt x="100823" y="90883"/>
                </a:lnTo>
                <a:lnTo>
                  <a:pt x="9012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39"/>
          <p:cNvSpPr txBox="1"/>
          <p:nvPr/>
        </p:nvSpPr>
        <p:spPr>
          <a:xfrm>
            <a:off x="2432051" y="4243197"/>
            <a:ext cx="262890" cy="2286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600" spc="-10" dirty="0">
                <a:latin typeface="Times New Roman"/>
                <a:cs typeface="Times New Roman"/>
              </a:rPr>
              <a:t>Rv</a:t>
            </a:r>
            <a:endParaRPr sz="1600">
              <a:latin typeface="Times New Roman"/>
              <a:cs typeface="Times New Roman"/>
            </a:endParaRPr>
          </a:p>
        </p:txBody>
      </p:sp>
      <p:sp>
        <p:nvSpPr>
          <p:cNvPr id="40" name="object 40"/>
          <p:cNvSpPr/>
          <p:nvPr/>
        </p:nvSpPr>
        <p:spPr>
          <a:xfrm>
            <a:off x="4876800" y="3449795"/>
            <a:ext cx="290830" cy="314325"/>
          </a:xfrm>
          <a:custGeom>
            <a:avLst/>
            <a:gdLst/>
            <a:ahLst/>
            <a:cxnLst/>
            <a:rect l="l" t="t" r="r" b="b"/>
            <a:pathLst>
              <a:path w="290829" h="314325">
                <a:moveTo>
                  <a:pt x="290565" y="314241"/>
                </a:moveTo>
                <a:lnTo>
                  <a:pt x="250749" y="313237"/>
                </a:lnTo>
                <a:lnTo>
                  <a:pt x="199426" y="308407"/>
                </a:lnTo>
                <a:lnTo>
                  <a:pt x="154666" y="297231"/>
                </a:lnTo>
                <a:lnTo>
                  <a:pt x="145298" y="287936"/>
                </a:lnTo>
                <a:lnTo>
                  <a:pt x="145298" y="183177"/>
                </a:lnTo>
                <a:lnTo>
                  <a:pt x="143885" y="179508"/>
                </a:lnTo>
                <a:lnTo>
                  <a:pt x="139776" y="175996"/>
                </a:lnTo>
                <a:lnTo>
                  <a:pt x="100169" y="164204"/>
                </a:lnTo>
                <a:lnTo>
                  <a:pt x="51466" y="158682"/>
                </a:lnTo>
                <a:lnTo>
                  <a:pt x="12805" y="157095"/>
                </a:lnTo>
                <a:lnTo>
                  <a:pt x="0" y="156994"/>
                </a:lnTo>
                <a:lnTo>
                  <a:pt x="39818" y="156003"/>
                </a:lnTo>
                <a:lnTo>
                  <a:pt x="91149" y="151221"/>
                </a:lnTo>
                <a:lnTo>
                  <a:pt x="135924" y="140118"/>
                </a:lnTo>
                <a:lnTo>
                  <a:pt x="145298" y="130843"/>
                </a:lnTo>
                <a:lnTo>
                  <a:pt x="145298" y="26052"/>
                </a:lnTo>
                <a:lnTo>
                  <a:pt x="190431" y="7092"/>
                </a:lnTo>
                <a:lnTo>
                  <a:pt x="239143" y="1581"/>
                </a:lnTo>
                <a:lnTo>
                  <a:pt x="257985" y="559"/>
                </a:lnTo>
                <a:lnTo>
                  <a:pt x="277813" y="0"/>
                </a:lnTo>
              </a:path>
            </a:pathLst>
          </a:custGeom>
          <a:ln w="936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object 41"/>
          <p:cNvSpPr/>
          <p:nvPr/>
        </p:nvSpPr>
        <p:spPr>
          <a:xfrm>
            <a:off x="4148084" y="3582802"/>
            <a:ext cx="734060" cy="76200"/>
          </a:xfrm>
          <a:custGeom>
            <a:avLst/>
            <a:gdLst/>
            <a:ahLst/>
            <a:cxnLst/>
            <a:rect l="l" t="t" r="r" b="b"/>
            <a:pathLst>
              <a:path w="734060" h="76200">
                <a:moveTo>
                  <a:pt x="76199" y="0"/>
                </a:moveTo>
                <a:lnTo>
                  <a:pt x="0" y="38221"/>
                </a:lnTo>
                <a:lnTo>
                  <a:pt x="76321" y="76199"/>
                </a:lnTo>
                <a:lnTo>
                  <a:pt x="76271" y="44439"/>
                </a:lnTo>
                <a:lnTo>
                  <a:pt x="63611" y="44439"/>
                </a:lnTo>
                <a:lnTo>
                  <a:pt x="63489" y="31729"/>
                </a:lnTo>
                <a:lnTo>
                  <a:pt x="76250" y="31703"/>
                </a:lnTo>
                <a:lnTo>
                  <a:pt x="76199" y="0"/>
                </a:lnTo>
                <a:close/>
              </a:path>
              <a:path w="734060" h="76200">
                <a:moveTo>
                  <a:pt x="76250" y="31703"/>
                </a:moveTo>
                <a:lnTo>
                  <a:pt x="63489" y="31729"/>
                </a:lnTo>
                <a:lnTo>
                  <a:pt x="63611" y="44439"/>
                </a:lnTo>
                <a:lnTo>
                  <a:pt x="76271" y="44413"/>
                </a:lnTo>
                <a:lnTo>
                  <a:pt x="76250" y="31703"/>
                </a:lnTo>
                <a:close/>
              </a:path>
              <a:path w="734060" h="76200">
                <a:moveTo>
                  <a:pt x="76271" y="44413"/>
                </a:moveTo>
                <a:lnTo>
                  <a:pt x="63611" y="44439"/>
                </a:lnTo>
                <a:lnTo>
                  <a:pt x="76271" y="44439"/>
                </a:lnTo>
                <a:close/>
              </a:path>
              <a:path w="734060" h="76200">
                <a:moveTo>
                  <a:pt x="733409" y="30358"/>
                </a:moveTo>
                <a:lnTo>
                  <a:pt x="76250" y="31703"/>
                </a:lnTo>
                <a:lnTo>
                  <a:pt x="76271" y="44413"/>
                </a:lnTo>
                <a:lnTo>
                  <a:pt x="733531" y="43037"/>
                </a:lnTo>
                <a:lnTo>
                  <a:pt x="733409" y="30358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object 42"/>
          <p:cNvSpPr txBox="1"/>
          <p:nvPr/>
        </p:nvSpPr>
        <p:spPr>
          <a:xfrm>
            <a:off x="2949958" y="3398229"/>
            <a:ext cx="815975" cy="2286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600" spc="-10" dirty="0">
                <a:latin typeface="Times New Roman"/>
                <a:cs typeface="Times New Roman"/>
              </a:rPr>
              <a:t>Spotřeb</a:t>
            </a:r>
            <a:r>
              <a:rPr sz="1600" spc="-5" dirty="0">
                <a:latin typeface="Times New Roman"/>
                <a:cs typeface="Times New Roman"/>
              </a:rPr>
              <a:t>ní</a:t>
            </a:r>
            <a:endParaRPr sz="1600">
              <a:latin typeface="Times New Roman"/>
              <a:cs typeface="Times New Roman"/>
            </a:endParaRPr>
          </a:p>
        </p:txBody>
      </p:sp>
      <p:sp>
        <p:nvSpPr>
          <p:cNvPr id="43" name="object 43"/>
          <p:cNvSpPr txBox="1"/>
          <p:nvPr/>
        </p:nvSpPr>
        <p:spPr>
          <a:xfrm>
            <a:off x="2972818" y="3632962"/>
            <a:ext cx="770255" cy="2286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600" spc="-10" dirty="0">
                <a:latin typeface="Times New Roman"/>
                <a:cs typeface="Times New Roman"/>
              </a:rPr>
              <a:t>odch</a:t>
            </a:r>
            <a:r>
              <a:rPr sz="1600" spc="-20" dirty="0">
                <a:latin typeface="Times New Roman"/>
                <a:cs typeface="Times New Roman"/>
              </a:rPr>
              <a:t>y</a:t>
            </a:r>
            <a:r>
              <a:rPr sz="1600" spc="-10" dirty="0">
                <a:latin typeface="Times New Roman"/>
                <a:cs typeface="Times New Roman"/>
              </a:rPr>
              <a:t>lka</a:t>
            </a:r>
            <a:endParaRPr sz="16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90530" y="391406"/>
            <a:ext cx="9102739" cy="920508"/>
          </a:xfrm>
          <a:prstGeom prst="rect">
            <a:avLst/>
          </a:prstGeom>
        </p:spPr>
        <p:txBody>
          <a:bodyPr vert="horz" wrap="square" lIns="0" tIns="302006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/>
              <a:t>Shrnutí kapitoly 11 I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90530" y="1808386"/>
            <a:ext cx="9071610" cy="49911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71120">
              <a:lnSpc>
                <a:spcPct val="93000"/>
              </a:lnSpc>
              <a:tabLst>
                <a:tab pos="4119879" algn="l"/>
              </a:tabLst>
            </a:pP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Základním </a:t>
            </a:r>
            <a:r>
              <a:rPr sz="2400" dirty="0" err="1">
                <a:solidFill>
                  <a:srgbClr val="FFFFFF"/>
                </a:solidFill>
                <a:latin typeface="Arial"/>
                <a:cs typeface="Arial"/>
              </a:rPr>
              <a:t>nástrojem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cs-CZ" sz="2400" dirty="0" smtClean="0">
                <a:solidFill>
                  <a:srgbClr val="FFFFFF"/>
                </a:solidFill>
                <a:latin typeface="Arial"/>
                <a:cs typeface="Arial"/>
              </a:rPr>
              <a:t>ř</a:t>
            </a:r>
            <a:r>
              <a:rPr sz="2400" dirty="0" err="1" smtClean="0">
                <a:solidFill>
                  <a:srgbClr val="FFFFFF"/>
                </a:solidFill>
                <a:latin typeface="Arial"/>
                <a:cs typeface="Arial"/>
              </a:rPr>
              <a:t>ízení</a:t>
            </a:r>
            <a:r>
              <a:rPr sz="2400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dirty="0" err="1">
                <a:solidFill>
                  <a:srgbClr val="FFFFFF"/>
                </a:solidFill>
                <a:latin typeface="Arial"/>
                <a:cs typeface="Arial"/>
              </a:rPr>
              <a:t>režijních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dirty="0" err="1" smtClean="0">
                <a:solidFill>
                  <a:srgbClr val="FFFFFF"/>
                </a:solidFill>
                <a:latin typeface="Arial"/>
                <a:cs typeface="Arial"/>
              </a:rPr>
              <a:t>náklad</a:t>
            </a:r>
            <a:r>
              <a:rPr lang="cs-CZ" sz="2400" dirty="0" smtClean="0">
                <a:solidFill>
                  <a:srgbClr val="FFFFFF"/>
                </a:solidFill>
                <a:latin typeface="Arial"/>
                <a:cs typeface="Arial"/>
              </a:rPr>
              <a:t>ů</a:t>
            </a:r>
            <a:r>
              <a:rPr sz="2400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je rozpočet. Rozpočtem </a:t>
            </a:r>
            <a:r>
              <a:rPr sz="2400" dirty="0" err="1">
                <a:solidFill>
                  <a:srgbClr val="FFFFFF"/>
                </a:solidFill>
                <a:latin typeface="Arial"/>
                <a:cs typeface="Arial"/>
              </a:rPr>
              <a:t>režijních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dirty="0" err="1" smtClean="0">
                <a:solidFill>
                  <a:srgbClr val="FFFFFF"/>
                </a:solidFill>
                <a:latin typeface="Arial"/>
                <a:cs typeface="Arial"/>
              </a:rPr>
              <a:t>náklad</a:t>
            </a:r>
            <a:r>
              <a:rPr lang="cs-CZ" sz="2400" dirty="0" smtClean="0">
                <a:solidFill>
                  <a:srgbClr val="FFFFFF"/>
                </a:solidFill>
                <a:latin typeface="Arial"/>
                <a:cs typeface="Arial"/>
              </a:rPr>
              <a:t>ů</a:t>
            </a:r>
            <a:r>
              <a:rPr sz="2400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se v nejobecnějším slova smyslu </a:t>
            </a:r>
            <a:r>
              <a:rPr sz="2400" dirty="0" err="1">
                <a:solidFill>
                  <a:srgbClr val="FFFFFF"/>
                </a:solidFill>
                <a:latin typeface="Arial"/>
                <a:cs typeface="Arial"/>
              </a:rPr>
              <a:t>rozumí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dirty="0" smtClean="0">
                <a:solidFill>
                  <a:srgbClr val="FFFFFF"/>
                </a:solidFill>
                <a:latin typeface="Arial"/>
                <a:cs typeface="Arial"/>
              </a:rPr>
              <a:t>p</a:t>
            </a:r>
            <a:r>
              <a:rPr lang="cs-CZ" sz="2400" dirty="0" smtClean="0">
                <a:solidFill>
                  <a:srgbClr val="FFFFFF"/>
                </a:solidFill>
                <a:latin typeface="Arial"/>
                <a:cs typeface="Arial"/>
              </a:rPr>
              <a:t>ř</a:t>
            </a:r>
            <a:r>
              <a:rPr sz="2400" dirty="0" err="1" smtClean="0">
                <a:solidFill>
                  <a:srgbClr val="FFFFFF"/>
                </a:solidFill>
                <a:latin typeface="Arial"/>
                <a:cs typeface="Arial"/>
              </a:rPr>
              <a:t>edpoklad</a:t>
            </a:r>
            <a:r>
              <a:rPr sz="2400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nebo odhad budoucí výše </a:t>
            </a:r>
            <a:r>
              <a:rPr sz="2400" dirty="0" err="1">
                <a:solidFill>
                  <a:srgbClr val="FFFFFF"/>
                </a:solidFill>
                <a:latin typeface="Arial"/>
                <a:cs typeface="Arial"/>
              </a:rPr>
              <a:t>režijních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dirty="0" err="1" smtClean="0">
                <a:solidFill>
                  <a:srgbClr val="FFFFFF"/>
                </a:solidFill>
                <a:latin typeface="Arial"/>
                <a:cs typeface="Arial"/>
              </a:rPr>
              <a:t>náklad</a:t>
            </a:r>
            <a:r>
              <a:rPr lang="cs-CZ" sz="2400" dirty="0" smtClean="0">
                <a:solidFill>
                  <a:srgbClr val="FFFFFF"/>
                </a:solidFill>
                <a:latin typeface="Arial"/>
                <a:cs typeface="Arial"/>
              </a:rPr>
              <a:t>ů</a:t>
            </a:r>
            <a:r>
              <a:rPr sz="2400" dirty="0" smtClean="0">
                <a:solidFill>
                  <a:srgbClr val="FFFFFF"/>
                </a:solidFill>
                <a:latin typeface="Arial"/>
                <a:cs typeface="Arial"/>
              </a:rPr>
              <a:t>. 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Toto </a:t>
            </a:r>
            <a:r>
              <a:rPr sz="2400" dirty="0" err="1">
                <a:solidFill>
                  <a:srgbClr val="FFFFFF"/>
                </a:solidFill>
                <a:latin typeface="Arial"/>
                <a:cs typeface="Arial"/>
              </a:rPr>
              <a:t>obecné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dirty="0" err="1" smtClean="0">
                <a:solidFill>
                  <a:srgbClr val="FFFFFF"/>
                </a:solidFill>
                <a:latin typeface="Arial"/>
                <a:cs typeface="Arial"/>
              </a:rPr>
              <a:t>vyjád</a:t>
            </a:r>
            <a:r>
              <a:rPr lang="cs-CZ" sz="2400" dirty="0" smtClean="0">
                <a:solidFill>
                  <a:srgbClr val="FFFFFF"/>
                </a:solidFill>
                <a:latin typeface="Arial"/>
                <a:cs typeface="Arial"/>
              </a:rPr>
              <a:t>ř</a:t>
            </a:r>
            <a:r>
              <a:rPr sz="2400" dirty="0" err="1" smtClean="0">
                <a:solidFill>
                  <a:srgbClr val="FFFFFF"/>
                </a:solidFill>
                <a:latin typeface="Arial"/>
                <a:cs typeface="Arial"/>
              </a:rPr>
              <a:t>ení</a:t>
            </a:r>
            <a:r>
              <a:rPr sz="2400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se pak	v</a:t>
            </a:r>
            <a:r>
              <a:rPr sz="24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operativním a </a:t>
            </a:r>
            <a:r>
              <a:rPr sz="2400" dirty="0" err="1">
                <a:solidFill>
                  <a:srgbClr val="FFFFFF"/>
                </a:solidFill>
                <a:latin typeface="Arial"/>
                <a:cs typeface="Arial"/>
              </a:rPr>
              <a:t>taktickém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cs-CZ" sz="2400" dirty="0" smtClean="0">
                <a:solidFill>
                  <a:srgbClr val="FFFFFF"/>
                </a:solidFill>
                <a:latin typeface="Arial"/>
                <a:cs typeface="Arial"/>
              </a:rPr>
              <a:t>ř</a:t>
            </a:r>
            <a:r>
              <a:rPr sz="2400" dirty="0" err="1" smtClean="0">
                <a:solidFill>
                  <a:srgbClr val="FFFFFF"/>
                </a:solidFill>
                <a:latin typeface="Arial"/>
                <a:cs typeface="Arial"/>
              </a:rPr>
              <a:t>ízení</a:t>
            </a:r>
            <a:r>
              <a:rPr sz="2400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režie konkretizuje tak, že se chápe jako nákladový úkol, stanovený </a:t>
            </a:r>
            <a:r>
              <a:rPr sz="2400" dirty="0" err="1">
                <a:solidFill>
                  <a:srgbClr val="FFFFFF"/>
                </a:solidFill>
                <a:latin typeface="Arial"/>
                <a:cs typeface="Arial"/>
              </a:rPr>
              <a:t>vnitropodnikovým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dirty="0" err="1" smtClean="0">
                <a:solidFill>
                  <a:srgbClr val="FFFFFF"/>
                </a:solidFill>
                <a:latin typeface="Arial"/>
                <a:cs typeface="Arial"/>
              </a:rPr>
              <a:t>útvar</a:t>
            </a:r>
            <a:r>
              <a:rPr lang="cs-CZ" sz="2400" dirty="0" smtClean="0">
                <a:solidFill>
                  <a:srgbClr val="FFFFFF"/>
                </a:solidFill>
                <a:latin typeface="Arial"/>
                <a:cs typeface="Arial"/>
              </a:rPr>
              <a:t>ů</a:t>
            </a:r>
            <a:r>
              <a:rPr sz="2400" dirty="0" smtClean="0">
                <a:solidFill>
                  <a:srgbClr val="FFFFFF"/>
                </a:solidFill>
                <a:latin typeface="Arial"/>
                <a:cs typeface="Arial"/>
              </a:rPr>
              <a:t>m 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na vymezené období a </a:t>
            </a:r>
            <a:r>
              <a:rPr sz="2400" dirty="0" err="1">
                <a:solidFill>
                  <a:srgbClr val="FFFFFF"/>
                </a:solidFill>
                <a:latin typeface="Arial"/>
                <a:cs typeface="Arial"/>
              </a:rPr>
              <a:t>na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dirty="0" smtClean="0">
                <a:solidFill>
                  <a:srgbClr val="FFFFFF"/>
                </a:solidFill>
                <a:latin typeface="Arial"/>
                <a:cs typeface="Arial"/>
              </a:rPr>
              <a:t>p</a:t>
            </a:r>
            <a:r>
              <a:rPr lang="cs-CZ" sz="2400" dirty="0" smtClean="0">
                <a:solidFill>
                  <a:srgbClr val="FFFFFF"/>
                </a:solidFill>
                <a:latin typeface="Arial"/>
                <a:cs typeface="Arial"/>
              </a:rPr>
              <a:t>ř</a:t>
            </a:r>
            <a:r>
              <a:rPr sz="2400" dirty="0" err="1" smtClean="0">
                <a:solidFill>
                  <a:srgbClr val="FFFFFF"/>
                </a:solidFill>
                <a:latin typeface="Arial"/>
                <a:cs typeface="Arial"/>
              </a:rPr>
              <a:t>edpokládaný</a:t>
            </a:r>
            <a:r>
              <a:rPr sz="2400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rozsah aktivity.</a:t>
            </a:r>
            <a:endParaRPr sz="2400" dirty="0">
              <a:latin typeface="Arial"/>
              <a:cs typeface="Arial"/>
            </a:endParaRPr>
          </a:p>
          <a:p>
            <a:pPr marL="12700" marR="5080">
              <a:lnSpc>
                <a:spcPct val="93000"/>
              </a:lnSpc>
              <a:spcBef>
                <a:spcPts val="1400"/>
              </a:spcBef>
            </a:pPr>
            <a:r>
              <a:rPr sz="2400" dirty="0" smtClean="0">
                <a:solidFill>
                  <a:srgbClr val="FFFFFF"/>
                </a:solidFill>
                <a:latin typeface="Arial"/>
                <a:cs typeface="Arial"/>
              </a:rPr>
              <a:t>R</a:t>
            </a:r>
            <a:r>
              <a:rPr lang="cs-CZ" sz="2400" dirty="0" smtClean="0">
                <a:solidFill>
                  <a:srgbClr val="FFFFFF"/>
                </a:solidFill>
                <a:latin typeface="Arial"/>
                <a:cs typeface="Arial"/>
              </a:rPr>
              <a:t>ů</a:t>
            </a:r>
            <a:r>
              <a:rPr sz="2400" dirty="0" err="1" smtClean="0">
                <a:solidFill>
                  <a:srgbClr val="FFFFFF"/>
                </a:solidFill>
                <a:latin typeface="Arial"/>
                <a:cs typeface="Arial"/>
              </a:rPr>
              <a:t>znorodost</a:t>
            </a:r>
            <a:r>
              <a:rPr sz="2400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nákladových položek zahrnovaných do režie se nejvýrazněji projevuje ve variabilitě metod, které se </a:t>
            </a:r>
            <a:r>
              <a:rPr sz="2400" dirty="0" err="1">
                <a:solidFill>
                  <a:srgbClr val="FFFFFF"/>
                </a:solidFill>
                <a:latin typeface="Arial"/>
                <a:cs typeface="Arial"/>
              </a:rPr>
              <a:t>aplikují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dirty="0" smtClean="0">
                <a:solidFill>
                  <a:srgbClr val="FFFFFF"/>
                </a:solidFill>
                <a:latin typeface="Arial"/>
                <a:cs typeface="Arial"/>
              </a:rPr>
              <a:t>p</a:t>
            </a:r>
            <a:r>
              <a:rPr lang="cs-CZ" sz="2400" dirty="0" smtClean="0">
                <a:solidFill>
                  <a:srgbClr val="FFFFFF"/>
                </a:solidFill>
                <a:latin typeface="Arial"/>
                <a:cs typeface="Arial"/>
              </a:rPr>
              <a:t>ř</a:t>
            </a:r>
            <a:r>
              <a:rPr sz="2400" dirty="0" err="1" smtClean="0">
                <a:solidFill>
                  <a:srgbClr val="FFFFFF"/>
                </a:solidFill>
                <a:latin typeface="Arial"/>
                <a:cs typeface="Arial"/>
              </a:rPr>
              <a:t>i</a:t>
            </a:r>
            <a:r>
              <a:rPr sz="2400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jejich rozpočtování. Vzhledem k tomu, že se v praxi navíc používají v</a:t>
            </a:r>
            <a:r>
              <a:rPr sz="24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lang="cs-CZ" sz="2400" dirty="0" smtClean="0">
                <a:solidFill>
                  <a:srgbClr val="FFFFFF"/>
                </a:solidFill>
                <a:latin typeface="Arial"/>
                <a:cs typeface="Arial"/>
              </a:rPr>
              <a:t>ř</a:t>
            </a:r>
            <a:r>
              <a:rPr sz="2400" dirty="0" err="1" smtClean="0">
                <a:solidFill>
                  <a:srgbClr val="FFFFFF"/>
                </a:solidFill>
                <a:latin typeface="Arial"/>
                <a:cs typeface="Arial"/>
              </a:rPr>
              <a:t>adě</a:t>
            </a:r>
            <a:r>
              <a:rPr sz="2400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kombinací, je obtížné je systematicky členit. </a:t>
            </a:r>
            <a:r>
              <a:rPr sz="2400" dirty="0" smtClean="0">
                <a:solidFill>
                  <a:srgbClr val="FFFFFF"/>
                </a:solidFill>
                <a:latin typeface="Arial"/>
                <a:cs typeface="Arial"/>
              </a:rPr>
              <a:t>P</a:t>
            </a:r>
            <a:r>
              <a:rPr lang="cs-CZ" sz="2400" dirty="0" smtClean="0">
                <a:solidFill>
                  <a:srgbClr val="FFFFFF"/>
                </a:solidFill>
                <a:latin typeface="Arial"/>
                <a:cs typeface="Arial"/>
              </a:rPr>
              <a:t>ř</a:t>
            </a:r>
            <a:r>
              <a:rPr sz="2400" dirty="0" err="1" smtClean="0">
                <a:solidFill>
                  <a:srgbClr val="FFFFFF"/>
                </a:solidFill>
                <a:latin typeface="Arial"/>
                <a:cs typeface="Arial"/>
              </a:rPr>
              <a:t>esto</a:t>
            </a:r>
            <a:r>
              <a:rPr sz="2400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lze zobecnit, že jejich základními odlišujícími prvky jsou prvotní vstupy, </a:t>
            </a:r>
            <a:r>
              <a:rPr sz="2400" dirty="0" err="1" smtClean="0">
                <a:solidFill>
                  <a:srgbClr val="FFFFFF"/>
                </a:solidFill>
                <a:latin typeface="Arial"/>
                <a:cs typeface="Arial"/>
              </a:rPr>
              <a:t>zp</a:t>
            </a:r>
            <a:r>
              <a:rPr lang="cs-CZ" sz="2400" dirty="0" smtClean="0">
                <a:solidFill>
                  <a:srgbClr val="FFFFFF"/>
                </a:solidFill>
                <a:latin typeface="Arial"/>
                <a:cs typeface="Arial"/>
              </a:rPr>
              <a:t>ů</a:t>
            </a:r>
            <a:r>
              <a:rPr sz="2400" dirty="0" smtClean="0">
                <a:solidFill>
                  <a:srgbClr val="FFFFFF"/>
                </a:solidFill>
                <a:latin typeface="Arial"/>
                <a:cs typeface="Arial"/>
              </a:rPr>
              <a:t>sob 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jejich zpracování a výstup – </a:t>
            </a:r>
            <a:r>
              <a:rPr sz="2400" dirty="0" err="1" smtClean="0">
                <a:solidFill>
                  <a:srgbClr val="FFFFFF"/>
                </a:solidFill>
                <a:latin typeface="Arial"/>
                <a:cs typeface="Arial"/>
              </a:rPr>
              <a:t>zp</a:t>
            </a:r>
            <a:r>
              <a:rPr lang="cs-CZ" sz="2400" dirty="0" smtClean="0">
                <a:solidFill>
                  <a:srgbClr val="FFFFFF"/>
                </a:solidFill>
                <a:latin typeface="Arial"/>
                <a:cs typeface="Arial"/>
              </a:rPr>
              <a:t>ů</a:t>
            </a:r>
            <a:r>
              <a:rPr sz="2400" dirty="0" smtClean="0">
                <a:solidFill>
                  <a:srgbClr val="FFFFFF"/>
                </a:solidFill>
                <a:latin typeface="Arial"/>
                <a:cs typeface="Arial"/>
              </a:rPr>
              <a:t>sob 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stanovení</a:t>
            </a:r>
            <a:endParaRPr sz="2400" dirty="0">
              <a:latin typeface="Arial"/>
              <a:cs typeface="Arial"/>
            </a:endParaRPr>
          </a:p>
          <a:p>
            <a:pPr marL="12700">
              <a:lnSpc>
                <a:spcPts val="2675"/>
              </a:lnSpc>
            </a:pP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nákladového úkolu.</a:t>
            </a:r>
            <a:endParaRPr sz="2400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90530" y="391406"/>
            <a:ext cx="9102739" cy="901785"/>
          </a:xfrm>
          <a:prstGeom prst="rect">
            <a:avLst/>
          </a:prstGeom>
        </p:spPr>
        <p:txBody>
          <a:bodyPr vert="horz" wrap="square" lIns="0" tIns="283464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/>
              <a:t>Shrnutí kapitoly 11 II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90530" y="1808386"/>
            <a:ext cx="8936990" cy="430970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4610" algn="just">
              <a:lnSpc>
                <a:spcPct val="93000"/>
              </a:lnSpc>
            </a:pP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Stejně jako v ostatních oblastech rozpočtování pozitivně ovlivňuje </a:t>
            </a:r>
            <a:r>
              <a:rPr sz="2400" dirty="0" err="1">
                <a:solidFill>
                  <a:srgbClr val="FFFFFF"/>
                </a:solidFill>
                <a:latin typeface="Arial"/>
                <a:cs typeface="Arial"/>
              </a:rPr>
              <a:t>kvalitu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cs-CZ" sz="2400" dirty="0" smtClean="0">
                <a:solidFill>
                  <a:srgbClr val="FFFFFF"/>
                </a:solidFill>
                <a:latin typeface="Arial"/>
                <a:cs typeface="Arial"/>
              </a:rPr>
              <a:t>ř</a:t>
            </a:r>
            <a:r>
              <a:rPr sz="2400" dirty="0" err="1" smtClean="0">
                <a:solidFill>
                  <a:srgbClr val="FFFFFF"/>
                </a:solidFill>
                <a:latin typeface="Arial"/>
                <a:cs typeface="Arial"/>
              </a:rPr>
              <a:t>ízení</a:t>
            </a:r>
            <a:r>
              <a:rPr sz="2400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dirty="0" err="1">
                <a:solidFill>
                  <a:srgbClr val="FFFFFF"/>
                </a:solidFill>
                <a:latin typeface="Arial"/>
                <a:cs typeface="Arial"/>
              </a:rPr>
              <a:t>režijních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dirty="0" err="1" smtClean="0">
                <a:solidFill>
                  <a:srgbClr val="FFFFFF"/>
                </a:solidFill>
                <a:latin typeface="Arial"/>
                <a:cs typeface="Arial"/>
              </a:rPr>
              <a:t>náklad</a:t>
            </a:r>
            <a:r>
              <a:rPr lang="cs-CZ" sz="2400" dirty="0" smtClean="0">
                <a:solidFill>
                  <a:srgbClr val="FFFFFF"/>
                </a:solidFill>
                <a:latin typeface="Arial"/>
                <a:cs typeface="Arial"/>
              </a:rPr>
              <a:t>ů</a:t>
            </a:r>
            <a:r>
              <a:rPr sz="2400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schopnost </a:t>
            </a:r>
            <a:r>
              <a:rPr sz="2400" dirty="0" err="1">
                <a:solidFill>
                  <a:srgbClr val="FFFFFF"/>
                </a:solidFill>
                <a:latin typeface="Arial"/>
                <a:cs typeface="Arial"/>
              </a:rPr>
              <a:t>podniku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dirty="0" err="1" smtClean="0">
                <a:solidFill>
                  <a:srgbClr val="FFFFFF"/>
                </a:solidFill>
                <a:latin typeface="Arial"/>
                <a:cs typeface="Arial"/>
              </a:rPr>
              <a:t>vyjád</a:t>
            </a:r>
            <a:r>
              <a:rPr lang="cs-CZ" sz="2400" dirty="0" smtClean="0">
                <a:solidFill>
                  <a:srgbClr val="FFFFFF"/>
                </a:solidFill>
                <a:latin typeface="Arial"/>
                <a:cs typeface="Arial"/>
              </a:rPr>
              <a:t>ř</a:t>
            </a:r>
            <a:r>
              <a:rPr sz="2400" dirty="0" smtClean="0">
                <a:solidFill>
                  <a:srgbClr val="FFFFFF"/>
                </a:solidFill>
                <a:latin typeface="Arial"/>
                <a:cs typeface="Arial"/>
              </a:rPr>
              <a:t>it 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úroveň </a:t>
            </a:r>
            <a:r>
              <a:rPr sz="2400" dirty="0" err="1">
                <a:solidFill>
                  <a:srgbClr val="FFFFFF"/>
                </a:solidFill>
                <a:latin typeface="Arial"/>
                <a:cs typeface="Arial"/>
              </a:rPr>
              <a:t>požadovaných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dirty="0" err="1" smtClean="0">
                <a:solidFill>
                  <a:srgbClr val="FFFFFF"/>
                </a:solidFill>
                <a:latin typeface="Arial"/>
                <a:cs typeface="Arial"/>
              </a:rPr>
              <a:t>výkon</a:t>
            </a:r>
            <a:r>
              <a:rPr lang="cs-CZ" sz="2400" dirty="0" smtClean="0">
                <a:solidFill>
                  <a:srgbClr val="FFFFFF"/>
                </a:solidFill>
                <a:latin typeface="Arial"/>
                <a:cs typeface="Arial"/>
              </a:rPr>
              <a:t>ů</a:t>
            </a:r>
            <a:r>
              <a:rPr sz="2400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pomocí rozpočtování od nulového základu a </a:t>
            </a:r>
            <a:r>
              <a:rPr sz="2400" dirty="0" err="1">
                <a:solidFill>
                  <a:srgbClr val="FFFFFF"/>
                </a:solidFill>
                <a:latin typeface="Arial"/>
                <a:cs typeface="Arial"/>
              </a:rPr>
              <a:t>schopnost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dirty="0" err="1" smtClean="0">
                <a:solidFill>
                  <a:srgbClr val="FFFFFF"/>
                </a:solidFill>
                <a:latin typeface="Arial"/>
                <a:cs typeface="Arial"/>
              </a:rPr>
              <a:t>vyjád</a:t>
            </a:r>
            <a:r>
              <a:rPr lang="cs-CZ" sz="2400" dirty="0" smtClean="0">
                <a:solidFill>
                  <a:srgbClr val="FFFFFF"/>
                </a:solidFill>
                <a:latin typeface="Arial"/>
                <a:cs typeface="Arial"/>
              </a:rPr>
              <a:t>ř</a:t>
            </a:r>
            <a:r>
              <a:rPr sz="2400" dirty="0" smtClean="0">
                <a:solidFill>
                  <a:srgbClr val="FFFFFF"/>
                </a:solidFill>
                <a:latin typeface="Arial"/>
                <a:cs typeface="Arial"/>
              </a:rPr>
              <a:t>it 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nákladovou úroveň aktivit, činností a </a:t>
            </a:r>
            <a:r>
              <a:rPr sz="2400" dirty="0" err="1" smtClean="0">
                <a:solidFill>
                  <a:srgbClr val="FFFFFF"/>
                </a:solidFill>
                <a:latin typeface="Arial"/>
                <a:cs typeface="Arial"/>
              </a:rPr>
              <a:t>proces</a:t>
            </a:r>
            <a:r>
              <a:rPr lang="cs-CZ" sz="2400" dirty="0" smtClean="0">
                <a:solidFill>
                  <a:srgbClr val="FFFFFF"/>
                </a:solidFill>
                <a:latin typeface="Arial"/>
                <a:cs typeface="Arial"/>
              </a:rPr>
              <a:t>ů</a:t>
            </a:r>
            <a:r>
              <a:rPr sz="2400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pomocí </a:t>
            </a:r>
            <a:r>
              <a:rPr sz="2400" dirty="0" err="1">
                <a:solidFill>
                  <a:srgbClr val="FFFFFF"/>
                </a:solidFill>
                <a:latin typeface="Arial"/>
                <a:cs typeface="Arial"/>
              </a:rPr>
              <a:t>rozpočtování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dirty="0" err="1" smtClean="0">
                <a:solidFill>
                  <a:srgbClr val="FFFFFF"/>
                </a:solidFill>
                <a:latin typeface="Arial"/>
                <a:cs typeface="Arial"/>
              </a:rPr>
              <a:t>náklad</a:t>
            </a:r>
            <a:r>
              <a:rPr lang="cs-CZ" sz="2400" dirty="0" smtClean="0">
                <a:solidFill>
                  <a:srgbClr val="FFFFFF"/>
                </a:solidFill>
                <a:latin typeface="Arial"/>
                <a:cs typeface="Arial"/>
              </a:rPr>
              <a:t>ů</a:t>
            </a:r>
            <a:r>
              <a:rPr sz="2400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ve vztahu k aktivitám.</a:t>
            </a:r>
            <a:endParaRPr sz="2400" dirty="0">
              <a:latin typeface="Arial"/>
              <a:cs typeface="Arial"/>
            </a:endParaRPr>
          </a:p>
          <a:p>
            <a:pPr marL="12700" marR="181610">
              <a:lnSpc>
                <a:spcPct val="93100"/>
              </a:lnSpc>
              <a:spcBef>
                <a:spcPts val="1390"/>
              </a:spcBef>
            </a:pP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Systémová </a:t>
            </a:r>
            <a:r>
              <a:rPr sz="2400" dirty="0" err="1">
                <a:solidFill>
                  <a:srgbClr val="FFFFFF"/>
                </a:solidFill>
                <a:latin typeface="Arial"/>
                <a:cs typeface="Arial"/>
              </a:rPr>
              <a:t>aplikace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dirty="0" err="1" smtClean="0">
                <a:solidFill>
                  <a:srgbClr val="FFFFFF"/>
                </a:solidFill>
                <a:latin typeface="Arial"/>
                <a:cs typeface="Arial"/>
              </a:rPr>
              <a:t>normativ</a:t>
            </a:r>
            <a:r>
              <a:rPr lang="cs-CZ" sz="2400" dirty="0" smtClean="0">
                <a:solidFill>
                  <a:srgbClr val="FFFFFF"/>
                </a:solidFill>
                <a:latin typeface="Arial"/>
                <a:cs typeface="Arial"/>
              </a:rPr>
              <a:t>ů</a:t>
            </a:r>
            <a:r>
              <a:rPr sz="2400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variabilní režie, </a:t>
            </a:r>
            <a:r>
              <a:rPr sz="2400" dirty="0" smtClean="0">
                <a:solidFill>
                  <a:srgbClr val="FFFFFF"/>
                </a:solidFill>
                <a:latin typeface="Arial"/>
                <a:cs typeface="Arial"/>
              </a:rPr>
              <a:t>limit</a:t>
            </a:r>
            <a:r>
              <a:rPr lang="cs-CZ" sz="2400" dirty="0" smtClean="0">
                <a:solidFill>
                  <a:srgbClr val="FFFFFF"/>
                </a:solidFill>
                <a:latin typeface="Arial"/>
                <a:cs typeface="Arial"/>
              </a:rPr>
              <a:t>ů</a:t>
            </a:r>
            <a:r>
              <a:rPr sz="2400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fixních </a:t>
            </a:r>
            <a:r>
              <a:rPr sz="2400" dirty="0" err="1">
                <a:solidFill>
                  <a:srgbClr val="FFFFFF"/>
                </a:solidFill>
                <a:latin typeface="Arial"/>
                <a:cs typeface="Arial"/>
              </a:rPr>
              <a:t>režijních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dirty="0" err="1" smtClean="0">
                <a:solidFill>
                  <a:srgbClr val="FFFFFF"/>
                </a:solidFill>
                <a:latin typeface="Arial"/>
                <a:cs typeface="Arial"/>
              </a:rPr>
              <a:t>náklad</a:t>
            </a:r>
            <a:r>
              <a:rPr lang="cs-CZ" sz="2400" dirty="0" smtClean="0">
                <a:solidFill>
                  <a:srgbClr val="FFFFFF"/>
                </a:solidFill>
                <a:latin typeface="Arial"/>
                <a:cs typeface="Arial"/>
              </a:rPr>
              <a:t>ů</a:t>
            </a:r>
            <a:r>
              <a:rPr sz="2400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a </a:t>
            </a:r>
            <a:r>
              <a:rPr sz="2400" dirty="0" err="1" smtClean="0">
                <a:solidFill>
                  <a:srgbClr val="FFFFFF"/>
                </a:solidFill>
                <a:latin typeface="Arial"/>
                <a:cs typeface="Arial"/>
              </a:rPr>
              <a:t>variátor</a:t>
            </a:r>
            <a:r>
              <a:rPr lang="cs-CZ" sz="2400" dirty="0" smtClean="0">
                <a:solidFill>
                  <a:srgbClr val="FFFFFF"/>
                </a:solidFill>
                <a:latin typeface="Arial"/>
                <a:cs typeface="Arial"/>
              </a:rPr>
              <a:t>ů</a:t>
            </a:r>
            <a:r>
              <a:rPr sz="2400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smíšené režie zakládá možnost zpracování tzv. </a:t>
            </a:r>
            <a:r>
              <a:rPr sz="2400" dirty="0" err="1">
                <a:solidFill>
                  <a:srgbClr val="FFFFFF"/>
                </a:solidFill>
                <a:latin typeface="Arial"/>
                <a:cs typeface="Arial"/>
              </a:rPr>
              <a:t>variantních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dirty="0" err="1" smtClean="0">
                <a:solidFill>
                  <a:srgbClr val="FFFFFF"/>
                </a:solidFill>
                <a:latin typeface="Arial"/>
                <a:cs typeface="Arial"/>
              </a:rPr>
              <a:t>rozpočt</a:t>
            </a:r>
            <a:r>
              <a:rPr lang="cs-CZ" sz="2400" dirty="0" smtClean="0">
                <a:solidFill>
                  <a:srgbClr val="FFFFFF"/>
                </a:solidFill>
                <a:latin typeface="Arial"/>
                <a:cs typeface="Arial"/>
              </a:rPr>
              <a:t>ů</a:t>
            </a:r>
            <a:r>
              <a:rPr sz="2400" dirty="0" smtClean="0">
                <a:solidFill>
                  <a:srgbClr val="FFFFFF"/>
                </a:solidFill>
                <a:latin typeface="Arial"/>
                <a:cs typeface="Arial"/>
              </a:rPr>
              <a:t>, 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které jsou v současné době považovány za nejúčinnější </a:t>
            </a:r>
            <a:r>
              <a:rPr sz="2400" dirty="0" err="1">
                <a:solidFill>
                  <a:srgbClr val="FFFFFF"/>
                </a:solidFill>
                <a:latin typeface="Arial"/>
                <a:cs typeface="Arial"/>
              </a:rPr>
              <a:t>nástroj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cs-CZ" sz="2400" dirty="0" smtClean="0">
                <a:solidFill>
                  <a:srgbClr val="FFFFFF"/>
                </a:solidFill>
                <a:latin typeface="Arial"/>
                <a:cs typeface="Arial"/>
              </a:rPr>
              <a:t>ř</a:t>
            </a:r>
            <a:r>
              <a:rPr sz="2400" dirty="0" err="1" smtClean="0">
                <a:solidFill>
                  <a:srgbClr val="FFFFFF"/>
                </a:solidFill>
                <a:latin typeface="Arial"/>
                <a:cs typeface="Arial"/>
              </a:rPr>
              <a:t>ízení</a:t>
            </a:r>
            <a:r>
              <a:rPr sz="2400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dirty="0" err="1">
                <a:solidFill>
                  <a:srgbClr val="FFFFFF"/>
                </a:solidFill>
                <a:latin typeface="Arial"/>
                <a:cs typeface="Arial"/>
              </a:rPr>
              <a:t>režijních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dirty="0" err="1" smtClean="0">
                <a:solidFill>
                  <a:srgbClr val="FFFFFF"/>
                </a:solidFill>
                <a:latin typeface="Arial"/>
                <a:cs typeface="Arial"/>
              </a:rPr>
              <a:t>náklad</a:t>
            </a:r>
            <a:r>
              <a:rPr lang="cs-CZ" sz="2400" dirty="0" smtClean="0">
                <a:solidFill>
                  <a:srgbClr val="FFFFFF"/>
                </a:solidFill>
                <a:latin typeface="Arial"/>
                <a:cs typeface="Arial"/>
              </a:rPr>
              <a:t>ů</a:t>
            </a:r>
            <a:endParaRPr sz="2400" dirty="0">
              <a:latin typeface="Arial"/>
              <a:cs typeface="Arial"/>
            </a:endParaRPr>
          </a:p>
          <a:p>
            <a:pPr marL="12700">
              <a:lnSpc>
                <a:spcPts val="2575"/>
              </a:lnSpc>
            </a:pP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v</a:t>
            </a:r>
            <a:r>
              <a:rPr sz="24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operativním a taktickém horizontu. Umožňují totiž stanovit</a:t>
            </a:r>
            <a:endParaRPr sz="2400" dirty="0">
              <a:latin typeface="Arial"/>
              <a:cs typeface="Arial"/>
            </a:endParaRPr>
          </a:p>
          <a:p>
            <a:pPr marL="12700" marR="5080">
              <a:lnSpc>
                <a:spcPts val="2690"/>
              </a:lnSpc>
              <a:spcBef>
                <a:spcPts val="145"/>
              </a:spcBef>
            </a:pP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nákladový úkol pro </a:t>
            </a:r>
            <a:r>
              <a:rPr sz="2400" dirty="0" smtClean="0">
                <a:solidFill>
                  <a:srgbClr val="FFFFFF"/>
                </a:solidFill>
                <a:latin typeface="Arial"/>
                <a:cs typeface="Arial"/>
              </a:rPr>
              <a:t>r</a:t>
            </a:r>
            <a:r>
              <a:rPr lang="cs-CZ" sz="2400" dirty="0" smtClean="0">
                <a:solidFill>
                  <a:srgbClr val="FFFFFF"/>
                </a:solidFill>
                <a:latin typeface="Arial"/>
                <a:cs typeface="Arial"/>
              </a:rPr>
              <a:t>ů</a:t>
            </a:r>
            <a:r>
              <a:rPr sz="2400" dirty="0" err="1" smtClean="0">
                <a:solidFill>
                  <a:srgbClr val="FFFFFF"/>
                </a:solidFill>
                <a:latin typeface="Arial"/>
                <a:cs typeface="Arial"/>
              </a:rPr>
              <a:t>znou</a:t>
            </a:r>
            <a:r>
              <a:rPr sz="2400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úroveň aktivit, činností </a:t>
            </a:r>
            <a:r>
              <a:rPr sz="2400" dirty="0" err="1">
                <a:solidFill>
                  <a:srgbClr val="FFFFFF"/>
                </a:solidFill>
                <a:latin typeface="Arial"/>
                <a:cs typeface="Arial"/>
              </a:rPr>
              <a:t>či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dirty="0" err="1" smtClean="0">
                <a:solidFill>
                  <a:srgbClr val="FFFFFF"/>
                </a:solidFill>
                <a:latin typeface="Arial"/>
                <a:cs typeface="Arial"/>
              </a:rPr>
              <a:t>výkon</a:t>
            </a:r>
            <a:r>
              <a:rPr lang="cs-CZ" sz="2400" dirty="0" smtClean="0">
                <a:solidFill>
                  <a:srgbClr val="FFFFFF"/>
                </a:solidFill>
                <a:latin typeface="Arial"/>
                <a:cs typeface="Arial"/>
              </a:rPr>
              <a:t>ů</a:t>
            </a:r>
            <a:r>
              <a:rPr sz="2400" dirty="0" smtClean="0">
                <a:solidFill>
                  <a:srgbClr val="FFFFFF"/>
                </a:solidFill>
                <a:latin typeface="Arial"/>
                <a:cs typeface="Arial"/>
              </a:rPr>
              <a:t>, p</a:t>
            </a:r>
            <a:r>
              <a:rPr lang="cs-CZ" sz="2400" dirty="0" smtClean="0">
                <a:solidFill>
                  <a:srgbClr val="FFFFFF"/>
                </a:solidFill>
                <a:latin typeface="Arial"/>
                <a:cs typeface="Arial"/>
              </a:rPr>
              <a:t>ř</a:t>
            </a:r>
            <a:r>
              <a:rPr sz="2400" dirty="0" err="1" smtClean="0">
                <a:solidFill>
                  <a:srgbClr val="FFFFFF"/>
                </a:solidFill>
                <a:latin typeface="Arial"/>
                <a:cs typeface="Arial"/>
              </a:rPr>
              <a:t>ičemž</a:t>
            </a:r>
            <a:r>
              <a:rPr sz="2400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berou v </a:t>
            </a:r>
            <a:r>
              <a:rPr sz="2400" dirty="0" err="1">
                <a:solidFill>
                  <a:srgbClr val="FFFFFF"/>
                </a:solidFill>
                <a:latin typeface="Arial"/>
                <a:cs typeface="Arial"/>
              </a:rPr>
              <a:t>úvahu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dirty="0" smtClean="0">
                <a:solidFill>
                  <a:srgbClr val="FFFFFF"/>
                </a:solidFill>
                <a:latin typeface="Arial"/>
                <a:cs typeface="Arial"/>
              </a:rPr>
              <a:t>r</a:t>
            </a:r>
            <a:r>
              <a:rPr lang="cs-CZ" sz="2400" dirty="0" smtClean="0">
                <a:solidFill>
                  <a:srgbClr val="FFFFFF"/>
                </a:solidFill>
                <a:latin typeface="Arial"/>
                <a:cs typeface="Arial"/>
              </a:rPr>
              <a:t>ů</a:t>
            </a:r>
            <a:r>
              <a:rPr sz="2400" dirty="0" err="1" smtClean="0">
                <a:solidFill>
                  <a:srgbClr val="FFFFFF"/>
                </a:solidFill>
                <a:latin typeface="Arial"/>
                <a:cs typeface="Arial"/>
              </a:rPr>
              <a:t>zný</a:t>
            </a:r>
            <a:r>
              <a:rPr sz="2400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stupeň závislosti režií na této úrovni.</a:t>
            </a:r>
            <a:endParaRPr sz="2400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90530" y="391406"/>
            <a:ext cx="9102739" cy="901785"/>
          </a:xfrm>
          <a:prstGeom prst="rect">
            <a:avLst/>
          </a:prstGeom>
        </p:spPr>
        <p:txBody>
          <a:bodyPr vert="horz" wrap="square" lIns="0" tIns="283464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/>
              <a:t>Shrnutí kapitoly 11 III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xfrm>
            <a:off x="490530" y="1808386"/>
            <a:ext cx="9102739" cy="53401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>
              <a:lnSpc>
                <a:spcPct val="93000"/>
              </a:lnSpc>
            </a:pPr>
            <a:r>
              <a:rPr dirty="0"/>
              <a:t>Význam variantního rozpočtu se projevuje i </a:t>
            </a:r>
            <a:r>
              <a:rPr dirty="0" err="1"/>
              <a:t>tím</a:t>
            </a:r>
            <a:r>
              <a:rPr dirty="0"/>
              <a:t> </a:t>
            </a:r>
            <a:r>
              <a:rPr dirty="0" err="1" smtClean="0"/>
              <a:t>zp</a:t>
            </a:r>
            <a:r>
              <a:rPr lang="cs-CZ" dirty="0" smtClean="0"/>
              <a:t>ů</a:t>
            </a:r>
            <a:r>
              <a:rPr dirty="0" err="1" smtClean="0"/>
              <a:t>sobem</a:t>
            </a:r>
            <a:r>
              <a:rPr dirty="0"/>
              <a:t>, že </a:t>
            </a:r>
            <a:r>
              <a:rPr dirty="0" err="1"/>
              <a:t>jeho</a:t>
            </a:r>
            <a:r>
              <a:rPr dirty="0"/>
              <a:t> </a:t>
            </a:r>
            <a:r>
              <a:rPr dirty="0" smtClean="0"/>
              <a:t>p</a:t>
            </a:r>
            <a:r>
              <a:rPr lang="cs-CZ" dirty="0" smtClean="0"/>
              <a:t>ř</a:t>
            </a:r>
            <a:r>
              <a:rPr dirty="0" err="1" smtClean="0"/>
              <a:t>epočet</a:t>
            </a:r>
            <a:r>
              <a:rPr dirty="0" smtClean="0"/>
              <a:t> </a:t>
            </a:r>
            <a:r>
              <a:rPr dirty="0"/>
              <a:t>na skutečnou úroveň využití kapacity, </a:t>
            </a:r>
            <a:r>
              <a:rPr dirty="0" smtClean="0"/>
              <a:t>p</a:t>
            </a:r>
            <a:r>
              <a:rPr lang="cs-CZ" dirty="0" smtClean="0"/>
              <a:t>ř</a:t>
            </a:r>
            <a:r>
              <a:rPr dirty="0" err="1" smtClean="0"/>
              <a:t>i</a:t>
            </a:r>
            <a:r>
              <a:rPr dirty="0" smtClean="0"/>
              <a:t> </a:t>
            </a:r>
            <a:r>
              <a:rPr dirty="0"/>
              <a:t>němž se respektuje odlišný charakter fixních a </a:t>
            </a:r>
            <a:r>
              <a:rPr dirty="0" err="1"/>
              <a:t>variabilních</a:t>
            </a:r>
            <a:r>
              <a:rPr dirty="0"/>
              <a:t> </a:t>
            </a:r>
            <a:r>
              <a:rPr dirty="0" err="1" smtClean="0"/>
              <a:t>náklad</a:t>
            </a:r>
            <a:r>
              <a:rPr lang="cs-CZ" dirty="0" smtClean="0"/>
              <a:t>ů</a:t>
            </a:r>
            <a:r>
              <a:rPr dirty="0" smtClean="0"/>
              <a:t> </a:t>
            </a:r>
            <a:r>
              <a:rPr dirty="0"/>
              <a:t>,</a:t>
            </a:r>
            <a:r>
              <a:rPr dirty="0">
                <a:latin typeface="Times New Roman"/>
                <a:cs typeface="Times New Roman"/>
              </a:rPr>
              <a:t> </a:t>
            </a:r>
            <a:r>
              <a:rPr dirty="0"/>
              <a:t>a</a:t>
            </a:r>
            <a:r>
              <a:rPr dirty="0">
                <a:latin typeface="Times New Roman"/>
                <a:cs typeface="Times New Roman"/>
              </a:rPr>
              <a:t> </a:t>
            </a:r>
            <a:r>
              <a:rPr dirty="0"/>
              <a:t>srovnání </a:t>
            </a:r>
            <a:r>
              <a:rPr dirty="0" err="1"/>
              <a:t>takto</a:t>
            </a:r>
            <a:r>
              <a:rPr dirty="0"/>
              <a:t> </a:t>
            </a:r>
            <a:r>
              <a:rPr dirty="0" smtClean="0"/>
              <a:t>p</a:t>
            </a:r>
            <a:r>
              <a:rPr lang="cs-CZ" dirty="0" smtClean="0"/>
              <a:t>ř</a:t>
            </a:r>
            <a:r>
              <a:rPr dirty="0" err="1" smtClean="0"/>
              <a:t>epočteného</a:t>
            </a:r>
            <a:r>
              <a:rPr dirty="0" smtClean="0"/>
              <a:t> </a:t>
            </a:r>
            <a:r>
              <a:rPr dirty="0"/>
              <a:t>rozpočtu se skutečně vynaloženou </a:t>
            </a:r>
            <a:r>
              <a:rPr dirty="0" err="1"/>
              <a:t>režií</a:t>
            </a:r>
            <a:r>
              <a:rPr dirty="0"/>
              <a:t> </a:t>
            </a:r>
            <a:r>
              <a:rPr dirty="0" err="1" smtClean="0"/>
              <a:t>tvo</a:t>
            </a:r>
            <a:r>
              <a:rPr lang="cs-CZ" dirty="0" smtClean="0"/>
              <a:t>ř</a:t>
            </a:r>
            <a:r>
              <a:rPr dirty="0" smtClean="0"/>
              <a:t>í </a:t>
            </a:r>
            <a:r>
              <a:rPr dirty="0"/>
              <a:t>základ kontroly plnění rozpočtu. Obě srovnávané </a:t>
            </a:r>
            <a:r>
              <a:rPr dirty="0" err="1"/>
              <a:t>výše</a:t>
            </a:r>
            <a:r>
              <a:rPr dirty="0"/>
              <a:t> </a:t>
            </a:r>
            <a:r>
              <a:rPr dirty="0" err="1" smtClean="0"/>
              <a:t>náklad</a:t>
            </a:r>
            <a:r>
              <a:rPr lang="cs-CZ" dirty="0" smtClean="0"/>
              <a:t>ů</a:t>
            </a:r>
            <a:r>
              <a:rPr dirty="0" smtClean="0"/>
              <a:t> </a:t>
            </a:r>
            <a:r>
              <a:rPr dirty="0"/>
              <a:t>jsou totiž porovnatelné nejen z hlediska jejich rozčlenění na fixní a variabilní složku, ale také se vztahují ke stejné úrovni provedených aktivit, činností, </a:t>
            </a:r>
            <a:r>
              <a:rPr dirty="0" err="1" smtClean="0"/>
              <a:t>výkon</a:t>
            </a:r>
            <a:r>
              <a:rPr lang="cs-CZ" dirty="0" smtClean="0"/>
              <a:t>ů</a:t>
            </a:r>
            <a:r>
              <a:rPr dirty="0" smtClean="0"/>
              <a:t> </a:t>
            </a:r>
            <a:r>
              <a:rPr dirty="0"/>
              <a:t>nebo využití kapacity.</a:t>
            </a:r>
          </a:p>
          <a:p>
            <a:pPr marL="12700">
              <a:lnSpc>
                <a:spcPts val="2780"/>
              </a:lnSpc>
              <a:spcBef>
                <a:spcPts val="1200"/>
              </a:spcBef>
            </a:pPr>
            <a:r>
              <a:rPr dirty="0"/>
              <a:t>Vypovídací schopnost </a:t>
            </a:r>
            <a:r>
              <a:rPr dirty="0" err="1"/>
              <a:t>hodnocení</a:t>
            </a:r>
            <a:r>
              <a:rPr dirty="0"/>
              <a:t> </a:t>
            </a:r>
            <a:r>
              <a:rPr dirty="0" err="1" smtClean="0"/>
              <a:t>rozpočt</a:t>
            </a:r>
            <a:r>
              <a:rPr lang="cs-CZ" dirty="0" smtClean="0"/>
              <a:t>ů</a:t>
            </a:r>
            <a:r>
              <a:rPr dirty="0" smtClean="0"/>
              <a:t> </a:t>
            </a:r>
            <a:r>
              <a:rPr dirty="0" err="1"/>
              <a:t>režijních</a:t>
            </a:r>
            <a:r>
              <a:rPr dirty="0"/>
              <a:t> </a:t>
            </a:r>
            <a:r>
              <a:rPr dirty="0" err="1" smtClean="0"/>
              <a:t>náklad</a:t>
            </a:r>
            <a:r>
              <a:rPr lang="cs-CZ" dirty="0" smtClean="0"/>
              <a:t>ů</a:t>
            </a:r>
            <a:r>
              <a:rPr dirty="0" smtClean="0"/>
              <a:t> </a:t>
            </a:r>
            <a:r>
              <a:rPr dirty="0"/>
              <a:t>dále</a:t>
            </a:r>
          </a:p>
          <a:p>
            <a:pPr marL="12700">
              <a:lnSpc>
                <a:spcPts val="2675"/>
              </a:lnSpc>
            </a:pPr>
            <a:r>
              <a:rPr dirty="0"/>
              <a:t>zvyšuje aplikace rozdílových </a:t>
            </a:r>
            <a:r>
              <a:rPr dirty="0" err="1"/>
              <a:t>metod</a:t>
            </a:r>
            <a:r>
              <a:rPr dirty="0"/>
              <a:t> </a:t>
            </a:r>
            <a:r>
              <a:rPr lang="cs-CZ" dirty="0" smtClean="0"/>
              <a:t>ř</a:t>
            </a:r>
            <a:r>
              <a:rPr dirty="0" err="1" smtClean="0"/>
              <a:t>ízení</a:t>
            </a:r>
            <a:r>
              <a:rPr dirty="0" smtClean="0"/>
              <a:t> </a:t>
            </a:r>
            <a:r>
              <a:rPr dirty="0"/>
              <a:t>režie. Ty vycházejí</a:t>
            </a:r>
          </a:p>
          <a:p>
            <a:pPr marL="12700">
              <a:lnSpc>
                <a:spcPts val="2680"/>
              </a:lnSpc>
            </a:pPr>
            <a:r>
              <a:rPr dirty="0"/>
              <a:t>z</a:t>
            </a:r>
            <a:r>
              <a:rPr dirty="0">
                <a:latin typeface="Times New Roman"/>
                <a:cs typeface="Times New Roman"/>
              </a:rPr>
              <a:t> </a:t>
            </a:r>
            <a:r>
              <a:rPr dirty="0"/>
              <a:t>porovnání skutečně vynaložených </a:t>
            </a:r>
            <a:r>
              <a:rPr dirty="0" err="1"/>
              <a:t>režijních</a:t>
            </a:r>
            <a:r>
              <a:rPr dirty="0"/>
              <a:t> </a:t>
            </a:r>
            <a:r>
              <a:rPr dirty="0" err="1" smtClean="0"/>
              <a:t>náklad</a:t>
            </a:r>
            <a:r>
              <a:rPr lang="cs-CZ" dirty="0" smtClean="0"/>
              <a:t>ů</a:t>
            </a:r>
            <a:r>
              <a:rPr dirty="0" smtClean="0"/>
              <a:t> </a:t>
            </a:r>
            <a:r>
              <a:rPr dirty="0"/>
              <a:t>jednak</a:t>
            </a:r>
          </a:p>
          <a:p>
            <a:pPr marL="12700" marR="221615">
              <a:lnSpc>
                <a:spcPct val="92900"/>
              </a:lnSpc>
              <a:spcBef>
                <a:spcPts val="105"/>
              </a:spcBef>
            </a:pPr>
            <a:r>
              <a:rPr dirty="0"/>
              <a:t>s</a:t>
            </a:r>
            <a:r>
              <a:rPr dirty="0">
                <a:latin typeface="Times New Roman"/>
                <a:cs typeface="Times New Roman"/>
              </a:rPr>
              <a:t> </a:t>
            </a:r>
            <a:r>
              <a:rPr dirty="0"/>
              <a:t>pevným rozpočtem, </a:t>
            </a:r>
            <a:r>
              <a:rPr dirty="0" err="1"/>
              <a:t>lineárně</a:t>
            </a:r>
            <a:r>
              <a:rPr dirty="0"/>
              <a:t> </a:t>
            </a:r>
            <a:r>
              <a:rPr dirty="0" smtClean="0"/>
              <a:t>p</a:t>
            </a:r>
            <a:r>
              <a:rPr lang="cs-CZ" dirty="0" smtClean="0"/>
              <a:t>ř</a:t>
            </a:r>
            <a:r>
              <a:rPr dirty="0" err="1" smtClean="0"/>
              <a:t>epočteným</a:t>
            </a:r>
            <a:r>
              <a:rPr dirty="0" smtClean="0"/>
              <a:t> </a:t>
            </a:r>
            <a:r>
              <a:rPr dirty="0"/>
              <a:t>na skutečný objem aktivity,</a:t>
            </a:r>
            <a:r>
              <a:rPr dirty="0">
                <a:latin typeface="Times New Roman"/>
                <a:cs typeface="Times New Roman"/>
              </a:rPr>
              <a:t> </a:t>
            </a:r>
            <a:r>
              <a:rPr dirty="0"/>
              <a:t>a</a:t>
            </a:r>
            <a:r>
              <a:rPr dirty="0">
                <a:latin typeface="Times New Roman"/>
                <a:cs typeface="Times New Roman"/>
              </a:rPr>
              <a:t> </a:t>
            </a:r>
            <a:r>
              <a:rPr dirty="0"/>
              <a:t>jednak</a:t>
            </a:r>
            <a:r>
              <a:rPr dirty="0">
                <a:latin typeface="Times New Roman"/>
                <a:cs typeface="Times New Roman"/>
              </a:rPr>
              <a:t> </a:t>
            </a:r>
            <a:r>
              <a:rPr dirty="0"/>
              <a:t>s</a:t>
            </a:r>
            <a:r>
              <a:rPr dirty="0">
                <a:latin typeface="Times New Roman"/>
                <a:cs typeface="Times New Roman"/>
              </a:rPr>
              <a:t> </a:t>
            </a:r>
            <a:r>
              <a:rPr dirty="0"/>
              <a:t>variantním rozpočtem pro tento objem aktivity. Zjištěné odchylky se analyzují zejména podle odpovědnosti za jejich</a:t>
            </a:r>
            <a:r>
              <a:rPr dirty="0">
                <a:latin typeface="Times New Roman"/>
                <a:cs typeface="Times New Roman"/>
              </a:rPr>
              <a:t> </a:t>
            </a:r>
            <a:r>
              <a:rPr dirty="0"/>
              <a:t>vznik.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90530" y="391406"/>
            <a:ext cx="9102739" cy="920508"/>
          </a:xfrm>
          <a:prstGeom prst="rect">
            <a:avLst/>
          </a:prstGeom>
        </p:spPr>
        <p:txBody>
          <a:bodyPr vert="horz" wrap="square" lIns="0" tIns="302006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/>
              <a:t>Vymezení problematiky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90530" y="1810107"/>
            <a:ext cx="132715" cy="246221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400" dirty="0">
                <a:solidFill>
                  <a:srgbClr val="FFFFFF"/>
                </a:solidFill>
                <a:latin typeface="Times New Roman"/>
                <a:cs typeface="Times New Roman"/>
              </a:rPr>
              <a:t>•</a:t>
            </a:r>
            <a:endParaRPr sz="24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200"/>
              </a:spcBef>
            </a:pPr>
            <a:r>
              <a:rPr sz="2400" dirty="0">
                <a:solidFill>
                  <a:srgbClr val="FFFFFF"/>
                </a:solidFill>
                <a:latin typeface="Times New Roman"/>
                <a:cs typeface="Times New Roman"/>
              </a:rPr>
              <a:t>•</a:t>
            </a:r>
            <a:endParaRPr sz="24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185"/>
              </a:spcBef>
            </a:pPr>
            <a:r>
              <a:rPr sz="2400" dirty="0">
                <a:solidFill>
                  <a:srgbClr val="FFFFFF"/>
                </a:solidFill>
                <a:latin typeface="Times New Roman"/>
                <a:cs typeface="Times New Roman"/>
              </a:rPr>
              <a:t>•</a:t>
            </a:r>
            <a:endParaRPr sz="24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200"/>
              </a:spcBef>
            </a:pPr>
            <a:r>
              <a:rPr sz="2400" dirty="0">
                <a:solidFill>
                  <a:srgbClr val="FFFFFF"/>
                </a:solidFill>
                <a:latin typeface="Times New Roman"/>
                <a:cs typeface="Times New Roman"/>
              </a:rPr>
              <a:t>•</a:t>
            </a:r>
            <a:endParaRPr sz="24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200"/>
              </a:spcBef>
            </a:pPr>
            <a:r>
              <a:rPr sz="2400" dirty="0">
                <a:solidFill>
                  <a:srgbClr val="FFFFFF"/>
                </a:solidFill>
                <a:latin typeface="Times New Roman"/>
                <a:cs typeface="Times New Roman"/>
              </a:rPr>
              <a:t>•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body" idx="1"/>
          </p:nvPr>
        </p:nvSpPr>
        <p:spPr>
          <a:xfrm>
            <a:off x="490530" y="1808386"/>
            <a:ext cx="9102739" cy="246221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692150">
              <a:lnSpc>
                <a:spcPct val="100000"/>
              </a:lnSpc>
            </a:pPr>
            <a:r>
              <a:rPr dirty="0"/>
              <a:t>Kontrola </a:t>
            </a:r>
            <a:r>
              <a:rPr dirty="0" err="1"/>
              <a:t>režijních</a:t>
            </a:r>
            <a:r>
              <a:rPr dirty="0"/>
              <a:t> </a:t>
            </a:r>
            <a:r>
              <a:rPr dirty="0" err="1" smtClean="0"/>
              <a:t>náklad</a:t>
            </a:r>
            <a:r>
              <a:rPr lang="cs-CZ" dirty="0" smtClean="0"/>
              <a:t>ů</a:t>
            </a:r>
            <a:r>
              <a:rPr dirty="0" smtClean="0"/>
              <a:t> </a:t>
            </a:r>
            <a:r>
              <a:rPr dirty="0"/>
              <a:t>je stěžejní pro </a:t>
            </a:r>
            <a:r>
              <a:rPr lang="cs-CZ" dirty="0" smtClean="0"/>
              <a:t>ř</a:t>
            </a:r>
            <a:r>
              <a:rPr dirty="0" err="1" smtClean="0"/>
              <a:t>ízení</a:t>
            </a:r>
            <a:r>
              <a:rPr dirty="0" smtClean="0"/>
              <a:t> </a:t>
            </a:r>
            <a:r>
              <a:rPr dirty="0"/>
              <a:t>hospodárnosti</a:t>
            </a:r>
          </a:p>
          <a:p>
            <a:pPr marL="692150">
              <a:lnSpc>
                <a:spcPct val="100000"/>
              </a:lnSpc>
              <a:spcBef>
                <a:spcPts val="1200"/>
              </a:spcBef>
            </a:pPr>
            <a:r>
              <a:rPr dirty="0"/>
              <a:t>Roste jejich podíl</a:t>
            </a:r>
          </a:p>
          <a:p>
            <a:pPr marL="692150">
              <a:lnSpc>
                <a:spcPct val="100000"/>
              </a:lnSpc>
              <a:spcBef>
                <a:spcPts val="1185"/>
              </a:spcBef>
            </a:pPr>
            <a:r>
              <a:rPr dirty="0"/>
              <a:t>Obtížnost stanovení jejich</a:t>
            </a:r>
            <a:r>
              <a:rPr dirty="0">
                <a:latin typeface="Times New Roman"/>
                <a:cs typeface="Times New Roman"/>
              </a:rPr>
              <a:t> </a:t>
            </a:r>
            <a:r>
              <a:rPr dirty="0"/>
              <a:t>nákladového úkolu</a:t>
            </a:r>
          </a:p>
          <a:p>
            <a:pPr marL="692150">
              <a:lnSpc>
                <a:spcPct val="100000"/>
              </a:lnSpc>
              <a:spcBef>
                <a:spcPts val="1200"/>
              </a:spcBef>
            </a:pPr>
            <a:r>
              <a:rPr dirty="0"/>
              <a:t>Vztah</a:t>
            </a:r>
            <a:r>
              <a:rPr dirty="0">
                <a:latin typeface="Times New Roman"/>
                <a:cs typeface="Times New Roman"/>
              </a:rPr>
              <a:t> </a:t>
            </a:r>
            <a:r>
              <a:rPr dirty="0"/>
              <a:t>k</a:t>
            </a:r>
            <a:r>
              <a:rPr dirty="0">
                <a:latin typeface="Times New Roman"/>
                <a:cs typeface="Times New Roman"/>
              </a:rPr>
              <a:t> </a:t>
            </a:r>
            <a:r>
              <a:rPr dirty="0"/>
              <a:t>výkonu </a:t>
            </a:r>
            <a:r>
              <a:rPr dirty="0" err="1"/>
              <a:t>obvykle</a:t>
            </a:r>
            <a:r>
              <a:rPr dirty="0">
                <a:latin typeface="Times New Roman"/>
                <a:cs typeface="Times New Roman"/>
              </a:rPr>
              <a:t> </a:t>
            </a:r>
            <a:r>
              <a:rPr dirty="0" err="1" smtClean="0"/>
              <a:t>zprost</a:t>
            </a:r>
            <a:r>
              <a:rPr lang="cs-CZ" dirty="0" smtClean="0"/>
              <a:t>ř</a:t>
            </a:r>
            <a:r>
              <a:rPr dirty="0" err="1" smtClean="0"/>
              <a:t>edkovaný</a:t>
            </a:r>
            <a:endParaRPr dirty="0"/>
          </a:p>
          <a:p>
            <a:pPr marL="692150">
              <a:lnSpc>
                <a:spcPct val="100000"/>
              </a:lnSpc>
              <a:spcBef>
                <a:spcPts val="1200"/>
              </a:spcBef>
            </a:pPr>
            <a:r>
              <a:rPr dirty="0"/>
              <a:t>Obtížná aplikace</a:t>
            </a:r>
            <a:r>
              <a:rPr dirty="0">
                <a:latin typeface="Times New Roman"/>
                <a:cs typeface="Times New Roman"/>
              </a:rPr>
              <a:t> </a:t>
            </a:r>
            <a:r>
              <a:rPr dirty="0" err="1"/>
              <a:t>principu</a:t>
            </a:r>
            <a:r>
              <a:rPr dirty="0">
                <a:latin typeface="Times New Roman"/>
                <a:cs typeface="Times New Roman"/>
              </a:rPr>
              <a:t> </a:t>
            </a:r>
            <a:r>
              <a:rPr dirty="0" smtClean="0"/>
              <a:t>p</a:t>
            </a:r>
            <a:r>
              <a:rPr lang="cs-CZ" dirty="0" smtClean="0"/>
              <a:t>ř</a:t>
            </a:r>
            <a:r>
              <a:rPr dirty="0" err="1" smtClean="0"/>
              <a:t>íčinné</a:t>
            </a:r>
            <a:r>
              <a:rPr dirty="0" smtClean="0"/>
              <a:t> </a:t>
            </a:r>
            <a:r>
              <a:rPr dirty="0"/>
              <a:t>souvislosti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90530" y="391406"/>
            <a:ext cx="9102739" cy="920508"/>
          </a:xfrm>
          <a:prstGeom prst="rect">
            <a:avLst/>
          </a:prstGeom>
        </p:spPr>
        <p:txBody>
          <a:bodyPr vert="horz" wrap="square" lIns="0" tIns="302006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/>
              <a:t>Rozpočet </a:t>
            </a:r>
            <a:r>
              <a:rPr dirty="0" err="1"/>
              <a:t>režijních</a:t>
            </a:r>
            <a:r>
              <a:rPr dirty="0"/>
              <a:t> </a:t>
            </a:r>
            <a:r>
              <a:rPr dirty="0" err="1" smtClean="0"/>
              <a:t>náklad</a:t>
            </a:r>
            <a:r>
              <a:rPr lang="cs-CZ" dirty="0" smtClean="0"/>
              <a:t>ů</a:t>
            </a:r>
            <a:r>
              <a:rPr dirty="0" smtClean="0"/>
              <a:t> </a:t>
            </a:r>
            <a:r>
              <a:rPr dirty="0"/>
              <a:t>I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90525" y="1808386"/>
            <a:ext cx="9016365" cy="333367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49250" indent="-336550">
              <a:lnSpc>
                <a:spcPct val="100000"/>
              </a:lnSpc>
              <a:buClr>
                <a:srgbClr val="FFFFFF"/>
              </a:buClr>
              <a:buFont typeface="Times New Roman"/>
              <a:buChar char="•"/>
              <a:tabLst>
                <a:tab pos="349885" algn="l"/>
              </a:tabLst>
            </a:pPr>
            <a:r>
              <a:rPr sz="2400" dirty="0" smtClean="0">
                <a:solidFill>
                  <a:srgbClr val="FFFFFF"/>
                </a:solidFill>
                <a:latin typeface="Arial"/>
                <a:cs typeface="Arial"/>
              </a:rPr>
              <a:t>P</a:t>
            </a:r>
            <a:r>
              <a:rPr lang="cs-CZ" sz="2400" dirty="0" smtClean="0">
                <a:solidFill>
                  <a:srgbClr val="FFFFFF"/>
                </a:solidFill>
                <a:latin typeface="Arial"/>
                <a:cs typeface="Arial"/>
              </a:rPr>
              <a:t>ř</a:t>
            </a:r>
            <a:r>
              <a:rPr sz="2400" dirty="0" err="1" smtClean="0">
                <a:solidFill>
                  <a:srgbClr val="FFFFFF"/>
                </a:solidFill>
                <a:latin typeface="Arial"/>
                <a:cs typeface="Arial"/>
              </a:rPr>
              <a:t>edpoklad</a:t>
            </a:r>
            <a:r>
              <a:rPr sz="2400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či odhad budoucí výše </a:t>
            </a:r>
            <a:r>
              <a:rPr sz="2400" dirty="0" err="1">
                <a:solidFill>
                  <a:srgbClr val="FFFFFF"/>
                </a:solidFill>
                <a:latin typeface="Arial"/>
                <a:cs typeface="Arial"/>
              </a:rPr>
              <a:t>režijních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dirty="0" err="1" smtClean="0">
                <a:solidFill>
                  <a:srgbClr val="FFFFFF"/>
                </a:solidFill>
                <a:latin typeface="Arial"/>
                <a:cs typeface="Arial"/>
              </a:rPr>
              <a:t>náklad</a:t>
            </a:r>
            <a:r>
              <a:rPr lang="cs-CZ" sz="2400" dirty="0" smtClean="0">
                <a:solidFill>
                  <a:srgbClr val="FFFFFF"/>
                </a:solidFill>
                <a:latin typeface="Arial"/>
                <a:cs typeface="Arial"/>
              </a:rPr>
              <a:t>ů</a:t>
            </a:r>
            <a:endParaRPr sz="2400" dirty="0">
              <a:latin typeface="Arial"/>
              <a:cs typeface="Arial"/>
            </a:endParaRPr>
          </a:p>
          <a:p>
            <a:pPr marL="349250" indent="-336550">
              <a:lnSpc>
                <a:spcPct val="100000"/>
              </a:lnSpc>
              <a:spcBef>
                <a:spcPts val="1200"/>
              </a:spcBef>
              <a:buClr>
                <a:srgbClr val="FFFFFF"/>
              </a:buClr>
              <a:buFont typeface="Times New Roman"/>
              <a:buChar char="•"/>
              <a:tabLst>
                <a:tab pos="349885" algn="l"/>
              </a:tabLst>
            </a:pP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Základní hodnotový </a:t>
            </a:r>
            <a:r>
              <a:rPr sz="2400" dirty="0" err="1">
                <a:solidFill>
                  <a:srgbClr val="FFFFFF"/>
                </a:solidFill>
                <a:latin typeface="Arial"/>
                <a:cs typeface="Arial"/>
              </a:rPr>
              <a:t>nástroj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cs-CZ" sz="2400" dirty="0" smtClean="0">
                <a:solidFill>
                  <a:srgbClr val="FFFFFF"/>
                </a:solidFill>
                <a:latin typeface="Arial"/>
                <a:cs typeface="Arial"/>
              </a:rPr>
              <a:t>ř</a:t>
            </a:r>
            <a:r>
              <a:rPr sz="2400" dirty="0" err="1" smtClean="0">
                <a:solidFill>
                  <a:srgbClr val="FFFFFF"/>
                </a:solidFill>
                <a:latin typeface="Arial"/>
                <a:cs typeface="Arial"/>
              </a:rPr>
              <a:t>ízení</a:t>
            </a:r>
            <a:r>
              <a:rPr sz="2400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dirty="0" err="1">
                <a:solidFill>
                  <a:srgbClr val="FFFFFF"/>
                </a:solidFill>
                <a:latin typeface="Arial"/>
                <a:cs typeface="Arial"/>
              </a:rPr>
              <a:t>režijních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dirty="0" err="1" smtClean="0">
                <a:solidFill>
                  <a:srgbClr val="FFFFFF"/>
                </a:solidFill>
                <a:latin typeface="Arial"/>
                <a:cs typeface="Arial"/>
              </a:rPr>
              <a:t>náklad</a:t>
            </a:r>
            <a:r>
              <a:rPr lang="cs-CZ" sz="2400" dirty="0" smtClean="0">
                <a:solidFill>
                  <a:srgbClr val="FFFFFF"/>
                </a:solidFill>
                <a:latin typeface="Arial"/>
                <a:cs typeface="Arial"/>
              </a:rPr>
              <a:t>ů</a:t>
            </a:r>
            <a:endParaRPr sz="2400" dirty="0">
              <a:latin typeface="Arial"/>
              <a:cs typeface="Arial"/>
            </a:endParaRPr>
          </a:p>
          <a:p>
            <a:pPr marL="349250" marR="27305" indent="-336550">
              <a:lnSpc>
                <a:spcPct val="93200"/>
              </a:lnSpc>
              <a:spcBef>
                <a:spcPts val="1380"/>
              </a:spcBef>
              <a:buClr>
                <a:srgbClr val="FFFFFF"/>
              </a:buClr>
              <a:buFont typeface="Times New Roman"/>
              <a:buChar char="•"/>
              <a:tabLst>
                <a:tab pos="349885" algn="l"/>
                <a:tab pos="8326755" algn="l"/>
              </a:tabLst>
            </a:pP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Budoucí výše (režijních) </a:t>
            </a:r>
            <a:r>
              <a:rPr sz="2400" dirty="0" err="1" smtClean="0">
                <a:solidFill>
                  <a:srgbClr val="FFFFFF"/>
                </a:solidFill>
                <a:latin typeface="Arial"/>
                <a:cs typeface="Arial"/>
              </a:rPr>
              <a:t>náklad</a:t>
            </a:r>
            <a:r>
              <a:rPr lang="cs-CZ" sz="2400" dirty="0" smtClean="0">
                <a:solidFill>
                  <a:srgbClr val="FFFFFF"/>
                </a:solidFill>
                <a:latin typeface="Arial"/>
                <a:cs typeface="Arial"/>
              </a:rPr>
              <a:t>ů </a:t>
            </a:r>
            <a:r>
              <a:rPr sz="2400" dirty="0" err="1" smtClean="0">
                <a:solidFill>
                  <a:srgbClr val="FFFFFF"/>
                </a:solidFill>
                <a:latin typeface="Arial"/>
                <a:cs typeface="Arial"/>
              </a:rPr>
              <a:t>chápaná</a:t>
            </a:r>
            <a:r>
              <a:rPr sz="2400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jako </a:t>
            </a:r>
            <a:r>
              <a:rPr sz="2400" dirty="0" err="1">
                <a:solidFill>
                  <a:srgbClr val="FFFFFF"/>
                </a:solidFill>
                <a:latin typeface="Arial"/>
                <a:cs typeface="Arial"/>
              </a:rPr>
              <a:t>nákladový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dirty="0" err="1" smtClean="0">
                <a:solidFill>
                  <a:srgbClr val="FFFFFF"/>
                </a:solidFill>
                <a:latin typeface="Arial"/>
                <a:cs typeface="Arial"/>
              </a:rPr>
              <a:t>úkol</a:t>
            </a:r>
            <a:r>
              <a:rPr lang="cs-CZ" sz="2400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dirty="0" err="1" smtClean="0">
                <a:solidFill>
                  <a:srgbClr val="FFFFFF"/>
                </a:solidFill>
                <a:latin typeface="Arial"/>
                <a:cs typeface="Arial"/>
              </a:rPr>
              <a:t>stanovený</a:t>
            </a:r>
            <a:r>
              <a:rPr sz="2400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jednotlivým </a:t>
            </a:r>
            <a:r>
              <a:rPr sz="2400" b="1" dirty="0" err="1">
                <a:solidFill>
                  <a:srgbClr val="FFFFFF"/>
                </a:solidFill>
                <a:latin typeface="Arial"/>
                <a:cs typeface="Arial"/>
              </a:rPr>
              <a:t>odpovědnostním</a:t>
            </a:r>
            <a:r>
              <a:rPr sz="2400" b="1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b="1" dirty="0" err="1" smtClean="0">
                <a:solidFill>
                  <a:srgbClr val="FFFFFF"/>
                </a:solidFill>
                <a:latin typeface="Arial"/>
                <a:cs typeface="Arial"/>
              </a:rPr>
              <a:t>střediskům</a:t>
            </a:r>
            <a:r>
              <a:rPr lang="cs-CZ" sz="2400" b="1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dirty="0" err="1" smtClean="0">
                <a:solidFill>
                  <a:srgbClr val="FFFFFF"/>
                </a:solidFill>
                <a:latin typeface="Arial"/>
                <a:cs typeface="Arial"/>
              </a:rPr>
              <a:t>na</a:t>
            </a:r>
            <a:r>
              <a:rPr sz="2400" dirty="0" smtClean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b="1" dirty="0">
                <a:solidFill>
                  <a:srgbClr val="FFFFFF"/>
                </a:solidFill>
                <a:latin typeface="Arial"/>
                <a:cs typeface="Arial"/>
              </a:rPr>
              <a:t>vymezené období 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a</a:t>
            </a:r>
            <a:r>
              <a:rPr sz="24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na</a:t>
            </a:r>
            <a:r>
              <a:rPr sz="24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b="1" dirty="0">
                <a:solidFill>
                  <a:srgbClr val="FFFFFF"/>
                </a:solidFill>
                <a:latin typeface="Arial"/>
                <a:cs typeface="Arial"/>
              </a:rPr>
              <a:t>jejich</a:t>
            </a:r>
            <a:r>
              <a:rPr sz="2400" b="1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b="1" dirty="0">
                <a:solidFill>
                  <a:srgbClr val="FFFFFF"/>
                </a:solidFill>
                <a:latin typeface="Arial"/>
                <a:cs typeface="Arial"/>
              </a:rPr>
              <a:t>předpokládaný rozsah</a:t>
            </a:r>
            <a:r>
              <a:rPr sz="2400" b="1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b="1" dirty="0">
                <a:solidFill>
                  <a:srgbClr val="FFFFFF"/>
                </a:solidFill>
                <a:latin typeface="Arial"/>
                <a:cs typeface="Arial"/>
              </a:rPr>
              <a:t>aktivity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.</a:t>
            </a:r>
            <a:endParaRPr sz="2400" dirty="0">
              <a:latin typeface="Arial"/>
              <a:cs typeface="Arial"/>
            </a:endParaRPr>
          </a:p>
          <a:p>
            <a:pPr marL="349250" marR="5080" indent="-336550">
              <a:lnSpc>
                <a:spcPts val="2680"/>
              </a:lnSpc>
              <a:spcBef>
                <a:spcPts val="1455"/>
              </a:spcBef>
              <a:buClr>
                <a:srgbClr val="FFFFFF"/>
              </a:buClr>
              <a:buFont typeface="Times New Roman"/>
              <a:buChar char="•"/>
              <a:tabLst>
                <a:tab pos="349885" algn="l"/>
              </a:tabLst>
            </a:pPr>
            <a:r>
              <a:rPr sz="2400" dirty="0" err="1">
                <a:solidFill>
                  <a:srgbClr val="FFFFFF"/>
                </a:solidFill>
                <a:latin typeface="Arial"/>
                <a:cs typeface="Arial"/>
              </a:rPr>
              <a:t>Rozpočet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dirty="0" err="1" smtClean="0">
                <a:solidFill>
                  <a:srgbClr val="FFFFFF"/>
                </a:solidFill>
                <a:latin typeface="Arial"/>
                <a:cs typeface="Arial"/>
              </a:rPr>
              <a:t>zd</a:t>
            </a:r>
            <a:r>
              <a:rPr lang="cs-CZ" sz="2400" dirty="0" smtClean="0">
                <a:solidFill>
                  <a:srgbClr val="FFFFFF"/>
                </a:solidFill>
                <a:latin typeface="Arial"/>
                <a:cs typeface="Arial"/>
              </a:rPr>
              <a:t>ů</a:t>
            </a:r>
            <a:r>
              <a:rPr sz="2400" dirty="0" err="1" smtClean="0">
                <a:solidFill>
                  <a:srgbClr val="FFFFFF"/>
                </a:solidFill>
                <a:latin typeface="Arial"/>
                <a:cs typeface="Arial"/>
              </a:rPr>
              <a:t>razňuje</a:t>
            </a:r>
            <a:r>
              <a:rPr sz="2400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základní </a:t>
            </a:r>
            <a:r>
              <a:rPr sz="2400" b="1" dirty="0">
                <a:solidFill>
                  <a:srgbClr val="FFFFFF"/>
                </a:solidFill>
                <a:latin typeface="Arial"/>
                <a:cs typeface="Arial"/>
              </a:rPr>
              <a:t>odpovědnostní </a:t>
            </a:r>
            <a:r>
              <a:rPr sz="2400" dirty="0" err="1">
                <a:solidFill>
                  <a:srgbClr val="FFFFFF"/>
                </a:solidFill>
                <a:latin typeface="Arial"/>
                <a:cs typeface="Arial"/>
              </a:rPr>
              <a:t>princip</a:t>
            </a:r>
            <a:r>
              <a:rPr sz="24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lang="cs-CZ" sz="2400" dirty="0" smtClean="0">
                <a:solidFill>
                  <a:srgbClr val="FFFFFF"/>
                </a:solidFill>
                <a:latin typeface="Arial"/>
                <a:cs typeface="Arial"/>
              </a:rPr>
              <a:t>ř</a:t>
            </a:r>
            <a:r>
              <a:rPr sz="2400" dirty="0" err="1" smtClean="0">
                <a:solidFill>
                  <a:srgbClr val="FFFFFF"/>
                </a:solidFill>
                <a:latin typeface="Arial"/>
                <a:cs typeface="Arial"/>
              </a:rPr>
              <a:t>ízení</a:t>
            </a:r>
            <a:r>
              <a:rPr sz="2400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režie:</a:t>
            </a:r>
            <a:r>
              <a:rPr sz="24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její úspěšné ovlivňování musí primárně vycházet z</a:t>
            </a:r>
            <a:r>
              <a:rPr sz="24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otázky,</a:t>
            </a:r>
            <a:r>
              <a:rPr sz="24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kdo</a:t>
            </a:r>
            <a:r>
              <a:rPr sz="24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b="1" dirty="0">
                <a:solidFill>
                  <a:srgbClr val="FFFFFF"/>
                </a:solidFill>
                <a:latin typeface="Arial"/>
                <a:cs typeface="Arial"/>
              </a:rPr>
              <a:t>odpovídá 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za</a:t>
            </a:r>
            <a:r>
              <a:rPr sz="24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její vznik</a:t>
            </a:r>
            <a:r>
              <a:rPr sz="24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a</a:t>
            </a:r>
            <a:r>
              <a:rPr sz="24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kdo</a:t>
            </a:r>
            <a:r>
              <a:rPr sz="24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b="1" dirty="0">
                <a:solidFill>
                  <a:srgbClr val="FFFFFF"/>
                </a:solidFill>
                <a:latin typeface="Arial"/>
                <a:cs typeface="Arial"/>
              </a:rPr>
              <a:t>ovlivňuje 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její výši</a:t>
            </a:r>
            <a:endParaRPr sz="2400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90530" y="391406"/>
            <a:ext cx="9102739" cy="901785"/>
          </a:xfrm>
          <a:prstGeom prst="rect">
            <a:avLst/>
          </a:prstGeom>
        </p:spPr>
        <p:txBody>
          <a:bodyPr vert="horz" wrap="square" lIns="0" tIns="283464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/>
              <a:t>Rozpočet </a:t>
            </a:r>
            <a:r>
              <a:rPr dirty="0" err="1"/>
              <a:t>režijních</a:t>
            </a:r>
            <a:r>
              <a:rPr dirty="0"/>
              <a:t> </a:t>
            </a:r>
            <a:r>
              <a:rPr dirty="0" err="1" smtClean="0"/>
              <a:t>náklad</a:t>
            </a:r>
            <a:r>
              <a:rPr lang="cs-CZ" dirty="0" smtClean="0"/>
              <a:t>ů</a:t>
            </a:r>
            <a:r>
              <a:rPr dirty="0" smtClean="0"/>
              <a:t> </a:t>
            </a:r>
            <a:r>
              <a:rPr dirty="0"/>
              <a:t>II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90530" y="1808386"/>
            <a:ext cx="8875395" cy="558556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Kromě </a:t>
            </a:r>
            <a:r>
              <a:rPr sz="2400" dirty="0" err="1">
                <a:solidFill>
                  <a:srgbClr val="FFFFFF"/>
                </a:solidFill>
                <a:latin typeface="Arial"/>
                <a:cs typeface="Arial"/>
              </a:rPr>
              <a:t>odpovědnostního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dirty="0" err="1" smtClean="0">
                <a:solidFill>
                  <a:srgbClr val="FFFFFF"/>
                </a:solidFill>
                <a:latin typeface="Arial"/>
                <a:cs typeface="Arial"/>
              </a:rPr>
              <a:t>pr</a:t>
            </a:r>
            <a:r>
              <a:rPr lang="cs-CZ" sz="2400" dirty="0" err="1" smtClean="0">
                <a:solidFill>
                  <a:srgbClr val="FFFFFF"/>
                </a:solidFill>
                <a:latin typeface="Arial"/>
                <a:cs typeface="Arial"/>
              </a:rPr>
              <a:t>ůř</a:t>
            </a:r>
            <a:r>
              <a:rPr sz="2400" dirty="0" err="1" smtClean="0">
                <a:solidFill>
                  <a:srgbClr val="FFFFFF"/>
                </a:solidFill>
                <a:latin typeface="Arial"/>
                <a:cs typeface="Arial"/>
              </a:rPr>
              <a:t>ezu</a:t>
            </a:r>
            <a:r>
              <a:rPr sz="2400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také</a:t>
            </a:r>
            <a:endParaRPr sz="2400" dirty="0">
              <a:latin typeface="Arial"/>
              <a:cs typeface="Arial"/>
            </a:endParaRPr>
          </a:p>
          <a:p>
            <a:pPr marL="349250" marR="62230" indent="-336550">
              <a:lnSpc>
                <a:spcPts val="2680"/>
              </a:lnSpc>
              <a:spcBef>
                <a:spcPts val="1455"/>
              </a:spcBef>
              <a:buClr>
                <a:srgbClr val="FFFFFF"/>
              </a:buClr>
              <a:buFont typeface="Times New Roman"/>
              <a:buChar char="•"/>
              <a:tabLst>
                <a:tab pos="349885" algn="l"/>
              </a:tabLst>
            </a:pP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na posouzení </a:t>
            </a:r>
            <a:r>
              <a:rPr sz="2400" b="1" dirty="0">
                <a:solidFill>
                  <a:srgbClr val="FFFFFF"/>
                </a:solidFill>
                <a:latin typeface="Arial"/>
                <a:cs typeface="Arial"/>
              </a:rPr>
              <a:t>nákladové náročnosti aktivit, činností a procesů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, které jednotlivá </a:t>
            </a:r>
            <a:r>
              <a:rPr sz="2400" dirty="0" err="1">
                <a:solidFill>
                  <a:srgbClr val="FFFFFF"/>
                </a:solidFill>
                <a:latin typeface="Arial"/>
                <a:cs typeface="Arial"/>
              </a:rPr>
              <a:t>odpovědnostní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dirty="0" err="1" smtClean="0">
                <a:solidFill>
                  <a:srgbClr val="FFFFFF"/>
                </a:solidFill>
                <a:latin typeface="Arial"/>
                <a:cs typeface="Arial"/>
              </a:rPr>
              <a:t>st</a:t>
            </a:r>
            <a:r>
              <a:rPr lang="cs-CZ" sz="2400" dirty="0" smtClean="0">
                <a:solidFill>
                  <a:srgbClr val="FFFFFF"/>
                </a:solidFill>
                <a:latin typeface="Arial"/>
                <a:cs typeface="Arial"/>
              </a:rPr>
              <a:t>ř</a:t>
            </a:r>
            <a:r>
              <a:rPr sz="2400" dirty="0" err="1" smtClean="0">
                <a:solidFill>
                  <a:srgbClr val="FFFFFF"/>
                </a:solidFill>
                <a:latin typeface="Arial"/>
                <a:cs typeface="Arial"/>
              </a:rPr>
              <a:t>ediska</a:t>
            </a:r>
            <a:r>
              <a:rPr sz="2400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samostatně nebo ve vzájemné spolupráci zajišťují – procesní pohled</a:t>
            </a:r>
            <a:endParaRPr sz="2400" dirty="0">
              <a:latin typeface="Arial"/>
              <a:cs typeface="Arial"/>
            </a:endParaRPr>
          </a:p>
          <a:p>
            <a:pPr marL="349250" marR="298450" indent="-336550">
              <a:lnSpc>
                <a:spcPts val="2680"/>
              </a:lnSpc>
              <a:spcBef>
                <a:spcPts val="1400"/>
              </a:spcBef>
              <a:buClr>
                <a:srgbClr val="FFFFFF"/>
              </a:buClr>
              <a:buFont typeface="Times New Roman"/>
              <a:buChar char="•"/>
              <a:tabLst>
                <a:tab pos="349885" algn="l"/>
              </a:tabLst>
            </a:pP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zejména u </a:t>
            </a:r>
            <a:r>
              <a:rPr sz="2400" dirty="0" err="1">
                <a:solidFill>
                  <a:srgbClr val="FFFFFF"/>
                </a:solidFill>
                <a:latin typeface="Arial"/>
                <a:cs typeface="Arial"/>
              </a:rPr>
              <a:t>těch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dirty="0" smtClean="0">
                <a:solidFill>
                  <a:srgbClr val="FFFFFF"/>
                </a:solidFill>
                <a:latin typeface="Arial"/>
                <a:cs typeface="Arial"/>
              </a:rPr>
              <a:t>p</a:t>
            </a:r>
            <a:r>
              <a:rPr lang="cs-CZ" sz="2400" dirty="0" smtClean="0">
                <a:solidFill>
                  <a:srgbClr val="FFFFFF"/>
                </a:solidFill>
                <a:latin typeface="Arial"/>
                <a:cs typeface="Arial"/>
              </a:rPr>
              <a:t>ř</a:t>
            </a:r>
            <a:r>
              <a:rPr sz="2400" dirty="0" err="1" smtClean="0">
                <a:solidFill>
                  <a:srgbClr val="FFFFFF"/>
                </a:solidFill>
                <a:latin typeface="Arial"/>
                <a:cs typeface="Arial"/>
              </a:rPr>
              <a:t>ímých</a:t>
            </a:r>
            <a:r>
              <a:rPr sz="2400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dirty="0" err="1" smtClean="0">
                <a:solidFill>
                  <a:srgbClr val="FFFFFF"/>
                </a:solidFill>
                <a:latin typeface="Arial"/>
                <a:cs typeface="Arial"/>
              </a:rPr>
              <a:t>náklad</a:t>
            </a:r>
            <a:r>
              <a:rPr lang="cs-CZ" sz="2400" dirty="0" smtClean="0">
                <a:solidFill>
                  <a:srgbClr val="FFFFFF"/>
                </a:solidFill>
                <a:latin typeface="Arial"/>
                <a:cs typeface="Arial"/>
              </a:rPr>
              <a:t>ů</a:t>
            </a:r>
            <a:r>
              <a:rPr sz="2400" dirty="0" smtClean="0">
                <a:solidFill>
                  <a:srgbClr val="FFFFFF"/>
                </a:solidFill>
                <a:latin typeface="Arial"/>
                <a:cs typeface="Arial"/>
              </a:rPr>
              <a:t>, 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jejichž výše není úměrná objemu prováděných </a:t>
            </a:r>
            <a:r>
              <a:rPr sz="2400" dirty="0" err="1">
                <a:solidFill>
                  <a:srgbClr val="FFFFFF"/>
                </a:solidFill>
                <a:latin typeface="Arial"/>
                <a:cs typeface="Arial"/>
              </a:rPr>
              <a:t>finálních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dirty="0" err="1" smtClean="0">
                <a:solidFill>
                  <a:srgbClr val="FFFFFF"/>
                </a:solidFill>
                <a:latin typeface="Arial"/>
                <a:cs typeface="Arial"/>
              </a:rPr>
              <a:t>výkon</a:t>
            </a:r>
            <a:r>
              <a:rPr lang="cs-CZ" sz="2400" dirty="0" smtClean="0">
                <a:solidFill>
                  <a:srgbClr val="FFFFFF"/>
                </a:solidFill>
                <a:latin typeface="Arial"/>
                <a:cs typeface="Arial"/>
              </a:rPr>
              <a:t>ů</a:t>
            </a:r>
            <a:r>
              <a:rPr sz="2400" dirty="0" smtClean="0">
                <a:solidFill>
                  <a:srgbClr val="FFFFFF"/>
                </a:solidFill>
                <a:latin typeface="Arial"/>
                <a:cs typeface="Arial"/>
              </a:rPr>
              <a:t>, 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i na </a:t>
            </a:r>
            <a:r>
              <a:rPr sz="2400" b="1" dirty="0">
                <a:solidFill>
                  <a:srgbClr val="FFFFFF"/>
                </a:solidFill>
                <a:latin typeface="Arial"/>
                <a:cs typeface="Arial"/>
              </a:rPr>
              <a:t>řízení nákladové náročnosti finálních výkonů – 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kalkulačne výkonový pohled</a:t>
            </a:r>
            <a:endParaRPr sz="2400" dirty="0">
              <a:latin typeface="Arial"/>
              <a:cs typeface="Arial"/>
            </a:endParaRPr>
          </a:p>
          <a:p>
            <a:pPr marL="349250" marR="5080" indent="-337185">
              <a:lnSpc>
                <a:spcPct val="93200"/>
              </a:lnSpc>
              <a:spcBef>
                <a:spcPts val="1340"/>
              </a:spcBef>
            </a:pP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Kombinace</a:t>
            </a:r>
            <a:r>
              <a:rPr sz="24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odpovědnostního,</a:t>
            </a:r>
            <a:r>
              <a:rPr sz="24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procesního a</a:t>
            </a:r>
            <a:r>
              <a:rPr sz="24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dirty="0" err="1">
                <a:solidFill>
                  <a:srgbClr val="FFFFFF"/>
                </a:solidFill>
                <a:latin typeface="Arial"/>
                <a:cs typeface="Arial"/>
              </a:rPr>
              <a:t>výkonového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cs-CZ" sz="2400" dirty="0" smtClean="0">
                <a:solidFill>
                  <a:srgbClr val="FFFFFF"/>
                </a:solidFill>
                <a:latin typeface="Arial"/>
                <a:cs typeface="Arial"/>
              </a:rPr>
              <a:t>ř</a:t>
            </a:r>
            <a:r>
              <a:rPr sz="2400" dirty="0" err="1" smtClean="0">
                <a:solidFill>
                  <a:srgbClr val="FFFFFF"/>
                </a:solidFill>
                <a:latin typeface="Arial"/>
                <a:cs typeface="Arial"/>
              </a:rPr>
              <a:t>ízení</a:t>
            </a:r>
            <a:r>
              <a:rPr sz="2400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se</a:t>
            </a:r>
            <a:r>
              <a:rPr sz="24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pak</a:t>
            </a:r>
            <a:r>
              <a:rPr sz="24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projevuje</a:t>
            </a:r>
            <a:r>
              <a:rPr sz="24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v</a:t>
            </a:r>
            <a:r>
              <a:rPr sz="24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lang="cs-CZ" sz="2400" dirty="0" smtClean="0">
                <a:solidFill>
                  <a:srgbClr val="FFFFFF"/>
                </a:solidFill>
                <a:latin typeface="Arial"/>
                <a:cs typeface="Arial"/>
              </a:rPr>
              <a:t>ř</a:t>
            </a:r>
            <a:r>
              <a:rPr sz="2400" dirty="0" err="1" smtClean="0">
                <a:solidFill>
                  <a:srgbClr val="FFFFFF"/>
                </a:solidFill>
                <a:latin typeface="Arial"/>
                <a:cs typeface="Arial"/>
              </a:rPr>
              <a:t>adě</a:t>
            </a:r>
            <a:r>
              <a:rPr sz="2400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dirty="0" err="1" smtClean="0">
                <a:solidFill>
                  <a:srgbClr val="FFFFFF"/>
                </a:solidFill>
                <a:latin typeface="Arial"/>
                <a:cs typeface="Arial"/>
              </a:rPr>
              <a:t>požadavk</a:t>
            </a:r>
            <a:r>
              <a:rPr lang="cs-CZ" sz="2400" dirty="0" smtClean="0">
                <a:solidFill>
                  <a:srgbClr val="FFFFFF"/>
                </a:solidFill>
                <a:latin typeface="Arial"/>
                <a:cs typeface="Arial"/>
              </a:rPr>
              <a:t>ů</a:t>
            </a:r>
            <a:r>
              <a:rPr sz="2400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na</a:t>
            </a:r>
            <a:r>
              <a:rPr sz="24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dirty="0" err="1">
                <a:solidFill>
                  <a:srgbClr val="FFFFFF"/>
                </a:solidFill>
                <a:latin typeface="Arial"/>
                <a:cs typeface="Arial"/>
              </a:rPr>
              <a:t>všechny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dirty="0" smtClean="0">
                <a:solidFill>
                  <a:srgbClr val="FFFFFF"/>
                </a:solidFill>
                <a:latin typeface="Arial"/>
                <a:cs typeface="Arial"/>
              </a:rPr>
              <a:t>t</a:t>
            </a:r>
            <a:r>
              <a:rPr lang="cs-CZ" sz="2400" dirty="0" smtClean="0">
                <a:solidFill>
                  <a:srgbClr val="FFFFFF"/>
                </a:solidFill>
                <a:latin typeface="Arial"/>
                <a:cs typeface="Arial"/>
              </a:rPr>
              <a:t>ř</a:t>
            </a:r>
            <a:r>
              <a:rPr sz="2400" dirty="0" err="1" smtClean="0">
                <a:solidFill>
                  <a:srgbClr val="FFFFFF"/>
                </a:solidFill>
                <a:latin typeface="Arial"/>
                <a:cs typeface="Arial"/>
              </a:rPr>
              <a:t>i</a:t>
            </a:r>
            <a:r>
              <a:rPr sz="2400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aspekty,</a:t>
            </a:r>
            <a:r>
              <a:rPr sz="24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ovlivňující účinnost zpracování a</a:t>
            </a:r>
            <a:r>
              <a:rPr sz="24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dirty="0" err="1">
                <a:solidFill>
                  <a:srgbClr val="FFFFFF"/>
                </a:solidFill>
                <a:latin typeface="Arial"/>
                <a:cs typeface="Arial"/>
              </a:rPr>
              <a:t>využití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dirty="0" err="1" smtClean="0">
                <a:solidFill>
                  <a:srgbClr val="FFFFFF"/>
                </a:solidFill>
                <a:latin typeface="Arial"/>
                <a:cs typeface="Arial"/>
              </a:rPr>
              <a:t>rozpočt</a:t>
            </a:r>
            <a:r>
              <a:rPr lang="cs-CZ" sz="2400" dirty="0" smtClean="0">
                <a:solidFill>
                  <a:srgbClr val="FFFFFF"/>
                </a:solidFill>
                <a:latin typeface="Arial"/>
                <a:cs typeface="Arial"/>
              </a:rPr>
              <a:t>ů</a:t>
            </a:r>
            <a:r>
              <a:rPr sz="2400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režie na:</a:t>
            </a:r>
            <a:endParaRPr sz="2400" dirty="0">
              <a:latin typeface="Arial"/>
              <a:cs typeface="Arial"/>
            </a:endParaRPr>
          </a:p>
          <a:p>
            <a:pPr marL="349250" indent="-336550">
              <a:lnSpc>
                <a:spcPct val="100000"/>
              </a:lnSpc>
              <a:spcBef>
                <a:spcPts val="1185"/>
              </a:spcBef>
              <a:buClr>
                <a:srgbClr val="FFFFFF"/>
              </a:buClr>
              <a:buFont typeface="Times New Roman"/>
              <a:buChar char="•"/>
              <a:tabLst>
                <a:tab pos="349885" algn="l"/>
              </a:tabLst>
            </a:pPr>
            <a:r>
              <a:rPr sz="2400" b="1" dirty="0">
                <a:solidFill>
                  <a:srgbClr val="FFFFFF"/>
                </a:solidFill>
                <a:latin typeface="Arial"/>
                <a:cs typeface="Arial"/>
              </a:rPr>
              <a:t>obsahovou</a:t>
            </a:r>
            <a:r>
              <a:rPr sz="2400" b="1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b="1" dirty="0">
                <a:solidFill>
                  <a:srgbClr val="FFFFFF"/>
                </a:solidFill>
                <a:latin typeface="Arial"/>
                <a:cs typeface="Arial"/>
              </a:rPr>
              <a:t>strukturu</a:t>
            </a:r>
            <a:r>
              <a:rPr sz="2400" b="1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rozpočtu,</a:t>
            </a:r>
            <a:endParaRPr sz="2400" dirty="0">
              <a:latin typeface="Arial"/>
              <a:cs typeface="Arial"/>
            </a:endParaRPr>
          </a:p>
          <a:p>
            <a:pPr marL="349250" indent="-336550">
              <a:lnSpc>
                <a:spcPct val="100000"/>
              </a:lnSpc>
              <a:spcBef>
                <a:spcPts val="1200"/>
              </a:spcBef>
              <a:buClr>
                <a:srgbClr val="FFFFFF"/>
              </a:buClr>
              <a:buFont typeface="Times New Roman"/>
              <a:buChar char="•"/>
              <a:tabLst>
                <a:tab pos="349885" algn="l"/>
              </a:tabLst>
            </a:pPr>
            <a:r>
              <a:rPr sz="2400" b="1" dirty="0">
                <a:solidFill>
                  <a:srgbClr val="FFFFFF"/>
                </a:solidFill>
                <a:latin typeface="Arial"/>
                <a:cs typeface="Arial"/>
              </a:rPr>
              <a:t>metody stanovení nákladového </a:t>
            </a:r>
            <a:r>
              <a:rPr sz="2400" b="1" dirty="0" err="1">
                <a:solidFill>
                  <a:srgbClr val="FFFFFF"/>
                </a:solidFill>
                <a:latin typeface="Arial"/>
                <a:cs typeface="Arial"/>
              </a:rPr>
              <a:t>úkolu</a:t>
            </a:r>
            <a:r>
              <a:rPr sz="2400" b="1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dirty="0" smtClean="0">
                <a:solidFill>
                  <a:srgbClr val="FFFFFF"/>
                </a:solidFill>
                <a:latin typeface="Arial"/>
                <a:cs typeface="Arial"/>
              </a:rPr>
              <a:t>r</a:t>
            </a:r>
            <a:r>
              <a:rPr lang="cs-CZ" sz="2400" dirty="0" smtClean="0">
                <a:solidFill>
                  <a:srgbClr val="FFFFFF"/>
                </a:solidFill>
                <a:latin typeface="Arial"/>
                <a:cs typeface="Arial"/>
              </a:rPr>
              <a:t>ů</a:t>
            </a:r>
            <a:r>
              <a:rPr sz="2400" dirty="0" err="1" smtClean="0">
                <a:solidFill>
                  <a:srgbClr val="FFFFFF"/>
                </a:solidFill>
                <a:latin typeface="Arial"/>
                <a:cs typeface="Arial"/>
              </a:rPr>
              <a:t>zných</a:t>
            </a:r>
            <a:r>
              <a:rPr sz="2400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složek režie</a:t>
            </a:r>
            <a:endParaRPr sz="2400" dirty="0">
              <a:latin typeface="Arial"/>
              <a:cs typeface="Arial"/>
            </a:endParaRPr>
          </a:p>
          <a:p>
            <a:pPr marL="349250" indent="-336550">
              <a:lnSpc>
                <a:spcPct val="100000"/>
              </a:lnSpc>
              <a:spcBef>
                <a:spcPts val="1200"/>
              </a:spcBef>
              <a:buClr>
                <a:srgbClr val="FFFFFF"/>
              </a:buClr>
              <a:buFont typeface="Times New Roman"/>
              <a:buChar char="•"/>
              <a:tabLst>
                <a:tab pos="349885" algn="l"/>
                <a:tab pos="1581150" algn="l"/>
              </a:tabLst>
            </a:pPr>
            <a:r>
              <a:rPr sz="2400" b="1" dirty="0">
                <a:solidFill>
                  <a:srgbClr val="FFFFFF"/>
                </a:solidFill>
                <a:latin typeface="Arial"/>
                <a:cs typeface="Arial"/>
              </a:rPr>
              <a:t>způsob	jejich vyhodnocení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.</a:t>
            </a:r>
            <a:endParaRPr sz="2400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90530" y="391406"/>
            <a:ext cx="9102739" cy="920508"/>
          </a:xfrm>
          <a:prstGeom prst="rect">
            <a:avLst/>
          </a:prstGeom>
        </p:spPr>
        <p:txBody>
          <a:bodyPr vert="horz" wrap="square" lIns="0" tIns="302006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/>
              <a:t>Struktura rozpočtu </a:t>
            </a:r>
            <a:r>
              <a:rPr dirty="0" err="1"/>
              <a:t>režijních</a:t>
            </a:r>
            <a:r>
              <a:rPr dirty="0"/>
              <a:t> </a:t>
            </a:r>
            <a:r>
              <a:rPr dirty="0" err="1" smtClean="0"/>
              <a:t>náklad</a:t>
            </a:r>
            <a:r>
              <a:rPr lang="cs-CZ" dirty="0" smtClean="0"/>
              <a:t>ů</a:t>
            </a:r>
            <a:endParaRPr dirty="0"/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xfrm>
            <a:off x="490530" y="1808386"/>
            <a:ext cx="9102739" cy="534845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algn="just">
              <a:lnSpc>
                <a:spcPts val="2680"/>
              </a:lnSpc>
            </a:pPr>
            <a:r>
              <a:rPr dirty="0"/>
              <a:t>Podniky s </a:t>
            </a:r>
            <a:r>
              <a:rPr dirty="0" smtClean="0"/>
              <a:t>nep</a:t>
            </a:r>
            <a:r>
              <a:rPr lang="cs-CZ" dirty="0" smtClean="0"/>
              <a:t>ř</a:t>
            </a:r>
            <a:r>
              <a:rPr dirty="0" err="1" smtClean="0"/>
              <a:t>íliš</a:t>
            </a:r>
            <a:r>
              <a:rPr dirty="0" smtClean="0"/>
              <a:t> </a:t>
            </a:r>
            <a:r>
              <a:rPr dirty="0"/>
              <a:t>složitými </a:t>
            </a:r>
            <a:r>
              <a:rPr dirty="0" err="1"/>
              <a:t>vazbami</a:t>
            </a:r>
            <a:r>
              <a:rPr dirty="0"/>
              <a:t> </a:t>
            </a:r>
            <a:r>
              <a:rPr dirty="0" err="1" smtClean="0"/>
              <a:t>uvnit</a:t>
            </a:r>
            <a:r>
              <a:rPr lang="cs-CZ" dirty="0" smtClean="0"/>
              <a:t>ř</a:t>
            </a:r>
            <a:r>
              <a:rPr dirty="0" smtClean="0"/>
              <a:t> </a:t>
            </a:r>
            <a:r>
              <a:rPr dirty="0"/>
              <a:t>podnikové struktury buď v</a:t>
            </a:r>
            <a:r>
              <a:rPr dirty="0">
                <a:latin typeface="Times New Roman"/>
                <a:cs typeface="Times New Roman"/>
              </a:rPr>
              <a:t> </a:t>
            </a:r>
            <a:r>
              <a:rPr b="1" dirty="0"/>
              <a:t>účelovém nebo v druhovém členění, </a:t>
            </a:r>
            <a:r>
              <a:rPr dirty="0"/>
              <a:t>v</a:t>
            </a:r>
            <a:r>
              <a:rPr dirty="0">
                <a:latin typeface="Times New Roman"/>
                <a:cs typeface="Times New Roman"/>
              </a:rPr>
              <a:t> </a:t>
            </a:r>
            <a:r>
              <a:rPr dirty="0" err="1"/>
              <a:t>komplexním</a:t>
            </a:r>
            <a:r>
              <a:rPr dirty="0"/>
              <a:t> </a:t>
            </a:r>
            <a:r>
              <a:rPr dirty="0" smtClean="0"/>
              <a:t>prost</a:t>
            </a:r>
            <a:r>
              <a:rPr lang="cs-CZ" dirty="0" smtClean="0"/>
              <a:t>ř</a:t>
            </a:r>
            <a:r>
              <a:rPr dirty="0" err="1" smtClean="0"/>
              <a:t>edí</a:t>
            </a:r>
            <a:r>
              <a:rPr dirty="0" smtClean="0"/>
              <a:t> </a:t>
            </a:r>
            <a:r>
              <a:rPr dirty="0"/>
              <a:t>je výhodná kombinace</a:t>
            </a:r>
          </a:p>
          <a:p>
            <a:pPr marL="12700" marR="335915">
              <a:lnSpc>
                <a:spcPct val="93000"/>
              </a:lnSpc>
              <a:spcBef>
                <a:spcPts val="1345"/>
              </a:spcBef>
              <a:tabLst>
                <a:tab pos="2936875" algn="l"/>
              </a:tabLst>
            </a:pPr>
            <a:r>
              <a:rPr dirty="0" err="1"/>
              <a:t>Současné</a:t>
            </a:r>
            <a:r>
              <a:rPr dirty="0"/>
              <a:t> </a:t>
            </a:r>
            <a:r>
              <a:rPr dirty="0" smtClean="0"/>
              <a:t>prost</a:t>
            </a:r>
            <a:r>
              <a:rPr lang="cs-CZ" dirty="0" smtClean="0"/>
              <a:t>ř</a:t>
            </a:r>
            <a:r>
              <a:rPr dirty="0" err="1" smtClean="0"/>
              <a:t>edí</a:t>
            </a:r>
            <a:r>
              <a:rPr dirty="0" smtClean="0"/>
              <a:t> </a:t>
            </a:r>
            <a:r>
              <a:rPr dirty="0"/>
              <a:t>vyžaduje alternativy pro </a:t>
            </a:r>
            <a:r>
              <a:rPr dirty="0" smtClean="0"/>
              <a:t>r</a:t>
            </a:r>
            <a:r>
              <a:rPr lang="cs-CZ" dirty="0" smtClean="0"/>
              <a:t>ů</a:t>
            </a:r>
            <a:r>
              <a:rPr dirty="0" err="1" smtClean="0"/>
              <a:t>zné</a:t>
            </a:r>
            <a:r>
              <a:rPr dirty="0" smtClean="0"/>
              <a:t> </a:t>
            </a:r>
            <a:r>
              <a:rPr dirty="0"/>
              <a:t>stupně využití kapacity, zpracování	tzv. variantního rozpočtu režie vyžaduje, aby</a:t>
            </a:r>
            <a:r>
              <a:rPr dirty="0">
                <a:latin typeface="Times New Roman"/>
                <a:cs typeface="Times New Roman"/>
              </a:rPr>
              <a:t> </a:t>
            </a:r>
            <a:r>
              <a:rPr dirty="0"/>
              <a:t>jednotlivé položky režie byly rozčleněny také </a:t>
            </a:r>
            <a:r>
              <a:rPr b="1" dirty="0"/>
              <a:t>na fixní, proporcionální a smíšené</a:t>
            </a:r>
            <a:r>
              <a:rPr dirty="0"/>
              <a:t>, u nichž je </a:t>
            </a:r>
            <a:r>
              <a:rPr dirty="0" smtClean="0"/>
              <a:t>t</a:t>
            </a:r>
            <a:r>
              <a:rPr lang="cs-CZ" dirty="0" smtClean="0"/>
              <a:t>ř</a:t>
            </a:r>
            <a:r>
              <a:rPr dirty="0" err="1" smtClean="0"/>
              <a:t>eba</a:t>
            </a:r>
            <a:r>
              <a:rPr dirty="0" smtClean="0"/>
              <a:t> </a:t>
            </a:r>
            <a:r>
              <a:rPr dirty="0"/>
              <a:t>kvantifikovat fixní a proporcionální složku</a:t>
            </a:r>
          </a:p>
          <a:p>
            <a:pPr marL="12700">
              <a:lnSpc>
                <a:spcPts val="2780"/>
              </a:lnSpc>
              <a:spcBef>
                <a:spcPts val="1200"/>
              </a:spcBef>
            </a:pPr>
            <a:r>
              <a:rPr dirty="0"/>
              <a:t>V další rozlišovací úrovni je vhodné strukturovat a sledovat </a:t>
            </a:r>
            <a:r>
              <a:rPr b="1" dirty="0"/>
              <a:t>prvotní</a:t>
            </a:r>
          </a:p>
          <a:p>
            <a:pPr marL="12700">
              <a:lnSpc>
                <a:spcPts val="2780"/>
              </a:lnSpc>
            </a:pPr>
            <a:r>
              <a:rPr b="1" dirty="0"/>
              <a:t>(externí) a druhotné (interní) náklady</a:t>
            </a:r>
            <a:r>
              <a:rPr dirty="0"/>
              <a:t>.</a:t>
            </a:r>
          </a:p>
          <a:p>
            <a:pPr marL="12700" marR="673735">
              <a:lnSpc>
                <a:spcPct val="92900"/>
              </a:lnSpc>
              <a:spcBef>
                <a:spcPts val="1405"/>
              </a:spcBef>
            </a:pPr>
            <a:r>
              <a:rPr dirty="0" smtClean="0"/>
              <a:t>P</a:t>
            </a:r>
            <a:r>
              <a:rPr lang="cs-CZ" dirty="0"/>
              <a:t>ř</a:t>
            </a:r>
            <a:r>
              <a:rPr dirty="0" err="1" smtClean="0"/>
              <a:t>edmětem</a:t>
            </a:r>
            <a:r>
              <a:rPr dirty="0" smtClean="0"/>
              <a:t> </a:t>
            </a:r>
            <a:r>
              <a:rPr dirty="0"/>
              <a:t>rozpočtu </a:t>
            </a:r>
            <a:r>
              <a:rPr dirty="0" err="1"/>
              <a:t>konkrétního</a:t>
            </a:r>
            <a:r>
              <a:rPr dirty="0"/>
              <a:t> </a:t>
            </a:r>
            <a:r>
              <a:rPr dirty="0" err="1" smtClean="0"/>
              <a:t>st</a:t>
            </a:r>
            <a:r>
              <a:rPr lang="cs-CZ" dirty="0" smtClean="0"/>
              <a:t>ř</a:t>
            </a:r>
            <a:r>
              <a:rPr dirty="0" err="1" smtClean="0"/>
              <a:t>ediska</a:t>
            </a:r>
            <a:r>
              <a:rPr dirty="0" smtClean="0"/>
              <a:t> </a:t>
            </a:r>
            <a:r>
              <a:rPr dirty="0"/>
              <a:t>by měly být pouze náklady, za jejichž </a:t>
            </a:r>
            <a:r>
              <a:rPr dirty="0" err="1"/>
              <a:t>výši</a:t>
            </a:r>
            <a:r>
              <a:rPr dirty="0"/>
              <a:t> </a:t>
            </a:r>
            <a:r>
              <a:rPr dirty="0" err="1" smtClean="0"/>
              <a:t>st</a:t>
            </a:r>
            <a:r>
              <a:rPr lang="cs-CZ" dirty="0" smtClean="0"/>
              <a:t>ř</a:t>
            </a:r>
            <a:r>
              <a:rPr dirty="0" err="1" smtClean="0"/>
              <a:t>edisko</a:t>
            </a:r>
            <a:r>
              <a:rPr dirty="0" smtClean="0"/>
              <a:t> </a:t>
            </a:r>
            <a:r>
              <a:rPr dirty="0"/>
              <a:t>odpovídá, </a:t>
            </a:r>
            <a:r>
              <a:rPr dirty="0" err="1"/>
              <a:t>navíc</a:t>
            </a:r>
            <a:r>
              <a:rPr dirty="0"/>
              <a:t> </a:t>
            </a:r>
            <a:r>
              <a:rPr dirty="0" smtClean="0"/>
              <a:t>z</a:t>
            </a:r>
            <a:r>
              <a:rPr lang="cs-CZ" dirty="0" smtClean="0"/>
              <a:t>ř</a:t>
            </a:r>
            <a:r>
              <a:rPr dirty="0" err="1" smtClean="0"/>
              <a:t>etelně</a:t>
            </a:r>
            <a:r>
              <a:rPr dirty="0" smtClean="0"/>
              <a:t> </a:t>
            </a:r>
            <a:r>
              <a:rPr dirty="0"/>
              <a:t>oddělené od </a:t>
            </a:r>
            <a:r>
              <a:rPr dirty="0" err="1" smtClean="0"/>
              <a:t>náklad</a:t>
            </a:r>
            <a:r>
              <a:rPr lang="cs-CZ" dirty="0" smtClean="0"/>
              <a:t>ů</a:t>
            </a:r>
            <a:r>
              <a:rPr dirty="0" smtClean="0"/>
              <a:t>, </a:t>
            </a:r>
            <a:r>
              <a:rPr dirty="0"/>
              <a:t>které </a:t>
            </a:r>
            <a:r>
              <a:rPr dirty="0" err="1"/>
              <a:t>na</a:t>
            </a:r>
            <a:r>
              <a:rPr dirty="0"/>
              <a:t> </a:t>
            </a:r>
            <a:r>
              <a:rPr dirty="0" err="1" smtClean="0"/>
              <a:t>st</a:t>
            </a:r>
            <a:r>
              <a:rPr lang="cs-CZ" dirty="0" smtClean="0"/>
              <a:t>ř</a:t>
            </a:r>
            <a:r>
              <a:rPr dirty="0" err="1" smtClean="0"/>
              <a:t>edisku</a:t>
            </a:r>
            <a:r>
              <a:rPr dirty="0" smtClean="0"/>
              <a:t> </a:t>
            </a:r>
            <a:r>
              <a:rPr dirty="0"/>
              <a:t>vznikají, ale </a:t>
            </a:r>
            <a:r>
              <a:rPr dirty="0" err="1" smtClean="0"/>
              <a:t>st</a:t>
            </a:r>
            <a:r>
              <a:rPr lang="cs-CZ" dirty="0" smtClean="0"/>
              <a:t>ř</a:t>
            </a:r>
            <a:r>
              <a:rPr dirty="0" err="1" smtClean="0"/>
              <a:t>edisko</a:t>
            </a:r>
            <a:r>
              <a:rPr dirty="0" smtClean="0"/>
              <a:t> </a:t>
            </a:r>
            <a:r>
              <a:rPr dirty="0"/>
              <a:t>jejich výši neovlivňuje.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90530" y="391406"/>
            <a:ext cx="9102739" cy="117981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4630"/>
              </a:lnSpc>
            </a:pPr>
            <a:r>
              <a:rPr dirty="0"/>
              <a:t>Metody </a:t>
            </a:r>
            <a:r>
              <a:rPr dirty="0" err="1"/>
              <a:t>sestavování</a:t>
            </a:r>
            <a:r>
              <a:rPr dirty="0"/>
              <a:t> </a:t>
            </a:r>
            <a:r>
              <a:rPr dirty="0" err="1" smtClean="0"/>
              <a:t>rozpočt</a:t>
            </a:r>
            <a:r>
              <a:rPr lang="cs-CZ" dirty="0" smtClean="0"/>
              <a:t>ů</a:t>
            </a:r>
            <a:r>
              <a:rPr dirty="0" smtClean="0"/>
              <a:t> </a:t>
            </a:r>
            <a:r>
              <a:rPr dirty="0"/>
              <a:t>režijních</a:t>
            </a:r>
          </a:p>
          <a:p>
            <a:pPr marL="12700">
              <a:lnSpc>
                <a:spcPts val="4630"/>
              </a:lnSpc>
            </a:pPr>
            <a:r>
              <a:rPr dirty="0" err="1" smtClean="0"/>
              <a:t>náklad</a:t>
            </a:r>
            <a:r>
              <a:rPr lang="cs-CZ" dirty="0" smtClean="0"/>
              <a:t>ů</a:t>
            </a:r>
            <a:endParaRPr dirty="0"/>
          </a:p>
        </p:txBody>
      </p:sp>
      <p:sp>
        <p:nvSpPr>
          <p:cNvPr id="3" name="object 3"/>
          <p:cNvSpPr txBox="1"/>
          <p:nvPr/>
        </p:nvSpPr>
        <p:spPr>
          <a:xfrm>
            <a:off x="490530" y="1810107"/>
            <a:ext cx="132715" cy="89255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400" dirty="0">
                <a:solidFill>
                  <a:srgbClr val="FFFFFF"/>
                </a:solidFill>
                <a:latin typeface="Times New Roman"/>
                <a:cs typeface="Times New Roman"/>
              </a:rPr>
              <a:t>•</a:t>
            </a:r>
            <a:endParaRPr sz="24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200"/>
              </a:spcBef>
            </a:pPr>
            <a:r>
              <a:rPr sz="2400" dirty="0">
                <a:solidFill>
                  <a:srgbClr val="FFFFFF"/>
                </a:solidFill>
                <a:latin typeface="Times New Roman"/>
                <a:cs typeface="Times New Roman"/>
              </a:rPr>
              <a:t>•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170532" y="1808386"/>
            <a:ext cx="6137275" cy="89255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Variabilita metod </a:t>
            </a:r>
            <a:r>
              <a:rPr sz="2400" dirty="0" err="1">
                <a:solidFill>
                  <a:srgbClr val="FFFFFF"/>
                </a:solidFill>
                <a:latin typeface="Arial"/>
                <a:cs typeface="Arial"/>
              </a:rPr>
              <a:t>vlivem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dirty="0" smtClean="0">
                <a:solidFill>
                  <a:srgbClr val="FFFFFF"/>
                </a:solidFill>
                <a:latin typeface="Arial"/>
                <a:cs typeface="Arial"/>
              </a:rPr>
              <a:t>r</a:t>
            </a:r>
            <a:r>
              <a:rPr lang="cs-CZ" sz="2400" dirty="0" smtClean="0">
                <a:solidFill>
                  <a:srgbClr val="FFFFFF"/>
                </a:solidFill>
                <a:latin typeface="Arial"/>
                <a:cs typeface="Arial"/>
              </a:rPr>
              <a:t>ů</a:t>
            </a:r>
            <a:r>
              <a:rPr sz="2400" dirty="0" err="1" smtClean="0">
                <a:solidFill>
                  <a:srgbClr val="FFFFFF"/>
                </a:solidFill>
                <a:latin typeface="Arial"/>
                <a:cs typeface="Arial"/>
              </a:rPr>
              <a:t>znorodosti</a:t>
            </a:r>
            <a:r>
              <a:rPr sz="2400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dirty="0" err="1" smtClean="0">
                <a:solidFill>
                  <a:srgbClr val="FFFFFF"/>
                </a:solidFill>
                <a:latin typeface="Arial"/>
                <a:cs typeface="Arial"/>
              </a:rPr>
              <a:t>náklad</a:t>
            </a:r>
            <a:r>
              <a:rPr lang="cs-CZ" sz="2400" dirty="0" smtClean="0">
                <a:solidFill>
                  <a:srgbClr val="FFFFFF"/>
                </a:solidFill>
                <a:latin typeface="Arial"/>
                <a:cs typeface="Arial"/>
              </a:rPr>
              <a:t>ů</a:t>
            </a:r>
            <a:endParaRPr sz="2400" dirty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200"/>
              </a:spcBef>
            </a:pP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Metdoy</a:t>
            </a:r>
            <a:r>
              <a:rPr sz="24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ovlivněny zejména</a:t>
            </a:r>
            <a:endParaRPr sz="2400" dirty="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405252" y="2843430"/>
            <a:ext cx="6877050" cy="133882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577850" indent="-565150">
              <a:lnSpc>
                <a:spcPct val="100000"/>
              </a:lnSpc>
              <a:buClr>
                <a:srgbClr val="FFFFFF"/>
              </a:buClr>
              <a:buFont typeface="Times New Roman"/>
              <a:buChar char="–"/>
              <a:tabLst>
                <a:tab pos="578485" algn="l"/>
              </a:tabLst>
            </a:pP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Prvotními vstupy</a:t>
            </a:r>
            <a:endParaRPr sz="2400" dirty="0">
              <a:latin typeface="Arial"/>
              <a:cs typeface="Arial"/>
            </a:endParaRPr>
          </a:p>
          <a:p>
            <a:pPr marL="577850" indent="-565150">
              <a:lnSpc>
                <a:spcPct val="100000"/>
              </a:lnSpc>
              <a:spcBef>
                <a:spcPts val="900"/>
              </a:spcBef>
              <a:buClr>
                <a:srgbClr val="FFFFFF"/>
              </a:buClr>
              <a:buFont typeface="Times New Roman"/>
              <a:buChar char="–"/>
              <a:tabLst>
                <a:tab pos="578485" algn="l"/>
              </a:tabLst>
            </a:pPr>
            <a:r>
              <a:rPr sz="2400" dirty="0" err="1" smtClean="0">
                <a:solidFill>
                  <a:srgbClr val="FFFFFF"/>
                </a:solidFill>
                <a:latin typeface="Arial"/>
                <a:cs typeface="Arial"/>
              </a:rPr>
              <a:t>Zp</a:t>
            </a:r>
            <a:r>
              <a:rPr lang="cs-CZ" sz="2400" dirty="0" smtClean="0">
                <a:solidFill>
                  <a:srgbClr val="FFFFFF"/>
                </a:solidFill>
                <a:latin typeface="Arial"/>
                <a:cs typeface="Arial"/>
              </a:rPr>
              <a:t>ů</a:t>
            </a:r>
            <a:r>
              <a:rPr sz="2400" dirty="0" err="1" smtClean="0">
                <a:solidFill>
                  <a:srgbClr val="FFFFFF"/>
                </a:solidFill>
                <a:latin typeface="Arial"/>
                <a:cs typeface="Arial"/>
              </a:rPr>
              <a:t>sobem</a:t>
            </a:r>
            <a:r>
              <a:rPr sz="2400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jejich zpracování a</a:t>
            </a:r>
            <a:endParaRPr sz="2400" dirty="0">
              <a:latin typeface="Arial"/>
              <a:cs typeface="Arial"/>
            </a:endParaRPr>
          </a:p>
          <a:p>
            <a:pPr marL="577850" indent="-565150">
              <a:lnSpc>
                <a:spcPct val="100000"/>
              </a:lnSpc>
              <a:spcBef>
                <a:spcPts val="900"/>
              </a:spcBef>
              <a:buClr>
                <a:srgbClr val="FFFFFF"/>
              </a:buClr>
              <a:buFont typeface="Times New Roman"/>
              <a:buChar char="–"/>
              <a:tabLst>
                <a:tab pos="578485" algn="l"/>
              </a:tabLst>
            </a:pP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Výstup – </a:t>
            </a:r>
            <a:r>
              <a:rPr sz="2400" dirty="0" err="1" smtClean="0">
                <a:solidFill>
                  <a:srgbClr val="FFFFFF"/>
                </a:solidFill>
                <a:latin typeface="Arial"/>
                <a:cs typeface="Arial"/>
              </a:rPr>
              <a:t>zp</a:t>
            </a:r>
            <a:r>
              <a:rPr lang="cs-CZ" sz="2400" dirty="0" smtClean="0">
                <a:solidFill>
                  <a:srgbClr val="FFFFFF"/>
                </a:solidFill>
                <a:latin typeface="Arial"/>
                <a:cs typeface="Arial"/>
              </a:rPr>
              <a:t>ů</a:t>
            </a:r>
            <a:r>
              <a:rPr sz="2400" dirty="0" smtClean="0">
                <a:solidFill>
                  <a:srgbClr val="FFFFFF"/>
                </a:solidFill>
                <a:latin typeface="Arial"/>
                <a:cs typeface="Arial"/>
              </a:rPr>
              <a:t>sob 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stanovení nákladového úkolu</a:t>
            </a:r>
            <a:endParaRPr sz="2400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90530" y="391406"/>
            <a:ext cx="9102739" cy="920508"/>
          </a:xfrm>
          <a:prstGeom prst="rect">
            <a:avLst/>
          </a:prstGeom>
        </p:spPr>
        <p:txBody>
          <a:bodyPr vert="horz" wrap="square" lIns="0" tIns="302006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/>
              <a:t>Prvotní údaje pro </a:t>
            </a:r>
            <a:r>
              <a:rPr dirty="0" err="1"/>
              <a:t>sestavení</a:t>
            </a:r>
            <a:r>
              <a:rPr dirty="0"/>
              <a:t> </a:t>
            </a:r>
            <a:r>
              <a:rPr dirty="0" err="1" smtClean="0"/>
              <a:t>rozpočt</a:t>
            </a:r>
            <a:r>
              <a:rPr lang="cs-CZ" dirty="0" smtClean="0"/>
              <a:t>ů</a:t>
            </a:r>
            <a:endParaRPr dirty="0"/>
          </a:p>
        </p:txBody>
      </p:sp>
      <p:sp>
        <p:nvSpPr>
          <p:cNvPr id="3" name="object 3"/>
          <p:cNvSpPr txBox="1"/>
          <p:nvPr/>
        </p:nvSpPr>
        <p:spPr>
          <a:xfrm>
            <a:off x="490527" y="1808386"/>
            <a:ext cx="8855075" cy="14465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692150" marR="721360" indent="-680085">
              <a:lnSpc>
                <a:spcPts val="2680"/>
              </a:lnSpc>
            </a:pP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Tradiční </a:t>
            </a:r>
            <a:r>
              <a:rPr sz="2400" b="1" dirty="0">
                <a:solidFill>
                  <a:srgbClr val="FFFFFF"/>
                </a:solidFill>
                <a:latin typeface="Arial"/>
                <a:cs typeface="Arial"/>
              </a:rPr>
              <a:t>prvotní vstupy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,</a:t>
            </a:r>
            <a:r>
              <a:rPr sz="24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jsou</a:t>
            </a:r>
            <a:r>
              <a:rPr sz="24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b="1" dirty="0">
                <a:solidFill>
                  <a:srgbClr val="FFFFFF"/>
                </a:solidFill>
                <a:latin typeface="Arial"/>
                <a:cs typeface="Arial"/>
              </a:rPr>
              <a:t>skutečně dosažené úrovně režijních nákladů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,</a:t>
            </a:r>
            <a:r>
              <a:rPr sz="24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resp.</a:t>
            </a:r>
            <a:r>
              <a:rPr sz="24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skutečné objemy</a:t>
            </a:r>
            <a:r>
              <a:rPr sz="24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b="1" dirty="0">
                <a:solidFill>
                  <a:srgbClr val="FFFFFF"/>
                </a:solidFill>
                <a:latin typeface="Arial"/>
                <a:cs typeface="Arial"/>
              </a:rPr>
              <a:t>vztahových veličin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,</a:t>
            </a:r>
            <a:r>
              <a:rPr sz="24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které ovlivňují jejich</a:t>
            </a:r>
            <a:r>
              <a:rPr sz="24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výši</a:t>
            </a:r>
            <a:endParaRPr sz="2400" dirty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340"/>
              </a:spcBef>
            </a:pPr>
            <a:r>
              <a:rPr sz="2400" dirty="0" err="1">
                <a:solidFill>
                  <a:srgbClr val="FFFFFF"/>
                </a:solidFill>
                <a:latin typeface="Arial"/>
                <a:cs typeface="Arial"/>
              </a:rPr>
              <a:t>Zdroj</a:t>
            </a:r>
            <a:r>
              <a:rPr sz="24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dirty="0" err="1" smtClean="0">
                <a:solidFill>
                  <a:srgbClr val="FFFFFF"/>
                </a:solidFill>
                <a:latin typeface="Arial"/>
                <a:cs typeface="Arial"/>
              </a:rPr>
              <a:t>rozší</a:t>
            </a:r>
            <a:r>
              <a:rPr lang="cs-CZ" sz="2400" dirty="0" smtClean="0">
                <a:solidFill>
                  <a:srgbClr val="FFFFFF"/>
                </a:solidFill>
                <a:latin typeface="Arial"/>
                <a:cs typeface="Arial"/>
              </a:rPr>
              <a:t>ř</a:t>
            </a:r>
            <a:r>
              <a:rPr sz="2400" dirty="0" err="1" smtClean="0">
                <a:solidFill>
                  <a:srgbClr val="FFFFFF"/>
                </a:solidFill>
                <a:latin typeface="Arial"/>
                <a:cs typeface="Arial"/>
              </a:rPr>
              <a:t>ený</a:t>
            </a:r>
            <a:r>
              <a:rPr sz="2400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a</a:t>
            </a:r>
            <a:r>
              <a:rPr sz="24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relativně snadno</a:t>
            </a:r>
            <a:r>
              <a:rPr sz="24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zjistitelný,</a:t>
            </a:r>
            <a:r>
              <a:rPr sz="24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ovšem s</a:t>
            </a:r>
            <a:r>
              <a:rPr sz="24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omezením:</a:t>
            </a:r>
            <a:endParaRPr sz="2400" dirty="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90522" y="3323440"/>
            <a:ext cx="132715" cy="36933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400" dirty="0">
                <a:solidFill>
                  <a:srgbClr val="FFFFFF"/>
                </a:solidFill>
                <a:latin typeface="Times New Roman"/>
                <a:cs typeface="Times New Roman"/>
              </a:rPr>
              <a:t>•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155700" y="3323440"/>
            <a:ext cx="8350250" cy="142346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2780"/>
              </a:lnSpc>
            </a:pPr>
            <a:r>
              <a:rPr sz="2400" dirty="0" smtClean="0">
                <a:solidFill>
                  <a:srgbClr val="FFFFFF"/>
                </a:solidFill>
                <a:latin typeface="Arial"/>
                <a:cs typeface="Arial"/>
              </a:rPr>
              <a:t>m</a:t>
            </a:r>
            <a:r>
              <a:rPr lang="cs-CZ" sz="2400" dirty="0" smtClean="0">
                <a:solidFill>
                  <a:srgbClr val="FFFFFF"/>
                </a:solidFill>
                <a:latin typeface="Arial"/>
                <a:cs typeface="Arial"/>
              </a:rPr>
              <a:t>ů</a:t>
            </a:r>
            <a:r>
              <a:rPr sz="2400" dirty="0" err="1" smtClean="0">
                <a:solidFill>
                  <a:srgbClr val="FFFFFF"/>
                </a:solidFill>
                <a:latin typeface="Arial"/>
                <a:cs typeface="Arial"/>
              </a:rPr>
              <a:t>že</a:t>
            </a:r>
            <a:r>
              <a:rPr sz="2400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být </a:t>
            </a:r>
            <a:r>
              <a:rPr sz="2400" dirty="0" err="1">
                <a:solidFill>
                  <a:srgbClr val="FFFFFF"/>
                </a:solidFill>
                <a:latin typeface="Arial"/>
                <a:cs typeface="Arial"/>
              </a:rPr>
              <a:t>ovlivněn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cs-CZ" sz="2400" dirty="0" smtClean="0">
                <a:solidFill>
                  <a:srgbClr val="FFFFFF"/>
                </a:solidFill>
                <a:latin typeface="Arial"/>
                <a:cs typeface="Arial"/>
              </a:rPr>
              <a:t>ř</a:t>
            </a:r>
            <a:r>
              <a:rPr sz="2400" dirty="0" err="1" smtClean="0">
                <a:solidFill>
                  <a:srgbClr val="FFFFFF"/>
                </a:solidFill>
                <a:latin typeface="Arial"/>
                <a:cs typeface="Arial"/>
              </a:rPr>
              <a:t>adou</a:t>
            </a:r>
            <a:r>
              <a:rPr sz="2400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nahodilých a</a:t>
            </a:r>
            <a:r>
              <a:rPr sz="24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dirty="0" err="1" smtClean="0">
                <a:solidFill>
                  <a:srgbClr val="FFFFFF"/>
                </a:solidFill>
                <a:latin typeface="Arial"/>
                <a:cs typeface="Arial"/>
              </a:rPr>
              <a:t>mimo</a:t>
            </a:r>
            <a:r>
              <a:rPr lang="cs-CZ" sz="2400" dirty="0" smtClean="0">
                <a:solidFill>
                  <a:srgbClr val="FFFFFF"/>
                </a:solidFill>
                <a:latin typeface="Arial"/>
                <a:cs typeface="Arial"/>
              </a:rPr>
              <a:t>ř</a:t>
            </a:r>
            <a:r>
              <a:rPr sz="2400" dirty="0" err="1" smtClean="0">
                <a:solidFill>
                  <a:srgbClr val="FFFFFF"/>
                </a:solidFill>
                <a:latin typeface="Arial"/>
                <a:cs typeface="Arial"/>
              </a:rPr>
              <a:t>ádných</a:t>
            </a:r>
            <a:r>
              <a:rPr sz="2400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okolností</a:t>
            </a:r>
            <a:endParaRPr sz="2400" dirty="0">
              <a:latin typeface="Arial"/>
              <a:cs typeface="Arial"/>
            </a:endParaRPr>
          </a:p>
          <a:p>
            <a:pPr marL="12700" marR="403225">
              <a:lnSpc>
                <a:spcPts val="2680"/>
              </a:lnSpc>
              <a:spcBef>
                <a:spcPts val="155"/>
              </a:spcBef>
              <a:tabLst>
                <a:tab pos="4392930" algn="l"/>
              </a:tabLst>
            </a:pP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stejně jako</a:t>
            </a:r>
            <a:r>
              <a:rPr sz="24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cenovými,</a:t>
            </a:r>
            <a:r>
              <a:rPr sz="24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organizačními a</a:t>
            </a:r>
            <a:r>
              <a:rPr sz="24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jinými vlivy,</a:t>
            </a:r>
            <a:r>
              <a:rPr sz="24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které se</a:t>
            </a:r>
            <a:r>
              <a:rPr sz="24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v</a:t>
            </a:r>
            <a:r>
              <a:rPr sz="24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budoucnu</a:t>
            </a:r>
            <a:r>
              <a:rPr sz="24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dirty="0" err="1">
                <a:solidFill>
                  <a:srgbClr val="FFFFFF"/>
                </a:solidFill>
                <a:latin typeface="Arial"/>
                <a:cs typeface="Arial"/>
              </a:rPr>
              <a:t>nemusí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dirty="0" err="1" smtClean="0">
                <a:solidFill>
                  <a:srgbClr val="FFFFFF"/>
                </a:solidFill>
                <a:latin typeface="Arial"/>
                <a:cs typeface="Arial"/>
              </a:rPr>
              <a:t>opakovat</a:t>
            </a:r>
            <a:r>
              <a:rPr lang="cs-CZ" sz="2400" dirty="0">
                <a:solidFill>
                  <a:srgbClr val="FFFFFF"/>
                </a:solidFill>
                <a:latin typeface="Arial"/>
                <a:cs typeface="Arial"/>
              </a:rPr>
              <a:t>,</a:t>
            </a:r>
            <a:r>
              <a:rPr lang="cs-CZ" sz="2400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dirty="0" err="1" smtClean="0">
                <a:solidFill>
                  <a:srgbClr val="FFFFFF"/>
                </a:solidFill>
                <a:latin typeface="Arial"/>
                <a:cs typeface="Arial"/>
              </a:rPr>
              <a:t>snaha</a:t>
            </a:r>
            <a:r>
              <a:rPr sz="2400" dirty="0" smtClean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pomocí úprav eliminovat</a:t>
            </a:r>
            <a:endParaRPr sz="2400" dirty="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490520" y="4759676"/>
            <a:ext cx="132080" cy="36933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400" dirty="0">
                <a:solidFill>
                  <a:srgbClr val="FFFFFF"/>
                </a:solidFill>
                <a:latin typeface="Times New Roman"/>
                <a:cs typeface="Times New Roman"/>
              </a:rPr>
              <a:t>•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490517" y="4757956"/>
            <a:ext cx="8909685" cy="248138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692150" marR="5080">
              <a:lnSpc>
                <a:spcPct val="93200"/>
              </a:lnSpc>
            </a:pPr>
            <a:r>
              <a:rPr sz="2400" dirty="0" err="1">
                <a:solidFill>
                  <a:srgbClr val="FFFFFF"/>
                </a:solidFill>
                <a:latin typeface="Arial"/>
                <a:cs typeface="Arial"/>
              </a:rPr>
              <a:t>i</a:t>
            </a:r>
            <a:r>
              <a:rPr sz="24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dirty="0" smtClean="0">
                <a:solidFill>
                  <a:srgbClr val="FFFFFF"/>
                </a:solidFill>
                <a:latin typeface="Arial"/>
                <a:cs typeface="Arial"/>
              </a:rPr>
              <a:t>p</a:t>
            </a:r>
            <a:r>
              <a:rPr lang="cs-CZ" sz="2400" dirty="0" smtClean="0">
                <a:solidFill>
                  <a:srgbClr val="FFFFFF"/>
                </a:solidFill>
                <a:latin typeface="Arial"/>
                <a:cs typeface="Arial"/>
              </a:rPr>
              <a:t>ř</a:t>
            </a:r>
            <a:r>
              <a:rPr sz="2400" dirty="0" err="1" smtClean="0">
                <a:solidFill>
                  <a:srgbClr val="FFFFFF"/>
                </a:solidFill>
                <a:latin typeface="Arial"/>
                <a:cs typeface="Arial"/>
              </a:rPr>
              <a:t>i</a:t>
            </a:r>
            <a:r>
              <a:rPr sz="2400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jejich</a:t>
            </a:r>
            <a:r>
              <a:rPr sz="24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naprosté eliminaci</a:t>
            </a:r>
            <a:r>
              <a:rPr sz="24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je</a:t>
            </a:r>
            <a:r>
              <a:rPr sz="24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ovšem základním problémem </a:t>
            </a:r>
            <a:r>
              <a:rPr sz="2400" dirty="0" err="1">
                <a:solidFill>
                  <a:srgbClr val="FFFFFF"/>
                </a:solidFill>
                <a:latin typeface="Arial"/>
                <a:cs typeface="Arial"/>
              </a:rPr>
              <a:t>tohoto</a:t>
            </a:r>
            <a:r>
              <a:rPr sz="24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dirty="0" smtClean="0">
                <a:solidFill>
                  <a:srgbClr val="FFFFFF"/>
                </a:solidFill>
                <a:latin typeface="Arial"/>
                <a:cs typeface="Arial"/>
              </a:rPr>
              <a:t>p</a:t>
            </a:r>
            <a:r>
              <a:rPr lang="cs-CZ" sz="2400" dirty="0" smtClean="0">
                <a:solidFill>
                  <a:srgbClr val="FFFFFF"/>
                </a:solidFill>
                <a:latin typeface="Arial"/>
                <a:cs typeface="Arial"/>
              </a:rPr>
              <a:t>ř</a:t>
            </a:r>
            <a:r>
              <a:rPr sz="2400" dirty="0" err="1" smtClean="0">
                <a:solidFill>
                  <a:srgbClr val="FFFFFF"/>
                </a:solidFill>
                <a:latin typeface="Arial"/>
                <a:cs typeface="Arial"/>
              </a:rPr>
              <a:t>ístupu</a:t>
            </a:r>
            <a:r>
              <a:rPr sz="2400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skutečnost,</a:t>
            </a:r>
            <a:r>
              <a:rPr sz="24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že </a:t>
            </a:r>
            <a:r>
              <a:rPr sz="2400" b="1" dirty="0">
                <a:solidFill>
                  <a:srgbClr val="FFFFFF"/>
                </a:solidFill>
                <a:latin typeface="Arial"/>
                <a:cs typeface="Arial"/>
              </a:rPr>
              <a:t>konzervuje</a:t>
            </a:r>
            <a:r>
              <a:rPr sz="2400" b="1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b="1" dirty="0">
                <a:solidFill>
                  <a:srgbClr val="FFFFFF"/>
                </a:solidFill>
                <a:latin typeface="Arial"/>
                <a:cs typeface="Arial"/>
              </a:rPr>
              <a:t>v</a:t>
            </a:r>
            <a:r>
              <a:rPr sz="2400" b="1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b="1" dirty="0">
                <a:solidFill>
                  <a:srgbClr val="FFFFFF"/>
                </a:solidFill>
                <a:latin typeface="Arial"/>
                <a:cs typeface="Arial"/>
              </a:rPr>
              <a:t>minulosti</a:t>
            </a:r>
            <a:r>
              <a:rPr sz="2400" b="1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b="1" dirty="0">
                <a:solidFill>
                  <a:srgbClr val="FFFFFF"/>
                </a:solidFill>
                <a:latin typeface="Arial"/>
                <a:cs typeface="Arial"/>
              </a:rPr>
              <a:t>dosaženou úroveň režijních nákladů</a:t>
            </a:r>
            <a:endParaRPr sz="2400" dirty="0">
              <a:latin typeface="Arial"/>
              <a:cs typeface="Arial"/>
            </a:endParaRPr>
          </a:p>
          <a:p>
            <a:pPr marL="692150" marR="146050" indent="-680085">
              <a:lnSpc>
                <a:spcPct val="93100"/>
              </a:lnSpc>
              <a:spcBef>
                <a:spcPts val="595"/>
              </a:spcBef>
              <a:tabLst>
                <a:tab pos="7540625" algn="l"/>
              </a:tabLst>
            </a:pP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Reakcí je</a:t>
            </a:r>
            <a:r>
              <a:rPr sz="24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ZBB</a:t>
            </a:r>
            <a:r>
              <a:rPr sz="24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(Zero</a:t>
            </a:r>
            <a:r>
              <a:rPr sz="24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Based</a:t>
            </a:r>
            <a:r>
              <a:rPr sz="24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Budgeting),</a:t>
            </a:r>
            <a:r>
              <a:rPr sz="24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dirty="0" smtClean="0">
                <a:solidFill>
                  <a:srgbClr val="FFFFFF"/>
                </a:solidFill>
                <a:latin typeface="Arial"/>
                <a:cs typeface="Arial"/>
              </a:rPr>
              <a:t>p</a:t>
            </a:r>
            <a:r>
              <a:rPr lang="cs-CZ" sz="2400" dirty="0" smtClean="0">
                <a:solidFill>
                  <a:srgbClr val="FFFFFF"/>
                </a:solidFill>
                <a:latin typeface="Arial"/>
                <a:cs typeface="Arial"/>
              </a:rPr>
              <a:t>ř</a:t>
            </a:r>
            <a:r>
              <a:rPr sz="2400" dirty="0" err="1" smtClean="0">
                <a:solidFill>
                  <a:srgbClr val="FFFFFF"/>
                </a:solidFill>
                <a:latin typeface="Arial"/>
                <a:cs typeface="Arial"/>
              </a:rPr>
              <a:t>i</a:t>
            </a:r>
            <a:r>
              <a:rPr sz="2400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sestavování rozpočtu se</a:t>
            </a:r>
            <a:r>
              <a:rPr sz="24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nevychází z</a:t>
            </a:r>
            <a:r>
              <a:rPr sz="24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minulosti,</a:t>
            </a:r>
            <a:r>
              <a:rPr sz="24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ale</a:t>
            </a:r>
            <a:r>
              <a:rPr sz="24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z</a:t>
            </a:r>
            <a:r>
              <a:rPr sz="24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odborného odhadu</a:t>
            </a:r>
            <a:r>
              <a:rPr sz="24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aktivit,</a:t>
            </a:r>
            <a:r>
              <a:rPr sz="24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které </a:t>
            </a:r>
            <a:r>
              <a:rPr sz="2400" dirty="0" err="1">
                <a:solidFill>
                  <a:srgbClr val="FFFFFF"/>
                </a:solidFill>
                <a:latin typeface="Arial"/>
                <a:cs typeface="Arial"/>
              </a:rPr>
              <a:t>bude</a:t>
            </a:r>
            <a:r>
              <a:rPr sz="24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dirty="0" smtClean="0">
                <a:solidFill>
                  <a:srgbClr val="FFFFFF"/>
                </a:solidFill>
                <a:latin typeface="Arial"/>
                <a:cs typeface="Arial"/>
              </a:rPr>
              <a:t>t</a:t>
            </a:r>
            <a:r>
              <a:rPr lang="cs-CZ" sz="2400" dirty="0" smtClean="0">
                <a:solidFill>
                  <a:srgbClr val="FFFFFF"/>
                </a:solidFill>
                <a:latin typeface="Arial"/>
                <a:cs typeface="Arial"/>
              </a:rPr>
              <a:t>ř</a:t>
            </a:r>
            <a:r>
              <a:rPr sz="2400" dirty="0" err="1" smtClean="0">
                <a:solidFill>
                  <a:srgbClr val="FFFFFF"/>
                </a:solidFill>
                <a:latin typeface="Arial"/>
                <a:cs typeface="Arial"/>
              </a:rPr>
              <a:t>eba</a:t>
            </a:r>
            <a:r>
              <a:rPr sz="2400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provádět v</a:t>
            </a:r>
            <a:r>
              <a:rPr sz="24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hodnoceném období.</a:t>
            </a:r>
            <a:r>
              <a:rPr sz="2400" dirty="0">
                <a:solidFill>
                  <a:srgbClr val="FFFFFF"/>
                </a:solidFill>
                <a:latin typeface="Times New Roman"/>
                <a:cs typeface="Times New Roman"/>
              </a:rPr>
              <a:t>	</a:t>
            </a:r>
            <a:r>
              <a:rPr sz="2400" dirty="0" smtClean="0">
                <a:solidFill>
                  <a:srgbClr val="FFFFFF"/>
                </a:solidFill>
                <a:latin typeface="Arial"/>
                <a:cs typeface="Arial"/>
              </a:rPr>
              <a:t>Pot</a:t>
            </a:r>
            <a:r>
              <a:rPr lang="cs-CZ" sz="2400" dirty="0" smtClean="0">
                <a:solidFill>
                  <a:srgbClr val="FFFFFF"/>
                </a:solidFill>
                <a:latin typeface="Arial"/>
                <a:cs typeface="Arial"/>
              </a:rPr>
              <a:t>ř</a:t>
            </a:r>
            <a:r>
              <a:rPr sz="2400" dirty="0" err="1" smtClean="0">
                <a:solidFill>
                  <a:srgbClr val="FFFFFF"/>
                </a:solidFill>
                <a:latin typeface="Arial"/>
                <a:cs typeface="Arial"/>
              </a:rPr>
              <a:t>eba</a:t>
            </a:r>
            <a:r>
              <a:rPr sz="2400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zjistit</a:t>
            </a:r>
            <a:r>
              <a:rPr sz="24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a</a:t>
            </a:r>
            <a:r>
              <a:rPr sz="24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obhájit aktivity</a:t>
            </a:r>
            <a:r>
              <a:rPr sz="24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a</a:t>
            </a:r>
            <a:r>
              <a:rPr sz="24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jejich</a:t>
            </a:r>
            <a:r>
              <a:rPr sz="24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rozsah</a:t>
            </a:r>
            <a:endParaRPr sz="2400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90530" y="391406"/>
            <a:ext cx="9102739" cy="920508"/>
          </a:xfrm>
          <a:prstGeom prst="rect">
            <a:avLst/>
          </a:prstGeom>
        </p:spPr>
        <p:txBody>
          <a:bodyPr vert="horz" wrap="square" lIns="0" tIns="302006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err="1" smtClean="0"/>
              <a:t>Zp</a:t>
            </a:r>
            <a:r>
              <a:rPr lang="cs-CZ" dirty="0" smtClean="0"/>
              <a:t>ů</a:t>
            </a:r>
            <a:r>
              <a:rPr dirty="0" smtClean="0"/>
              <a:t>sob </a:t>
            </a:r>
            <a:r>
              <a:rPr dirty="0"/>
              <a:t>zpracování </a:t>
            </a:r>
            <a:r>
              <a:rPr dirty="0" err="1"/>
              <a:t>prvotních</a:t>
            </a:r>
            <a:r>
              <a:rPr dirty="0"/>
              <a:t> </a:t>
            </a:r>
            <a:r>
              <a:rPr dirty="0" err="1" smtClean="0"/>
              <a:t>údaj</a:t>
            </a:r>
            <a:r>
              <a:rPr lang="cs-CZ" dirty="0" smtClean="0"/>
              <a:t>ů</a:t>
            </a:r>
            <a:endParaRPr dirty="0"/>
          </a:p>
        </p:txBody>
      </p:sp>
      <p:sp>
        <p:nvSpPr>
          <p:cNvPr id="3" name="object 3"/>
          <p:cNvSpPr txBox="1"/>
          <p:nvPr/>
        </p:nvSpPr>
        <p:spPr>
          <a:xfrm>
            <a:off x="490530" y="1808386"/>
            <a:ext cx="9055100" cy="434221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49250" indent="-336550">
              <a:lnSpc>
                <a:spcPts val="2780"/>
              </a:lnSpc>
              <a:buClr>
                <a:srgbClr val="FFFFFF"/>
              </a:buClr>
              <a:buFont typeface="Times New Roman"/>
              <a:buChar char="•"/>
              <a:tabLst>
                <a:tab pos="349885" algn="l"/>
              </a:tabLst>
            </a:pP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Indexní metoda – nejjednodušší, aplikace </a:t>
            </a:r>
            <a:r>
              <a:rPr sz="2400" dirty="0" err="1">
                <a:solidFill>
                  <a:srgbClr val="FFFFFF"/>
                </a:solidFill>
                <a:latin typeface="Arial"/>
                <a:cs typeface="Arial"/>
              </a:rPr>
              <a:t>indexu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dirty="0" err="1" smtClean="0">
                <a:solidFill>
                  <a:srgbClr val="FFFFFF"/>
                </a:solidFill>
                <a:latin typeface="Arial"/>
                <a:cs typeface="Arial"/>
              </a:rPr>
              <a:t>vyjad</a:t>
            </a:r>
            <a:r>
              <a:rPr lang="cs-CZ" sz="2400" dirty="0" smtClean="0">
                <a:solidFill>
                  <a:srgbClr val="FFFFFF"/>
                </a:solidFill>
                <a:latin typeface="Arial"/>
                <a:cs typeface="Arial"/>
              </a:rPr>
              <a:t>ř</a:t>
            </a:r>
            <a:r>
              <a:rPr sz="2400" dirty="0" err="1" smtClean="0">
                <a:solidFill>
                  <a:srgbClr val="FFFFFF"/>
                </a:solidFill>
                <a:latin typeface="Arial"/>
                <a:cs typeface="Arial"/>
              </a:rPr>
              <a:t>uje</a:t>
            </a:r>
            <a:r>
              <a:rPr sz="2400" dirty="0" smtClean="0">
                <a:solidFill>
                  <a:srgbClr val="FFFFFF"/>
                </a:solidFill>
                <a:latin typeface="Arial"/>
                <a:cs typeface="Arial"/>
              </a:rPr>
              <a:t> r</a:t>
            </a:r>
            <a:r>
              <a:rPr lang="cs-CZ" sz="2400" dirty="0" smtClean="0">
                <a:solidFill>
                  <a:srgbClr val="FFFFFF"/>
                </a:solidFill>
                <a:latin typeface="Arial"/>
                <a:cs typeface="Arial"/>
              </a:rPr>
              <a:t>ů</a:t>
            </a:r>
            <a:r>
              <a:rPr sz="2400" dirty="0" err="1" smtClean="0">
                <a:solidFill>
                  <a:srgbClr val="FFFFFF"/>
                </a:solidFill>
                <a:latin typeface="Arial"/>
                <a:cs typeface="Arial"/>
              </a:rPr>
              <a:t>st</a:t>
            </a:r>
            <a:endParaRPr sz="2400" dirty="0">
              <a:latin typeface="Arial"/>
              <a:cs typeface="Arial"/>
            </a:endParaRPr>
          </a:p>
          <a:p>
            <a:pPr marL="349250">
              <a:lnSpc>
                <a:spcPts val="2780"/>
              </a:lnSpc>
            </a:pP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či pokles (u položek, kde se </a:t>
            </a:r>
            <a:r>
              <a:rPr sz="2400" dirty="0" smtClean="0">
                <a:solidFill>
                  <a:srgbClr val="FFFFFF"/>
                </a:solidFill>
                <a:latin typeface="Arial"/>
                <a:cs typeface="Arial"/>
              </a:rPr>
              <a:t>p</a:t>
            </a:r>
            <a:r>
              <a:rPr lang="cs-CZ" sz="2400" dirty="0" smtClean="0">
                <a:solidFill>
                  <a:srgbClr val="FFFFFF"/>
                </a:solidFill>
                <a:latin typeface="Arial"/>
                <a:cs typeface="Arial"/>
              </a:rPr>
              <a:t>ř</a:t>
            </a:r>
            <a:r>
              <a:rPr sz="2400" dirty="0" err="1" smtClean="0">
                <a:solidFill>
                  <a:srgbClr val="FFFFFF"/>
                </a:solidFill>
                <a:latin typeface="Arial"/>
                <a:cs typeface="Arial"/>
              </a:rPr>
              <a:t>edpokládá</a:t>
            </a:r>
            <a:r>
              <a:rPr sz="2400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vztah k objemu)</a:t>
            </a:r>
            <a:endParaRPr sz="2400" dirty="0">
              <a:latin typeface="Arial"/>
              <a:cs typeface="Arial"/>
            </a:endParaRPr>
          </a:p>
          <a:p>
            <a:pPr marL="349250" marR="5080" indent="-336550">
              <a:lnSpc>
                <a:spcPts val="2680"/>
              </a:lnSpc>
              <a:spcBef>
                <a:spcPts val="1455"/>
              </a:spcBef>
              <a:buClr>
                <a:srgbClr val="FFFFFF"/>
              </a:buClr>
              <a:buFont typeface="Times New Roman"/>
              <a:buChar char="•"/>
              <a:tabLst>
                <a:tab pos="349885" algn="l"/>
              </a:tabLst>
            </a:pPr>
            <a:r>
              <a:rPr sz="2400" dirty="0" smtClean="0">
                <a:solidFill>
                  <a:srgbClr val="FFFFFF"/>
                </a:solidFill>
                <a:latin typeface="Arial"/>
                <a:cs typeface="Arial"/>
              </a:rPr>
              <a:t>P</a:t>
            </a:r>
            <a:r>
              <a:rPr lang="cs-CZ" sz="2400" dirty="0" smtClean="0">
                <a:solidFill>
                  <a:srgbClr val="FFFFFF"/>
                </a:solidFill>
                <a:latin typeface="Arial"/>
                <a:cs typeface="Arial"/>
              </a:rPr>
              <a:t>ř</a:t>
            </a:r>
            <a:r>
              <a:rPr sz="2400" dirty="0" err="1" smtClean="0">
                <a:solidFill>
                  <a:srgbClr val="FFFFFF"/>
                </a:solidFill>
                <a:latin typeface="Arial"/>
                <a:cs typeface="Arial"/>
              </a:rPr>
              <a:t>edpokladem</a:t>
            </a:r>
            <a:r>
              <a:rPr sz="2400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je schopnost odlišit fixní a variabilní část </a:t>
            </a:r>
            <a:r>
              <a:rPr sz="2400" dirty="0" err="1">
                <a:solidFill>
                  <a:srgbClr val="FFFFFF"/>
                </a:solidFill>
                <a:latin typeface="Arial"/>
                <a:cs typeface="Arial"/>
              </a:rPr>
              <a:t>režijních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dirty="0" err="1" smtClean="0">
                <a:solidFill>
                  <a:srgbClr val="FFFFFF"/>
                </a:solidFill>
                <a:latin typeface="Arial"/>
                <a:cs typeface="Arial"/>
              </a:rPr>
              <a:t>náklad</a:t>
            </a:r>
            <a:r>
              <a:rPr lang="cs-CZ" sz="2400" dirty="0" smtClean="0">
                <a:solidFill>
                  <a:srgbClr val="FFFFFF"/>
                </a:solidFill>
                <a:latin typeface="Arial"/>
                <a:cs typeface="Arial"/>
              </a:rPr>
              <a:t>ů</a:t>
            </a:r>
            <a:endParaRPr sz="2400" dirty="0">
              <a:latin typeface="Arial"/>
              <a:cs typeface="Arial"/>
            </a:endParaRPr>
          </a:p>
          <a:p>
            <a:pPr marL="349250" indent="-336550">
              <a:lnSpc>
                <a:spcPts val="2780"/>
              </a:lnSpc>
              <a:spcBef>
                <a:spcPts val="1145"/>
              </a:spcBef>
              <a:buClr>
                <a:srgbClr val="FFFFFF"/>
              </a:buClr>
              <a:buFont typeface="Times New Roman"/>
              <a:buChar char="•"/>
              <a:tabLst>
                <a:tab pos="349885" algn="l"/>
              </a:tabLst>
            </a:pP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Základem je </a:t>
            </a:r>
            <a:r>
              <a:rPr sz="2400" b="1" dirty="0">
                <a:solidFill>
                  <a:srgbClr val="FFFFFF"/>
                </a:solidFill>
                <a:latin typeface="Arial"/>
                <a:cs typeface="Arial"/>
              </a:rPr>
              <a:t>věcná analýza 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– závislost na objemu lze odvodit z</a:t>
            </a:r>
            <a:endParaRPr sz="2400" dirty="0">
              <a:latin typeface="Arial"/>
              <a:cs typeface="Arial"/>
            </a:endParaRPr>
          </a:p>
          <a:p>
            <a:pPr marL="349250">
              <a:lnSpc>
                <a:spcPts val="2780"/>
              </a:lnSpc>
            </a:pPr>
            <a:r>
              <a:rPr sz="2400" dirty="0" err="1">
                <a:solidFill>
                  <a:srgbClr val="FFFFFF"/>
                </a:solidFill>
                <a:latin typeface="Arial"/>
                <a:cs typeface="Arial"/>
              </a:rPr>
              <a:t>podstaty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dirty="0" err="1" smtClean="0">
                <a:solidFill>
                  <a:srgbClr val="FFFFFF"/>
                </a:solidFill>
                <a:latin typeface="Arial"/>
                <a:cs typeface="Arial"/>
              </a:rPr>
              <a:t>náklad</a:t>
            </a:r>
            <a:r>
              <a:rPr lang="cs-CZ" sz="2400" dirty="0" smtClean="0">
                <a:solidFill>
                  <a:srgbClr val="FFFFFF"/>
                </a:solidFill>
                <a:latin typeface="Arial"/>
                <a:cs typeface="Arial"/>
              </a:rPr>
              <a:t>ů</a:t>
            </a:r>
            <a:endParaRPr sz="2400" dirty="0">
              <a:latin typeface="Arial"/>
              <a:cs typeface="Arial"/>
            </a:endParaRPr>
          </a:p>
          <a:p>
            <a:pPr marL="349250" marR="226060" indent="-336550">
              <a:lnSpc>
                <a:spcPts val="2680"/>
              </a:lnSpc>
              <a:spcBef>
                <a:spcPts val="1455"/>
              </a:spcBef>
              <a:buClr>
                <a:srgbClr val="FFFFFF"/>
              </a:buClr>
              <a:buFont typeface="Times New Roman"/>
              <a:buChar char="•"/>
              <a:tabLst>
                <a:tab pos="349885" algn="l"/>
              </a:tabLst>
            </a:pP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Alternativně lze využít </a:t>
            </a:r>
            <a:r>
              <a:rPr sz="2400" b="1" dirty="0">
                <a:solidFill>
                  <a:srgbClr val="FFFFFF"/>
                </a:solidFill>
                <a:latin typeface="Arial"/>
                <a:cs typeface="Arial"/>
              </a:rPr>
              <a:t>matematicko-statistické 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metody</a:t>
            </a:r>
            <a:r>
              <a:rPr sz="24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– korelační </a:t>
            </a:r>
            <a:r>
              <a:rPr sz="2400" dirty="0" err="1">
                <a:solidFill>
                  <a:srgbClr val="FFFFFF"/>
                </a:solidFill>
                <a:latin typeface="Arial"/>
                <a:cs typeface="Arial"/>
              </a:rPr>
              <a:t>analýza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dirty="0" err="1" smtClean="0">
                <a:solidFill>
                  <a:srgbClr val="FFFFFF"/>
                </a:solidFill>
                <a:latin typeface="Arial"/>
                <a:cs typeface="Arial"/>
              </a:rPr>
              <a:t>vztah</a:t>
            </a:r>
            <a:r>
              <a:rPr lang="cs-CZ" sz="2400" dirty="0" smtClean="0">
                <a:solidFill>
                  <a:srgbClr val="FFFFFF"/>
                </a:solidFill>
                <a:latin typeface="Arial"/>
                <a:cs typeface="Arial"/>
              </a:rPr>
              <a:t>ů</a:t>
            </a:r>
            <a:r>
              <a:rPr sz="2400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dirty="0" err="1">
                <a:solidFill>
                  <a:srgbClr val="FFFFFF"/>
                </a:solidFill>
                <a:latin typeface="Arial"/>
                <a:cs typeface="Arial"/>
              </a:rPr>
              <a:t>mezi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dirty="0" err="1" smtClean="0">
                <a:solidFill>
                  <a:srgbClr val="FFFFFF"/>
                </a:solidFill>
                <a:latin typeface="Arial"/>
                <a:cs typeface="Arial"/>
              </a:rPr>
              <a:t>mě</a:t>
            </a:r>
            <a:r>
              <a:rPr lang="cs-CZ" sz="2400" dirty="0" smtClean="0">
                <a:solidFill>
                  <a:srgbClr val="FFFFFF"/>
                </a:solidFill>
                <a:latin typeface="Arial"/>
                <a:cs typeface="Arial"/>
              </a:rPr>
              <a:t>ř</a:t>
            </a:r>
            <a:r>
              <a:rPr sz="2400" dirty="0" err="1" smtClean="0">
                <a:solidFill>
                  <a:srgbClr val="FFFFFF"/>
                </a:solidFill>
                <a:latin typeface="Arial"/>
                <a:cs typeface="Arial"/>
              </a:rPr>
              <a:t>itelnými</a:t>
            </a:r>
            <a:r>
              <a:rPr sz="2400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aktivitami a náklady</a:t>
            </a:r>
            <a:endParaRPr sz="2400" dirty="0">
              <a:latin typeface="Arial"/>
              <a:cs typeface="Arial"/>
            </a:endParaRPr>
          </a:p>
          <a:p>
            <a:pPr marL="1492250" lvl="1" indent="-565150">
              <a:lnSpc>
                <a:spcPct val="100000"/>
              </a:lnSpc>
              <a:spcBef>
                <a:spcPts val="1145"/>
              </a:spcBef>
              <a:buClr>
                <a:srgbClr val="FFFFFF"/>
              </a:buClr>
              <a:buFont typeface="Times New Roman"/>
              <a:buChar char="–"/>
              <a:tabLst>
                <a:tab pos="1492885" algn="l"/>
              </a:tabLst>
            </a:pP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Metoda </a:t>
            </a:r>
            <a:r>
              <a:rPr sz="2400" dirty="0" err="1">
                <a:solidFill>
                  <a:srgbClr val="FFFFFF"/>
                </a:solidFill>
                <a:latin typeface="Arial"/>
                <a:cs typeface="Arial"/>
              </a:rPr>
              <a:t>nejmenších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dirty="0" err="1" smtClean="0">
                <a:solidFill>
                  <a:srgbClr val="FFFFFF"/>
                </a:solidFill>
                <a:latin typeface="Arial"/>
                <a:cs typeface="Arial"/>
              </a:rPr>
              <a:t>čtverc</a:t>
            </a:r>
            <a:r>
              <a:rPr lang="cs-CZ" sz="2400" dirty="0" smtClean="0">
                <a:solidFill>
                  <a:srgbClr val="FFFFFF"/>
                </a:solidFill>
                <a:latin typeface="Arial"/>
                <a:cs typeface="Arial"/>
              </a:rPr>
              <a:t>ů</a:t>
            </a:r>
            <a:endParaRPr sz="2400" dirty="0">
              <a:latin typeface="Arial"/>
              <a:cs typeface="Arial"/>
            </a:endParaRPr>
          </a:p>
          <a:p>
            <a:pPr marL="1492250" lvl="1" indent="-565150">
              <a:lnSpc>
                <a:spcPct val="100000"/>
              </a:lnSpc>
              <a:spcBef>
                <a:spcPts val="900"/>
              </a:spcBef>
              <a:buClr>
                <a:srgbClr val="FFFFFF"/>
              </a:buClr>
              <a:buFont typeface="Times New Roman"/>
              <a:buChar char="–"/>
              <a:tabLst>
                <a:tab pos="1492885" algn="l"/>
              </a:tabLst>
            </a:pP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Metoda </a:t>
            </a:r>
            <a:r>
              <a:rPr sz="2400" dirty="0" err="1">
                <a:solidFill>
                  <a:srgbClr val="FFFFFF"/>
                </a:solidFill>
                <a:latin typeface="Arial"/>
                <a:cs typeface="Arial"/>
              </a:rPr>
              <a:t>dvou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dirty="0" smtClean="0">
                <a:solidFill>
                  <a:srgbClr val="FFFFFF"/>
                </a:solidFill>
                <a:latin typeface="Arial"/>
                <a:cs typeface="Arial"/>
              </a:rPr>
              <a:t>bod</a:t>
            </a:r>
            <a:r>
              <a:rPr lang="cs-CZ" sz="2400" dirty="0" smtClean="0">
                <a:solidFill>
                  <a:srgbClr val="FFFFFF"/>
                </a:solidFill>
                <a:latin typeface="Arial"/>
                <a:cs typeface="Arial"/>
              </a:rPr>
              <a:t>ů</a:t>
            </a:r>
            <a:endParaRPr sz="2400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90530" y="391406"/>
            <a:ext cx="9102739" cy="920508"/>
          </a:xfrm>
          <a:prstGeom prst="rect">
            <a:avLst/>
          </a:prstGeom>
        </p:spPr>
        <p:txBody>
          <a:bodyPr vert="horz" wrap="square" lIns="0" tIns="302006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err="1" smtClean="0"/>
              <a:t>Zp</a:t>
            </a:r>
            <a:r>
              <a:rPr lang="cs-CZ" dirty="0" smtClean="0"/>
              <a:t>ů</a:t>
            </a:r>
            <a:r>
              <a:rPr dirty="0" smtClean="0"/>
              <a:t>sob </a:t>
            </a:r>
            <a:r>
              <a:rPr dirty="0"/>
              <a:t>stanovení nákladového úkolu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90521" y="1808386"/>
            <a:ext cx="8912225" cy="57599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2780"/>
              </a:lnSpc>
            </a:pPr>
            <a:r>
              <a:rPr sz="2400" dirty="0" err="1" smtClean="0">
                <a:solidFill>
                  <a:srgbClr val="FFFFFF"/>
                </a:solidFill>
                <a:latin typeface="Arial"/>
                <a:cs typeface="Arial"/>
              </a:rPr>
              <a:t>Zp</a:t>
            </a:r>
            <a:r>
              <a:rPr lang="cs-CZ" sz="2400" dirty="0" smtClean="0">
                <a:solidFill>
                  <a:srgbClr val="FFFFFF"/>
                </a:solidFill>
                <a:latin typeface="Arial"/>
                <a:cs typeface="Arial"/>
              </a:rPr>
              <a:t>ů</a:t>
            </a:r>
            <a:r>
              <a:rPr sz="2400" dirty="0" smtClean="0">
                <a:solidFill>
                  <a:srgbClr val="FFFFFF"/>
                </a:solidFill>
                <a:latin typeface="Arial"/>
                <a:cs typeface="Arial"/>
              </a:rPr>
              <a:t>sob 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stanovení je</a:t>
            </a:r>
            <a:r>
              <a:rPr sz="24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ovlivněn </a:t>
            </a:r>
            <a:r>
              <a:rPr sz="2400" b="1" dirty="0">
                <a:solidFill>
                  <a:srgbClr val="FFFFFF"/>
                </a:solidFill>
                <a:latin typeface="Arial"/>
                <a:cs typeface="Arial"/>
              </a:rPr>
              <a:t>závislostí nákladů 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na</a:t>
            </a:r>
            <a:r>
              <a:rPr sz="24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faktorech,</a:t>
            </a:r>
            <a:endParaRPr sz="2400" dirty="0">
              <a:latin typeface="Arial"/>
              <a:cs typeface="Arial"/>
            </a:endParaRPr>
          </a:p>
          <a:p>
            <a:pPr marL="349250">
              <a:lnSpc>
                <a:spcPts val="2780"/>
              </a:lnSpc>
            </a:pP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které ovlivňují jejich</a:t>
            </a:r>
            <a:r>
              <a:rPr sz="24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vznik</a:t>
            </a:r>
            <a:r>
              <a:rPr sz="24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a</a:t>
            </a:r>
            <a:r>
              <a:rPr sz="24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výši</a:t>
            </a:r>
            <a:endParaRPr sz="2400" dirty="0">
              <a:latin typeface="Arial"/>
              <a:cs typeface="Arial"/>
            </a:endParaRPr>
          </a:p>
          <a:p>
            <a:pPr marL="349250" indent="-336550">
              <a:lnSpc>
                <a:spcPct val="100000"/>
              </a:lnSpc>
              <a:spcBef>
                <a:spcPts val="434"/>
              </a:spcBef>
              <a:buClr>
                <a:srgbClr val="FFFFFF"/>
              </a:buClr>
              <a:buFont typeface="Times New Roman"/>
              <a:buChar char="•"/>
              <a:tabLst>
                <a:tab pos="349885" algn="l"/>
              </a:tabLst>
            </a:pP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Variabilní režie – normativ</a:t>
            </a:r>
            <a:endParaRPr sz="2000" dirty="0">
              <a:latin typeface="Arial"/>
              <a:cs typeface="Arial"/>
            </a:endParaRPr>
          </a:p>
          <a:p>
            <a:pPr marL="349250" indent="-336550">
              <a:lnSpc>
                <a:spcPct val="100000"/>
              </a:lnSpc>
              <a:spcBef>
                <a:spcPts val="430"/>
              </a:spcBef>
              <a:buClr>
                <a:srgbClr val="FFFFFF"/>
              </a:buClr>
              <a:buFont typeface="Times New Roman"/>
              <a:buChar char="•"/>
              <a:tabLst>
                <a:tab pos="349885" algn="l"/>
              </a:tabLst>
            </a:pP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Fixní režie – limit</a:t>
            </a:r>
            <a:endParaRPr sz="2000" dirty="0">
              <a:latin typeface="Arial"/>
              <a:cs typeface="Arial"/>
            </a:endParaRPr>
          </a:p>
          <a:p>
            <a:pPr marL="349250" indent="-336550">
              <a:lnSpc>
                <a:spcPct val="100000"/>
              </a:lnSpc>
              <a:spcBef>
                <a:spcPts val="430"/>
              </a:spcBef>
              <a:buClr>
                <a:srgbClr val="FFFFFF"/>
              </a:buClr>
              <a:buFont typeface="Times New Roman"/>
              <a:buChar char="•"/>
              <a:tabLst>
                <a:tab pos="349885" algn="l"/>
              </a:tabLst>
            </a:pP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Smíšené režie – variátor</a:t>
            </a:r>
            <a:endParaRPr sz="2000" dirty="0">
              <a:latin typeface="Arial"/>
              <a:cs typeface="Arial"/>
            </a:endParaRPr>
          </a:p>
          <a:p>
            <a:pPr marL="12700">
              <a:lnSpc>
                <a:spcPts val="2780"/>
              </a:lnSpc>
              <a:spcBef>
                <a:spcPts val="395"/>
              </a:spcBef>
            </a:pPr>
            <a:r>
              <a:rPr sz="2400" dirty="0" err="1">
                <a:solidFill>
                  <a:srgbClr val="FFFFFF"/>
                </a:solidFill>
                <a:latin typeface="Arial"/>
                <a:cs typeface="Arial"/>
              </a:rPr>
              <a:t>Specifikace</a:t>
            </a:r>
            <a:r>
              <a:rPr sz="24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dirty="0" err="1" smtClean="0">
                <a:solidFill>
                  <a:srgbClr val="FFFFFF"/>
                </a:solidFill>
                <a:latin typeface="Arial"/>
                <a:cs typeface="Arial"/>
              </a:rPr>
              <a:t>faktor</a:t>
            </a:r>
            <a:r>
              <a:rPr lang="cs-CZ" sz="2400" dirty="0" smtClean="0">
                <a:solidFill>
                  <a:srgbClr val="FFFFFF"/>
                </a:solidFill>
                <a:latin typeface="Arial"/>
                <a:cs typeface="Arial"/>
              </a:rPr>
              <a:t>ů</a:t>
            </a:r>
            <a:r>
              <a:rPr sz="2400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implikuje</a:t>
            </a:r>
            <a:r>
              <a:rPr sz="24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využití </a:t>
            </a:r>
            <a:r>
              <a:rPr sz="2400" b="1" dirty="0">
                <a:solidFill>
                  <a:srgbClr val="FFFFFF"/>
                </a:solidFill>
                <a:latin typeface="Arial"/>
                <a:cs typeface="Arial"/>
              </a:rPr>
              <a:t>individuálních 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nebo</a:t>
            </a:r>
            <a:endParaRPr sz="2400" dirty="0">
              <a:latin typeface="Arial"/>
              <a:cs typeface="Arial"/>
            </a:endParaRPr>
          </a:p>
          <a:p>
            <a:pPr marL="12700" indent="336550">
              <a:lnSpc>
                <a:spcPts val="2780"/>
              </a:lnSpc>
            </a:pPr>
            <a:r>
              <a:rPr sz="2400" b="1" dirty="0">
                <a:solidFill>
                  <a:srgbClr val="FFFFFF"/>
                </a:solidFill>
                <a:latin typeface="Arial"/>
                <a:cs typeface="Arial"/>
              </a:rPr>
              <a:t>univerzálních 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vztahových veličin pro</a:t>
            </a:r>
            <a:r>
              <a:rPr sz="24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stanovení </a:t>
            </a:r>
            <a:r>
              <a:rPr sz="2400" b="1" dirty="0">
                <a:solidFill>
                  <a:srgbClr val="FFFFFF"/>
                </a:solidFill>
                <a:latin typeface="Arial"/>
                <a:cs typeface="Arial"/>
              </a:rPr>
              <a:t>normativu</a:t>
            </a:r>
            <a:endParaRPr sz="2400" dirty="0">
              <a:latin typeface="Arial"/>
              <a:cs typeface="Arial"/>
            </a:endParaRPr>
          </a:p>
          <a:p>
            <a:pPr marL="349250" marR="282575" indent="-337185">
              <a:lnSpc>
                <a:spcPct val="93000"/>
              </a:lnSpc>
              <a:spcBef>
                <a:spcPts val="610"/>
              </a:spcBef>
            </a:pPr>
            <a:r>
              <a:rPr sz="2400" b="1" dirty="0">
                <a:solidFill>
                  <a:srgbClr val="FFFFFF"/>
                </a:solidFill>
                <a:latin typeface="Arial"/>
                <a:cs typeface="Arial"/>
              </a:rPr>
              <a:t>Limity</a:t>
            </a:r>
            <a:r>
              <a:rPr sz="2400" b="1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obvykle</a:t>
            </a:r>
            <a:r>
              <a:rPr sz="24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pro</a:t>
            </a:r>
            <a:r>
              <a:rPr sz="24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vyhnutelné a</a:t>
            </a:r>
            <a:r>
              <a:rPr sz="24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nevyhnutelné složky či skupiny</a:t>
            </a:r>
            <a:r>
              <a:rPr sz="24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dirty="0" err="1">
                <a:solidFill>
                  <a:srgbClr val="FFFFFF"/>
                </a:solidFill>
                <a:latin typeface="Arial"/>
                <a:cs typeface="Arial"/>
              </a:rPr>
              <a:t>fixních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dirty="0" err="1" smtClean="0">
                <a:solidFill>
                  <a:srgbClr val="FFFFFF"/>
                </a:solidFill>
                <a:latin typeface="Arial"/>
                <a:cs typeface="Arial"/>
              </a:rPr>
              <a:t>náklad</a:t>
            </a:r>
            <a:r>
              <a:rPr lang="cs-CZ" sz="2400" dirty="0" smtClean="0">
                <a:solidFill>
                  <a:srgbClr val="FFFFFF"/>
                </a:solidFill>
                <a:latin typeface="Arial"/>
                <a:cs typeface="Arial"/>
              </a:rPr>
              <a:t>ů</a:t>
            </a:r>
            <a:r>
              <a:rPr sz="2400" dirty="0" smtClean="0">
                <a:solidFill>
                  <a:srgbClr val="FFFFFF"/>
                </a:solidFill>
                <a:latin typeface="Arial"/>
                <a:cs typeface="Arial"/>
              </a:rPr>
              <a:t>,</a:t>
            </a:r>
            <a:r>
              <a:rPr sz="2400" dirty="0" smtClean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dirty="0" err="1" smtClean="0">
                <a:solidFill>
                  <a:srgbClr val="FFFFFF"/>
                </a:solidFill>
                <a:latin typeface="Arial"/>
                <a:cs typeface="Arial"/>
              </a:rPr>
              <a:t>st</a:t>
            </a:r>
            <a:r>
              <a:rPr lang="cs-CZ" sz="2400" dirty="0" smtClean="0">
                <a:solidFill>
                  <a:srgbClr val="FFFFFF"/>
                </a:solidFill>
                <a:latin typeface="Arial"/>
                <a:cs typeface="Arial"/>
              </a:rPr>
              <a:t>ř</a:t>
            </a:r>
            <a:r>
              <a:rPr sz="2400" dirty="0" err="1" smtClean="0">
                <a:solidFill>
                  <a:srgbClr val="FFFFFF"/>
                </a:solidFill>
                <a:latin typeface="Arial"/>
                <a:cs typeface="Arial"/>
              </a:rPr>
              <a:t>ediska</a:t>
            </a:r>
            <a:r>
              <a:rPr sz="2400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s</a:t>
            </a:r>
            <a:r>
              <a:rPr sz="24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dlouhodobým obtížně odhadnutelným prospěchem v</a:t>
            </a:r>
            <a:r>
              <a:rPr sz="24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budoucnu,</a:t>
            </a:r>
            <a:endParaRPr sz="2400" dirty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395"/>
              </a:spcBef>
            </a:pPr>
            <a:r>
              <a:rPr sz="2400" b="1" dirty="0">
                <a:solidFill>
                  <a:srgbClr val="FFFFFF"/>
                </a:solidFill>
                <a:latin typeface="Arial"/>
                <a:cs typeface="Arial"/>
              </a:rPr>
              <a:t>Variátor 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– specifický normativ,</a:t>
            </a:r>
            <a:r>
              <a:rPr sz="24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dirty="0" err="1" smtClean="0">
                <a:solidFill>
                  <a:srgbClr val="FFFFFF"/>
                </a:solidFill>
                <a:latin typeface="Arial"/>
                <a:cs typeface="Arial"/>
              </a:rPr>
              <a:t>vyjad</a:t>
            </a:r>
            <a:r>
              <a:rPr lang="cs-CZ" sz="2400" dirty="0" smtClean="0">
                <a:solidFill>
                  <a:srgbClr val="FFFFFF"/>
                </a:solidFill>
                <a:latin typeface="Arial"/>
                <a:cs typeface="Arial"/>
              </a:rPr>
              <a:t>ř</a:t>
            </a:r>
            <a:r>
              <a:rPr sz="2400" dirty="0" err="1" smtClean="0">
                <a:solidFill>
                  <a:srgbClr val="FFFFFF"/>
                </a:solidFill>
                <a:latin typeface="Arial"/>
                <a:cs typeface="Arial"/>
              </a:rPr>
              <a:t>uje</a:t>
            </a:r>
            <a:endParaRPr sz="2400" dirty="0">
              <a:latin typeface="Arial"/>
              <a:cs typeface="Arial"/>
            </a:endParaRPr>
          </a:p>
          <a:p>
            <a:pPr marL="349250" indent="-336550">
              <a:lnSpc>
                <a:spcPts val="2315"/>
              </a:lnSpc>
              <a:spcBef>
                <a:spcPts val="445"/>
              </a:spcBef>
              <a:buClr>
                <a:srgbClr val="FFFFFF"/>
              </a:buClr>
              <a:buFont typeface="Times New Roman"/>
              <a:buChar char="•"/>
              <a:tabLst>
                <a:tab pos="349885" algn="l"/>
              </a:tabLst>
            </a:pP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o</a:t>
            </a:r>
            <a:r>
              <a:rPr sz="2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kolik</a:t>
            </a:r>
            <a:r>
              <a:rPr sz="2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procent</a:t>
            </a:r>
            <a:r>
              <a:rPr sz="2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vzroste</a:t>
            </a:r>
            <a:r>
              <a:rPr sz="2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výše smíšených </a:t>
            </a:r>
            <a:r>
              <a:rPr sz="2000" dirty="0" err="1">
                <a:solidFill>
                  <a:srgbClr val="FFFFFF"/>
                </a:solidFill>
                <a:latin typeface="Arial"/>
                <a:cs typeface="Arial"/>
              </a:rPr>
              <a:t>režijních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dirty="0" err="1" smtClean="0">
                <a:solidFill>
                  <a:srgbClr val="FFFFFF"/>
                </a:solidFill>
                <a:latin typeface="Arial"/>
                <a:cs typeface="Arial"/>
              </a:rPr>
              <a:t>náklad</a:t>
            </a:r>
            <a:r>
              <a:rPr lang="cs-CZ" sz="2000" dirty="0" smtClean="0">
                <a:solidFill>
                  <a:srgbClr val="FFFFFF"/>
                </a:solidFill>
                <a:latin typeface="Arial"/>
                <a:cs typeface="Arial"/>
              </a:rPr>
              <a:t>ů</a:t>
            </a:r>
            <a:r>
              <a:rPr sz="2000" dirty="0" smtClean="0">
                <a:solidFill>
                  <a:srgbClr val="FFFFFF"/>
                </a:solidFill>
                <a:latin typeface="Arial"/>
                <a:cs typeface="Arial"/>
              </a:rPr>
              <a:t>,</a:t>
            </a:r>
            <a:r>
              <a:rPr sz="2000" dirty="0" smtClean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pokud</a:t>
            </a:r>
            <a:r>
              <a:rPr sz="2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individuální</a:t>
            </a:r>
            <a:endParaRPr sz="2000" dirty="0">
              <a:latin typeface="Arial"/>
              <a:cs typeface="Arial"/>
            </a:endParaRPr>
          </a:p>
          <a:p>
            <a:pPr marL="349250">
              <a:lnSpc>
                <a:spcPts val="2315"/>
              </a:lnSpc>
            </a:pP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nebo</a:t>
            </a:r>
            <a:r>
              <a:rPr sz="2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univerzální vztahová veličina vzroste</a:t>
            </a:r>
            <a:r>
              <a:rPr sz="2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o</a:t>
            </a:r>
            <a:r>
              <a:rPr sz="2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sto</a:t>
            </a:r>
            <a:r>
              <a:rPr sz="2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procent</a:t>
            </a:r>
            <a:endParaRPr sz="2000" dirty="0">
              <a:latin typeface="Arial"/>
              <a:cs typeface="Arial"/>
            </a:endParaRPr>
          </a:p>
          <a:p>
            <a:pPr marL="349250" marR="89535" indent="-336550">
              <a:lnSpc>
                <a:spcPts val="2230"/>
              </a:lnSpc>
              <a:spcBef>
                <a:spcPts val="1440"/>
              </a:spcBef>
              <a:buClr>
                <a:srgbClr val="FFFFFF"/>
              </a:buClr>
              <a:buFont typeface="Times New Roman"/>
              <a:buChar char="•"/>
              <a:tabLst>
                <a:tab pos="349885" algn="l"/>
              </a:tabLst>
            </a:pP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uvádí,</a:t>
            </a:r>
            <a:r>
              <a:rPr sz="2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jak</a:t>
            </a:r>
            <a:r>
              <a:rPr sz="2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velkou</a:t>
            </a:r>
            <a:r>
              <a:rPr sz="2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proporci</a:t>
            </a:r>
            <a:r>
              <a:rPr sz="2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zkoumaného režijního </a:t>
            </a:r>
            <a:r>
              <a:rPr sz="2000" dirty="0" err="1">
                <a:solidFill>
                  <a:srgbClr val="FFFFFF"/>
                </a:solidFill>
                <a:latin typeface="Arial"/>
                <a:cs typeface="Arial"/>
              </a:rPr>
              <a:t>nákladu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dirty="0" err="1" smtClean="0">
                <a:solidFill>
                  <a:srgbClr val="FFFFFF"/>
                </a:solidFill>
                <a:latin typeface="Arial"/>
                <a:cs typeface="Arial"/>
              </a:rPr>
              <a:t>tvo</a:t>
            </a:r>
            <a:r>
              <a:rPr lang="cs-CZ" sz="2000" dirty="0" smtClean="0">
                <a:solidFill>
                  <a:srgbClr val="FFFFFF"/>
                </a:solidFill>
                <a:latin typeface="Arial"/>
                <a:cs typeface="Arial"/>
              </a:rPr>
              <a:t>ř</a:t>
            </a:r>
            <a:r>
              <a:rPr sz="2000" dirty="0" smtClean="0">
                <a:solidFill>
                  <a:srgbClr val="FFFFFF"/>
                </a:solidFill>
                <a:latin typeface="Arial"/>
                <a:cs typeface="Arial"/>
              </a:rPr>
              <a:t>í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část lineárně závislá </a:t>
            </a:r>
            <a:r>
              <a:rPr sz="2000" dirty="0" err="1">
                <a:solidFill>
                  <a:srgbClr val="FFFFFF"/>
                </a:solidFill>
                <a:latin typeface="Arial"/>
                <a:cs typeface="Arial"/>
              </a:rPr>
              <a:t>na</a:t>
            </a:r>
            <a:r>
              <a:rPr sz="2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000" dirty="0" smtClean="0">
                <a:solidFill>
                  <a:srgbClr val="FFFFFF"/>
                </a:solidFill>
                <a:latin typeface="Arial"/>
                <a:cs typeface="Arial"/>
              </a:rPr>
              <a:t>p</a:t>
            </a:r>
            <a:r>
              <a:rPr lang="cs-CZ" sz="2000" dirty="0" smtClean="0">
                <a:solidFill>
                  <a:srgbClr val="FFFFFF"/>
                </a:solidFill>
                <a:latin typeface="Arial"/>
                <a:cs typeface="Arial"/>
              </a:rPr>
              <a:t>ř</a:t>
            </a:r>
            <a:r>
              <a:rPr sz="2000" dirty="0" err="1" smtClean="0">
                <a:solidFill>
                  <a:srgbClr val="FFFFFF"/>
                </a:solidFill>
                <a:latin typeface="Arial"/>
                <a:cs typeface="Arial"/>
              </a:rPr>
              <a:t>íslušné</a:t>
            </a:r>
            <a:r>
              <a:rPr sz="2000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vztahové veličině;</a:t>
            </a:r>
            <a:r>
              <a:rPr sz="2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vymezuje</a:t>
            </a:r>
            <a:r>
              <a:rPr sz="2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000" dirty="0" err="1">
                <a:solidFill>
                  <a:srgbClr val="FFFFFF"/>
                </a:solidFill>
                <a:latin typeface="Arial"/>
                <a:cs typeface="Arial"/>
              </a:rPr>
              <a:t>tak</a:t>
            </a:r>
            <a:r>
              <a:rPr sz="2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000" dirty="0" smtClean="0">
                <a:solidFill>
                  <a:srgbClr val="FFFFFF"/>
                </a:solidFill>
                <a:latin typeface="Arial"/>
                <a:cs typeface="Arial"/>
              </a:rPr>
              <a:t>nep</a:t>
            </a:r>
            <a:r>
              <a:rPr lang="cs-CZ" sz="2000" dirty="0" smtClean="0">
                <a:solidFill>
                  <a:srgbClr val="FFFFFF"/>
                </a:solidFill>
                <a:latin typeface="Arial"/>
                <a:cs typeface="Arial"/>
              </a:rPr>
              <a:t>ř</a:t>
            </a:r>
            <a:r>
              <a:rPr sz="2000" dirty="0" err="1" smtClean="0">
                <a:solidFill>
                  <a:srgbClr val="FFFFFF"/>
                </a:solidFill>
                <a:latin typeface="Arial"/>
                <a:cs typeface="Arial"/>
              </a:rPr>
              <a:t>ímo</a:t>
            </a:r>
            <a:r>
              <a:rPr sz="2000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i</a:t>
            </a:r>
            <a:r>
              <a:rPr sz="2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část </a:t>
            </a:r>
            <a:r>
              <a:rPr sz="2000" dirty="0" err="1">
                <a:solidFill>
                  <a:srgbClr val="FFFFFF"/>
                </a:solidFill>
                <a:latin typeface="Arial"/>
                <a:cs typeface="Arial"/>
              </a:rPr>
              <a:t>fixních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dirty="0" err="1" smtClean="0">
                <a:solidFill>
                  <a:srgbClr val="FFFFFF"/>
                </a:solidFill>
                <a:latin typeface="Arial"/>
                <a:cs typeface="Arial"/>
              </a:rPr>
              <a:t>náklad</a:t>
            </a:r>
            <a:r>
              <a:rPr lang="cs-CZ" sz="2000" dirty="0" smtClean="0">
                <a:solidFill>
                  <a:srgbClr val="FFFFFF"/>
                </a:solidFill>
                <a:latin typeface="Arial"/>
                <a:cs typeface="Arial"/>
              </a:rPr>
              <a:t>ů</a:t>
            </a:r>
            <a:r>
              <a:rPr sz="2000" dirty="0" smtClean="0">
                <a:solidFill>
                  <a:srgbClr val="FFFFFF"/>
                </a:solidFill>
                <a:latin typeface="Arial"/>
                <a:cs typeface="Arial"/>
              </a:rPr>
              <a:t>,</a:t>
            </a:r>
            <a:r>
              <a:rPr sz="2000" dirty="0" smtClean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000" dirty="0" err="1">
                <a:solidFill>
                  <a:srgbClr val="FFFFFF"/>
                </a:solidFill>
                <a:latin typeface="Arial"/>
                <a:cs typeface="Arial"/>
              </a:rPr>
              <a:t>která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dirty="0" err="1" smtClean="0">
                <a:solidFill>
                  <a:srgbClr val="FFFFFF"/>
                </a:solidFill>
                <a:latin typeface="Arial"/>
                <a:cs typeface="Arial"/>
              </a:rPr>
              <a:t>tvo</a:t>
            </a:r>
            <a:r>
              <a:rPr lang="cs-CZ" sz="2000" dirty="0" smtClean="0">
                <a:solidFill>
                  <a:srgbClr val="FFFFFF"/>
                </a:solidFill>
                <a:latin typeface="Arial"/>
                <a:cs typeface="Arial"/>
              </a:rPr>
              <a:t>ř</a:t>
            </a:r>
            <a:r>
              <a:rPr sz="2000" dirty="0" smtClean="0">
                <a:solidFill>
                  <a:srgbClr val="FFFFFF"/>
                </a:solidFill>
                <a:latin typeface="Arial"/>
                <a:cs typeface="Arial"/>
              </a:rPr>
              <a:t>í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zbylou</a:t>
            </a:r>
            <a:r>
              <a:rPr sz="2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část smíšené režie.</a:t>
            </a:r>
            <a:endParaRPr sz="2000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26</TotalTime>
  <Words>1104</Words>
  <Application>Microsoft Office PowerPoint</Application>
  <PresentationFormat>Vlastní</PresentationFormat>
  <Paragraphs>128</Paragraphs>
  <Slides>15</Slides>
  <Notes>15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15</vt:i4>
      </vt:variant>
    </vt:vector>
  </HeadingPairs>
  <TitlesOfParts>
    <vt:vector size="19" baseType="lpstr">
      <vt:lpstr>Arial</vt:lpstr>
      <vt:lpstr>Calibri</vt:lpstr>
      <vt:lpstr>Times New Roman</vt:lpstr>
      <vt:lpstr>Office Theme</vt:lpstr>
      <vt:lpstr>11 – ŘÍZENÍ REŽIJNÍCH NÁKLADŮ</vt:lpstr>
      <vt:lpstr>Vymezení problematiky</vt:lpstr>
      <vt:lpstr>Rozpočet režijních nákladů I</vt:lpstr>
      <vt:lpstr>Rozpočet režijních nákladů II</vt:lpstr>
      <vt:lpstr>Struktura rozpočtu režijních nákladů</vt:lpstr>
      <vt:lpstr>Metody sestavování rozpočtů režijních nákladů</vt:lpstr>
      <vt:lpstr>Prvotní údaje pro sestavení rozpočtů</vt:lpstr>
      <vt:lpstr>Způsob zpracování prvotních údajů</vt:lpstr>
      <vt:lpstr>Způsob stanovení nákladového úkolu</vt:lpstr>
      <vt:lpstr>Kontrola plnění rozpočtu</vt:lpstr>
      <vt:lpstr>Kontrola plnění rozpočtu - graficky</vt:lpstr>
      <vt:lpstr>Kontrola plnění rozpočtu – odchylky graficky</vt:lpstr>
      <vt:lpstr>Shrnutí kapitoly 11 I</vt:lpstr>
      <vt:lpstr>Shrnutí kapitoly 11 II</vt:lpstr>
      <vt:lpstr>Shrnutí kapitoly 11 III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11 – ěÍZENÍ REŽIJNÍCH NÁKLADģ</dc:title>
  <dc:creator>Online2PDF.com</dc:creator>
  <cp:lastModifiedBy>Menšík Michal</cp:lastModifiedBy>
  <cp:revision>4</cp:revision>
  <dcterms:created xsi:type="dcterms:W3CDTF">2018-02-08T09:17:26Z</dcterms:created>
  <dcterms:modified xsi:type="dcterms:W3CDTF">2018-02-09T12:35:06Z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2018-02-08T00:00:00Z</vt:filetime>
  </property>
  <property fmtid="{D5CDD505-2E9C-101B-9397-08002B2CF9AE}" pid="3" name="LastSaved">
    <vt:filetime>2018-02-08T00:00:00Z</vt:filetime>
  </property>
</Properties>
</file>