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63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24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5593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3346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0999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282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3468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3166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080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320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576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826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2133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9460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0133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9283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0018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889000" cy="7541895"/>
          </a:xfrm>
          <a:custGeom>
            <a:avLst/>
            <a:gdLst/>
            <a:ahLst/>
            <a:cxnLst/>
            <a:rect l="l" t="t" r="r" b="b"/>
            <a:pathLst>
              <a:path w="889000" h="7541895">
                <a:moveTo>
                  <a:pt x="104774" y="0"/>
                </a:moveTo>
                <a:lnTo>
                  <a:pt x="40454" y="12503"/>
                </a:lnTo>
                <a:lnTo>
                  <a:pt x="0" y="36217"/>
                </a:lnTo>
                <a:lnTo>
                  <a:pt x="0" y="7507519"/>
                </a:lnTo>
                <a:lnTo>
                  <a:pt x="40463" y="7531236"/>
                </a:lnTo>
                <a:lnTo>
                  <a:pt x="93323" y="7541513"/>
                </a:lnTo>
                <a:lnTo>
                  <a:pt x="116227" y="7541513"/>
                </a:lnTo>
                <a:lnTo>
                  <a:pt x="169097" y="7531234"/>
                </a:lnTo>
                <a:lnTo>
                  <a:pt x="231983" y="7494371"/>
                </a:lnTo>
                <a:lnTo>
                  <a:pt x="293237" y="7434116"/>
                </a:lnTo>
                <a:lnTo>
                  <a:pt x="352655" y="7351442"/>
                </a:lnTo>
                <a:lnTo>
                  <a:pt x="410036" y="7247320"/>
                </a:lnTo>
                <a:lnTo>
                  <a:pt x="465177" y="7122720"/>
                </a:lnTo>
                <a:lnTo>
                  <a:pt x="517877" y="6978614"/>
                </a:lnTo>
                <a:lnTo>
                  <a:pt x="567934" y="6815973"/>
                </a:lnTo>
                <a:lnTo>
                  <a:pt x="615146" y="6635766"/>
                </a:lnTo>
                <a:lnTo>
                  <a:pt x="659312" y="6438966"/>
                </a:lnTo>
                <a:lnTo>
                  <a:pt x="700229" y="6226543"/>
                </a:lnTo>
                <a:lnTo>
                  <a:pt x="737695" y="5999468"/>
                </a:lnTo>
                <a:lnTo>
                  <a:pt x="771510" y="5758712"/>
                </a:lnTo>
                <a:lnTo>
                  <a:pt x="801471" y="5505246"/>
                </a:lnTo>
                <a:lnTo>
                  <a:pt x="827376" y="5240040"/>
                </a:lnTo>
                <a:lnTo>
                  <a:pt x="849024" y="4964065"/>
                </a:lnTo>
                <a:lnTo>
                  <a:pt x="866212" y="4678293"/>
                </a:lnTo>
                <a:lnTo>
                  <a:pt x="878740" y="4383694"/>
                </a:lnTo>
                <a:lnTo>
                  <a:pt x="886404" y="4081239"/>
                </a:lnTo>
                <a:lnTo>
                  <a:pt x="889004" y="3771777"/>
                </a:lnTo>
                <a:lnTo>
                  <a:pt x="886404" y="3462437"/>
                </a:lnTo>
                <a:lnTo>
                  <a:pt x="878740" y="3159983"/>
                </a:lnTo>
                <a:lnTo>
                  <a:pt x="866212" y="2865386"/>
                </a:lnTo>
                <a:lnTo>
                  <a:pt x="849024" y="2579616"/>
                </a:lnTo>
                <a:lnTo>
                  <a:pt x="827376" y="2303645"/>
                </a:lnTo>
                <a:lnTo>
                  <a:pt x="801471" y="2038442"/>
                </a:lnTo>
                <a:lnTo>
                  <a:pt x="771511" y="1784980"/>
                </a:lnTo>
                <a:lnTo>
                  <a:pt x="737696" y="1544228"/>
                </a:lnTo>
                <a:lnTo>
                  <a:pt x="700230" y="1317158"/>
                </a:lnTo>
                <a:lnTo>
                  <a:pt x="659313" y="1104739"/>
                </a:lnTo>
                <a:lnTo>
                  <a:pt x="615148" y="907944"/>
                </a:lnTo>
                <a:lnTo>
                  <a:pt x="567937" y="727743"/>
                </a:lnTo>
                <a:lnTo>
                  <a:pt x="517880" y="565106"/>
                </a:lnTo>
                <a:lnTo>
                  <a:pt x="465181" y="421004"/>
                </a:lnTo>
                <a:lnTo>
                  <a:pt x="410041" y="296409"/>
                </a:lnTo>
                <a:lnTo>
                  <a:pt x="352661" y="192290"/>
                </a:lnTo>
                <a:lnTo>
                  <a:pt x="293244" y="109619"/>
                </a:lnTo>
                <a:lnTo>
                  <a:pt x="231991" y="49367"/>
                </a:lnTo>
                <a:lnTo>
                  <a:pt x="169105" y="12503"/>
                </a:lnTo>
                <a:lnTo>
                  <a:pt x="104774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3475" cy="7494270"/>
          </a:xfrm>
          <a:custGeom>
            <a:avLst/>
            <a:gdLst/>
            <a:ahLst/>
            <a:cxnLst/>
            <a:rect l="l" t="t" r="r" b="b"/>
            <a:pathLst>
              <a:path w="10023475" h="7494270">
                <a:moveTo>
                  <a:pt x="10023213" y="0"/>
                </a:moveTo>
                <a:lnTo>
                  <a:pt x="0" y="7493778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067831"/>
            <a:ext cx="10081260" cy="4439920"/>
          </a:xfrm>
          <a:custGeom>
            <a:avLst/>
            <a:gdLst/>
            <a:ahLst/>
            <a:cxnLst/>
            <a:rect l="l" t="t" r="r" b="b"/>
            <a:pathLst>
              <a:path w="10081260" h="4439920">
                <a:moveTo>
                  <a:pt x="10081259" y="0"/>
                </a:moveTo>
                <a:lnTo>
                  <a:pt x="0" y="443981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391406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527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dirty="0" smtClean="0"/>
              <a:t>11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– ŘÍZENÍ REŽIJNÍCH NÁKLADŮ</a:t>
            </a:r>
            <a:endParaRPr lang="en-GB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973185" cy="5620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  <a:tab pos="15328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cíle, principy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740" marR="1019175" indent="-320040">
              <a:lnSpc>
                <a:spcPts val="2680"/>
              </a:lnSpc>
              <a:spcBef>
                <a:spcPts val="95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úlohu rozpočtu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tomto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procesu,</a:t>
            </a:r>
            <a:endParaRPr sz="2400" dirty="0">
              <a:latin typeface="Arial"/>
              <a:cs typeface="Arial"/>
            </a:endParaRPr>
          </a:p>
          <a:p>
            <a:pPr marL="332740" marR="348615" indent="-320040">
              <a:lnSpc>
                <a:spcPts val="268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  <a:tab pos="15328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ležitější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požadavky na strukturu rozpočtu režie, na metodu jeho zpracování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jeho kontroly,</a:t>
            </a:r>
            <a:endParaRPr sz="2400" dirty="0">
              <a:latin typeface="Arial"/>
              <a:cs typeface="Arial"/>
            </a:endParaRPr>
          </a:p>
          <a:p>
            <a:pPr marL="332740" marR="1058545" indent="-320040">
              <a:lnSpc>
                <a:spcPct val="93000"/>
              </a:lnSpc>
              <a:spcBef>
                <a:spcPts val="85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podrobně specifikovat požadavky na prvotní údaje pro zpracování rozpočtu,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zpracování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nákladového úkolu,</a:t>
            </a:r>
            <a:endParaRPr sz="2400" dirty="0">
              <a:latin typeface="Arial"/>
              <a:cs typeface="Arial"/>
            </a:endParaRPr>
          </a:p>
          <a:p>
            <a:pPr marL="332740" marR="5080" indent="-320040">
              <a:lnSpc>
                <a:spcPct val="93100"/>
              </a:lnSpc>
              <a:spcBef>
                <a:spcPts val="89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rysy progresivních metod variantního rozpočtování, rozpočtování od nulového základu a rozpočtování 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aktivitám, a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principy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uplatňované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analýze odchylek mezi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rozpočtovanou a skutečně vynaloženou režií.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33332"/>
          </a:xfrm>
          <a:prstGeom prst="rect">
            <a:avLst/>
          </a:prstGeom>
        </p:spPr>
        <p:txBody>
          <a:bodyPr vert="horz" wrap="square" lIns="0" tIns="314706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dirty="0"/>
              <a:t>Kontrola plnění rozpočtu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480425" cy="4675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2150" indent="-6794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6927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Srovnání reality a rozpočtu</a:t>
            </a:r>
            <a:endParaRPr sz="3200" dirty="0">
              <a:latin typeface="Arial"/>
              <a:cs typeface="Arial"/>
            </a:endParaRPr>
          </a:p>
          <a:p>
            <a:pPr marL="1492250" lvl="1" indent="-565150">
              <a:lnSpc>
                <a:spcPts val="3240"/>
              </a:lnSpc>
              <a:spcBef>
                <a:spcPts val="1180"/>
              </a:spcBef>
              <a:buClr>
                <a:srgbClr val="FFFFFF"/>
              </a:buClr>
              <a:buFont typeface="Times New Roman"/>
              <a:buChar char="–"/>
              <a:tabLst>
                <a:tab pos="1258888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Skutečnost x variantní rozpočet na skutečný</a:t>
            </a:r>
            <a:endParaRPr sz="2800" dirty="0">
              <a:latin typeface="Arial"/>
              <a:cs typeface="Arial"/>
            </a:endParaRPr>
          </a:p>
          <a:p>
            <a:pPr marL="1492250">
              <a:lnSpc>
                <a:spcPts val="3240"/>
              </a:lnSpc>
              <a:tabLst>
                <a:tab pos="1258888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stav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Times New Roman"/>
              <a:buChar char="–"/>
              <a:tabLst>
                <a:tab pos="1258888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Skutečnost x s absolutním rozpočtem</a:t>
            </a:r>
            <a:endParaRPr sz="2800" dirty="0">
              <a:latin typeface="Arial"/>
              <a:cs typeface="Arial"/>
            </a:endParaRPr>
          </a:p>
          <a:p>
            <a:pPr marL="1492250" marR="669925" lvl="1" indent="-565150">
              <a:lnSpc>
                <a:spcPts val="3130"/>
              </a:lnSpc>
              <a:spcBef>
                <a:spcPts val="1160"/>
              </a:spcBef>
              <a:buClr>
                <a:srgbClr val="FFFFFF"/>
              </a:buClr>
              <a:buFont typeface="Times New Roman"/>
              <a:buChar char="–"/>
              <a:tabLst>
                <a:tab pos="1258888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Skutečnost x pevný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lineárně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epočtený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rozpočet</a:t>
            </a:r>
            <a:endParaRPr sz="2800" dirty="0">
              <a:latin typeface="Arial"/>
              <a:cs typeface="Arial"/>
            </a:endParaRPr>
          </a:p>
          <a:p>
            <a:pPr marL="692150" indent="-679450">
              <a:lnSpc>
                <a:spcPct val="100000"/>
              </a:lnSpc>
              <a:spcBef>
                <a:spcPts val="745"/>
              </a:spcBef>
              <a:buClr>
                <a:srgbClr val="FFFFFF"/>
              </a:buClr>
              <a:buFont typeface="Times New Roman"/>
              <a:buChar char="•"/>
              <a:tabLst>
                <a:tab pos="1258888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Aplikace tzv. rozdílových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metod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režie</a:t>
            </a:r>
            <a:endParaRPr sz="32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80"/>
              </a:spcBef>
              <a:buClr>
                <a:srgbClr val="FFFFFF"/>
              </a:buClr>
              <a:buFont typeface="Times New Roman"/>
              <a:buChar char="–"/>
              <a:tabLst>
                <a:tab pos="1258888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Objemová odchylka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Times New Roman"/>
              <a:buChar char="–"/>
              <a:tabLst>
                <a:tab pos="1258888" algn="l"/>
              </a:tabLst>
            </a:pP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ební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odchylka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Kontrola</a:t>
            </a:r>
            <a:r>
              <a:rPr spc="-5" dirty="0"/>
              <a:t> </a:t>
            </a:r>
            <a:r>
              <a:rPr spc="-20" dirty="0"/>
              <a:t>plnění</a:t>
            </a:r>
            <a:r>
              <a:rPr spc="10" dirty="0"/>
              <a:t> </a:t>
            </a:r>
            <a:r>
              <a:rPr spc="-20" dirty="0"/>
              <a:t>rozpoč</a:t>
            </a:r>
            <a:r>
              <a:rPr spc="-10" dirty="0"/>
              <a:t>t</a:t>
            </a:r>
            <a:r>
              <a:rPr spc="-25" dirty="0"/>
              <a:t>u</a:t>
            </a:r>
            <a:r>
              <a:rPr spc="25" dirty="0"/>
              <a:t> </a:t>
            </a:r>
            <a:r>
              <a:rPr spc="-15" dirty="0">
                <a:latin typeface="Arial"/>
                <a:cs typeface="Arial"/>
              </a:rPr>
              <a:t>-</a:t>
            </a:r>
            <a:r>
              <a:rPr spc="114" dirty="0">
                <a:latin typeface="Times New Roman"/>
                <a:cs typeface="Times New Roman"/>
              </a:rPr>
              <a:t> </a:t>
            </a:r>
            <a:r>
              <a:rPr spc="-25" dirty="0">
                <a:latin typeface="Arial"/>
                <a:cs typeface="Arial"/>
              </a:rPr>
              <a:t>grafic</a:t>
            </a:r>
            <a:r>
              <a:rPr spc="-10" dirty="0">
                <a:latin typeface="Arial"/>
                <a:cs typeface="Arial"/>
              </a:rPr>
              <a:t>k</a:t>
            </a:r>
            <a:r>
              <a:rPr spc="-20" dirty="0">
                <a:latin typeface="Arial"/>
                <a:cs typeface="Arial"/>
              </a:rPr>
              <a:t>y</a:t>
            </a:r>
          </a:p>
        </p:txBody>
      </p:sp>
      <p:sp>
        <p:nvSpPr>
          <p:cNvPr id="3" name="object 3"/>
          <p:cNvSpPr/>
          <p:nvPr/>
        </p:nvSpPr>
        <p:spPr>
          <a:xfrm>
            <a:off x="253999" y="1922462"/>
            <a:ext cx="9536033" cy="5295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spc="-20" dirty="0"/>
              <a:t>Kontrola</a:t>
            </a:r>
            <a:r>
              <a:rPr spc="-5" dirty="0"/>
              <a:t> </a:t>
            </a:r>
            <a:r>
              <a:rPr spc="-20" dirty="0"/>
              <a:t>plnění</a:t>
            </a:r>
            <a:r>
              <a:rPr spc="10" dirty="0"/>
              <a:t> </a:t>
            </a:r>
            <a:r>
              <a:rPr spc="-20" dirty="0"/>
              <a:t>rozpoč</a:t>
            </a:r>
            <a:r>
              <a:rPr spc="-10" dirty="0"/>
              <a:t>t</a:t>
            </a:r>
            <a:r>
              <a:rPr spc="-25" dirty="0"/>
              <a:t>u</a:t>
            </a:r>
            <a:r>
              <a:rPr spc="30" dirty="0"/>
              <a:t> </a:t>
            </a:r>
            <a:r>
              <a:rPr spc="-25" dirty="0"/>
              <a:t>–</a:t>
            </a:r>
            <a:r>
              <a:rPr dirty="0"/>
              <a:t> </a:t>
            </a:r>
            <a:r>
              <a:rPr spc="-25" dirty="0">
                <a:latin typeface="Arial"/>
                <a:cs typeface="Arial"/>
              </a:rPr>
              <a:t>odchyl</a:t>
            </a:r>
            <a:r>
              <a:rPr spc="-15" dirty="0">
                <a:latin typeface="Arial"/>
                <a:cs typeface="Arial"/>
              </a:rPr>
              <a:t>k</a:t>
            </a:r>
            <a:r>
              <a:rPr spc="-20" dirty="0">
                <a:latin typeface="Arial"/>
                <a:cs typeface="Arial"/>
              </a:rPr>
              <a:t>y</a:t>
            </a:r>
          </a:p>
          <a:p>
            <a:pPr marL="12700">
              <a:lnSpc>
                <a:spcPts val="4635"/>
              </a:lnSpc>
            </a:pPr>
            <a:r>
              <a:rPr spc="-25" dirty="0">
                <a:latin typeface="Arial"/>
                <a:cs typeface="Arial"/>
              </a:rPr>
              <a:t>graficky</a:t>
            </a:r>
          </a:p>
        </p:txBody>
      </p:sp>
      <p:sp>
        <p:nvSpPr>
          <p:cNvPr id="3" name="object 3"/>
          <p:cNvSpPr/>
          <p:nvPr/>
        </p:nvSpPr>
        <p:spPr>
          <a:xfrm>
            <a:off x="1984379" y="2173218"/>
            <a:ext cx="6653530" cy="4773930"/>
          </a:xfrm>
          <a:custGeom>
            <a:avLst/>
            <a:gdLst/>
            <a:ahLst/>
            <a:cxnLst/>
            <a:rect l="l" t="t" r="r" b="b"/>
            <a:pathLst>
              <a:path w="6653530" h="4773930">
                <a:moveTo>
                  <a:pt x="0" y="4773686"/>
                </a:moveTo>
                <a:lnTo>
                  <a:pt x="6653265" y="4773686"/>
                </a:lnTo>
                <a:lnTo>
                  <a:pt x="6653265" y="0"/>
                </a:lnTo>
                <a:lnTo>
                  <a:pt x="0" y="0"/>
                </a:lnTo>
                <a:lnTo>
                  <a:pt x="0" y="47736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84379" y="2173218"/>
            <a:ext cx="6653530" cy="4773930"/>
          </a:xfrm>
          <a:custGeom>
            <a:avLst/>
            <a:gdLst/>
            <a:ahLst/>
            <a:cxnLst/>
            <a:rect l="l" t="t" r="r" b="b"/>
            <a:pathLst>
              <a:path w="6653530" h="4773930">
                <a:moveTo>
                  <a:pt x="0" y="4773686"/>
                </a:moveTo>
                <a:lnTo>
                  <a:pt x="6653265" y="4773686"/>
                </a:lnTo>
                <a:lnTo>
                  <a:pt x="6653265" y="0"/>
                </a:lnTo>
                <a:lnTo>
                  <a:pt x="0" y="0"/>
                </a:lnTo>
                <a:lnTo>
                  <a:pt x="0" y="4773686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9675" y="2606680"/>
            <a:ext cx="6663055" cy="2314575"/>
          </a:xfrm>
          <a:custGeom>
            <a:avLst/>
            <a:gdLst/>
            <a:ahLst/>
            <a:cxnLst/>
            <a:rect l="l" t="t" r="r" b="b"/>
            <a:pathLst>
              <a:path w="6663055" h="2314575">
                <a:moveTo>
                  <a:pt x="6662684" y="0"/>
                </a:moveTo>
                <a:lnTo>
                  <a:pt x="0" y="2314565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84379" y="2601986"/>
            <a:ext cx="6653530" cy="4203700"/>
          </a:xfrm>
          <a:custGeom>
            <a:avLst/>
            <a:gdLst/>
            <a:ahLst/>
            <a:cxnLst/>
            <a:rect l="l" t="t" r="r" b="b"/>
            <a:pathLst>
              <a:path w="6653530" h="4203700">
                <a:moveTo>
                  <a:pt x="0" y="4203624"/>
                </a:moveTo>
                <a:lnTo>
                  <a:pt x="6653287" y="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6829" y="3345180"/>
            <a:ext cx="106045" cy="10604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3566" y="0"/>
                </a:moveTo>
                <a:lnTo>
                  <a:pt x="52821" y="52821"/>
                </a:lnTo>
                <a:lnTo>
                  <a:pt x="105674" y="3566"/>
                </a:lnTo>
                <a:lnTo>
                  <a:pt x="52821" y="52821"/>
                </a:lnTo>
                <a:lnTo>
                  <a:pt x="102107" y="105674"/>
                </a:lnTo>
                <a:lnTo>
                  <a:pt x="52821" y="52821"/>
                </a:lnTo>
                <a:lnTo>
                  <a:pt x="0" y="102107"/>
                </a:lnTo>
                <a:lnTo>
                  <a:pt x="52821" y="52821"/>
                </a:lnTo>
                <a:lnTo>
                  <a:pt x="3566" y="0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11995" y="3330580"/>
            <a:ext cx="1905" cy="3616325"/>
          </a:xfrm>
          <a:custGeom>
            <a:avLst/>
            <a:gdLst/>
            <a:ahLst/>
            <a:cxnLst/>
            <a:rect l="l" t="t" r="r" b="b"/>
            <a:pathLst>
              <a:path w="1904" h="3616325">
                <a:moveTo>
                  <a:pt x="0" y="0"/>
                </a:moveTo>
                <a:lnTo>
                  <a:pt x="1523" y="3616323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65719" y="3475085"/>
            <a:ext cx="1905" cy="3472179"/>
          </a:xfrm>
          <a:custGeom>
            <a:avLst/>
            <a:gdLst/>
            <a:ahLst/>
            <a:cxnLst/>
            <a:rect l="l" t="t" r="r" b="b"/>
            <a:pathLst>
              <a:path w="1904" h="3472179">
                <a:moveTo>
                  <a:pt x="0" y="0"/>
                </a:moveTo>
                <a:lnTo>
                  <a:pt x="1645" y="3471818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63105" y="3345180"/>
            <a:ext cx="106045" cy="10604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3566" y="0"/>
                </a:moveTo>
                <a:lnTo>
                  <a:pt x="52821" y="52821"/>
                </a:lnTo>
                <a:lnTo>
                  <a:pt x="105674" y="3566"/>
                </a:lnTo>
                <a:lnTo>
                  <a:pt x="52821" y="52821"/>
                </a:lnTo>
                <a:lnTo>
                  <a:pt x="102107" y="105674"/>
                </a:lnTo>
                <a:lnTo>
                  <a:pt x="52821" y="52821"/>
                </a:lnTo>
                <a:lnTo>
                  <a:pt x="0" y="102107"/>
                </a:lnTo>
                <a:lnTo>
                  <a:pt x="52821" y="52821"/>
                </a:lnTo>
                <a:lnTo>
                  <a:pt x="3566" y="0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79675" y="3409950"/>
            <a:ext cx="4637405" cy="1905"/>
          </a:xfrm>
          <a:custGeom>
            <a:avLst/>
            <a:gdLst/>
            <a:ahLst/>
            <a:cxnLst/>
            <a:rect l="l" t="t" r="r" b="b"/>
            <a:pathLst>
              <a:path w="4637405" h="1904">
                <a:moveTo>
                  <a:pt x="4637013" y="0"/>
                </a:moveTo>
                <a:lnTo>
                  <a:pt x="0" y="1645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79675" y="3287786"/>
            <a:ext cx="4637405" cy="1905"/>
          </a:xfrm>
          <a:custGeom>
            <a:avLst/>
            <a:gdLst/>
            <a:ahLst/>
            <a:cxnLst/>
            <a:rect l="l" t="t" r="r" b="b"/>
            <a:pathLst>
              <a:path w="4637405" h="1904">
                <a:moveTo>
                  <a:pt x="4637013" y="0"/>
                </a:moveTo>
                <a:lnTo>
                  <a:pt x="0" y="1523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79675" y="3908420"/>
            <a:ext cx="4637405" cy="1905"/>
          </a:xfrm>
          <a:custGeom>
            <a:avLst/>
            <a:gdLst/>
            <a:ahLst/>
            <a:cxnLst/>
            <a:rect l="l" t="t" r="r" b="b"/>
            <a:pathLst>
              <a:path w="4637405" h="1904">
                <a:moveTo>
                  <a:pt x="4637013" y="0"/>
                </a:moveTo>
                <a:lnTo>
                  <a:pt x="0" y="1645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79675" y="3795765"/>
            <a:ext cx="3191510" cy="1905"/>
          </a:xfrm>
          <a:custGeom>
            <a:avLst/>
            <a:gdLst/>
            <a:ahLst/>
            <a:cxnLst/>
            <a:rect l="l" t="t" r="r" b="b"/>
            <a:pathLst>
              <a:path w="3191510" h="1904">
                <a:moveTo>
                  <a:pt x="3190890" y="0"/>
                </a:moveTo>
                <a:lnTo>
                  <a:pt x="0" y="1523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79675" y="4776728"/>
            <a:ext cx="3191510" cy="1905"/>
          </a:xfrm>
          <a:custGeom>
            <a:avLst/>
            <a:gdLst/>
            <a:ahLst/>
            <a:cxnLst/>
            <a:rect l="l" t="t" r="r" b="b"/>
            <a:pathLst>
              <a:path w="3191510" h="1904">
                <a:moveTo>
                  <a:pt x="3190890" y="0"/>
                </a:moveTo>
                <a:lnTo>
                  <a:pt x="0" y="1642"/>
                </a:lnTo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11995" y="3308360"/>
            <a:ext cx="144780" cy="579755"/>
          </a:xfrm>
          <a:custGeom>
            <a:avLst/>
            <a:gdLst/>
            <a:ahLst/>
            <a:cxnLst/>
            <a:rect l="l" t="t" r="r" b="b"/>
            <a:pathLst>
              <a:path w="144779" h="579754">
                <a:moveTo>
                  <a:pt x="0" y="0"/>
                </a:moveTo>
                <a:lnTo>
                  <a:pt x="46039" y="11080"/>
                </a:lnTo>
                <a:lnTo>
                  <a:pt x="72146" y="48249"/>
                </a:lnTo>
                <a:lnTo>
                  <a:pt x="72146" y="241401"/>
                </a:lnTo>
                <a:lnTo>
                  <a:pt x="74142" y="252717"/>
                </a:lnTo>
                <a:lnTo>
                  <a:pt x="114295" y="285301"/>
                </a:lnTo>
                <a:lnTo>
                  <a:pt x="144414" y="289681"/>
                </a:lnTo>
                <a:lnTo>
                  <a:pt x="98368" y="300737"/>
                </a:lnTo>
                <a:lnTo>
                  <a:pt x="72146" y="337931"/>
                </a:lnTo>
                <a:lnTo>
                  <a:pt x="72146" y="531113"/>
                </a:lnTo>
                <a:lnTo>
                  <a:pt x="43976" y="569461"/>
                </a:lnTo>
                <a:lnTo>
                  <a:pt x="14300" y="578535"/>
                </a:lnTo>
                <a:lnTo>
                  <a:pt x="0" y="579485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89619" y="2782824"/>
            <a:ext cx="723900" cy="577850"/>
          </a:xfrm>
          <a:custGeom>
            <a:avLst/>
            <a:gdLst/>
            <a:ahLst/>
            <a:cxnLst/>
            <a:rect l="l" t="t" r="r" b="b"/>
            <a:pathLst>
              <a:path w="723900" h="577850">
                <a:moveTo>
                  <a:pt x="660384" y="535375"/>
                </a:moveTo>
                <a:lnTo>
                  <a:pt x="640598" y="560191"/>
                </a:lnTo>
                <a:lnTo>
                  <a:pt x="723899" y="577839"/>
                </a:lnTo>
                <a:lnTo>
                  <a:pt x="707880" y="543305"/>
                </a:lnTo>
                <a:lnTo>
                  <a:pt x="670316" y="543305"/>
                </a:lnTo>
                <a:lnTo>
                  <a:pt x="660384" y="535375"/>
                </a:lnTo>
                <a:close/>
              </a:path>
              <a:path w="723900" h="577850">
                <a:moveTo>
                  <a:pt x="668328" y="525413"/>
                </a:moveTo>
                <a:lnTo>
                  <a:pt x="660384" y="535375"/>
                </a:lnTo>
                <a:lnTo>
                  <a:pt x="670316" y="543305"/>
                </a:lnTo>
                <a:lnTo>
                  <a:pt x="678179" y="533278"/>
                </a:lnTo>
                <a:lnTo>
                  <a:pt x="668328" y="525413"/>
                </a:lnTo>
                <a:close/>
              </a:path>
              <a:path w="723900" h="577850">
                <a:moveTo>
                  <a:pt x="688085" y="500633"/>
                </a:moveTo>
                <a:lnTo>
                  <a:pt x="668328" y="525413"/>
                </a:lnTo>
                <a:lnTo>
                  <a:pt x="678179" y="533278"/>
                </a:lnTo>
                <a:lnTo>
                  <a:pt x="670316" y="543305"/>
                </a:lnTo>
                <a:lnTo>
                  <a:pt x="707880" y="543305"/>
                </a:lnTo>
                <a:lnTo>
                  <a:pt x="688085" y="500633"/>
                </a:lnTo>
                <a:close/>
              </a:path>
              <a:path w="723900" h="577850">
                <a:moveTo>
                  <a:pt x="63538" y="42578"/>
                </a:moveTo>
                <a:lnTo>
                  <a:pt x="55637" y="52481"/>
                </a:lnTo>
                <a:lnTo>
                  <a:pt x="660384" y="535375"/>
                </a:lnTo>
                <a:lnTo>
                  <a:pt x="668328" y="525413"/>
                </a:lnTo>
                <a:lnTo>
                  <a:pt x="63538" y="42578"/>
                </a:lnTo>
                <a:close/>
              </a:path>
              <a:path w="723900" h="577850">
                <a:moveTo>
                  <a:pt x="0" y="0"/>
                </a:moveTo>
                <a:lnTo>
                  <a:pt x="35813" y="77327"/>
                </a:lnTo>
                <a:lnTo>
                  <a:pt x="55637" y="52481"/>
                </a:lnTo>
                <a:lnTo>
                  <a:pt x="45719" y="44561"/>
                </a:lnTo>
                <a:lnTo>
                  <a:pt x="53614" y="34655"/>
                </a:lnTo>
                <a:lnTo>
                  <a:pt x="69859" y="34655"/>
                </a:lnTo>
                <a:lnTo>
                  <a:pt x="83332" y="17769"/>
                </a:lnTo>
                <a:lnTo>
                  <a:pt x="0" y="0"/>
                </a:lnTo>
                <a:close/>
              </a:path>
              <a:path w="723900" h="577850">
                <a:moveTo>
                  <a:pt x="53614" y="34655"/>
                </a:moveTo>
                <a:lnTo>
                  <a:pt x="45719" y="44561"/>
                </a:lnTo>
                <a:lnTo>
                  <a:pt x="55637" y="52481"/>
                </a:lnTo>
                <a:lnTo>
                  <a:pt x="63538" y="42578"/>
                </a:lnTo>
                <a:lnTo>
                  <a:pt x="53614" y="34655"/>
                </a:lnTo>
                <a:close/>
              </a:path>
              <a:path w="723900" h="577850">
                <a:moveTo>
                  <a:pt x="69859" y="34655"/>
                </a:moveTo>
                <a:lnTo>
                  <a:pt x="53614" y="34655"/>
                </a:lnTo>
                <a:lnTo>
                  <a:pt x="63538" y="42578"/>
                </a:lnTo>
                <a:lnTo>
                  <a:pt x="69859" y="346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1026" y="3876659"/>
            <a:ext cx="1456055" cy="578485"/>
          </a:xfrm>
          <a:custGeom>
            <a:avLst/>
            <a:gdLst/>
            <a:ahLst/>
            <a:cxnLst/>
            <a:rect l="l" t="t" r="r" b="b"/>
            <a:pathLst>
              <a:path w="1456054" h="578485">
                <a:moveTo>
                  <a:pt x="1455663" y="0"/>
                </a:moveTo>
                <a:lnTo>
                  <a:pt x="0" y="577870"/>
                </a:lnTo>
              </a:path>
            </a:pathLst>
          </a:custGeom>
          <a:ln w="936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59968" y="3134995"/>
            <a:ext cx="836294" cy="1021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25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1 752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25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1 750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  <a:spcBef>
                <a:spcPts val="805"/>
              </a:spcBef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1 720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1 692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9968" y="4714121"/>
            <a:ext cx="836294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1 620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021336" y="4470410"/>
            <a:ext cx="144780" cy="290830"/>
          </a:xfrm>
          <a:custGeom>
            <a:avLst/>
            <a:gdLst/>
            <a:ahLst/>
            <a:cxnLst/>
            <a:rect l="l" t="t" r="r" b="b"/>
            <a:pathLst>
              <a:path w="144779" h="290829">
                <a:moveTo>
                  <a:pt x="144383" y="290434"/>
                </a:moveTo>
                <a:lnTo>
                  <a:pt x="93292" y="283372"/>
                </a:lnTo>
                <a:lnTo>
                  <a:pt x="72115" y="266312"/>
                </a:lnTo>
                <a:lnTo>
                  <a:pt x="72115" y="169407"/>
                </a:lnTo>
                <a:lnTo>
                  <a:pt x="69532" y="162977"/>
                </a:lnTo>
                <a:lnTo>
                  <a:pt x="62240" y="157202"/>
                </a:lnTo>
                <a:lnTo>
                  <a:pt x="50929" y="152313"/>
                </a:lnTo>
                <a:lnTo>
                  <a:pt x="36286" y="148542"/>
                </a:lnTo>
                <a:lnTo>
                  <a:pt x="19000" y="146118"/>
                </a:lnTo>
                <a:lnTo>
                  <a:pt x="0" y="145273"/>
                </a:lnTo>
                <a:lnTo>
                  <a:pt x="51067" y="138127"/>
                </a:lnTo>
                <a:lnTo>
                  <a:pt x="72115" y="121020"/>
                </a:lnTo>
                <a:lnTo>
                  <a:pt x="72115" y="24231"/>
                </a:lnTo>
                <a:lnTo>
                  <a:pt x="107909" y="3298"/>
                </a:lnTo>
                <a:lnTo>
                  <a:pt x="125160" y="863"/>
                </a:lnTo>
                <a:lnTo>
                  <a:pt x="144348" y="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270500" y="2327910"/>
            <a:ext cx="996950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0"/>
              </a:lnSpc>
            </a:pPr>
            <a:r>
              <a:rPr sz="1600" spc="-15" dirty="0">
                <a:latin typeface="Times New Roman"/>
                <a:cs typeface="Times New Roman"/>
              </a:rPr>
              <a:t>R</a:t>
            </a:r>
            <a:r>
              <a:rPr sz="1600" spc="-5" dirty="0">
                <a:latin typeface="Times New Roman"/>
                <a:cs typeface="Times New Roman"/>
              </a:rPr>
              <a:t>o</a:t>
            </a:r>
            <a:r>
              <a:rPr sz="1600" spc="-10" dirty="0">
                <a:latin typeface="Times New Roman"/>
                <a:cs typeface="Times New Roman"/>
              </a:rPr>
              <a:t>zpočtová</a:t>
            </a:r>
            <a:endParaRPr sz="1600" dirty="0">
              <a:latin typeface="Times New Roman"/>
              <a:cs typeface="Times New Roman"/>
            </a:endParaRPr>
          </a:p>
          <a:p>
            <a:pPr marL="1905" algn="ctr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odchylka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55129" y="3613282"/>
            <a:ext cx="725170" cy="173355"/>
          </a:xfrm>
          <a:custGeom>
            <a:avLst/>
            <a:gdLst/>
            <a:ahLst/>
            <a:cxnLst/>
            <a:rect l="l" t="t" r="r" b="b"/>
            <a:pathLst>
              <a:path w="725170" h="173354">
                <a:moveTo>
                  <a:pt x="649184" y="142015"/>
                </a:moveTo>
                <a:lnTo>
                  <a:pt x="643006" y="173095"/>
                </a:lnTo>
                <a:lnTo>
                  <a:pt x="725180" y="150601"/>
                </a:lnTo>
                <a:lnTo>
                  <a:pt x="717314" y="144505"/>
                </a:lnTo>
                <a:lnTo>
                  <a:pt x="661659" y="144505"/>
                </a:lnTo>
                <a:lnTo>
                  <a:pt x="649184" y="142015"/>
                </a:lnTo>
                <a:close/>
              </a:path>
              <a:path w="725170" h="173354">
                <a:moveTo>
                  <a:pt x="651654" y="129585"/>
                </a:moveTo>
                <a:lnTo>
                  <a:pt x="649184" y="142015"/>
                </a:lnTo>
                <a:lnTo>
                  <a:pt x="661659" y="144505"/>
                </a:lnTo>
                <a:lnTo>
                  <a:pt x="664098" y="132069"/>
                </a:lnTo>
                <a:lnTo>
                  <a:pt x="651654" y="129585"/>
                </a:lnTo>
                <a:close/>
              </a:path>
              <a:path w="725170" h="173354">
                <a:moveTo>
                  <a:pt x="657849" y="98419"/>
                </a:moveTo>
                <a:lnTo>
                  <a:pt x="651654" y="129585"/>
                </a:lnTo>
                <a:lnTo>
                  <a:pt x="664098" y="132069"/>
                </a:lnTo>
                <a:lnTo>
                  <a:pt x="661659" y="144505"/>
                </a:lnTo>
                <a:lnTo>
                  <a:pt x="717314" y="144505"/>
                </a:lnTo>
                <a:lnTo>
                  <a:pt x="657849" y="98419"/>
                </a:lnTo>
                <a:close/>
              </a:path>
              <a:path w="725170" h="173354">
                <a:moveTo>
                  <a:pt x="2529" y="0"/>
                </a:moveTo>
                <a:lnTo>
                  <a:pt x="0" y="12435"/>
                </a:lnTo>
                <a:lnTo>
                  <a:pt x="649184" y="142015"/>
                </a:lnTo>
                <a:lnTo>
                  <a:pt x="651654" y="129585"/>
                </a:lnTo>
                <a:lnTo>
                  <a:pt x="25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634737" y="3542755"/>
            <a:ext cx="814705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Kapacitní</a:t>
            </a:r>
            <a:endParaRPr sz="1600">
              <a:latin typeface="Times New Roman"/>
              <a:cs typeface="Times New Roman"/>
            </a:endParaRPr>
          </a:p>
          <a:p>
            <a:pPr marL="33655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odch</a:t>
            </a:r>
            <a:r>
              <a:rPr sz="1600" spc="-20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lka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65719" y="3764036"/>
            <a:ext cx="144780" cy="1012825"/>
          </a:xfrm>
          <a:custGeom>
            <a:avLst/>
            <a:gdLst/>
            <a:ahLst/>
            <a:cxnLst/>
            <a:rect l="l" t="t" r="r" b="b"/>
            <a:pathLst>
              <a:path w="144779" h="1012825">
                <a:moveTo>
                  <a:pt x="0" y="0"/>
                </a:moveTo>
                <a:lnTo>
                  <a:pt x="37406" y="12152"/>
                </a:lnTo>
                <a:lnTo>
                  <a:pt x="63474" y="43956"/>
                </a:lnTo>
                <a:lnTo>
                  <a:pt x="72268" y="84307"/>
                </a:lnTo>
                <a:lnTo>
                  <a:pt x="72268" y="421873"/>
                </a:lnTo>
                <a:lnTo>
                  <a:pt x="82648" y="465539"/>
                </a:lnTo>
                <a:lnTo>
                  <a:pt x="109845" y="496006"/>
                </a:lnTo>
                <a:lnTo>
                  <a:pt x="144536" y="506333"/>
                </a:lnTo>
                <a:lnTo>
                  <a:pt x="131159" y="507772"/>
                </a:lnTo>
                <a:lnTo>
                  <a:pt x="96873" y="527274"/>
                </a:lnTo>
                <a:lnTo>
                  <a:pt x="75950" y="564083"/>
                </a:lnTo>
                <a:lnTo>
                  <a:pt x="72268" y="590793"/>
                </a:lnTo>
                <a:lnTo>
                  <a:pt x="72268" y="928359"/>
                </a:lnTo>
                <a:lnTo>
                  <a:pt x="71035" y="943958"/>
                </a:lnTo>
                <a:lnTo>
                  <a:pt x="67485" y="958601"/>
                </a:lnTo>
                <a:lnTo>
                  <a:pt x="45165" y="994203"/>
                </a:lnTo>
                <a:lnTo>
                  <a:pt x="10017" y="1011888"/>
                </a:lnTo>
                <a:lnTo>
                  <a:pt x="0" y="1012691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00471" y="4264274"/>
            <a:ext cx="1448435" cy="454659"/>
          </a:xfrm>
          <a:custGeom>
            <a:avLst/>
            <a:gdLst/>
            <a:ahLst/>
            <a:cxnLst/>
            <a:rect l="l" t="t" r="r" b="b"/>
            <a:pathLst>
              <a:path w="1448434" h="454660">
                <a:moveTo>
                  <a:pt x="1373207" y="423731"/>
                </a:moveTo>
                <a:lnTo>
                  <a:pt x="1364101" y="454161"/>
                </a:lnTo>
                <a:lnTo>
                  <a:pt x="1447921" y="439421"/>
                </a:lnTo>
                <a:lnTo>
                  <a:pt x="1435101" y="427360"/>
                </a:lnTo>
                <a:lnTo>
                  <a:pt x="1385315" y="427360"/>
                </a:lnTo>
                <a:lnTo>
                  <a:pt x="1373207" y="423731"/>
                </a:lnTo>
                <a:close/>
              </a:path>
              <a:path w="1448434" h="454660">
                <a:moveTo>
                  <a:pt x="1376859" y="411528"/>
                </a:moveTo>
                <a:lnTo>
                  <a:pt x="1373207" y="423731"/>
                </a:lnTo>
                <a:lnTo>
                  <a:pt x="1385315" y="427360"/>
                </a:lnTo>
                <a:lnTo>
                  <a:pt x="1389004" y="415168"/>
                </a:lnTo>
                <a:lnTo>
                  <a:pt x="1376859" y="411528"/>
                </a:lnTo>
                <a:close/>
              </a:path>
              <a:path w="1448434" h="454660">
                <a:moveTo>
                  <a:pt x="1385956" y="381128"/>
                </a:moveTo>
                <a:lnTo>
                  <a:pt x="1376859" y="411528"/>
                </a:lnTo>
                <a:lnTo>
                  <a:pt x="1389004" y="415168"/>
                </a:lnTo>
                <a:lnTo>
                  <a:pt x="1385315" y="427360"/>
                </a:lnTo>
                <a:lnTo>
                  <a:pt x="1435101" y="427360"/>
                </a:lnTo>
                <a:lnTo>
                  <a:pt x="1385956" y="381128"/>
                </a:lnTo>
                <a:close/>
              </a:path>
              <a:path w="1448434" h="454660">
                <a:moveTo>
                  <a:pt x="3566" y="0"/>
                </a:moveTo>
                <a:lnTo>
                  <a:pt x="0" y="12191"/>
                </a:lnTo>
                <a:lnTo>
                  <a:pt x="1373207" y="423731"/>
                </a:lnTo>
                <a:lnTo>
                  <a:pt x="1376859" y="411528"/>
                </a:lnTo>
                <a:lnTo>
                  <a:pt x="3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916679" y="4490684"/>
            <a:ext cx="868044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Obje</a:t>
            </a:r>
            <a:r>
              <a:rPr sz="1600" spc="-50" dirty="0">
                <a:latin typeface="Times New Roman"/>
                <a:cs typeface="Times New Roman"/>
              </a:rPr>
              <a:t>m</a:t>
            </a:r>
            <a:r>
              <a:rPr sz="1600" spc="-10" dirty="0">
                <a:latin typeface="Times New Roman"/>
                <a:cs typeface="Times New Roman"/>
              </a:rPr>
              <a:t>ová</a:t>
            </a:r>
            <a:endParaRPr sz="1600" dirty="0">
              <a:latin typeface="Times New Roman"/>
              <a:cs typeface="Times New Roman"/>
            </a:endParaRPr>
          </a:p>
          <a:p>
            <a:pPr marL="60960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odch</a:t>
            </a:r>
            <a:r>
              <a:rPr sz="1600" spc="-20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lka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59164" y="4626614"/>
            <a:ext cx="1169670" cy="584200"/>
          </a:xfrm>
          <a:custGeom>
            <a:avLst/>
            <a:gdLst/>
            <a:ahLst/>
            <a:cxnLst/>
            <a:rect l="l" t="t" r="r" b="b"/>
            <a:pathLst>
              <a:path w="1169670" h="584200">
                <a:moveTo>
                  <a:pt x="51419" y="515611"/>
                </a:moveTo>
                <a:lnTo>
                  <a:pt x="0" y="583560"/>
                </a:lnTo>
                <a:lnTo>
                  <a:pt x="85191" y="583941"/>
                </a:lnTo>
                <a:lnTo>
                  <a:pt x="73893" y="561081"/>
                </a:lnTo>
                <a:lnTo>
                  <a:pt x="59801" y="561081"/>
                </a:lnTo>
                <a:lnTo>
                  <a:pt x="54101" y="549651"/>
                </a:lnTo>
                <a:lnTo>
                  <a:pt x="65463" y="544025"/>
                </a:lnTo>
                <a:lnTo>
                  <a:pt x="51419" y="515611"/>
                </a:lnTo>
                <a:close/>
              </a:path>
              <a:path w="1169670" h="584200">
                <a:moveTo>
                  <a:pt x="65463" y="544025"/>
                </a:moveTo>
                <a:lnTo>
                  <a:pt x="54101" y="549651"/>
                </a:lnTo>
                <a:lnTo>
                  <a:pt x="59801" y="561081"/>
                </a:lnTo>
                <a:lnTo>
                  <a:pt x="71122" y="555475"/>
                </a:lnTo>
                <a:lnTo>
                  <a:pt x="65463" y="544025"/>
                </a:lnTo>
                <a:close/>
              </a:path>
              <a:path w="1169670" h="584200">
                <a:moveTo>
                  <a:pt x="71122" y="555475"/>
                </a:moveTo>
                <a:lnTo>
                  <a:pt x="59801" y="561081"/>
                </a:lnTo>
                <a:lnTo>
                  <a:pt x="73893" y="561081"/>
                </a:lnTo>
                <a:lnTo>
                  <a:pt x="71122" y="555475"/>
                </a:lnTo>
                <a:close/>
              </a:path>
              <a:path w="1169670" h="584200">
                <a:moveTo>
                  <a:pt x="1164061" y="0"/>
                </a:moveTo>
                <a:lnTo>
                  <a:pt x="65463" y="544025"/>
                </a:lnTo>
                <a:lnTo>
                  <a:pt x="71122" y="555475"/>
                </a:lnTo>
                <a:lnTo>
                  <a:pt x="1169669" y="11429"/>
                </a:lnTo>
                <a:lnTo>
                  <a:pt x="11640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681734" y="4989287"/>
            <a:ext cx="918210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Účinnost</a:t>
            </a:r>
            <a:r>
              <a:rPr sz="1600" spc="-5" dirty="0">
                <a:latin typeface="Times New Roman"/>
                <a:cs typeface="Times New Roman"/>
              </a:rPr>
              <a:t>ní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odch</a:t>
            </a:r>
            <a:r>
              <a:rPr sz="1600" spc="-20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lka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21336" y="3307067"/>
            <a:ext cx="144780" cy="459105"/>
          </a:xfrm>
          <a:custGeom>
            <a:avLst/>
            <a:gdLst/>
            <a:ahLst/>
            <a:cxnLst/>
            <a:rect l="l" t="t" r="r" b="b"/>
            <a:pathLst>
              <a:path w="144779" h="459104">
                <a:moveTo>
                  <a:pt x="144383" y="458492"/>
                </a:moveTo>
                <a:lnTo>
                  <a:pt x="96040" y="448653"/>
                </a:lnTo>
                <a:lnTo>
                  <a:pt x="72115" y="420240"/>
                </a:lnTo>
                <a:lnTo>
                  <a:pt x="72115" y="267352"/>
                </a:lnTo>
                <a:lnTo>
                  <a:pt x="69866" y="257843"/>
                </a:lnTo>
                <a:lnTo>
                  <a:pt x="63488" y="249208"/>
                </a:lnTo>
                <a:lnTo>
                  <a:pt x="25154" y="231518"/>
                </a:lnTo>
                <a:lnTo>
                  <a:pt x="0" y="229130"/>
                </a:lnTo>
                <a:lnTo>
                  <a:pt x="48338" y="219261"/>
                </a:lnTo>
                <a:lnTo>
                  <a:pt x="72115" y="190878"/>
                </a:lnTo>
                <a:lnTo>
                  <a:pt x="72115" y="37990"/>
                </a:lnTo>
                <a:lnTo>
                  <a:pt x="103664" y="6388"/>
                </a:lnTo>
                <a:lnTo>
                  <a:pt x="119073" y="2169"/>
                </a:lnTo>
                <a:lnTo>
                  <a:pt x="136370" y="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40064" y="2946410"/>
            <a:ext cx="1604010" cy="603250"/>
          </a:xfrm>
          <a:custGeom>
            <a:avLst/>
            <a:gdLst/>
            <a:ahLst/>
            <a:cxnLst/>
            <a:rect l="l" t="t" r="r" b="b"/>
            <a:pathLst>
              <a:path w="1604010" h="603250">
                <a:moveTo>
                  <a:pt x="73797" y="29773"/>
                </a:moveTo>
                <a:lnTo>
                  <a:pt x="69426" y="41705"/>
                </a:lnTo>
                <a:lnTo>
                  <a:pt x="1599681" y="602863"/>
                </a:lnTo>
                <a:lnTo>
                  <a:pt x="1604009" y="590915"/>
                </a:lnTo>
                <a:lnTo>
                  <a:pt x="73797" y="29773"/>
                </a:lnTo>
                <a:close/>
              </a:path>
              <a:path w="1604010" h="603250">
                <a:moveTo>
                  <a:pt x="84703" y="0"/>
                </a:moveTo>
                <a:lnTo>
                  <a:pt x="0" y="9509"/>
                </a:lnTo>
                <a:lnTo>
                  <a:pt x="58521" y="71475"/>
                </a:lnTo>
                <a:lnTo>
                  <a:pt x="69426" y="41705"/>
                </a:lnTo>
                <a:lnTo>
                  <a:pt x="57515" y="37337"/>
                </a:lnTo>
                <a:lnTo>
                  <a:pt x="61843" y="25389"/>
                </a:lnTo>
                <a:lnTo>
                  <a:pt x="75403" y="25389"/>
                </a:lnTo>
                <a:lnTo>
                  <a:pt x="84703" y="0"/>
                </a:lnTo>
                <a:close/>
              </a:path>
              <a:path w="1604010" h="603250">
                <a:moveTo>
                  <a:pt x="61843" y="25389"/>
                </a:moveTo>
                <a:lnTo>
                  <a:pt x="57515" y="37337"/>
                </a:lnTo>
                <a:lnTo>
                  <a:pt x="69426" y="41705"/>
                </a:lnTo>
                <a:lnTo>
                  <a:pt x="73797" y="29773"/>
                </a:lnTo>
                <a:lnTo>
                  <a:pt x="61843" y="25389"/>
                </a:lnTo>
                <a:close/>
              </a:path>
              <a:path w="1604010" h="603250">
                <a:moveTo>
                  <a:pt x="75403" y="25389"/>
                </a:moveTo>
                <a:lnTo>
                  <a:pt x="61843" y="25389"/>
                </a:lnTo>
                <a:lnTo>
                  <a:pt x="73797" y="29773"/>
                </a:lnTo>
                <a:lnTo>
                  <a:pt x="75403" y="25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440305" y="2638425"/>
            <a:ext cx="1077595" cy="462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Výkonnost</a:t>
            </a:r>
            <a:r>
              <a:rPr sz="1600" spc="-5" dirty="0">
                <a:latin typeface="Times New Roman"/>
                <a:cs typeface="Times New Roman"/>
              </a:rPr>
              <a:t>ní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850"/>
              </a:lnSpc>
            </a:pPr>
            <a:r>
              <a:rPr sz="1600" spc="-10" dirty="0">
                <a:latin typeface="Times New Roman"/>
                <a:cs typeface="Times New Roman"/>
              </a:rPr>
              <a:t>odch</a:t>
            </a:r>
            <a:r>
              <a:rPr sz="1600" spc="-20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lka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74771" y="6991685"/>
            <a:ext cx="5835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21049" y="6991685"/>
            <a:ext cx="5835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800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64399" y="6991685"/>
            <a:ext cx="5835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5503" y="6413700"/>
            <a:ext cx="26289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Rp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91480" y="6073771"/>
            <a:ext cx="151765" cy="301625"/>
          </a:xfrm>
          <a:custGeom>
            <a:avLst/>
            <a:gdLst/>
            <a:ahLst/>
            <a:cxnLst/>
            <a:rect l="l" t="t" r="r" b="b"/>
            <a:pathLst>
              <a:path w="151764" h="301625">
                <a:moveTo>
                  <a:pt x="111286" y="65832"/>
                </a:moveTo>
                <a:lnTo>
                  <a:pt x="0" y="295680"/>
                </a:lnTo>
                <a:lnTo>
                  <a:pt x="11429" y="301227"/>
                </a:lnTo>
                <a:lnTo>
                  <a:pt x="122730" y="71385"/>
                </a:lnTo>
                <a:lnTo>
                  <a:pt x="111286" y="65832"/>
                </a:lnTo>
                <a:close/>
              </a:path>
              <a:path w="151764" h="301625">
                <a:moveTo>
                  <a:pt x="150842" y="54364"/>
                </a:moveTo>
                <a:lnTo>
                  <a:pt x="116838" y="54364"/>
                </a:lnTo>
                <a:lnTo>
                  <a:pt x="128268" y="59948"/>
                </a:lnTo>
                <a:lnTo>
                  <a:pt x="122730" y="71385"/>
                </a:lnTo>
                <a:lnTo>
                  <a:pt x="151250" y="85225"/>
                </a:lnTo>
                <a:lnTo>
                  <a:pt x="150842" y="54364"/>
                </a:lnTo>
                <a:close/>
              </a:path>
              <a:path w="151764" h="301625">
                <a:moveTo>
                  <a:pt x="116838" y="54364"/>
                </a:moveTo>
                <a:lnTo>
                  <a:pt x="111286" y="65832"/>
                </a:lnTo>
                <a:lnTo>
                  <a:pt x="122730" y="71385"/>
                </a:lnTo>
                <a:lnTo>
                  <a:pt x="128268" y="59948"/>
                </a:lnTo>
                <a:lnTo>
                  <a:pt x="116838" y="54364"/>
                </a:lnTo>
                <a:close/>
              </a:path>
              <a:path w="151764" h="301625">
                <a:moveTo>
                  <a:pt x="150123" y="0"/>
                </a:moveTo>
                <a:lnTo>
                  <a:pt x="82670" y="51947"/>
                </a:lnTo>
                <a:lnTo>
                  <a:pt x="111286" y="65832"/>
                </a:lnTo>
                <a:lnTo>
                  <a:pt x="116838" y="54364"/>
                </a:lnTo>
                <a:lnTo>
                  <a:pt x="150842" y="54364"/>
                </a:lnTo>
                <a:lnTo>
                  <a:pt x="150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02182" y="4483364"/>
            <a:ext cx="150495" cy="149225"/>
          </a:xfrm>
          <a:custGeom>
            <a:avLst/>
            <a:gdLst/>
            <a:ahLst/>
            <a:cxnLst/>
            <a:rect l="l" t="t" r="r" b="b"/>
            <a:pathLst>
              <a:path w="150494" h="149225">
                <a:moveTo>
                  <a:pt x="91913" y="99878"/>
                </a:moveTo>
                <a:lnTo>
                  <a:pt x="69591" y="122413"/>
                </a:lnTo>
                <a:lnTo>
                  <a:pt x="150494" y="148964"/>
                </a:lnTo>
                <a:lnTo>
                  <a:pt x="136902" y="108828"/>
                </a:lnTo>
                <a:lnTo>
                  <a:pt x="100964" y="108828"/>
                </a:lnTo>
                <a:lnTo>
                  <a:pt x="91913" y="99878"/>
                </a:lnTo>
                <a:close/>
              </a:path>
              <a:path w="150494" h="149225">
                <a:moveTo>
                  <a:pt x="100823" y="90883"/>
                </a:moveTo>
                <a:lnTo>
                  <a:pt x="91913" y="99878"/>
                </a:lnTo>
                <a:lnTo>
                  <a:pt x="100964" y="108828"/>
                </a:lnTo>
                <a:lnTo>
                  <a:pt x="109846" y="99815"/>
                </a:lnTo>
                <a:lnTo>
                  <a:pt x="100823" y="90883"/>
                </a:lnTo>
                <a:close/>
              </a:path>
              <a:path w="150494" h="149225">
                <a:moveTo>
                  <a:pt x="123181" y="68311"/>
                </a:moveTo>
                <a:lnTo>
                  <a:pt x="100823" y="90883"/>
                </a:lnTo>
                <a:lnTo>
                  <a:pt x="109846" y="99815"/>
                </a:lnTo>
                <a:lnTo>
                  <a:pt x="100964" y="108828"/>
                </a:lnTo>
                <a:lnTo>
                  <a:pt x="136902" y="108828"/>
                </a:lnTo>
                <a:lnTo>
                  <a:pt x="123181" y="68311"/>
                </a:lnTo>
                <a:close/>
              </a:path>
              <a:path w="150494" h="149225">
                <a:moveTo>
                  <a:pt x="9012" y="0"/>
                </a:moveTo>
                <a:lnTo>
                  <a:pt x="0" y="8991"/>
                </a:lnTo>
                <a:lnTo>
                  <a:pt x="91913" y="99878"/>
                </a:lnTo>
                <a:lnTo>
                  <a:pt x="100823" y="90883"/>
                </a:lnTo>
                <a:lnTo>
                  <a:pt x="90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432051" y="4243197"/>
            <a:ext cx="26289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Rv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876800" y="3449795"/>
            <a:ext cx="290830" cy="314325"/>
          </a:xfrm>
          <a:custGeom>
            <a:avLst/>
            <a:gdLst/>
            <a:ahLst/>
            <a:cxnLst/>
            <a:rect l="l" t="t" r="r" b="b"/>
            <a:pathLst>
              <a:path w="290829" h="314325">
                <a:moveTo>
                  <a:pt x="290565" y="314241"/>
                </a:moveTo>
                <a:lnTo>
                  <a:pt x="250749" y="313237"/>
                </a:lnTo>
                <a:lnTo>
                  <a:pt x="199426" y="308407"/>
                </a:lnTo>
                <a:lnTo>
                  <a:pt x="154666" y="297231"/>
                </a:lnTo>
                <a:lnTo>
                  <a:pt x="145298" y="287936"/>
                </a:lnTo>
                <a:lnTo>
                  <a:pt x="145298" y="183177"/>
                </a:lnTo>
                <a:lnTo>
                  <a:pt x="143885" y="179508"/>
                </a:lnTo>
                <a:lnTo>
                  <a:pt x="139776" y="175996"/>
                </a:lnTo>
                <a:lnTo>
                  <a:pt x="100169" y="164204"/>
                </a:lnTo>
                <a:lnTo>
                  <a:pt x="51466" y="158682"/>
                </a:lnTo>
                <a:lnTo>
                  <a:pt x="12805" y="157095"/>
                </a:lnTo>
                <a:lnTo>
                  <a:pt x="0" y="156994"/>
                </a:lnTo>
                <a:lnTo>
                  <a:pt x="39818" y="156003"/>
                </a:lnTo>
                <a:lnTo>
                  <a:pt x="91149" y="151221"/>
                </a:lnTo>
                <a:lnTo>
                  <a:pt x="135924" y="140118"/>
                </a:lnTo>
                <a:lnTo>
                  <a:pt x="145298" y="130843"/>
                </a:lnTo>
                <a:lnTo>
                  <a:pt x="145298" y="26052"/>
                </a:lnTo>
                <a:lnTo>
                  <a:pt x="190431" y="7092"/>
                </a:lnTo>
                <a:lnTo>
                  <a:pt x="239143" y="1581"/>
                </a:lnTo>
                <a:lnTo>
                  <a:pt x="257985" y="559"/>
                </a:lnTo>
                <a:lnTo>
                  <a:pt x="277813" y="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148084" y="3582802"/>
            <a:ext cx="734060" cy="76200"/>
          </a:xfrm>
          <a:custGeom>
            <a:avLst/>
            <a:gdLst/>
            <a:ahLst/>
            <a:cxnLst/>
            <a:rect l="l" t="t" r="r" b="b"/>
            <a:pathLst>
              <a:path w="734060" h="76200">
                <a:moveTo>
                  <a:pt x="76199" y="0"/>
                </a:moveTo>
                <a:lnTo>
                  <a:pt x="0" y="38221"/>
                </a:lnTo>
                <a:lnTo>
                  <a:pt x="76321" y="76199"/>
                </a:lnTo>
                <a:lnTo>
                  <a:pt x="76271" y="44439"/>
                </a:lnTo>
                <a:lnTo>
                  <a:pt x="63611" y="44439"/>
                </a:lnTo>
                <a:lnTo>
                  <a:pt x="63489" y="31729"/>
                </a:lnTo>
                <a:lnTo>
                  <a:pt x="76250" y="31703"/>
                </a:lnTo>
                <a:lnTo>
                  <a:pt x="76199" y="0"/>
                </a:lnTo>
                <a:close/>
              </a:path>
              <a:path w="734060" h="76200">
                <a:moveTo>
                  <a:pt x="76250" y="31703"/>
                </a:moveTo>
                <a:lnTo>
                  <a:pt x="63489" y="31729"/>
                </a:lnTo>
                <a:lnTo>
                  <a:pt x="63611" y="44439"/>
                </a:lnTo>
                <a:lnTo>
                  <a:pt x="76271" y="44413"/>
                </a:lnTo>
                <a:lnTo>
                  <a:pt x="76250" y="31703"/>
                </a:lnTo>
                <a:close/>
              </a:path>
              <a:path w="734060" h="76200">
                <a:moveTo>
                  <a:pt x="76271" y="44413"/>
                </a:moveTo>
                <a:lnTo>
                  <a:pt x="63611" y="44439"/>
                </a:lnTo>
                <a:lnTo>
                  <a:pt x="76271" y="44439"/>
                </a:lnTo>
                <a:close/>
              </a:path>
              <a:path w="734060" h="76200">
                <a:moveTo>
                  <a:pt x="733409" y="30358"/>
                </a:moveTo>
                <a:lnTo>
                  <a:pt x="76250" y="31703"/>
                </a:lnTo>
                <a:lnTo>
                  <a:pt x="76271" y="44413"/>
                </a:lnTo>
                <a:lnTo>
                  <a:pt x="733531" y="43037"/>
                </a:lnTo>
                <a:lnTo>
                  <a:pt x="733409" y="303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949958" y="3398229"/>
            <a:ext cx="8159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Spotřeb</a:t>
            </a:r>
            <a:r>
              <a:rPr sz="1600" spc="-5" dirty="0">
                <a:latin typeface="Times New Roman"/>
                <a:cs typeface="Times New Roman"/>
              </a:rPr>
              <a:t>ní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72818" y="3632962"/>
            <a:ext cx="7702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odch</a:t>
            </a:r>
            <a:r>
              <a:rPr sz="1600" spc="-20" dirty="0">
                <a:latin typeface="Times New Roman"/>
                <a:cs typeface="Times New Roman"/>
              </a:rPr>
              <a:t>y</a:t>
            </a:r>
            <a:r>
              <a:rPr sz="1600" spc="-10" dirty="0">
                <a:latin typeface="Times New Roman"/>
                <a:cs typeface="Times New Roman"/>
              </a:rPr>
              <a:t>lka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11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1610" cy="4991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1120">
              <a:lnSpc>
                <a:spcPct val="93000"/>
              </a:lnSpc>
              <a:tabLst>
                <a:tab pos="411987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rozpočet. Rozpočtem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v nejobecnějším slova smyslu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rozumí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 odhad budoucí výše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Toto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obecné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pak	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operativním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taktickém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režie konkretizuje tak, že se chápe jako nákladový úkol, stanovený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vnitropodnikovým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vymezené období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edpokládaný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rozsah aktivity.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znorodost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nákladových položek zahrnovaných do režie se nejvýrazněji projevuje ve variabilitě metod, které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aplikují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rozpočtování. Vzhledem k tomu, že se v praxi navíc používají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kombinací, je obtížné je systematicky členit.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 zobecnit, že jejich základními odlišujícími prvky jsou prvotní vstupy,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zpracování a výstup –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nákladového úkolu.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11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36990" cy="4309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4610" algn="just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Stejně jako v ostatních oblastech rozpočtování pozitivně ovlivňuje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kvalitu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schopnost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úroveň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požadovaných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pomocí rozpočtování od nulového základu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schopnost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nákladovou úroveň aktivit, činností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pomocí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rozpočtování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vztahu k aktivitám.</a:t>
            </a:r>
            <a:endParaRPr sz="2400" dirty="0">
              <a:latin typeface="Arial"/>
              <a:cs typeface="Arial"/>
            </a:endParaRPr>
          </a:p>
          <a:p>
            <a:pPr marL="12700" marR="181610">
              <a:lnSpc>
                <a:spcPct val="93100"/>
              </a:lnSpc>
              <a:spcBef>
                <a:spcPts val="139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Systémová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aplikace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normativ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 režie,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limit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variátor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smíšené režie zakládá možnost zpracování tzv.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variantních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jsou v současné době považovány za nejúčinnější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operativním a taktickém horizontu. Umožňují totiž stanovit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90"/>
              </a:lnSpc>
              <a:spcBef>
                <a:spcPts val="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nákladový úkol pro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znou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úroveň aktivit, činností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ičemž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berou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úvahu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stupeň závislosti režií na této úrovni.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11 III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534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dirty="0"/>
              <a:t>Význam variantního rozpočtu se projevuje i </a:t>
            </a:r>
            <a:r>
              <a:rPr dirty="0" err="1"/>
              <a:t>tím</a:t>
            </a:r>
            <a:r>
              <a:rPr dirty="0"/>
              <a:t> </a:t>
            </a:r>
            <a:r>
              <a:rPr dirty="0" err="1" smtClean="0"/>
              <a:t>zp</a:t>
            </a:r>
            <a:r>
              <a:rPr lang="cs-CZ" dirty="0" smtClean="0"/>
              <a:t>ů</a:t>
            </a:r>
            <a:r>
              <a:rPr dirty="0" err="1" smtClean="0"/>
              <a:t>sobem</a:t>
            </a:r>
            <a:r>
              <a:rPr dirty="0"/>
              <a:t>, že </a:t>
            </a:r>
            <a:r>
              <a:rPr dirty="0" err="1"/>
              <a:t>jeho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epočet</a:t>
            </a:r>
            <a:r>
              <a:rPr dirty="0" smtClean="0"/>
              <a:t> </a:t>
            </a:r>
            <a:r>
              <a:rPr dirty="0"/>
              <a:t>na skutečnou úroveň využití kapacity,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/>
              <a:t>němž se respektuje odlišný charakter fixních a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srovnání </a:t>
            </a:r>
            <a:r>
              <a:rPr dirty="0" err="1"/>
              <a:t>takto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epočteného</a:t>
            </a:r>
            <a:r>
              <a:rPr dirty="0" smtClean="0"/>
              <a:t> </a:t>
            </a:r>
            <a:r>
              <a:rPr dirty="0"/>
              <a:t>rozpočtu se skutečně vynaloženou </a:t>
            </a:r>
            <a:r>
              <a:rPr dirty="0" err="1"/>
              <a:t>režií</a:t>
            </a:r>
            <a:r>
              <a:rPr dirty="0"/>
              <a:t> </a:t>
            </a:r>
            <a:r>
              <a:rPr dirty="0" err="1" smtClean="0"/>
              <a:t>tvo</a:t>
            </a:r>
            <a:r>
              <a:rPr lang="cs-CZ" dirty="0" smtClean="0"/>
              <a:t>ř</a:t>
            </a:r>
            <a:r>
              <a:rPr dirty="0" smtClean="0"/>
              <a:t>í </a:t>
            </a:r>
            <a:r>
              <a:rPr dirty="0"/>
              <a:t>základ kontroly plnění rozpočtu. Obě srovnávané </a:t>
            </a:r>
            <a:r>
              <a:rPr dirty="0" err="1"/>
              <a:t>výše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jsou totiž porovnatelné nejen z hlediska jejich rozčlenění na fixní a variabilní složku, ale také se vztahují ke stejné úrovni provedených aktivit, činností,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nebo využití kapacity.</a:t>
            </a:r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dirty="0"/>
              <a:t>Vypovídací schopnost </a:t>
            </a:r>
            <a:r>
              <a:rPr dirty="0" err="1"/>
              <a:t>hodnocení</a:t>
            </a:r>
            <a:r>
              <a:rPr dirty="0"/>
              <a:t> </a:t>
            </a:r>
            <a:r>
              <a:rPr dirty="0" err="1" smtClean="0"/>
              <a:t>rozpočt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dále</a:t>
            </a:r>
          </a:p>
          <a:p>
            <a:pPr marL="12700">
              <a:lnSpc>
                <a:spcPts val="2675"/>
              </a:lnSpc>
            </a:pPr>
            <a:r>
              <a:rPr dirty="0"/>
              <a:t>zvyšuje aplikace rozdílových </a:t>
            </a:r>
            <a:r>
              <a:rPr dirty="0" err="1"/>
              <a:t>metod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režie. Ty vycházejí</a:t>
            </a:r>
          </a:p>
          <a:p>
            <a:pPr marL="12700">
              <a:lnSpc>
                <a:spcPts val="2680"/>
              </a:lnSpc>
            </a:pPr>
            <a:r>
              <a:rPr dirty="0"/>
              <a:t>z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porovnání skutečně vynaložených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jednak</a:t>
            </a:r>
          </a:p>
          <a:p>
            <a:pPr marL="12700" marR="221615">
              <a:lnSpc>
                <a:spcPct val="92900"/>
              </a:lnSpc>
              <a:spcBef>
                <a:spcPts val="105"/>
              </a:spcBef>
            </a:pPr>
            <a:r>
              <a:rPr dirty="0"/>
              <a:t>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pevným rozpočtem, </a:t>
            </a:r>
            <a:r>
              <a:rPr dirty="0" err="1"/>
              <a:t>lineárně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epočteným</a:t>
            </a:r>
            <a:r>
              <a:rPr dirty="0" smtClean="0"/>
              <a:t> </a:t>
            </a:r>
            <a:r>
              <a:rPr dirty="0"/>
              <a:t>na skutečný objem aktivity,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jednak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variantním rozpočtem pro tento objem aktivity. Zjištěné odchylky se analyzují zejména podle odpovědnosti za jejich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vznik.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0107"/>
            <a:ext cx="132715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2150">
              <a:lnSpc>
                <a:spcPct val="100000"/>
              </a:lnSpc>
            </a:pPr>
            <a:r>
              <a:rPr dirty="0"/>
              <a:t>Kontrola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je stěžejní pro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hospodárnosti</a:t>
            </a:r>
          </a:p>
          <a:p>
            <a:pPr marL="692150">
              <a:lnSpc>
                <a:spcPct val="100000"/>
              </a:lnSpc>
              <a:spcBef>
                <a:spcPts val="1200"/>
              </a:spcBef>
            </a:pPr>
            <a:r>
              <a:rPr dirty="0"/>
              <a:t>Roste jejich podíl</a:t>
            </a:r>
          </a:p>
          <a:p>
            <a:pPr marL="692150">
              <a:lnSpc>
                <a:spcPct val="100000"/>
              </a:lnSpc>
              <a:spcBef>
                <a:spcPts val="1185"/>
              </a:spcBef>
            </a:pPr>
            <a:r>
              <a:rPr dirty="0"/>
              <a:t>Obtížnost stanovení jejich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nákladového úkolu</a:t>
            </a:r>
          </a:p>
          <a:p>
            <a:pPr marL="692150">
              <a:lnSpc>
                <a:spcPct val="100000"/>
              </a:lnSpc>
              <a:spcBef>
                <a:spcPts val="1200"/>
              </a:spcBef>
            </a:pPr>
            <a:r>
              <a:rPr dirty="0"/>
              <a:t>Vztah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výkonu </a:t>
            </a:r>
            <a:r>
              <a:rPr dirty="0" err="1"/>
              <a:t>obvykle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 smtClean="0"/>
              <a:t>zprost</a:t>
            </a:r>
            <a:r>
              <a:rPr lang="cs-CZ" dirty="0" smtClean="0"/>
              <a:t>ř</a:t>
            </a:r>
            <a:r>
              <a:rPr dirty="0" err="1" smtClean="0"/>
              <a:t>edkovaný</a:t>
            </a:r>
            <a:endParaRPr dirty="0"/>
          </a:p>
          <a:p>
            <a:pPr marL="692150">
              <a:lnSpc>
                <a:spcPct val="100000"/>
              </a:lnSpc>
              <a:spcBef>
                <a:spcPts val="1200"/>
              </a:spcBef>
            </a:pPr>
            <a:r>
              <a:rPr dirty="0"/>
              <a:t>Obtížná aplikace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principu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íčinné</a:t>
            </a:r>
            <a:r>
              <a:rPr dirty="0" smtClean="0"/>
              <a:t> </a:t>
            </a:r>
            <a:r>
              <a:rPr dirty="0"/>
              <a:t>souvislosti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Rozpočet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9016365" cy="3333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odhad budoucí výše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hodnotový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27305" indent="-336550">
              <a:lnSpc>
                <a:spcPct val="93200"/>
              </a:lnSpc>
              <a:spcBef>
                <a:spcPts val="138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8326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Budoucí výše (režijních)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chápaná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úkol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stanovený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jednotlivým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odpovědnostním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střediskům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vymezené období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předpokládaný rozsah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Rozpočet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razňuje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odpovědnostní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režie: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úspěšné ovlivňování musí primárně vycházet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otázky,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odpovídá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vznik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ovlivňuje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výši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Rozpočet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75395" cy="55855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Kromě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odpovědnostního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ůř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ezu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také</a:t>
            </a:r>
            <a:endParaRPr sz="2400" dirty="0">
              <a:latin typeface="Arial"/>
              <a:cs typeface="Arial"/>
            </a:endParaRPr>
          </a:p>
          <a:p>
            <a:pPr marL="349250" marR="6223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posouzení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nákladové náročnosti aktivit, činností a procesů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jednotlivá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odpovědnostní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samostatně nebo ve vzájemné spolupráci zajišťují – procesní pohled</a:t>
            </a:r>
            <a:endParaRPr sz="2400" dirty="0">
              <a:latin typeface="Arial"/>
              <a:cs typeface="Arial"/>
            </a:endParaRPr>
          </a:p>
          <a:p>
            <a:pPr marL="349250" marR="298450" indent="-33655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jejichž výše není úměrná objemu prováděných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finálních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řízení nákladové náročnosti finálních výkonů –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kalkulačne výkonový pohled</a:t>
            </a:r>
            <a:endParaRPr sz="2400" dirty="0">
              <a:latin typeface="Arial"/>
              <a:cs typeface="Arial"/>
            </a:endParaRPr>
          </a:p>
          <a:p>
            <a:pPr marL="349250" marR="5080" indent="-337185">
              <a:lnSpc>
                <a:spcPct val="93200"/>
              </a:lnSpc>
              <a:spcBef>
                <a:spcPts val="134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Kombinace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odpovědnostního,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procesního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projevuje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požadavk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všechny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aspekty,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ovlivňující účinnost zpracování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režie na: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obsahovou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strukturu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rozpočtu,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metody stanovení nákladového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úkolu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složek režie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158115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způsob	jejich vyhodnocení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Struktura rozpočtu </a:t>
            </a:r>
            <a:r>
              <a:rPr dirty="0" err="1"/>
              <a:t>režijních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53484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680"/>
              </a:lnSpc>
            </a:pPr>
            <a:r>
              <a:rPr dirty="0"/>
              <a:t>Podniky s </a:t>
            </a:r>
            <a:r>
              <a:rPr dirty="0" smtClean="0"/>
              <a:t>nep</a:t>
            </a:r>
            <a:r>
              <a:rPr lang="cs-CZ" dirty="0" smtClean="0"/>
              <a:t>ř</a:t>
            </a:r>
            <a:r>
              <a:rPr dirty="0" err="1" smtClean="0"/>
              <a:t>íliš</a:t>
            </a:r>
            <a:r>
              <a:rPr dirty="0" smtClean="0"/>
              <a:t> </a:t>
            </a:r>
            <a:r>
              <a:rPr dirty="0"/>
              <a:t>složitými </a:t>
            </a:r>
            <a:r>
              <a:rPr dirty="0" err="1"/>
              <a:t>vazbami</a:t>
            </a:r>
            <a:r>
              <a:rPr dirty="0"/>
              <a:t> </a:t>
            </a:r>
            <a:r>
              <a:rPr dirty="0" err="1" smtClean="0"/>
              <a:t>uvnit</a:t>
            </a:r>
            <a:r>
              <a:rPr lang="cs-CZ" dirty="0" smtClean="0"/>
              <a:t>ř</a:t>
            </a:r>
            <a:r>
              <a:rPr dirty="0" smtClean="0"/>
              <a:t> </a:t>
            </a:r>
            <a:r>
              <a:rPr dirty="0"/>
              <a:t>podnikové struktury buď 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b="1" dirty="0"/>
              <a:t>účelovém nebo v druhovém členění, </a:t>
            </a: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komplexním</a:t>
            </a:r>
            <a:r>
              <a:rPr dirty="0"/>
              <a:t> </a:t>
            </a:r>
            <a:r>
              <a:rPr dirty="0" smtClean="0"/>
              <a:t>prost</a:t>
            </a:r>
            <a:r>
              <a:rPr lang="cs-CZ" dirty="0" smtClean="0"/>
              <a:t>ř</a:t>
            </a:r>
            <a:r>
              <a:rPr dirty="0" err="1" smtClean="0"/>
              <a:t>edí</a:t>
            </a:r>
            <a:r>
              <a:rPr dirty="0" smtClean="0"/>
              <a:t> </a:t>
            </a:r>
            <a:r>
              <a:rPr dirty="0"/>
              <a:t>je výhodná kombinace</a:t>
            </a:r>
          </a:p>
          <a:p>
            <a:pPr marL="12700" marR="335915">
              <a:lnSpc>
                <a:spcPct val="93000"/>
              </a:lnSpc>
              <a:spcBef>
                <a:spcPts val="1345"/>
              </a:spcBef>
              <a:tabLst>
                <a:tab pos="2936875" algn="l"/>
              </a:tabLst>
            </a:pPr>
            <a:r>
              <a:rPr dirty="0" err="1"/>
              <a:t>Současné</a:t>
            </a:r>
            <a:r>
              <a:rPr dirty="0"/>
              <a:t> </a:t>
            </a:r>
            <a:r>
              <a:rPr dirty="0" smtClean="0"/>
              <a:t>prost</a:t>
            </a:r>
            <a:r>
              <a:rPr lang="cs-CZ" dirty="0" smtClean="0"/>
              <a:t>ř</a:t>
            </a:r>
            <a:r>
              <a:rPr dirty="0" err="1" smtClean="0"/>
              <a:t>edí</a:t>
            </a:r>
            <a:r>
              <a:rPr dirty="0" smtClean="0"/>
              <a:t> </a:t>
            </a:r>
            <a:r>
              <a:rPr dirty="0"/>
              <a:t>vyžaduje alternativy pro </a:t>
            </a:r>
            <a:r>
              <a:rPr dirty="0" smtClean="0"/>
              <a:t>r</a:t>
            </a:r>
            <a:r>
              <a:rPr lang="cs-CZ" dirty="0" smtClean="0"/>
              <a:t>ů</a:t>
            </a:r>
            <a:r>
              <a:rPr dirty="0" err="1" smtClean="0"/>
              <a:t>zné</a:t>
            </a:r>
            <a:r>
              <a:rPr dirty="0" smtClean="0"/>
              <a:t> </a:t>
            </a:r>
            <a:r>
              <a:rPr dirty="0"/>
              <a:t>stupně využití kapacity, zpracování	tzv. variantního rozpočtu režie vyžaduje, aby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jednotlivé položky režie byly rozčleněny také </a:t>
            </a:r>
            <a:r>
              <a:rPr b="1" dirty="0"/>
              <a:t>na fixní, proporcionální a smíšené</a:t>
            </a:r>
            <a:r>
              <a:rPr dirty="0"/>
              <a:t>, u nichž je </a:t>
            </a:r>
            <a:r>
              <a:rPr dirty="0" smtClean="0"/>
              <a:t>t</a:t>
            </a:r>
            <a:r>
              <a:rPr lang="cs-CZ" dirty="0" smtClean="0"/>
              <a:t>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/>
              <a:t>kvantifikovat fixní a proporcionální složku</a:t>
            </a:r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dirty="0"/>
              <a:t>V další rozlišovací úrovni je vhodné strukturovat a sledovat </a:t>
            </a:r>
            <a:r>
              <a:rPr b="1" dirty="0"/>
              <a:t>prvotní</a:t>
            </a:r>
          </a:p>
          <a:p>
            <a:pPr marL="12700">
              <a:lnSpc>
                <a:spcPts val="2780"/>
              </a:lnSpc>
            </a:pPr>
            <a:r>
              <a:rPr b="1" dirty="0"/>
              <a:t>(externí) a druhotné (interní) náklady</a:t>
            </a:r>
            <a:r>
              <a:rPr dirty="0"/>
              <a:t>.</a:t>
            </a:r>
          </a:p>
          <a:p>
            <a:pPr marL="12700" marR="673735">
              <a:lnSpc>
                <a:spcPct val="92900"/>
              </a:lnSpc>
              <a:spcBef>
                <a:spcPts val="1405"/>
              </a:spcBef>
            </a:pPr>
            <a:r>
              <a:rPr dirty="0" smtClean="0"/>
              <a:t>P</a:t>
            </a:r>
            <a:r>
              <a:rPr lang="cs-CZ" dirty="0"/>
              <a:t>ř</a:t>
            </a:r>
            <a:r>
              <a:rPr dirty="0" err="1" smtClean="0"/>
              <a:t>edmětem</a:t>
            </a:r>
            <a:r>
              <a:rPr dirty="0" smtClean="0"/>
              <a:t> </a:t>
            </a:r>
            <a:r>
              <a:rPr dirty="0"/>
              <a:t>rozpočtu </a:t>
            </a:r>
            <a:r>
              <a:rPr dirty="0" err="1"/>
              <a:t>konkrétního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 smtClean="0"/>
              <a:t> </a:t>
            </a:r>
            <a:r>
              <a:rPr dirty="0"/>
              <a:t>by měly být pouze náklady, za jejichž </a:t>
            </a:r>
            <a:r>
              <a:rPr dirty="0" err="1"/>
              <a:t>výši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odpovídá, </a:t>
            </a:r>
            <a:r>
              <a:rPr dirty="0" err="1"/>
              <a:t>navíc</a:t>
            </a:r>
            <a:r>
              <a:rPr dirty="0"/>
              <a:t> </a:t>
            </a:r>
            <a:r>
              <a:rPr dirty="0" smtClean="0"/>
              <a:t>z</a:t>
            </a:r>
            <a:r>
              <a:rPr lang="cs-CZ" dirty="0" smtClean="0"/>
              <a:t>ř</a:t>
            </a:r>
            <a:r>
              <a:rPr dirty="0" err="1" smtClean="0"/>
              <a:t>etelně</a:t>
            </a:r>
            <a:r>
              <a:rPr dirty="0" smtClean="0"/>
              <a:t> </a:t>
            </a:r>
            <a:r>
              <a:rPr dirty="0"/>
              <a:t>oddělené od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které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edisku</a:t>
            </a:r>
            <a:r>
              <a:rPr dirty="0" smtClean="0"/>
              <a:t> </a:t>
            </a:r>
            <a:r>
              <a:rPr dirty="0"/>
              <a:t>vznikají, ale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jejich výši neovlivňuje.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Metody </a:t>
            </a:r>
            <a:r>
              <a:rPr dirty="0" err="1"/>
              <a:t>sestavování</a:t>
            </a:r>
            <a:r>
              <a:rPr dirty="0"/>
              <a:t> </a:t>
            </a:r>
            <a:r>
              <a:rPr dirty="0" err="1" smtClean="0"/>
              <a:t>rozpočt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režijních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0107"/>
            <a:ext cx="132715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0532" y="1808386"/>
            <a:ext cx="6137275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Variabilita metod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vlivem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znorodosti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Metdoy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ovlivněny zejména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5252" y="2843430"/>
            <a:ext cx="6877050" cy="1338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0" indent="-565150">
              <a:lnSpc>
                <a:spcPct val="100000"/>
              </a:lnSpc>
              <a:buClr>
                <a:srgbClr val="FFFFFF"/>
              </a:buClr>
              <a:buFont typeface="Times New Roman"/>
              <a:buChar char="–"/>
              <a:tabLst>
                <a:tab pos="5784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Prvotními vstupy</a:t>
            </a:r>
            <a:endParaRPr sz="2400" dirty="0">
              <a:latin typeface="Arial"/>
              <a:cs typeface="Arial"/>
            </a:endParaRPr>
          </a:p>
          <a:p>
            <a:pPr marL="577850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57848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zpracování a</a:t>
            </a:r>
            <a:endParaRPr sz="2400" dirty="0">
              <a:latin typeface="Arial"/>
              <a:cs typeface="Arial"/>
            </a:endParaRPr>
          </a:p>
          <a:p>
            <a:pPr marL="577850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5784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Výstup –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nákladového úkolu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Prvotní údaje pro </a:t>
            </a:r>
            <a:r>
              <a:rPr dirty="0" err="1"/>
              <a:t>sestavení</a:t>
            </a:r>
            <a:r>
              <a:rPr dirty="0"/>
              <a:t> </a:t>
            </a:r>
            <a:r>
              <a:rPr dirty="0" err="1" smtClean="0"/>
              <a:t>rozpočt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27" y="1808386"/>
            <a:ext cx="8855075" cy="144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2150" marR="721360" indent="-68008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Tradiční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prvotní vstupy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skutečně dosažené úrovně režijních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skutečné objemy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vztahových veličin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ovlivňují 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relativně snadno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zjistitelný,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ovšem 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omezením: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22" y="3323440"/>
            <a:ext cx="1327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5700" y="3323440"/>
            <a:ext cx="8350250" cy="1423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být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ovlivněn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adou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nahodilých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mimo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ádných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okolností</a:t>
            </a:r>
            <a:endParaRPr sz="2400" dirty="0">
              <a:latin typeface="Arial"/>
              <a:cs typeface="Arial"/>
            </a:endParaRPr>
          </a:p>
          <a:p>
            <a:pPr marL="12700" marR="403225">
              <a:lnSpc>
                <a:spcPts val="2680"/>
              </a:lnSpc>
              <a:spcBef>
                <a:spcPts val="155"/>
              </a:spcBef>
              <a:tabLst>
                <a:tab pos="439293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stejně 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cenovými,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organizačními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jinými vlivy,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budoucnu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nemusí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opakovat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pomocí úprav eliminovat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0520" y="4759676"/>
            <a:ext cx="1320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517" y="4757956"/>
            <a:ext cx="8909685" cy="2481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2150" marR="5080">
              <a:lnSpc>
                <a:spcPct val="932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naprosté eliminaci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ovšem základním problémem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tohoto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skutečnost,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konzervuje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minulosti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dosaženou úroveň režijních nákladů</a:t>
            </a:r>
            <a:endParaRPr sz="2400" dirty="0">
              <a:latin typeface="Arial"/>
              <a:cs typeface="Arial"/>
            </a:endParaRPr>
          </a:p>
          <a:p>
            <a:pPr marL="692150" marR="146050" indent="-680085">
              <a:lnSpc>
                <a:spcPct val="93100"/>
              </a:lnSpc>
              <a:spcBef>
                <a:spcPts val="595"/>
              </a:spcBef>
              <a:tabLst>
                <a:tab pos="75406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Reakcí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ZBB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(Zero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Budgeting),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sestavování rozpočtu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nevychází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minulosti,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odborného odhadu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provádět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hodnoceném období.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zjistit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obhájit 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Zp</a:t>
            </a:r>
            <a:r>
              <a:rPr lang="cs-CZ" dirty="0" smtClean="0"/>
              <a:t>ů</a:t>
            </a:r>
            <a:r>
              <a:rPr dirty="0" smtClean="0"/>
              <a:t>sob </a:t>
            </a:r>
            <a:r>
              <a:rPr dirty="0"/>
              <a:t>zpracování </a:t>
            </a:r>
            <a:r>
              <a:rPr dirty="0" err="1"/>
              <a:t>prvotních</a:t>
            </a:r>
            <a:r>
              <a:rPr dirty="0"/>
              <a:t> </a:t>
            </a:r>
            <a:r>
              <a:rPr dirty="0" err="1" smtClean="0"/>
              <a:t>údaj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5100" cy="4342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Indexní metoda – nejjednodušší, aplikace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indexu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pokles (u položek, kde se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edpokládá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 k objemu)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schopnost odlišit fixní a variabilní část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Základem 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věcná analýza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závislost na objemu lze odvodit z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podstaty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22606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Alternativně lze využít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matematicko-statistické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korelační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analýza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mě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itelnými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aktivitami a náklady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nejmenších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čtverc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dvou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bod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Zp</a:t>
            </a:r>
            <a:r>
              <a:rPr lang="cs-CZ" dirty="0" smtClean="0"/>
              <a:t>ů</a:t>
            </a:r>
            <a:r>
              <a:rPr dirty="0" smtClean="0"/>
              <a:t>sob </a:t>
            </a:r>
            <a:r>
              <a:rPr dirty="0"/>
              <a:t>stanovení nákladového úkolu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1" y="1808386"/>
            <a:ext cx="8912225" cy="575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ovlivněn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závislostí 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faktorech,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ovlivňují 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vznik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434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Variabilní režie – normativ</a:t>
            </a:r>
            <a:endParaRPr sz="20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43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Fixní režie – limit</a:t>
            </a:r>
            <a:endParaRPr sz="20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43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Smíšené režie – variátor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39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Specifikace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faktor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implikuje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individuálních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endParaRPr sz="2400" dirty="0">
              <a:latin typeface="Arial"/>
              <a:cs typeface="Arial"/>
            </a:endParaRPr>
          </a:p>
          <a:p>
            <a:pPr marL="12700" indent="3365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univerzálních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vztahových veličin 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normativu</a:t>
            </a:r>
            <a:endParaRPr sz="2400" dirty="0">
              <a:latin typeface="Arial"/>
              <a:cs typeface="Arial"/>
            </a:endParaRPr>
          </a:p>
          <a:p>
            <a:pPr marL="349250" marR="282575" indent="-337185">
              <a:lnSpc>
                <a:spcPct val="93000"/>
              </a:lnSpc>
              <a:spcBef>
                <a:spcPts val="61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Limity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obvykle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vyhnutelné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nevyhnutelné složky či skupiny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dlouhodobým obtížně odhadnutelným prospěchem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budoucnu,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Variátor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specifický normativ,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315"/>
              </a:lnSpc>
              <a:spcBef>
                <a:spcPts val="4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kolik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procent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vzroste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výše smíšených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individuální</a:t>
            </a:r>
            <a:endParaRPr sz="2000" dirty="0">
              <a:latin typeface="Arial"/>
              <a:cs typeface="Arial"/>
            </a:endParaRPr>
          </a:p>
          <a:p>
            <a:pPr marL="349250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univerzální vztahová veličina vzroste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sto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procent</a:t>
            </a:r>
            <a:endParaRPr sz="2000" dirty="0">
              <a:latin typeface="Arial"/>
              <a:cs typeface="Arial"/>
            </a:endParaRPr>
          </a:p>
          <a:p>
            <a:pPr marL="349250" marR="89535" indent="-336550">
              <a:lnSpc>
                <a:spcPts val="2230"/>
              </a:lnSpc>
              <a:spcBef>
                <a:spcPts val="14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uvádí,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velkou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proporci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zkoumaného režijního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nákladu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tvo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část lineárně závislá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íslušné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vztahové veličině;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vymezuje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tak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část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která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tvo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zbylou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část smíšené režie.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1104</Words>
  <Application>Microsoft Office PowerPoint</Application>
  <PresentationFormat>Vlastní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11 – ŘÍZENÍ REŽIJNÍCH NÁKLADŮ</vt:lpstr>
      <vt:lpstr>Vymezení problematiky</vt:lpstr>
      <vt:lpstr>Rozpočet režijních nákladů I</vt:lpstr>
      <vt:lpstr>Rozpočet režijních nákladů II</vt:lpstr>
      <vt:lpstr>Struktura rozpočtu režijních nákladů</vt:lpstr>
      <vt:lpstr>Metody sestavování rozpočtů režijních nákladů</vt:lpstr>
      <vt:lpstr>Prvotní údaje pro sestavení rozpočtů</vt:lpstr>
      <vt:lpstr>Způsob zpracování prvotních údajů</vt:lpstr>
      <vt:lpstr>Způsob stanovení nákladového úkolu</vt:lpstr>
      <vt:lpstr>Kontrola plnění rozpočtu</vt:lpstr>
      <vt:lpstr>Kontrola plnění rozpočtu - graficky</vt:lpstr>
      <vt:lpstr>Kontrola plnění rozpočtu – odchylky graficky</vt:lpstr>
      <vt:lpstr>Shrnutí kapitoly 11 I</vt:lpstr>
      <vt:lpstr>Shrnutí kapitoly 11 II</vt:lpstr>
      <vt:lpstr>Shrnutí kapitoly 11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– ěÍZENÍ REŽIJNÍCH NÁKLADģ</dc:title>
  <dc:creator>Online2PDF.com</dc:creator>
  <cp:lastModifiedBy>Menšík Michal</cp:lastModifiedBy>
  <cp:revision>4</cp:revision>
  <dcterms:created xsi:type="dcterms:W3CDTF">2018-02-08T09:17:26Z</dcterms:created>
  <dcterms:modified xsi:type="dcterms:W3CDTF">2018-02-09T12:35:06Z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