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</p:sldIdLst>
  <p:sldSz cx="10083800" cy="7562850"/>
  <p:notesSz cx="10083800" cy="756285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1290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8902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698287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103303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642542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534169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699195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358106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072405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093971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1495789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1779537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091326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1232452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0553626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1910212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3493829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7930320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0946268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6043163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2746110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6566472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8916885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592055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6586336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7402938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687142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1194132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9586595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7896713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771164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8375162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4907776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3313386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166732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43844063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2261939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460227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504053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914439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856885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038534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940156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6285" y="2344483"/>
            <a:ext cx="857123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12570" y="4235196"/>
            <a:ext cx="7058659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10/30/2019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10/30/2019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4190" y="1739455"/>
            <a:ext cx="4386453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93156" y="1739455"/>
            <a:ext cx="4386453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10/30/2019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10/30/2019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10/30/2019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0080625" cy="7559040"/>
          </a:xfrm>
          <a:custGeom>
            <a:avLst/>
            <a:gdLst/>
            <a:ahLst/>
            <a:cxnLst/>
            <a:rect l="l" t="t" r="r" b="b"/>
            <a:pathLst>
              <a:path w="10080625" h="7559040">
                <a:moveTo>
                  <a:pt x="0" y="7559039"/>
                </a:moveTo>
                <a:lnTo>
                  <a:pt x="10080619" y="7559039"/>
                </a:lnTo>
                <a:lnTo>
                  <a:pt x="10080619" y="0"/>
                </a:lnTo>
                <a:lnTo>
                  <a:pt x="0" y="0"/>
                </a:lnTo>
                <a:lnTo>
                  <a:pt x="0" y="7559039"/>
                </a:lnTo>
                <a:close/>
              </a:path>
            </a:pathLst>
          </a:custGeom>
          <a:solidFill>
            <a:srgbClr val="2C2C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17526"/>
            <a:ext cx="889000" cy="7541895"/>
          </a:xfrm>
          <a:custGeom>
            <a:avLst/>
            <a:gdLst/>
            <a:ahLst/>
            <a:cxnLst/>
            <a:rect l="l" t="t" r="r" b="b"/>
            <a:pathLst>
              <a:path w="889000" h="7541895">
                <a:moveTo>
                  <a:pt x="104774" y="0"/>
                </a:moveTo>
                <a:lnTo>
                  <a:pt x="40454" y="12503"/>
                </a:lnTo>
                <a:lnTo>
                  <a:pt x="0" y="36217"/>
                </a:lnTo>
                <a:lnTo>
                  <a:pt x="0" y="7507519"/>
                </a:lnTo>
                <a:lnTo>
                  <a:pt x="40463" y="7531236"/>
                </a:lnTo>
                <a:lnTo>
                  <a:pt x="93323" y="7541513"/>
                </a:lnTo>
                <a:lnTo>
                  <a:pt x="116227" y="7541513"/>
                </a:lnTo>
                <a:lnTo>
                  <a:pt x="169097" y="7531234"/>
                </a:lnTo>
                <a:lnTo>
                  <a:pt x="231983" y="7494371"/>
                </a:lnTo>
                <a:lnTo>
                  <a:pt x="293237" y="7434116"/>
                </a:lnTo>
                <a:lnTo>
                  <a:pt x="352655" y="7351442"/>
                </a:lnTo>
                <a:lnTo>
                  <a:pt x="410036" y="7247320"/>
                </a:lnTo>
                <a:lnTo>
                  <a:pt x="465177" y="7122720"/>
                </a:lnTo>
                <a:lnTo>
                  <a:pt x="517877" y="6978614"/>
                </a:lnTo>
                <a:lnTo>
                  <a:pt x="567934" y="6815973"/>
                </a:lnTo>
                <a:lnTo>
                  <a:pt x="615146" y="6635766"/>
                </a:lnTo>
                <a:lnTo>
                  <a:pt x="659312" y="6438966"/>
                </a:lnTo>
                <a:lnTo>
                  <a:pt x="700229" y="6226543"/>
                </a:lnTo>
                <a:lnTo>
                  <a:pt x="737695" y="5999468"/>
                </a:lnTo>
                <a:lnTo>
                  <a:pt x="771510" y="5758712"/>
                </a:lnTo>
                <a:lnTo>
                  <a:pt x="801471" y="5505246"/>
                </a:lnTo>
                <a:lnTo>
                  <a:pt x="827376" y="5240040"/>
                </a:lnTo>
                <a:lnTo>
                  <a:pt x="849024" y="4964065"/>
                </a:lnTo>
                <a:lnTo>
                  <a:pt x="866212" y="4678293"/>
                </a:lnTo>
                <a:lnTo>
                  <a:pt x="878740" y="4383694"/>
                </a:lnTo>
                <a:lnTo>
                  <a:pt x="886404" y="4081239"/>
                </a:lnTo>
                <a:lnTo>
                  <a:pt x="889004" y="3771777"/>
                </a:lnTo>
                <a:lnTo>
                  <a:pt x="886404" y="3462437"/>
                </a:lnTo>
                <a:lnTo>
                  <a:pt x="878740" y="3159983"/>
                </a:lnTo>
                <a:lnTo>
                  <a:pt x="866212" y="2865386"/>
                </a:lnTo>
                <a:lnTo>
                  <a:pt x="849024" y="2579616"/>
                </a:lnTo>
                <a:lnTo>
                  <a:pt x="827376" y="2303645"/>
                </a:lnTo>
                <a:lnTo>
                  <a:pt x="801471" y="2038442"/>
                </a:lnTo>
                <a:lnTo>
                  <a:pt x="771511" y="1784980"/>
                </a:lnTo>
                <a:lnTo>
                  <a:pt x="737696" y="1544228"/>
                </a:lnTo>
                <a:lnTo>
                  <a:pt x="700230" y="1317158"/>
                </a:lnTo>
                <a:lnTo>
                  <a:pt x="659313" y="1104739"/>
                </a:lnTo>
                <a:lnTo>
                  <a:pt x="615148" y="907944"/>
                </a:lnTo>
                <a:lnTo>
                  <a:pt x="567937" y="727743"/>
                </a:lnTo>
                <a:lnTo>
                  <a:pt x="517880" y="565106"/>
                </a:lnTo>
                <a:lnTo>
                  <a:pt x="465181" y="421004"/>
                </a:lnTo>
                <a:lnTo>
                  <a:pt x="410041" y="296409"/>
                </a:lnTo>
                <a:lnTo>
                  <a:pt x="352661" y="192290"/>
                </a:lnTo>
                <a:lnTo>
                  <a:pt x="293244" y="109619"/>
                </a:lnTo>
                <a:lnTo>
                  <a:pt x="231991" y="49367"/>
                </a:lnTo>
                <a:lnTo>
                  <a:pt x="169105" y="12503"/>
                </a:lnTo>
                <a:lnTo>
                  <a:pt x="104774" y="0"/>
                </a:lnTo>
                <a:close/>
              </a:path>
            </a:pathLst>
          </a:custGeom>
          <a:solidFill>
            <a:srgbClr val="2222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0"/>
            <a:ext cx="10023475" cy="7494270"/>
          </a:xfrm>
          <a:custGeom>
            <a:avLst/>
            <a:gdLst/>
            <a:ahLst/>
            <a:cxnLst/>
            <a:rect l="l" t="t" r="r" b="b"/>
            <a:pathLst>
              <a:path w="10023475" h="7494270">
                <a:moveTo>
                  <a:pt x="10023213" y="0"/>
                </a:moveTo>
                <a:lnTo>
                  <a:pt x="0" y="7493778"/>
                </a:lnTo>
              </a:path>
            </a:pathLst>
          </a:custGeom>
          <a:ln w="72000">
            <a:solidFill>
              <a:srgbClr val="2200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1603098"/>
            <a:ext cx="10081260" cy="17780"/>
          </a:xfrm>
          <a:custGeom>
            <a:avLst/>
            <a:gdLst/>
            <a:ahLst/>
            <a:cxnLst/>
            <a:rect l="l" t="t" r="r" b="b"/>
            <a:pathLst>
              <a:path w="10081260" h="17780">
                <a:moveTo>
                  <a:pt x="10081259" y="17484"/>
                </a:moveTo>
                <a:lnTo>
                  <a:pt x="0" y="0"/>
                </a:lnTo>
              </a:path>
            </a:pathLst>
          </a:custGeom>
          <a:ln w="72000">
            <a:solidFill>
              <a:srgbClr val="004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0" y="3067831"/>
            <a:ext cx="10081260" cy="4439920"/>
          </a:xfrm>
          <a:custGeom>
            <a:avLst/>
            <a:gdLst/>
            <a:ahLst/>
            <a:cxnLst/>
            <a:rect l="l" t="t" r="r" b="b"/>
            <a:pathLst>
              <a:path w="10081260" h="4439920">
                <a:moveTo>
                  <a:pt x="10081259" y="0"/>
                </a:moveTo>
                <a:lnTo>
                  <a:pt x="0" y="4439816"/>
                </a:lnTo>
              </a:path>
            </a:pathLst>
          </a:custGeom>
          <a:ln w="72000">
            <a:solidFill>
              <a:srgbClr val="004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90530" y="422401"/>
            <a:ext cx="9102739" cy="10750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90530" y="1808386"/>
            <a:ext cx="9102739" cy="45910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28492" y="7033450"/>
            <a:ext cx="3226815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4190" y="7033450"/>
            <a:ext cx="2319274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10/30/2019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60336" y="7033450"/>
            <a:ext cx="2319274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22401"/>
            <a:ext cx="9102739" cy="889211"/>
          </a:xfrm>
          <a:prstGeom prst="rect">
            <a:avLst/>
          </a:prstGeom>
        </p:spPr>
        <p:txBody>
          <a:bodyPr vert="horz" wrap="square" lIns="0" tIns="271011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GB" dirty="0"/>
              <a:t>10</a:t>
            </a:r>
            <a:r>
              <a:rPr lang="en-GB" dirty="0">
                <a:latin typeface="Times New Roman"/>
                <a:cs typeface="Times New Roman"/>
              </a:rPr>
              <a:t> </a:t>
            </a:r>
            <a:r>
              <a:rPr lang="en-GB" dirty="0"/>
              <a:t>– SYSTÉM PLÁNŮ A ROZPOČTŮ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5686" y="1808386"/>
            <a:ext cx="8851265" cy="56674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Výukové cíle</a:t>
            </a:r>
            <a:endParaRPr sz="2400" dirty="0">
              <a:latin typeface="Arial"/>
              <a:cs typeface="Arial"/>
            </a:endParaRPr>
          </a:p>
          <a:p>
            <a:pPr marL="332740" marR="463550" indent="-320040">
              <a:lnSpc>
                <a:spcPts val="2680"/>
              </a:lnSpc>
              <a:spcBef>
                <a:spcPts val="650"/>
              </a:spcBef>
              <a:buClr>
                <a:srgbClr val="FFFFFF"/>
              </a:buClr>
              <a:buSzPct val="43750"/>
              <a:buFont typeface="Wingdings"/>
              <a:buChar char=""/>
              <a:tabLst>
                <a:tab pos="33274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vymezit základní cíle, které v řízení podniku a jeho vnitřních struktur plní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systém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plán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a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rozpočt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endParaRPr sz="2400" dirty="0">
              <a:latin typeface="Arial"/>
              <a:cs typeface="Arial"/>
            </a:endParaRPr>
          </a:p>
          <a:p>
            <a:pPr marL="332740" marR="357505" indent="-320040">
              <a:lnSpc>
                <a:spcPct val="93100"/>
              </a:lnSpc>
              <a:spcBef>
                <a:spcPts val="535"/>
              </a:spcBef>
              <a:buClr>
                <a:srgbClr val="FFFFFF"/>
              </a:buClr>
              <a:buSzPct val="43750"/>
              <a:buFont typeface="Wingdings"/>
              <a:buChar char=""/>
              <a:tabLst>
                <a:tab pos="33274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charakterizovat vzájemný vztah podnikových politik,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nástroj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dlouhodobého řízení, takticky zaměřeného systému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podnikových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rozpočt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a vnitropodnikových, operativně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zaměřených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rozpočt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endParaRPr sz="2400" dirty="0">
              <a:latin typeface="Arial"/>
              <a:cs typeface="Arial"/>
            </a:endParaRPr>
          </a:p>
          <a:p>
            <a:pPr marL="332740" marR="1024890" indent="-320040">
              <a:lnSpc>
                <a:spcPts val="2680"/>
              </a:lnSpc>
              <a:spcBef>
                <a:spcPts val="650"/>
              </a:spcBef>
              <a:buClr>
                <a:srgbClr val="FFFFFF"/>
              </a:buClr>
              <a:buSzPct val="43750"/>
              <a:buFont typeface="Wingdings"/>
              <a:buChar char=""/>
              <a:tabLst>
                <a:tab pos="332740" algn="l"/>
                <a:tab pos="153289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vymezit	základní principy využití a zpracování hlavního podnikového rozpočtu,</a:t>
            </a:r>
            <a:endParaRPr sz="2400" dirty="0">
              <a:latin typeface="Arial"/>
              <a:cs typeface="Arial"/>
            </a:endParaRPr>
          </a:p>
          <a:p>
            <a:pPr marL="332740" marR="5080" indent="-320040">
              <a:lnSpc>
                <a:spcPts val="2680"/>
              </a:lnSpc>
              <a:spcBef>
                <a:spcPts val="610"/>
              </a:spcBef>
              <a:buClr>
                <a:srgbClr val="FFFFFF"/>
              </a:buClr>
              <a:buSzPct val="43750"/>
              <a:buFont typeface="Wingdings"/>
              <a:buChar char=""/>
              <a:tabLst>
                <a:tab pos="33274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vztahu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řešení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r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zných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rozhodovacích úloh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charakterizovat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r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zné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typy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rozpočt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endParaRPr sz="2400" dirty="0">
              <a:latin typeface="Arial"/>
              <a:cs typeface="Arial"/>
            </a:endParaRPr>
          </a:p>
          <a:p>
            <a:pPr marL="332740" marR="479425" indent="-320040">
              <a:lnSpc>
                <a:spcPts val="2680"/>
              </a:lnSpc>
              <a:spcBef>
                <a:spcPts val="595"/>
              </a:spcBef>
              <a:buClr>
                <a:srgbClr val="FFFFFF"/>
              </a:buClr>
              <a:buSzPct val="43750"/>
              <a:buFont typeface="Wingdings"/>
              <a:buChar char=""/>
              <a:tabLst>
                <a:tab pos="332740" algn="l"/>
                <a:tab pos="146685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vyjádřit	předpoklady využití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systému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rozpočt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jako nástroje hmotné zainteresovanosti a</a:t>
            </a:r>
            <a:endParaRPr sz="2400" dirty="0">
              <a:latin typeface="Arial"/>
              <a:cs typeface="Arial"/>
            </a:endParaRPr>
          </a:p>
          <a:p>
            <a:pPr marL="332740" indent="-320040">
              <a:lnSpc>
                <a:spcPts val="2785"/>
              </a:lnSpc>
              <a:spcBef>
                <a:spcPts val="340"/>
              </a:spcBef>
              <a:buClr>
                <a:srgbClr val="FFFFFF"/>
              </a:buClr>
              <a:buSzPct val="43750"/>
              <a:buFont typeface="Wingdings"/>
              <a:buChar char=""/>
              <a:tabLst>
                <a:tab pos="33274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vymezit zásady, které je třeba respektovat při kontrole plnění</a:t>
            </a:r>
            <a:endParaRPr sz="2400" dirty="0">
              <a:latin typeface="Arial"/>
              <a:cs typeface="Arial"/>
            </a:endParaRPr>
          </a:p>
          <a:p>
            <a:pPr marL="332740">
              <a:lnSpc>
                <a:spcPts val="2785"/>
              </a:lnSpc>
            </a:pP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rozpočt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22401"/>
            <a:ext cx="9102739" cy="1179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635"/>
              </a:lnSpc>
            </a:pPr>
            <a:r>
              <a:rPr dirty="0" err="1"/>
              <a:t>Systému</a:t>
            </a:r>
            <a:r>
              <a:rPr dirty="0"/>
              <a:t> </a:t>
            </a:r>
            <a:r>
              <a:rPr dirty="0" err="1"/>
              <a:t>plán</a:t>
            </a:r>
            <a:r>
              <a:rPr lang="cs-CZ" dirty="0"/>
              <a:t>ů</a:t>
            </a:r>
            <a:r>
              <a:rPr dirty="0"/>
              <a:t> a </a:t>
            </a:r>
            <a:r>
              <a:rPr dirty="0" err="1"/>
              <a:t>rozpočt</a:t>
            </a:r>
            <a:r>
              <a:rPr lang="cs-CZ" dirty="0"/>
              <a:t>ů</a:t>
            </a:r>
            <a:r>
              <a:rPr dirty="0"/>
              <a:t> – s d</a:t>
            </a:r>
            <a:r>
              <a:rPr lang="cs-CZ" dirty="0"/>
              <a:t>ů</a:t>
            </a:r>
            <a:r>
              <a:rPr dirty="0" err="1"/>
              <a:t>razem</a:t>
            </a:r>
            <a:endParaRPr dirty="0"/>
          </a:p>
          <a:p>
            <a:pPr marL="12700">
              <a:lnSpc>
                <a:spcPts val="4635"/>
              </a:lnSpc>
            </a:pPr>
            <a:r>
              <a:rPr dirty="0"/>
              <a:t>na hlavní výdělečnou činnost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919346" y="1957456"/>
            <a:ext cx="914400" cy="342900"/>
          </a:xfrm>
          <a:prstGeom prst="rect">
            <a:avLst/>
          </a:prstGeom>
          <a:solidFill>
            <a:srgbClr val="2C2CB8"/>
          </a:solidFill>
          <a:ln w="19080">
            <a:solidFill>
              <a:srgbClr val="FFFFF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14300">
              <a:lnSpc>
                <a:spcPct val="100000"/>
              </a:lnSpc>
            </a:pP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Odb</a:t>
            </a:r>
            <a:r>
              <a:rPr sz="1200" spc="-10" dirty="0">
                <a:solidFill>
                  <a:srgbClr val="FFFFFF"/>
                </a:solidFill>
                <a:latin typeface="Times New Roman"/>
                <a:cs typeface="Times New Roman"/>
              </a:rPr>
              <a:t>ě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1200" spc="-1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telé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033646" y="3443356"/>
            <a:ext cx="685800" cy="342900"/>
          </a:xfrm>
          <a:custGeom>
            <a:avLst/>
            <a:gdLst/>
            <a:ahLst/>
            <a:cxnLst/>
            <a:rect l="l" t="t" r="r" b="b"/>
            <a:pathLst>
              <a:path w="685800" h="342900">
                <a:moveTo>
                  <a:pt x="0" y="342899"/>
                </a:moveTo>
                <a:lnTo>
                  <a:pt x="685799" y="342899"/>
                </a:lnTo>
                <a:lnTo>
                  <a:pt x="685799" y="0"/>
                </a:lnTo>
                <a:lnTo>
                  <a:pt x="0" y="0"/>
                </a:lnTo>
                <a:lnTo>
                  <a:pt x="0" y="342899"/>
                </a:lnTo>
                <a:close/>
              </a:path>
            </a:pathLst>
          </a:custGeom>
          <a:ln w="1908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165097" y="3536355"/>
            <a:ext cx="422909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Prod</a:t>
            </a:r>
            <a:r>
              <a:rPr sz="1200" spc="-10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j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289310" y="3443356"/>
            <a:ext cx="685800" cy="342900"/>
          </a:xfrm>
          <a:custGeom>
            <a:avLst/>
            <a:gdLst/>
            <a:ahLst/>
            <a:cxnLst/>
            <a:rect l="l" t="t" r="r" b="b"/>
            <a:pathLst>
              <a:path w="685800" h="342900">
                <a:moveTo>
                  <a:pt x="0" y="342899"/>
                </a:moveTo>
                <a:lnTo>
                  <a:pt x="685799" y="342899"/>
                </a:lnTo>
                <a:lnTo>
                  <a:pt x="685799" y="0"/>
                </a:lnTo>
                <a:lnTo>
                  <a:pt x="0" y="0"/>
                </a:lnTo>
                <a:lnTo>
                  <a:pt x="0" y="342899"/>
                </a:lnTo>
                <a:close/>
              </a:path>
            </a:pathLst>
          </a:custGeom>
          <a:ln w="1908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393442" y="3529249"/>
            <a:ext cx="47815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V</a:t>
            </a:r>
            <a:r>
              <a:rPr sz="1200" spc="-40" dirty="0">
                <a:solidFill>
                  <a:srgbClr val="FFFFFF"/>
                </a:solidFill>
                <a:latin typeface="Times New Roman"/>
                <a:cs typeface="Times New Roman"/>
              </a:rPr>
              <a:t>ý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roba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432310" y="3443356"/>
            <a:ext cx="1028700" cy="342900"/>
          </a:xfrm>
          <a:prstGeom prst="rect">
            <a:avLst/>
          </a:prstGeom>
          <a:solidFill>
            <a:srgbClr val="2C2CB8"/>
          </a:solidFill>
          <a:ln w="19080">
            <a:solidFill>
              <a:srgbClr val="FFFFF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95250">
              <a:lnSpc>
                <a:spcPct val="100000"/>
              </a:lnSpc>
            </a:pP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Pr</a:t>
            </a:r>
            <a:r>
              <a:rPr sz="1200" spc="-10" dirty="0">
                <a:solidFill>
                  <a:srgbClr val="FFFFFF"/>
                </a:solidFill>
                <a:latin typeface="Times New Roman"/>
                <a:cs typeface="Times New Roman"/>
              </a:rPr>
              <a:t>á</a:t>
            </a:r>
            <a:r>
              <a:rPr sz="1200" spc="-5" dirty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1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1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1200" spc="5" dirty="0">
                <a:solidFill>
                  <a:srgbClr val="FFFFFF"/>
                </a:solidFill>
                <a:latin typeface="Times New Roman"/>
                <a:cs typeface="Times New Roman"/>
              </a:rPr>
              <a:t>z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dy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32310" y="2757434"/>
            <a:ext cx="1028700" cy="457200"/>
          </a:xfrm>
          <a:prstGeom prst="rect">
            <a:avLst/>
          </a:prstGeom>
          <a:solidFill>
            <a:srgbClr val="2C2CB8"/>
          </a:solidFill>
          <a:ln w="19080">
            <a:solidFill>
              <a:srgbClr val="FFFFF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30175" marR="119380" indent="62230">
              <a:lnSpc>
                <a:spcPts val="1340"/>
              </a:lnSpc>
            </a:pP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Mat</a:t>
            </a:r>
            <a:r>
              <a:rPr sz="1200" spc="-10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ri</a:t>
            </a:r>
            <a:r>
              <a:rPr sz="1200" spc="-10" dirty="0">
                <a:solidFill>
                  <a:srgbClr val="FFFFFF"/>
                </a:solidFill>
                <a:latin typeface="Times New Roman"/>
                <a:cs typeface="Times New Roman"/>
              </a:rPr>
              <a:t>á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sz="12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a poddod</a:t>
            </a:r>
            <a:r>
              <a:rPr sz="1200" spc="-5" dirty="0">
                <a:solidFill>
                  <a:srgbClr val="FFFFFF"/>
                </a:solidFill>
                <a:latin typeface="Times New Roman"/>
                <a:cs typeface="Times New Roman"/>
              </a:rPr>
              <a:t>á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vky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432310" y="1957456"/>
            <a:ext cx="1028700" cy="342900"/>
          </a:xfrm>
          <a:prstGeom prst="rect">
            <a:avLst/>
          </a:prstGeom>
          <a:solidFill>
            <a:srgbClr val="2C2CB8"/>
          </a:solidFill>
          <a:ln w="19080">
            <a:solidFill>
              <a:srgbClr val="FFFFF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8750">
              <a:lnSpc>
                <a:spcPct val="100000"/>
              </a:lnSpc>
            </a:pP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Dod</a:t>
            </a:r>
            <a:r>
              <a:rPr sz="1200" spc="-1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v</a:t>
            </a:r>
            <a:r>
              <a:rPr sz="1200" spc="-5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telé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432310" y="4013204"/>
            <a:ext cx="1028700" cy="685800"/>
          </a:xfrm>
          <a:prstGeom prst="rect">
            <a:avLst/>
          </a:prstGeom>
          <a:solidFill>
            <a:srgbClr val="2C2CB8"/>
          </a:solidFill>
          <a:ln w="19080">
            <a:solidFill>
              <a:srgbClr val="FFFFF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18110" marR="109855" algn="ctr">
              <a:lnSpc>
                <a:spcPct val="93000"/>
              </a:lnSpc>
            </a:pP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Ro</a:t>
            </a:r>
            <a:r>
              <a:rPr sz="1200" spc="-5" dirty="0">
                <a:solidFill>
                  <a:srgbClr val="FFFFFF"/>
                </a:solidFill>
                <a:latin typeface="Times New Roman"/>
                <a:cs typeface="Times New Roman"/>
              </a:rPr>
              <a:t>č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ní v</a:t>
            </a:r>
            <a:r>
              <a:rPr sz="1200" spc="-35" dirty="0">
                <a:solidFill>
                  <a:srgbClr val="FFFFFF"/>
                </a:solidFill>
                <a:latin typeface="Times New Roman"/>
                <a:cs typeface="Times New Roman"/>
              </a:rPr>
              <a:t>ý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1200" spc="-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k poříz</a:t>
            </a:r>
            <a:r>
              <a:rPr sz="1200" spc="-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ní fi</a:t>
            </a:r>
            <a:r>
              <a:rPr sz="1200" spc="5" dirty="0">
                <a:solidFill>
                  <a:srgbClr val="FFFFFF"/>
                </a:solidFill>
                <a:latin typeface="Times New Roman"/>
                <a:cs typeface="Times New Roman"/>
              </a:rPr>
              <a:t>x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ních</a:t>
            </a:r>
            <a:r>
              <a:rPr sz="1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ktiv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689610" y="3100334"/>
            <a:ext cx="1028700" cy="1028700"/>
          </a:xfrm>
          <a:prstGeom prst="rect">
            <a:avLst/>
          </a:prstGeom>
          <a:solidFill>
            <a:srgbClr val="2C2CB8"/>
          </a:solidFill>
          <a:ln w="19080">
            <a:solidFill>
              <a:srgbClr val="FFFFF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81280" marR="344805">
              <a:lnSpc>
                <a:spcPts val="1340"/>
              </a:lnSpc>
            </a:pP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Ro</a:t>
            </a:r>
            <a:r>
              <a:rPr sz="1200" spc="5" dirty="0">
                <a:solidFill>
                  <a:srgbClr val="FFFFFF"/>
                </a:solidFill>
                <a:latin typeface="Times New Roman"/>
                <a:cs typeface="Times New Roman"/>
              </a:rPr>
              <a:t>z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po</a:t>
            </a:r>
            <a:r>
              <a:rPr sz="1200" spc="-5" dirty="0">
                <a:solidFill>
                  <a:srgbClr val="FFFFFF"/>
                </a:solidFill>
                <a:latin typeface="Times New Roman"/>
                <a:cs typeface="Times New Roman"/>
              </a:rPr>
              <a:t>če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t n</a:t>
            </a:r>
            <a:r>
              <a:rPr sz="1200" spc="-5" dirty="0">
                <a:solidFill>
                  <a:srgbClr val="FFFFFF"/>
                </a:solidFill>
                <a:latin typeface="Times New Roman"/>
                <a:cs typeface="Times New Roman"/>
              </a:rPr>
              <a:t>á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kladů</a:t>
            </a:r>
            <a:endParaRPr sz="1200">
              <a:latin typeface="Times New Roman"/>
              <a:cs typeface="Times New Roman"/>
            </a:endParaRPr>
          </a:p>
          <a:p>
            <a:pPr marL="167640" indent="-86360">
              <a:lnSpc>
                <a:spcPts val="1255"/>
              </a:lnSpc>
              <a:buClr>
                <a:srgbClr val="FFFFFF"/>
              </a:buClr>
              <a:buFont typeface="Times New Roman"/>
              <a:buChar char="-"/>
              <a:tabLst>
                <a:tab pos="168275" algn="l"/>
              </a:tabLst>
            </a:pP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jedni</a:t>
            </a:r>
            <a:r>
              <a:rPr sz="1200" spc="-5" dirty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1200" spc="10" dirty="0">
                <a:solidFill>
                  <a:srgbClr val="FFFFFF"/>
                </a:solidFill>
                <a:latin typeface="Times New Roman"/>
                <a:cs typeface="Times New Roman"/>
              </a:rPr>
              <a:t>v</a:t>
            </a:r>
            <a:r>
              <a:rPr sz="1200" spc="-25" dirty="0">
                <a:solidFill>
                  <a:srgbClr val="FFFFFF"/>
                </a:solidFill>
                <a:latin typeface="Times New Roman"/>
                <a:cs typeface="Times New Roman"/>
              </a:rPr>
              <a:t>ý</a:t>
            </a:r>
            <a:r>
              <a:rPr sz="1200" spc="-5" dirty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h</a:t>
            </a:r>
            <a:endParaRPr sz="1200">
              <a:latin typeface="Times New Roman"/>
              <a:cs typeface="Times New Roman"/>
            </a:endParaRPr>
          </a:p>
          <a:p>
            <a:pPr marL="167640" indent="-86360">
              <a:lnSpc>
                <a:spcPts val="1345"/>
              </a:lnSpc>
              <a:buClr>
                <a:srgbClr val="FFFFFF"/>
              </a:buClr>
              <a:buFont typeface="Times New Roman"/>
              <a:buChar char="-"/>
              <a:tabLst>
                <a:tab pos="168275" algn="l"/>
              </a:tabLst>
            </a:pP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1200" spc="-10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1200" spc="5" dirty="0">
                <a:solidFill>
                  <a:srgbClr val="FFFFFF"/>
                </a:solidFill>
                <a:latin typeface="Times New Roman"/>
                <a:cs typeface="Times New Roman"/>
              </a:rPr>
              <a:t>ž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ijních</a:t>
            </a:r>
            <a:endParaRPr sz="1200">
              <a:latin typeface="Times New Roman"/>
              <a:cs typeface="Times New Roman"/>
            </a:endParaRPr>
          </a:p>
          <a:p>
            <a:pPr marL="167640" indent="-86360">
              <a:lnSpc>
                <a:spcPts val="1390"/>
              </a:lnSpc>
              <a:buClr>
                <a:srgbClr val="FFFFFF"/>
              </a:buClr>
              <a:buFont typeface="Times New Roman"/>
              <a:buChar char="-"/>
              <a:tabLst>
                <a:tab pos="168275" algn="l"/>
              </a:tabLst>
            </a:pP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ostatní</a:t>
            </a:r>
            <a:r>
              <a:rPr sz="1200" spc="-5" dirty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h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805046" y="5270504"/>
            <a:ext cx="2170430" cy="1371600"/>
          </a:xfrm>
          <a:custGeom>
            <a:avLst/>
            <a:gdLst/>
            <a:ahLst/>
            <a:cxnLst/>
            <a:rect l="l" t="t" r="r" b="b"/>
            <a:pathLst>
              <a:path w="2170429" h="1371600">
                <a:moveTo>
                  <a:pt x="0" y="1371599"/>
                </a:moveTo>
                <a:lnTo>
                  <a:pt x="2170175" y="1371599"/>
                </a:lnTo>
                <a:lnTo>
                  <a:pt x="2170175" y="0"/>
                </a:lnTo>
                <a:lnTo>
                  <a:pt x="0" y="0"/>
                </a:lnTo>
                <a:lnTo>
                  <a:pt x="0" y="1371599"/>
                </a:lnTo>
                <a:close/>
              </a:path>
            </a:pathLst>
          </a:custGeom>
          <a:ln w="1908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882522" y="5369608"/>
            <a:ext cx="1957070" cy="5181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93000"/>
              </a:lnSpc>
            </a:pP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Dlouhodobé</a:t>
            </a:r>
            <a:r>
              <a:rPr sz="12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plán</a:t>
            </a:r>
            <a:r>
              <a:rPr sz="1200" spc="-114" dirty="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sz="12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stř</a:t>
            </a:r>
            <a:r>
              <a:rPr sz="1200" spc="-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dn</a:t>
            </a:r>
            <a:r>
              <a:rPr sz="1200" spc="-5" dirty="0">
                <a:solidFill>
                  <a:srgbClr val="FFFFFF"/>
                </a:solidFill>
                <a:latin typeface="Times New Roman"/>
                <a:cs typeface="Times New Roman"/>
              </a:rPr>
              <a:t>ě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dobé p</a:t>
            </a:r>
            <a:r>
              <a:rPr sz="1200" spc="-10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1200" spc="-15" dirty="0">
                <a:solidFill>
                  <a:srgbClr val="FFFFFF"/>
                </a:solidFill>
                <a:latin typeface="Times New Roman"/>
                <a:cs typeface="Times New Roman"/>
              </a:rPr>
              <a:t>g</a:t>
            </a:r>
            <a:r>
              <a:rPr sz="1200" spc="-5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1200" spc="-1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1200" spc="-110" dirty="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sz="1200" spc="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pod</a:t>
            </a:r>
            <a:r>
              <a:rPr sz="1200" spc="-5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ikové politik</a:t>
            </a:r>
            <a:r>
              <a:rPr sz="1200" spc="-114" dirty="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, n</a:t>
            </a:r>
            <a:r>
              <a:rPr sz="1200" spc="-5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sz="1200" spc="-5" dirty="0">
                <a:solidFill>
                  <a:srgbClr val="FFFFFF"/>
                </a:solidFill>
                <a:latin typeface="Times New Roman"/>
                <a:cs typeface="Times New Roman"/>
              </a:rPr>
              <a:t>ř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.: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882522" y="6058323"/>
            <a:ext cx="72961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-</a:t>
            </a:r>
            <a:r>
              <a:rPr sz="12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ma</a:t>
            </a:r>
            <a:r>
              <a:rPr sz="1200" spc="-10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k</a:t>
            </a:r>
            <a:r>
              <a:rPr sz="1200" spc="-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ting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882522" y="6372757"/>
            <a:ext cx="1865630" cy="1854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-</a:t>
            </a:r>
            <a:r>
              <a:rPr sz="12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investi</a:t>
            </a:r>
            <a:r>
              <a:rPr sz="1200" spc="-5" dirty="0">
                <a:solidFill>
                  <a:srgbClr val="FFFFFF"/>
                </a:solidFill>
                <a:latin typeface="Times New Roman"/>
                <a:cs typeface="Times New Roman"/>
              </a:rPr>
              <a:t>č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ní</a:t>
            </a:r>
            <a:r>
              <a:rPr sz="12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(k</a:t>
            </a:r>
            <a:r>
              <a:rPr sz="1200" spc="-1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pit</a:t>
            </a:r>
            <a:r>
              <a:rPr sz="1200" spc="-5" dirty="0">
                <a:solidFill>
                  <a:srgbClr val="FFFFFF"/>
                </a:solidFill>
                <a:latin typeface="Times New Roman"/>
                <a:cs typeface="Times New Roman"/>
              </a:rPr>
              <a:t>á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l.)</a:t>
            </a:r>
            <a:r>
              <a:rPr sz="12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rozpo</a:t>
            </a:r>
            <a:r>
              <a:rPr sz="1200" spc="-5" dirty="0">
                <a:solidFill>
                  <a:srgbClr val="FFFFFF"/>
                </a:solidFill>
                <a:latin typeface="Times New Roman"/>
                <a:cs typeface="Times New Roman"/>
              </a:rPr>
              <a:t>če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805046" y="5956304"/>
            <a:ext cx="2170430" cy="1905"/>
          </a:xfrm>
          <a:custGeom>
            <a:avLst/>
            <a:gdLst/>
            <a:ahLst/>
            <a:cxnLst/>
            <a:rect l="l" t="t" r="r" b="b"/>
            <a:pathLst>
              <a:path w="2170429" h="1904">
                <a:moveTo>
                  <a:pt x="0" y="0"/>
                </a:moveTo>
                <a:lnTo>
                  <a:pt x="2170063" y="1642"/>
                </a:lnTo>
              </a:path>
            </a:pathLst>
          </a:custGeom>
          <a:ln w="1908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805046" y="6299204"/>
            <a:ext cx="2170430" cy="1905"/>
          </a:xfrm>
          <a:custGeom>
            <a:avLst/>
            <a:gdLst/>
            <a:ahLst/>
            <a:cxnLst/>
            <a:rect l="l" t="t" r="r" b="b"/>
            <a:pathLst>
              <a:path w="2170429" h="1904">
                <a:moveTo>
                  <a:pt x="0" y="0"/>
                </a:moveTo>
                <a:lnTo>
                  <a:pt x="2170063" y="1581"/>
                </a:lnTo>
              </a:path>
            </a:pathLst>
          </a:custGeom>
          <a:ln w="1908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4546610" y="6070604"/>
            <a:ext cx="2170430" cy="457200"/>
          </a:xfrm>
          <a:prstGeom prst="rect">
            <a:avLst/>
          </a:prstGeom>
          <a:solidFill>
            <a:srgbClr val="2C2CB8"/>
          </a:solidFill>
          <a:ln w="19080">
            <a:solidFill>
              <a:srgbClr val="FFFFF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80645">
              <a:lnSpc>
                <a:spcPts val="1390"/>
              </a:lnSpc>
            </a:pP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K</a:t>
            </a:r>
            <a:r>
              <a:rPr sz="1200" spc="-10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1200" spc="-5" dirty="0">
                <a:solidFill>
                  <a:srgbClr val="FFFFFF"/>
                </a:solidFill>
                <a:latin typeface="Times New Roman"/>
                <a:cs typeface="Times New Roman"/>
              </a:rPr>
              <a:t>á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tkodobé</a:t>
            </a:r>
            <a:r>
              <a:rPr sz="1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útva</a:t>
            </a:r>
            <a:r>
              <a:rPr sz="1200" spc="-10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ové</a:t>
            </a:r>
            <a:r>
              <a:rPr sz="12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rozpo</a:t>
            </a:r>
            <a:r>
              <a:rPr sz="1200" spc="-5" dirty="0">
                <a:solidFill>
                  <a:srgbClr val="FFFFFF"/>
                </a:solidFill>
                <a:latin typeface="Times New Roman"/>
                <a:cs typeface="Times New Roman"/>
              </a:rPr>
              <a:t>č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1200" spc="-35" dirty="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  <a:p>
            <a:pPr marL="80645">
              <a:lnSpc>
                <a:spcPts val="1390"/>
              </a:lnSpc>
            </a:pP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-</a:t>
            </a:r>
            <a:r>
              <a:rPr sz="12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minim</a:t>
            </a:r>
            <a:r>
              <a:rPr sz="1200" spc="-5" dirty="0">
                <a:solidFill>
                  <a:srgbClr val="FFFFFF"/>
                </a:solidFill>
                <a:latin typeface="Times New Roman"/>
                <a:cs typeface="Times New Roman"/>
              </a:rPr>
              <a:t>á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lně</a:t>
            </a:r>
            <a:r>
              <a:rPr sz="12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rozpo</a:t>
            </a:r>
            <a:r>
              <a:rPr sz="1200" spc="-5" dirty="0">
                <a:solidFill>
                  <a:srgbClr val="FFFFFF"/>
                </a:solidFill>
                <a:latin typeface="Times New Roman"/>
                <a:cs typeface="Times New Roman"/>
              </a:rPr>
              <a:t>č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ty</a:t>
            </a:r>
            <a:r>
              <a:rPr sz="12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1200" spc="-10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1200" spc="5" dirty="0">
                <a:solidFill>
                  <a:srgbClr val="FFFFFF"/>
                </a:solidFill>
                <a:latin typeface="Times New Roman"/>
                <a:cs typeface="Times New Roman"/>
              </a:rPr>
              <a:t>ž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ie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061210" y="5727704"/>
            <a:ext cx="914400" cy="800100"/>
          </a:xfrm>
          <a:prstGeom prst="rect">
            <a:avLst/>
          </a:prstGeom>
          <a:solidFill>
            <a:srgbClr val="2C2CB8"/>
          </a:solidFill>
          <a:ln w="19080">
            <a:solidFill>
              <a:srgbClr val="FFFFF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89535" marR="79375" algn="ctr">
              <a:lnSpc>
                <a:spcPct val="93100"/>
              </a:lnSpc>
            </a:pP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K</a:t>
            </a:r>
            <a:r>
              <a:rPr sz="1200" spc="-10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1200" spc="-5" dirty="0">
                <a:solidFill>
                  <a:srgbClr val="FFFFFF"/>
                </a:solidFill>
                <a:latin typeface="Times New Roman"/>
                <a:cs typeface="Times New Roman"/>
              </a:rPr>
              <a:t>á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tkodobé rozpo</a:t>
            </a:r>
            <a:r>
              <a:rPr sz="1200" spc="-5" dirty="0">
                <a:solidFill>
                  <a:srgbClr val="FFFFFF"/>
                </a:solidFill>
                <a:latin typeface="Times New Roman"/>
                <a:cs typeface="Times New Roman"/>
              </a:rPr>
              <a:t>č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ty p</a:t>
            </a:r>
            <a:r>
              <a:rPr sz="1200" spc="-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1200" spc="-5" dirty="0">
                <a:solidFill>
                  <a:srgbClr val="FFFFFF"/>
                </a:solidFill>
                <a:latin typeface="Times New Roman"/>
                <a:cs typeface="Times New Roman"/>
              </a:rPr>
              <a:t>ě</a:t>
            </a:r>
            <a:r>
              <a:rPr sz="1200" spc="5" dirty="0">
                <a:solidFill>
                  <a:srgbClr val="FFFFFF"/>
                </a:solidFill>
                <a:latin typeface="Times New Roman"/>
                <a:cs typeface="Times New Roman"/>
              </a:rPr>
              <a:t>ž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ních toků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7481834" y="4470410"/>
            <a:ext cx="76200" cy="1257300"/>
          </a:xfrm>
          <a:custGeom>
            <a:avLst/>
            <a:gdLst/>
            <a:ahLst/>
            <a:cxnLst/>
            <a:rect l="l" t="t" r="r" b="b"/>
            <a:pathLst>
              <a:path w="76200" h="1257300">
                <a:moveTo>
                  <a:pt x="46085" y="0"/>
                </a:moveTo>
                <a:lnTo>
                  <a:pt x="27035" y="0"/>
                </a:lnTo>
                <a:lnTo>
                  <a:pt x="27157" y="76312"/>
                </a:lnTo>
                <a:lnTo>
                  <a:pt x="46207" y="76312"/>
                </a:lnTo>
                <a:lnTo>
                  <a:pt x="46085" y="0"/>
                </a:lnTo>
                <a:close/>
              </a:path>
              <a:path w="76200" h="1257300">
                <a:moveTo>
                  <a:pt x="46207" y="133593"/>
                </a:moveTo>
                <a:lnTo>
                  <a:pt x="27157" y="133593"/>
                </a:lnTo>
                <a:lnTo>
                  <a:pt x="27310" y="209924"/>
                </a:lnTo>
                <a:lnTo>
                  <a:pt x="46360" y="209793"/>
                </a:lnTo>
                <a:lnTo>
                  <a:pt x="46207" y="133593"/>
                </a:lnTo>
                <a:close/>
              </a:path>
              <a:path w="76200" h="1257300">
                <a:moveTo>
                  <a:pt x="46481" y="267074"/>
                </a:moveTo>
                <a:lnTo>
                  <a:pt x="27431" y="267074"/>
                </a:lnTo>
                <a:lnTo>
                  <a:pt x="27431" y="343393"/>
                </a:lnTo>
                <a:lnTo>
                  <a:pt x="46481" y="343393"/>
                </a:lnTo>
                <a:lnTo>
                  <a:pt x="46481" y="267074"/>
                </a:lnTo>
                <a:close/>
              </a:path>
              <a:path w="76200" h="1257300">
                <a:moveTo>
                  <a:pt x="46603" y="400674"/>
                </a:moveTo>
                <a:lnTo>
                  <a:pt x="27553" y="400674"/>
                </a:lnTo>
                <a:lnTo>
                  <a:pt x="27675" y="477005"/>
                </a:lnTo>
                <a:lnTo>
                  <a:pt x="46725" y="477005"/>
                </a:lnTo>
                <a:lnTo>
                  <a:pt x="46603" y="400674"/>
                </a:lnTo>
                <a:close/>
              </a:path>
              <a:path w="76200" h="1257300">
                <a:moveTo>
                  <a:pt x="46725" y="534155"/>
                </a:moveTo>
                <a:lnTo>
                  <a:pt x="27675" y="534274"/>
                </a:lnTo>
                <a:lnTo>
                  <a:pt x="27797" y="610605"/>
                </a:lnTo>
                <a:lnTo>
                  <a:pt x="46847" y="610474"/>
                </a:lnTo>
                <a:lnTo>
                  <a:pt x="46725" y="534155"/>
                </a:lnTo>
                <a:close/>
              </a:path>
              <a:path w="76200" h="1257300">
                <a:moveTo>
                  <a:pt x="46969" y="667755"/>
                </a:moveTo>
                <a:lnTo>
                  <a:pt x="27797" y="667755"/>
                </a:lnTo>
                <a:lnTo>
                  <a:pt x="27919" y="744086"/>
                </a:lnTo>
                <a:lnTo>
                  <a:pt x="46969" y="744086"/>
                </a:lnTo>
                <a:lnTo>
                  <a:pt x="46969" y="667755"/>
                </a:lnTo>
                <a:close/>
              </a:path>
              <a:path w="76200" h="1257300">
                <a:moveTo>
                  <a:pt x="47122" y="801355"/>
                </a:moveTo>
                <a:lnTo>
                  <a:pt x="28072" y="801355"/>
                </a:lnTo>
                <a:lnTo>
                  <a:pt x="28193" y="877686"/>
                </a:lnTo>
                <a:lnTo>
                  <a:pt x="47243" y="877686"/>
                </a:lnTo>
                <a:lnTo>
                  <a:pt x="47122" y="801355"/>
                </a:lnTo>
                <a:close/>
              </a:path>
              <a:path w="76200" h="1257300">
                <a:moveTo>
                  <a:pt x="47243" y="934836"/>
                </a:moveTo>
                <a:lnTo>
                  <a:pt x="28193" y="934967"/>
                </a:lnTo>
                <a:lnTo>
                  <a:pt x="28315" y="1011286"/>
                </a:lnTo>
                <a:lnTo>
                  <a:pt x="47365" y="1011167"/>
                </a:lnTo>
                <a:lnTo>
                  <a:pt x="47243" y="934836"/>
                </a:lnTo>
                <a:close/>
              </a:path>
              <a:path w="76200" h="1257300">
                <a:moveTo>
                  <a:pt x="47487" y="1068436"/>
                </a:moveTo>
                <a:lnTo>
                  <a:pt x="28315" y="1068436"/>
                </a:lnTo>
                <a:lnTo>
                  <a:pt x="28437" y="1144767"/>
                </a:lnTo>
                <a:lnTo>
                  <a:pt x="47487" y="1144767"/>
                </a:lnTo>
                <a:lnTo>
                  <a:pt x="47487" y="1068436"/>
                </a:lnTo>
                <a:close/>
              </a:path>
              <a:path w="76200" h="1257300">
                <a:moveTo>
                  <a:pt x="76199" y="1181093"/>
                </a:moveTo>
                <a:lnTo>
                  <a:pt x="0" y="1181093"/>
                </a:lnTo>
                <a:lnTo>
                  <a:pt x="38099" y="1257293"/>
                </a:lnTo>
                <a:lnTo>
                  <a:pt x="76199" y="11810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684400" y="5499104"/>
            <a:ext cx="123825" cy="1905"/>
          </a:xfrm>
          <a:custGeom>
            <a:avLst/>
            <a:gdLst/>
            <a:ahLst/>
            <a:cxnLst/>
            <a:rect l="l" t="t" r="r" b="b"/>
            <a:pathLst>
              <a:path w="123825" h="1904">
                <a:moveTo>
                  <a:pt x="123824" y="0"/>
                </a:moveTo>
                <a:lnTo>
                  <a:pt x="0" y="1642"/>
                </a:lnTo>
              </a:path>
            </a:pathLst>
          </a:custGeom>
          <a:ln w="19080">
            <a:solidFill>
              <a:srgbClr val="FFFFFF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690746" y="3552809"/>
            <a:ext cx="1905" cy="1951355"/>
          </a:xfrm>
          <a:custGeom>
            <a:avLst/>
            <a:gdLst/>
            <a:ahLst/>
            <a:cxnLst/>
            <a:rect l="l" t="t" r="r" b="b"/>
            <a:pathLst>
              <a:path w="1905" h="1951354">
                <a:moveTo>
                  <a:pt x="0" y="1951116"/>
                </a:moveTo>
                <a:lnTo>
                  <a:pt x="1523" y="0"/>
                </a:lnTo>
              </a:path>
            </a:pathLst>
          </a:custGeom>
          <a:ln w="19080">
            <a:solidFill>
              <a:srgbClr val="FFFFFF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690628" y="3520683"/>
            <a:ext cx="342900" cy="76200"/>
          </a:xfrm>
          <a:custGeom>
            <a:avLst/>
            <a:gdLst/>
            <a:ahLst/>
            <a:cxnLst/>
            <a:rect l="l" t="t" r="r" b="b"/>
            <a:pathLst>
              <a:path w="342900" h="76200">
                <a:moveTo>
                  <a:pt x="118" y="27310"/>
                </a:moveTo>
                <a:lnTo>
                  <a:pt x="0" y="46481"/>
                </a:lnTo>
                <a:lnTo>
                  <a:pt x="76318" y="46756"/>
                </a:lnTo>
                <a:lnTo>
                  <a:pt x="76449" y="27706"/>
                </a:lnTo>
                <a:lnTo>
                  <a:pt x="118" y="27310"/>
                </a:lnTo>
                <a:close/>
              </a:path>
              <a:path w="342900" h="76200">
                <a:moveTo>
                  <a:pt x="133599" y="27950"/>
                </a:moveTo>
                <a:lnTo>
                  <a:pt x="133599" y="47000"/>
                </a:lnTo>
                <a:lnTo>
                  <a:pt x="209930" y="47365"/>
                </a:lnTo>
                <a:lnTo>
                  <a:pt x="209930" y="28315"/>
                </a:lnTo>
                <a:lnTo>
                  <a:pt x="133599" y="27950"/>
                </a:lnTo>
                <a:close/>
              </a:path>
              <a:path w="342900" h="76200">
                <a:moveTo>
                  <a:pt x="266949" y="0"/>
                </a:moveTo>
                <a:lnTo>
                  <a:pt x="266568" y="76199"/>
                </a:lnTo>
                <a:lnTo>
                  <a:pt x="324141" y="47762"/>
                </a:lnTo>
                <a:lnTo>
                  <a:pt x="279391" y="47762"/>
                </a:lnTo>
                <a:lnTo>
                  <a:pt x="267080" y="47640"/>
                </a:lnTo>
                <a:lnTo>
                  <a:pt x="267199" y="28590"/>
                </a:lnTo>
                <a:lnTo>
                  <a:pt x="323356" y="28590"/>
                </a:lnTo>
                <a:lnTo>
                  <a:pt x="266949" y="0"/>
                </a:lnTo>
                <a:close/>
              </a:path>
              <a:path w="342900" h="76200">
                <a:moveTo>
                  <a:pt x="267199" y="28590"/>
                </a:moveTo>
                <a:lnTo>
                  <a:pt x="267080" y="47640"/>
                </a:lnTo>
                <a:lnTo>
                  <a:pt x="279391" y="47762"/>
                </a:lnTo>
                <a:lnTo>
                  <a:pt x="279522" y="28712"/>
                </a:lnTo>
                <a:lnTo>
                  <a:pt x="267199" y="28590"/>
                </a:lnTo>
                <a:close/>
              </a:path>
              <a:path w="342900" h="76200">
                <a:moveTo>
                  <a:pt x="323356" y="28590"/>
                </a:moveTo>
                <a:lnTo>
                  <a:pt x="267199" y="28590"/>
                </a:lnTo>
                <a:lnTo>
                  <a:pt x="279522" y="28712"/>
                </a:lnTo>
                <a:lnTo>
                  <a:pt x="279391" y="47762"/>
                </a:lnTo>
                <a:lnTo>
                  <a:pt x="324141" y="47762"/>
                </a:lnTo>
                <a:lnTo>
                  <a:pt x="342899" y="38496"/>
                </a:lnTo>
                <a:lnTo>
                  <a:pt x="323356" y="2859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339851" y="2300234"/>
            <a:ext cx="76200" cy="1143000"/>
          </a:xfrm>
          <a:custGeom>
            <a:avLst/>
            <a:gdLst/>
            <a:ahLst/>
            <a:cxnLst/>
            <a:rect l="l" t="t" r="r" b="b"/>
            <a:pathLst>
              <a:path w="76200" h="1143000">
                <a:moveTo>
                  <a:pt x="46219" y="0"/>
                </a:moveTo>
                <a:lnTo>
                  <a:pt x="27050" y="121"/>
                </a:lnTo>
                <a:lnTo>
                  <a:pt x="27169" y="76443"/>
                </a:lnTo>
                <a:lnTo>
                  <a:pt x="46219" y="76321"/>
                </a:lnTo>
                <a:lnTo>
                  <a:pt x="46219" y="0"/>
                </a:lnTo>
                <a:close/>
              </a:path>
              <a:path w="76200" h="1143000">
                <a:moveTo>
                  <a:pt x="46350" y="133593"/>
                </a:moveTo>
                <a:lnTo>
                  <a:pt x="27300" y="133593"/>
                </a:lnTo>
                <a:lnTo>
                  <a:pt x="27431" y="209915"/>
                </a:lnTo>
                <a:lnTo>
                  <a:pt x="46481" y="209915"/>
                </a:lnTo>
                <a:lnTo>
                  <a:pt x="46350" y="133593"/>
                </a:lnTo>
                <a:close/>
              </a:path>
              <a:path w="76200" h="1143000">
                <a:moveTo>
                  <a:pt x="46600" y="267187"/>
                </a:moveTo>
                <a:lnTo>
                  <a:pt x="27431" y="267187"/>
                </a:lnTo>
                <a:lnTo>
                  <a:pt x="27550" y="343509"/>
                </a:lnTo>
                <a:lnTo>
                  <a:pt x="46600" y="343509"/>
                </a:lnTo>
                <a:lnTo>
                  <a:pt x="46600" y="267187"/>
                </a:lnTo>
                <a:close/>
              </a:path>
              <a:path w="76200" h="1143000">
                <a:moveTo>
                  <a:pt x="46731" y="400659"/>
                </a:moveTo>
                <a:lnTo>
                  <a:pt x="27681" y="400811"/>
                </a:lnTo>
                <a:lnTo>
                  <a:pt x="27812" y="477011"/>
                </a:lnTo>
                <a:lnTo>
                  <a:pt x="46862" y="477011"/>
                </a:lnTo>
                <a:lnTo>
                  <a:pt x="46731" y="400659"/>
                </a:lnTo>
                <a:close/>
              </a:path>
              <a:path w="76200" h="1143000">
                <a:moveTo>
                  <a:pt x="46862" y="534283"/>
                </a:moveTo>
                <a:lnTo>
                  <a:pt x="27812" y="534283"/>
                </a:lnTo>
                <a:lnTo>
                  <a:pt x="27931" y="610605"/>
                </a:lnTo>
                <a:lnTo>
                  <a:pt x="46981" y="610605"/>
                </a:lnTo>
                <a:lnTo>
                  <a:pt x="46862" y="534283"/>
                </a:lnTo>
                <a:close/>
              </a:path>
              <a:path w="76200" h="1143000">
                <a:moveTo>
                  <a:pt x="47112" y="667877"/>
                </a:moveTo>
                <a:lnTo>
                  <a:pt x="28062" y="667877"/>
                </a:lnTo>
                <a:lnTo>
                  <a:pt x="28193" y="744199"/>
                </a:lnTo>
                <a:lnTo>
                  <a:pt x="47243" y="744199"/>
                </a:lnTo>
                <a:lnTo>
                  <a:pt x="47112" y="667877"/>
                </a:lnTo>
                <a:close/>
              </a:path>
              <a:path w="76200" h="1143000">
                <a:moveTo>
                  <a:pt x="47243" y="801349"/>
                </a:moveTo>
                <a:lnTo>
                  <a:pt x="28193" y="801471"/>
                </a:lnTo>
                <a:lnTo>
                  <a:pt x="28312" y="877671"/>
                </a:lnTo>
                <a:lnTo>
                  <a:pt x="47362" y="877671"/>
                </a:lnTo>
                <a:lnTo>
                  <a:pt x="47243" y="801349"/>
                </a:lnTo>
                <a:close/>
              </a:path>
              <a:path w="76200" h="1143000">
                <a:moveTo>
                  <a:pt x="47493" y="934973"/>
                </a:moveTo>
                <a:lnTo>
                  <a:pt x="28443" y="934973"/>
                </a:lnTo>
                <a:lnTo>
                  <a:pt x="28443" y="1011295"/>
                </a:lnTo>
                <a:lnTo>
                  <a:pt x="47624" y="1011295"/>
                </a:lnTo>
                <a:lnTo>
                  <a:pt x="47493" y="934973"/>
                </a:lnTo>
                <a:close/>
              </a:path>
              <a:path w="76200" h="1143000">
                <a:moveTo>
                  <a:pt x="76199" y="1066799"/>
                </a:moveTo>
                <a:lnTo>
                  <a:pt x="0" y="1066921"/>
                </a:lnTo>
                <a:lnTo>
                  <a:pt x="38218" y="1142999"/>
                </a:lnTo>
                <a:lnTo>
                  <a:pt x="69819" y="1079601"/>
                </a:lnTo>
                <a:lnTo>
                  <a:pt x="28574" y="1079601"/>
                </a:lnTo>
                <a:lnTo>
                  <a:pt x="28574" y="1068567"/>
                </a:lnTo>
                <a:lnTo>
                  <a:pt x="75318" y="1068567"/>
                </a:lnTo>
                <a:lnTo>
                  <a:pt x="76199" y="1066799"/>
                </a:lnTo>
                <a:close/>
              </a:path>
              <a:path w="76200" h="1143000">
                <a:moveTo>
                  <a:pt x="47624" y="1068567"/>
                </a:moveTo>
                <a:lnTo>
                  <a:pt x="28574" y="1068567"/>
                </a:lnTo>
                <a:lnTo>
                  <a:pt x="28574" y="1079601"/>
                </a:lnTo>
                <a:lnTo>
                  <a:pt x="47624" y="1079479"/>
                </a:lnTo>
                <a:lnTo>
                  <a:pt x="47624" y="1068567"/>
                </a:lnTo>
                <a:close/>
              </a:path>
              <a:path w="76200" h="1143000">
                <a:moveTo>
                  <a:pt x="75318" y="1068567"/>
                </a:moveTo>
                <a:lnTo>
                  <a:pt x="47624" y="1068567"/>
                </a:lnTo>
                <a:lnTo>
                  <a:pt x="47624" y="1079479"/>
                </a:lnTo>
                <a:lnTo>
                  <a:pt x="28574" y="1079601"/>
                </a:lnTo>
                <a:lnTo>
                  <a:pt x="69819" y="1079601"/>
                </a:lnTo>
                <a:lnTo>
                  <a:pt x="75318" y="106856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719328" y="3520806"/>
            <a:ext cx="571500" cy="76200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495428" y="0"/>
                </a:moveTo>
                <a:lnTo>
                  <a:pt x="495382" y="28555"/>
                </a:lnTo>
                <a:lnTo>
                  <a:pt x="508138" y="28590"/>
                </a:lnTo>
                <a:lnTo>
                  <a:pt x="507985" y="47762"/>
                </a:lnTo>
                <a:lnTo>
                  <a:pt x="495351" y="47762"/>
                </a:lnTo>
                <a:lnTo>
                  <a:pt x="495306" y="76199"/>
                </a:lnTo>
                <a:lnTo>
                  <a:pt x="552594" y="47762"/>
                </a:lnTo>
                <a:lnTo>
                  <a:pt x="507985" y="47762"/>
                </a:lnTo>
                <a:lnTo>
                  <a:pt x="552664" y="47727"/>
                </a:lnTo>
                <a:lnTo>
                  <a:pt x="571506" y="38374"/>
                </a:lnTo>
                <a:lnTo>
                  <a:pt x="495428" y="0"/>
                </a:lnTo>
                <a:close/>
              </a:path>
              <a:path w="571500" h="76200">
                <a:moveTo>
                  <a:pt x="495382" y="28555"/>
                </a:moveTo>
                <a:lnTo>
                  <a:pt x="495351" y="47727"/>
                </a:lnTo>
                <a:lnTo>
                  <a:pt x="507985" y="47762"/>
                </a:lnTo>
                <a:lnTo>
                  <a:pt x="508138" y="28590"/>
                </a:lnTo>
                <a:lnTo>
                  <a:pt x="495382" y="28555"/>
                </a:lnTo>
                <a:close/>
              </a:path>
              <a:path w="571500" h="76200">
                <a:moveTo>
                  <a:pt x="118" y="27188"/>
                </a:moveTo>
                <a:lnTo>
                  <a:pt x="0" y="46360"/>
                </a:lnTo>
                <a:lnTo>
                  <a:pt x="495351" y="47727"/>
                </a:lnTo>
                <a:lnTo>
                  <a:pt x="495382" y="28555"/>
                </a:lnTo>
                <a:lnTo>
                  <a:pt x="118" y="2718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975110" y="3520806"/>
            <a:ext cx="457200" cy="76200"/>
          </a:xfrm>
          <a:custGeom>
            <a:avLst/>
            <a:gdLst/>
            <a:ahLst/>
            <a:cxnLst/>
            <a:rect l="l" t="t" r="r" b="b"/>
            <a:pathLst>
              <a:path w="457200" h="76200">
                <a:moveTo>
                  <a:pt x="381121" y="0"/>
                </a:moveTo>
                <a:lnTo>
                  <a:pt x="381030" y="28545"/>
                </a:lnTo>
                <a:lnTo>
                  <a:pt x="393679" y="28590"/>
                </a:lnTo>
                <a:lnTo>
                  <a:pt x="393679" y="47640"/>
                </a:lnTo>
                <a:lnTo>
                  <a:pt x="380969" y="47640"/>
                </a:lnTo>
                <a:lnTo>
                  <a:pt x="380878" y="76199"/>
                </a:lnTo>
                <a:lnTo>
                  <a:pt x="438503" y="47640"/>
                </a:lnTo>
                <a:lnTo>
                  <a:pt x="393679" y="47640"/>
                </a:lnTo>
                <a:lnTo>
                  <a:pt x="438587" y="47598"/>
                </a:lnTo>
                <a:lnTo>
                  <a:pt x="457199" y="38374"/>
                </a:lnTo>
                <a:lnTo>
                  <a:pt x="381121" y="0"/>
                </a:lnTo>
                <a:close/>
              </a:path>
              <a:path w="457200" h="76200">
                <a:moveTo>
                  <a:pt x="381030" y="28545"/>
                </a:moveTo>
                <a:lnTo>
                  <a:pt x="380969" y="47598"/>
                </a:lnTo>
                <a:lnTo>
                  <a:pt x="393679" y="47640"/>
                </a:lnTo>
                <a:lnTo>
                  <a:pt x="393679" y="28590"/>
                </a:lnTo>
                <a:lnTo>
                  <a:pt x="381030" y="28545"/>
                </a:lnTo>
                <a:close/>
              </a:path>
              <a:path w="457200" h="76200">
                <a:moveTo>
                  <a:pt x="0" y="27188"/>
                </a:moveTo>
                <a:lnTo>
                  <a:pt x="0" y="46360"/>
                </a:lnTo>
                <a:lnTo>
                  <a:pt x="380969" y="47598"/>
                </a:lnTo>
                <a:lnTo>
                  <a:pt x="381030" y="28545"/>
                </a:lnTo>
                <a:lnTo>
                  <a:pt x="0" y="2718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460887" y="3520562"/>
            <a:ext cx="229235" cy="76200"/>
          </a:xfrm>
          <a:custGeom>
            <a:avLst/>
            <a:gdLst/>
            <a:ahLst/>
            <a:cxnLst/>
            <a:rect l="l" t="t" r="r" b="b"/>
            <a:pathLst>
              <a:path w="229235" h="76200">
                <a:moveTo>
                  <a:pt x="152765" y="0"/>
                </a:moveTo>
                <a:lnTo>
                  <a:pt x="152571" y="28500"/>
                </a:lnTo>
                <a:lnTo>
                  <a:pt x="165353" y="28590"/>
                </a:lnTo>
                <a:lnTo>
                  <a:pt x="165079" y="47762"/>
                </a:lnTo>
                <a:lnTo>
                  <a:pt x="152440" y="47762"/>
                </a:lnTo>
                <a:lnTo>
                  <a:pt x="152247" y="76199"/>
                </a:lnTo>
                <a:lnTo>
                  <a:pt x="210115" y="47762"/>
                </a:lnTo>
                <a:lnTo>
                  <a:pt x="165079" y="47762"/>
                </a:lnTo>
                <a:lnTo>
                  <a:pt x="210295" y="47673"/>
                </a:lnTo>
                <a:lnTo>
                  <a:pt x="228721" y="38618"/>
                </a:lnTo>
                <a:lnTo>
                  <a:pt x="152765" y="0"/>
                </a:lnTo>
                <a:close/>
              </a:path>
              <a:path w="229235" h="76200">
                <a:moveTo>
                  <a:pt x="152571" y="28500"/>
                </a:moveTo>
                <a:lnTo>
                  <a:pt x="152441" y="47673"/>
                </a:lnTo>
                <a:lnTo>
                  <a:pt x="165079" y="47762"/>
                </a:lnTo>
                <a:lnTo>
                  <a:pt x="165353" y="28590"/>
                </a:lnTo>
                <a:lnTo>
                  <a:pt x="152571" y="28500"/>
                </a:lnTo>
                <a:close/>
              </a:path>
              <a:path w="229235" h="76200">
                <a:moveTo>
                  <a:pt x="243" y="27431"/>
                </a:moveTo>
                <a:lnTo>
                  <a:pt x="0" y="46603"/>
                </a:lnTo>
                <a:lnTo>
                  <a:pt x="152441" y="47673"/>
                </a:lnTo>
                <a:lnTo>
                  <a:pt x="152571" y="28500"/>
                </a:lnTo>
                <a:lnTo>
                  <a:pt x="243" y="2743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718310" y="3520683"/>
            <a:ext cx="342900" cy="76200"/>
          </a:xfrm>
          <a:custGeom>
            <a:avLst/>
            <a:gdLst/>
            <a:ahLst/>
            <a:cxnLst/>
            <a:rect l="l" t="t" r="r" b="b"/>
            <a:pathLst>
              <a:path w="342900" h="76200">
                <a:moveTo>
                  <a:pt x="266821" y="0"/>
                </a:moveTo>
                <a:lnTo>
                  <a:pt x="266730" y="28648"/>
                </a:lnTo>
                <a:lnTo>
                  <a:pt x="279379" y="28712"/>
                </a:lnTo>
                <a:lnTo>
                  <a:pt x="279379" y="47762"/>
                </a:lnTo>
                <a:lnTo>
                  <a:pt x="266669" y="47762"/>
                </a:lnTo>
                <a:lnTo>
                  <a:pt x="266578" y="76199"/>
                </a:lnTo>
                <a:lnTo>
                  <a:pt x="324143" y="47762"/>
                </a:lnTo>
                <a:lnTo>
                  <a:pt x="279379" y="47762"/>
                </a:lnTo>
                <a:lnTo>
                  <a:pt x="324261" y="47703"/>
                </a:lnTo>
                <a:lnTo>
                  <a:pt x="342899" y="38496"/>
                </a:lnTo>
                <a:lnTo>
                  <a:pt x="266821" y="0"/>
                </a:lnTo>
                <a:close/>
              </a:path>
              <a:path w="342900" h="76200">
                <a:moveTo>
                  <a:pt x="266730" y="28648"/>
                </a:moveTo>
                <a:lnTo>
                  <a:pt x="266669" y="47703"/>
                </a:lnTo>
                <a:lnTo>
                  <a:pt x="279379" y="47762"/>
                </a:lnTo>
                <a:lnTo>
                  <a:pt x="279379" y="28712"/>
                </a:lnTo>
                <a:lnTo>
                  <a:pt x="266730" y="28648"/>
                </a:lnTo>
                <a:close/>
              </a:path>
              <a:path w="342900" h="76200">
                <a:moveTo>
                  <a:pt x="0" y="27310"/>
                </a:moveTo>
                <a:lnTo>
                  <a:pt x="0" y="46481"/>
                </a:lnTo>
                <a:lnTo>
                  <a:pt x="266669" y="47703"/>
                </a:lnTo>
                <a:lnTo>
                  <a:pt x="266730" y="28648"/>
                </a:lnTo>
                <a:lnTo>
                  <a:pt x="0" y="2731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203710" y="2986034"/>
            <a:ext cx="1905" cy="1371600"/>
          </a:xfrm>
          <a:custGeom>
            <a:avLst/>
            <a:gdLst/>
            <a:ahLst/>
            <a:cxnLst/>
            <a:rect l="l" t="t" r="r" b="b"/>
            <a:pathLst>
              <a:path w="1904" h="1371600">
                <a:moveTo>
                  <a:pt x="0" y="0"/>
                </a:moveTo>
                <a:lnTo>
                  <a:pt x="1645" y="1371599"/>
                </a:lnTo>
              </a:path>
            </a:pathLst>
          </a:custGeom>
          <a:ln w="1908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203587" y="2949062"/>
            <a:ext cx="229235" cy="76200"/>
          </a:xfrm>
          <a:custGeom>
            <a:avLst/>
            <a:gdLst/>
            <a:ahLst/>
            <a:cxnLst/>
            <a:rect l="l" t="t" r="r" b="b"/>
            <a:pathLst>
              <a:path w="229235" h="76200">
                <a:moveTo>
                  <a:pt x="152765" y="0"/>
                </a:moveTo>
                <a:lnTo>
                  <a:pt x="152571" y="28500"/>
                </a:lnTo>
                <a:lnTo>
                  <a:pt x="165353" y="28590"/>
                </a:lnTo>
                <a:lnTo>
                  <a:pt x="165079" y="47762"/>
                </a:lnTo>
                <a:lnTo>
                  <a:pt x="152440" y="47762"/>
                </a:lnTo>
                <a:lnTo>
                  <a:pt x="152247" y="76199"/>
                </a:lnTo>
                <a:lnTo>
                  <a:pt x="210115" y="47762"/>
                </a:lnTo>
                <a:lnTo>
                  <a:pt x="165079" y="47762"/>
                </a:lnTo>
                <a:lnTo>
                  <a:pt x="210295" y="47673"/>
                </a:lnTo>
                <a:lnTo>
                  <a:pt x="228721" y="38618"/>
                </a:lnTo>
                <a:lnTo>
                  <a:pt x="152765" y="0"/>
                </a:lnTo>
                <a:close/>
              </a:path>
              <a:path w="229235" h="76200">
                <a:moveTo>
                  <a:pt x="152571" y="28500"/>
                </a:moveTo>
                <a:lnTo>
                  <a:pt x="152441" y="47673"/>
                </a:lnTo>
                <a:lnTo>
                  <a:pt x="165079" y="47762"/>
                </a:lnTo>
                <a:lnTo>
                  <a:pt x="165353" y="28590"/>
                </a:lnTo>
                <a:lnTo>
                  <a:pt x="152571" y="28500"/>
                </a:lnTo>
                <a:close/>
              </a:path>
              <a:path w="229235" h="76200">
                <a:moveTo>
                  <a:pt x="243" y="27431"/>
                </a:moveTo>
                <a:lnTo>
                  <a:pt x="0" y="46603"/>
                </a:lnTo>
                <a:lnTo>
                  <a:pt x="152441" y="47673"/>
                </a:lnTo>
                <a:lnTo>
                  <a:pt x="152571" y="28500"/>
                </a:lnTo>
                <a:lnTo>
                  <a:pt x="243" y="2743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203587" y="4319016"/>
            <a:ext cx="229235" cy="76200"/>
          </a:xfrm>
          <a:custGeom>
            <a:avLst/>
            <a:gdLst/>
            <a:ahLst/>
            <a:cxnLst/>
            <a:rect l="l" t="t" r="r" b="b"/>
            <a:pathLst>
              <a:path w="229235" h="76200">
                <a:moveTo>
                  <a:pt x="152765" y="0"/>
                </a:moveTo>
                <a:lnTo>
                  <a:pt x="152571" y="28622"/>
                </a:lnTo>
                <a:lnTo>
                  <a:pt x="165353" y="28712"/>
                </a:lnTo>
                <a:lnTo>
                  <a:pt x="165079" y="47762"/>
                </a:lnTo>
                <a:lnTo>
                  <a:pt x="152440" y="47762"/>
                </a:lnTo>
                <a:lnTo>
                  <a:pt x="152247" y="76199"/>
                </a:lnTo>
                <a:lnTo>
                  <a:pt x="210115" y="47762"/>
                </a:lnTo>
                <a:lnTo>
                  <a:pt x="165079" y="47762"/>
                </a:lnTo>
                <a:lnTo>
                  <a:pt x="210295" y="47673"/>
                </a:lnTo>
                <a:lnTo>
                  <a:pt x="228721" y="38618"/>
                </a:lnTo>
                <a:lnTo>
                  <a:pt x="152765" y="0"/>
                </a:lnTo>
                <a:close/>
              </a:path>
              <a:path w="229235" h="76200">
                <a:moveTo>
                  <a:pt x="152571" y="28622"/>
                </a:moveTo>
                <a:lnTo>
                  <a:pt x="152441" y="47673"/>
                </a:lnTo>
                <a:lnTo>
                  <a:pt x="165079" y="47762"/>
                </a:lnTo>
                <a:lnTo>
                  <a:pt x="165353" y="28712"/>
                </a:lnTo>
                <a:lnTo>
                  <a:pt x="152571" y="28622"/>
                </a:lnTo>
                <a:close/>
              </a:path>
              <a:path w="229235" h="76200">
                <a:moveTo>
                  <a:pt x="243" y="27553"/>
                </a:moveTo>
                <a:lnTo>
                  <a:pt x="0" y="46603"/>
                </a:lnTo>
                <a:lnTo>
                  <a:pt x="152441" y="47673"/>
                </a:lnTo>
                <a:lnTo>
                  <a:pt x="152571" y="28622"/>
                </a:lnTo>
                <a:lnTo>
                  <a:pt x="243" y="2755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575310" y="2986034"/>
            <a:ext cx="1905" cy="1371600"/>
          </a:xfrm>
          <a:custGeom>
            <a:avLst/>
            <a:gdLst/>
            <a:ahLst/>
            <a:cxnLst/>
            <a:rect l="l" t="t" r="r" b="b"/>
            <a:pathLst>
              <a:path w="1904" h="1371600">
                <a:moveTo>
                  <a:pt x="0" y="0"/>
                </a:moveTo>
                <a:lnTo>
                  <a:pt x="1645" y="1371599"/>
                </a:lnTo>
              </a:path>
            </a:pathLst>
          </a:custGeom>
          <a:ln w="1908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461010" y="2986034"/>
            <a:ext cx="114300" cy="1905"/>
          </a:xfrm>
          <a:custGeom>
            <a:avLst/>
            <a:gdLst/>
            <a:ahLst/>
            <a:cxnLst/>
            <a:rect l="l" t="t" r="r" b="b"/>
            <a:pathLst>
              <a:path w="114300" h="1905">
                <a:moveTo>
                  <a:pt x="0" y="0"/>
                </a:moveTo>
                <a:lnTo>
                  <a:pt x="114299" y="1645"/>
                </a:lnTo>
              </a:path>
            </a:pathLst>
          </a:custGeom>
          <a:ln w="1908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461010" y="4356110"/>
            <a:ext cx="114300" cy="1905"/>
          </a:xfrm>
          <a:custGeom>
            <a:avLst/>
            <a:gdLst/>
            <a:ahLst/>
            <a:cxnLst/>
            <a:rect l="l" t="t" r="r" b="b"/>
            <a:pathLst>
              <a:path w="114300" h="1904">
                <a:moveTo>
                  <a:pt x="0" y="0"/>
                </a:moveTo>
                <a:lnTo>
                  <a:pt x="114299" y="1645"/>
                </a:lnTo>
              </a:path>
            </a:pathLst>
          </a:custGeom>
          <a:ln w="1908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966959" y="2300234"/>
            <a:ext cx="76200" cy="457200"/>
          </a:xfrm>
          <a:custGeom>
            <a:avLst/>
            <a:gdLst/>
            <a:ahLst/>
            <a:cxnLst/>
            <a:rect l="l" t="t" r="r" b="b"/>
            <a:pathLst>
              <a:path w="76200" h="457200">
                <a:moveTo>
                  <a:pt x="46360" y="0"/>
                </a:moveTo>
                <a:lnTo>
                  <a:pt x="27310" y="121"/>
                </a:lnTo>
                <a:lnTo>
                  <a:pt x="27584" y="76443"/>
                </a:lnTo>
                <a:lnTo>
                  <a:pt x="46634" y="76321"/>
                </a:lnTo>
                <a:lnTo>
                  <a:pt x="46360" y="0"/>
                </a:lnTo>
                <a:close/>
              </a:path>
              <a:path w="76200" h="457200">
                <a:moveTo>
                  <a:pt x="46878" y="133593"/>
                </a:moveTo>
                <a:lnTo>
                  <a:pt x="27828" y="133593"/>
                </a:lnTo>
                <a:lnTo>
                  <a:pt x="28072" y="209915"/>
                </a:lnTo>
                <a:lnTo>
                  <a:pt x="47122" y="209915"/>
                </a:lnTo>
                <a:lnTo>
                  <a:pt x="46878" y="133593"/>
                </a:lnTo>
                <a:close/>
              </a:path>
              <a:path w="76200" h="457200">
                <a:moveTo>
                  <a:pt x="47243" y="267187"/>
                </a:moveTo>
                <a:lnTo>
                  <a:pt x="28193" y="267187"/>
                </a:lnTo>
                <a:lnTo>
                  <a:pt x="28468" y="343509"/>
                </a:lnTo>
                <a:lnTo>
                  <a:pt x="47518" y="343387"/>
                </a:lnTo>
                <a:lnTo>
                  <a:pt x="47243" y="267187"/>
                </a:lnTo>
                <a:close/>
              </a:path>
              <a:path w="76200" h="457200">
                <a:moveTo>
                  <a:pt x="76199" y="380847"/>
                </a:moveTo>
                <a:lnTo>
                  <a:pt x="0" y="381243"/>
                </a:lnTo>
                <a:lnTo>
                  <a:pt x="38496" y="457199"/>
                </a:lnTo>
                <a:lnTo>
                  <a:pt x="76199" y="38084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5918210" y="4356104"/>
            <a:ext cx="800100" cy="457200"/>
          </a:xfrm>
          <a:prstGeom prst="rect">
            <a:avLst/>
          </a:prstGeom>
          <a:solidFill>
            <a:srgbClr val="2C2CB8"/>
          </a:solidFill>
          <a:ln w="19080">
            <a:solidFill>
              <a:srgbClr val="FFFFF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72720" marR="94615" indent="-70485">
              <a:lnSpc>
                <a:spcPts val="1340"/>
              </a:lnSpc>
            </a:pP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Ro</a:t>
            </a:r>
            <a:r>
              <a:rPr sz="1200" spc="5" dirty="0">
                <a:solidFill>
                  <a:srgbClr val="FFFFFF"/>
                </a:solidFill>
                <a:latin typeface="Times New Roman"/>
                <a:cs typeface="Times New Roman"/>
              </a:rPr>
              <a:t>z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po</a:t>
            </a:r>
            <a:r>
              <a:rPr sz="1200" spc="-5" dirty="0">
                <a:solidFill>
                  <a:srgbClr val="FFFFFF"/>
                </a:solidFill>
                <a:latin typeface="Times New Roman"/>
                <a:cs typeface="Times New Roman"/>
              </a:rPr>
              <a:t>če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t v</a:t>
            </a:r>
            <a:r>
              <a:rPr sz="1200" spc="-40" dirty="0">
                <a:solidFill>
                  <a:srgbClr val="FFFFFF"/>
                </a:solidFill>
                <a:latin typeface="Times New Roman"/>
                <a:cs typeface="Times New Roman"/>
              </a:rPr>
              <a:t>ý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nosů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2376546" y="3786256"/>
            <a:ext cx="1905" cy="1257300"/>
          </a:xfrm>
          <a:custGeom>
            <a:avLst/>
            <a:gdLst/>
            <a:ahLst/>
            <a:cxnLst/>
            <a:rect l="l" t="t" r="r" b="b"/>
            <a:pathLst>
              <a:path w="1905" h="1257300">
                <a:moveTo>
                  <a:pt x="0" y="0"/>
                </a:moveTo>
                <a:lnTo>
                  <a:pt x="1523" y="1257171"/>
                </a:lnTo>
              </a:path>
            </a:pathLst>
          </a:custGeom>
          <a:ln w="1908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376546" y="5041904"/>
            <a:ext cx="3884929" cy="1905"/>
          </a:xfrm>
          <a:custGeom>
            <a:avLst/>
            <a:gdLst/>
            <a:ahLst/>
            <a:cxnLst/>
            <a:rect l="l" t="t" r="r" b="b"/>
            <a:pathLst>
              <a:path w="3884929" h="1904">
                <a:moveTo>
                  <a:pt x="0" y="0"/>
                </a:moveTo>
                <a:lnTo>
                  <a:pt x="3884563" y="1642"/>
                </a:lnTo>
              </a:path>
            </a:pathLst>
          </a:custGeom>
          <a:ln w="1908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6224015" y="4808470"/>
            <a:ext cx="76200" cy="238760"/>
          </a:xfrm>
          <a:custGeom>
            <a:avLst/>
            <a:gdLst/>
            <a:ahLst/>
            <a:cxnLst/>
            <a:rect l="l" t="t" r="r" b="b"/>
            <a:pathLst>
              <a:path w="76200" h="238760">
                <a:moveTo>
                  <a:pt x="28628" y="76142"/>
                </a:moveTo>
                <a:lnTo>
                  <a:pt x="27553" y="238124"/>
                </a:lnTo>
                <a:lnTo>
                  <a:pt x="46603" y="238256"/>
                </a:lnTo>
                <a:lnTo>
                  <a:pt x="47678" y="76270"/>
                </a:lnTo>
                <a:lnTo>
                  <a:pt x="28628" y="76142"/>
                </a:lnTo>
                <a:close/>
              </a:path>
              <a:path w="76200" h="238760">
                <a:moveTo>
                  <a:pt x="69832" y="63508"/>
                </a:moveTo>
                <a:lnTo>
                  <a:pt x="28712" y="63508"/>
                </a:lnTo>
                <a:lnTo>
                  <a:pt x="47762" y="63626"/>
                </a:lnTo>
                <a:lnTo>
                  <a:pt x="47678" y="76270"/>
                </a:lnTo>
                <a:lnTo>
                  <a:pt x="76199" y="76462"/>
                </a:lnTo>
                <a:lnTo>
                  <a:pt x="69832" y="63508"/>
                </a:lnTo>
                <a:close/>
              </a:path>
              <a:path w="76200" h="238760">
                <a:moveTo>
                  <a:pt x="28712" y="63508"/>
                </a:moveTo>
                <a:lnTo>
                  <a:pt x="28628" y="76142"/>
                </a:lnTo>
                <a:lnTo>
                  <a:pt x="47678" y="76270"/>
                </a:lnTo>
                <a:lnTo>
                  <a:pt x="47762" y="63626"/>
                </a:lnTo>
                <a:lnTo>
                  <a:pt x="28712" y="63508"/>
                </a:lnTo>
                <a:close/>
              </a:path>
              <a:path w="76200" h="238760">
                <a:moveTo>
                  <a:pt x="38618" y="0"/>
                </a:moveTo>
                <a:lnTo>
                  <a:pt x="0" y="75950"/>
                </a:lnTo>
                <a:lnTo>
                  <a:pt x="28628" y="76142"/>
                </a:lnTo>
                <a:lnTo>
                  <a:pt x="28712" y="63508"/>
                </a:lnTo>
                <a:lnTo>
                  <a:pt x="69832" y="63508"/>
                </a:lnTo>
                <a:lnTo>
                  <a:pt x="3861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975110" y="5499104"/>
            <a:ext cx="228600" cy="1905"/>
          </a:xfrm>
          <a:custGeom>
            <a:avLst/>
            <a:gdLst/>
            <a:ahLst/>
            <a:cxnLst/>
            <a:rect l="l" t="t" r="r" b="b"/>
            <a:pathLst>
              <a:path w="228600" h="1904">
                <a:moveTo>
                  <a:pt x="0" y="0"/>
                </a:moveTo>
                <a:lnTo>
                  <a:pt x="228599" y="1642"/>
                </a:lnTo>
              </a:path>
            </a:pathLst>
          </a:custGeom>
          <a:ln w="19080">
            <a:solidFill>
              <a:srgbClr val="FFFFFF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203710" y="4579870"/>
            <a:ext cx="1905" cy="923925"/>
          </a:xfrm>
          <a:custGeom>
            <a:avLst/>
            <a:gdLst/>
            <a:ahLst/>
            <a:cxnLst/>
            <a:rect l="l" t="t" r="r" b="b"/>
            <a:pathLst>
              <a:path w="1904" h="923925">
                <a:moveTo>
                  <a:pt x="0" y="923924"/>
                </a:moveTo>
                <a:lnTo>
                  <a:pt x="1645" y="0"/>
                </a:lnTo>
              </a:path>
            </a:pathLst>
          </a:custGeom>
          <a:ln w="19080">
            <a:solidFill>
              <a:srgbClr val="FFFFFF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203587" y="4547616"/>
            <a:ext cx="229235" cy="76200"/>
          </a:xfrm>
          <a:custGeom>
            <a:avLst/>
            <a:gdLst/>
            <a:ahLst/>
            <a:cxnLst/>
            <a:rect l="l" t="t" r="r" b="b"/>
            <a:pathLst>
              <a:path w="229235" h="76200">
                <a:moveTo>
                  <a:pt x="243" y="27563"/>
                </a:moveTo>
                <a:lnTo>
                  <a:pt x="0" y="46613"/>
                </a:lnTo>
                <a:lnTo>
                  <a:pt x="76321" y="47112"/>
                </a:lnTo>
                <a:lnTo>
                  <a:pt x="76443" y="28062"/>
                </a:lnTo>
                <a:lnTo>
                  <a:pt x="243" y="27563"/>
                </a:lnTo>
                <a:close/>
              </a:path>
              <a:path w="229235" h="76200">
                <a:moveTo>
                  <a:pt x="152765" y="0"/>
                </a:moveTo>
                <a:lnTo>
                  <a:pt x="152571" y="28600"/>
                </a:lnTo>
                <a:lnTo>
                  <a:pt x="165353" y="28706"/>
                </a:lnTo>
                <a:lnTo>
                  <a:pt x="165079" y="47756"/>
                </a:lnTo>
                <a:lnTo>
                  <a:pt x="152441" y="47756"/>
                </a:lnTo>
                <a:lnTo>
                  <a:pt x="152247" y="76199"/>
                </a:lnTo>
                <a:lnTo>
                  <a:pt x="210118" y="47756"/>
                </a:lnTo>
                <a:lnTo>
                  <a:pt x="165079" y="47756"/>
                </a:lnTo>
                <a:lnTo>
                  <a:pt x="210332" y="47650"/>
                </a:lnTo>
                <a:lnTo>
                  <a:pt x="228721" y="38612"/>
                </a:lnTo>
                <a:lnTo>
                  <a:pt x="152765" y="0"/>
                </a:lnTo>
                <a:close/>
              </a:path>
              <a:path w="229235" h="76200">
                <a:moveTo>
                  <a:pt x="152571" y="28600"/>
                </a:moveTo>
                <a:lnTo>
                  <a:pt x="152441" y="47650"/>
                </a:lnTo>
                <a:lnTo>
                  <a:pt x="165079" y="47756"/>
                </a:lnTo>
                <a:lnTo>
                  <a:pt x="165353" y="28706"/>
                </a:lnTo>
                <a:lnTo>
                  <a:pt x="152571" y="28600"/>
                </a:lnTo>
                <a:close/>
              </a:path>
              <a:path w="229235" h="76200">
                <a:moveTo>
                  <a:pt x="133715" y="28443"/>
                </a:moveTo>
                <a:lnTo>
                  <a:pt x="133593" y="47493"/>
                </a:lnTo>
                <a:lnTo>
                  <a:pt x="152441" y="47650"/>
                </a:lnTo>
                <a:lnTo>
                  <a:pt x="152571" y="28600"/>
                </a:lnTo>
                <a:lnTo>
                  <a:pt x="133715" y="2844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2605146" y="2643134"/>
            <a:ext cx="1143000" cy="457200"/>
          </a:xfrm>
          <a:prstGeom prst="rect">
            <a:avLst/>
          </a:prstGeom>
          <a:solidFill>
            <a:srgbClr val="2C2CB8"/>
          </a:solidFill>
          <a:ln w="19080">
            <a:solidFill>
              <a:srgbClr val="FFFFF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28270" marR="120650" indent="165735">
              <a:lnSpc>
                <a:spcPts val="1340"/>
              </a:lnSpc>
            </a:pP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V</a:t>
            </a:r>
            <a:r>
              <a:rPr sz="1200" spc="-40" dirty="0">
                <a:solidFill>
                  <a:srgbClr val="FFFFFF"/>
                </a:solidFill>
                <a:latin typeface="Times New Roman"/>
                <a:cs typeface="Times New Roman"/>
              </a:rPr>
              <a:t>ý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rob</a:t>
            </a:r>
            <a:r>
              <a:rPr sz="1200" spc="5" dirty="0">
                <a:solidFill>
                  <a:srgbClr val="FFFFFF"/>
                </a:solidFill>
                <a:latin typeface="Times New Roman"/>
                <a:cs typeface="Times New Roman"/>
              </a:rPr>
              <a:t>k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y n</a:t>
            </a:r>
            <a:r>
              <a:rPr sz="1200" spc="-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dok. v</a:t>
            </a:r>
            <a:r>
              <a:rPr sz="1200" spc="-40" dirty="0">
                <a:solidFill>
                  <a:srgbClr val="FFFFFF"/>
                </a:solidFill>
                <a:latin typeface="Times New Roman"/>
                <a:cs typeface="Times New Roman"/>
              </a:rPr>
              <a:t>ý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roba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2490846" y="2979664"/>
            <a:ext cx="1905" cy="467359"/>
          </a:xfrm>
          <a:custGeom>
            <a:avLst/>
            <a:gdLst/>
            <a:ahLst/>
            <a:cxnLst/>
            <a:rect l="l" t="t" r="r" b="b"/>
            <a:pathLst>
              <a:path w="1905" h="467360">
                <a:moveTo>
                  <a:pt x="0" y="466862"/>
                </a:moveTo>
                <a:lnTo>
                  <a:pt x="1523" y="0"/>
                </a:lnTo>
              </a:path>
            </a:pathLst>
          </a:custGeom>
          <a:ln w="1908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490597" y="2948544"/>
            <a:ext cx="114935" cy="76200"/>
          </a:xfrm>
          <a:custGeom>
            <a:avLst/>
            <a:gdLst/>
            <a:ahLst/>
            <a:cxnLst/>
            <a:rect l="l" t="t" r="r" b="b"/>
            <a:pathLst>
              <a:path w="114935" h="76200">
                <a:moveTo>
                  <a:pt x="38861" y="0"/>
                </a:moveTo>
                <a:lnTo>
                  <a:pt x="38434" y="28520"/>
                </a:lnTo>
                <a:lnTo>
                  <a:pt x="51185" y="28712"/>
                </a:lnTo>
                <a:lnTo>
                  <a:pt x="50922" y="47762"/>
                </a:lnTo>
                <a:lnTo>
                  <a:pt x="38145" y="47762"/>
                </a:lnTo>
                <a:lnTo>
                  <a:pt x="37718" y="76199"/>
                </a:lnTo>
                <a:lnTo>
                  <a:pt x="96577" y="47762"/>
                </a:lnTo>
                <a:lnTo>
                  <a:pt x="50922" y="47762"/>
                </a:lnTo>
                <a:lnTo>
                  <a:pt x="38147" y="47601"/>
                </a:lnTo>
                <a:lnTo>
                  <a:pt x="96910" y="47601"/>
                </a:lnTo>
                <a:lnTo>
                  <a:pt x="114431" y="39136"/>
                </a:lnTo>
                <a:lnTo>
                  <a:pt x="38861" y="0"/>
                </a:lnTo>
                <a:close/>
              </a:path>
              <a:path w="114935" h="76200">
                <a:moveTo>
                  <a:pt x="38434" y="28520"/>
                </a:moveTo>
                <a:lnTo>
                  <a:pt x="38147" y="47601"/>
                </a:lnTo>
                <a:lnTo>
                  <a:pt x="50922" y="47762"/>
                </a:lnTo>
                <a:lnTo>
                  <a:pt x="51185" y="28712"/>
                </a:lnTo>
                <a:lnTo>
                  <a:pt x="38434" y="28520"/>
                </a:lnTo>
                <a:close/>
              </a:path>
              <a:path w="114935" h="76200">
                <a:moveTo>
                  <a:pt x="380" y="27950"/>
                </a:moveTo>
                <a:lnTo>
                  <a:pt x="0" y="47122"/>
                </a:lnTo>
                <a:lnTo>
                  <a:pt x="38147" y="47601"/>
                </a:lnTo>
                <a:lnTo>
                  <a:pt x="38434" y="28520"/>
                </a:lnTo>
                <a:lnTo>
                  <a:pt x="380" y="279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862456" y="2979664"/>
            <a:ext cx="1905" cy="467359"/>
          </a:xfrm>
          <a:custGeom>
            <a:avLst/>
            <a:gdLst/>
            <a:ahLst/>
            <a:cxnLst/>
            <a:rect l="l" t="t" r="r" b="b"/>
            <a:pathLst>
              <a:path w="1904" h="467360">
                <a:moveTo>
                  <a:pt x="0" y="466862"/>
                </a:moveTo>
                <a:lnTo>
                  <a:pt x="1523" y="0"/>
                </a:lnTo>
              </a:path>
            </a:pathLst>
          </a:custGeom>
          <a:ln w="1908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741663" y="2948544"/>
            <a:ext cx="124460" cy="76200"/>
          </a:xfrm>
          <a:custGeom>
            <a:avLst/>
            <a:gdLst/>
            <a:ahLst/>
            <a:cxnLst/>
            <a:rect l="l" t="t" r="r" b="b"/>
            <a:pathLst>
              <a:path w="124460" h="76200">
                <a:moveTo>
                  <a:pt x="75834" y="0"/>
                </a:moveTo>
                <a:lnTo>
                  <a:pt x="0" y="39136"/>
                </a:lnTo>
                <a:lnTo>
                  <a:pt x="76718" y="76199"/>
                </a:lnTo>
                <a:lnTo>
                  <a:pt x="76389" y="47884"/>
                </a:lnTo>
                <a:lnTo>
                  <a:pt x="63642" y="47884"/>
                </a:lnTo>
                <a:lnTo>
                  <a:pt x="63398" y="28712"/>
                </a:lnTo>
                <a:lnTo>
                  <a:pt x="76165" y="28551"/>
                </a:lnTo>
                <a:lnTo>
                  <a:pt x="75834" y="0"/>
                </a:lnTo>
                <a:close/>
              </a:path>
              <a:path w="124460" h="76200">
                <a:moveTo>
                  <a:pt x="76165" y="28551"/>
                </a:moveTo>
                <a:lnTo>
                  <a:pt x="63398" y="28712"/>
                </a:lnTo>
                <a:lnTo>
                  <a:pt x="63642" y="47884"/>
                </a:lnTo>
                <a:lnTo>
                  <a:pt x="76387" y="47723"/>
                </a:lnTo>
                <a:lnTo>
                  <a:pt x="76165" y="28551"/>
                </a:lnTo>
                <a:close/>
              </a:path>
              <a:path w="124460" h="76200">
                <a:moveTo>
                  <a:pt x="76387" y="47723"/>
                </a:moveTo>
                <a:lnTo>
                  <a:pt x="63642" y="47884"/>
                </a:lnTo>
                <a:lnTo>
                  <a:pt x="76389" y="47884"/>
                </a:lnTo>
                <a:lnTo>
                  <a:pt x="76387" y="47723"/>
                </a:lnTo>
                <a:close/>
              </a:path>
              <a:path w="124460" h="76200">
                <a:moveTo>
                  <a:pt x="123840" y="27950"/>
                </a:moveTo>
                <a:lnTo>
                  <a:pt x="76165" y="28551"/>
                </a:lnTo>
                <a:lnTo>
                  <a:pt x="76387" y="47723"/>
                </a:lnTo>
                <a:lnTo>
                  <a:pt x="123962" y="47122"/>
                </a:lnTo>
                <a:lnTo>
                  <a:pt x="123840" y="279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975110" y="5613404"/>
            <a:ext cx="2970530" cy="1905"/>
          </a:xfrm>
          <a:custGeom>
            <a:avLst/>
            <a:gdLst/>
            <a:ahLst/>
            <a:cxnLst/>
            <a:rect l="l" t="t" r="r" b="b"/>
            <a:pathLst>
              <a:path w="2970529" h="1904">
                <a:moveTo>
                  <a:pt x="0" y="0"/>
                </a:moveTo>
                <a:lnTo>
                  <a:pt x="2970275" y="1642"/>
                </a:lnTo>
              </a:path>
            </a:pathLst>
          </a:custGeom>
          <a:ln w="1908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6946910" y="3209910"/>
            <a:ext cx="1905" cy="2408555"/>
          </a:xfrm>
          <a:custGeom>
            <a:avLst/>
            <a:gdLst/>
            <a:ahLst/>
            <a:cxnLst/>
            <a:rect l="l" t="t" r="r" b="b"/>
            <a:pathLst>
              <a:path w="1904" h="2408554">
                <a:moveTo>
                  <a:pt x="0" y="2408316"/>
                </a:moveTo>
                <a:lnTo>
                  <a:pt x="1645" y="0"/>
                </a:lnTo>
              </a:path>
            </a:pathLst>
          </a:custGeom>
          <a:ln w="1908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6946788" y="3177144"/>
            <a:ext cx="114935" cy="76200"/>
          </a:xfrm>
          <a:custGeom>
            <a:avLst/>
            <a:gdLst/>
            <a:ahLst/>
            <a:cxnLst/>
            <a:rect l="l" t="t" r="r" b="b"/>
            <a:pathLst>
              <a:path w="114934" h="76200">
                <a:moveTo>
                  <a:pt x="38709" y="0"/>
                </a:moveTo>
                <a:lnTo>
                  <a:pt x="38333" y="28521"/>
                </a:lnTo>
                <a:lnTo>
                  <a:pt x="51053" y="28712"/>
                </a:lnTo>
                <a:lnTo>
                  <a:pt x="50779" y="47762"/>
                </a:lnTo>
                <a:lnTo>
                  <a:pt x="38079" y="47762"/>
                </a:lnTo>
                <a:lnTo>
                  <a:pt x="37703" y="76199"/>
                </a:lnTo>
                <a:lnTo>
                  <a:pt x="96567" y="47762"/>
                </a:lnTo>
                <a:lnTo>
                  <a:pt x="50779" y="47762"/>
                </a:lnTo>
                <a:lnTo>
                  <a:pt x="38081" y="47602"/>
                </a:lnTo>
                <a:lnTo>
                  <a:pt x="96898" y="47602"/>
                </a:lnTo>
                <a:lnTo>
                  <a:pt x="114421" y="39136"/>
                </a:lnTo>
                <a:lnTo>
                  <a:pt x="38709" y="0"/>
                </a:lnTo>
                <a:close/>
              </a:path>
              <a:path w="114934" h="76200">
                <a:moveTo>
                  <a:pt x="38333" y="28521"/>
                </a:moveTo>
                <a:lnTo>
                  <a:pt x="38081" y="47602"/>
                </a:lnTo>
                <a:lnTo>
                  <a:pt x="50779" y="47762"/>
                </a:lnTo>
                <a:lnTo>
                  <a:pt x="51053" y="28712"/>
                </a:lnTo>
                <a:lnTo>
                  <a:pt x="38333" y="28521"/>
                </a:lnTo>
                <a:close/>
              </a:path>
              <a:path w="114934" h="76200">
                <a:moveTo>
                  <a:pt x="243" y="27950"/>
                </a:moveTo>
                <a:lnTo>
                  <a:pt x="0" y="47122"/>
                </a:lnTo>
                <a:lnTo>
                  <a:pt x="38081" y="47602"/>
                </a:lnTo>
                <a:lnTo>
                  <a:pt x="38333" y="28521"/>
                </a:lnTo>
                <a:lnTo>
                  <a:pt x="243" y="279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6718310" y="4584704"/>
            <a:ext cx="114300" cy="1905"/>
          </a:xfrm>
          <a:custGeom>
            <a:avLst/>
            <a:gdLst/>
            <a:ahLst/>
            <a:cxnLst/>
            <a:rect l="l" t="t" r="r" b="b"/>
            <a:pathLst>
              <a:path w="114300" h="1904">
                <a:moveTo>
                  <a:pt x="0" y="0"/>
                </a:moveTo>
                <a:lnTo>
                  <a:pt x="114299" y="1642"/>
                </a:lnTo>
              </a:path>
            </a:pathLst>
          </a:custGeom>
          <a:ln w="1908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6832610" y="3665585"/>
            <a:ext cx="1905" cy="923925"/>
          </a:xfrm>
          <a:custGeom>
            <a:avLst/>
            <a:gdLst/>
            <a:ahLst/>
            <a:cxnLst/>
            <a:rect l="l" t="t" r="r" b="b"/>
            <a:pathLst>
              <a:path w="1904" h="923925">
                <a:moveTo>
                  <a:pt x="0" y="923809"/>
                </a:moveTo>
                <a:lnTo>
                  <a:pt x="1645" y="0"/>
                </a:lnTo>
              </a:path>
            </a:pathLst>
          </a:custGeom>
          <a:ln w="1908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6832488" y="3634862"/>
            <a:ext cx="229235" cy="76200"/>
          </a:xfrm>
          <a:custGeom>
            <a:avLst/>
            <a:gdLst/>
            <a:ahLst/>
            <a:cxnLst/>
            <a:rect l="l" t="t" r="r" b="b"/>
            <a:pathLst>
              <a:path w="229234" h="76200">
                <a:moveTo>
                  <a:pt x="152765" y="0"/>
                </a:moveTo>
                <a:lnTo>
                  <a:pt x="152571" y="28500"/>
                </a:lnTo>
                <a:lnTo>
                  <a:pt x="165353" y="28590"/>
                </a:lnTo>
                <a:lnTo>
                  <a:pt x="165079" y="47762"/>
                </a:lnTo>
                <a:lnTo>
                  <a:pt x="152440" y="47762"/>
                </a:lnTo>
                <a:lnTo>
                  <a:pt x="152247" y="76199"/>
                </a:lnTo>
                <a:lnTo>
                  <a:pt x="210115" y="47762"/>
                </a:lnTo>
                <a:lnTo>
                  <a:pt x="165079" y="47762"/>
                </a:lnTo>
                <a:lnTo>
                  <a:pt x="210295" y="47673"/>
                </a:lnTo>
                <a:lnTo>
                  <a:pt x="228721" y="38618"/>
                </a:lnTo>
                <a:lnTo>
                  <a:pt x="152765" y="0"/>
                </a:lnTo>
                <a:close/>
              </a:path>
              <a:path w="229234" h="76200">
                <a:moveTo>
                  <a:pt x="152571" y="28500"/>
                </a:moveTo>
                <a:lnTo>
                  <a:pt x="152441" y="47673"/>
                </a:lnTo>
                <a:lnTo>
                  <a:pt x="165079" y="47762"/>
                </a:lnTo>
                <a:lnTo>
                  <a:pt x="165353" y="28590"/>
                </a:lnTo>
                <a:lnTo>
                  <a:pt x="152571" y="28500"/>
                </a:lnTo>
                <a:close/>
              </a:path>
              <a:path w="229234" h="76200">
                <a:moveTo>
                  <a:pt x="243" y="27431"/>
                </a:moveTo>
                <a:lnTo>
                  <a:pt x="0" y="46603"/>
                </a:lnTo>
                <a:lnTo>
                  <a:pt x="152441" y="47673"/>
                </a:lnTo>
                <a:lnTo>
                  <a:pt x="152571" y="28500"/>
                </a:lnTo>
                <a:lnTo>
                  <a:pt x="243" y="2743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765810" y="4127510"/>
            <a:ext cx="78105" cy="1941830"/>
          </a:xfrm>
          <a:custGeom>
            <a:avLst/>
            <a:gdLst/>
            <a:ahLst/>
            <a:cxnLst/>
            <a:rect l="l" t="t" r="r" b="b"/>
            <a:pathLst>
              <a:path w="78104" h="1941829">
                <a:moveTo>
                  <a:pt x="30073" y="1865320"/>
                </a:moveTo>
                <a:lnTo>
                  <a:pt x="1523" y="1865369"/>
                </a:lnTo>
                <a:lnTo>
                  <a:pt x="39745" y="1941438"/>
                </a:lnTo>
                <a:lnTo>
                  <a:pt x="71333" y="1878061"/>
                </a:lnTo>
                <a:lnTo>
                  <a:pt x="30083" y="1878061"/>
                </a:lnTo>
                <a:lnTo>
                  <a:pt x="30073" y="1865320"/>
                </a:lnTo>
                <a:close/>
              </a:path>
              <a:path w="78104" h="1941829">
                <a:moveTo>
                  <a:pt x="49123" y="1865287"/>
                </a:moveTo>
                <a:lnTo>
                  <a:pt x="30073" y="1865320"/>
                </a:lnTo>
                <a:lnTo>
                  <a:pt x="30083" y="1878061"/>
                </a:lnTo>
                <a:lnTo>
                  <a:pt x="49133" y="1877942"/>
                </a:lnTo>
                <a:lnTo>
                  <a:pt x="49123" y="1865287"/>
                </a:lnTo>
                <a:close/>
              </a:path>
              <a:path w="78104" h="1941829">
                <a:moveTo>
                  <a:pt x="77723" y="1865238"/>
                </a:moveTo>
                <a:lnTo>
                  <a:pt x="49123" y="1865287"/>
                </a:lnTo>
                <a:lnTo>
                  <a:pt x="49133" y="1877942"/>
                </a:lnTo>
                <a:lnTo>
                  <a:pt x="30083" y="1878061"/>
                </a:lnTo>
                <a:lnTo>
                  <a:pt x="71333" y="1878061"/>
                </a:lnTo>
                <a:lnTo>
                  <a:pt x="77723" y="1865238"/>
                </a:lnTo>
                <a:close/>
              </a:path>
              <a:path w="78104" h="1941829">
                <a:moveTo>
                  <a:pt x="47731" y="63489"/>
                </a:moveTo>
                <a:lnTo>
                  <a:pt x="28559" y="63489"/>
                </a:lnTo>
                <a:lnTo>
                  <a:pt x="30073" y="1865320"/>
                </a:lnTo>
                <a:lnTo>
                  <a:pt x="49123" y="1865287"/>
                </a:lnTo>
                <a:lnTo>
                  <a:pt x="47731" y="63489"/>
                </a:lnTo>
                <a:close/>
              </a:path>
              <a:path w="78104" h="1941829">
                <a:moveTo>
                  <a:pt x="38099" y="0"/>
                </a:moveTo>
                <a:lnTo>
                  <a:pt x="0" y="76199"/>
                </a:lnTo>
                <a:lnTo>
                  <a:pt x="28570" y="76199"/>
                </a:lnTo>
                <a:lnTo>
                  <a:pt x="28559" y="63489"/>
                </a:lnTo>
                <a:lnTo>
                  <a:pt x="69844" y="63489"/>
                </a:lnTo>
                <a:lnTo>
                  <a:pt x="38099" y="0"/>
                </a:lnTo>
                <a:close/>
              </a:path>
              <a:path w="78104" h="1941829">
                <a:moveTo>
                  <a:pt x="69844" y="63489"/>
                </a:moveTo>
                <a:lnTo>
                  <a:pt x="47731" y="63489"/>
                </a:lnTo>
                <a:lnTo>
                  <a:pt x="47741" y="76199"/>
                </a:lnTo>
                <a:lnTo>
                  <a:pt x="76199" y="76199"/>
                </a:lnTo>
                <a:lnTo>
                  <a:pt x="69844" y="6348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20" name="object 20"/>
          <p:cNvGraphicFramePr>
            <a:graphicFrameLocks noGrp="1"/>
          </p:cNvGraphicFramePr>
          <p:nvPr/>
        </p:nvGraphicFramePr>
        <p:xfrm>
          <a:off x="7051669" y="2176394"/>
          <a:ext cx="1028699" cy="22859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286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85799">
                <a:tc>
                  <a:txBody>
                    <a:bodyPr/>
                    <a:lstStyle/>
                    <a:p>
                      <a:pPr marL="180975" marR="168910" indent="-2540" algn="ctr">
                        <a:lnSpc>
                          <a:spcPct val="92900"/>
                        </a:lnSpc>
                      </a:pPr>
                      <a:r>
                        <a:rPr sz="12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vní podnikový rozpo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če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80">
                      <a:solidFill>
                        <a:srgbClr val="FFFFFF"/>
                      </a:solidFill>
                      <a:prstDash val="solid"/>
                    </a:lnL>
                    <a:lnR w="19080">
                      <a:solidFill>
                        <a:srgbClr val="FFFFFF"/>
                      </a:solidFill>
                      <a:prstDash val="solid"/>
                    </a:lnR>
                    <a:lnT w="19080">
                      <a:solidFill>
                        <a:srgbClr val="FFFFFF"/>
                      </a:solidFill>
                      <a:prstDash val="solid"/>
                    </a:lnT>
                    <a:lnB w="19080">
                      <a:solidFill>
                        <a:srgbClr val="FFFFFF"/>
                      </a:solidFill>
                      <a:prstDash val="solid"/>
                    </a:lnB>
                    <a:solidFill>
                      <a:srgbClr val="2C2C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60">
                <a:tc>
                  <a:txBody>
                    <a:bodyPr/>
                    <a:lstStyle/>
                    <a:p>
                      <a:pPr marL="635" algn="ctr">
                        <a:lnSpc>
                          <a:spcPts val="1390"/>
                        </a:lnSpc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Ro</a:t>
                      </a:r>
                      <a:r>
                        <a:rPr sz="1200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z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po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če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tní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ts val="1390"/>
                        </a:lnSpc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rozv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ha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80">
                      <a:solidFill>
                        <a:srgbClr val="FFFFFF"/>
                      </a:solidFill>
                      <a:prstDash val="solid"/>
                    </a:lnL>
                    <a:lnR w="19080">
                      <a:solidFill>
                        <a:srgbClr val="FFFFFF"/>
                      </a:solidFill>
                      <a:prstDash val="solid"/>
                    </a:lnR>
                    <a:lnT w="19080">
                      <a:solidFill>
                        <a:srgbClr val="FFFFFF"/>
                      </a:solidFill>
                      <a:prstDash val="solid"/>
                    </a:lnT>
                    <a:lnB w="19080">
                      <a:solidFill>
                        <a:srgbClr val="FFFFFF"/>
                      </a:solidFill>
                      <a:prstDash val="solid"/>
                    </a:lnB>
                    <a:solidFill>
                      <a:srgbClr val="2C2C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199">
                <a:tc>
                  <a:txBody>
                    <a:bodyPr/>
                    <a:lstStyle/>
                    <a:p>
                      <a:pPr marL="160655" marR="149225" indent="-3175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Ro</a:t>
                      </a:r>
                      <a:r>
                        <a:rPr sz="1200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z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po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če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tní v</a:t>
                      </a:r>
                      <a:r>
                        <a:rPr sz="1200" spc="-4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ý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sledovka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80">
                      <a:solidFill>
                        <a:srgbClr val="FFFFFF"/>
                      </a:solidFill>
                      <a:prstDash val="solid"/>
                    </a:lnL>
                    <a:lnR w="19080">
                      <a:solidFill>
                        <a:srgbClr val="FFFFFF"/>
                      </a:solidFill>
                      <a:prstDash val="solid"/>
                    </a:lnR>
                    <a:lnT w="19080">
                      <a:solidFill>
                        <a:srgbClr val="FFFFFF"/>
                      </a:solidFill>
                      <a:prstDash val="solid"/>
                    </a:lnT>
                    <a:lnB w="19080">
                      <a:solidFill>
                        <a:srgbClr val="FFFFFF"/>
                      </a:solidFill>
                      <a:prstDash val="solid"/>
                    </a:lnB>
                    <a:solidFill>
                      <a:srgbClr val="2C2C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5739">
                <a:tc>
                  <a:txBody>
                    <a:bodyPr/>
                    <a:lstStyle/>
                    <a:p>
                      <a:pPr marL="196215" marR="187960" indent="635" algn="ctr">
                        <a:lnSpc>
                          <a:spcPct val="92900"/>
                        </a:lnSpc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Ro</a:t>
                      </a:r>
                      <a:r>
                        <a:rPr sz="1200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z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po</a:t>
                      </a:r>
                      <a:r>
                        <a:rPr sz="1200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če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t p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ě</a:t>
                      </a:r>
                      <a:r>
                        <a:rPr sz="1200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ž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ních toků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80">
                      <a:solidFill>
                        <a:srgbClr val="FFFFFF"/>
                      </a:solidFill>
                      <a:prstDash val="solid"/>
                    </a:lnL>
                    <a:lnR w="19080">
                      <a:solidFill>
                        <a:srgbClr val="FFFFFF"/>
                      </a:solidFill>
                      <a:prstDash val="solid"/>
                    </a:lnR>
                    <a:lnT w="19080">
                      <a:solidFill>
                        <a:srgbClr val="FFFFFF"/>
                      </a:solidFill>
                      <a:prstDash val="solid"/>
                    </a:lnT>
                    <a:lnB w="19080">
                      <a:solidFill>
                        <a:srgbClr val="FFFFFF"/>
                      </a:solidFill>
                      <a:prstDash val="solid"/>
                    </a:lnB>
                    <a:solidFill>
                      <a:srgbClr val="2C2C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22401"/>
            <a:ext cx="9102739" cy="889211"/>
          </a:xfrm>
          <a:prstGeom prst="rect">
            <a:avLst/>
          </a:prstGeom>
        </p:spPr>
        <p:txBody>
          <a:bodyPr vert="horz" wrap="square" lIns="0" tIns="271011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Rozpočtová výsledovka 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08386"/>
            <a:ext cx="8958580" cy="54869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9250" indent="-336550">
              <a:lnSpc>
                <a:spcPts val="2780"/>
              </a:lnSpc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Základní rozpočtové kritérium,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účelové členění nákladů a</a:t>
            </a:r>
            <a:endParaRPr sz="2400" dirty="0">
              <a:latin typeface="Arial"/>
              <a:cs typeface="Arial"/>
            </a:endParaRPr>
          </a:p>
          <a:p>
            <a:pPr marL="349250">
              <a:lnSpc>
                <a:spcPts val="2780"/>
              </a:lnSpc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výnosů, </a:t>
            </a:r>
            <a:r>
              <a:rPr sz="2400" b="1" dirty="0" err="1">
                <a:solidFill>
                  <a:srgbClr val="FFFFFF"/>
                </a:solidFill>
                <a:latin typeface="Arial"/>
                <a:cs typeface="Arial"/>
              </a:rPr>
              <a:t>retrogr</a:t>
            </a:r>
            <a:r>
              <a:rPr lang="cs-CZ" sz="2400" b="1" dirty="0">
                <a:solidFill>
                  <a:srgbClr val="FFFFFF"/>
                </a:solidFill>
                <a:latin typeface="Arial"/>
                <a:cs typeface="Arial"/>
              </a:rPr>
              <a:t>á</a:t>
            </a:r>
            <a:r>
              <a:rPr sz="2400" b="1" dirty="0" err="1">
                <a:solidFill>
                  <a:srgbClr val="FFFFFF"/>
                </a:solidFill>
                <a:latin typeface="Arial"/>
                <a:cs typeface="Arial"/>
              </a:rPr>
              <a:t>dní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 uspořádání</a:t>
            </a:r>
            <a:endParaRPr sz="2400" dirty="0">
              <a:latin typeface="Arial"/>
              <a:cs typeface="Arial"/>
            </a:endParaRPr>
          </a:p>
          <a:p>
            <a:pPr marL="349250" indent="-336550">
              <a:lnSpc>
                <a:spcPct val="100000"/>
              </a:lnSpc>
              <a:spcBef>
                <a:spcPts val="1200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Základem je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rozpočet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výnos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 na něj navazuje</a:t>
            </a:r>
            <a:endParaRPr sz="2400" dirty="0">
              <a:latin typeface="Arial"/>
              <a:cs typeface="Arial"/>
            </a:endParaRPr>
          </a:p>
          <a:p>
            <a:pPr marL="1492250" marR="411480" lvl="1" indent="-565150">
              <a:lnSpc>
                <a:spcPct val="93000"/>
              </a:lnSpc>
              <a:spcBef>
                <a:spcPts val="1400"/>
              </a:spcBef>
              <a:buClr>
                <a:srgbClr val="FFFFFF"/>
              </a:buClr>
              <a:buFont typeface="Times New Roman"/>
              <a:buChar char="–"/>
              <a:tabLst>
                <a:tab pos="1492885" algn="l"/>
              </a:tabLst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rozpočet jednicových nákladů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 odvozený z plánu výroby a využívající zejména informace o nákladové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náročnosti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výkon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endParaRPr sz="2400" dirty="0">
              <a:latin typeface="Arial"/>
              <a:cs typeface="Arial"/>
            </a:endParaRPr>
          </a:p>
          <a:p>
            <a:pPr marL="1492250" marR="5080" lvl="1" indent="-565150">
              <a:lnSpc>
                <a:spcPct val="93000"/>
              </a:lnSpc>
              <a:spcBef>
                <a:spcPts val="1100"/>
              </a:spcBef>
              <a:buClr>
                <a:srgbClr val="FFFFFF"/>
              </a:buClr>
              <a:buFont typeface="Times New Roman"/>
              <a:buChar char="–"/>
              <a:tabLst>
                <a:tab pos="1492885" algn="l"/>
                <a:tab pos="2626360" algn="l"/>
              </a:tabLst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rozpočet přímých nákladů konkrétního druhu výkonu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 odvozený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jednak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rozpočt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některých strategicky orientovaných a servisních činností, ale i z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údaj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o externích vztazích, vázaných na konkrétní druh výkonu	(např. licenční smlouvy na výrobu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konkrétních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výrobk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) a</a:t>
            </a:r>
            <a:endParaRPr sz="2400" dirty="0">
              <a:latin typeface="Arial"/>
              <a:cs typeface="Arial"/>
            </a:endParaRPr>
          </a:p>
          <a:p>
            <a:pPr marL="1492250" lvl="1" indent="-565150">
              <a:lnSpc>
                <a:spcPts val="2780"/>
              </a:lnSpc>
              <a:spcBef>
                <a:spcPts val="900"/>
              </a:spcBef>
              <a:buClr>
                <a:srgbClr val="FFFFFF"/>
              </a:buClr>
              <a:buFont typeface="Times New Roman"/>
              <a:buChar char="–"/>
              <a:tabLst>
                <a:tab pos="1492885" algn="l"/>
              </a:tabLst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rozpočet režijních nákladů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 kde se odděleně</a:t>
            </a:r>
            <a:endParaRPr sz="2400" dirty="0">
              <a:latin typeface="Arial"/>
              <a:cs typeface="Arial"/>
            </a:endParaRPr>
          </a:p>
          <a:p>
            <a:pPr marL="1492250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rozpočtuje minimálně jejich fixní a variabilní složka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22401"/>
            <a:ext cx="9102739" cy="870488"/>
          </a:xfrm>
          <a:prstGeom prst="rect">
            <a:avLst/>
          </a:prstGeom>
        </p:spPr>
        <p:txBody>
          <a:bodyPr vert="horz" wrap="square" lIns="0" tIns="252469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Rozpočtová výsledovka II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17" y="1808386"/>
            <a:ext cx="8756650" cy="41846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Samostatné části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rozpočtové výsledovky tvoří</a:t>
            </a:r>
            <a:endParaRPr sz="2400" dirty="0">
              <a:latin typeface="Arial"/>
              <a:cs typeface="Arial"/>
            </a:endParaRPr>
          </a:p>
          <a:p>
            <a:pPr marL="349250" indent="-336550">
              <a:lnSpc>
                <a:spcPts val="2780"/>
              </a:lnSpc>
              <a:spcBef>
                <a:spcPts val="1200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rozpočty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náklad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a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výnos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 vycházející z předpokládaného</a:t>
            </a:r>
            <a:endParaRPr sz="2400" dirty="0">
              <a:latin typeface="Arial"/>
              <a:cs typeface="Arial"/>
            </a:endParaRPr>
          </a:p>
          <a:p>
            <a:pPr marL="349250">
              <a:lnSpc>
                <a:spcPts val="2780"/>
              </a:lnSpc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prodeje fixních aktiv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finančních investic</a:t>
            </a:r>
            <a:endParaRPr sz="2400" dirty="0">
              <a:latin typeface="Arial"/>
              <a:cs typeface="Arial"/>
            </a:endParaRPr>
          </a:p>
          <a:p>
            <a:pPr marL="349250" marR="436245" indent="-336550">
              <a:lnSpc>
                <a:spcPct val="93000"/>
              </a:lnSpc>
              <a:spcBef>
                <a:spcPts val="1400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rozpočty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náklad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a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výnos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 vycházející z předpokládaného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prodeje dalších aktiv, jejichž držení není nezbytné pro realizaci hlavní výdělečné činnosti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endParaRPr sz="2400" dirty="0">
              <a:latin typeface="Arial"/>
              <a:cs typeface="Arial"/>
            </a:endParaRPr>
          </a:p>
          <a:p>
            <a:pPr marL="349250" marR="5080" indent="-336550" algn="just">
              <a:lnSpc>
                <a:spcPct val="93000"/>
              </a:lnSpc>
              <a:spcBef>
                <a:spcPts val="1400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rozpočet zúčtovaných nákladových a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výnosových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úrok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 resp. ostatních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nákladů a výnosů, souvisejících s  investičními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finančními činnostmi podniku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endParaRPr sz="2400" dirty="0">
              <a:latin typeface="Arial"/>
              <a:cs typeface="Arial"/>
            </a:endParaRPr>
          </a:p>
          <a:p>
            <a:pPr marL="349250" indent="-336550">
              <a:lnSpc>
                <a:spcPct val="100000"/>
              </a:lnSpc>
              <a:spcBef>
                <a:spcPts val="1200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rozpočet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rozdělení zisku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22401"/>
            <a:ext cx="9102739" cy="889211"/>
          </a:xfrm>
          <a:prstGeom prst="rect">
            <a:avLst/>
          </a:prstGeom>
        </p:spPr>
        <p:txBody>
          <a:bodyPr vert="horz" wrap="square" lIns="0" tIns="271011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Rozpočtová rozvaha I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490530" y="1808386"/>
            <a:ext cx="9102739" cy="471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80"/>
              </a:lnSpc>
            </a:pPr>
            <a:r>
              <a:rPr dirty="0"/>
              <a:t>Aplikace duálního principu, </a:t>
            </a:r>
            <a:r>
              <a:rPr b="1" dirty="0"/>
              <a:t>manažerská rozvaha se liší obsahem</a:t>
            </a:r>
          </a:p>
          <a:p>
            <a:pPr marL="349250">
              <a:lnSpc>
                <a:spcPts val="2780"/>
              </a:lnSpc>
            </a:pPr>
            <a:r>
              <a:rPr b="1" dirty="0"/>
              <a:t>a strukturou od rozvahy finančního účetnictví</a:t>
            </a:r>
            <a:r>
              <a:rPr dirty="0"/>
              <a:t>.</a:t>
            </a: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dirty="0"/>
              <a:t>Obsahová diferenciace</a:t>
            </a:r>
          </a:p>
          <a:p>
            <a:pPr marL="349250" indent="-336550">
              <a:lnSpc>
                <a:spcPts val="2780"/>
              </a:lnSpc>
              <a:spcBef>
                <a:spcPts val="1200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b="1" dirty="0"/>
              <a:t>alternativním oceněním fixních aktiv</a:t>
            </a:r>
            <a:r>
              <a:rPr dirty="0"/>
              <a:t>,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/>
              <a:t>nezbytných pro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/>
              <a:t>realizaci</a:t>
            </a:r>
          </a:p>
          <a:p>
            <a:pPr marL="349250">
              <a:lnSpc>
                <a:spcPts val="2780"/>
              </a:lnSpc>
            </a:pPr>
            <a:r>
              <a:rPr dirty="0"/>
              <a:t>hlavní výdělečné činnosti</a:t>
            </a:r>
          </a:p>
          <a:p>
            <a:pPr marL="349250" indent="-336550">
              <a:lnSpc>
                <a:spcPts val="2780"/>
              </a:lnSpc>
              <a:spcBef>
                <a:spcPts val="1200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dirty="0"/>
              <a:t>alternativním </a:t>
            </a:r>
            <a:r>
              <a:rPr b="1" dirty="0"/>
              <a:t>oceněním produktů podnikové činnosti –</a:t>
            </a:r>
          </a:p>
          <a:p>
            <a:pPr marL="349250">
              <a:lnSpc>
                <a:spcPts val="2780"/>
              </a:lnSpc>
            </a:pPr>
            <a:r>
              <a:rPr b="1" dirty="0"/>
              <a:t>Variable</a:t>
            </a:r>
            <a:r>
              <a:rPr b="1" dirty="0">
                <a:latin typeface="Times New Roman"/>
                <a:cs typeface="Times New Roman"/>
              </a:rPr>
              <a:t> </a:t>
            </a:r>
            <a:r>
              <a:rPr b="1" dirty="0"/>
              <a:t>Costing</a:t>
            </a:r>
          </a:p>
          <a:p>
            <a:pPr marL="349250" marR="620395" indent="-336550">
              <a:lnSpc>
                <a:spcPct val="93000"/>
              </a:lnSpc>
              <a:spcBef>
                <a:spcPts val="1400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b="1" dirty="0"/>
              <a:t>al</a:t>
            </a:r>
            <a:r>
              <a:rPr dirty="0"/>
              <a:t>ternativním zobrazením </a:t>
            </a:r>
            <a:r>
              <a:rPr b="1" dirty="0"/>
              <a:t>leasingových transakcí</a:t>
            </a:r>
            <a:r>
              <a:rPr dirty="0"/>
              <a:t>, které vychází z vykazování, oceňování a odepisování dlouhodobě najatých fixních aktiv u nájemce, a</a:t>
            </a:r>
          </a:p>
          <a:p>
            <a:pPr marL="349250" indent="-336550">
              <a:lnSpc>
                <a:spcPct val="100000"/>
              </a:lnSpc>
              <a:spcBef>
                <a:spcPts val="1200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b="1" dirty="0"/>
              <a:t>aplikace hodnotového a ekonomického pojetí nákladů</a:t>
            </a:r>
            <a:r>
              <a:rPr dirty="0"/>
              <a:t>,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22401"/>
            <a:ext cx="9102739" cy="870488"/>
          </a:xfrm>
          <a:prstGeom prst="rect">
            <a:avLst/>
          </a:prstGeom>
        </p:spPr>
        <p:txBody>
          <a:bodyPr vert="horz" wrap="square" lIns="0" tIns="252469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Rozpočtová rozvaha II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08386"/>
            <a:ext cx="9035415" cy="5787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Strukturální diferenciace – zřetelné oddělení</a:t>
            </a:r>
            <a:endParaRPr sz="2400" dirty="0">
              <a:latin typeface="Arial"/>
              <a:cs typeface="Arial"/>
            </a:endParaRPr>
          </a:p>
          <a:p>
            <a:pPr marL="349250" marR="776605" indent="-336550">
              <a:lnSpc>
                <a:spcPts val="2680"/>
              </a:lnSpc>
              <a:spcBef>
                <a:spcPts val="950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aktiv,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závazk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a vlastního kapitálu,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potřebných v hlavní výdělečné činnosti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 od aktiv,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závazk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a vlastního kapitálu spjatých s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investičními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finančními aktivit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ami</a:t>
            </a:r>
            <a:endParaRPr sz="2400" dirty="0">
              <a:latin typeface="Arial"/>
              <a:cs typeface="Arial"/>
            </a:endParaRPr>
          </a:p>
          <a:p>
            <a:pPr marL="349250" indent="-336550">
              <a:lnSpc>
                <a:spcPts val="2780"/>
              </a:lnSpc>
              <a:spcBef>
                <a:spcPts val="655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zdroj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financování,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explicitně „vyžadujících“ úhradu nákladů</a:t>
            </a:r>
            <a:endParaRPr sz="2400" dirty="0">
              <a:latin typeface="Arial"/>
              <a:cs typeface="Arial"/>
            </a:endParaRPr>
          </a:p>
          <a:p>
            <a:pPr marL="349250">
              <a:lnSpc>
                <a:spcPts val="2780"/>
              </a:lnSpc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kapitálu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od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zdroj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 které tuto úhradu nevyžadují.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95"/>
              </a:spcBef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Obě tato členění jsou významná zejména ze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dvou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d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vod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endParaRPr sz="2400" dirty="0">
              <a:latin typeface="Arial"/>
              <a:cs typeface="Arial"/>
            </a:endParaRPr>
          </a:p>
          <a:p>
            <a:pPr marL="349250" indent="-336550">
              <a:lnSpc>
                <a:spcPts val="2780"/>
              </a:lnSpc>
              <a:spcBef>
                <a:spcPts val="695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zajištění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podklad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pro oddělené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hodnocení efektivnosti hlavní</a:t>
            </a:r>
            <a:endParaRPr sz="2400" dirty="0">
              <a:latin typeface="Arial"/>
              <a:cs typeface="Arial"/>
            </a:endParaRPr>
          </a:p>
          <a:p>
            <a:pPr marL="349250">
              <a:lnSpc>
                <a:spcPts val="2780"/>
              </a:lnSpc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výdělečné činnosti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ostatních aktivit</a:t>
            </a:r>
            <a:endParaRPr sz="2400" dirty="0">
              <a:latin typeface="Arial"/>
              <a:cs typeface="Arial"/>
            </a:endParaRPr>
          </a:p>
          <a:p>
            <a:pPr marL="349250" marR="251460" indent="-336550">
              <a:lnSpc>
                <a:spcPct val="93000"/>
              </a:lnSpc>
              <a:spcBef>
                <a:spcPts val="910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informace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pro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vyjádření odpovědnosti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za výsledky obou odděleně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hodnocených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okruh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; v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této souvislosti se v zásadě předpokládá, že za výsledky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hlavní výdělečné činnosti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odpovídá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podnikový management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 zatímco za výsledky, ale i vázanost aktiv,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závazk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a vlastního kapitálu ve sféře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investičních aktivit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financování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odpovídá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vlastník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22401"/>
            <a:ext cx="9102739" cy="889211"/>
          </a:xfrm>
          <a:prstGeom prst="rect">
            <a:avLst/>
          </a:prstGeom>
        </p:spPr>
        <p:txBody>
          <a:bodyPr vert="horz" wrap="square" lIns="0" tIns="271011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Rozpočet </a:t>
            </a:r>
            <a:r>
              <a:rPr dirty="0" err="1"/>
              <a:t>peněžních</a:t>
            </a:r>
            <a:r>
              <a:rPr dirty="0"/>
              <a:t> </a:t>
            </a:r>
            <a:r>
              <a:rPr dirty="0" err="1"/>
              <a:t>tok</a:t>
            </a:r>
            <a:r>
              <a:rPr lang="cs-CZ" dirty="0"/>
              <a:t>ů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490530" y="1808386"/>
            <a:ext cx="9038590" cy="57665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Základní funkce</a:t>
            </a:r>
            <a:endParaRPr sz="2400" dirty="0">
              <a:latin typeface="Arial"/>
              <a:cs typeface="Arial"/>
            </a:endParaRPr>
          </a:p>
          <a:p>
            <a:pPr marL="349250" indent="-336550">
              <a:lnSpc>
                <a:spcPct val="100000"/>
              </a:lnSpc>
              <a:spcBef>
                <a:spcPts val="695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nástroj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řízení solventnosti a likvidity</a:t>
            </a:r>
            <a:endParaRPr sz="2400" dirty="0">
              <a:latin typeface="Arial"/>
              <a:cs typeface="Arial"/>
            </a:endParaRPr>
          </a:p>
          <a:p>
            <a:pPr marL="349250" marR="906780" indent="-336550">
              <a:lnSpc>
                <a:spcPct val="93200"/>
              </a:lnSpc>
              <a:spcBef>
                <a:spcPts val="890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informační podklad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řízení koordinačních vztahů mezi základními sférami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 které jsou zdrojem tvorby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finančních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prostředk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a jejich racionálního umístění.</a:t>
            </a:r>
            <a:endParaRPr sz="2400" dirty="0">
              <a:latin typeface="Arial"/>
              <a:cs typeface="Arial"/>
            </a:endParaRPr>
          </a:p>
          <a:p>
            <a:pPr marL="349250" marR="5080" indent="-337185">
              <a:lnSpc>
                <a:spcPts val="2680"/>
              </a:lnSpc>
              <a:spcBef>
                <a:spcPts val="950"/>
              </a:spcBef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Informačním podkladem řízení solventnosti a likvidity jsou zejména dvě složky rozpočtu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peněžních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tok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endParaRPr sz="2400" dirty="0">
              <a:latin typeface="Arial"/>
              <a:cs typeface="Arial"/>
            </a:endParaRPr>
          </a:p>
          <a:p>
            <a:pPr marL="349250" indent="-336550">
              <a:lnSpc>
                <a:spcPts val="2780"/>
              </a:lnSpc>
              <a:spcBef>
                <a:spcPts val="640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rozpočet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stálé potřeby financování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 kvantifikuje úroveň</a:t>
            </a:r>
            <a:endParaRPr sz="2400" dirty="0">
              <a:latin typeface="Arial"/>
              <a:cs typeface="Arial"/>
            </a:endParaRPr>
          </a:p>
          <a:p>
            <a:pPr marL="349250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pracovního kapitálu</a:t>
            </a:r>
            <a:endParaRPr sz="2400" dirty="0">
              <a:latin typeface="Arial"/>
              <a:cs typeface="Arial"/>
            </a:endParaRPr>
          </a:p>
          <a:p>
            <a:pPr marL="349250" marR="327660" indent="-336550">
              <a:lnSpc>
                <a:spcPct val="93000"/>
              </a:lnSpc>
              <a:spcBef>
                <a:spcPts val="910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rozpočtem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peněžních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tok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z hlavní výdělečné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činnost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firmy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;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na rozdíl od výkazu (přehledu) o peněžních tocích se při rozpočtování využívá více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přímá metoda,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vychází ze čtyř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dílčích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rozpočt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: rozpočet tržeb,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rozpočet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výdaj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při nákupu materiálu, rozpočet mzdových a ostatních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osobních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náklad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a rozpočet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ostatních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výdaj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22401"/>
            <a:ext cx="9102739" cy="1179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630"/>
              </a:lnSpc>
            </a:pPr>
            <a:r>
              <a:rPr dirty="0"/>
              <a:t>Vzájemný vztah hodnotových a</a:t>
            </a:r>
          </a:p>
          <a:p>
            <a:pPr marL="12700">
              <a:lnSpc>
                <a:spcPts val="4590"/>
              </a:lnSpc>
            </a:pPr>
            <a:r>
              <a:rPr dirty="0"/>
              <a:t>naturálních kritérií 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21086"/>
            <a:ext cx="8939530" cy="25894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93000"/>
              </a:lnSpc>
            </a:pP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lavní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podnikový rozpočet tvoří páteř informačního systému, pomocí níž se formuluje strategie a taktika podnikového vývoje, cíle a kritéria jejich vyjádření, která v něm jsou stanovená, je třeba chápat pouze jako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část budoucí orientace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 na níž by se měla zaměřit pozornost managementu.</a:t>
            </a:r>
            <a:endParaRPr sz="2400" dirty="0">
              <a:latin typeface="Arial"/>
              <a:cs typeface="Arial"/>
            </a:endParaRPr>
          </a:p>
          <a:p>
            <a:pPr marL="12700" marR="325120">
              <a:lnSpc>
                <a:spcPts val="2690"/>
              </a:lnSpc>
              <a:spcBef>
                <a:spcPts val="1440"/>
              </a:spcBef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Proti výhradní orientaci podniku na vrcholová hodnotová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kritéria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existují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zejména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čtyři výhrady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22401"/>
            <a:ext cx="9102739" cy="1179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635"/>
              </a:lnSpc>
            </a:pPr>
            <a:r>
              <a:rPr dirty="0"/>
              <a:t>Vzájemný vztah hodnotových a</a:t>
            </a:r>
          </a:p>
          <a:p>
            <a:pPr marL="12700">
              <a:lnSpc>
                <a:spcPts val="4635"/>
              </a:lnSpc>
            </a:pPr>
            <a:r>
              <a:rPr dirty="0"/>
              <a:t>naturálních kritérií II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772057"/>
            <a:ext cx="8934450" cy="55136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9250" indent="-336550">
              <a:lnSpc>
                <a:spcPts val="2780"/>
              </a:lnSpc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cíle vyjádřené v hlavním rozpočtu vycházejí zejména</a:t>
            </a:r>
            <a:endParaRPr sz="2200" dirty="0">
              <a:latin typeface="Arial"/>
              <a:cs typeface="Arial"/>
            </a:endParaRPr>
          </a:p>
          <a:p>
            <a:pPr marL="349250">
              <a:lnSpc>
                <a:spcPts val="2675"/>
              </a:lnSpc>
            </a:pP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2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požadavk</a:t>
            </a:r>
            <a:r>
              <a:rPr lang="cs-CZ" sz="22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 podnikových 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vlastníků,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úspěch firmy</a:t>
            </a:r>
            <a:endParaRPr sz="2200" dirty="0">
              <a:latin typeface="Arial"/>
              <a:cs typeface="Arial"/>
            </a:endParaRPr>
          </a:p>
          <a:p>
            <a:pPr marL="349250" marR="370840">
              <a:lnSpc>
                <a:spcPts val="2680"/>
              </a:lnSpc>
              <a:spcBef>
                <a:spcPts val="155"/>
              </a:spcBef>
            </a:pP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2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dlouhodobém horizontu 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ovlivněn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konzistenc</a:t>
            </a:r>
            <a:r>
              <a:rPr lang="cs-CZ" sz="2200" dirty="0">
                <a:solidFill>
                  <a:srgbClr val="FFFFFF"/>
                </a:solidFill>
                <a:latin typeface="Arial"/>
                <a:cs typeface="Arial"/>
              </a:rPr>
              <a:t>í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zájm</a:t>
            </a:r>
            <a:r>
              <a:rPr lang="cs-CZ" sz="22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 širšího 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spektra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subjekt</a:t>
            </a:r>
            <a:r>
              <a:rPr lang="cs-CZ" sz="22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endParaRPr sz="2200" dirty="0">
              <a:latin typeface="Arial"/>
              <a:cs typeface="Arial"/>
            </a:endParaRPr>
          </a:p>
          <a:p>
            <a:pPr marL="349250" marR="109855" indent="-336550" algn="just">
              <a:lnSpc>
                <a:spcPts val="2680"/>
              </a:lnSpc>
              <a:spcBef>
                <a:spcPts val="610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zájem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manažer</a:t>
            </a:r>
            <a:r>
              <a:rPr lang="cs-CZ" sz="22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 se při plnění vrcholových hodnotových kritérií orientuje spíše na 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taktický roční horizont než na strategický vývoj</a:t>
            </a:r>
            <a:endParaRPr sz="2200" dirty="0">
              <a:latin typeface="Arial"/>
              <a:cs typeface="Arial"/>
            </a:endParaRPr>
          </a:p>
          <a:p>
            <a:pPr marL="349250" marR="10160" indent="-336550">
              <a:lnSpc>
                <a:spcPct val="93200"/>
              </a:lnSpc>
              <a:spcBef>
                <a:spcPts val="535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je významné odlišit 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hodnotové výsledky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od</a:t>
            </a:r>
            <a:r>
              <a:rPr sz="2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faktorů (hybných sil)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, které zajišťují dlouhodobý podnikový rozvoj ve smyslu rozšířené reprodukce.</a:t>
            </a:r>
            <a:endParaRPr sz="2200" dirty="0">
              <a:latin typeface="Arial"/>
              <a:cs typeface="Arial"/>
            </a:endParaRPr>
          </a:p>
          <a:p>
            <a:pPr marL="349250" marR="5080" indent="-336550">
              <a:lnSpc>
                <a:spcPct val="93000"/>
              </a:lnSpc>
              <a:spcBef>
                <a:spcPts val="595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podnik by měl věnovat 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pozornost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faktor</a:t>
            </a:r>
            <a:r>
              <a:rPr lang="cs-CZ" sz="22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m, indikujícím úspěšnost rozvoje. Pokud se podniku podaří zajistit příznivý dlouhodobý rozvoj hybných sil, nepřekvapí ho ani dlouhodobě příznivý vývoj hodnotových kritérií. Krátkodobě a takticky lze realizovat opatření, která vedou k r</a:t>
            </a:r>
            <a:r>
              <a:rPr lang="cs-CZ" sz="22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stu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 hodnotových kritérií, ale dlouhodobý rozvoj podniku podlamují.</a:t>
            </a:r>
            <a:endParaRPr sz="2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22401"/>
            <a:ext cx="9102739" cy="1179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635"/>
              </a:lnSpc>
            </a:pPr>
            <a:r>
              <a:rPr dirty="0"/>
              <a:t>BSC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/>
              <a:t>– vztah hodnotových a naturálních</a:t>
            </a:r>
          </a:p>
          <a:p>
            <a:pPr marL="12700">
              <a:lnSpc>
                <a:spcPts val="4635"/>
              </a:lnSpc>
            </a:pPr>
            <a:r>
              <a:rPr dirty="0"/>
              <a:t>kritérií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006096" y="2117033"/>
            <a:ext cx="1168400" cy="5181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4450">
              <a:lnSpc>
                <a:spcPts val="2090"/>
              </a:lnSpc>
            </a:pPr>
            <a:r>
              <a:rPr sz="1800" b="1" dirty="0">
                <a:solidFill>
                  <a:srgbClr val="FFFFFF"/>
                </a:solidFill>
                <a:latin typeface="Times New Roman"/>
                <a:cs typeface="Times New Roman"/>
              </a:rPr>
              <a:t>Hod</a:t>
            </a:r>
            <a:r>
              <a:rPr sz="18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1800" b="1" dirty="0">
                <a:solidFill>
                  <a:srgbClr val="FFFFFF"/>
                </a:solidFill>
                <a:latin typeface="Times New Roman"/>
                <a:cs typeface="Times New Roman"/>
              </a:rPr>
              <a:t>otová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ts val="2090"/>
              </a:lnSpc>
            </a:pPr>
            <a:r>
              <a:rPr sz="1800" b="1" dirty="0">
                <a:solidFill>
                  <a:srgbClr val="FFFFFF"/>
                </a:solidFill>
                <a:latin typeface="Times New Roman"/>
                <a:cs typeface="Times New Roman"/>
              </a:rPr>
              <a:t>perspektiva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076200" y="5070025"/>
            <a:ext cx="1026794" cy="5029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2090"/>
              </a:lnSpc>
            </a:pPr>
            <a:r>
              <a:rPr sz="1800" b="1" dirty="0">
                <a:solidFill>
                  <a:srgbClr val="FFFFFF"/>
                </a:solidFill>
                <a:latin typeface="Times New Roman"/>
                <a:cs typeface="Times New Roman"/>
              </a:rPr>
              <a:t>Scho</a:t>
            </a:r>
            <a:r>
              <a:rPr sz="18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sz="1800" b="1" dirty="0">
                <a:solidFill>
                  <a:srgbClr val="FFFFFF"/>
                </a:solidFill>
                <a:latin typeface="Times New Roman"/>
                <a:cs typeface="Times New Roman"/>
              </a:rPr>
              <a:t>no</a:t>
            </a:r>
            <a:r>
              <a:rPr sz="18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1800" b="1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ts val="2090"/>
              </a:lnSpc>
            </a:pPr>
            <a:r>
              <a:rPr sz="1800" b="1" spc="-20" dirty="0">
                <a:solidFill>
                  <a:srgbClr val="FFFFFF"/>
                </a:solidFill>
                <a:latin typeface="Times New Roman"/>
                <a:cs typeface="Times New Roman"/>
              </a:rPr>
              <a:t>z</a:t>
            </a:r>
            <a:r>
              <a:rPr sz="1800" b="1" dirty="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sz="18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18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sz="1800" b="1" dirty="0">
                <a:solidFill>
                  <a:srgbClr val="FFFFFF"/>
                </a:solidFill>
                <a:latin typeface="Times New Roman"/>
                <a:cs typeface="Times New Roman"/>
              </a:rPr>
              <a:t>še</a:t>
            </a:r>
            <a:r>
              <a:rPr sz="18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1800" b="1" dirty="0">
                <a:solidFill>
                  <a:srgbClr val="FFFFFF"/>
                </a:solidFill>
                <a:latin typeface="Times New Roman"/>
                <a:cs typeface="Times New Roman"/>
              </a:rPr>
              <a:t>í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77701" y="3617675"/>
            <a:ext cx="1118235" cy="517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sz="1800" b="1" i="1" dirty="0">
                <a:solidFill>
                  <a:srgbClr val="FFFFFF"/>
                </a:solidFill>
                <a:latin typeface="Times New Roman"/>
                <a:cs typeface="Times New Roman"/>
              </a:rPr>
              <a:t>Zákaznická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ts val="2090"/>
              </a:lnSpc>
            </a:pPr>
            <a:r>
              <a:rPr sz="1800" b="1" i="1" dirty="0">
                <a:solidFill>
                  <a:srgbClr val="FFFFFF"/>
                </a:solidFill>
                <a:latin typeface="Times New Roman"/>
                <a:cs typeface="Times New Roman"/>
              </a:rPr>
              <a:t>perspekt</a:t>
            </a:r>
            <a:r>
              <a:rPr sz="1800" b="1" i="1" spc="5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1800" b="1" i="1" dirty="0">
                <a:solidFill>
                  <a:srgbClr val="FFFFFF"/>
                </a:solidFill>
                <a:latin typeface="Times New Roman"/>
                <a:cs typeface="Times New Roman"/>
              </a:rPr>
              <a:t>va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092212" y="3617675"/>
            <a:ext cx="1396365" cy="5181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2090"/>
              </a:lnSpc>
            </a:pPr>
            <a:r>
              <a:rPr sz="1800" b="1" dirty="0">
                <a:solidFill>
                  <a:srgbClr val="FFFFFF"/>
                </a:solidFill>
                <a:latin typeface="Times New Roman"/>
                <a:cs typeface="Times New Roman"/>
              </a:rPr>
              <a:t>Pod</a:t>
            </a:r>
            <a:r>
              <a:rPr sz="18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1800" b="1" dirty="0">
                <a:solidFill>
                  <a:srgbClr val="FFFFFF"/>
                </a:solidFill>
                <a:latin typeface="Times New Roman"/>
                <a:cs typeface="Times New Roman"/>
              </a:rPr>
              <a:t>ikate</a:t>
            </a:r>
            <a:r>
              <a:rPr sz="18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sz="1800" b="1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18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ké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ts val="2090"/>
              </a:lnSpc>
            </a:pPr>
            <a:r>
              <a:rPr sz="1800" b="1" dirty="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sz="1800" b="1" spc="-40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1800" b="1" dirty="0">
                <a:solidFill>
                  <a:srgbClr val="FFFFFF"/>
                </a:solidFill>
                <a:latin typeface="Times New Roman"/>
                <a:cs typeface="Times New Roman"/>
              </a:rPr>
              <a:t>oc</a:t>
            </a:r>
            <a:r>
              <a:rPr sz="18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1800" b="1" dirty="0">
                <a:solidFill>
                  <a:srgbClr val="FFFFFF"/>
                </a:solidFill>
                <a:latin typeface="Times New Roman"/>
                <a:cs typeface="Times New Roman"/>
              </a:rPr>
              <a:t>sy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629040" y="2779636"/>
            <a:ext cx="1920875" cy="806450"/>
          </a:xfrm>
          <a:prstGeom prst="rect">
            <a:avLst/>
          </a:prstGeom>
          <a:solidFill>
            <a:srgbClr val="15155D"/>
          </a:solidFill>
        </p:spPr>
        <p:txBody>
          <a:bodyPr vert="horz" wrap="square" lIns="0" tIns="0" rIns="0" bIns="0" rtlCol="0">
            <a:spAutoFit/>
          </a:bodyPr>
          <a:lstStyle/>
          <a:p>
            <a:pPr marL="290195" marR="280670" indent="-2540" algn="ctr">
              <a:lnSpc>
                <a:spcPct val="93100"/>
              </a:lnSpc>
            </a:pP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„Jak</a:t>
            </a:r>
            <a:r>
              <a:rPr sz="18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se</a:t>
            </a:r>
            <a:r>
              <a:rPr sz="18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j</a:t>
            </a:r>
            <a:r>
              <a:rPr sz="1800" spc="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víme našim akcionářům</a:t>
            </a:r>
            <a:r>
              <a:rPr sz="18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25" dirty="0">
                <a:solidFill>
                  <a:srgbClr val="FFFFFF"/>
                </a:solidFill>
                <a:latin typeface="Times New Roman"/>
                <a:cs typeface="Times New Roman"/>
              </a:rPr>
              <a:t>?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“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629040" y="5589590"/>
            <a:ext cx="1920875" cy="1047750"/>
          </a:xfrm>
          <a:prstGeom prst="rect">
            <a:avLst/>
          </a:prstGeom>
          <a:solidFill>
            <a:srgbClr val="15155D"/>
          </a:solidFill>
        </p:spPr>
        <p:txBody>
          <a:bodyPr vert="horz" wrap="square" lIns="0" tIns="0" rIns="0" bIns="0" rtlCol="0">
            <a:spAutoFit/>
          </a:bodyPr>
          <a:lstStyle/>
          <a:p>
            <a:pPr marL="240029" marR="233045" indent="1270" algn="ctr">
              <a:lnSpc>
                <a:spcPct val="93100"/>
              </a:lnSpc>
            </a:pP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„Js</a:t>
            </a:r>
            <a:r>
              <a:rPr sz="1800" spc="-15" dirty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e schopni inov</a:t>
            </a:r>
            <a:r>
              <a:rPr sz="1800" spc="5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1800" spc="5" dirty="0">
                <a:solidFill>
                  <a:srgbClr val="FFFFFF"/>
                </a:solidFill>
                <a:latin typeface="Times New Roman"/>
                <a:cs typeface="Times New Roman"/>
              </a:rPr>
              <a:t>í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sz="18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změn a z</a:t>
            </a:r>
            <a:r>
              <a:rPr sz="1800" spc="5" dirty="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epšení</a:t>
            </a:r>
            <a:r>
              <a:rPr sz="18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25" dirty="0">
                <a:solidFill>
                  <a:srgbClr val="FFFFFF"/>
                </a:solidFill>
                <a:latin typeface="Times New Roman"/>
                <a:cs typeface="Times New Roman"/>
              </a:rPr>
              <a:t>?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“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824606" y="4235385"/>
            <a:ext cx="1930400" cy="1116330"/>
          </a:xfrm>
          <a:prstGeom prst="rect">
            <a:avLst/>
          </a:prstGeom>
          <a:solidFill>
            <a:srgbClr val="15155D"/>
          </a:solidFill>
        </p:spPr>
        <p:txBody>
          <a:bodyPr vert="horz" wrap="square" lIns="0" tIns="0" rIns="0" bIns="0" rtlCol="0">
            <a:spAutoFit/>
          </a:bodyPr>
          <a:lstStyle/>
          <a:p>
            <a:pPr marL="186690" marR="179705" algn="ctr">
              <a:lnSpc>
                <a:spcPct val="93200"/>
              </a:lnSpc>
            </a:pP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„Kt</a:t>
            </a:r>
            <a:r>
              <a:rPr sz="1800" spc="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ré</a:t>
            </a:r>
            <a:r>
              <a:rPr sz="18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z</a:t>
            </a:r>
            <a:r>
              <a:rPr sz="18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naši</a:t>
            </a:r>
            <a:r>
              <a:rPr sz="1800" spc="5" dirty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h podnik</a:t>
            </a:r>
            <a:r>
              <a:rPr sz="1800" spc="5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1800" spc="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lských procesů</a:t>
            </a:r>
            <a:r>
              <a:rPr sz="18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přinášejí hodnotu</a:t>
            </a:r>
            <a:r>
              <a:rPr sz="18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25" dirty="0">
                <a:solidFill>
                  <a:srgbClr val="FFFFFF"/>
                </a:solidFill>
                <a:latin typeface="Times New Roman"/>
                <a:cs typeface="Times New Roman"/>
              </a:rPr>
              <a:t>?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“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800225" y="4214753"/>
            <a:ext cx="1554480" cy="1136650"/>
          </a:xfrm>
          <a:prstGeom prst="rect">
            <a:avLst/>
          </a:prstGeom>
          <a:solidFill>
            <a:srgbClr val="15155D"/>
          </a:solidFill>
        </p:spPr>
        <p:txBody>
          <a:bodyPr vert="horz" wrap="square" lIns="0" tIns="0" rIns="0" bIns="0" rtlCol="0">
            <a:spAutoFit/>
          </a:bodyPr>
          <a:lstStyle/>
          <a:p>
            <a:pPr marL="93345" marR="86995" algn="ctr">
              <a:lnSpc>
                <a:spcPct val="93100"/>
              </a:lnSpc>
            </a:pP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„Jak</a:t>
            </a:r>
            <a:r>
              <a:rPr sz="18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se</a:t>
            </a:r>
            <a:r>
              <a:rPr sz="18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j</a:t>
            </a:r>
            <a:r>
              <a:rPr sz="1800" spc="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víme našim z</a:t>
            </a:r>
            <a:r>
              <a:rPr sz="1800" spc="5" dirty="0">
                <a:solidFill>
                  <a:srgbClr val="FFFFFF"/>
                </a:solidFill>
                <a:latin typeface="Times New Roman"/>
                <a:cs typeface="Times New Roman"/>
              </a:rPr>
              <a:t>á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ka</a:t>
            </a:r>
            <a:r>
              <a:rPr sz="1800" spc="5" dirty="0">
                <a:solidFill>
                  <a:srgbClr val="FFFFFF"/>
                </a:solidFill>
                <a:latin typeface="Times New Roman"/>
                <a:cs typeface="Times New Roman"/>
              </a:rPr>
              <a:t>z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níkům</a:t>
            </a:r>
            <a:r>
              <a:rPr sz="18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25" dirty="0">
                <a:solidFill>
                  <a:srgbClr val="FFFFFF"/>
                </a:solidFill>
                <a:latin typeface="Times New Roman"/>
                <a:cs typeface="Times New Roman"/>
              </a:rPr>
              <a:t>?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“</a:t>
            </a:r>
            <a:endParaRPr sz="1800" dirty="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506589" y="3928994"/>
            <a:ext cx="76200" cy="372110"/>
          </a:xfrm>
          <a:custGeom>
            <a:avLst/>
            <a:gdLst/>
            <a:ahLst/>
            <a:cxnLst/>
            <a:rect l="l" t="t" r="r" b="b"/>
            <a:pathLst>
              <a:path w="76200" h="372110">
                <a:moveTo>
                  <a:pt x="25420" y="63489"/>
                </a:moveTo>
                <a:lnTo>
                  <a:pt x="24140" y="371490"/>
                </a:lnTo>
                <a:lnTo>
                  <a:pt x="49529" y="371612"/>
                </a:lnTo>
                <a:lnTo>
                  <a:pt x="50810" y="63642"/>
                </a:lnTo>
                <a:lnTo>
                  <a:pt x="25420" y="63489"/>
                </a:lnTo>
                <a:close/>
              </a:path>
              <a:path w="76200" h="372110">
                <a:moveTo>
                  <a:pt x="69790" y="63489"/>
                </a:moveTo>
                <a:lnTo>
                  <a:pt x="25420" y="63489"/>
                </a:lnTo>
                <a:lnTo>
                  <a:pt x="50810" y="63642"/>
                </a:lnTo>
                <a:lnTo>
                  <a:pt x="50757" y="76321"/>
                </a:lnTo>
                <a:lnTo>
                  <a:pt x="76199" y="76443"/>
                </a:lnTo>
                <a:lnTo>
                  <a:pt x="69790" y="63489"/>
                </a:lnTo>
                <a:close/>
              </a:path>
              <a:path w="76200" h="372110">
                <a:moveTo>
                  <a:pt x="50757" y="76199"/>
                </a:moveTo>
                <a:lnTo>
                  <a:pt x="25367" y="76199"/>
                </a:lnTo>
                <a:lnTo>
                  <a:pt x="50757" y="76321"/>
                </a:lnTo>
                <a:close/>
              </a:path>
              <a:path w="76200" h="372110">
                <a:moveTo>
                  <a:pt x="38374" y="0"/>
                </a:moveTo>
                <a:lnTo>
                  <a:pt x="0" y="76078"/>
                </a:lnTo>
                <a:lnTo>
                  <a:pt x="25367" y="76199"/>
                </a:lnTo>
                <a:lnTo>
                  <a:pt x="25420" y="63489"/>
                </a:lnTo>
                <a:lnTo>
                  <a:pt x="69790" y="63489"/>
                </a:lnTo>
                <a:lnTo>
                  <a:pt x="3837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506467" y="4809994"/>
            <a:ext cx="76200" cy="274955"/>
          </a:xfrm>
          <a:custGeom>
            <a:avLst/>
            <a:gdLst/>
            <a:ahLst/>
            <a:cxnLst/>
            <a:rect l="l" t="t" r="r" b="b"/>
            <a:pathLst>
              <a:path w="76200" h="274954">
                <a:moveTo>
                  <a:pt x="25465" y="198635"/>
                </a:moveTo>
                <a:lnTo>
                  <a:pt x="0" y="198763"/>
                </a:lnTo>
                <a:lnTo>
                  <a:pt x="38496" y="274700"/>
                </a:lnTo>
                <a:lnTo>
                  <a:pt x="69800" y="211336"/>
                </a:lnTo>
                <a:lnTo>
                  <a:pt x="25542" y="211336"/>
                </a:lnTo>
                <a:lnTo>
                  <a:pt x="25465" y="198635"/>
                </a:lnTo>
                <a:close/>
              </a:path>
              <a:path w="76200" h="274954">
                <a:moveTo>
                  <a:pt x="50855" y="198508"/>
                </a:moveTo>
                <a:lnTo>
                  <a:pt x="25465" y="198635"/>
                </a:lnTo>
                <a:lnTo>
                  <a:pt x="25542" y="211336"/>
                </a:lnTo>
                <a:lnTo>
                  <a:pt x="50932" y="211205"/>
                </a:lnTo>
                <a:lnTo>
                  <a:pt x="50855" y="198508"/>
                </a:lnTo>
                <a:close/>
              </a:path>
              <a:path w="76200" h="274954">
                <a:moveTo>
                  <a:pt x="76199" y="198382"/>
                </a:moveTo>
                <a:lnTo>
                  <a:pt x="50855" y="198508"/>
                </a:lnTo>
                <a:lnTo>
                  <a:pt x="50932" y="211205"/>
                </a:lnTo>
                <a:lnTo>
                  <a:pt x="25542" y="211336"/>
                </a:lnTo>
                <a:lnTo>
                  <a:pt x="69800" y="211336"/>
                </a:lnTo>
                <a:lnTo>
                  <a:pt x="76199" y="198382"/>
                </a:lnTo>
                <a:close/>
              </a:path>
              <a:path w="76200" h="274954">
                <a:moveTo>
                  <a:pt x="49651" y="0"/>
                </a:moveTo>
                <a:lnTo>
                  <a:pt x="24262" y="262"/>
                </a:lnTo>
                <a:lnTo>
                  <a:pt x="25465" y="198635"/>
                </a:lnTo>
                <a:lnTo>
                  <a:pt x="50855" y="198508"/>
                </a:lnTo>
                <a:lnTo>
                  <a:pt x="4965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092689" y="4532126"/>
            <a:ext cx="640080" cy="76200"/>
          </a:xfrm>
          <a:custGeom>
            <a:avLst/>
            <a:gdLst/>
            <a:ahLst/>
            <a:cxnLst/>
            <a:rect l="l" t="t" r="r" b="b"/>
            <a:pathLst>
              <a:path w="640079" h="76200">
                <a:moveTo>
                  <a:pt x="563636" y="0"/>
                </a:moveTo>
                <a:lnTo>
                  <a:pt x="563595" y="25365"/>
                </a:lnTo>
                <a:lnTo>
                  <a:pt x="576346" y="25395"/>
                </a:lnTo>
                <a:lnTo>
                  <a:pt x="576224" y="50791"/>
                </a:lnTo>
                <a:lnTo>
                  <a:pt x="563554" y="50791"/>
                </a:lnTo>
                <a:lnTo>
                  <a:pt x="563514" y="76199"/>
                </a:lnTo>
                <a:lnTo>
                  <a:pt x="614489" y="50791"/>
                </a:lnTo>
                <a:lnTo>
                  <a:pt x="576224" y="50791"/>
                </a:lnTo>
                <a:lnTo>
                  <a:pt x="614550" y="50761"/>
                </a:lnTo>
                <a:lnTo>
                  <a:pt x="639714" y="38218"/>
                </a:lnTo>
                <a:lnTo>
                  <a:pt x="563636" y="0"/>
                </a:lnTo>
                <a:close/>
              </a:path>
              <a:path w="640079" h="76200">
                <a:moveTo>
                  <a:pt x="563595" y="25365"/>
                </a:moveTo>
                <a:lnTo>
                  <a:pt x="563554" y="50761"/>
                </a:lnTo>
                <a:lnTo>
                  <a:pt x="576224" y="50791"/>
                </a:lnTo>
                <a:lnTo>
                  <a:pt x="576346" y="25395"/>
                </a:lnTo>
                <a:lnTo>
                  <a:pt x="563595" y="25365"/>
                </a:lnTo>
                <a:close/>
              </a:path>
              <a:path w="640079" h="76200">
                <a:moveTo>
                  <a:pt x="0" y="24002"/>
                </a:moveTo>
                <a:lnTo>
                  <a:pt x="0" y="49398"/>
                </a:lnTo>
                <a:lnTo>
                  <a:pt x="563554" y="50761"/>
                </a:lnTo>
                <a:lnTo>
                  <a:pt x="563595" y="25365"/>
                </a:lnTo>
                <a:lnTo>
                  <a:pt x="0" y="2400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443234" y="4531995"/>
            <a:ext cx="464184" cy="76200"/>
          </a:xfrm>
          <a:custGeom>
            <a:avLst/>
            <a:gdLst/>
            <a:ahLst/>
            <a:cxnLst/>
            <a:rect l="l" t="t" r="r" b="b"/>
            <a:pathLst>
              <a:path w="464185" h="76200">
                <a:moveTo>
                  <a:pt x="76078" y="0"/>
                </a:moveTo>
                <a:lnTo>
                  <a:pt x="0" y="38349"/>
                </a:lnTo>
                <a:lnTo>
                  <a:pt x="76443" y="76199"/>
                </a:lnTo>
                <a:lnTo>
                  <a:pt x="76322" y="50922"/>
                </a:lnTo>
                <a:lnTo>
                  <a:pt x="63611" y="50922"/>
                </a:lnTo>
                <a:lnTo>
                  <a:pt x="63489" y="25526"/>
                </a:lnTo>
                <a:lnTo>
                  <a:pt x="76200" y="25482"/>
                </a:lnTo>
                <a:lnTo>
                  <a:pt x="76078" y="0"/>
                </a:lnTo>
                <a:close/>
              </a:path>
              <a:path w="464185" h="76200">
                <a:moveTo>
                  <a:pt x="76200" y="25482"/>
                </a:moveTo>
                <a:lnTo>
                  <a:pt x="63489" y="25526"/>
                </a:lnTo>
                <a:lnTo>
                  <a:pt x="63611" y="50922"/>
                </a:lnTo>
                <a:lnTo>
                  <a:pt x="76322" y="50878"/>
                </a:lnTo>
                <a:lnTo>
                  <a:pt x="76200" y="25482"/>
                </a:lnTo>
                <a:close/>
              </a:path>
              <a:path w="464185" h="76200">
                <a:moveTo>
                  <a:pt x="76322" y="50878"/>
                </a:moveTo>
                <a:lnTo>
                  <a:pt x="63611" y="50922"/>
                </a:lnTo>
                <a:lnTo>
                  <a:pt x="76322" y="50922"/>
                </a:lnTo>
                <a:close/>
              </a:path>
              <a:path w="464185" h="76200">
                <a:moveTo>
                  <a:pt x="463539" y="24134"/>
                </a:moveTo>
                <a:lnTo>
                  <a:pt x="76200" y="25482"/>
                </a:lnTo>
                <a:lnTo>
                  <a:pt x="76322" y="50878"/>
                </a:lnTo>
                <a:lnTo>
                  <a:pt x="463661" y="49529"/>
                </a:lnTo>
                <a:lnTo>
                  <a:pt x="463539" y="2413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22401"/>
            <a:ext cx="9102739" cy="1179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630"/>
              </a:lnSpc>
            </a:pPr>
            <a:r>
              <a:rPr dirty="0"/>
              <a:t>Obsah hodnotových kritérií hlavního</a:t>
            </a:r>
          </a:p>
          <a:p>
            <a:pPr marL="12700">
              <a:lnSpc>
                <a:spcPts val="4630"/>
              </a:lnSpc>
            </a:pPr>
            <a:r>
              <a:rPr dirty="0"/>
              <a:t>rozpočtu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08386"/>
            <a:ext cx="9082405" cy="42970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9250" indent="-336550">
              <a:lnSpc>
                <a:spcPct val="100000"/>
              </a:lnSpc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Akcentuje duální pojetí hodnotových veličin</a:t>
            </a:r>
            <a:endParaRPr sz="2400" dirty="0">
              <a:latin typeface="Arial"/>
              <a:cs typeface="Arial"/>
            </a:endParaRPr>
          </a:p>
          <a:p>
            <a:pPr marL="349250" indent="-336550">
              <a:lnSpc>
                <a:spcPct val="100000"/>
              </a:lnSpc>
              <a:spcBef>
                <a:spcPts val="1200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Využití reziduálně pojatého zisku – např. pomocí EVA</a:t>
            </a:r>
            <a:endParaRPr sz="2400" dirty="0">
              <a:latin typeface="Arial"/>
              <a:cs typeface="Arial"/>
            </a:endParaRPr>
          </a:p>
          <a:p>
            <a:pPr marL="2655570">
              <a:lnSpc>
                <a:spcPct val="100000"/>
              </a:lnSpc>
              <a:spcBef>
                <a:spcPts val="1185"/>
              </a:spcBef>
              <a:tabLst>
                <a:tab pos="3947795" algn="l"/>
                <a:tab pos="4217670" algn="l"/>
              </a:tabLst>
            </a:pPr>
            <a:r>
              <a:rPr sz="2400" b="1" i="1" dirty="0">
                <a:solidFill>
                  <a:srgbClr val="FFFFFF"/>
                </a:solidFill>
                <a:latin typeface="Arial"/>
                <a:cs typeface="Arial"/>
              </a:rPr>
              <a:t>EVA</a:t>
            </a:r>
            <a:r>
              <a:rPr sz="2400" b="1" i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i="1" dirty="0">
                <a:solidFill>
                  <a:srgbClr val="FFFFFF"/>
                </a:solidFill>
                <a:latin typeface="Arial"/>
                <a:cs typeface="Arial"/>
              </a:rPr>
              <a:t>=</a:t>
            </a:r>
            <a:r>
              <a:rPr sz="2400" b="1" i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i="1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2400" b="1" i="1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400" b="1" i="1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400" b="1" i="1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400" b="1" i="1" dirty="0">
                <a:solidFill>
                  <a:srgbClr val="FFFFFF"/>
                </a:solidFill>
                <a:latin typeface="Arial"/>
                <a:cs typeface="Arial"/>
              </a:rPr>
              <a:t>PNK</a:t>
            </a:r>
            <a:r>
              <a:rPr sz="2400" b="1" i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i="1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sz="2400" b="1" i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i="1" dirty="0">
                <a:solidFill>
                  <a:srgbClr val="FFFFFF"/>
                </a:solidFill>
                <a:latin typeface="Arial"/>
                <a:cs typeface="Arial"/>
              </a:rPr>
              <a:t>(A</a:t>
            </a:r>
            <a:r>
              <a:rPr sz="2400" b="1" i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i="1" dirty="0">
                <a:solidFill>
                  <a:srgbClr val="FFFFFF"/>
                </a:solidFill>
                <a:latin typeface="Arial"/>
                <a:cs typeface="Arial"/>
              </a:rPr>
              <a:t>– KZ)</a:t>
            </a:r>
            <a:r>
              <a:rPr sz="2400" b="1" i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i="1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2400" i="1" dirty="0">
                <a:solidFill>
                  <a:srgbClr val="FFFFFF"/>
                </a:solidFill>
                <a:latin typeface="Arial"/>
                <a:cs typeface="Arial"/>
              </a:rPr>
              <a:t>kde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55"/>
              </a:spcBef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EVA …… přidaná ekonomická hodnota,</a:t>
            </a:r>
            <a:endParaRPr sz="2000" dirty="0">
              <a:latin typeface="Arial"/>
              <a:cs typeface="Arial"/>
            </a:endParaRPr>
          </a:p>
          <a:p>
            <a:pPr marL="12700" marR="1978660">
              <a:lnSpc>
                <a:spcPct val="130500"/>
              </a:lnSpc>
              <a:tabLst>
                <a:tab pos="1209040" algn="l"/>
              </a:tabLst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Z ……….	zisk z hlavní výdělečné činnosti podniku po zdanění, PNK ……	 </a:t>
            </a:r>
            <a:r>
              <a:rPr sz="2000" dirty="0" err="1">
                <a:solidFill>
                  <a:srgbClr val="FFFFFF"/>
                </a:solidFill>
                <a:latin typeface="Arial"/>
                <a:cs typeface="Arial"/>
              </a:rPr>
              <a:t>pr</a:t>
            </a:r>
            <a:r>
              <a:rPr lang="cs-CZ" sz="20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000" dirty="0" err="1">
                <a:solidFill>
                  <a:srgbClr val="FFFFFF"/>
                </a:solidFill>
                <a:latin typeface="Arial"/>
                <a:cs typeface="Arial"/>
              </a:rPr>
              <a:t>měrné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 náklady kapitálu,</a:t>
            </a:r>
            <a:endParaRPr sz="2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35"/>
              </a:spcBef>
              <a:tabLst>
                <a:tab pos="1209040" algn="l"/>
              </a:tabLst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A ……….	</a:t>
            </a:r>
            <a:r>
              <a:rPr sz="2000" dirty="0" err="1">
                <a:solidFill>
                  <a:srgbClr val="FFFFFF"/>
                </a:solidFill>
                <a:latin typeface="Arial"/>
                <a:cs typeface="Arial"/>
              </a:rPr>
              <a:t>pr</a:t>
            </a:r>
            <a:r>
              <a:rPr lang="cs-CZ" sz="20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000" dirty="0" err="1">
                <a:solidFill>
                  <a:srgbClr val="FFFFFF"/>
                </a:solidFill>
                <a:latin typeface="Arial"/>
                <a:cs typeface="Arial"/>
              </a:rPr>
              <a:t>měrná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 výše aktiv, nutných k realizaci hlavní výdělečné činnosti a</a:t>
            </a:r>
            <a:endParaRPr sz="2000" dirty="0">
              <a:latin typeface="Arial"/>
              <a:cs typeface="Arial"/>
            </a:endParaRPr>
          </a:p>
          <a:p>
            <a:pPr marL="349250" marR="5080" indent="-337185">
              <a:lnSpc>
                <a:spcPts val="2230"/>
              </a:lnSpc>
              <a:spcBef>
                <a:spcPts val="944"/>
              </a:spcBef>
            </a:pPr>
            <a:r>
              <a:rPr sz="2000" i="1" dirty="0">
                <a:solidFill>
                  <a:srgbClr val="FFFFFF"/>
                </a:solidFill>
                <a:latin typeface="Arial"/>
                <a:cs typeface="Arial"/>
              </a:rPr>
              <a:t>KZ ……… průměrná výše krátkodobých závazků,</a:t>
            </a:r>
            <a:r>
              <a:rPr sz="2000" i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i="1" dirty="0">
                <a:solidFill>
                  <a:srgbClr val="FFFFFF"/>
                </a:solidFill>
                <a:latin typeface="Arial"/>
                <a:cs typeface="Arial"/>
              </a:rPr>
              <a:t>vznikající v</a:t>
            </a:r>
            <a:r>
              <a:rPr sz="2000" i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i="1" dirty="0">
                <a:solidFill>
                  <a:srgbClr val="FFFFFF"/>
                </a:solidFill>
                <a:latin typeface="Arial"/>
                <a:cs typeface="Arial"/>
              </a:rPr>
              <a:t>souvislosti</a:t>
            </a:r>
            <a:r>
              <a:rPr sz="2000" i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i="1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000" i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i="1" dirty="0">
                <a:solidFill>
                  <a:srgbClr val="FFFFFF"/>
                </a:solidFill>
                <a:latin typeface="Arial"/>
                <a:cs typeface="Arial"/>
              </a:rPr>
              <a:t>hlavní výdělečnou činností.</a:t>
            </a: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22401"/>
            <a:ext cx="9102739" cy="889211"/>
          </a:xfrm>
          <a:prstGeom prst="rect">
            <a:avLst/>
          </a:prstGeom>
        </p:spPr>
        <p:txBody>
          <a:bodyPr vert="horz" wrap="square" lIns="0" tIns="271011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Pojmové vymezení 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29" y="1808386"/>
            <a:ext cx="8956675" cy="32932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9250" marR="38735" indent="-336550">
              <a:lnSpc>
                <a:spcPts val="2680"/>
              </a:lnSpc>
              <a:buClr>
                <a:srgbClr val="FFFFFF"/>
              </a:buClr>
              <a:buFont typeface="Times New Roman"/>
              <a:buChar char="•"/>
              <a:tabLst>
                <a:tab pos="349885" algn="l"/>
                <a:tab pos="3707129" algn="l"/>
                <a:tab pos="585914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„plánování“ (Planning) -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obecný proces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formulování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cíl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cest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jejich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dosahování,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bez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významného rozlišení subjektu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nebo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úrovně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řízen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í</a:t>
            </a:r>
            <a:endParaRPr sz="2400" dirty="0">
              <a:latin typeface="Arial"/>
              <a:cs typeface="Arial"/>
            </a:endParaRPr>
          </a:p>
          <a:p>
            <a:pPr marL="349250" indent="-336550">
              <a:lnSpc>
                <a:spcPts val="2780"/>
              </a:lnSpc>
              <a:spcBef>
                <a:spcPts val="1145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plán – formalizovaný výstup tohoto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procesu,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primárně vyjadřijící</a:t>
            </a:r>
            <a:endParaRPr sz="2400" dirty="0">
              <a:latin typeface="Arial"/>
              <a:cs typeface="Arial"/>
            </a:endParaRPr>
          </a:p>
          <a:p>
            <a:pPr marL="349250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věcně (naturálně)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stanovené cíle</a:t>
            </a:r>
            <a:endParaRPr sz="2400" dirty="0">
              <a:latin typeface="Arial"/>
              <a:cs typeface="Arial"/>
            </a:endParaRPr>
          </a:p>
          <a:p>
            <a:pPr marL="349250" marR="617220" indent="-336550">
              <a:lnSpc>
                <a:spcPts val="2680"/>
              </a:lnSpc>
              <a:spcBef>
                <a:spcPts val="1460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„rozpočtování“ (Budgeting) -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proces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formulování hodnotově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vyjádřených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cíl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endParaRPr sz="2400" dirty="0">
              <a:latin typeface="Arial"/>
              <a:cs typeface="Arial"/>
            </a:endParaRPr>
          </a:p>
          <a:p>
            <a:pPr marL="349250" indent="-336550">
              <a:lnSpc>
                <a:spcPct val="100000"/>
              </a:lnSpc>
              <a:spcBef>
                <a:spcPts val="1145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rozpočet (budget)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– hodnotový nástroj,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výstup rozpočtování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22401"/>
            <a:ext cx="9102739" cy="1179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630"/>
              </a:lnSpc>
            </a:pPr>
            <a:r>
              <a:rPr dirty="0"/>
              <a:t>Transformace </a:t>
            </a:r>
            <a:r>
              <a:rPr dirty="0" err="1"/>
              <a:t>podnikových</a:t>
            </a:r>
            <a:r>
              <a:rPr dirty="0"/>
              <a:t> </a:t>
            </a:r>
            <a:r>
              <a:rPr dirty="0" err="1"/>
              <a:t>plán</a:t>
            </a:r>
            <a:r>
              <a:rPr lang="cs-CZ" dirty="0"/>
              <a:t>ů</a:t>
            </a:r>
            <a:r>
              <a:rPr dirty="0"/>
              <a:t> a</a:t>
            </a:r>
          </a:p>
          <a:p>
            <a:pPr marL="12700">
              <a:lnSpc>
                <a:spcPts val="4590"/>
              </a:lnSpc>
            </a:pPr>
            <a:r>
              <a:rPr dirty="0" err="1"/>
              <a:t>rozpočt</a:t>
            </a:r>
            <a:r>
              <a:rPr lang="cs-CZ" dirty="0"/>
              <a:t>ů</a:t>
            </a:r>
            <a:r>
              <a:rPr dirty="0"/>
              <a:t> na nižší úrovně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490530" y="1808386"/>
            <a:ext cx="9102739" cy="31162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9250" marR="80645" indent="-337185">
              <a:lnSpc>
                <a:spcPts val="2680"/>
              </a:lnSpc>
            </a:pPr>
            <a:r>
              <a:rPr b="1" dirty="0"/>
              <a:t>Způsob transformace podnikových plánů a rozpočtů na nižší odpovědnostní, výkonové a procesní úrovně a její kvalita ovlivňuje dosažení podnikových cílů pravděpodobně nejvýznamněji, zásadní roli hraje odpovědnostní hledisko</a:t>
            </a:r>
          </a:p>
          <a:p>
            <a:pPr marL="12700">
              <a:lnSpc>
                <a:spcPts val="2780"/>
              </a:lnSpc>
              <a:spcBef>
                <a:spcPts val="1145"/>
              </a:spcBef>
            </a:pPr>
            <a:r>
              <a:rPr b="1" dirty="0"/>
              <a:t>1)</a:t>
            </a:r>
            <a:r>
              <a:rPr b="1" dirty="0">
                <a:latin typeface="Times New Roman"/>
                <a:cs typeface="Times New Roman"/>
              </a:rPr>
              <a:t> </a:t>
            </a:r>
            <a:r>
              <a:rPr b="1" dirty="0"/>
              <a:t>Jaké veličiny transformovat </a:t>
            </a:r>
            <a:r>
              <a:rPr dirty="0"/>
              <a:t>z podnikové úrovně do</a:t>
            </a:r>
          </a:p>
          <a:p>
            <a:pPr marL="349250">
              <a:lnSpc>
                <a:spcPts val="2780"/>
              </a:lnSpc>
            </a:pPr>
            <a:r>
              <a:rPr dirty="0" err="1"/>
              <a:t>vnitropodnikových</a:t>
            </a:r>
            <a:r>
              <a:rPr dirty="0"/>
              <a:t> </a:t>
            </a:r>
            <a:r>
              <a:rPr dirty="0" err="1"/>
              <a:t>rozpočt</a:t>
            </a:r>
            <a:r>
              <a:rPr lang="cs-CZ" dirty="0"/>
              <a:t>ů</a:t>
            </a:r>
            <a:endParaRPr dirty="0"/>
          </a:p>
          <a:p>
            <a:pPr marL="349250" marR="5080" indent="-337185">
              <a:lnSpc>
                <a:spcPts val="2690"/>
              </a:lnSpc>
              <a:spcBef>
                <a:spcPts val="1445"/>
              </a:spcBef>
            </a:pPr>
            <a:r>
              <a:rPr dirty="0"/>
              <a:t>2)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 err="1"/>
              <a:t>Jakým</a:t>
            </a:r>
            <a:r>
              <a:rPr dirty="0"/>
              <a:t> </a:t>
            </a:r>
            <a:r>
              <a:rPr dirty="0" err="1"/>
              <a:t>zp</a:t>
            </a:r>
            <a:r>
              <a:rPr lang="cs-CZ" dirty="0"/>
              <a:t>ů</a:t>
            </a:r>
            <a:r>
              <a:rPr dirty="0" err="1"/>
              <a:t>sobem</a:t>
            </a:r>
            <a:r>
              <a:rPr dirty="0"/>
              <a:t> zajistit </a:t>
            </a:r>
            <a:r>
              <a:rPr b="1" dirty="0"/>
              <a:t>provázanost systému </a:t>
            </a:r>
            <a:r>
              <a:rPr dirty="0"/>
              <a:t>ve vertikálních vazbách mezi podnikovou a vnitropodnikovou úrovní.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0530" y="444604"/>
            <a:ext cx="8613140" cy="10772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165"/>
              </a:lnSpc>
              <a:tabLst>
                <a:tab pos="2957195" algn="l"/>
                <a:tab pos="6513830" algn="l"/>
              </a:tabLst>
            </a:pPr>
            <a:r>
              <a:rPr sz="3600" b="1" dirty="0">
                <a:solidFill>
                  <a:srgbClr val="FFFFFF"/>
                </a:solidFill>
                <a:latin typeface="Arial"/>
                <a:cs typeface="Arial"/>
              </a:rPr>
              <a:t>Jaké veličiny	transformovat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z	podnikové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ts val="4165"/>
              </a:lnSpc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úrovně do vnitropodnikových rozpočtĤ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90530" y="1808386"/>
            <a:ext cx="8909050" cy="45627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9250" indent="-336550">
              <a:lnSpc>
                <a:spcPct val="100000"/>
              </a:lnSpc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Souvisí s tzv. „odpovědnostním řízením“</a:t>
            </a:r>
            <a:endParaRPr sz="2400" dirty="0">
              <a:latin typeface="Arial"/>
              <a:cs typeface="Arial"/>
            </a:endParaRPr>
          </a:p>
          <a:p>
            <a:pPr marL="748665" marR="39370" lvl="1" indent="-278765">
              <a:lnSpc>
                <a:spcPts val="2680"/>
              </a:lnSpc>
              <a:spcBef>
                <a:spcPts val="1455"/>
              </a:spcBef>
              <a:buClr>
                <a:srgbClr val="FFFFFF"/>
              </a:buClr>
              <a:buFont typeface="Times New Roman"/>
              <a:buChar char="–"/>
              <a:tabLst>
                <a:tab pos="74930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kritéria by měla orientovat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činnost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pracovník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hierarchicky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nižších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útvar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k naplnění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cílů firmy jako celku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(měla by být s těmito cíli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konzistentní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),</a:t>
            </a:r>
            <a:endParaRPr sz="2400" dirty="0">
              <a:latin typeface="Arial"/>
              <a:cs typeface="Arial"/>
            </a:endParaRPr>
          </a:p>
          <a:p>
            <a:pPr marL="748665" lvl="1" indent="-278765">
              <a:lnSpc>
                <a:spcPts val="2780"/>
              </a:lnSpc>
              <a:spcBef>
                <a:spcPts val="1145"/>
              </a:spcBef>
              <a:buClr>
                <a:srgbClr val="FFFFFF"/>
              </a:buClr>
              <a:buFont typeface="Times New Roman"/>
              <a:buChar char="–"/>
              <a:tabLst>
                <a:tab pos="74930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měla by být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ve výhradní nebo podstatné pravomoci</a:t>
            </a:r>
            <a:endParaRPr sz="2400" dirty="0">
              <a:latin typeface="Arial"/>
              <a:cs typeface="Arial"/>
            </a:endParaRPr>
          </a:p>
          <a:p>
            <a:pPr marL="748665">
              <a:lnSpc>
                <a:spcPts val="2780"/>
              </a:lnSpc>
            </a:pP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pracovní­k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 kteří za jejich splnění odpovídají,</a:t>
            </a:r>
            <a:endParaRPr sz="2400" dirty="0">
              <a:latin typeface="Arial"/>
              <a:cs typeface="Arial"/>
            </a:endParaRPr>
          </a:p>
          <a:p>
            <a:pPr marL="748665" marR="5080" lvl="1" indent="-278765">
              <a:lnSpc>
                <a:spcPts val="2680"/>
              </a:lnSpc>
              <a:spcBef>
                <a:spcPts val="1455"/>
              </a:spcBef>
              <a:buClr>
                <a:srgbClr val="FFFFFF"/>
              </a:buClr>
              <a:buFont typeface="Times New Roman"/>
              <a:buChar char="–"/>
              <a:tabLst>
                <a:tab pos="74930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měřitelná výše těchto kritérií by měla být útvarem (resp. jeho pracovníky)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ovlivnitelná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endParaRPr sz="2400" dirty="0">
              <a:latin typeface="Arial"/>
              <a:cs typeface="Arial"/>
            </a:endParaRPr>
          </a:p>
          <a:p>
            <a:pPr marL="748665" marR="377190" lvl="1" indent="-278765">
              <a:lnSpc>
                <a:spcPts val="2680"/>
              </a:lnSpc>
              <a:spcBef>
                <a:spcPts val="1400"/>
              </a:spcBef>
              <a:buClr>
                <a:srgbClr val="FFFFFF"/>
              </a:buClr>
              <a:buFont typeface="Times New Roman"/>
              <a:buChar char="–"/>
              <a:tabLst>
                <a:tab pos="74930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měla by být zadána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takovým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zp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sobem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 aby podporovala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zájem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pracovník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útvaru o jejich plnění (měla by být tzv.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motivačně účinná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0530" y="282283"/>
            <a:ext cx="8686800" cy="9489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700"/>
              </a:lnSpc>
            </a:pPr>
            <a:r>
              <a:rPr sz="3200" dirty="0" err="1">
                <a:solidFill>
                  <a:srgbClr val="FFFFFF"/>
                </a:solidFill>
                <a:latin typeface="Arial"/>
                <a:cs typeface="Arial"/>
              </a:rPr>
              <a:t>Jakým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 err="1">
                <a:solidFill>
                  <a:srgbClr val="FFFFFF"/>
                </a:solidFill>
                <a:latin typeface="Arial"/>
                <a:cs typeface="Arial"/>
              </a:rPr>
              <a:t>zp</a:t>
            </a:r>
            <a:r>
              <a:rPr lang="cs-CZ" sz="32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3200" dirty="0" err="1">
                <a:solidFill>
                  <a:srgbClr val="FFFFFF"/>
                </a:solidFill>
                <a:latin typeface="Arial"/>
                <a:cs typeface="Arial"/>
              </a:rPr>
              <a:t>sobem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 zajistit </a:t>
            </a: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provázanost systému</a:t>
            </a:r>
            <a:endParaRPr sz="3200" dirty="0">
              <a:latin typeface="Arial"/>
              <a:cs typeface="Arial"/>
            </a:endParaRPr>
          </a:p>
          <a:p>
            <a:pPr marL="12700">
              <a:lnSpc>
                <a:spcPts val="3670"/>
              </a:lnSpc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ve vertikálních vazbách mezi podnikovou a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90530" y="1189445"/>
            <a:ext cx="9088120" cy="56927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vnitropodnikovou úrovní.</a:t>
            </a:r>
            <a:endParaRPr sz="3200" dirty="0">
              <a:latin typeface="Arial"/>
              <a:cs typeface="Arial"/>
            </a:endParaRPr>
          </a:p>
          <a:p>
            <a:pPr marL="349250" indent="-336550">
              <a:lnSpc>
                <a:spcPts val="2780"/>
              </a:lnSpc>
              <a:spcBef>
                <a:spcPts val="1280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zp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sob založený na postupné transformaci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podnikových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úkol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endParaRPr sz="2400" dirty="0">
              <a:latin typeface="Arial"/>
              <a:cs typeface="Arial"/>
            </a:endParaRPr>
          </a:p>
          <a:p>
            <a:pPr marL="349250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na nižší řídící a výkonné útvary (centralizovaný)</a:t>
            </a:r>
            <a:endParaRPr sz="2400" dirty="0">
              <a:latin typeface="Arial"/>
              <a:cs typeface="Arial"/>
            </a:endParaRPr>
          </a:p>
          <a:p>
            <a:pPr marL="349250" marR="208279" indent="-336550">
              <a:lnSpc>
                <a:spcPts val="2680"/>
              </a:lnSpc>
              <a:spcBef>
                <a:spcPts val="950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zp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sob kdy rozpočty se sestavují na nejnižší úrovni a postupně se syntetizují až na úroveň podniku (decentralizovaný)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55"/>
              </a:spcBef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 praxi kombinace centralizovaného i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decentralizovaného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zp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sobu</a:t>
            </a:r>
            <a:endParaRPr sz="2400" dirty="0">
              <a:latin typeface="Arial"/>
              <a:cs typeface="Arial"/>
            </a:endParaRPr>
          </a:p>
          <a:p>
            <a:pPr marL="349250" marR="146050" indent="-336550">
              <a:lnSpc>
                <a:spcPts val="2690"/>
              </a:lnSpc>
              <a:spcBef>
                <a:spcPts val="1435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nejprve se na podnikové úrovni stanoví směrné hodnoty základních hodnotících kritérií, které se předkládají "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shora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dol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"</a:t>
            </a:r>
            <a:endParaRPr sz="2400" dirty="0">
              <a:latin typeface="Arial"/>
              <a:cs typeface="Arial"/>
            </a:endParaRPr>
          </a:p>
          <a:p>
            <a:pPr marL="349250" marR="5080" indent="-336550">
              <a:lnSpc>
                <a:spcPct val="93000"/>
              </a:lnSpc>
              <a:spcBef>
                <a:spcPts val="840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při zpracování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podrobných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rozpočt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 jejichž smyslem je výše uvedená kritéria naplnit, se postupuje "zdola nahoru"; vychází se z relativně podrobných norem a kalkulací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jednicových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náklad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normativ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a limit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režie, předpokládané sortimentní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struktury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výkon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odhadovaných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objem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aktivit servisních činností apod., až se vytvoří základ podnikového rozpočtu.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22401"/>
            <a:ext cx="9102739" cy="1179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630"/>
              </a:lnSpc>
            </a:pPr>
            <a:r>
              <a:rPr dirty="0" err="1"/>
              <a:t>Systém</a:t>
            </a:r>
            <a:r>
              <a:rPr dirty="0"/>
              <a:t> </a:t>
            </a:r>
            <a:r>
              <a:rPr dirty="0" err="1"/>
              <a:t>plán</a:t>
            </a:r>
            <a:r>
              <a:rPr lang="cs-CZ" dirty="0"/>
              <a:t>ů</a:t>
            </a:r>
            <a:r>
              <a:rPr dirty="0"/>
              <a:t> a </a:t>
            </a:r>
            <a:r>
              <a:rPr dirty="0" err="1"/>
              <a:t>rozpočt</a:t>
            </a:r>
            <a:r>
              <a:rPr lang="cs-CZ" dirty="0"/>
              <a:t>ů</a:t>
            </a:r>
            <a:r>
              <a:rPr dirty="0"/>
              <a:t> jako nástroj</a:t>
            </a:r>
          </a:p>
          <a:p>
            <a:pPr marL="12700">
              <a:lnSpc>
                <a:spcPts val="4590"/>
              </a:lnSpc>
            </a:pPr>
            <a:r>
              <a:rPr dirty="0"/>
              <a:t>komunikace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/>
              <a:t>a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/>
              <a:t>koordinace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21086"/>
            <a:ext cx="8526145" cy="36613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Pokud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ma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ažeři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komunikují při sestavování rozpočtu</a:t>
            </a:r>
            <a:endParaRPr sz="2400" dirty="0">
              <a:latin typeface="Arial"/>
              <a:cs typeface="Arial"/>
            </a:endParaRPr>
          </a:p>
          <a:p>
            <a:pPr marL="349250" marR="374015" indent="-336550">
              <a:lnSpc>
                <a:spcPts val="2680"/>
              </a:lnSpc>
              <a:spcBef>
                <a:spcPts val="1455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vede to jednak k širšímu záběru při odhalování budoucích variant vývoje firmy a</a:t>
            </a:r>
            <a:endParaRPr sz="2400" dirty="0">
              <a:latin typeface="Arial"/>
              <a:cs typeface="Arial"/>
            </a:endParaRPr>
          </a:p>
          <a:p>
            <a:pPr marL="349250" marR="5080" indent="-336550">
              <a:lnSpc>
                <a:spcPct val="93000"/>
              </a:lnSpc>
              <a:spcBef>
                <a:spcPts val="1345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podporuje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nezbytnou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koordinaci mezi jednotlivými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podnikovými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aktivitami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 manažery, kteří jsou odpovědní za jejich efektivní realizaci.</a:t>
            </a:r>
            <a:endParaRPr sz="2400" dirty="0">
              <a:latin typeface="Arial"/>
              <a:cs typeface="Arial"/>
            </a:endParaRPr>
          </a:p>
          <a:p>
            <a:pPr marL="349250" marR="450215" indent="-337185">
              <a:lnSpc>
                <a:spcPct val="93000"/>
              </a:lnSpc>
              <a:spcBef>
                <a:spcPts val="1400"/>
              </a:spcBef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Manažeři ochotněji akceptují rozpočet jako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úkol,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pokud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jsou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aktivně vtaženi do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tvorby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ce­lého systému 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více rozumí souvislostem,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které vedou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přijatým variantám.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22401"/>
            <a:ext cx="9102739" cy="1179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630"/>
              </a:lnSpc>
            </a:pPr>
            <a:r>
              <a:rPr dirty="0"/>
              <a:t>Využití systému jako nástroje hmotné</a:t>
            </a:r>
          </a:p>
          <a:p>
            <a:pPr marL="12700">
              <a:lnSpc>
                <a:spcPts val="4590"/>
              </a:lnSpc>
            </a:pPr>
            <a:r>
              <a:rPr dirty="0"/>
              <a:t>zainteresovanosti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/>
              <a:t>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21086"/>
            <a:ext cx="8996045" cy="46798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9250" marR="5080" indent="-337185">
              <a:lnSpc>
                <a:spcPct val="93000"/>
              </a:lnSpc>
            </a:pP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Využití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plán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a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rozpočt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jako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motivačních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nástroj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je potenciálně v největším rozporu se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základní funkcí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celého systému -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 cílem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zefektivnit rozhodovací proces,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nástrojem hmotné zainteresovanosti se stává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pouze část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systému -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rozpočty ovlivnitelných veličin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 které</a:t>
            </a:r>
            <a:endParaRPr sz="2400" dirty="0">
              <a:latin typeface="Arial"/>
              <a:cs typeface="Arial"/>
            </a:endParaRPr>
          </a:p>
          <a:p>
            <a:pPr marL="349250" marR="485140" indent="-336550">
              <a:lnSpc>
                <a:spcPts val="2690"/>
              </a:lnSpc>
              <a:spcBef>
                <a:spcPts val="1440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vycházejí z již relativně podrobně specifikovaných podmínek podnikání, v nichž hodnocený útvar operuje,</a:t>
            </a:r>
            <a:endParaRPr sz="2400" dirty="0">
              <a:latin typeface="Arial"/>
              <a:cs typeface="Arial"/>
            </a:endParaRPr>
          </a:p>
          <a:p>
            <a:pPr marL="349250" indent="-336550">
              <a:lnSpc>
                <a:spcPts val="2780"/>
              </a:lnSpc>
              <a:spcBef>
                <a:spcPts val="1140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předpokládají širší účast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jednotlivých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pracovník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na přípravě a</a:t>
            </a:r>
            <a:endParaRPr sz="2400" dirty="0">
              <a:latin typeface="Arial"/>
              <a:cs typeface="Arial"/>
            </a:endParaRPr>
          </a:p>
          <a:p>
            <a:pPr marL="349250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schválení rozpočtu a</a:t>
            </a:r>
            <a:endParaRPr sz="2400" dirty="0">
              <a:latin typeface="Arial"/>
              <a:cs typeface="Arial"/>
            </a:endParaRPr>
          </a:p>
          <a:p>
            <a:pPr marL="349250" marR="300990" indent="-336550">
              <a:lnSpc>
                <a:spcPts val="2680"/>
              </a:lnSpc>
              <a:spcBef>
                <a:spcPts val="1455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  <a:tab pos="719645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u nichž nehrozí nebezpečí, že jejich plnění bude oriento­vat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zájem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manažer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na krátkodobé splnění rozpočtu,	bez zřetele na "oběti", které tato orientace přinese v dlouhém horizontu.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22401"/>
            <a:ext cx="9102739" cy="1179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635"/>
              </a:lnSpc>
            </a:pPr>
            <a:r>
              <a:rPr dirty="0"/>
              <a:t>Využití systému jako nástroje hmotné</a:t>
            </a:r>
          </a:p>
          <a:p>
            <a:pPr marL="12700">
              <a:lnSpc>
                <a:spcPts val="4590"/>
              </a:lnSpc>
            </a:pPr>
            <a:r>
              <a:rPr dirty="0"/>
              <a:t>zainteresovanosti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/>
              <a:t>II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21086"/>
            <a:ext cx="9022715" cy="54400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80"/>
              </a:lnSpc>
            </a:pP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Oblast motivace je značně široká, v souvislosti s její vazbou na</a:t>
            </a:r>
            <a:endParaRPr lang="cs-CZ" sz="2400" dirty="0">
              <a:latin typeface="Arial"/>
              <a:cs typeface="Arial"/>
            </a:endParaRPr>
          </a:p>
          <a:p>
            <a:pPr marR="438784" algn="ctr">
              <a:lnSpc>
                <a:spcPts val="2780"/>
              </a:lnSpc>
            </a:pP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systém plánů a rozpočtů se v praxi ČR prosazují tendence</a:t>
            </a:r>
            <a:endParaRPr lang="cs-CZ" sz="2400" dirty="0">
              <a:latin typeface="Arial"/>
              <a:cs typeface="Arial"/>
            </a:endParaRPr>
          </a:p>
          <a:p>
            <a:pPr marL="349250" marR="15875" indent="-336550">
              <a:lnSpc>
                <a:spcPct val="93000"/>
              </a:lnSpc>
              <a:spcBef>
                <a:spcPts val="1400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oproti tradiční tzv. </a:t>
            </a:r>
            <a:r>
              <a:rPr lang="cs-CZ" sz="2400" b="1" dirty="0">
                <a:solidFill>
                  <a:srgbClr val="FFFFFF"/>
                </a:solidFill>
                <a:latin typeface="Arial"/>
                <a:cs typeface="Arial"/>
              </a:rPr>
              <a:t>hrubé negativní zainteresovanosti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, která vychází z principu odnětí motivační složky útvarům, resp. zaměstnancům, kteří překročili limit (nedosáhli limitní úrovně) rozpočtované ovlivnitelné veličiny o konkrétní úroveň, dává variantní systém rozpočtování možnost daleko více využívat tzv. </a:t>
            </a:r>
            <a:r>
              <a:rPr lang="cs-CZ" sz="2400" b="1" dirty="0">
                <a:solidFill>
                  <a:srgbClr val="FFFFFF"/>
                </a:solidFill>
                <a:latin typeface="Arial"/>
                <a:cs typeface="Arial"/>
              </a:rPr>
              <a:t>jemnou pozitivní zainteresovanost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; ta vychází z principu progrese motivační složky, a to v případech dosažení lepší než rozpočtované úrovně;</a:t>
            </a:r>
            <a:endParaRPr lang="cs-CZ" sz="2400" dirty="0">
              <a:latin typeface="Arial"/>
              <a:cs typeface="Arial"/>
            </a:endParaRPr>
          </a:p>
          <a:p>
            <a:pPr marL="349250" marR="5080" indent="-336550">
              <a:lnSpc>
                <a:spcPct val="93000"/>
              </a:lnSpc>
              <a:spcBef>
                <a:spcPts val="595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oproti tradiční vazbě zainteresovanosti na rozdíl mezi skutečnou a rozpočtovanou úrovní ovlivnitelných veličin zdůrazňuje lépe základní smysl celého systému plánů a rozpočtů </a:t>
            </a:r>
            <a:r>
              <a:rPr lang="cs-CZ" sz="2400" b="1" dirty="0">
                <a:solidFill>
                  <a:srgbClr val="FFFFFF"/>
                </a:solidFill>
                <a:latin typeface="Arial"/>
                <a:cs typeface="Arial"/>
              </a:rPr>
              <a:t>motivace</a:t>
            </a:r>
            <a:r>
              <a:rPr lang="cs-CZ"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cs-CZ" sz="2400" b="1" dirty="0">
                <a:solidFill>
                  <a:srgbClr val="FFFFFF"/>
                </a:solidFill>
                <a:latin typeface="Arial"/>
                <a:cs typeface="Arial"/>
              </a:rPr>
              <a:t>na</a:t>
            </a:r>
            <a:r>
              <a:rPr lang="cs-CZ"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cs-CZ" sz="2400" b="1" dirty="0">
                <a:solidFill>
                  <a:srgbClr val="FFFFFF"/>
                </a:solidFill>
                <a:latin typeface="Arial"/>
                <a:cs typeface="Arial"/>
              </a:rPr>
              <a:t>přijetí 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vnitropodnikového </a:t>
            </a:r>
            <a:r>
              <a:rPr lang="cs-CZ" sz="2400" b="1" dirty="0">
                <a:solidFill>
                  <a:srgbClr val="FFFFFF"/>
                </a:solidFill>
                <a:latin typeface="Arial"/>
                <a:cs typeface="Arial"/>
              </a:rPr>
              <a:t>rozpočtu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, který je "přísnější" než ukládá podnikový rozpočet.</a:t>
            </a:r>
            <a:endParaRPr lang="cs-CZ"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22401"/>
            <a:ext cx="9102739" cy="889211"/>
          </a:xfrm>
          <a:prstGeom prst="rect">
            <a:avLst/>
          </a:prstGeom>
        </p:spPr>
        <p:txBody>
          <a:bodyPr vert="horz" wrap="square" lIns="0" tIns="271011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err="1"/>
              <a:t>Formy</a:t>
            </a:r>
            <a:r>
              <a:rPr dirty="0"/>
              <a:t> </a:t>
            </a:r>
            <a:r>
              <a:rPr dirty="0" err="1"/>
              <a:t>rozpočt</a:t>
            </a:r>
            <a:r>
              <a:rPr lang="cs-CZ" dirty="0"/>
              <a:t>ů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490530" y="1808386"/>
            <a:ext cx="9043035" cy="46858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9250" marR="5080" indent="-337185">
              <a:lnSpc>
                <a:spcPts val="2680"/>
              </a:lnSpc>
              <a:tabLst>
                <a:tab pos="755269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Změna v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cílech 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obsahu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systému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plán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rozpočt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se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projevuje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šíři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typ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kterou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lze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rozpočt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volit,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zné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cíle 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rozhodovací úlohy nelze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uspokojit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pouze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jedinou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formou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informace.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aplikaci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jednotlivých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typ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se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prosazují tendence</a:t>
            </a:r>
            <a:endParaRPr sz="2400" dirty="0">
              <a:latin typeface="Arial"/>
              <a:cs typeface="Arial"/>
            </a:endParaRPr>
          </a:p>
          <a:p>
            <a:pPr marL="349250" indent="-336550">
              <a:lnSpc>
                <a:spcPct val="100000"/>
              </a:lnSpc>
              <a:spcBef>
                <a:spcPts val="1145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Od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pevných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rozpočt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k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variantním</a:t>
            </a:r>
            <a:endParaRPr sz="2400" dirty="0">
              <a:latin typeface="Arial"/>
              <a:cs typeface="Arial"/>
            </a:endParaRPr>
          </a:p>
          <a:p>
            <a:pPr marL="349250" indent="-336550">
              <a:lnSpc>
                <a:spcPct val="100000"/>
              </a:lnSpc>
              <a:spcBef>
                <a:spcPts val="1200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Od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indexních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rozpočt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k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rozpočtování s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nulovým základem</a:t>
            </a:r>
            <a:endParaRPr sz="2400" dirty="0">
              <a:latin typeface="Arial"/>
              <a:cs typeface="Arial"/>
            </a:endParaRPr>
          </a:p>
          <a:p>
            <a:pPr marL="349250" indent="-336550">
              <a:lnSpc>
                <a:spcPts val="2780"/>
              </a:lnSpc>
              <a:spcBef>
                <a:spcPts val="1200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Od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rozpočt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stanovených na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pevně určené období ke</a:t>
            </a:r>
            <a:endParaRPr sz="2400" dirty="0">
              <a:latin typeface="Arial"/>
              <a:cs typeface="Arial"/>
            </a:endParaRPr>
          </a:p>
          <a:p>
            <a:pPr marL="349250">
              <a:lnSpc>
                <a:spcPts val="2780"/>
              </a:lnSpc>
            </a:pP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klouzavým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rozpočt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endParaRPr sz="2400" dirty="0">
              <a:latin typeface="Arial"/>
              <a:cs typeface="Arial"/>
            </a:endParaRPr>
          </a:p>
          <a:p>
            <a:pPr marL="349250" marR="210820" indent="-336550">
              <a:lnSpc>
                <a:spcPts val="2680"/>
              </a:lnSpc>
              <a:spcBef>
                <a:spcPts val="1455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  <a:tab pos="534860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Od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univerzálních vztahových veličin	k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metodám založeným na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vztahu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dílčím aktivitám</a:t>
            </a:r>
            <a:endParaRPr sz="2400" dirty="0">
              <a:latin typeface="Arial"/>
              <a:cs typeface="Arial"/>
            </a:endParaRPr>
          </a:p>
          <a:p>
            <a:pPr marL="349250" indent="-336550">
              <a:lnSpc>
                <a:spcPct val="100000"/>
              </a:lnSpc>
              <a:spcBef>
                <a:spcPts val="1145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Od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limitních k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indikativním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rozpočt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22401"/>
            <a:ext cx="9102739" cy="889211"/>
          </a:xfrm>
          <a:prstGeom prst="rect">
            <a:avLst/>
          </a:prstGeom>
        </p:spPr>
        <p:txBody>
          <a:bodyPr vert="horz" wrap="square" lIns="0" tIns="271011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Od </a:t>
            </a:r>
            <a:r>
              <a:rPr dirty="0" err="1"/>
              <a:t>pevných</a:t>
            </a:r>
            <a:r>
              <a:rPr dirty="0"/>
              <a:t> </a:t>
            </a:r>
            <a:r>
              <a:rPr dirty="0" err="1"/>
              <a:t>rozpočt</a:t>
            </a:r>
            <a:r>
              <a:rPr lang="cs-CZ" dirty="0"/>
              <a:t>ů</a:t>
            </a:r>
            <a:r>
              <a:rPr dirty="0"/>
              <a:t> k variantním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08386"/>
            <a:ext cx="8547100" cy="40131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Prvek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variantních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rozpočt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se objevuje stále častěji, protože</a:t>
            </a:r>
            <a:endParaRPr sz="2400" dirty="0">
              <a:latin typeface="Arial"/>
              <a:cs typeface="Arial"/>
            </a:endParaRPr>
          </a:p>
          <a:p>
            <a:pPr marL="349250" marR="381000" indent="-336550">
              <a:lnSpc>
                <a:spcPts val="2680"/>
              </a:lnSpc>
              <a:spcBef>
                <a:spcPts val="1455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budoucí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pr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běh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podnikání je v tržních podmínkách stále obtížnější předvídat; největší význam má obvykle objem a sortiment prodeje, který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však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m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že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být značně nejistý;</a:t>
            </a:r>
            <a:endParaRPr sz="2400" dirty="0">
              <a:latin typeface="Arial"/>
              <a:cs typeface="Arial"/>
            </a:endParaRPr>
          </a:p>
          <a:p>
            <a:pPr marL="349250" marR="5080" indent="-336550">
              <a:lnSpc>
                <a:spcPct val="93100"/>
              </a:lnSpc>
              <a:spcBef>
                <a:spcPts val="1345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budoucí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pr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běh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tzv. závislých veličin je vhodné usměrnit a hodnotit, až když je znám vývoj nezávisle proměnných; tento závěr se týká např. vývoje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variabilních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náklad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 ovlivněných objemem aktivit, který je vyvolává;</a:t>
            </a:r>
            <a:endParaRPr sz="2400" dirty="0">
              <a:latin typeface="Arial"/>
              <a:cs typeface="Arial"/>
            </a:endParaRPr>
          </a:p>
          <a:p>
            <a:pPr marL="349250" indent="-336550">
              <a:lnSpc>
                <a:spcPts val="2785"/>
              </a:lnSpc>
              <a:spcBef>
                <a:spcPts val="1190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techniku variantního rozpočtování výrazně usnadňuje</a:t>
            </a:r>
            <a:endParaRPr sz="2400" dirty="0">
              <a:latin typeface="Arial"/>
              <a:cs typeface="Arial"/>
            </a:endParaRPr>
          </a:p>
          <a:p>
            <a:pPr marL="349250">
              <a:lnSpc>
                <a:spcPts val="2785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automatizované zpracování dat.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22401"/>
            <a:ext cx="9102739" cy="1179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630"/>
              </a:lnSpc>
            </a:pPr>
            <a:r>
              <a:rPr dirty="0"/>
              <a:t>Od </a:t>
            </a:r>
            <a:r>
              <a:rPr dirty="0" err="1"/>
              <a:t>indexních</a:t>
            </a:r>
            <a:r>
              <a:rPr dirty="0"/>
              <a:t> </a:t>
            </a:r>
            <a:r>
              <a:rPr dirty="0" err="1"/>
              <a:t>rozpočt</a:t>
            </a:r>
            <a:r>
              <a:rPr lang="cs-CZ" dirty="0"/>
              <a:t>ů</a:t>
            </a:r>
            <a:r>
              <a:rPr dirty="0"/>
              <a:t> k rozpočtování s</a:t>
            </a:r>
          </a:p>
          <a:p>
            <a:pPr marL="12700">
              <a:lnSpc>
                <a:spcPts val="4590"/>
              </a:lnSpc>
            </a:pPr>
            <a:r>
              <a:rPr dirty="0"/>
              <a:t>nulovým základem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21086"/>
            <a:ext cx="8997950" cy="40131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Tzv.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Zero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Based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Budgeting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(ZBB)</a:t>
            </a:r>
            <a:endParaRPr sz="2400" dirty="0">
              <a:latin typeface="Arial"/>
              <a:cs typeface="Arial"/>
            </a:endParaRPr>
          </a:p>
          <a:p>
            <a:pPr marL="349250" marR="640715" indent="-336550">
              <a:lnSpc>
                <a:spcPts val="2680"/>
              </a:lnSpc>
              <a:spcBef>
                <a:spcPts val="1455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Vychází z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přehledu činností,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které daný útvar bude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nucen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provádět v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hodnoceném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budoucím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období,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nikoli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údaj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z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minulosti</a:t>
            </a:r>
            <a:endParaRPr sz="2400" dirty="0">
              <a:latin typeface="Arial"/>
              <a:cs typeface="Arial"/>
            </a:endParaRPr>
          </a:p>
          <a:p>
            <a:pPr marL="349250" indent="-336550">
              <a:lnSpc>
                <a:spcPts val="2780"/>
              </a:lnSpc>
              <a:spcBef>
                <a:spcPts val="1145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Úvaha jaké nezbytně nutné aktivity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bude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útvar provádět 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jaké</a:t>
            </a:r>
            <a:endParaRPr sz="2400" dirty="0">
              <a:latin typeface="Arial"/>
              <a:cs typeface="Arial"/>
            </a:endParaRPr>
          </a:p>
          <a:p>
            <a:pPr marL="349250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jsou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jejich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nutné náklady</a:t>
            </a:r>
            <a:endParaRPr sz="2400" dirty="0">
              <a:latin typeface="Arial"/>
              <a:cs typeface="Arial"/>
            </a:endParaRPr>
          </a:p>
          <a:p>
            <a:pPr marL="349250" marR="5080" indent="-336550">
              <a:lnSpc>
                <a:spcPct val="93100"/>
              </a:lnSpc>
              <a:spcBef>
                <a:spcPts val="1395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Součástí procesu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ZBB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ověřování potřebnosti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určité úrovně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poskytovaných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výkon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aktivit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činností,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zejména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servisních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útvar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těchto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útvar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je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riziko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indexního (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přír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stkového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)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rozpočtování nejvyšší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22401"/>
            <a:ext cx="9102739" cy="1179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630"/>
              </a:lnSpc>
            </a:pPr>
            <a:r>
              <a:rPr dirty="0"/>
              <a:t>Od </a:t>
            </a:r>
            <a:r>
              <a:rPr dirty="0" err="1"/>
              <a:t>rozpočt</a:t>
            </a:r>
            <a:r>
              <a:rPr lang="cs-CZ" dirty="0"/>
              <a:t>ů</a:t>
            </a:r>
            <a:r>
              <a:rPr dirty="0"/>
              <a:t> stanovených na pevně</a:t>
            </a:r>
          </a:p>
          <a:p>
            <a:pPr marL="12700">
              <a:lnSpc>
                <a:spcPts val="4590"/>
              </a:lnSpc>
            </a:pPr>
            <a:r>
              <a:rPr dirty="0"/>
              <a:t>určené období ke </a:t>
            </a:r>
            <a:r>
              <a:rPr dirty="0" err="1"/>
              <a:t>klouzavým</a:t>
            </a:r>
            <a:r>
              <a:rPr dirty="0"/>
              <a:t> </a:t>
            </a:r>
            <a:r>
              <a:rPr dirty="0" err="1"/>
              <a:t>rozpočt</a:t>
            </a:r>
            <a:r>
              <a:rPr lang="cs-CZ" dirty="0"/>
              <a:t>ů</a:t>
            </a:r>
            <a:r>
              <a:rPr dirty="0"/>
              <a:t>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21086"/>
            <a:ext cx="8961755" cy="52116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Zejména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kv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li výhodám</a:t>
            </a:r>
            <a:endParaRPr sz="2400" dirty="0">
              <a:latin typeface="Arial"/>
              <a:cs typeface="Arial"/>
            </a:endParaRPr>
          </a:p>
          <a:p>
            <a:pPr marL="349250" marR="1590675" indent="-336550">
              <a:lnSpc>
                <a:spcPts val="2680"/>
              </a:lnSpc>
              <a:spcBef>
                <a:spcPts val="1455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zajištění návaznosti mezi strategickými, taktickými a operativními rozpočty,</a:t>
            </a:r>
            <a:endParaRPr sz="2400" dirty="0">
              <a:latin typeface="Arial"/>
              <a:cs typeface="Arial"/>
            </a:endParaRPr>
          </a:p>
          <a:p>
            <a:pPr marL="349250" indent="-336550">
              <a:lnSpc>
                <a:spcPts val="2780"/>
              </a:lnSpc>
              <a:spcBef>
                <a:spcPts val="1145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omezení jednorázového přístupu k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rozpočt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 formou</a:t>
            </a:r>
            <a:endParaRPr sz="2400" dirty="0">
              <a:latin typeface="Arial"/>
              <a:cs typeface="Arial"/>
            </a:endParaRPr>
          </a:p>
          <a:p>
            <a:pPr marL="349250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"kampaně",</a:t>
            </a:r>
            <a:endParaRPr sz="2400" dirty="0">
              <a:latin typeface="Arial"/>
              <a:cs typeface="Arial"/>
            </a:endParaRPr>
          </a:p>
          <a:p>
            <a:pPr marL="349250" indent="-336550">
              <a:lnSpc>
                <a:spcPct val="100000"/>
              </a:lnSpc>
              <a:spcBef>
                <a:spcPts val="1200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raz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na rozpočtování jako na nepřetržitý proces,</a:t>
            </a:r>
            <a:endParaRPr sz="2400" dirty="0">
              <a:latin typeface="Arial"/>
              <a:cs typeface="Arial"/>
            </a:endParaRPr>
          </a:p>
          <a:p>
            <a:pPr marL="349250" indent="-336550">
              <a:lnSpc>
                <a:spcPct val="100000"/>
              </a:lnSpc>
              <a:spcBef>
                <a:spcPts val="1200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jsou racionálním kompromisem mezi</a:t>
            </a:r>
            <a:endParaRPr sz="2400" dirty="0">
              <a:latin typeface="Arial"/>
              <a:cs typeface="Arial"/>
            </a:endParaRPr>
          </a:p>
          <a:p>
            <a:pPr marL="1492250" marR="5080" lvl="1" indent="-565150">
              <a:lnSpc>
                <a:spcPts val="2680"/>
              </a:lnSpc>
              <a:spcBef>
                <a:spcPts val="1455"/>
              </a:spcBef>
              <a:buClr>
                <a:srgbClr val="FFFFFF"/>
              </a:buClr>
              <a:buFont typeface="Times New Roman"/>
              <a:buChar char="–"/>
              <a:tabLst>
                <a:tab pos="1492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nebezpečím, které plyne z toho, že se neaktualizují dříve zpracované rozpočty na základě změn, ke kterým došlo uvnitř a vně společnosti</a:t>
            </a:r>
            <a:endParaRPr sz="2400" dirty="0">
              <a:latin typeface="Arial"/>
              <a:cs typeface="Arial"/>
            </a:endParaRPr>
          </a:p>
          <a:p>
            <a:pPr marL="1492250" lvl="1" indent="-565150">
              <a:lnSpc>
                <a:spcPts val="2780"/>
              </a:lnSpc>
              <a:spcBef>
                <a:spcPts val="845"/>
              </a:spcBef>
              <a:buClr>
                <a:srgbClr val="FFFFFF"/>
              </a:buClr>
              <a:buFont typeface="Times New Roman"/>
              <a:buChar char="–"/>
              <a:tabLst>
                <a:tab pos="1492885" algn="l"/>
              </a:tabLst>
            </a:pP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snahou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přizp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sobit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rozpočet, kdykoliv se díky výše</a:t>
            </a:r>
            <a:endParaRPr sz="2400" dirty="0">
              <a:latin typeface="Arial"/>
              <a:cs typeface="Arial"/>
            </a:endParaRPr>
          </a:p>
          <a:p>
            <a:pPr marL="1492250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uvedeným změnám objeví pochybnosti o jeho splnění.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22401"/>
            <a:ext cx="9102739" cy="870488"/>
          </a:xfrm>
          <a:prstGeom prst="rect">
            <a:avLst/>
          </a:prstGeom>
        </p:spPr>
        <p:txBody>
          <a:bodyPr vert="horz" wrap="square" lIns="0" tIns="252469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Pojmové vymezení II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08386"/>
            <a:ext cx="8809990" cy="38251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9250" indent="-336550">
              <a:lnSpc>
                <a:spcPts val="2780"/>
              </a:lnSpc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podniková politika jako nástroj verbálního vymezení</a:t>
            </a:r>
            <a:endParaRPr sz="2400" dirty="0">
              <a:latin typeface="Arial"/>
              <a:cs typeface="Arial"/>
            </a:endParaRPr>
          </a:p>
          <a:p>
            <a:pPr marL="349250">
              <a:lnSpc>
                <a:spcPts val="2780"/>
              </a:lnSpc>
            </a:pP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strategických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cíl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podniku,</a:t>
            </a:r>
            <a:endParaRPr sz="2400" dirty="0">
              <a:latin typeface="Arial"/>
              <a:cs typeface="Arial"/>
            </a:endParaRPr>
          </a:p>
          <a:p>
            <a:pPr marL="349250" marR="596265" indent="-336550">
              <a:lnSpc>
                <a:spcPct val="93000"/>
              </a:lnSpc>
              <a:spcBef>
                <a:spcPts val="1400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plán jako strategicky, takticky nebo operativně orientovaný nástroj konkretizace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těchto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cíl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 resp.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prostředk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jejich dosažení, vyjádřený ve formě měřítek, jež se zaměřují na věcnou (naturální) stránku podnikatelského procesu, a</a:t>
            </a:r>
            <a:endParaRPr sz="2400" dirty="0">
              <a:latin typeface="Arial"/>
              <a:cs typeface="Arial"/>
            </a:endParaRPr>
          </a:p>
          <a:p>
            <a:pPr marL="349250" marR="5080" indent="-336550">
              <a:lnSpc>
                <a:spcPct val="93100"/>
              </a:lnSpc>
              <a:spcBef>
                <a:spcPts val="1395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rozpočet jako strategicky, takticky nebo operativně orientovaný nástroj konkretizace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těchto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cíl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 resp.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prostředk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jejich dosažení, vyjádřený ve formě měřítek, jež se zaměřují na hodnotovou stránku podnikatelského procesu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8636" rIns="0" bIns="0" rtlCol="0">
            <a:spAutoFit/>
          </a:bodyPr>
          <a:lstStyle/>
          <a:p>
            <a:pPr marL="12700" marR="5080">
              <a:lnSpc>
                <a:spcPts val="3679"/>
              </a:lnSpc>
            </a:pPr>
            <a:r>
              <a:rPr sz="3300" dirty="0"/>
              <a:t>Od univerzálních vztahových veličin k metodám založeným na vztahu k dílčím aktivitám</a:t>
            </a:r>
            <a:endParaRPr sz="33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490530" y="1808386"/>
            <a:ext cx="9102739" cy="40184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80"/>
              </a:lnSpc>
            </a:pPr>
            <a:r>
              <a:rPr dirty="0"/>
              <a:t>Tzv.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/>
              <a:t>AB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/>
              <a:t>techniky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/>
              <a:t>-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/>
              <a:t>Activity Based Techniques, techniky </a:t>
            </a:r>
            <a:r>
              <a:rPr dirty="0" err="1"/>
              <a:t>založené</a:t>
            </a:r>
            <a:r>
              <a:rPr dirty="0"/>
              <a:t> </a:t>
            </a:r>
            <a:r>
              <a:rPr dirty="0" err="1"/>
              <a:t>na</a:t>
            </a:r>
            <a:r>
              <a:rPr lang="cs-CZ" dirty="0"/>
              <a:t> </a:t>
            </a:r>
            <a:r>
              <a:rPr dirty="0" err="1"/>
              <a:t>analýze</a:t>
            </a:r>
            <a:r>
              <a:rPr dirty="0"/>
              <a:t> </a:t>
            </a:r>
            <a:r>
              <a:rPr dirty="0" err="1"/>
              <a:t>vztahu</a:t>
            </a:r>
            <a:r>
              <a:rPr dirty="0"/>
              <a:t> </a:t>
            </a:r>
            <a:r>
              <a:rPr dirty="0" err="1"/>
              <a:t>náklad</a:t>
            </a:r>
            <a:r>
              <a:rPr lang="cs-CZ" dirty="0"/>
              <a:t>ů</a:t>
            </a:r>
            <a:r>
              <a:rPr dirty="0"/>
              <a:t> a </a:t>
            </a:r>
            <a:r>
              <a:rPr dirty="0" err="1"/>
              <a:t>přínos</a:t>
            </a:r>
            <a:r>
              <a:rPr lang="cs-CZ" dirty="0"/>
              <a:t>ů</a:t>
            </a:r>
            <a:r>
              <a:rPr dirty="0"/>
              <a:t> k aktivitám</a:t>
            </a:r>
          </a:p>
          <a:p>
            <a:pPr marL="12700" marR="128270">
              <a:lnSpc>
                <a:spcPts val="2680"/>
              </a:lnSpc>
              <a:spcBef>
                <a:spcPts val="1455"/>
              </a:spcBef>
            </a:pPr>
            <a:r>
              <a:rPr dirty="0"/>
              <a:t>AB přístupy mají značný obecný potenciál i ve zkvalitnění procesu rozpočtování veličin, spojených s prováděním dílčích aktivit, a následně i činností a </a:t>
            </a:r>
            <a:r>
              <a:rPr dirty="0" err="1"/>
              <a:t>podnikových</a:t>
            </a:r>
            <a:r>
              <a:rPr dirty="0"/>
              <a:t> </a:t>
            </a:r>
            <a:r>
              <a:rPr dirty="0" err="1"/>
              <a:t>proces</a:t>
            </a:r>
            <a:r>
              <a:rPr lang="cs-CZ" dirty="0"/>
              <a:t>ů</a:t>
            </a:r>
            <a:endParaRPr dirty="0"/>
          </a:p>
          <a:p>
            <a:pPr marL="12700" marR="586105">
              <a:lnSpc>
                <a:spcPts val="2680"/>
              </a:lnSpc>
              <a:spcBef>
                <a:spcPts val="1400"/>
              </a:spcBef>
            </a:pPr>
            <a:r>
              <a:rPr dirty="0"/>
              <a:t>Tyto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/>
              <a:t>techniky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/>
              <a:t>-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/>
              <a:t>s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/>
              <a:t>ohledem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/>
              <a:t>na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/>
              <a:t>jejich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/>
              <a:t>pracnost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/>
              <a:t>– je třeba podrobit analýze "náklady versus přínosy"</a:t>
            </a:r>
          </a:p>
          <a:p>
            <a:pPr marL="12700" marR="6985">
              <a:lnSpc>
                <a:spcPct val="93200"/>
              </a:lnSpc>
              <a:spcBef>
                <a:spcPts val="1340"/>
              </a:spcBef>
            </a:pPr>
            <a:r>
              <a:rPr dirty="0"/>
              <a:t>Jejich </a:t>
            </a:r>
            <a:r>
              <a:rPr dirty="0" err="1"/>
              <a:t>aplikace</a:t>
            </a:r>
            <a:r>
              <a:rPr dirty="0"/>
              <a:t> m</a:t>
            </a:r>
            <a:r>
              <a:rPr lang="cs-CZ" dirty="0"/>
              <a:t>ů</a:t>
            </a:r>
            <a:r>
              <a:rPr dirty="0" err="1"/>
              <a:t>že</a:t>
            </a:r>
            <a:r>
              <a:rPr dirty="0"/>
              <a:t> přinést efekt zejména u aktivit, jejichž vývoj je v indiferentním nebo nepřímém vztahu k objemu prováděných </a:t>
            </a:r>
            <a:r>
              <a:rPr dirty="0" err="1"/>
              <a:t>finálních</a:t>
            </a:r>
            <a:r>
              <a:rPr dirty="0"/>
              <a:t> </a:t>
            </a:r>
            <a:r>
              <a:rPr dirty="0" err="1"/>
              <a:t>výkon</a:t>
            </a:r>
            <a:r>
              <a:rPr lang="cs-CZ" dirty="0"/>
              <a:t>ů</a:t>
            </a:r>
            <a:r>
              <a:rPr dirty="0"/>
              <a:t>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22401"/>
            <a:ext cx="9102739" cy="1179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630"/>
              </a:lnSpc>
            </a:pPr>
            <a:r>
              <a:rPr dirty="0"/>
              <a:t>Od </a:t>
            </a:r>
            <a:r>
              <a:rPr dirty="0" err="1"/>
              <a:t>limitních</a:t>
            </a:r>
            <a:r>
              <a:rPr dirty="0"/>
              <a:t> </a:t>
            </a:r>
            <a:r>
              <a:rPr dirty="0" err="1"/>
              <a:t>rozpočt</a:t>
            </a:r>
            <a:r>
              <a:rPr lang="cs-CZ" dirty="0"/>
              <a:t>ů</a:t>
            </a:r>
            <a:r>
              <a:rPr dirty="0"/>
              <a:t> k indikativním</a:t>
            </a:r>
          </a:p>
          <a:p>
            <a:pPr marL="12700">
              <a:lnSpc>
                <a:spcPts val="4590"/>
              </a:lnSpc>
            </a:pPr>
            <a:r>
              <a:rPr dirty="0" err="1"/>
              <a:t>rozpočt</a:t>
            </a:r>
            <a:r>
              <a:rPr lang="cs-CZ" dirty="0"/>
              <a:t>ů</a:t>
            </a:r>
            <a:r>
              <a:rPr dirty="0"/>
              <a:t>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21086"/>
            <a:ext cx="9042400" cy="38334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Rozvoj pozitivní motivace posiluje význam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indikativních rozpočtů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ts val="2780"/>
              </a:lnSpc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ovlivnitelných veličin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2400" dirty="0">
              <a:latin typeface="Arial"/>
              <a:cs typeface="Arial"/>
            </a:endParaRPr>
          </a:p>
          <a:p>
            <a:pPr marL="12700" marR="466090" algn="just">
              <a:lnSpc>
                <a:spcPts val="2680"/>
              </a:lnSpc>
              <a:spcBef>
                <a:spcPts val="1455"/>
              </a:spcBef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Absolutní či relativní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výše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rozpočt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 je vázána na dosažení jiné, pro rozvoj firmy významné veličiny, aniž by zároveň byla limitně omezena</a:t>
            </a:r>
            <a:endParaRPr sz="2400" dirty="0">
              <a:latin typeface="Arial"/>
              <a:cs typeface="Arial"/>
            </a:endParaRPr>
          </a:p>
          <a:p>
            <a:pPr marL="12700" marR="5080">
              <a:lnSpc>
                <a:spcPct val="93000"/>
              </a:lnSpc>
              <a:spcBef>
                <a:spcPts val="1345"/>
              </a:spcBef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Příkladem takového rozpočtu je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vazba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náklad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na reklamu na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vývoj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výnos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z prodeje. Indikativní rozpočet tak dává příslušnému manažerovi možnost zhodnotit rozhodovací problém ve všech jeho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souvislostech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náklad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a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přínos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 a tím eliminovat nebezpečí, že např.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úspora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náklad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m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že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firmu připravit o vyšší prospěch.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22401"/>
            <a:ext cx="9102739" cy="889211"/>
          </a:xfrm>
          <a:prstGeom prst="rect">
            <a:avLst/>
          </a:prstGeom>
        </p:spPr>
        <p:txBody>
          <a:bodyPr vert="horz" wrap="square" lIns="0" tIns="271011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Kontrola </a:t>
            </a:r>
            <a:r>
              <a:rPr dirty="0" err="1"/>
              <a:t>plnění</a:t>
            </a:r>
            <a:r>
              <a:rPr dirty="0"/>
              <a:t> </a:t>
            </a:r>
            <a:r>
              <a:rPr dirty="0" err="1"/>
              <a:t>rozpočt</a:t>
            </a:r>
            <a:r>
              <a:rPr lang="cs-CZ" dirty="0"/>
              <a:t>ů</a:t>
            </a:r>
            <a:r>
              <a:rPr dirty="0"/>
              <a:t> 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08386"/>
            <a:ext cx="9033510" cy="5098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Kvantifikace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analýza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rozdíl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–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odchylek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zejména příčina a</a:t>
            </a:r>
            <a:endParaRPr sz="2400" dirty="0">
              <a:latin typeface="Arial"/>
              <a:cs typeface="Arial"/>
            </a:endParaRPr>
          </a:p>
          <a:p>
            <a:pPr marL="349250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odpovědnost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95"/>
              </a:spcBef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Master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Budget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– operativní kontrola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dle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frekvence</a:t>
            </a:r>
            <a:endParaRPr sz="2400" dirty="0">
              <a:latin typeface="Arial"/>
              <a:cs typeface="Arial"/>
            </a:endParaRPr>
          </a:p>
          <a:p>
            <a:pPr marL="349250" indent="-336550">
              <a:lnSpc>
                <a:spcPct val="100000"/>
              </a:lnSpc>
              <a:spcBef>
                <a:spcPts val="695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Pěněžní toky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(CF)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– i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denní bázi</a:t>
            </a:r>
            <a:endParaRPr sz="2400" dirty="0">
              <a:latin typeface="Arial"/>
              <a:cs typeface="Arial"/>
            </a:endParaRPr>
          </a:p>
          <a:p>
            <a:pPr marL="349250" indent="-336550">
              <a:lnSpc>
                <a:spcPct val="100000"/>
              </a:lnSpc>
              <a:spcBef>
                <a:spcPts val="710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Výsledovka (PL)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obvykle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měsíčně</a:t>
            </a:r>
            <a:endParaRPr sz="2400" dirty="0">
              <a:latin typeface="Arial"/>
              <a:cs typeface="Arial"/>
            </a:endParaRPr>
          </a:p>
          <a:p>
            <a:pPr marL="349250" indent="-336550">
              <a:lnSpc>
                <a:spcPct val="100000"/>
              </a:lnSpc>
              <a:spcBef>
                <a:spcPts val="695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Rozvaha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(BS)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– čtvrtletně ,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pololetně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95"/>
              </a:spcBef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Zjišťování odchylek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skutečně dosahované veličiny se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srovnávají</a:t>
            </a:r>
            <a:endParaRPr sz="2400" dirty="0">
              <a:latin typeface="Arial"/>
              <a:cs typeface="Arial"/>
            </a:endParaRPr>
          </a:p>
          <a:p>
            <a:pPr marL="349250" indent="-336550">
              <a:lnSpc>
                <a:spcPct val="100000"/>
              </a:lnSpc>
              <a:spcBef>
                <a:spcPts val="695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absolutním rozpoč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­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tem</a:t>
            </a:r>
            <a:endParaRPr sz="2400" dirty="0">
              <a:latin typeface="Arial"/>
              <a:cs typeface="Arial"/>
            </a:endParaRPr>
          </a:p>
          <a:p>
            <a:pPr marL="349250" indent="-336550">
              <a:lnSpc>
                <a:spcPct val="100000"/>
              </a:lnSpc>
              <a:spcBef>
                <a:spcPts val="695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rozpočtem lineárně přepočteným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skutečný objem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aktivity</a:t>
            </a:r>
            <a:endParaRPr sz="2400" dirty="0">
              <a:latin typeface="Arial"/>
              <a:cs typeface="Arial"/>
            </a:endParaRPr>
          </a:p>
          <a:p>
            <a:pPr marL="349250" marR="62230" indent="-336550">
              <a:lnSpc>
                <a:spcPts val="2680"/>
              </a:lnSpc>
              <a:spcBef>
                <a:spcPts val="965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variantním rozpočtem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při jehož přepočtu se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respektuje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závislost,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resp.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nezávislost hodnocené rozpočtované veličiny ve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vztahu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objemu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aktivity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22401"/>
            <a:ext cx="9102739" cy="870488"/>
          </a:xfrm>
          <a:prstGeom prst="rect">
            <a:avLst/>
          </a:prstGeom>
        </p:spPr>
        <p:txBody>
          <a:bodyPr vert="horz" wrap="square" lIns="0" tIns="252469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Kontrola </a:t>
            </a:r>
            <a:r>
              <a:rPr dirty="0" err="1"/>
              <a:t>plnění</a:t>
            </a:r>
            <a:r>
              <a:rPr dirty="0"/>
              <a:t> </a:t>
            </a:r>
            <a:r>
              <a:rPr dirty="0" err="1"/>
              <a:t>rozpočt</a:t>
            </a:r>
            <a:r>
              <a:rPr lang="cs-CZ" dirty="0"/>
              <a:t>ů</a:t>
            </a:r>
            <a:r>
              <a:rPr dirty="0"/>
              <a:t> II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26" y="1808386"/>
            <a:ext cx="8998585" cy="50619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Konkretizace uvedených možností představuje tyto tendence:</a:t>
            </a:r>
            <a:endParaRPr sz="2400" dirty="0">
              <a:latin typeface="Arial"/>
              <a:cs typeface="Arial"/>
            </a:endParaRPr>
          </a:p>
          <a:p>
            <a:pPr marL="349250" marR="190500" indent="-336550">
              <a:lnSpc>
                <a:spcPts val="2680"/>
              </a:lnSpc>
              <a:spcBef>
                <a:spcPts val="1455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kontrola ve vztahu k absolutnímu rozpočtu u veličin, které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nemají vztah k měřitelnému objemu aktivity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nebo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obtížně kvantifikovatelných aktivit</a:t>
            </a:r>
            <a:endParaRPr sz="2400" dirty="0">
              <a:latin typeface="Arial"/>
              <a:cs typeface="Arial"/>
            </a:endParaRPr>
          </a:p>
          <a:p>
            <a:pPr marL="349250" marR="5080" indent="-336550">
              <a:lnSpc>
                <a:spcPct val="93000"/>
              </a:lnSpc>
              <a:spcBef>
                <a:spcPts val="1345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  <a:tab pos="7687309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kontrola ve vztahu k lineárně přepočtenému rozpočtu	na skutečný objem aktivity zejména v případě, že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hodnocená veličina bezprostředně souvisí s růstem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či poklesem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výkonů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pokud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smyslem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kontroly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vyjádření efektu z lepšího či horšího využití kapacity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využívaných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ekonomických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zdroj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endParaRPr sz="2400" dirty="0">
              <a:latin typeface="Arial"/>
              <a:cs typeface="Arial"/>
            </a:endParaRPr>
          </a:p>
          <a:p>
            <a:pPr marL="349250" marR="32384" indent="-336550">
              <a:lnSpc>
                <a:spcPts val="2680"/>
              </a:lnSpc>
              <a:spcBef>
                <a:spcPts val="1455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variantní rozpočtování se uplatňuje ve všech případech kontroly takových rozpočtovaných veličin, které jsou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různě ovlivněny vývojem podnikatelské aktivity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nebo jiné konkrétněji vyjádřené nezávisle proměnné, která vyjadřuje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objem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výkon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22401"/>
            <a:ext cx="9102739" cy="870488"/>
          </a:xfrm>
          <a:prstGeom prst="rect">
            <a:avLst/>
          </a:prstGeom>
        </p:spPr>
        <p:txBody>
          <a:bodyPr vert="horz" wrap="square" lIns="0" tIns="252469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Kontrola </a:t>
            </a:r>
            <a:r>
              <a:rPr dirty="0" err="1"/>
              <a:t>plnění</a:t>
            </a:r>
            <a:r>
              <a:rPr dirty="0"/>
              <a:t> </a:t>
            </a:r>
            <a:r>
              <a:rPr dirty="0" err="1"/>
              <a:t>rozpočt</a:t>
            </a:r>
            <a:r>
              <a:rPr lang="cs-CZ" dirty="0"/>
              <a:t>ů</a:t>
            </a:r>
            <a:r>
              <a:rPr dirty="0"/>
              <a:t> III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08386"/>
            <a:ext cx="9085580" cy="53924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Základními typy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odchylek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 které lze kvantifikovat a analyzovat</a:t>
            </a:r>
            <a:endParaRPr sz="2400" dirty="0">
              <a:latin typeface="Arial"/>
              <a:cs typeface="Arial"/>
            </a:endParaRPr>
          </a:p>
          <a:p>
            <a:pPr marL="349250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podle příčiny a odpovědnosti, jsou zejména</a:t>
            </a:r>
            <a:endParaRPr sz="2400" dirty="0">
              <a:latin typeface="Arial"/>
              <a:cs typeface="Arial"/>
            </a:endParaRPr>
          </a:p>
          <a:p>
            <a:pPr marL="349250" marR="5080" indent="-336550">
              <a:lnSpc>
                <a:spcPts val="2680"/>
              </a:lnSpc>
              <a:spcBef>
                <a:spcPts val="1455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kvalitativní odchylky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 vznikající rozdílem mezi rozpočtovanou a skutečnou úrovní dosažené ceny, mzdového ocenění a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jiných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parametr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souvisejících s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oceněním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hodnocené veličiny,</a:t>
            </a:r>
            <a:endParaRPr sz="2400" dirty="0">
              <a:latin typeface="Arial"/>
              <a:cs typeface="Arial"/>
            </a:endParaRPr>
          </a:p>
          <a:p>
            <a:pPr marL="349250" marR="440690" indent="-336550">
              <a:lnSpc>
                <a:spcPct val="93100"/>
              </a:lnSpc>
              <a:spcBef>
                <a:spcPts val="840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kvantitativní odchylky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 které vznikají naopak z rozdílu mezi rozpočtovanou a skutečnou úrovní naturální spotřeby,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prodaných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výkon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a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jiných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parametr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souvisejících s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věcnou podstatou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hodnocené veličiny</a:t>
            </a:r>
            <a:endParaRPr sz="2400" dirty="0">
              <a:latin typeface="Arial"/>
              <a:cs typeface="Arial"/>
            </a:endParaRPr>
          </a:p>
          <a:p>
            <a:pPr marL="349250" marR="685800" indent="-336550">
              <a:lnSpc>
                <a:spcPct val="93100"/>
              </a:lnSpc>
              <a:spcBef>
                <a:spcPts val="894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sortimentní odchylky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 kvantifikující rozdíl mezi směrným a skutečným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sortimentním složením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nakupovaných a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prodávaných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výkon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endParaRPr sz="2400" dirty="0">
              <a:latin typeface="Arial"/>
              <a:cs typeface="Arial"/>
            </a:endParaRPr>
          </a:p>
          <a:p>
            <a:pPr marL="349250" marR="1586230" indent="-336550">
              <a:lnSpc>
                <a:spcPts val="2680"/>
              </a:lnSpc>
              <a:spcBef>
                <a:spcPts val="950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odchylky z výtěžnosti a úspornosti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vynakládaných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ekonomických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zdroj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22401"/>
            <a:ext cx="9102739" cy="889211"/>
          </a:xfrm>
          <a:prstGeom prst="rect">
            <a:avLst/>
          </a:prstGeom>
        </p:spPr>
        <p:txBody>
          <a:bodyPr vert="horz" wrap="square" lIns="0" tIns="271011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Shrnutí kapitoly 10 I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490530" y="1808386"/>
            <a:ext cx="9102739" cy="36483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80"/>
              </a:lnSpc>
            </a:pPr>
            <a:r>
              <a:rPr dirty="0"/>
              <a:t>Na počátku devadesátých let 20. století došlo v našich podnicích</a:t>
            </a:r>
          </a:p>
          <a:p>
            <a:pPr marL="12700">
              <a:lnSpc>
                <a:spcPts val="2780"/>
              </a:lnSpc>
            </a:pPr>
            <a:r>
              <a:rPr dirty="0"/>
              <a:t>ke značnému poklesu zájmu o využití tzv. cílových informací</a:t>
            </a:r>
          </a:p>
          <a:p>
            <a:pPr marL="12700" marR="5080">
              <a:lnSpc>
                <a:spcPct val="93000"/>
              </a:lnSpc>
              <a:spcBef>
                <a:spcPts val="1400"/>
              </a:spcBef>
            </a:pPr>
            <a:r>
              <a:rPr dirty="0"/>
              <a:t>Ke značným změnám v tvorbě a využití </a:t>
            </a:r>
            <a:r>
              <a:rPr dirty="0" err="1"/>
              <a:t>systému</a:t>
            </a:r>
            <a:r>
              <a:rPr dirty="0"/>
              <a:t> </a:t>
            </a:r>
            <a:r>
              <a:rPr dirty="0" err="1"/>
              <a:t>plán</a:t>
            </a:r>
            <a:r>
              <a:rPr lang="cs-CZ" dirty="0"/>
              <a:t>ů</a:t>
            </a:r>
            <a:r>
              <a:rPr dirty="0"/>
              <a:t> a </a:t>
            </a:r>
            <a:r>
              <a:rPr dirty="0" err="1"/>
              <a:t>rozpočt</a:t>
            </a:r>
            <a:r>
              <a:rPr lang="cs-CZ" dirty="0"/>
              <a:t>ů</a:t>
            </a:r>
            <a:r>
              <a:rPr dirty="0"/>
              <a:t> ovšem došlo ve stejném období i v zemích s vyspělou tržní ekonomikou. </a:t>
            </a:r>
            <a:r>
              <a:rPr dirty="0" err="1"/>
              <a:t>Tradiční</a:t>
            </a:r>
            <a:r>
              <a:rPr dirty="0"/>
              <a:t> </a:t>
            </a:r>
            <a:r>
              <a:rPr dirty="0" err="1"/>
              <a:t>zp</a:t>
            </a:r>
            <a:r>
              <a:rPr lang="cs-CZ" dirty="0"/>
              <a:t>ů</a:t>
            </a:r>
            <a:r>
              <a:rPr dirty="0"/>
              <a:t>sob </a:t>
            </a:r>
            <a:r>
              <a:rPr dirty="0" err="1"/>
              <a:t>zobrazení</a:t>
            </a:r>
            <a:r>
              <a:rPr dirty="0"/>
              <a:t> </a:t>
            </a:r>
            <a:r>
              <a:rPr dirty="0" err="1"/>
              <a:t>faktor</a:t>
            </a:r>
            <a:r>
              <a:rPr lang="cs-CZ" dirty="0"/>
              <a:t>ů</a:t>
            </a:r>
            <a:r>
              <a:rPr dirty="0"/>
              <a:t>, ovlivňujících zejména hodnotové výsledky podniku, se totiž dostal do rozporu se změnami podnikatelského prostředí. Vývoj systému cílových informací probíhá v kontextu šířeji </a:t>
            </a:r>
            <a:r>
              <a:rPr dirty="0" err="1"/>
              <a:t>koncipovaných</a:t>
            </a:r>
            <a:r>
              <a:rPr dirty="0"/>
              <a:t> </a:t>
            </a:r>
            <a:r>
              <a:rPr dirty="0" err="1"/>
              <a:t>požadavk</a:t>
            </a:r>
            <a:r>
              <a:rPr lang="cs-CZ" dirty="0"/>
              <a:t>ů</a:t>
            </a:r>
            <a:r>
              <a:rPr dirty="0"/>
              <a:t> na změny v cílech, obsahu a struktuře informačního systému podniku</a:t>
            </a:r>
          </a:p>
          <a:p>
            <a:pPr marL="12700">
              <a:lnSpc>
                <a:spcPts val="2680"/>
              </a:lnSpc>
            </a:pPr>
            <a:r>
              <a:rPr dirty="0"/>
              <a:t>-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/>
              <a:t>včetně manažerského účetnictví jako jeho podstatné části.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22401"/>
            <a:ext cx="9102739" cy="741478"/>
          </a:xfrm>
          <a:prstGeom prst="rect">
            <a:avLst/>
          </a:prstGeom>
        </p:spPr>
        <p:txBody>
          <a:bodyPr vert="horz" wrap="square" lIns="0" tIns="124707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Shrnutí kapitoly 10 II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798192"/>
            <a:ext cx="9082405" cy="54209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00710">
              <a:lnSpc>
                <a:spcPct val="93100"/>
              </a:lnSpc>
            </a:pP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Hlavním cílem je omezením neurčitosti zefektivnit rozhodovací proces. Prostředkem je analýza možných komplikací, zhodnocení variant řešení a podpora variant, které dlouhodobě optimalizují činnost firmy.</a:t>
            </a:r>
            <a:endParaRPr sz="2300" dirty="0">
              <a:latin typeface="Arial"/>
              <a:cs typeface="Arial"/>
            </a:endParaRPr>
          </a:p>
          <a:p>
            <a:pPr marL="12700" marR="5080">
              <a:lnSpc>
                <a:spcPct val="93100"/>
              </a:lnSpc>
              <a:spcBef>
                <a:spcPts val="595"/>
              </a:spcBef>
              <a:tabLst>
                <a:tab pos="6929120" algn="l"/>
              </a:tabLst>
            </a:pP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Značná </a:t>
            </a:r>
            <a:r>
              <a:rPr sz="2300" dirty="0" err="1">
                <a:solidFill>
                  <a:srgbClr val="FFFFFF"/>
                </a:solidFill>
                <a:latin typeface="Arial"/>
                <a:cs typeface="Arial"/>
              </a:rPr>
              <a:t>část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300" dirty="0" err="1">
                <a:solidFill>
                  <a:srgbClr val="FFFFFF"/>
                </a:solidFill>
                <a:latin typeface="Arial"/>
                <a:cs typeface="Arial"/>
              </a:rPr>
              <a:t>podnik</a:t>
            </a:r>
            <a:r>
              <a:rPr lang="cs-CZ" sz="23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 se soustřeďuje na zpracování </a:t>
            </a:r>
            <a:r>
              <a:rPr sz="2300" dirty="0" err="1">
                <a:solidFill>
                  <a:srgbClr val="FFFFFF"/>
                </a:solidFill>
                <a:latin typeface="Arial"/>
                <a:cs typeface="Arial"/>
              </a:rPr>
              <a:t>taktických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300" dirty="0" err="1">
                <a:solidFill>
                  <a:srgbClr val="FFFFFF"/>
                </a:solidFill>
                <a:latin typeface="Arial"/>
                <a:cs typeface="Arial"/>
              </a:rPr>
              <a:t>plán</a:t>
            </a:r>
            <a:r>
              <a:rPr lang="cs-CZ" sz="23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 a </a:t>
            </a:r>
            <a:r>
              <a:rPr sz="2300" dirty="0" err="1">
                <a:solidFill>
                  <a:srgbClr val="FFFFFF"/>
                </a:solidFill>
                <a:latin typeface="Arial"/>
                <a:cs typeface="Arial"/>
              </a:rPr>
              <a:t>rozpočt</a:t>
            </a:r>
            <a:r>
              <a:rPr lang="cs-CZ" sz="23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 s časovým horizontem, který váže na přirozenou délku podnikatelského cyklu. Účinnost takto orientovaných	</a:t>
            </a:r>
            <a:r>
              <a:rPr sz="2300" dirty="0" err="1">
                <a:solidFill>
                  <a:srgbClr val="FFFFFF"/>
                </a:solidFill>
                <a:latin typeface="Arial"/>
                <a:cs typeface="Arial"/>
              </a:rPr>
              <a:t>nástroj</a:t>
            </a:r>
            <a:r>
              <a:rPr lang="cs-CZ" sz="23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300" dirty="0" err="1">
                <a:solidFill>
                  <a:srgbClr val="FFFFFF"/>
                </a:solidFill>
                <a:latin typeface="Arial"/>
                <a:cs typeface="Arial"/>
              </a:rPr>
              <a:t>vzr</a:t>
            </a:r>
            <a:r>
              <a:rPr lang="cs-CZ" sz="23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300" dirty="0" err="1">
                <a:solidFill>
                  <a:srgbClr val="FFFFFF"/>
                </a:solidFill>
                <a:latin typeface="Arial"/>
                <a:cs typeface="Arial"/>
              </a:rPr>
              <a:t>stá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, jsou-li zpracovány v kontextu strategicky </a:t>
            </a:r>
            <a:r>
              <a:rPr sz="2300" dirty="0" err="1">
                <a:solidFill>
                  <a:srgbClr val="FFFFFF"/>
                </a:solidFill>
                <a:latin typeface="Arial"/>
                <a:cs typeface="Arial"/>
              </a:rPr>
              <a:t>orientovaných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300" dirty="0" err="1">
                <a:solidFill>
                  <a:srgbClr val="FFFFFF"/>
                </a:solidFill>
                <a:latin typeface="Arial"/>
                <a:cs typeface="Arial"/>
              </a:rPr>
              <a:t>plán</a:t>
            </a:r>
            <a:r>
              <a:rPr lang="cs-CZ" sz="23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 a </a:t>
            </a:r>
            <a:r>
              <a:rPr sz="2300" dirty="0" err="1">
                <a:solidFill>
                  <a:srgbClr val="FFFFFF"/>
                </a:solidFill>
                <a:latin typeface="Arial"/>
                <a:cs typeface="Arial"/>
              </a:rPr>
              <a:t>rozpočt</a:t>
            </a:r>
            <a:r>
              <a:rPr lang="cs-CZ" sz="23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, navázané na podnikové politiky.</a:t>
            </a:r>
            <a:endParaRPr sz="2300" dirty="0">
              <a:latin typeface="Arial"/>
              <a:cs typeface="Arial"/>
            </a:endParaRPr>
          </a:p>
          <a:p>
            <a:pPr marL="12700" marR="172720">
              <a:lnSpc>
                <a:spcPct val="93000"/>
              </a:lnSpc>
              <a:spcBef>
                <a:spcPts val="600"/>
              </a:spcBef>
              <a:tabLst>
                <a:tab pos="4772025" algn="l"/>
                <a:tab pos="8168640" algn="l"/>
              </a:tabLst>
            </a:pP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Základní problém strategického řízení je otázka, z čeho odvodit cílové dominanty sledované v dlouhodobém horizontu. Je výhodné vyjít z koncepce podniku jako tzv. otevřeného systému a z tzv.</a:t>
            </a:r>
            <a:r>
              <a:rPr sz="23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teorie</a:t>
            </a:r>
            <a:r>
              <a:rPr sz="23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koalice. Závěrem je, že dlouhodobé	cílové dominanty je účelné formulovat</a:t>
            </a:r>
            <a:r>
              <a:rPr sz="23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23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systému hodnotově i věcně, které budou strategicky </a:t>
            </a:r>
            <a:r>
              <a:rPr sz="2300" dirty="0" err="1">
                <a:solidFill>
                  <a:srgbClr val="FFFFFF"/>
                </a:solidFill>
                <a:latin typeface="Arial"/>
                <a:cs typeface="Arial"/>
              </a:rPr>
              <a:t>sledovat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 r</a:t>
            </a:r>
            <a:r>
              <a:rPr lang="cs-CZ" sz="23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300" dirty="0" err="1">
                <a:solidFill>
                  <a:srgbClr val="FFFFFF"/>
                </a:solidFill>
                <a:latin typeface="Arial"/>
                <a:cs typeface="Arial"/>
              </a:rPr>
              <a:t>st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 tržní hodnoty podniku a zohledňovat zájmy </a:t>
            </a:r>
            <a:r>
              <a:rPr sz="2300" dirty="0" err="1">
                <a:solidFill>
                  <a:srgbClr val="FFFFFF"/>
                </a:solidFill>
                <a:latin typeface="Arial"/>
                <a:cs typeface="Arial"/>
              </a:rPr>
              <a:t>ostatních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 partner</a:t>
            </a:r>
            <a:r>
              <a:rPr lang="cs-CZ" sz="23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, s nimiž podnik přichází do vzájemných interakcí.</a:t>
            </a:r>
            <a:endParaRPr sz="23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22401"/>
            <a:ext cx="9102739" cy="870488"/>
          </a:xfrm>
          <a:prstGeom prst="rect">
            <a:avLst/>
          </a:prstGeom>
        </p:spPr>
        <p:txBody>
          <a:bodyPr vert="horz" wrap="square" lIns="0" tIns="252469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Shrnutí kapitoly 10 III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08386"/>
            <a:ext cx="9037320" cy="5675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75895">
              <a:lnSpc>
                <a:spcPct val="9300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Nejpropracovanější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ze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systém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těchto kritérií je v současné době Balanced Scorecard. Jeho kvalitativním přínosem je, že orientuje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pozornost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manažer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 na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hybné síly, které zajišťují dlouhodobý podnikový rozvoj. Pokud se podniku podaří zajistit příznivý vývoj těchto hybných sil, dlouhodobě příznivý vývoj hodnotových kritérií je „jen“ d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sledkem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. Avšak krátkodobě a takticky lze realizovat opatření, která vedou k r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stu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hodnotových kritérií, ale dlouhodobý rozvoj podniku podlamují</a:t>
            </a:r>
            <a:endParaRPr sz="2400" dirty="0">
              <a:latin typeface="Arial"/>
              <a:cs typeface="Arial"/>
            </a:endParaRPr>
          </a:p>
          <a:p>
            <a:pPr marL="12700" marR="5080">
              <a:lnSpc>
                <a:spcPct val="93000"/>
              </a:lnSpc>
              <a:spcBef>
                <a:spcPts val="1400"/>
              </a:spcBef>
              <a:tabLst>
                <a:tab pos="7499350" algn="l"/>
              </a:tabLst>
            </a:pP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Vzr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stá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d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ležitost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strategicky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orientovaných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rozpočt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při řízení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režijních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náklad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. Tzv. strategické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řízení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náklad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lze charakterizovat zejména dvěma základními přístupy: dlouhodobým horizontem řízení a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orientací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náklad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k situaci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na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trhu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Mezi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základní metody strategického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řízení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náklad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patří Value Chain Analysis a na ní navazující Activity Based Cost Management, Life Time Costing, Target Costing a hodnotová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analýza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výrobk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22401"/>
            <a:ext cx="9102739" cy="870488"/>
          </a:xfrm>
          <a:prstGeom prst="rect">
            <a:avLst/>
          </a:prstGeom>
        </p:spPr>
        <p:txBody>
          <a:bodyPr vert="horz" wrap="square" lIns="0" tIns="252469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Shrnutí kapitoly 10 IV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490530" y="1808386"/>
            <a:ext cx="9102739" cy="46596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680"/>
              </a:lnSpc>
            </a:pPr>
            <a:r>
              <a:rPr dirty="0"/>
              <a:t>Smyslem takticky orientovaného systému </a:t>
            </a:r>
            <a:r>
              <a:rPr dirty="0" err="1"/>
              <a:t>podnikových</a:t>
            </a:r>
            <a:r>
              <a:rPr dirty="0"/>
              <a:t> </a:t>
            </a:r>
            <a:r>
              <a:rPr dirty="0" err="1"/>
              <a:t>plán</a:t>
            </a:r>
            <a:r>
              <a:rPr lang="cs-CZ" dirty="0"/>
              <a:t>ů</a:t>
            </a:r>
            <a:r>
              <a:rPr dirty="0"/>
              <a:t> a </a:t>
            </a:r>
            <a:r>
              <a:rPr dirty="0" err="1"/>
              <a:t>rozpočt</a:t>
            </a:r>
            <a:r>
              <a:rPr lang="cs-CZ" dirty="0"/>
              <a:t>ů</a:t>
            </a:r>
            <a:r>
              <a:rPr dirty="0"/>
              <a:t> je konkretizovat strategické podnikové cíle do podoby </a:t>
            </a:r>
            <a:r>
              <a:rPr dirty="0" err="1"/>
              <a:t>kvantifikovatelných</a:t>
            </a:r>
            <a:r>
              <a:rPr dirty="0"/>
              <a:t> </a:t>
            </a:r>
            <a:r>
              <a:rPr dirty="0" err="1"/>
              <a:t>výstup</a:t>
            </a:r>
            <a:r>
              <a:rPr lang="cs-CZ" dirty="0"/>
              <a:t>ů</a:t>
            </a:r>
            <a:r>
              <a:rPr dirty="0"/>
              <a:t>, celý systém je charakteristický snahou o systémovou naturálně hodnotovou integraci jednotlivých</a:t>
            </a:r>
          </a:p>
          <a:p>
            <a:pPr marL="12700">
              <a:lnSpc>
                <a:spcPts val="2530"/>
              </a:lnSpc>
            </a:pPr>
            <a:r>
              <a:rPr dirty="0"/>
              <a:t>řízených oblastí; páteří celého systému jsou hodnotové cíle</a:t>
            </a:r>
          </a:p>
          <a:p>
            <a:pPr marL="12700">
              <a:lnSpc>
                <a:spcPts val="2780"/>
              </a:lnSpc>
            </a:pPr>
            <a:r>
              <a:rPr dirty="0"/>
              <a:t>specifikované v hlavním podnikovém rozpočtu.</a:t>
            </a:r>
          </a:p>
          <a:p>
            <a:pPr marL="12700" marR="777240">
              <a:lnSpc>
                <a:spcPts val="2680"/>
              </a:lnSpc>
              <a:spcBef>
                <a:spcPts val="1455"/>
              </a:spcBef>
            </a:pPr>
            <a:r>
              <a:rPr dirty="0"/>
              <a:t>Hlavní podnikový rozpočet je předběžně vyjádřenou obdobou účetní závěrky finančního účetnictví, ovšem je vymezeny a strukturovány dle zásady tzv. duálního zobrazení. Jednou</a:t>
            </a:r>
          </a:p>
          <a:p>
            <a:pPr marL="12700">
              <a:lnSpc>
                <a:spcPts val="2520"/>
              </a:lnSpc>
            </a:pPr>
            <a:r>
              <a:rPr dirty="0"/>
              <a:t>z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/>
              <a:t>tendencí, která tento duální přístup posiluje, je </a:t>
            </a:r>
            <a:r>
              <a:rPr dirty="0" err="1"/>
              <a:t>vzr</a:t>
            </a:r>
            <a:r>
              <a:rPr lang="cs-CZ" dirty="0"/>
              <a:t>ů</a:t>
            </a:r>
            <a:r>
              <a:rPr dirty="0" err="1"/>
              <a:t>stající</a:t>
            </a:r>
            <a:r>
              <a:rPr dirty="0"/>
              <a:t> zájem</a:t>
            </a:r>
          </a:p>
          <a:p>
            <a:pPr marL="12700" marR="173990">
              <a:lnSpc>
                <a:spcPct val="93100"/>
              </a:lnSpc>
              <a:spcBef>
                <a:spcPts val="95"/>
              </a:spcBef>
            </a:pPr>
            <a:r>
              <a:rPr dirty="0" err="1"/>
              <a:t>podnik</a:t>
            </a:r>
            <a:r>
              <a:rPr lang="cs-CZ" dirty="0"/>
              <a:t>ů</a:t>
            </a:r>
            <a:r>
              <a:rPr dirty="0"/>
              <a:t> budovat systém hodnotových kritérií nikoliv na bázi rozkladu tradičních kritérií výnosnosti kapitálu, ale ve vztahu k tzv.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/>
              <a:t>přidané ekonomické hodnotě.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22401"/>
            <a:ext cx="9102739" cy="870488"/>
          </a:xfrm>
          <a:prstGeom prst="rect">
            <a:avLst/>
          </a:prstGeom>
        </p:spPr>
        <p:txBody>
          <a:bodyPr vert="horz" wrap="square" lIns="0" tIns="252469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Shrnutí kapitoly 10 V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490530" y="1808386"/>
            <a:ext cx="9102739" cy="46403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93000"/>
              </a:lnSpc>
            </a:pPr>
            <a:r>
              <a:rPr dirty="0"/>
              <a:t>Účinnost </a:t>
            </a:r>
            <a:r>
              <a:rPr dirty="0" err="1"/>
              <a:t>systému</a:t>
            </a:r>
            <a:r>
              <a:rPr dirty="0"/>
              <a:t> </a:t>
            </a:r>
            <a:r>
              <a:rPr dirty="0" err="1"/>
              <a:t>plán</a:t>
            </a:r>
            <a:r>
              <a:rPr lang="cs-CZ" dirty="0"/>
              <a:t>ů</a:t>
            </a:r>
            <a:r>
              <a:rPr dirty="0"/>
              <a:t> a </a:t>
            </a:r>
            <a:r>
              <a:rPr dirty="0" err="1"/>
              <a:t>rozpočt</a:t>
            </a:r>
            <a:r>
              <a:rPr lang="cs-CZ" dirty="0"/>
              <a:t>ů</a:t>
            </a:r>
            <a:r>
              <a:rPr dirty="0"/>
              <a:t> je výrazně ovlivněna tím, jak se daří transformovat podnikové plány a rozpočty na nižší odpovědnostní úrovně, jak úspěšná je implementace celého systému jako nástroje komunikace a koordinace, a jak úzce je spojen s nástroji hmotné zainteresovanosti.</a:t>
            </a:r>
          </a:p>
          <a:p>
            <a:pPr marL="12700" marR="36830">
              <a:lnSpc>
                <a:spcPts val="2690"/>
              </a:lnSpc>
              <a:spcBef>
                <a:spcPts val="1440"/>
              </a:spcBef>
            </a:pPr>
            <a:r>
              <a:rPr dirty="0"/>
              <a:t>Základními principy transformace </a:t>
            </a:r>
            <a:r>
              <a:rPr dirty="0" err="1"/>
              <a:t>podnikových</a:t>
            </a:r>
            <a:r>
              <a:rPr dirty="0"/>
              <a:t> </a:t>
            </a:r>
            <a:r>
              <a:rPr dirty="0" err="1"/>
              <a:t>plán</a:t>
            </a:r>
            <a:r>
              <a:rPr lang="cs-CZ" dirty="0"/>
              <a:t>ů</a:t>
            </a:r>
            <a:r>
              <a:rPr dirty="0"/>
              <a:t> a </a:t>
            </a:r>
            <a:r>
              <a:rPr dirty="0" err="1"/>
              <a:t>rozpočt</a:t>
            </a:r>
            <a:r>
              <a:rPr lang="cs-CZ" dirty="0"/>
              <a:t>ů</a:t>
            </a:r>
            <a:r>
              <a:rPr dirty="0"/>
              <a:t> na nižší odpovědnostní úrovně jsou konzistence hodnotících kritérií</a:t>
            </a:r>
          </a:p>
          <a:p>
            <a:pPr marL="12700">
              <a:lnSpc>
                <a:spcPts val="2515"/>
              </a:lnSpc>
            </a:pPr>
            <a:r>
              <a:rPr dirty="0"/>
              <a:t>na obou úrovních, ovlivnitelnost a motivační účinnost. Zajištění</a:t>
            </a:r>
          </a:p>
          <a:p>
            <a:pPr marL="12700" marR="201930">
              <a:lnSpc>
                <a:spcPct val="93000"/>
              </a:lnSpc>
              <a:spcBef>
                <a:spcPts val="100"/>
              </a:spcBef>
              <a:tabLst>
                <a:tab pos="2163445" algn="l"/>
                <a:tab pos="3859529" algn="l"/>
              </a:tabLst>
            </a:pPr>
            <a:r>
              <a:rPr dirty="0" err="1"/>
              <a:t>těchto</a:t>
            </a:r>
            <a:r>
              <a:rPr dirty="0"/>
              <a:t> </a:t>
            </a:r>
            <a:r>
              <a:rPr dirty="0" err="1"/>
              <a:t>princip</a:t>
            </a:r>
            <a:r>
              <a:rPr lang="cs-CZ" dirty="0"/>
              <a:t>ů</a:t>
            </a:r>
            <a:r>
              <a:rPr dirty="0"/>
              <a:t>	vyžaduje nejen pečlivé posouzení obsahu transformovaných veličin, ale i vhodnou kombinaci </a:t>
            </a:r>
            <a:r>
              <a:rPr dirty="0" err="1"/>
              <a:t>dvou</a:t>
            </a:r>
            <a:r>
              <a:rPr dirty="0"/>
              <a:t> </a:t>
            </a:r>
            <a:r>
              <a:rPr dirty="0" err="1"/>
              <a:t>zp</a:t>
            </a:r>
            <a:r>
              <a:rPr lang="cs-CZ" dirty="0"/>
              <a:t>ů</a:t>
            </a:r>
            <a:r>
              <a:rPr dirty="0"/>
              <a:t>sob</a:t>
            </a:r>
            <a:r>
              <a:rPr lang="cs-CZ" dirty="0"/>
              <a:t>ů</a:t>
            </a:r>
            <a:r>
              <a:rPr dirty="0"/>
              <a:t> tvorby systému, krátce nazývaných "</a:t>
            </a:r>
            <a:r>
              <a:rPr dirty="0" err="1"/>
              <a:t>shora</a:t>
            </a:r>
            <a:r>
              <a:rPr dirty="0"/>
              <a:t> </a:t>
            </a:r>
            <a:r>
              <a:rPr dirty="0" err="1"/>
              <a:t>dol</a:t>
            </a:r>
            <a:r>
              <a:rPr lang="cs-CZ" dirty="0"/>
              <a:t>ů</a:t>
            </a:r>
            <a:r>
              <a:rPr dirty="0"/>
              <a:t>" a "zdola nahoru". Kombinace </a:t>
            </a:r>
            <a:r>
              <a:rPr dirty="0" err="1"/>
              <a:t>těchto</a:t>
            </a:r>
            <a:r>
              <a:rPr dirty="0"/>
              <a:t> </a:t>
            </a:r>
            <a:r>
              <a:rPr dirty="0" err="1"/>
              <a:t>zp</a:t>
            </a:r>
            <a:r>
              <a:rPr lang="cs-CZ" dirty="0"/>
              <a:t>ů</a:t>
            </a:r>
            <a:r>
              <a:rPr dirty="0"/>
              <a:t>sob</a:t>
            </a:r>
            <a:r>
              <a:rPr lang="cs-CZ" dirty="0"/>
              <a:t>ů</a:t>
            </a:r>
            <a:r>
              <a:rPr dirty="0"/>
              <a:t>	by měla podpořit fungování celého systému </a:t>
            </a:r>
            <a:r>
              <a:rPr dirty="0" err="1"/>
              <a:t>jako</a:t>
            </a:r>
            <a:r>
              <a:rPr dirty="0"/>
              <a:t> d</a:t>
            </a:r>
            <a:r>
              <a:rPr lang="cs-CZ" dirty="0"/>
              <a:t>ů</a:t>
            </a:r>
            <a:r>
              <a:rPr dirty="0" err="1"/>
              <a:t>ležitého</a:t>
            </a:r>
            <a:r>
              <a:rPr dirty="0"/>
              <a:t> komunikačního kanálu.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22401"/>
            <a:ext cx="9102739" cy="1179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630"/>
              </a:lnSpc>
            </a:pPr>
            <a:r>
              <a:rPr dirty="0"/>
              <a:t>Základní otázky tvorby a využití</a:t>
            </a:r>
          </a:p>
          <a:p>
            <a:pPr marL="12700">
              <a:lnSpc>
                <a:spcPts val="4630"/>
              </a:lnSpc>
            </a:pPr>
            <a:r>
              <a:rPr dirty="0"/>
              <a:t>systému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08386"/>
            <a:ext cx="8831580" cy="50654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9250" indent="-336550">
              <a:lnSpc>
                <a:spcPct val="100000"/>
              </a:lnSpc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Co je cílem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systému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plán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a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rozpočt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?</a:t>
            </a:r>
            <a:endParaRPr sz="2400" dirty="0">
              <a:latin typeface="Arial"/>
              <a:cs typeface="Arial"/>
            </a:endParaRPr>
          </a:p>
          <a:p>
            <a:pPr marL="349250" indent="-336550">
              <a:lnSpc>
                <a:spcPct val="100000"/>
              </a:lnSpc>
              <a:spcBef>
                <a:spcPts val="1200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Jaké jsou časové dimenze tohoto systému?</a:t>
            </a:r>
            <a:endParaRPr sz="2400" dirty="0">
              <a:latin typeface="Arial"/>
              <a:cs typeface="Arial"/>
            </a:endParaRPr>
          </a:p>
          <a:p>
            <a:pPr marL="349250" marR="224790" indent="-336550">
              <a:lnSpc>
                <a:spcPts val="2690"/>
              </a:lnSpc>
              <a:spcBef>
                <a:spcPts val="1435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  <a:tab pos="283972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Jak zásady respektovat při sestavě a využití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systému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plán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a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rozpočt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podniku	jako celku?</a:t>
            </a:r>
            <a:endParaRPr sz="2400" dirty="0">
              <a:latin typeface="Arial"/>
              <a:cs typeface="Arial"/>
            </a:endParaRPr>
          </a:p>
          <a:p>
            <a:pPr marL="349250" marR="5080" indent="-336550">
              <a:lnSpc>
                <a:spcPts val="2680"/>
              </a:lnSpc>
              <a:spcBef>
                <a:spcPts val="1400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Jak transformovat plány a rozpočty z hierarchicky vyšší úrovně na nižší?</a:t>
            </a:r>
            <a:endParaRPr sz="2400" dirty="0">
              <a:latin typeface="Arial"/>
              <a:cs typeface="Arial"/>
            </a:endParaRPr>
          </a:p>
          <a:p>
            <a:pPr marL="349250" indent="-336550">
              <a:lnSpc>
                <a:spcPct val="100000"/>
              </a:lnSpc>
              <a:spcBef>
                <a:spcPts val="1145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Jak využít celý systém jako nástroj komunikace a koordinace?</a:t>
            </a:r>
            <a:endParaRPr sz="2400" dirty="0">
              <a:latin typeface="Arial"/>
              <a:cs typeface="Arial"/>
            </a:endParaRPr>
          </a:p>
          <a:p>
            <a:pPr marL="349250" indent="-336550">
              <a:lnSpc>
                <a:spcPts val="2780"/>
              </a:lnSpc>
              <a:spcBef>
                <a:spcPts val="1200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Jaké jsou možnosti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využití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plán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a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rozpočt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jako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nástroj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endParaRPr sz="2400" dirty="0">
              <a:latin typeface="Arial"/>
              <a:cs typeface="Arial"/>
            </a:endParaRPr>
          </a:p>
          <a:p>
            <a:pPr marL="349250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hmotné zainteresovanosti?</a:t>
            </a:r>
            <a:endParaRPr sz="2400" dirty="0">
              <a:latin typeface="Arial"/>
              <a:cs typeface="Arial"/>
            </a:endParaRPr>
          </a:p>
          <a:p>
            <a:pPr marL="349250" indent="-336550">
              <a:lnSpc>
                <a:spcPct val="100000"/>
              </a:lnSpc>
              <a:spcBef>
                <a:spcPts val="1200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Jaké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typy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rozpočt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volit?</a:t>
            </a:r>
            <a:endParaRPr sz="2400" dirty="0">
              <a:latin typeface="Arial"/>
              <a:cs typeface="Arial"/>
            </a:endParaRPr>
          </a:p>
          <a:p>
            <a:pPr marL="349250" indent="-336550">
              <a:lnSpc>
                <a:spcPct val="100000"/>
              </a:lnSpc>
              <a:spcBef>
                <a:spcPts val="1185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Jak přistupovat ke kontrole jejich plnění?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22401"/>
            <a:ext cx="9102739" cy="870488"/>
          </a:xfrm>
          <a:prstGeom prst="rect">
            <a:avLst/>
          </a:prstGeom>
        </p:spPr>
        <p:txBody>
          <a:bodyPr vert="horz" wrap="square" lIns="0" tIns="252469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Shrnutí kapitoly 10 VI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08386"/>
            <a:ext cx="9039225" cy="56836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339725">
              <a:lnSpc>
                <a:spcPct val="93000"/>
              </a:lnSpc>
              <a:tabLst>
                <a:tab pos="1925955" algn="l"/>
              </a:tabLst>
            </a:pP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Využití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plán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a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rozpočt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je potenciálně v rozporu s funkcí celého systému -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zefektivnit rozhodovací proces. Proto se nástrojem hmotné zainteresovanosti stávájí pouze rozpočty ovlivnitelných veličin za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účasti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pracovník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na přípravě a nehrozí nebezpečí, že plnění bude orientovat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zájem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manažer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na krátkodobé splnění rozpočtu bez	ohledu na dopady v dlouhém horizontu.</a:t>
            </a:r>
            <a:endParaRPr sz="2400" dirty="0">
              <a:latin typeface="Arial"/>
              <a:cs typeface="Arial"/>
            </a:endParaRPr>
          </a:p>
          <a:p>
            <a:pPr marL="12700" marR="5080">
              <a:lnSpc>
                <a:spcPts val="2680"/>
              </a:lnSpc>
              <a:spcBef>
                <a:spcPts val="1455"/>
              </a:spcBef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Projevuje se také širší forma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uplatňovaných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rozpočt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 stále více se uplatňují spíše variantní než pevné rozpočty, (b) vycházející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ts val="2520"/>
              </a:lnSpc>
              <a:tabLst>
                <a:tab pos="3418204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rozpoznaného vztahu	k dílčím aktivitám spíše než k univerzální</a:t>
            </a:r>
            <a:endParaRPr sz="2400" dirty="0">
              <a:latin typeface="Arial"/>
              <a:cs typeface="Arial"/>
            </a:endParaRPr>
          </a:p>
          <a:p>
            <a:pPr marL="12700" marR="137160">
              <a:lnSpc>
                <a:spcPct val="93100"/>
              </a:lnSpc>
              <a:spcBef>
                <a:spcPts val="95"/>
              </a:spcBef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vztahové veličině, které jsou (c) založené spíše na konceptu rozpočtování od nulového základu než na indexním přepočtu závislých veličin, jejichž úroveň je (d) stanovena spíše tzv.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klouzavým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zp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sobem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než na jednoznačně vymezené období a které (e) vycházejí spíše z indikací vývoje mezi náklady a přínosy než ze snahy omezovat vynakládání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ekonomických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zdroj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formou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limit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22401"/>
            <a:ext cx="9102739" cy="870488"/>
          </a:xfrm>
          <a:prstGeom prst="rect">
            <a:avLst/>
          </a:prstGeom>
        </p:spPr>
        <p:txBody>
          <a:bodyPr vert="horz" wrap="square" lIns="0" tIns="252469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Shrnutí kapitoly 10 VII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08386"/>
            <a:ext cx="9021445" cy="4838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9250" marR="5080" indent="-337185">
              <a:lnSpc>
                <a:spcPts val="2680"/>
              </a:lnSpc>
              <a:tabLst>
                <a:tab pos="184023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Základem kontroly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plnění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rozpočt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je zjištění příčin a odpovědnosti za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vznik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rozdíl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mezi skutečnou a rozpočtovanou úrovní hodnocených veličin. Při zjišťování těchto odchylek se skutečně dosažené	veličiny srovnávají zpravidla se třemi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typy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rozpočt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endParaRPr sz="2400" dirty="0">
              <a:latin typeface="Arial"/>
              <a:cs typeface="Arial"/>
            </a:endParaRPr>
          </a:p>
          <a:p>
            <a:pPr marL="349250" indent="-336550">
              <a:lnSpc>
                <a:spcPct val="100000"/>
              </a:lnSpc>
              <a:spcBef>
                <a:spcPts val="1145"/>
              </a:spcBef>
              <a:buFont typeface="Times New Roman"/>
              <a:buChar char="•"/>
              <a:tabLst>
                <a:tab pos="349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 absolutním rozpočtem,</a:t>
            </a:r>
            <a:endParaRPr sz="2400" dirty="0">
              <a:latin typeface="Arial"/>
              <a:cs typeface="Arial"/>
            </a:endParaRPr>
          </a:p>
          <a:p>
            <a:pPr marL="349250" indent="-336550">
              <a:lnSpc>
                <a:spcPct val="100000"/>
              </a:lnSpc>
              <a:spcBef>
                <a:spcPts val="1200"/>
              </a:spcBef>
              <a:buFont typeface="Times New Roman"/>
              <a:buChar char="•"/>
              <a:tabLst>
                <a:tab pos="349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 rozpočtem lineárně přepočteným na skutečný objem aktivity a</a:t>
            </a:r>
            <a:endParaRPr sz="2400" dirty="0">
              <a:latin typeface="Arial"/>
              <a:cs typeface="Arial"/>
            </a:endParaRPr>
          </a:p>
          <a:p>
            <a:pPr marL="349250" indent="-336550">
              <a:lnSpc>
                <a:spcPct val="100000"/>
              </a:lnSpc>
              <a:spcBef>
                <a:spcPts val="1200"/>
              </a:spcBef>
              <a:buFont typeface="Times New Roman"/>
              <a:buChar char="•"/>
              <a:tabLst>
                <a:tab pos="349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 tzv. variantním roz­počtem.</a:t>
            </a:r>
            <a:endParaRPr sz="2400" dirty="0">
              <a:latin typeface="Arial"/>
              <a:cs typeface="Arial"/>
            </a:endParaRPr>
          </a:p>
          <a:p>
            <a:pPr marL="349250" marR="46990" indent="-337185">
              <a:lnSpc>
                <a:spcPct val="93000"/>
              </a:lnSpc>
              <a:spcBef>
                <a:spcPts val="1400"/>
              </a:spcBef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Požadavek na co nejpřesnější identifikaci příčin vzniku odchylek a vyjádření odpovědnosti za jejich vznik vede k jejich značné diferenciaci. Základními typy odchylek jsou kvalitativní odchylky, kvantitativní odchylky, sortimentní odchylky a odchylky z výtěžnosti a úspornosti vynakládaných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ekonomických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zdroj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22401"/>
            <a:ext cx="9102739" cy="889211"/>
          </a:xfrm>
          <a:prstGeom prst="rect">
            <a:avLst/>
          </a:prstGeom>
        </p:spPr>
        <p:txBody>
          <a:bodyPr vert="horz" wrap="square" lIns="0" tIns="271011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Cíle </a:t>
            </a:r>
            <a:r>
              <a:rPr dirty="0" err="1"/>
              <a:t>systému</a:t>
            </a:r>
            <a:r>
              <a:rPr dirty="0"/>
              <a:t> </a:t>
            </a:r>
            <a:r>
              <a:rPr dirty="0" err="1"/>
              <a:t>plán</a:t>
            </a:r>
            <a:r>
              <a:rPr lang="cs-CZ" dirty="0"/>
              <a:t>ů</a:t>
            </a:r>
            <a:r>
              <a:rPr dirty="0"/>
              <a:t> a </a:t>
            </a:r>
            <a:r>
              <a:rPr dirty="0" err="1"/>
              <a:t>rozpočt</a:t>
            </a:r>
            <a:r>
              <a:rPr lang="cs-CZ" dirty="0"/>
              <a:t>ů</a:t>
            </a:r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490530" y="1808386"/>
            <a:ext cx="9102739" cy="21108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Omezením neurčitosti zefektivnit rozhodovací proces</a:t>
            </a:r>
          </a:p>
          <a:p>
            <a:pPr marL="12700" marR="5080">
              <a:lnSpc>
                <a:spcPts val="2680"/>
              </a:lnSpc>
              <a:spcBef>
                <a:spcPts val="1455"/>
              </a:spcBef>
            </a:pPr>
            <a:r>
              <a:rPr dirty="0"/>
              <a:t>Analýza možných budoucích komplikací -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/>
              <a:t>zhodnocení variant jejich řešení -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/>
              <a:t>podpora variant které dlouhodobě optimalizují činnost</a:t>
            </a:r>
          </a:p>
          <a:p>
            <a:pPr marL="12700">
              <a:lnSpc>
                <a:spcPts val="2620"/>
              </a:lnSpc>
            </a:pPr>
            <a:r>
              <a:rPr dirty="0"/>
              <a:t>firmy</a:t>
            </a: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dirty="0"/>
              <a:t>Výchozím momentem jsou cílové dominanty podniku jako celku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71011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25" dirty="0"/>
              <a:t>Časové</a:t>
            </a:r>
            <a:r>
              <a:rPr spc="-5" dirty="0"/>
              <a:t> </a:t>
            </a:r>
            <a:r>
              <a:rPr spc="-25" dirty="0"/>
              <a:t>dimenze</a:t>
            </a:r>
            <a:r>
              <a:rPr spc="25" dirty="0"/>
              <a:t> </a:t>
            </a:r>
            <a:r>
              <a:rPr spc="-20" dirty="0"/>
              <a:t>s</a:t>
            </a:r>
            <a:r>
              <a:rPr spc="-15" dirty="0"/>
              <a:t>y</a:t>
            </a:r>
            <a:r>
              <a:rPr spc="-25" dirty="0"/>
              <a:t>stému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968495" y="1806647"/>
            <a:ext cx="3572510" cy="357505"/>
          </a:xfrm>
          <a:prstGeom prst="rect">
            <a:avLst/>
          </a:prstGeom>
          <a:solidFill>
            <a:srgbClr val="2C2CB8"/>
          </a:solidFill>
          <a:ln w="25560">
            <a:solidFill>
              <a:srgbClr val="FFFFF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384175">
              <a:lnSpc>
                <a:spcPct val="100000"/>
              </a:lnSpc>
            </a:pPr>
            <a:r>
              <a:rPr sz="18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Strategi</a:t>
            </a:r>
            <a:r>
              <a:rPr sz="18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18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ké c</a:t>
            </a:r>
            <a:r>
              <a:rPr sz="1800" b="1" dirty="0">
                <a:solidFill>
                  <a:srgbClr val="FFFFFF"/>
                </a:solidFill>
                <a:latin typeface="Times New Roman"/>
                <a:cs typeface="Times New Roman"/>
              </a:rPr>
              <a:t>í</a:t>
            </a:r>
            <a:r>
              <a:rPr sz="18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lové</a:t>
            </a:r>
            <a:r>
              <a:rPr sz="1800" b="1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FFFFFF"/>
                </a:solidFill>
                <a:latin typeface="Times New Roman"/>
                <a:cs typeface="Times New Roman"/>
              </a:rPr>
              <a:t>domina</a:t>
            </a:r>
            <a:r>
              <a:rPr sz="1800" b="1" spc="-15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1800" b="1" dirty="0">
                <a:solidFill>
                  <a:srgbClr val="FFFFFF"/>
                </a:solidFill>
                <a:latin typeface="Times New Roman"/>
                <a:cs typeface="Times New Roman"/>
              </a:rPr>
              <a:t>ty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11184" y="2449501"/>
            <a:ext cx="7501255" cy="357505"/>
          </a:xfrm>
          <a:prstGeom prst="rect">
            <a:avLst/>
          </a:prstGeom>
          <a:solidFill>
            <a:srgbClr val="2C2CB8"/>
          </a:solidFill>
          <a:ln w="25560">
            <a:solidFill>
              <a:srgbClr val="FFFFF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603250">
              <a:lnSpc>
                <a:spcPct val="100000"/>
              </a:lnSpc>
            </a:pPr>
            <a:r>
              <a:rPr sz="1800" b="1" spc="-15" dirty="0">
                <a:solidFill>
                  <a:srgbClr val="FFFFFF"/>
                </a:solidFill>
                <a:latin typeface="Times New Roman"/>
                <a:cs typeface="Times New Roman"/>
              </a:rPr>
              <a:t>Ov</a:t>
            </a:r>
            <a:r>
              <a:rPr sz="18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ě</a:t>
            </a:r>
            <a:r>
              <a:rPr sz="18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řování</a:t>
            </a:r>
            <a:r>
              <a:rPr sz="1800" b="1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spc="-45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1800" b="1" dirty="0">
                <a:solidFill>
                  <a:srgbClr val="FFFFFF"/>
                </a:solidFill>
                <a:latin typeface="Times New Roman"/>
                <a:cs typeface="Times New Roman"/>
              </a:rPr>
              <a:t>eá</a:t>
            </a:r>
            <a:r>
              <a:rPr sz="18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sz="1800" b="1" dirty="0">
                <a:solidFill>
                  <a:srgbClr val="FFFFFF"/>
                </a:solidFill>
                <a:latin typeface="Times New Roman"/>
                <a:cs typeface="Times New Roman"/>
              </a:rPr>
              <a:t>no</a:t>
            </a:r>
            <a:r>
              <a:rPr sz="18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1800" b="1" dirty="0">
                <a:solidFill>
                  <a:srgbClr val="FFFFFF"/>
                </a:solidFill>
                <a:latin typeface="Times New Roman"/>
                <a:cs typeface="Times New Roman"/>
              </a:rPr>
              <a:t>ti</a:t>
            </a:r>
            <a:r>
              <a:rPr sz="18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1800" b="1" dirty="0">
                <a:solidFill>
                  <a:srgbClr val="FFFFFF"/>
                </a:solidFill>
                <a:latin typeface="Times New Roman"/>
                <a:cs typeface="Times New Roman"/>
              </a:rPr>
              <a:t>í</a:t>
            </a:r>
            <a:r>
              <a:rPr sz="18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lový</a:t>
            </a:r>
            <a:r>
              <a:rPr sz="18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1800" b="1" dirty="0">
                <a:solidFill>
                  <a:srgbClr val="FFFFFF"/>
                </a:solidFill>
                <a:latin typeface="Times New Roman"/>
                <a:cs typeface="Times New Roman"/>
              </a:rPr>
              <a:t>h</a:t>
            </a:r>
            <a:r>
              <a:rPr sz="1800" b="1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FFFFFF"/>
                </a:solidFill>
                <a:latin typeface="Times New Roman"/>
                <a:cs typeface="Times New Roman"/>
              </a:rPr>
              <a:t>domina</a:t>
            </a:r>
            <a:r>
              <a:rPr sz="1800" b="1" spc="-15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1800" b="1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18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pomocí</a:t>
            </a:r>
            <a:r>
              <a:rPr sz="1800" b="1" dirty="0">
                <a:solidFill>
                  <a:srgbClr val="FFFFFF"/>
                </a:solidFill>
                <a:latin typeface="Times New Roman"/>
                <a:cs typeface="Times New Roman"/>
              </a:rPr>
              <a:t> a</a:t>
            </a:r>
            <a:r>
              <a:rPr sz="18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1800" b="1" dirty="0">
                <a:solidFill>
                  <a:srgbClr val="FFFFFF"/>
                </a:solidFill>
                <a:latin typeface="Times New Roman"/>
                <a:cs typeface="Times New Roman"/>
              </a:rPr>
              <a:t>alýz</a:t>
            </a:r>
            <a:r>
              <a:rPr sz="18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18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 p</a:t>
            </a:r>
            <a:r>
              <a:rPr sz="1800" b="1" spc="-50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1800" b="1" dirty="0">
                <a:solidFill>
                  <a:srgbClr val="FFFFFF"/>
                </a:solidFill>
                <a:latin typeface="Times New Roman"/>
                <a:cs typeface="Times New Roman"/>
              </a:rPr>
              <a:t>ognóz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957571" y="3092440"/>
            <a:ext cx="4369435" cy="457200"/>
          </a:xfrm>
          <a:prstGeom prst="rect">
            <a:avLst/>
          </a:prstGeom>
          <a:solidFill>
            <a:srgbClr val="2C2CB8"/>
          </a:solidFill>
          <a:ln w="25560">
            <a:solidFill>
              <a:srgbClr val="FFFFF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641985">
              <a:lnSpc>
                <a:spcPct val="100000"/>
              </a:lnSpc>
            </a:pPr>
            <a:r>
              <a:rPr sz="1800" b="1" dirty="0">
                <a:solidFill>
                  <a:srgbClr val="FFFFFF"/>
                </a:solidFill>
                <a:latin typeface="Times New Roman"/>
                <a:cs typeface="Times New Roman"/>
              </a:rPr>
              <a:t>Formulace</a:t>
            </a:r>
            <a:r>
              <a:rPr sz="1800" b="1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sz="1800" b="1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18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dn</a:t>
            </a:r>
            <a:r>
              <a:rPr sz="1800" b="1" dirty="0">
                <a:solidFill>
                  <a:srgbClr val="FFFFFF"/>
                </a:solidFill>
                <a:latin typeface="Times New Roman"/>
                <a:cs typeface="Times New Roman"/>
              </a:rPr>
              <a:t>iko</a:t>
            </a:r>
            <a:r>
              <a:rPr sz="18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v</a:t>
            </a:r>
            <a:r>
              <a:rPr sz="1800" b="1" dirty="0">
                <a:solidFill>
                  <a:srgbClr val="FFFFFF"/>
                </a:solidFill>
                <a:latin typeface="Times New Roman"/>
                <a:cs typeface="Times New Roman"/>
              </a:rPr>
              <a:t>ých</a:t>
            </a:r>
            <a:r>
              <a:rPr sz="18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sz="1800" b="1" dirty="0">
                <a:solidFill>
                  <a:srgbClr val="FFFFFF"/>
                </a:solidFill>
                <a:latin typeface="Times New Roman"/>
                <a:cs typeface="Times New Roman"/>
              </a:rPr>
              <a:t>olit</a:t>
            </a:r>
            <a:r>
              <a:rPr sz="18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1800" b="1" dirty="0">
                <a:solidFill>
                  <a:srgbClr val="FFFFFF"/>
                </a:solidFill>
                <a:latin typeface="Times New Roman"/>
                <a:cs typeface="Times New Roman"/>
              </a:rPr>
              <a:t>k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14765" y="3778239"/>
            <a:ext cx="3912235" cy="457200"/>
          </a:xfrm>
          <a:prstGeom prst="rect">
            <a:avLst/>
          </a:prstGeom>
          <a:solidFill>
            <a:srgbClr val="2C2CB8"/>
          </a:solidFill>
          <a:ln w="25560">
            <a:solidFill>
              <a:srgbClr val="FFFFF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585470">
              <a:lnSpc>
                <a:spcPct val="100000"/>
              </a:lnSpc>
            </a:pPr>
            <a:r>
              <a:rPr sz="1800" b="1" dirty="0">
                <a:solidFill>
                  <a:srgbClr val="FFFFFF"/>
                </a:solidFill>
                <a:latin typeface="Times New Roman"/>
                <a:cs typeface="Times New Roman"/>
              </a:rPr>
              <a:t>Sestava</a:t>
            </a:r>
            <a:r>
              <a:rPr sz="18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 strat</a:t>
            </a:r>
            <a:r>
              <a:rPr sz="18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18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gi</a:t>
            </a:r>
            <a:r>
              <a:rPr sz="18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18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kých</a:t>
            </a:r>
            <a:r>
              <a:rPr sz="1800" b="1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FFFFFF"/>
                </a:solidFill>
                <a:latin typeface="Times New Roman"/>
                <a:cs typeface="Times New Roman"/>
              </a:rPr>
              <a:t>plá</a:t>
            </a:r>
            <a:r>
              <a:rPr sz="18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1800" b="1" dirty="0">
                <a:solidFill>
                  <a:srgbClr val="FFFFFF"/>
                </a:solidFill>
                <a:latin typeface="Times New Roman"/>
                <a:cs typeface="Times New Roman"/>
              </a:rPr>
              <a:t>ů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82620" y="4465570"/>
            <a:ext cx="5287010" cy="571500"/>
          </a:xfrm>
          <a:prstGeom prst="rect">
            <a:avLst/>
          </a:prstGeom>
          <a:solidFill>
            <a:srgbClr val="2C2CB8"/>
          </a:solidFill>
          <a:ln w="25560">
            <a:solidFill>
              <a:srgbClr val="FFFFF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635" algn="ctr">
              <a:lnSpc>
                <a:spcPts val="2090"/>
              </a:lnSpc>
            </a:pPr>
            <a:r>
              <a:rPr sz="18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1800" b="1" dirty="0">
                <a:solidFill>
                  <a:srgbClr val="FFFFFF"/>
                </a:solidFill>
                <a:latin typeface="Times New Roman"/>
                <a:cs typeface="Times New Roman"/>
              </a:rPr>
              <a:t>estave</a:t>
            </a:r>
            <a:r>
              <a:rPr sz="18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1800" b="1" dirty="0">
                <a:solidFill>
                  <a:srgbClr val="FFFFFF"/>
                </a:solidFill>
                <a:latin typeface="Times New Roman"/>
                <a:cs typeface="Times New Roman"/>
              </a:rPr>
              <a:t>í</a:t>
            </a:r>
            <a:r>
              <a:rPr sz="1800" b="1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FFFFFF"/>
                </a:solidFill>
                <a:latin typeface="Times New Roman"/>
                <a:cs typeface="Times New Roman"/>
              </a:rPr>
              <a:t>strategic</a:t>
            </a:r>
            <a:r>
              <a:rPr sz="18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k</a:t>
            </a:r>
            <a:r>
              <a:rPr sz="1800" b="1" dirty="0">
                <a:solidFill>
                  <a:srgbClr val="FFFFFF"/>
                </a:solidFill>
                <a:latin typeface="Times New Roman"/>
                <a:cs typeface="Times New Roman"/>
              </a:rPr>
              <a:t>ých</a:t>
            </a:r>
            <a:r>
              <a:rPr sz="1800" b="1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spc="-35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1800" b="1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1800" b="1" spc="-25" dirty="0">
                <a:solidFill>
                  <a:srgbClr val="FFFFFF"/>
                </a:solidFill>
                <a:latin typeface="Times New Roman"/>
                <a:cs typeface="Times New Roman"/>
              </a:rPr>
              <a:t>z</a:t>
            </a:r>
            <a:r>
              <a:rPr sz="18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sz="1800" b="1" dirty="0">
                <a:solidFill>
                  <a:srgbClr val="FFFFFF"/>
                </a:solidFill>
                <a:latin typeface="Times New Roman"/>
                <a:cs typeface="Times New Roman"/>
              </a:rPr>
              <a:t>očtů</a:t>
            </a:r>
            <a:r>
              <a:rPr sz="1800" b="1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18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dů</a:t>
            </a:r>
            <a:r>
              <a:rPr sz="1800" b="1" dirty="0">
                <a:solidFill>
                  <a:srgbClr val="FFFFFF"/>
                </a:solidFill>
                <a:latin typeface="Times New Roman"/>
                <a:cs typeface="Times New Roman"/>
              </a:rPr>
              <a:t>ra</a:t>
            </a:r>
            <a:r>
              <a:rPr sz="1800" b="1" spc="-20" dirty="0">
                <a:solidFill>
                  <a:srgbClr val="FFFFFF"/>
                </a:solidFill>
                <a:latin typeface="Times New Roman"/>
                <a:cs typeface="Times New Roman"/>
              </a:rPr>
              <a:t>z</a:t>
            </a:r>
            <a:r>
              <a:rPr sz="1800" b="1" dirty="0">
                <a:solidFill>
                  <a:srgbClr val="FFFFFF"/>
                </a:solidFill>
                <a:latin typeface="Times New Roman"/>
                <a:cs typeface="Times New Roman"/>
              </a:rPr>
              <a:t>em</a:t>
            </a:r>
            <a:r>
              <a:rPr sz="1800" b="1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1800" b="1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ts val="2090"/>
              </a:lnSpc>
            </a:pPr>
            <a:r>
              <a:rPr sz="1800" b="1" dirty="0">
                <a:solidFill>
                  <a:srgbClr val="FFFFFF"/>
                </a:solidFill>
                <a:latin typeface="Times New Roman"/>
                <a:cs typeface="Times New Roman"/>
              </a:rPr>
              <a:t>ef</a:t>
            </a:r>
            <a:r>
              <a:rPr sz="18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1800" b="1" dirty="0">
                <a:solidFill>
                  <a:srgbClr val="FFFFFF"/>
                </a:solidFill>
                <a:latin typeface="Times New Roman"/>
                <a:cs typeface="Times New Roman"/>
              </a:rPr>
              <a:t>ktiv</a:t>
            </a:r>
            <a:r>
              <a:rPr sz="18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1800" b="1" dirty="0">
                <a:solidFill>
                  <a:srgbClr val="FFFFFF"/>
                </a:solidFill>
                <a:latin typeface="Times New Roman"/>
                <a:cs typeface="Times New Roman"/>
              </a:rPr>
              <a:t>í</a:t>
            </a:r>
            <a:r>
              <a:rPr sz="1800" b="1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FFFFFF"/>
                </a:solidFill>
                <a:latin typeface="Times New Roman"/>
                <a:cs typeface="Times New Roman"/>
              </a:rPr>
              <a:t>v</a:t>
            </a:r>
            <a:r>
              <a:rPr sz="18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r>
              <a:rPr sz="18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u</a:t>
            </a:r>
            <a:r>
              <a:rPr sz="1800" b="1" spc="-35" dirty="0">
                <a:solidFill>
                  <a:srgbClr val="FFFFFF"/>
                </a:solidFill>
                <a:latin typeface="Times New Roman"/>
                <a:cs typeface="Times New Roman"/>
              </a:rPr>
              <a:t>ž</a:t>
            </a:r>
            <a:r>
              <a:rPr sz="1800" b="1" dirty="0">
                <a:solidFill>
                  <a:srgbClr val="FFFFFF"/>
                </a:solidFill>
                <a:latin typeface="Times New Roman"/>
                <a:cs typeface="Times New Roman"/>
              </a:rPr>
              <a:t>ití</a:t>
            </a:r>
            <a:r>
              <a:rPr sz="18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FFFFFF"/>
                </a:solidFill>
                <a:latin typeface="Times New Roman"/>
                <a:cs typeface="Times New Roman"/>
              </a:rPr>
              <a:t>ka</a:t>
            </a:r>
            <a:r>
              <a:rPr sz="18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sz="1800" b="1" dirty="0">
                <a:solidFill>
                  <a:srgbClr val="FFFFFF"/>
                </a:solidFill>
                <a:latin typeface="Times New Roman"/>
                <a:cs typeface="Times New Roman"/>
              </a:rPr>
              <a:t>itá</a:t>
            </a:r>
            <a:r>
              <a:rPr sz="18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sz="1800" b="1" dirty="0">
                <a:solidFill>
                  <a:srgbClr val="FFFFFF"/>
                </a:solidFill>
                <a:latin typeface="Times New Roman"/>
                <a:cs typeface="Times New Roman"/>
              </a:rPr>
              <a:t>u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11380" y="5265670"/>
            <a:ext cx="5215255" cy="457200"/>
          </a:xfrm>
          <a:prstGeom prst="rect">
            <a:avLst/>
          </a:prstGeom>
          <a:solidFill>
            <a:srgbClr val="2C2CB8"/>
          </a:solidFill>
          <a:ln w="25560">
            <a:solidFill>
              <a:srgbClr val="FFFFF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20979">
              <a:lnSpc>
                <a:spcPct val="100000"/>
              </a:lnSpc>
            </a:pPr>
            <a:r>
              <a:rPr sz="1800" b="1" dirty="0">
                <a:solidFill>
                  <a:srgbClr val="FFFFFF"/>
                </a:solidFill>
                <a:latin typeface="Times New Roman"/>
                <a:cs typeface="Times New Roman"/>
              </a:rPr>
              <a:t>Sestava</a:t>
            </a:r>
            <a:r>
              <a:rPr sz="18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 takticky or</a:t>
            </a:r>
            <a:r>
              <a:rPr sz="1800" b="1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18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entovaných</a:t>
            </a:r>
            <a:r>
              <a:rPr sz="1800" b="1" dirty="0">
                <a:solidFill>
                  <a:srgbClr val="FFFFFF"/>
                </a:solidFill>
                <a:latin typeface="Times New Roman"/>
                <a:cs typeface="Times New Roman"/>
              </a:rPr>
              <a:t> plánů</a:t>
            </a:r>
            <a:r>
              <a:rPr sz="18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18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spc="-45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1800" b="1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1800" b="1" spc="-20" dirty="0">
                <a:solidFill>
                  <a:srgbClr val="FFFFFF"/>
                </a:solidFill>
                <a:latin typeface="Times New Roman"/>
                <a:cs typeface="Times New Roman"/>
              </a:rPr>
              <a:t>z</a:t>
            </a:r>
            <a:r>
              <a:rPr sz="18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počtů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96934" y="5949946"/>
            <a:ext cx="8286750" cy="457200"/>
          </a:xfrm>
          <a:prstGeom prst="rect">
            <a:avLst/>
          </a:prstGeom>
          <a:solidFill>
            <a:srgbClr val="2C2CB8"/>
          </a:solidFill>
          <a:ln w="25560">
            <a:solidFill>
              <a:srgbClr val="FFFFF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70534">
              <a:lnSpc>
                <a:spcPct val="100000"/>
              </a:lnSpc>
            </a:pPr>
            <a:r>
              <a:rPr sz="1800" b="1" spc="-135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18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ransforma</a:t>
            </a:r>
            <a:r>
              <a:rPr sz="18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1800" b="1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1800" b="1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18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r>
              <a:rPr sz="18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stému </a:t>
            </a:r>
            <a:r>
              <a:rPr sz="1800" b="1" dirty="0">
                <a:solidFill>
                  <a:srgbClr val="FFFFFF"/>
                </a:solidFill>
                <a:latin typeface="Times New Roman"/>
                <a:cs typeface="Times New Roman"/>
              </a:rPr>
              <a:t>na </a:t>
            </a:r>
            <a:r>
              <a:rPr sz="18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ni</a:t>
            </a:r>
            <a:r>
              <a:rPr sz="1800" b="1" spc="-30" dirty="0">
                <a:solidFill>
                  <a:srgbClr val="FFFFFF"/>
                </a:solidFill>
                <a:latin typeface="Times New Roman"/>
                <a:cs typeface="Times New Roman"/>
              </a:rPr>
              <a:t>ž</a:t>
            </a:r>
            <a:r>
              <a:rPr sz="1800" b="1" dirty="0">
                <a:solidFill>
                  <a:srgbClr val="FFFFFF"/>
                </a:solidFill>
                <a:latin typeface="Times New Roman"/>
                <a:cs typeface="Times New Roman"/>
              </a:rPr>
              <a:t>ší</a:t>
            </a:r>
            <a:r>
              <a:rPr sz="1800" b="1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FFFFFF"/>
                </a:solidFill>
                <a:latin typeface="Times New Roman"/>
                <a:cs typeface="Times New Roman"/>
              </a:rPr>
              <a:t>od</a:t>
            </a:r>
            <a:r>
              <a:rPr sz="18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povědno</a:t>
            </a:r>
            <a:r>
              <a:rPr sz="1800" b="1" spc="-20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1800" b="1" dirty="0">
                <a:solidFill>
                  <a:srgbClr val="FFFFFF"/>
                </a:solidFill>
                <a:latin typeface="Times New Roman"/>
                <a:cs typeface="Times New Roman"/>
              </a:rPr>
              <a:t>tní,</a:t>
            </a:r>
            <a:r>
              <a:rPr sz="18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FFFFFF"/>
                </a:solidFill>
                <a:latin typeface="Times New Roman"/>
                <a:cs typeface="Times New Roman"/>
              </a:rPr>
              <a:t>výko</a:t>
            </a:r>
            <a:r>
              <a:rPr sz="18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nové</a:t>
            </a:r>
            <a:r>
              <a:rPr sz="18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18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sz="1800" b="1" spc="-50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18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oc</a:t>
            </a:r>
            <a:r>
              <a:rPr sz="18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1800" b="1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18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1800" b="1" dirty="0">
                <a:solidFill>
                  <a:srgbClr val="FFFFFF"/>
                </a:solidFill>
                <a:latin typeface="Times New Roman"/>
                <a:cs typeface="Times New Roman"/>
              </a:rPr>
              <a:t>í </a:t>
            </a:r>
            <a:r>
              <a:rPr sz="18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ú</a:t>
            </a:r>
            <a:r>
              <a:rPr sz="1800" b="1" spc="-45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18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ovně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071865" y="6635746"/>
            <a:ext cx="4612005" cy="457200"/>
          </a:xfrm>
          <a:prstGeom prst="rect">
            <a:avLst/>
          </a:prstGeom>
          <a:solidFill>
            <a:srgbClr val="2C2CB8"/>
          </a:solidFill>
          <a:ln w="25560">
            <a:solidFill>
              <a:srgbClr val="FFFFF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645795">
              <a:lnSpc>
                <a:spcPct val="100000"/>
              </a:lnSpc>
            </a:pPr>
            <a:r>
              <a:rPr sz="1800" b="1" spc="-15" dirty="0">
                <a:solidFill>
                  <a:srgbClr val="FFFFFF"/>
                </a:solidFill>
                <a:latin typeface="Times New Roman"/>
                <a:cs typeface="Times New Roman"/>
              </a:rPr>
              <a:t>Ope</a:t>
            </a:r>
            <a:r>
              <a:rPr sz="18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18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ativně</a:t>
            </a:r>
            <a:r>
              <a:rPr sz="1800" b="1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FFFFFF"/>
                </a:solidFill>
                <a:latin typeface="Times New Roman"/>
                <a:cs typeface="Times New Roman"/>
              </a:rPr>
              <a:t>ko</a:t>
            </a:r>
            <a:r>
              <a:rPr sz="18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nc</a:t>
            </a:r>
            <a:r>
              <a:rPr sz="1800" b="1" dirty="0">
                <a:solidFill>
                  <a:srgbClr val="FFFFFF"/>
                </a:solidFill>
                <a:latin typeface="Times New Roman"/>
                <a:cs typeface="Times New Roman"/>
              </a:rPr>
              <a:t>ipova</a:t>
            </a:r>
            <a:r>
              <a:rPr sz="18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né</a:t>
            </a:r>
            <a:r>
              <a:rPr sz="18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spc="-45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1800" b="1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1800" b="1" spc="-20" dirty="0">
                <a:solidFill>
                  <a:srgbClr val="FFFFFF"/>
                </a:solidFill>
                <a:latin typeface="Times New Roman"/>
                <a:cs typeface="Times New Roman"/>
              </a:rPr>
              <a:t>z</a:t>
            </a:r>
            <a:r>
              <a:rPr sz="18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počty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606027" y="2177918"/>
            <a:ext cx="76835" cy="229235"/>
          </a:xfrm>
          <a:custGeom>
            <a:avLst/>
            <a:gdLst/>
            <a:ahLst/>
            <a:cxnLst/>
            <a:rect l="l" t="t" r="r" b="b"/>
            <a:pathLst>
              <a:path w="76835" h="229235">
                <a:moveTo>
                  <a:pt x="25575" y="152105"/>
                </a:moveTo>
                <a:lnTo>
                  <a:pt x="0" y="152278"/>
                </a:lnTo>
                <a:lnTo>
                  <a:pt x="38861" y="228721"/>
                </a:lnTo>
                <a:lnTo>
                  <a:pt x="70211" y="164988"/>
                </a:lnTo>
                <a:lnTo>
                  <a:pt x="25664" y="164988"/>
                </a:lnTo>
                <a:lnTo>
                  <a:pt x="25575" y="152105"/>
                </a:lnTo>
                <a:close/>
              </a:path>
              <a:path w="76835" h="229235">
                <a:moveTo>
                  <a:pt x="51116" y="151932"/>
                </a:moveTo>
                <a:lnTo>
                  <a:pt x="25575" y="152105"/>
                </a:lnTo>
                <a:lnTo>
                  <a:pt x="25664" y="164988"/>
                </a:lnTo>
                <a:lnTo>
                  <a:pt x="51206" y="164713"/>
                </a:lnTo>
                <a:lnTo>
                  <a:pt x="51116" y="151932"/>
                </a:lnTo>
                <a:close/>
              </a:path>
              <a:path w="76835" h="229235">
                <a:moveTo>
                  <a:pt x="76718" y="151759"/>
                </a:moveTo>
                <a:lnTo>
                  <a:pt x="51116" y="151932"/>
                </a:lnTo>
                <a:lnTo>
                  <a:pt x="51206" y="164713"/>
                </a:lnTo>
                <a:lnTo>
                  <a:pt x="25664" y="164988"/>
                </a:lnTo>
                <a:lnTo>
                  <a:pt x="70211" y="164988"/>
                </a:lnTo>
                <a:lnTo>
                  <a:pt x="76718" y="151759"/>
                </a:lnTo>
                <a:close/>
              </a:path>
              <a:path w="76835" h="229235">
                <a:moveTo>
                  <a:pt x="50048" y="0"/>
                </a:moveTo>
                <a:lnTo>
                  <a:pt x="24536" y="243"/>
                </a:lnTo>
                <a:lnTo>
                  <a:pt x="25575" y="152105"/>
                </a:lnTo>
                <a:lnTo>
                  <a:pt x="51116" y="151932"/>
                </a:lnTo>
                <a:lnTo>
                  <a:pt x="5004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606027" y="2868534"/>
            <a:ext cx="76835" cy="228600"/>
          </a:xfrm>
          <a:custGeom>
            <a:avLst/>
            <a:gdLst/>
            <a:ahLst/>
            <a:cxnLst/>
            <a:rect l="l" t="t" r="r" b="b"/>
            <a:pathLst>
              <a:path w="76835" h="228600">
                <a:moveTo>
                  <a:pt x="25576" y="152115"/>
                </a:moveTo>
                <a:lnTo>
                  <a:pt x="0" y="152278"/>
                </a:lnTo>
                <a:lnTo>
                  <a:pt x="38861" y="228599"/>
                </a:lnTo>
                <a:lnTo>
                  <a:pt x="70273" y="164866"/>
                </a:lnTo>
                <a:lnTo>
                  <a:pt x="25664" y="164866"/>
                </a:lnTo>
                <a:lnTo>
                  <a:pt x="25576" y="152115"/>
                </a:lnTo>
                <a:close/>
              </a:path>
              <a:path w="76835" h="228600">
                <a:moveTo>
                  <a:pt x="51116" y="151953"/>
                </a:moveTo>
                <a:lnTo>
                  <a:pt x="25576" y="152115"/>
                </a:lnTo>
                <a:lnTo>
                  <a:pt x="25664" y="164866"/>
                </a:lnTo>
                <a:lnTo>
                  <a:pt x="51206" y="164744"/>
                </a:lnTo>
                <a:lnTo>
                  <a:pt x="51116" y="151953"/>
                </a:lnTo>
                <a:close/>
              </a:path>
              <a:path w="76835" h="228600">
                <a:moveTo>
                  <a:pt x="76718" y="151790"/>
                </a:moveTo>
                <a:lnTo>
                  <a:pt x="51116" y="151953"/>
                </a:lnTo>
                <a:lnTo>
                  <a:pt x="51206" y="164744"/>
                </a:lnTo>
                <a:lnTo>
                  <a:pt x="25664" y="164866"/>
                </a:lnTo>
                <a:lnTo>
                  <a:pt x="70273" y="164866"/>
                </a:lnTo>
                <a:lnTo>
                  <a:pt x="76718" y="151790"/>
                </a:lnTo>
                <a:close/>
              </a:path>
              <a:path w="76835" h="228600">
                <a:moveTo>
                  <a:pt x="50048" y="0"/>
                </a:moveTo>
                <a:lnTo>
                  <a:pt x="24536" y="152"/>
                </a:lnTo>
                <a:lnTo>
                  <a:pt x="25576" y="152115"/>
                </a:lnTo>
                <a:lnTo>
                  <a:pt x="51116" y="151953"/>
                </a:lnTo>
                <a:lnTo>
                  <a:pt x="5004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063227" y="3549518"/>
            <a:ext cx="76835" cy="229235"/>
          </a:xfrm>
          <a:custGeom>
            <a:avLst/>
            <a:gdLst/>
            <a:ahLst/>
            <a:cxnLst/>
            <a:rect l="l" t="t" r="r" b="b"/>
            <a:pathLst>
              <a:path w="76835" h="229235">
                <a:moveTo>
                  <a:pt x="25575" y="152105"/>
                </a:moveTo>
                <a:lnTo>
                  <a:pt x="0" y="152278"/>
                </a:lnTo>
                <a:lnTo>
                  <a:pt x="38861" y="228721"/>
                </a:lnTo>
                <a:lnTo>
                  <a:pt x="70211" y="164988"/>
                </a:lnTo>
                <a:lnTo>
                  <a:pt x="25664" y="164988"/>
                </a:lnTo>
                <a:lnTo>
                  <a:pt x="25575" y="152105"/>
                </a:lnTo>
                <a:close/>
              </a:path>
              <a:path w="76835" h="229235">
                <a:moveTo>
                  <a:pt x="51116" y="151932"/>
                </a:moveTo>
                <a:lnTo>
                  <a:pt x="25575" y="152105"/>
                </a:lnTo>
                <a:lnTo>
                  <a:pt x="25664" y="164988"/>
                </a:lnTo>
                <a:lnTo>
                  <a:pt x="51206" y="164713"/>
                </a:lnTo>
                <a:lnTo>
                  <a:pt x="51116" y="151932"/>
                </a:lnTo>
                <a:close/>
              </a:path>
              <a:path w="76835" h="229235">
                <a:moveTo>
                  <a:pt x="76718" y="151759"/>
                </a:moveTo>
                <a:lnTo>
                  <a:pt x="51116" y="151932"/>
                </a:lnTo>
                <a:lnTo>
                  <a:pt x="51206" y="164713"/>
                </a:lnTo>
                <a:lnTo>
                  <a:pt x="25664" y="164988"/>
                </a:lnTo>
                <a:lnTo>
                  <a:pt x="70211" y="164988"/>
                </a:lnTo>
                <a:lnTo>
                  <a:pt x="76718" y="151759"/>
                </a:lnTo>
                <a:close/>
              </a:path>
              <a:path w="76835" h="229235">
                <a:moveTo>
                  <a:pt x="50048" y="0"/>
                </a:moveTo>
                <a:lnTo>
                  <a:pt x="24536" y="243"/>
                </a:lnTo>
                <a:lnTo>
                  <a:pt x="25575" y="152105"/>
                </a:lnTo>
                <a:lnTo>
                  <a:pt x="51116" y="151932"/>
                </a:lnTo>
                <a:lnTo>
                  <a:pt x="5004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263524" y="3549639"/>
            <a:ext cx="76835" cy="914400"/>
          </a:xfrm>
          <a:custGeom>
            <a:avLst/>
            <a:gdLst/>
            <a:ahLst/>
            <a:cxnLst/>
            <a:rect l="l" t="t" r="r" b="b"/>
            <a:pathLst>
              <a:path w="76835" h="914400">
                <a:moveTo>
                  <a:pt x="25491" y="837793"/>
                </a:moveTo>
                <a:lnTo>
                  <a:pt x="0" y="837834"/>
                </a:lnTo>
                <a:lnTo>
                  <a:pt x="38465" y="914399"/>
                </a:lnTo>
                <a:lnTo>
                  <a:pt x="70332" y="850513"/>
                </a:lnTo>
                <a:lnTo>
                  <a:pt x="25511" y="850513"/>
                </a:lnTo>
                <a:lnTo>
                  <a:pt x="25491" y="837793"/>
                </a:lnTo>
                <a:close/>
              </a:path>
              <a:path w="76835" h="914400">
                <a:moveTo>
                  <a:pt x="51153" y="837752"/>
                </a:moveTo>
                <a:lnTo>
                  <a:pt x="25491" y="837793"/>
                </a:lnTo>
                <a:lnTo>
                  <a:pt x="25511" y="850513"/>
                </a:lnTo>
                <a:lnTo>
                  <a:pt x="51175" y="850513"/>
                </a:lnTo>
                <a:lnTo>
                  <a:pt x="51153" y="837752"/>
                </a:lnTo>
                <a:close/>
              </a:path>
              <a:path w="76835" h="914400">
                <a:moveTo>
                  <a:pt x="76718" y="837712"/>
                </a:moveTo>
                <a:lnTo>
                  <a:pt x="51153" y="837752"/>
                </a:lnTo>
                <a:lnTo>
                  <a:pt x="51175" y="850513"/>
                </a:lnTo>
                <a:lnTo>
                  <a:pt x="70332" y="850513"/>
                </a:lnTo>
                <a:lnTo>
                  <a:pt x="76718" y="837712"/>
                </a:lnTo>
                <a:close/>
              </a:path>
              <a:path w="76835" h="914400">
                <a:moveTo>
                  <a:pt x="49651" y="0"/>
                </a:moveTo>
                <a:lnTo>
                  <a:pt x="24140" y="0"/>
                </a:lnTo>
                <a:lnTo>
                  <a:pt x="25491" y="837793"/>
                </a:lnTo>
                <a:lnTo>
                  <a:pt x="51153" y="837752"/>
                </a:lnTo>
                <a:lnTo>
                  <a:pt x="4965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063227" y="4236964"/>
            <a:ext cx="76835" cy="228600"/>
          </a:xfrm>
          <a:custGeom>
            <a:avLst/>
            <a:gdLst/>
            <a:ahLst/>
            <a:cxnLst/>
            <a:rect l="l" t="t" r="r" b="b"/>
            <a:pathLst>
              <a:path w="76835" h="228600">
                <a:moveTo>
                  <a:pt x="25576" y="152105"/>
                </a:moveTo>
                <a:lnTo>
                  <a:pt x="0" y="152278"/>
                </a:lnTo>
                <a:lnTo>
                  <a:pt x="38861" y="228599"/>
                </a:lnTo>
                <a:lnTo>
                  <a:pt x="70261" y="164866"/>
                </a:lnTo>
                <a:lnTo>
                  <a:pt x="25664" y="164866"/>
                </a:lnTo>
                <a:lnTo>
                  <a:pt x="25576" y="152105"/>
                </a:lnTo>
                <a:close/>
              </a:path>
              <a:path w="76835" h="228600">
                <a:moveTo>
                  <a:pt x="51116" y="151932"/>
                </a:moveTo>
                <a:lnTo>
                  <a:pt x="25576" y="152105"/>
                </a:lnTo>
                <a:lnTo>
                  <a:pt x="25664" y="164866"/>
                </a:lnTo>
                <a:lnTo>
                  <a:pt x="51206" y="164713"/>
                </a:lnTo>
                <a:lnTo>
                  <a:pt x="51116" y="151932"/>
                </a:lnTo>
                <a:close/>
              </a:path>
              <a:path w="76835" h="228600">
                <a:moveTo>
                  <a:pt x="76718" y="151759"/>
                </a:moveTo>
                <a:lnTo>
                  <a:pt x="51116" y="151932"/>
                </a:lnTo>
                <a:lnTo>
                  <a:pt x="51206" y="164713"/>
                </a:lnTo>
                <a:lnTo>
                  <a:pt x="25664" y="164866"/>
                </a:lnTo>
                <a:lnTo>
                  <a:pt x="70261" y="164866"/>
                </a:lnTo>
                <a:lnTo>
                  <a:pt x="76718" y="151759"/>
                </a:lnTo>
                <a:close/>
              </a:path>
              <a:path w="76835" h="228600">
                <a:moveTo>
                  <a:pt x="50048" y="0"/>
                </a:moveTo>
                <a:lnTo>
                  <a:pt x="24536" y="121"/>
                </a:lnTo>
                <a:lnTo>
                  <a:pt x="25576" y="152105"/>
                </a:lnTo>
                <a:lnTo>
                  <a:pt x="51116" y="151932"/>
                </a:lnTo>
                <a:lnTo>
                  <a:pt x="5004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217919" y="4235439"/>
            <a:ext cx="76835" cy="1028700"/>
          </a:xfrm>
          <a:custGeom>
            <a:avLst/>
            <a:gdLst/>
            <a:ahLst/>
            <a:cxnLst/>
            <a:rect l="l" t="t" r="r" b="b"/>
            <a:pathLst>
              <a:path w="76835" h="1028700">
                <a:moveTo>
                  <a:pt x="25522" y="952085"/>
                </a:moveTo>
                <a:lnTo>
                  <a:pt x="0" y="952125"/>
                </a:lnTo>
                <a:lnTo>
                  <a:pt x="38343" y="1028706"/>
                </a:lnTo>
                <a:lnTo>
                  <a:pt x="70201" y="964829"/>
                </a:lnTo>
                <a:lnTo>
                  <a:pt x="25542" y="964829"/>
                </a:lnTo>
                <a:lnTo>
                  <a:pt x="25522" y="952085"/>
                </a:lnTo>
                <a:close/>
              </a:path>
              <a:path w="76835" h="1028700">
                <a:moveTo>
                  <a:pt x="51035" y="952045"/>
                </a:moveTo>
                <a:lnTo>
                  <a:pt x="25522" y="952085"/>
                </a:lnTo>
                <a:lnTo>
                  <a:pt x="25542" y="964829"/>
                </a:lnTo>
                <a:lnTo>
                  <a:pt x="51053" y="964829"/>
                </a:lnTo>
                <a:lnTo>
                  <a:pt x="51035" y="952045"/>
                </a:lnTo>
                <a:close/>
              </a:path>
              <a:path w="76835" h="1028700">
                <a:moveTo>
                  <a:pt x="76596" y="952006"/>
                </a:moveTo>
                <a:lnTo>
                  <a:pt x="51035" y="952045"/>
                </a:lnTo>
                <a:lnTo>
                  <a:pt x="51053" y="964829"/>
                </a:lnTo>
                <a:lnTo>
                  <a:pt x="70201" y="964829"/>
                </a:lnTo>
                <a:lnTo>
                  <a:pt x="76596" y="952006"/>
                </a:lnTo>
                <a:close/>
              </a:path>
              <a:path w="76835" h="1028700">
                <a:moveTo>
                  <a:pt x="49651" y="0"/>
                </a:moveTo>
                <a:lnTo>
                  <a:pt x="24018" y="0"/>
                </a:lnTo>
                <a:lnTo>
                  <a:pt x="25522" y="952085"/>
                </a:lnTo>
                <a:lnTo>
                  <a:pt x="51035" y="952045"/>
                </a:lnTo>
                <a:lnTo>
                  <a:pt x="4965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263127" y="5037070"/>
            <a:ext cx="76835" cy="228600"/>
          </a:xfrm>
          <a:custGeom>
            <a:avLst/>
            <a:gdLst/>
            <a:ahLst/>
            <a:cxnLst/>
            <a:rect l="l" t="t" r="r" b="b"/>
            <a:pathLst>
              <a:path w="76835" h="228600">
                <a:moveTo>
                  <a:pt x="25576" y="152110"/>
                </a:moveTo>
                <a:lnTo>
                  <a:pt x="0" y="152281"/>
                </a:lnTo>
                <a:lnTo>
                  <a:pt x="38861" y="228599"/>
                </a:lnTo>
                <a:lnTo>
                  <a:pt x="70270" y="164854"/>
                </a:lnTo>
                <a:lnTo>
                  <a:pt x="25664" y="164854"/>
                </a:lnTo>
                <a:lnTo>
                  <a:pt x="25576" y="152110"/>
                </a:lnTo>
                <a:close/>
              </a:path>
              <a:path w="76835" h="228600">
                <a:moveTo>
                  <a:pt x="51116" y="151939"/>
                </a:moveTo>
                <a:lnTo>
                  <a:pt x="25576" y="152110"/>
                </a:lnTo>
                <a:lnTo>
                  <a:pt x="25664" y="164854"/>
                </a:lnTo>
                <a:lnTo>
                  <a:pt x="51206" y="164723"/>
                </a:lnTo>
                <a:lnTo>
                  <a:pt x="51116" y="151939"/>
                </a:lnTo>
                <a:close/>
              </a:path>
              <a:path w="76835" h="228600">
                <a:moveTo>
                  <a:pt x="76718" y="151769"/>
                </a:moveTo>
                <a:lnTo>
                  <a:pt x="51116" y="151939"/>
                </a:lnTo>
                <a:lnTo>
                  <a:pt x="51206" y="164723"/>
                </a:lnTo>
                <a:lnTo>
                  <a:pt x="25664" y="164854"/>
                </a:lnTo>
                <a:lnTo>
                  <a:pt x="70270" y="164854"/>
                </a:lnTo>
                <a:lnTo>
                  <a:pt x="76718" y="151769"/>
                </a:lnTo>
                <a:close/>
              </a:path>
              <a:path w="76835" h="228600">
                <a:moveTo>
                  <a:pt x="50048" y="0"/>
                </a:moveTo>
                <a:lnTo>
                  <a:pt x="24536" y="131"/>
                </a:lnTo>
                <a:lnTo>
                  <a:pt x="25576" y="152110"/>
                </a:lnTo>
                <a:lnTo>
                  <a:pt x="51116" y="151939"/>
                </a:lnTo>
                <a:lnTo>
                  <a:pt x="5004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834627" y="5721227"/>
            <a:ext cx="76835" cy="229235"/>
          </a:xfrm>
          <a:custGeom>
            <a:avLst/>
            <a:gdLst/>
            <a:ahLst/>
            <a:cxnLst/>
            <a:rect l="l" t="t" r="r" b="b"/>
            <a:pathLst>
              <a:path w="76835" h="229235">
                <a:moveTo>
                  <a:pt x="25576" y="152098"/>
                </a:moveTo>
                <a:lnTo>
                  <a:pt x="0" y="152268"/>
                </a:lnTo>
                <a:lnTo>
                  <a:pt x="38861" y="228718"/>
                </a:lnTo>
                <a:lnTo>
                  <a:pt x="70217" y="164972"/>
                </a:lnTo>
                <a:lnTo>
                  <a:pt x="25664" y="164972"/>
                </a:lnTo>
                <a:lnTo>
                  <a:pt x="25576" y="152098"/>
                </a:lnTo>
                <a:close/>
              </a:path>
              <a:path w="76835" h="229235">
                <a:moveTo>
                  <a:pt x="51116" y="151927"/>
                </a:moveTo>
                <a:lnTo>
                  <a:pt x="25576" y="152098"/>
                </a:lnTo>
                <a:lnTo>
                  <a:pt x="25664" y="164972"/>
                </a:lnTo>
                <a:lnTo>
                  <a:pt x="51206" y="164710"/>
                </a:lnTo>
                <a:lnTo>
                  <a:pt x="51116" y="151927"/>
                </a:lnTo>
                <a:close/>
              </a:path>
              <a:path w="76835" h="229235">
                <a:moveTo>
                  <a:pt x="76718" y="151756"/>
                </a:moveTo>
                <a:lnTo>
                  <a:pt x="51116" y="151927"/>
                </a:lnTo>
                <a:lnTo>
                  <a:pt x="51206" y="164710"/>
                </a:lnTo>
                <a:lnTo>
                  <a:pt x="25664" y="164972"/>
                </a:lnTo>
                <a:lnTo>
                  <a:pt x="70217" y="164972"/>
                </a:lnTo>
                <a:lnTo>
                  <a:pt x="76718" y="151756"/>
                </a:lnTo>
                <a:close/>
              </a:path>
              <a:path w="76835" h="229235">
                <a:moveTo>
                  <a:pt x="50048" y="0"/>
                </a:moveTo>
                <a:lnTo>
                  <a:pt x="24536" y="249"/>
                </a:lnTo>
                <a:lnTo>
                  <a:pt x="25576" y="152098"/>
                </a:lnTo>
                <a:lnTo>
                  <a:pt x="51116" y="151927"/>
                </a:lnTo>
                <a:lnTo>
                  <a:pt x="5004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834627" y="6407063"/>
            <a:ext cx="76835" cy="229235"/>
          </a:xfrm>
          <a:custGeom>
            <a:avLst/>
            <a:gdLst/>
            <a:ahLst/>
            <a:cxnLst/>
            <a:rect l="l" t="t" r="r" b="b"/>
            <a:pathLst>
              <a:path w="76835" h="229234">
                <a:moveTo>
                  <a:pt x="25576" y="152090"/>
                </a:moveTo>
                <a:lnTo>
                  <a:pt x="0" y="152268"/>
                </a:lnTo>
                <a:lnTo>
                  <a:pt x="38861" y="228682"/>
                </a:lnTo>
                <a:lnTo>
                  <a:pt x="70256" y="164866"/>
                </a:lnTo>
                <a:lnTo>
                  <a:pt x="25664" y="164866"/>
                </a:lnTo>
                <a:lnTo>
                  <a:pt x="25576" y="152090"/>
                </a:lnTo>
                <a:close/>
              </a:path>
              <a:path w="76835" h="229234">
                <a:moveTo>
                  <a:pt x="51116" y="151911"/>
                </a:moveTo>
                <a:lnTo>
                  <a:pt x="25576" y="152090"/>
                </a:lnTo>
                <a:lnTo>
                  <a:pt x="25664" y="164866"/>
                </a:lnTo>
                <a:lnTo>
                  <a:pt x="51206" y="164686"/>
                </a:lnTo>
                <a:lnTo>
                  <a:pt x="51116" y="151911"/>
                </a:lnTo>
                <a:close/>
              </a:path>
              <a:path w="76835" h="229234">
                <a:moveTo>
                  <a:pt x="76718" y="151732"/>
                </a:moveTo>
                <a:lnTo>
                  <a:pt x="51116" y="151911"/>
                </a:lnTo>
                <a:lnTo>
                  <a:pt x="51206" y="164686"/>
                </a:lnTo>
                <a:lnTo>
                  <a:pt x="25664" y="164866"/>
                </a:lnTo>
                <a:lnTo>
                  <a:pt x="70256" y="164866"/>
                </a:lnTo>
                <a:lnTo>
                  <a:pt x="76718" y="151732"/>
                </a:lnTo>
                <a:close/>
              </a:path>
              <a:path w="76835" h="229234">
                <a:moveTo>
                  <a:pt x="50048" y="0"/>
                </a:moveTo>
                <a:lnTo>
                  <a:pt x="24536" y="176"/>
                </a:lnTo>
                <a:lnTo>
                  <a:pt x="25576" y="152090"/>
                </a:lnTo>
                <a:lnTo>
                  <a:pt x="51116" y="151911"/>
                </a:lnTo>
                <a:lnTo>
                  <a:pt x="5004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22401"/>
            <a:ext cx="9102739" cy="1179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630"/>
              </a:lnSpc>
            </a:pPr>
            <a:r>
              <a:rPr dirty="0"/>
              <a:t>Základní charakteristiky dlouhodobých</a:t>
            </a:r>
          </a:p>
          <a:p>
            <a:pPr marL="12700">
              <a:lnSpc>
                <a:spcPts val="4630"/>
              </a:lnSpc>
            </a:pPr>
            <a:r>
              <a:rPr dirty="0" err="1"/>
              <a:t>rozpočt</a:t>
            </a:r>
            <a:r>
              <a:rPr lang="cs-CZ" dirty="0"/>
              <a:t>ů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490530" y="1806520"/>
            <a:ext cx="9062085" cy="40293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9250" indent="-336550">
              <a:lnSpc>
                <a:spcPct val="100000"/>
              </a:lnSpc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Rozpočtované veličiny se</a:t>
            </a:r>
            <a:r>
              <a:rPr sz="2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převážně vymezují globálně nebo</a:t>
            </a:r>
            <a:r>
              <a:rPr sz="2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zhuštěně</a:t>
            </a:r>
            <a:endParaRPr sz="2200" dirty="0">
              <a:latin typeface="Arial"/>
              <a:cs typeface="Arial"/>
            </a:endParaRPr>
          </a:p>
          <a:p>
            <a:pPr marL="349250" indent="-336550">
              <a:lnSpc>
                <a:spcPct val="100000"/>
              </a:lnSpc>
              <a:spcBef>
                <a:spcPts val="705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Variantní řešení</a:t>
            </a:r>
            <a:endParaRPr sz="2200" dirty="0">
              <a:latin typeface="Arial"/>
              <a:cs typeface="Arial"/>
            </a:endParaRPr>
          </a:p>
          <a:p>
            <a:pPr marL="349250" indent="-336550">
              <a:lnSpc>
                <a:spcPct val="100000"/>
              </a:lnSpc>
              <a:spcBef>
                <a:spcPts val="720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Postupné zpřesňování</a:t>
            </a:r>
            <a:endParaRPr sz="2200" dirty="0">
              <a:latin typeface="Arial"/>
              <a:cs typeface="Arial"/>
            </a:endParaRPr>
          </a:p>
          <a:p>
            <a:pPr marL="349250" indent="-336550">
              <a:lnSpc>
                <a:spcPct val="100000"/>
              </a:lnSpc>
              <a:spcBef>
                <a:spcPts val="720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Ověření 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dlouhodobých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cíl</a:t>
            </a:r>
            <a:r>
              <a:rPr lang="cs-CZ" sz="22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 podniku</a:t>
            </a:r>
            <a:r>
              <a:rPr sz="2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2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hlediska</a:t>
            </a:r>
            <a:r>
              <a:rPr sz="2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finanční přijatelnosti</a:t>
            </a:r>
            <a:endParaRPr sz="2200" dirty="0">
              <a:latin typeface="Arial"/>
              <a:cs typeface="Arial"/>
            </a:endParaRPr>
          </a:p>
          <a:p>
            <a:pPr marL="349250" indent="-336550">
              <a:lnSpc>
                <a:spcPct val="100000"/>
              </a:lnSpc>
              <a:spcBef>
                <a:spcPts val="710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Flexibilní rozpočtové období – respektuje</a:t>
            </a:r>
            <a:r>
              <a:rPr sz="2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přirozenou délku projektu</a:t>
            </a:r>
            <a:endParaRPr sz="2200" dirty="0">
              <a:latin typeface="Arial"/>
              <a:cs typeface="Arial"/>
            </a:endParaRPr>
          </a:p>
          <a:p>
            <a:pPr marL="349250" indent="-336550">
              <a:lnSpc>
                <a:spcPct val="100000"/>
              </a:lnSpc>
              <a:spcBef>
                <a:spcPts val="720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Klouzavé rozpočtování</a:t>
            </a:r>
            <a:endParaRPr sz="2200" dirty="0">
              <a:latin typeface="Arial"/>
              <a:cs typeface="Arial"/>
            </a:endParaRPr>
          </a:p>
          <a:p>
            <a:pPr marL="349250" indent="-336550">
              <a:lnSpc>
                <a:spcPct val="100000"/>
              </a:lnSpc>
              <a:spcBef>
                <a:spcPts val="705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Rostoucí význam 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dlouhodobých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rozpočt</a:t>
            </a:r>
            <a:r>
              <a:rPr lang="cs-CZ" sz="22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 při řízení 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režijních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náklad</a:t>
            </a:r>
            <a:r>
              <a:rPr lang="cs-CZ" sz="22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endParaRPr sz="2200" dirty="0">
              <a:latin typeface="Arial"/>
              <a:cs typeface="Arial"/>
            </a:endParaRPr>
          </a:p>
          <a:p>
            <a:pPr marL="1492250" lvl="1" indent="-565150">
              <a:lnSpc>
                <a:spcPct val="100000"/>
              </a:lnSpc>
              <a:spcBef>
                <a:spcPts val="720"/>
              </a:spcBef>
              <a:buClr>
                <a:srgbClr val="FFFFFF"/>
              </a:buClr>
              <a:buFont typeface="Times New Roman"/>
              <a:buChar char="–"/>
              <a:tabLst>
                <a:tab pos="1492885" algn="l"/>
              </a:tabLst>
            </a:pP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Většina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náklad</a:t>
            </a:r>
            <a:r>
              <a:rPr lang="cs-CZ" sz="22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 je</a:t>
            </a:r>
            <a:r>
              <a:rPr sz="2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lang="cs-CZ" sz="22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sledek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 dřívějších rozhodnutí</a:t>
            </a:r>
            <a:endParaRPr sz="2200" dirty="0">
              <a:latin typeface="Arial"/>
              <a:cs typeface="Arial"/>
            </a:endParaRPr>
          </a:p>
          <a:p>
            <a:pPr marL="1492250" lvl="1" indent="-565150">
              <a:lnSpc>
                <a:spcPts val="2545"/>
              </a:lnSpc>
              <a:spcBef>
                <a:spcPts val="420"/>
              </a:spcBef>
              <a:buClr>
                <a:srgbClr val="FFFFFF"/>
              </a:buClr>
              <a:buFont typeface="Times New Roman"/>
              <a:buChar char="–"/>
              <a:tabLst>
                <a:tab pos="1492885" algn="l"/>
              </a:tabLst>
            </a:pP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Pr</a:t>
            </a:r>
            <a:r>
              <a:rPr lang="cs-CZ" sz="22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nik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výrobk</a:t>
            </a:r>
            <a:r>
              <a:rPr lang="cs-CZ" sz="22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 na</a:t>
            </a:r>
            <a:r>
              <a:rPr sz="2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trh</a:t>
            </a:r>
            <a:r>
              <a:rPr sz="2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zejména prostřednictvím snižování cen</a:t>
            </a:r>
            <a:endParaRPr sz="2200" dirty="0">
              <a:latin typeface="Arial"/>
              <a:cs typeface="Arial"/>
            </a:endParaRPr>
          </a:p>
          <a:p>
            <a:pPr marL="1492250">
              <a:lnSpc>
                <a:spcPts val="2545"/>
              </a:lnSpc>
            </a:pP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– tlak</a:t>
            </a:r>
            <a:r>
              <a:rPr sz="2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na</a:t>
            </a:r>
            <a:r>
              <a:rPr sz="2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snižování 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veškerých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náklad</a:t>
            </a:r>
            <a:r>
              <a:rPr lang="cs-CZ" sz="22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endParaRPr sz="2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22401"/>
            <a:ext cx="9102739" cy="1179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630"/>
              </a:lnSpc>
            </a:pPr>
            <a:r>
              <a:rPr dirty="0"/>
              <a:t>Strategicky orientované manažerské</a:t>
            </a:r>
          </a:p>
          <a:p>
            <a:pPr marL="12700">
              <a:lnSpc>
                <a:spcPts val="4590"/>
              </a:lnSpc>
            </a:pPr>
            <a:r>
              <a:rPr dirty="0"/>
              <a:t>účetnictví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21086"/>
            <a:ext cx="6232525" cy="44805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Strategické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řízení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náklad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endParaRPr sz="2400" dirty="0">
              <a:latin typeface="Arial"/>
              <a:cs typeface="Arial"/>
            </a:endParaRPr>
          </a:p>
          <a:p>
            <a:pPr marL="1492250" indent="-565150">
              <a:lnSpc>
                <a:spcPct val="100000"/>
              </a:lnSpc>
              <a:spcBef>
                <a:spcPts val="1200"/>
              </a:spcBef>
              <a:buClr>
                <a:srgbClr val="FFFFFF"/>
              </a:buClr>
              <a:buFont typeface="Times New Roman"/>
              <a:buChar char="–"/>
              <a:tabLst>
                <a:tab pos="1492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Dlouhodobost</a:t>
            </a:r>
            <a:endParaRPr sz="2400" dirty="0">
              <a:latin typeface="Arial"/>
              <a:cs typeface="Arial"/>
            </a:endParaRPr>
          </a:p>
          <a:p>
            <a:pPr marL="1492250" indent="-565150">
              <a:lnSpc>
                <a:spcPct val="100000"/>
              </a:lnSpc>
              <a:spcBef>
                <a:spcPts val="885"/>
              </a:spcBef>
              <a:buClr>
                <a:srgbClr val="FFFFFF"/>
              </a:buClr>
              <a:buFont typeface="Times New Roman"/>
              <a:buChar char="–"/>
              <a:tabLst>
                <a:tab pos="1492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Orientace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trh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00"/>
              </a:spcBef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Podrobněji kapitola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20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Hodnotová analýza</a:t>
            </a:r>
            <a:endParaRPr sz="2400" dirty="0">
              <a:latin typeface="Arial"/>
              <a:cs typeface="Arial"/>
            </a:endParaRPr>
          </a:p>
          <a:p>
            <a:pPr marL="12700" marR="5080">
              <a:lnSpc>
                <a:spcPct val="14170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Informační nástroje typu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ABC,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ABB,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JIT,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TQM,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Snaha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řídit životní cyklus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výkonu – LTC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Automatizace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robotizace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CAD,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CAM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Cílové veličiny – Target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Costing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22401"/>
            <a:ext cx="9102739" cy="1179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630"/>
              </a:lnSpc>
            </a:pPr>
            <a:r>
              <a:rPr dirty="0"/>
              <a:t>Tvorba </a:t>
            </a:r>
            <a:r>
              <a:rPr dirty="0" err="1"/>
              <a:t>systému</a:t>
            </a:r>
            <a:r>
              <a:rPr dirty="0"/>
              <a:t> </a:t>
            </a:r>
            <a:r>
              <a:rPr dirty="0" err="1"/>
              <a:t>plán</a:t>
            </a:r>
            <a:r>
              <a:rPr lang="cs-CZ" dirty="0"/>
              <a:t>ů</a:t>
            </a:r>
            <a:r>
              <a:rPr dirty="0"/>
              <a:t> a </a:t>
            </a:r>
            <a:r>
              <a:rPr dirty="0" err="1"/>
              <a:t>rozpočt</a:t>
            </a:r>
            <a:r>
              <a:rPr lang="cs-CZ" dirty="0"/>
              <a:t>ů</a:t>
            </a:r>
            <a:r>
              <a:rPr dirty="0"/>
              <a:t> firmy</a:t>
            </a:r>
          </a:p>
          <a:p>
            <a:pPr marL="12700">
              <a:lnSpc>
                <a:spcPts val="4590"/>
              </a:lnSpc>
            </a:pPr>
            <a:r>
              <a:rPr dirty="0"/>
              <a:t>jako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/>
              <a:t>celku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21086"/>
            <a:ext cx="8965565" cy="48192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Smyslem takticky orientovaného systému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podnikových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plán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a</a:t>
            </a:r>
            <a:endParaRPr sz="2400" dirty="0">
              <a:latin typeface="Arial"/>
              <a:cs typeface="Arial"/>
            </a:endParaRPr>
          </a:p>
          <a:p>
            <a:pPr marL="349250">
              <a:lnSpc>
                <a:spcPts val="2780"/>
              </a:lnSpc>
            </a:pP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rozpočt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je</a:t>
            </a:r>
            <a:endParaRPr sz="2400" dirty="0">
              <a:latin typeface="Arial"/>
              <a:cs typeface="Arial"/>
            </a:endParaRPr>
          </a:p>
          <a:p>
            <a:pPr marL="349250" marR="793750" indent="-336550" algn="just">
              <a:lnSpc>
                <a:spcPts val="2680"/>
              </a:lnSpc>
              <a:spcBef>
                <a:spcPts val="1455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konkretizovat podnikové cíle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 formulované podnikovými politikami a specifikované strategicky zaměřenými plány a rozpočty,</a:t>
            </a:r>
            <a:endParaRPr sz="2400" dirty="0">
              <a:latin typeface="Arial"/>
              <a:cs typeface="Arial"/>
            </a:endParaRPr>
          </a:p>
          <a:p>
            <a:pPr marL="349250" marR="377825" indent="-336550">
              <a:lnSpc>
                <a:spcPts val="2690"/>
              </a:lnSpc>
              <a:spcBef>
                <a:spcPts val="890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do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formy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kvantifikovatelných výstupů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 které vyjadřují cíle a prostředky jejich dosažení</a:t>
            </a:r>
            <a:endParaRPr sz="2400" dirty="0">
              <a:latin typeface="Arial"/>
              <a:cs typeface="Arial"/>
            </a:endParaRPr>
          </a:p>
          <a:p>
            <a:pPr marL="349250" indent="-336550">
              <a:lnSpc>
                <a:spcPts val="2780"/>
              </a:lnSpc>
              <a:spcBef>
                <a:spcPts val="635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podrobnějším členění na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dílčí podnikové aktivity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činností,</a:t>
            </a:r>
            <a:endParaRPr sz="2400" dirty="0">
              <a:latin typeface="Arial"/>
              <a:cs typeface="Arial"/>
            </a:endParaRPr>
          </a:p>
          <a:p>
            <a:pPr marL="349250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 to zejména</a:t>
            </a:r>
            <a:endParaRPr sz="2400" dirty="0">
              <a:latin typeface="Arial"/>
              <a:cs typeface="Arial"/>
            </a:endParaRPr>
          </a:p>
          <a:p>
            <a:pPr marL="349250" indent="-336550">
              <a:lnSpc>
                <a:spcPts val="2780"/>
              </a:lnSpc>
              <a:spcBef>
                <a:spcPts val="695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hlediska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jejich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dopadu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hlavní výdělečnou činnost</a:t>
            </a:r>
            <a:endParaRPr sz="2400" dirty="0">
              <a:latin typeface="Arial"/>
              <a:cs typeface="Arial"/>
            </a:endParaRPr>
          </a:p>
          <a:p>
            <a:pPr marL="349250">
              <a:lnSpc>
                <a:spcPts val="2780"/>
              </a:lnSpc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podniku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endParaRPr sz="2400" dirty="0">
              <a:latin typeface="Arial"/>
              <a:cs typeface="Arial"/>
            </a:endParaRPr>
          </a:p>
          <a:p>
            <a:pPr marL="349250" indent="-336550">
              <a:lnSpc>
                <a:spcPct val="100000"/>
              </a:lnSpc>
              <a:spcBef>
                <a:spcPts val="705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časových intervalech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běžného podnikatelského cyklu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</TotalTime>
  <Words>3243</Words>
  <Application>Microsoft Office PowerPoint</Application>
  <PresentationFormat>Vlastní</PresentationFormat>
  <Paragraphs>326</Paragraphs>
  <Slides>41</Slides>
  <Notes>41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41</vt:i4>
      </vt:variant>
    </vt:vector>
  </HeadingPairs>
  <TitlesOfParts>
    <vt:vector size="46" baseType="lpstr">
      <vt:lpstr>Arial</vt:lpstr>
      <vt:lpstr>Calibri</vt:lpstr>
      <vt:lpstr>Times New Roman</vt:lpstr>
      <vt:lpstr>Wingdings</vt:lpstr>
      <vt:lpstr>Office Theme</vt:lpstr>
      <vt:lpstr>10 – SYSTÉM PLÁNŮ A ROZPOČTŮ</vt:lpstr>
      <vt:lpstr>Pojmové vymezení I</vt:lpstr>
      <vt:lpstr>Pojmové vymezení II</vt:lpstr>
      <vt:lpstr>Základní otázky tvorby a využití systému</vt:lpstr>
      <vt:lpstr>Cíle systému plánů a rozpočtů</vt:lpstr>
      <vt:lpstr>Časové dimenze systému</vt:lpstr>
      <vt:lpstr>Základní charakteristiky dlouhodobých rozpočtů</vt:lpstr>
      <vt:lpstr>Strategicky orientované manažerské účetnictví</vt:lpstr>
      <vt:lpstr>Tvorba systému plánů a rozpočtů firmy jako celku</vt:lpstr>
      <vt:lpstr>Systému plánů a rozpočtů – s důrazem na hlavní výdělečnou činnost</vt:lpstr>
      <vt:lpstr>Rozpočtová výsledovka I</vt:lpstr>
      <vt:lpstr>Rozpočtová výsledovka II</vt:lpstr>
      <vt:lpstr>Rozpočtová rozvaha I</vt:lpstr>
      <vt:lpstr>Rozpočtová rozvaha II</vt:lpstr>
      <vt:lpstr>Rozpočet peněžních toků</vt:lpstr>
      <vt:lpstr>Vzájemný vztah hodnotových a naturálních kritérií I</vt:lpstr>
      <vt:lpstr>Vzájemný vztah hodnotových a naturálních kritérií II</vt:lpstr>
      <vt:lpstr>BSC – vztah hodnotových a naturálních kritérií</vt:lpstr>
      <vt:lpstr>Obsah hodnotových kritérií hlavního rozpočtu</vt:lpstr>
      <vt:lpstr>Transformace podnikových plánů a rozpočtů na nižší úrovně</vt:lpstr>
      <vt:lpstr>Prezentace aplikace PowerPoint</vt:lpstr>
      <vt:lpstr>Prezentace aplikace PowerPoint</vt:lpstr>
      <vt:lpstr>Systém plánů a rozpočtů jako nástroj komunikace a koordinace</vt:lpstr>
      <vt:lpstr>Využití systému jako nástroje hmotné zainteresovanosti I</vt:lpstr>
      <vt:lpstr>Využití systému jako nástroje hmotné zainteresovanosti II</vt:lpstr>
      <vt:lpstr>Formy rozpočtů</vt:lpstr>
      <vt:lpstr>Od pevných rozpočtů k variantním</vt:lpstr>
      <vt:lpstr>Od indexních rozpočtů k rozpočtování s nulovým základem</vt:lpstr>
      <vt:lpstr>Od rozpočtů stanovených na pevně určené období ke klouzavým rozpočtům</vt:lpstr>
      <vt:lpstr>Od univerzálních vztahových veličin k metodám založeným na vztahu k dílčím aktivitám</vt:lpstr>
      <vt:lpstr>Od limitních rozpočtů k indikativním rozpočtům</vt:lpstr>
      <vt:lpstr>Kontrola plnění rozpočtů I</vt:lpstr>
      <vt:lpstr>Kontrola plnění rozpočtů II</vt:lpstr>
      <vt:lpstr>Kontrola plnění rozpočtů III</vt:lpstr>
      <vt:lpstr>Shrnutí kapitoly 10 I</vt:lpstr>
      <vt:lpstr>Shrnutí kapitoly 10 II</vt:lpstr>
      <vt:lpstr>Shrnutí kapitoly 10 III</vt:lpstr>
      <vt:lpstr>Shrnutí kapitoly 10 IV</vt:lpstr>
      <vt:lpstr>Shrnutí kapitoly 10 V</vt:lpstr>
      <vt:lpstr>Shrnutí kapitoly 10 VI</vt:lpstr>
      <vt:lpstr>Shrnutí kapitoly 10 VII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 – SYSTÉM PLÁNģ A ROZPOČTģ</dc:title>
  <dc:creator>Online2PDF.com</dc:creator>
  <cp:lastModifiedBy>Menšík Michal</cp:lastModifiedBy>
  <cp:revision>8</cp:revision>
  <dcterms:created xsi:type="dcterms:W3CDTF">2018-02-08T09:17:24Z</dcterms:created>
  <dcterms:modified xsi:type="dcterms:W3CDTF">2019-10-30T06:58:47Z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2018-02-08T00:00:00Z</vt:filetime>
  </property>
  <property fmtid="{D5CDD505-2E9C-101B-9397-08002B2CF9AE}" pid="3" name="LastSaved">
    <vt:filetime>2018-02-08T00:00:00Z</vt:filetime>
  </property>
</Properties>
</file>