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4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536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502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6537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76276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8925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8333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370412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70143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01031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38969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48606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1535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057622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0728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2924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0521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0659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5187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2272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8192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9341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6251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7526"/>
            <a:ext cx="889000" cy="7541895"/>
          </a:xfrm>
          <a:custGeom>
            <a:avLst/>
            <a:gdLst/>
            <a:ahLst/>
            <a:cxnLst/>
            <a:rect l="l" t="t" r="r" b="b"/>
            <a:pathLst>
              <a:path w="889000" h="7541895">
                <a:moveTo>
                  <a:pt x="104774" y="0"/>
                </a:moveTo>
                <a:lnTo>
                  <a:pt x="40454" y="12503"/>
                </a:lnTo>
                <a:lnTo>
                  <a:pt x="0" y="36217"/>
                </a:lnTo>
                <a:lnTo>
                  <a:pt x="0" y="7507519"/>
                </a:lnTo>
                <a:lnTo>
                  <a:pt x="40463" y="7531236"/>
                </a:lnTo>
                <a:lnTo>
                  <a:pt x="93323" y="7541513"/>
                </a:lnTo>
                <a:lnTo>
                  <a:pt x="116227" y="7541513"/>
                </a:lnTo>
                <a:lnTo>
                  <a:pt x="169097" y="7531234"/>
                </a:lnTo>
                <a:lnTo>
                  <a:pt x="231983" y="7494371"/>
                </a:lnTo>
                <a:lnTo>
                  <a:pt x="293237" y="7434116"/>
                </a:lnTo>
                <a:lnTo>
                  <a:pt x="352655" y="7351442"/>
                </a:lnTo>
                <a:lnTo>
                  <a:pt x="410036" y="7247320"/>
                </a:lnTo>
                <a:lnTo>
                  <a:pt x="465177" y="7122720"/>
                </a:lnTo>
                <a:lnTo>
                  <a:pt x="517877" y="6978614"/>
                </a:lnTo>
                <a:lnTo>
                  <a:pt x="567934" y="6815973"/>
                </a:lnTo>
                <a:lnTo>
                  <a:pt x="615146" y="6635766"/>
                </a:lnTo>
                <a:lnTo>
                  <a:pt x="659312" y="6438966"/>
                </a:lnTo>
                <a:lnTo>
                  <a:pt x="700229" y="6226543"/>
                </a:lnTo>
                <a:lnTo>
                  <a:pt x="737695" y="5999468"/>
                </a:lnTo>
                <a:lnTo>
                  <a:pt x="771510" y="5758712"/>
                </a:lnTo>
                <a:lnTo>
                  <a:pt x="801471" y="5505246"/>
                </a:lnTo>
                <a:lnTo>
                  <a:pt x="827376" y="5240040"/>
                </a:lnTo>
                <a:lnTo>
                  <a:pt x="849024" y="4964065"/>
                </a:lnTo>
                <a:lnTo>
                  <a:pt x="866212" y="4678293"/>
                </a:lnTo>
                <a:lnTo>
                  <a:pt x="878740" y="4383694"/>
                </a:lnTo>
                <a:lnTo>
                  <a:pt x="886404" y="4081239"/>
                </a:lnTo>
                <a:lnTo>
                  <a:pt x="889004" y="3771777"/>
                </a:lnTo>
                <a:lnTo>
                  <a:pt x="886404" y="3462437"/>
                </a:lnTo>
                <a:lnTo>
                  <a:pt x="878740" y="3159983"/>
                </a:lnTo>
                <a:lnTo>
                  <a:pt x="866212" y="2865386"/>
                </a:lnTo>
                <a:lnTo>
                  <a:pt x="849024" y="2579616"/>
                </a:lnTo>
                <a:lnTo>
                  <a:pt x="827376" y="2303645"/>
                </a:lnTo>
                <a:lnTo>
                  <a:pt x="801471" y="2038442"/>
                </a:lnTo>
                <a:lnTo>
                  <a:pt x="771511" y="1784980"/>
                </a:lnTo>
                <a:lnTo>
                  <a:pt x="737696" y="1544228"/>
                </a:lnTo>
                <a:lnTo>
                  <a:pt x="700230" y="1317158"/>
                </a:lnTo>
                <a:lnTo>
                  <a:pt x="659313" y="1104739"/>
                </a:lnTo>
                <a:lnTo>
                  <a:pt x="615148" y="907944"/>
                </a:lnTo>
                <a:lnTo>
                  <a:pt x="567937" y="727743"/>
                </a:lnTo>
                <a:lnTo>
                  <a:pt x="517880" y="565106"/>
                </a:lnTo>
                <a:lnTo>
                  <a:pt x="465181" y="421004"/>
                </a:lnTo>
                <a:lnTo>
                  <a:pt x="410041" y="296409"/>
                </a:lnTo>
                <a:lnTo>
                  <a:pt x="352661" y="192290"/>
                </a:lnTo>
                <a:lnTo>
                  <a:pt x="293244" y="109619"/>
                </a:lnTo>
                <a:lnTo>
                  <a:pt x="231991" y="49367"/>
                </a:lnTo>
                <a:lnTo>
                  <a:pt x="169105" y="12503"/>
                </a:lnTo>
                <a:lnTo>
                  <a:pt x="104774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23475" cy="7494270"/>
          </a:xfrm>
          <a:custGeom>
            <a:avLst/>
            <a:gdLst/>
            <a:ahLst/>
            <a:cxnLst/>
            <a:rect l="l" t="t" r="r" b="b"/>
            <a:pathLst>
              <a:path w="10023475" h="7494270">
                <a:moveTo>
                  <a:pt x="10023213" y="0"/>
                </a:moveTo>
                <a:lnTo>
                  <a:pt x="0" y="7493778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603098"/>
            <a:ext cx="10081260" cy="17780"/>
          </a:xfrm>
          <a:custGeom>
            <a:avLst/>
            <a:gdLst/>
            <a:ahLst/>
            <a:cxnLst/>
            <a:rect l="l" t="t" r="r" b="b"/>
            <a:pathLst>
              <a:path w="10081260" h="17780">
                <a:moveTo>
                  <a:pt x="10081259" y="17484"/>
                </a:moveTo>
                <a:lnTo>
                  <a:pt x="0" y="0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3067831"/>
            <a:ext cx="10081260" cy="4439920"/>
          </a:xfrm>
          <a:custGeom>
            <a:avLst/>
            <a:gdLst/>
            <a:ahLst/>
            <a:cxnLst/>
            <a:rect l="l" t="t" r="r" b="b"/>
            <a:pathLst>
              <a:path w="10081260" h="4439920">
                <a:moveTo>
                  <a:pt x="10081259" y="0"/>
                </a:moveTo>
                <a:lnTo>
                  <a:pt x="0" y="443981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391406"/>
            <a:ext cx="9102739" cy="1100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17" y="1808386"/>
            <a:ext cx="9102764" cy="51092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475973"/>
            <a:ext cx="8872855" cy="1025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010"/>
              </a:lnSpc>
              <a:tabLst>
                <a:tab pos="773430" algn="l"/>
                <a:tab pos="1891664" algn="l"/>
                <a:tab pos="6116320" algn="l"/>
                <a:tab pos="7809230" algn="l"/>
              </a:tabLst>
            </a:pPr>
            <a:r>
              <a:rPr lang="en-GB" sz="360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lang="en-GB" sz="3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GB" sz="3600" dirty="0">
                <a:solidFill>
                  <a:srgbClr val="FFFFFF"/>
                </a:solidFill>
                <a:latin typeface="Arial"/>
                <a:cs typeface="Arial"/>
              </a:rPr>
              <a:t>–	VLIV	CHARAKTERU PODNIKÁNÍ	NA VÝKONOVĚ ORIENTOVANÉ	ÚČETNICTVÍ</a:t>
            </a:r>
            <a:endParaRPr lang="en-GB"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5686" y="1821086"/>
            <a:ext cx="8972550" cy="5598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sz="2400" dirty="0">
              <a:latin typeface="Arial"/>
              <a:cs typeface="Arial"/>
            </a:endParaRPr>
          </a:p>
          <a:p>
            <a:pPr marL="332740" marR="15875" indent="-32004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274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vymezit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nejdůležit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faktory, které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ovlivňují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zam</a:t>
            </a:r>
            <a:r>
              <a:rPr lang="cs-CZ" sz="2400" dirty="0" err="1">
                <a:solidFill>
                  <a:srgbClr val="FFFFFF"/>
                </a:solidFill>
                <a:latin typeface="Arial"/>
                <a:cs typeface="Arial"/>
              </a:rPr>
              <a:t>ěř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výkonov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orientovaného nákladového účetnictví,</a:t>
            </a:r>
            <a:endParaRPr sz="2400" dirty="0">
              <a:latin typeface="Arial"/>
              <a:cs typeface="Arial"/>
            </a:endParaRPr>
          </a:p>
          <a:p>
            <a:pPr marL="332740" indent="-32004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charakterizovat základní rysy prosté, fázové, stupňové</a:t>
            </a:r>
            <a:endParaRPr sz="2400" dirty="0">
              <a:latin typeface="Arial"/>
              <a:cs typeface="Arial"/>
            </a:endParaRPr>
          </a:p>
          <a:p>
            <a:pPr marL="33274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zakázkové metody evidence a kalkulace nákladů podnikových</a:t>
            </a:r>
            <a:endParaRPr sz="2400" dirty="0">
              <a:latin typeface="Arial"/>
              <a:cs typeface="Arial"/>
            </a:endParaRPr>
          </a:p>
          <a:p>
            <a:pPr marL="33274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výkonů</a:t>
            </a:r>
            <a:endParaRPr sz="2400" dirty="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upozornit na specifické rysy využití metody sdružených výkonů,</a:t>
            </a:r>
            <a:endParaRPr sz="2400" dirty="0">
              <a:latin typeface="Arial"/>
              <a:cs typeface="Arial"/>
            </a:endParaRPr>
          </a:p>
          <a:p>
            <a:pPr marL="332740" indent="-32004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 obecné požadavky na tvorbu a vypovídací schopnost</a:t>
            </a:r>
            <a:endParaRPr sz="2400" dirty="0">
              <a:latin typeface="Arial"/>
              <a:cs typeface="Arial"/>
            </a:endParaRPr>
          </a:p>
          <a:p>
            <a:pPr marL="33274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výkonov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orientovaného účetnictví</a:t>
            </a:r>
            <a:endParaRPr sz="2400" dirty="0">
              <a:latin typeface="Arial"/>
              <a:cs typeface="Arial"/>
            </a:endParaRPr>
          </a:p>
          <a:p>
            <a:pPr marL="332740" marR="887730" indent="-32004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274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it specifické požadavky na jednotlivé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typy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výkonov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orientovaného účetnictví</a:t>
            </a:r>
            <a:endParaRPr sz="2400" dirty="0">
              <a:latin typeface="Arial"/>
              <a:cs typeface="Arial"/>
            </a:endParaRPr>
          </a:p>
          <a:p>
            <a:pPr marL="332740" indent="-32004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dokumentovat tyto odlišnosti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typových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íkladech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aplikace</a:t>
            </a:r>
            <a:endParaRPr sz="2400" dirty="0">
              <a:latin typeface="Arial"/>
              <a:cs typeface="Arial"/>
            </a:endParaRPr>
          </a:p>
          <a:p>
            <a:pPr marL="33274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jednotlivých metod evidence a kalkulace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Metody evidence a kalkulace nákladů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57005" cy="5428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Základním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ídícím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hlediskem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rozčlen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druženost</a:t>
            </a:r>
            <a:endParaRPr sz="2400" dirty="0">
              <a:latin typeface="Arial"/>
              <a:cs typeface="Arial"/>
            </a:endParaRPr>
          </a:p>
          <a:p>
            <a:pPr marR="5610225" algn="ctr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výrobního procesu</a:t>
            </a:r>
            <a:endParaRPr sz="2400" dirty="0">
              <a:latin typeface="Arial"/>
              <a:cs typeface="Arial"/>
            </a:endParaRPr>
          </a:p>
          <a:p>
            <a:pPr marL="349250" marR="248285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nesdružených výrobách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zpravidla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rozlišují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čty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základní modely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tzv.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evidence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nákladů podnikových výkonů.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prostá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fázová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stupňová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zakázková metoda.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ct val="92900"/>
              </a:lnSpc>
              <a:spcBef>
                <a:spcPts val="110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podmínek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sdružené výroby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platí,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že náklady jsou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vynakládány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společn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celý sdružený proces;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jednotlivým druhům výrobků,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jsou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výsledkem zpracování,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nelze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adit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žádný 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ímo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Prostá metoda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23325" cy="10387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Nejjednodušší,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edm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tem činnosti je jediný druh výkonu, výroba probíhá v nečlenitém procesu, modifikace prosté metody lze aplikovat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zásad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ve všech nečlenitých procesech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7615" y="4579686"/>
            <a:ext cx="1492250" cy="1030539"/>
          </a:xfrm>
          <a:prstGeom prst="rect">
            <a:avLst/>
          </a:prstGeom>
          <a:solidFill>
            <a:srgbClr val="2C2CB8"/>
          </a:solidFill>
          <a:ln w="2232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11454" marR="204470" indent="-5080" algn="ctr">
              <a:lnSpc>
                <a:spcPct val="93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Náklady vynaložené na hlavní činnosti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08279" y="5044952"/>
            <a:ext cx="993775" cy="76200"/>
          </a:xfrm>
          <a:custGeom>
            <a:avLst/>
            <a:gdLst/>
            <a:ahLst/>
            <a:cxnLst/>
            <a:rect l="l" t="t" r="r" b="b"/>
            <a:pathLst>
              <a:path w="993775" h="76200">
                <a:moveTo>
                  <a:pt x="917560" y="49247"/>
                </a:moveTo>
                <a:lnTo>
                  <a:pt x="917560" y="76199"/>
                </a:lnTo>
                <a:lnTo>
                  <a:pt x="971593" y="49267"/>
                </a:lnTo>
                <a:lnTo>
                  <a:pt x="930270" y="49267"/>
                </a:lnTo>
                <a:lnTo>
                  <a:pt x="917560" y="49247"/>
                </a:lnTo>
                <a:close/>
              </a:path>
              <a:path w="993775" h="76200">
                <a:moveTo>
                  <a:pt x="917560" y="26900"/>
                </a:moveTo>
                <a:lnTo>
                  <a:pt x="917560" y="49247"/>
                </a:lnTo>
                <a:lnTo>
                  <a:pt x="930270" y="49267"/>
                </a:lnTo>
                <a:lnTo>
                  <a:pt x="930270" y="26919"/>
                </a:lnTo>
                <a:lnTo>
                  <a:pt x="917560" y="26900"/>
                </a:lnTo>
                <a:close/>
              </a:path>
              <a:path w="993775" h="76200">
                <a:moveTo>
                  <a:pt x="917560" y="0"/>
                </a:moveTo>
                <a:lnTo>
                  <a:pt x="917560" y="26900"/>
                </a:lnTo>
                <a:lnTo>
                  <a:pt x="930270" y="26919"/>
                </a:lnTo>
                <a:lnTo>
                  <a:pt x="930270" y="49267"/>
                </a:lnTo>
                <a:lnTo>
                  <a:pt x="971593" y="49267"/>
                </a:lnTo>
                <a:lnTo>
                  <a:pt x="993760" y="38218"/>
                </a:lnTo>
                <a:lnTo>
                  <a:pt x="917560" y="0"/>
                </a:lnTo>
                <a:close/>
              </a:path>
              <a:path w="993775" h="76200">
                <a:moveTo>
                  <a:pt x="0" y="25526"/>
                </a:moveTo>
                <a:lnTo>
                  <a:pt x="0" y="47743"/>
                </a:lnTo>
                <a:lnTo>
                  <a:pt x="917560" y="49247"/>
                </a:lnTo>
                <a:lnTo>
                  <a:pt x="917560" y="26900"/>
                </a:lnTo>
                <a:lnTo>
                  <a:pt x="0" y="255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947925" y="4945472"/>
            <a:ext cx="114808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55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Útvary hlavní</a:t>
            </a:r>
            <a:endParaRPr sz="1600">
              <a:latin typeface="Times New Roman"/>
              <a:cs typeface="Times New Roman"/>
            </a:endParaRPr>
          </a:p>
          <a:p>
            <a:pPr marL="635" algn="ctr">
              <a:lnSpc>
                <a:spcPts val="1855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činnosti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03716" y="4586228"/>
            <a:ext cx="1657350" cy="993775"/>
          </a:xfrm>
          <a:custGeom>
            <a:avLst/>
            <a:gdLst/>
            <a:ahLst/>
            <a:cxnLst/>
            <a:rect l="l" t="t" r="r" b="b"/>
            <a:pathLst>
              <a:path w="1657350" h="993775">
                <a:moveTo>
                  <a:pt x="0" y="230123"/>
                </a:moveTo>
                <a:lnTo>
                  <a:pt x="229971" y="0"/>
                </a:lnTo>
                <a:lnTo>
                  <a:pt x="1427225" y="0"/>
                </a:lnTo>
                <a:lnTo>
                  <a:pt x="1657349" y="230123"/>
                </a:lnTo>
                <a:lnTo>
                  <a:pt x="1657349" y="763773"/>
                </a:lnTo>
                <a:lnTo>
                  <a:pt x="1427225" y="993766"/>
                </a:lnTo>
                <a:lnTo>
                  <a:pt x="229971" y="993766"/>
                </a:lnTo>
                <a:lnTo>
                  <a:pt x="0" y="763773"/>
                </a:lnTo>
                <a:lnTo>
                  <a:pt x="0" y="230123"/>
                </a:lnTo>
                <a:close/>
              </a:path>
            </a:pathLst>
          </a:custGeom>
          <a:ln w="2232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57743" y="5044821"/>
            <a:ext cx="497205" cy="76200"/>
          </a:xfrm>
          <a:custGeom>
            <a:avLst/>
            <a:gdLst/>
            <a:ahLst/>
            <a:cxnLst/>
            <a:rect l="l" t="t" r="r" b="b"/>
            <a:pathLst>
              <a:path w="497204" h="76200">
                <a:moveTo>
                  <a:pt x="420898" y="0"/>
                </a:moveTo>
                <a:lnTo>
                  <a:pt x="420795" y="28534"/>
                </a:lnTo>
                <a:lnTo>
                  <a:pt x="433456" y="28574"/>
                </a:lnTo>
                <a:lnTo>
                  <a:pt x="433456" y="47756"/>
                </a:lnTo>
                <a:lnTo>
                  <a:pt x="420726" y="47756"/>
                </a:lnTo>
                <a:lnTo>
                  <a:pt x="420623" y="76199"/>
                </a:lnTo>
                <a:lnTo>
                  <a:pt x="477979" y="47756"/>
                </a:lnTo>
                <a:lnTo>
                  <a:pt x="433456" y="47756"/>
                </a:lnTo>
                <a:lnTo>
                  <a:pt x="478062" y="47714"/>
                </a:lnTo>
                <a:lnTo>
                  <a:pt x="496945" y="38349"/>
                </a:lnTo>
                <a:lnTo>
                  <a:pt x="420898" y="0"/>
                </a:lnTo>
                <a:close/>
              </a:path>
              <a:path w="497204" h="76200">
                <a:moveTo>
                  <a:pt x="420795" y="28534"/>
                </a:moveTo>
                <a:lnTo>
                  <a:pt x="420726" y="47714"/>
                </a:lnTo>
                <a:lnTo>
                  <a:pt x="433456" y="47756"/>
                </a:lnTo>
                <a:lnTo>
                  <a:pt x="433456" y="28574"/>
                </a:lnTo>
                <a:lnTo>
                  <a:pt x="420795" y="28534"/>
                </a:lnTo>
                <a:close/>
              </a:path>
              <a:path w="497204" h="76200">
                <a:moveTo>
                  <a:pt x="121" y="27182"/>
                </a:moveTo>
                <a:lnTo>
                  <a:pt x="0" y="46350"/>
                </a:lnTo>
                <a:lnTo>
                  <a:pt x="420726" y="47714"/>
                </a:lnTo>
                <a:lnTo>
                  <a:pt x="420795" y="28534"/>
                </a:lnTo>
                <a:lnTo>
                  <a:pt x="121" y="27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56366" y="4586228"/>
            <a:ext cx="1657350" cy="993775"/>
          </a:xfrm>
          <a:custGeom>
            <a:avLst/>
            <a:gdLst/>
            <a:ahLst/>
            <a:cxnLst/>
            <a:rect l="l" t="t" r="r" b="b"/>
            <a:pathLst>
              <a:path w="1657350" h="993775">
                <a:moveTo>
                  <a:pt x="0" y="496942"/>
                </a:moveTo>
                <a:lnTo>
                  <a:pt x="414253" y="0"/>
                </a:lnTo>
                <a:lnTo>
                  <a:pt x="1242943" y="0"/>
                </a:lnTo>
                <a:lnTo>
                  <a:pt x="1657349" y="496942"/>
                </a:lnTo>
                <a:lnTo>
                  <a:pt x="1242943" y="993766"/>
                </a:lnTo>
                <a:lnTo>
                  <a:pt x="414253" y="993766"/>
                </a:lnTo>
                <a:lnTo>
                  <a:pt x="0" y="496942"/>
                </a:lnTo>
                <a:close/>
              </a:path>
            </a:pathLst>
          </a:custGeom>
          <a:ln w="2232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218940" y="5036023"/>
            <a:ext cx="95123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55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Dokončené</a:t>
            </a:r>
            <a:endParaRPr sz="1600">
              <a:latin typeface="Times New Roman"/>
              <a:cs typeface="Times New Roman"/>
            </a:endParaRPr>
          </a:p>
          <a:p>
            <a:pPr marL="635" algn="ctr">
              <a:lnSpc>
                <a:spcPts val="1855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výkony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513563" y="5044952"/>
            <a:ext cx="994410" cy="76200"/>
          </a:xfrm>
          <a:custGeom>
            <a:avLst/>
            <a:gdLst/>
            <a:ahLst/>
            <a:cxnLst/>
            <a:rect l="l" t="t" r="r" b="b"/>
            <a:pathLst>
              <a:path w="994409" h="76200">
                <a:moveTo>
                  <a:pt x="917722" y="0"/>
                </a:moveTo>
                <a:lnTo>
                  <a:pt x="917679" y="26900"/>
                </a:lnTo>
                <a:lnTo>
                  <a:pt x="930401" y="26919"/>
                </a:lnTo>
                <a:lnTo>
                  <a:pt x="930280" y="49267"/>
                </a:lnTo>
                <a:lnTo>
                  <a:pt x="917643" y="49267"/>
                </a:lnTo>
                <a:lnTo>
                  <a:pt x="917600" y="76199"/>
                </a:lnTo>
                <a:lnTo>
                  <a:pt x="971633" y="49267"/>
                </a:lnTo>
                <a:lnTo>
                  <a:pt x="930280" y="49267"/>
                </a:lnTo>
                <a:lnTo>
                  <a:pt x="971674" y="49247"/>
                </a:lnTo>
                <a:lnTo>
                  <a:pt x="993800" y="38218"/>
                </a:lnTo>
                <a:lnTo>
                  <a:pt x="917722" y="0"/>
                </a:lnTo>
                <a:close/>
              </a:path>
              <a:path w="994409" h="76200">
                <a:moveTo>
                  <a:pt x="917679" y="26900"/>
                </a:moveTo>
                <a:lnTo>
                  <a:pt x="917643" y="49247"/>
                </a:lnTo>
                <a:lnTo>
                  <a:pt x="930280" y="49267"/>
                </a:lnTo>
                <a:lnTo>
                  <a:pt x="930401" y="26919"/>
                </a:lnTo>
                <a:lnTo>
                  <a:pt x="917679" y="26900"/>
                </a:lnTo>
                <a:close/>
              </a:path>
              <a:path w="994409" h="76200">
                <a:moveTo>
                  <a:pt x="152" y="25526"/>
                </a:moveTo>
                <a:lnTo>
                  <a:pt x="0" y="47743"/>
                </a:lnTo>
                <a:lnTo>
                  <a:pt x="917643" y="49247"/>
                </a:lnTo>
                <a:lnTo>
                  <a:pt x="917679" y="26900"/>
                </a:lnTo>
                <a:lnTo>
                  <a:pt x="152" y="255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592066" y="4805108"/>
            <a:ext cx="62230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Prodej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Fázová metoda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17" y="1808386"/>
            <a:ext cx="9102764" cy="19492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dirty="0"/>
              <a:t>Zejména v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b="1" dirty="0"/>
              <a:t>členitých výrobách </a:t>
            </a:r>
            <a:r>
              <a:rPr dirty="0"/>
              <a:t>jediného výrobku nebo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skupiny</a:t>
            </a:r>
          </a:p>
          <a:p>
            <a:pPr marL="12700">
              <a:lnSpc>
                <a:spcPts val="2780"/>
              </a:lnSpc>
            </a:pPr>
            <a:r>
              <a:rPr dirty="0"/>
              <a:t>homogenních výrobků;</a:t>
            </a:r>
          </a:p>
          <a:p>
            <a:pPr marL="12700" marR="5080">
              <a:lnSpc>
                <a:spcPts val="2680"/>
              </a:lnSpc>
              <a:spcBef>
                <a:spcPts val="1455"/>
              </a:spcBef>
            </a:pPr>
            <a:r>
              <a:rPr dirty="0" err="1"/>
              <a:t>Organizaci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/>
              <a:t>výkonov</a:t>
            </a:r>
            <a:r>
              <a:rPr lang="cs-CZ" dirty="0"/>
              <a:t>ě</a:t>
            </a:r>
            <a:r>
              <a:rPr dirty="0"/>
              <a:t> orientovaného účetnictví sleduje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vstupy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výstupy jednotlivých fází </a:t>
            </a:r>
            <a:r>
              <a:rPr b="1" dirty="0"/>
              <a:t>odděleně,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dirty="0"/>
              <a:t>v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dirty="0"/>
              <a:t>každé fázi vzniká rozdílné množství výkonů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84304" y="3817686"/>
            <a:ext cx="1371600" cy="2833981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9225" marR="142875" indent="-2540" algn="ctr">
              <a:lnSpc>
                <a:spcPct val="93000"/>
              </a:lnSpc>
            </a:pPr>
            <a:endParaRPr lang="cs-CZ" sz="18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49225" marR="142875" indent="-2540" algn="ctr">
              <a:lnSpc>
                <a:spcPct val="93000"/>
              </a:lnSpc>
            </a:pPr>
            <a:endParaRPr lang="cs-CZ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49225" marR="142875" indent="-2540" algn="ctr">
              <a:lnSpc>
                <a:spcPct val="93000"/>
              </a:lnSpc>
            </a:pPr>
            <a:endParaRPr lang="cs-CZ" sz="18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49225" marR="142875" indent="-2540" algn="ctr">
              <a:lnSpc>
                <a:spcPct val="93000"/>
              </a:lnSpc>
            </a:pPr>
            <a:r>
              <a:rPr sz="1800" dirty="0" err="1">
                <a:solidFill>
                  <a:srgbClr val="FFFFFF"/>
                </a:solidFill>
                <a:latin typeface="Times New Roman"/>
                <a:cs typeface="Times New Roman"/>
              </a:rPr>
              <a:t>Náklady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vynaložené na </a:t>
            </a:r>
            <a:r>
              <a:rPr sz="1800" dirty="0" err="1">
                <a:solidFill>
                  <a:srgbClr val="FFFFFF"/>
                </a:solidFill>
                <a:latin typeface="Times New Roman"/>
                <a:cs typeface="Times New Roman"/>
              </a:rPr>
              <a:t>hlavní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 err="1">
                <a:solidFill>
                  <a:srgbClr val="FFFFFF"/>
                </a:solidFill>
                <a:latin typeface="Times New Roman"/>
                <a:cs typeface="Times New Roman"/>
              </a:rPr>
              <a:t>činnosti</a:t>
            </a:r>
            <a:endParaRPr lang="cs-CZ" sz="18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49225" marR="142875" indent="-2540" algn="ctr">
              <a:lnSpc>
                <a:spcPct val="93000"/>
              </a:lnSpc>
            </a:pPr>
            <a:endParaRPr lang="cs-CZ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49225" marR="142875" indent="-2540" algn="ctr">
              <a:lnSpc>
                <a:spcPct val="93000"/>
              </a:lnSpc>
            </a:pPr>
            <a:endParaRPr lang="cs-CZ" sz="18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49225" marR="142875" indent="-2540" algn="ctr">
              <a:lnSpc>
                <a:spcPct val="93000"/>
              </a:lnSpc>
            </a:pPr>
            <a:endParaRPr lang="cs-CZ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49225" marR="142875" indent="-2540" algn="ctr">
              <a:lnSpc>
                <a:spcPct val="93000"/>
              </a:lnSpc>
            </a:pP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55904" y="5182743"/>
            <a:ext cx="762000" cy="76835"/>
          </a:xfrm>
          <a:custGeom>
            <a:avLst/>
            <a:gdLst/>
            <a:ahLst/>
            <a:cxnLst/>
            <a:rect l="l" t="t" r="r" b="b"/>
            <a:pathLst>
              <a:path w="762000" h="76835">
                <a:moveTo>
                  <a:pt x="685409" y="0"/>
                </a:moveTo>
                <a:lnTo>
                  <a:pt x="685369" y="25630"/>
                </a:lnTo>
                <a:lnTo>
                  <a:pt x="698120" y="25658"/>
                </a:lnTo>
                <a:lnTo>
                  <a:pt x="698120" y="51185"/>
                </a:lnTo>
                <a:lnTo>
                  <a:pt x="685328" y="51185"/>
                </a:lnTo>
                <a:lnTo>
                  <a:pt x="685287" y="76712"/>
                </a:lnTo>
                <a:lnTo>
                  <a:pt x="736512" y="51185"/>
                </a:lnTo>
                <a:lnTo>
                  <a:pt x="698120" y="51185"/>
                </a:lnTo>
                <a:lnTo>
                  <a:pt x="736564" y="51159"/>
                </a:lnTo>
                <a:lnTo>
                  <a:pt x="762006" y="38480"/>
                </a:lnTo>
                <a:lnTo>
                  <a:pt x="685409" y="0"/>
                </a:lnTo>
                <a:close/>
              </a:path>
              <a:path w="762000" h="76835">
                <a:moveTo>
                  <a:pt x="685369" y="25630"/>
                </a:moveTo>
                <a:lnTo>
                  <a:pt x="685328" y="51159"/>
                </a:lnTo>
                <a:lnTo>
                  <a:pt x="698120" y="51185"/>
                </a:lnTo>
                <a:lnTo>
                  <a:pt x="698120" y="25658"/>
                </a:lnTo>
                <a:lnTo>
                  <a:pt x="685369" y="25630"/>
                </a:lnTo>
                <a:close/>
              </a:path>
              <a:path w="762000" h="76835">
                <a:moveTo>
                  <a:pt x="0" y="24134"/>
                </a:moveTo>
                <a:lnTo>
                  <a:pt x="0" y="49779"/>
                </a:lnTo>
                <a:lnTo>
                  <a:pt x="685328" y="51159"/>
                </a:lnTo>
                <a:lnTo>
                  <a:pt x="685369" y="25630"/>
                </a:lnTo>
                <a:lnTo>
                  <a:pt x="0" y="241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55904" y="4270004"/>
            <a:ext cx="762000" cy="76835"/>
          </a:xfrm>
          <a:custGeom>
            <a:avLst/>
            <a:gdLst/>
            <a:ahLst/>
            <a:cxnLst/>
            <a:rect l="l" t="t" r="r" b="b"/>
            <a:pathLst>
              <a:path w="762000" h="76835">
                <a:moveTo>
                  <a:pt x="685409" y="0"/>
                </a:moveTo>
                <a:lnTo>
                  <a:pt x="685369" y="25486"/>
                </a:lnTo>
                <a:lnTo>
                  <a:pt x="698120" y="25511"/>
                </a:lnTo>
                <a:lnTo>
                  <a:pt x="698120" y="51175"/>
                </a:lnTo>
                <a:lnTo>
                  <a:pt x="685328" y="51175"/>
                </a:lnTo>
                <a:lnTo>
                  <a:pt x="685287" y="76687"/>
                </a:lnTo>
                <a:lnTo>
                  <a:pt x="736494" y="51175"/>
                </a:lnTo>
                <a:lnTo>
                  <a:pt x="698120" y="51175"/>
                </a:lnTo>
                <a:lnTo>
                  <a:pt x="736550" y="51147"/>
                </a:lnTo>
                <a:lnTo>
                  <a:pt x="762006" y="38465"/>
                </a:lnTo>
                <a:lnTo>
                  <a:pt x="685409" y="0"/>
                </a:lnTo>
                <a:close/>
              </a:path>
              <a:path w="762000" h="76835">
                <a:moveTo>
                  <a:pt x="685369" y="25486"/>
                </a:moveTo>
                <a:lnTo>
                  <a:pt x="685328" y="51147"/>
                </a:lnTo>
                <a:lnTo>
                  <a:pt x="698120" y="51175"/>
                </a:lnTo>
                <a:lnTo>
                  <a:pt x="698120" y="25511"/>
                </a:lnTo>
                <a:lnTo>
                  <a:pt x="685369" y="25486"/>
                </a:lnTo>
                <a:close/>
              </a:path>
              <a:path w="762000" h="76835">
                <a:moveTo>
                  <a:pt x="0" y="24109"/>
                </a:moveTo>
                <a:lnTo>
                  <a:pt x="0" y="49651"/>
                </a:lnTo>
                <a:lnTo>
                  <a:pt x="685328" y="51147"/>
                </a:lnTo>
                <a:lnTo>
                  <a:pt x="685369" y="25486"/>
                </a:lnTo>
                <a:lnTo>
                  <a:pt x="0" y="241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55904" y="6097143"/>
            <a:ext cx="762000" cy="76835"/>
          </a:xfrm>
          <a:custGeom>
            <a:avLst/>
            <a:gdLst/>
            <a:ahLst/>
            <a:cxnLst/>
            <a:rect l="l" t="t" r="r" b="b"/>
            <a:pathLst>
              <a:path w="762000" h="76835">
                <a:moveTo>
                  <a:pt x="685409" y="0"/>
                </a:moveTo>
                <a:lnTo>
                  <a:pt x="685369" y="25630"/>
                </a:lnTo>
                <a:lnTo>
                  <a:pt x="698120" y="25658"/>
                </a:lnTo>
                <a:lnTo>
                  <a:pt x="698120" y="51185"/>
                </a:lnTo>
                <a:lnTo>
                  <a:pt x="685328" y="51185"/>
                </a:lnTo>
                <a:lnTo>
                  <a:pt x="685287" y="76712"/>
                </a:lnTo>
                <a:lnTo>
                  <a:pt x="736512" y="51185"/>
                </a:lnTo>
                <a:lnTo>
                  <a:pt x="698120" y="51185"/>
                </a:lnTo>
                <a:lnTo>
                  <a:pt x="736564" y="51159"/>
                </a:lnTo>
                <a:lnTo>
                  <a:pt x="762006" y="38480"/>
                </a:lnTo>
                <a:lnTo>
                  <a:pt x="685409" y="0"/>
                </a:lnTo>
                <a:close/>
              </a:path>
              <a:path w="762000" h="76835">
                <a:moveTo>
                  <a:pt x="685369" y="25630"/>
                </a:moveTo>
                <a:lnTo>
                  <a:pt x="685328" y="51159"/>
                </a:lnTo>
                <a:lnTo>
                  <a:pt x="698120" y="51185"/>
                </a:lnTo>
                <a:lnTo>
                  <a:pt x="698120" y="25658"/>
                </a:lnTo>
                <a:lnTo>
                  <a:pt x="685369" y="25630"/>
                </a:lnTo>
                <a:close/>
              </a:path>
              <a:path w="762000" h="76835">
                <a:moveTo>
                  <a:pt x="0" y="24134"/>
                </a:moveTo>
                <a:lnTo>
                  <a:pt x="0" y="49779"/>
                </a:lnTo>
                <a:lnTo>
                  <a:pt x="685328" y="51159"/>
                </a:lnTo>
                <a:lnTo>
                  <a:pt x="685369" y="25630"/>
                </a:lnTo>
                <a:lnTo>
                  <a:pt x="0" y="241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593975" y="4259271"/>
            <a:ext cx="121094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Útvar 1. fáze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93975" y="5173922"/>
            <a:ext cx="121094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Útvar 2. fáze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93975" y="6088322"/>
            <a:ext cx="121094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Útvar 3. fáze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16386" y="4002024"/>
            <a:ext cx="1371600" cy="609600"/>
          </a:xfrm>
          <a:custGeom>
            <a:avLst/>
            <a:gdLst/>
            <a:ahLst/>
            <a:cxnLst/>
            <a:rect l="l" t="t" r="r" b="b"/>
            <a:pathLst>
              <a:path w="1371600" h="609600">
                <a:moveTo>
                  <a:pt x="0" y="141213"/>
                </a:moveTo>
                <a:lnTo>
                  <a:pt x="141091" y="0"/>
                </a:lnTo>
                <a:lnTo>
                  <a:pt x="1230355" y="0"/>
                </a:lnTo>
                <a:lnTo>
                  <a:pt x="1371599" y="141213"/>
                </a:lnTo>
                <a:lnTo>
                  <a:pt x="1371599" y="468508"/>
                </a:lnTo>
                <a:lnTo>
                  <a:pt x="1230355" y="609599"/>
                </a:lnTo>
                <a:lnTo>
                  <a:pt x="141091" y="609599"/>
                </a:lnTo>
                <a:lnTo>
                  <a:pt x="0" y="468508"/>
                </a:lnTo>
                <a:lnTo>
                  <a:pt x="0" y="141213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16386" y="4914900"/>
            <a:ext cx="1371600" cy="609600"/>
          </a:xfrm>
          <a:custGeom>
            <a:avLst/>
            <a:gdLst/>
            <a:ahLst/>
            <a:cxnLst/>
            <a:rect l="l" t="t" r="r" b="b"/>
            <a:pathLst>
              <a:path w="1371600" h="609600">
                <a:moveTo>
                  <a:pt x="0" y="141101"/>
                </a:moveTo>
                <a:lnTo>
                  <a:pt x="141091" y="0"/>
                </a:lnTo>
                <a:lnTo>
                  <a:pt x="1230355" y="0"/>
                </a:lnTo>
                <a:lnTo>
                  <a:pt x="1371599" y="141101"/>
                </a:lnTo>
                <a:lnTo>
                  <a:pt x="1371599" y="468498"/>
                </a:lnTo>
                <a:lnTo>
                  <a:pt x="1230355" y="609599"/>
                </a:lnTo>
                <a:lnTo>
                  <a:pt x="141091" y="609599"/>
                </a:lnTo>
                <a:lnTo>
                  <a:pt x="0" y="468498"/>
                </a:lnTo>
                <a:lnTo>
                  <a:pt x="0" y="141101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16386" y="5829300"/>
            <a:ext cx="1371600" cy="609600"/>
          </a:xfrm>
          <a:custGeom>
            <a:avLst/>
            <a:gdLst/>
            <a:ahLst/>
            <a:cxnLst/>
            <a:rect l="l" t="t" r="r" b="b"/>
            <a:pathLst>
              <a:path w="1371600" h="609600">
                <a:moveTo>
                  <a:pt x="0" y="141101"/>
                </a:moveTo>
                <a:lnTo>
                  <a:pt x="141091" y="0"/>
                </a:lnTo>
                <a:lnTo>
                  <a:pt x="1230355" y="0"/>
                </a:lnTo>
                <a:lnTo>
                  <a:pt x="1371599" y="141101"/>
                </a:lnTo>
                <a:lnTo>
                  <a:pt x="1371599" y="468486"/>
                </a:lnTo>
                <a:lnTo>
                  <a:pt x="1230355" y="609599"/>
                </a:lnTo>
                <a:lnTo>
                  <a:pt x="141091" y="609599"/>
                </a:lnTo>
                <a:lnTo>
                  <a:pt x="0" y="468486"/>
                </a:lnTo>
                <a:lnTo>
                  <a:pt x="0" y="141101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88769" y="4597277"/>
            <a:ext cx="76835" cy="318135"/>
          </a:xfrm>
          <a:custGeom>
            <a:avLst/>
            <a:gdLst/>
            <a:ahLst/>
            <a:cxnLst/>
            <a:rect l="l" t="t" r="r" b="b"/>
            <a:pathLst>
              <a:path w="76835" h="318135">
                <a:moveTo>
                  <a:pt x="44195" y="0"/>
                </a:moveTo>
                <a:lnTo>
                  <a:pt x="30083" y="0"/>
                </a:lnTo>
                <a:lnTo>
                  <a:pt x="24383" y="5714"/>
                </a:lnTo>
                <a:lnTo>
                  <a:pt x="24383" y="19930"/>
                </a:lnTo>
                <a:lnTo>
                  <a:pt x="30083" y="25645"/>
                </a:lnTo>
                <a:lnTo>
                  <a:pt x="44195" y="25645"/>
                </a:lnTo>
                <a:lnTo>
                  <a:pt x="49895" y="19930"/>
                </a:lnTo>
                <a:lnTo>
                  <a:pt x="49895" y="5714"/>
                </a:lnTo>
                <a:lnTo>
                  <a:pt x="44195" y="0"/>
                </a:lnTo>
                <a:close/>
              </a:path>
              <a:path w="76835" h="318135">
                <a:moveTo>
                  <a:pt x="44439" y="51172"/>
                </a:moveTo>
                <a:lnTo>
                  <a:pt x="30358" y="51172"/>
                </a:lnTo>
                <a:lnTo>
                  <a:pt x="24627" y="56887"/>
                </a:lnTo>
                <a:lnTo>
                  <a:pt x="24627" y="70984"/>
                </a:lnTo>
                <a:lnTo>
                  <a:pt x="30358" y="76830"/>
                </a:lnTo>
                <a:lnTo>
                  <a:pt x="44439" y="76830"/>
                </a:lnTo>
                <a:lnTo>
                  <a:pt x="50170" y="70984"/>
                </a:lnTo>
                <a:lnTo>
                  <a:pt x="50170" y="56887"/>
                </a:lnTo>
                <a:lnTo>
                  <a:pt x="44439" y="51172"/>
                </a:lnTo>
                <a:close/>
              </a:path>
              <a:path w="76835" h="318135">
                <a:moveTo>
                  <a:pt x="44714" y="102357"/>
                </a:moveTo>
                <a:lnTo>
                  <a:pt x="30601" y="102357"/>
                </a:lnTo>
                <a:lnTo>
                  <a:pt x="24902" y="108072"/>
                </a:lnTo>
                <a:lnTo>
                  <a:pt x="24902" y="122169"/>
                </a:lnTo>
                <a:lnTo>
                  <a:pt x="30601" y="127884"/>
                </a:lnTo>
                <a:lnTo>
                  <a:pt x="44714" y="127884"/>
                </a:lnTo>
                <a:lnTo>
                  <a:pt x="50413" y="122169"/>
                </a:lnTo>
                <a:lnTo>
                  <a:pt x="50413" y="108072"/>
                </a:lnTo>
                <a:lnTo>
                  <a:pt x="44714" y="102357"/>
                </a:lnTo>
                <a:close/>
              </a:path>
              <a:path w="76835" h="318135">
                <a:moveTo>
                  <a:pt x="44957" y="153411"/>
                </a:moveTo>
                <a:lnTo>
                  <a:pt x="30845" y="153411"/>
                </a:lnTo>
                <a:lnTo>
                  <a:pt x="25145" y="159257"/>
                </a:lnTo>
                <a:lnTo>
                  <a:pt x="25145" y="173354"/>
                </a:lnTo>
                <a:lnTo>
                  <a:pt x="30845" y="179069"/>
                </a:lnTo>
                <a:lnTo>
                  <a:pt x="44957" y="179069"/>
                </a:lnTo>
                <a:lnTo>
                  <a:pt x="50657" y="173354"/>
                </a:lnTo>
                <a:lnTo>
                  <a:pt x="50657" y="159257"/>
                </a:lnTo>
                <a:lnTo>
                  <a:pt x="44957" y="153411"/>
                </a:lnTo>
                <a:close/>
              </a:path>
              <a:path w="76835" h="318135">
                <a:moveTo>
                  <a:pt x="45201" y="204596"/>
                </a:moveTo>
                <a:lnTo>
                  <a:pt x="31120" y="204596"/>
                </a:lnTo>
                <a:lnTo>
                  <a:pt x="25389" y="210311"/>
                </a:lnTo>
                <a:lnTo>
                  <a:pt x="25389" y="224527"/>
                </a:lnTo>
                <a:lnTo>
                  <a:pt x="31120" y="230242"/>
                </a:lnTo>
                <a:lnTo>
                  <a:pt x="45201" y="230242"/>
                </a:lnTo>
                <a:lnTo>
                  <a:pt x="51053" y="224527"/>
                </a:lnTo>
                <a:lnTo>
                  <a:pt x="51053" y="210311"/>
                </a:lnTo>
                <a:lnTo>
                  <a:pt x="45201" y="204596"/>
                </a:lnTo>
                <a:close/>
              </a:path>
              <a:path w="76835" h="318135">
                <a:moveTo>
                  <a:pt x="76718" y="240791"/>
                </a:moveTo>
                <a:lnTo>
                  <a:pt x="0" y="241172"/>
                </a:lnTo>
                <a:lnTo>
                  <a:pt x="38740" y="317622"/>
                </a:lnTo>
                <a:lnTo>
                  <a:pt x="76718" y="2407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88769" y="5511677"/>
            <a:ext cx="76835" cy="318135"/>
          </a:xfrm>
          <a:custGeom>
            <a:avLst/>
            <a:gdLst/>
            <a:ahLst/>
            <a:cxnLst/>
            <a:rect l="l" t="t" r="r" b="b"/>
            <a:pathLst>
              <a:path w="76835" h="318135">
                <a:moveTo>
                  <a:pt x="44195" y="0"/>
                </a:moveTo>
                <a:lnTo>
                  <a:pt x="30083" y="0"/>
                </a:lnTo>
                <a:lnTo>
                  <a:pt x="24383" y="5714"/>
                </a:lnTo>
                <a:lnTo>
                  <a:pt x="24383" y="19930"/>
                </a:lnTo>
                <a:lnTo>
                  <a:pt x="30083" y="25645"/>
                </a:lnTo>
                <a:lnTo>
                  <a:pt x="44195" y="25645"/>
                </a:lnTo>
                <a:lnTo>
                  <a:pt x="49895" y="19930"/>
                </a:lnTo>
                <a:lnTo>
                  <a:pt x="49895" y="5714"/>
                </a:lnTo>
                <a:lnTo>
                  <a:pt x="44195" y="0"/>
                </a:lnTo>
                <a:close/>
              </a:path>
              <a:path w="76835" h="318135">
                <a:moveTo>
                  <a:pt x="44439" y="51172"/>
                </a:moveTo>
                <a:lnTo>
                  <a:pt x="30358" y="51172"/>
                </a:lnTo>
                <a:lnTo>
                  <a:pt x="24627" y="56887"/>
                </a:lnTo>
                <a:lnTo>
                  <a:pt x="24627" y="70984"/>
                </a:lnTo>
                <a:lnTo>
                  <a:pt x="30358" y="76830"/>
                </a:lnTo>
                <a:lnTo>
                  <a:pt x="44439" y="76830"/>
                </a:lnTo>
                <a:lnTo>
                  <a:pt x="50170" y="70984"/>
                </a:lnTo>
                <a:lnTo>
                  <a:pt x="50170" y="56887"/>
                </a:lnTo>
                <a:lnTo>
                  <a:pt x="44439" y="51172"/>
                </a:lnTo>
                <a:close/>
              </a:path>
              <a:path w="76835" h="318135">
                <a:moveTo>
                  <a:pt x="44714" y="102357"/>
                </a:moveTo>
                <a:lnTo>
                  <a:pt x="30601" y="102357"/>
                </a:lnTo>
                <a:lnTo>
                  <a:pt x="24902" y="108072"/>
                </a:lnTo>
                <a:lnTo>
                  <a:pt x="24902" y="122169"/>
                </a:lnTo>
                <a:lnTo>
                  <a:pt x="30601" y="127884"/>
                </a:lnTo>
                <a:lnTo>
                  <a:pt x="44714" y="127884"/>
                </a:lnTo>
                <a:lnTo>
                  <a:pt x="50413" y="122169"/>
                </a:lnTo>
                <a:lnTo>
                  <a:pt x="50413" y="108072"/>
                </a:lnTo>
                <a:lnTo>
                  <a:pt x="44714" y="102357"/>
                </a:lnTo>
                <a:close/>
              </a:path>
              <a:path w="76835" h="318135">
                <a:moveTo>
                  <a:pt x="44957" y="153411"/>
                </a:moveTo>
                <a:lnTo>
                  <a:pt x="30845" y="153411"/>
                </a:lnTo>
                <a:lnTo>
                  <a:pt x="25145" y="159257"/>
                </a:lnTo>
                <a:lnTo>
                  <a:pt x="25145" y="173354"/>
                </a:lnTo>
                <a:lnTo>
                  <a:pt x="30845" y="179069"/>
                </a:lnTo>
                <a:lnTo>
                  <a:pt x="44957" y="179069"/>
                </a:lnTo>
                <a:lnTo>
                  <a:pt x="50657" y="173354"/>
                </a:lnTo>
                <a:lnTo>
                  <a:pt x="50657" y="159257"/>
                </a:lnTo>
                <a:lnTo>
                  <a:pt x="44957" y="153411"/>
                </a:lnTo>
                <a:close/>
              </a:path>
              <a:path w="76835" h="318135">
                <a:moveTo>
                  <a:pt x="45201" y="204596"/>
                </a:moveTo>
                <a:lnTo>
                  <a:pt x="31120" y="204596"/>
                </a:lnTo>
                <a:lnTo>
                  <a:pt x="25389" y="210311"/>
                </a:lnTo>
                <a:lnTo>
                  <a:pt x="25389" y="224527"/>
                </a:lnTo>
                <a:lnTo>
                  <a:pt x="31120" y="230242"/>
                </a:lnTo>
                <a:lnTo>
                  <a:pt x="45201" y="230242"/>
                </a:lnTo>
                <a:lnTo>
                  <a:pt x="51053" y="224527"/>
                </a:lnTo>
                <a:lnTo>
                  <a:pt x="51053" y="210311"/>
                </a:lnTo>
                <a:lnTo>
                  <a:pt x="45201" y="204596"/>
                </a:lnTo>
                <a:close/>
              </a:path>
              <a:path w="76835" h="318135">
                <a:moveTo>
                  <a:pt x="76718" y="240791"/>
                </a:moveTo>
                <a:lnTo>
                  <a:pt x="0" y="241172"/>
                </a:lnTo>
                <a:lnTo>
                  <a:pt x="38740" y="317622"/>
                </a:lnTo>
                <a:lnTo>
                  <a:pt x="76718" y="2407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800094" y="4969963"/>
            <a:ext cx="1067435" cy="51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230" marR="5080" indent="-177165">
              <a:lnSpc>
                <a:spcPts val="202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Dokončené výkony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495940" y="4762500"/>
            <a:ext cx="1675130" cy="914400"/>
          </a:xfrm>
          <a:custGeom>
            <a:avLst/>
            <a:gdLst/>
            <a:ahLst/>
            <a:cxnLst/>
            <a:rect l="l" t="t" r="r" b="b"/>
            <a:pathLst>
              <a:path w="1675129" h="914400">
                <a:moveTo>
                  <a:pt x="0" y="457199"/>
                </a:moveTo>
                <a:lnTo>
                  <a:pt x="418703" y="0"/>
                </a:lnTo>
                <a:lnTo>
                  <a:pt x="1256141" y="0"/>
                </a:lnTo>
                <a:lnTo>
                  <a:pt x="1674875" y="457199"/>
                </a:lnTo>
                <a:lnTo>
                  <a:pt x="1256141" y="914399"/>
                </a:lnTo>
                <a:lnTo>
                  <a:pt x="418703" y="914399"/>
                </a:lnTo>
                <a:lnTo>
                  <a:pt x="0" y="457199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77318" y="4299844"/>
            <a:ext cx="620395" cy="921385"/>
          </a:xfrm>
          <a:custGeom>
            <a:avLst/>
            <a:gdLst/>
            <a:ahLst/>
            <a:cxnLst/>
            <a:rect l="l" t="t" r="r" b="b"/>
            <a:pathLst>
              <a:path w="620395" h="921385">
                <a:moveTo>
                  <a:pt x="21214" y="0"/>
                </a:moveTo>
                <a:lnTo>
                  <a:pt x="0" y="14081"/>
                </a:lnTo>
                <a:lnTo>
                  <a:pt x="56631" y="99181"/>
                </a:lnTo>
                <a:lnTo>
                  <a:pt x="77967" y="84947"/>
                </a:lnTo>
                <a:lnTo>
                  <a:pt x="21214" y="0"/>
                </a:lnTo>
                <a:close/>
              </a:path>
              <a:path w="620395" h="921385">
                <a:moveTo>
                  <a:pt x="120517" y="148833"/>
                </a:moveTo>
                <a:lnTo>
                  <a:pt x="99181" y="163067"/>
                </a:lnTo>
                <a:lnTo>
                  <a:pt x="113416" y="184282"/>
                </a:lnTo>
                <a:lnTo>
                  <a:pt x="134599" y="170047"/>
                </a:lnTo>
                <a:lnTo>
                  <a:pt x="120517" y="148833"/>
                </a:lnTo>
                <a:close/>
              </a:path>
              <a:path w="620395" h="921385">
                <a:moveTo>
                  <a:pt x="177149" y="233924"/>
                </a:moveTo>
                <a:lnTo>
                  <a:pt x="155935" y="248021"/>
                </a:lnTo>
                <a:lnTo>
                  <a:pt x="212597" y="333115"/>
                </a:lnTo>
                <a:lnTo>
                  <a:pt x="233933" y="319018"/>
                </a:lnTo>
                <a:lnTo>
                  <a:pt x="177149" y="233924"/>
                </a:lnTo>
                <a:close/>
              </a:path>
              <a:path w="620395" h="921385">
                <a:moveTo>
                  <a:pt x="276484" y="382776"/>
                </a:moveTo>
                <a:lnTo>
                  <a:pt x="255148" y="396992"/>
                </a:lnTo>
                <a:lnTo>
                  <a:pt x="269351" y="418209"/>
                </a:lnTo>
                <a:lnTo>
                  <a:pt x="290565" y="403981"/>
                </a:lnTo>
                <a:lnTo>
                  <a:pt x="276484" y="382776"/>
                </a:lnTo>
                <a:close/>
              </a:path>
              <a:path w="620395" h="921385">
                <a:moveTo>
                  <a:pt x="333115" y="467858"/>
                </a:moveTo>
                <a:lnTo>
                  <a:pt x="311901" y="481955"/>
                </a:lnTo>
                <a:lnTo>
                  <a:pt x="368533" y="567049"/>
                </a:lnTo>
                <a:lnTo>
                  <a:pt x="389869" y="552952"/>
                </a:lnTo>
                <a:lnTo>
                  <a:pt x="333115" y="467858"/>
                </a:lnTo>
                <a:close/>
              </a:path>
              <a:path w="620395" h="921385">
                <a:moveTo>
                  <a:pt x="432419" y="616710"/>
                </a:moveTo>
                <a:lnTo>
                  <a:pt x="411083" y="630926"/>
                </a:lnTo>
                <a:lnTo>
                  <a:pt x="425317" y="652143"/>
                </a:lnTo>
                <a:lnTo>
                  <a:pt x="446531" y="637915"/>
                </a:lnTo>
                <a:lnTo>
                  <a:pt x="432419" y="616710"/>
                </a:lnTo>
                <a:close/>
              </a:path>
              <a:path w="620395" h="921385">
                <a:moveTo>
                  <a:pt x="489082" y="701792"/>
                </a:moveTo>
                <a:lnTo>
                  <a:pt x="467867" y="715889"/>
                </a:lnTo>
                <a:lnTo>
                  <a:pt x="524499" y="800983"/>
                </a:lnTo>
                <a:lnTo>
                  <a:pt x="545835" y="786886"/>
                </a:lnTo>
                <a:lnTo>
                  <a:pt x="489082" y="701792"/>
                </a:lnTo>
                <a:close/>
              </a:path>
              <a:path w="620395" h="921385">
                <a:moveTo>
                  <a:pt x="609599" y="836416"/>
                </a:moveTo>
                <a:lnTo>
                  <a:pt x="545713" y="878957"/>
                </a:lnTo>
                <a:lnTo>
                  <a:pt x="620146" y="921379"/>
                </a:lnTo>
                <a:lnTo>
                  <a:pt x="614440" y="875409"/>
                </a:lnTo>
                <a:lnTo>
                  <a:pt x="574151" y="875409"/>
                </a:lnTo>
                <a:lnTo>
                  <a:pt x="567049" y="864860"/>
                </a:lnTo>
                <a:lnTo>
                  <a:pt x="588385" y="850644"/>
                </a:lnTo>
                <a:lnTo>
                  <a:pt x="611366" y="850644"/>
                </a:lnTo>
                <a:lnTo>
                  <a:pt x="609599" y="836416"/>
                </a:lnTo>
                <a:close/>
              </a:path>
              <a:path w="620395" h="921385">
                <a:moveTo>
                  <a:pt x="588385" y="850644"/>
                </a:moveTo>
                <a:lnTo>
                  <a:pt x="567049" y="864860"/>
                </a:lnTo>
                <a:lnTo>
                  <a:pt x="574151" y="875409"/>
                </a:lnTo>
                <a:lnTo>
                  <a:pt x="595365" y="861181"/>
                </a:lnTo>
                <a:lnTo>
                  <a:pt x="588385" y="850644"/>
                </a:lnTo>
                <a:close/>
              </a:path>
              <a:path w="620395" h="921385">
                <a:moveTo>
                  <a:pt x="611366" y="850644"/>
                </a:moveTo>
                <a:lnTo>
                  <a:pt x="588385" y="850644"/>
                </a:lnTo>
                <a:lnTo>
                  <a:pt x="595365" y="861181"/>
                </a:lnTo>
                <a:lnTo>
                  <a:pt x="574151" y="875409"/>
                </a:lnTo>
                <a:lnTo>
                  <a:pt x="614440" y="875409"/>
                </a:lnTo>
                <a:lnTo>
                  <a:pt x="611366" y="8506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887864" y="5182743"/>
            <a:ext cx="609600" cy="76835"/>
          </a:xfrm>
          <a:custGeom>
            <a:avLst/>
            <a:gdLst/>
            <a:ahLst/>
            <a:cxnLst/>
            <a:rect l="l" t="t" r="r" b="b"/>
            <a:pathLst>
              <a:path w="609600" h="76835">
                <a:moveTo>
                  <a:pt x="121" y="24134"/>
                </a:moveTo>
                <a:lnTo>
                  <a:pt x="0" y="49779"/>
                </a:lnTo>
                <a:lnTo>
                  <a:pt x="102229" y="50042"/>
                </a:lnTo>
                <a:lnTo>
                  <a:pt x="102351" y="24383"/>
                </a:lnTo>
                <a:lnTo>
                  <a:pt x="121" y="24134"/>
                </a:lnTo>
                <a:close/>
              </a:path>
              <a:path w="609600" h="76835">
                <a:moveTo>
                  <a:pt x="179069" y="24633"/>
                </a:moveTo>
                <a:lnTo>
                  <a:pt x="178917" y="50160"/>
                </a:lnTo>
                <a:lnTo>
                  <a:pt x="204459" y="50291"/>
                </a:lnTo>
                <a:lnTo>
                  <a:pt x="204581" y="24764"/>
                </a:lnTo>
                <a:lnTo>
                  <a:pt x="179069" y="24633"/>
                </a:lnTo>
                <a:close/>
              </a:path>
              <a:path w="609600" h="76835">
                <a:moveTo>
                  <a:pt x="281299" y="24896"/>
                </a:moveTo>
                <a:lnTo>
                  <a:pt x="281177" y="50423"/>
                </a:lnTo>
                <a:lnTo>
                  <a:pt x="383407" y="50672"/>
                </a:lnTo>
                <a:lnTo>
                  <a:pt x="383529" y="25145"/>
                </a:lnTo>
                <a:lnTo>
                  <a:pt x="281299" y="24896"/>
                </a:lnTo>
                <a:close/>
              </a:path>
              <a:path w="609600" h="76835">
                <a:moveTo>
                  <a:pt x="485759" y="25395"/>
                </a:moveTo>
                <a:lnTo>
                  <a:pt x="460095" y="25395"/>
                </a:lnTo>
                <a:lnTo>
                  <a:pt x="460095" y="50922"/>
                </a:lnTo>
                <a:lnTo>
                  <a:pt x="485637" y="51053"/>
                </a:lnTo>
                <a:lnTo>
                  <a:pt x="485759" y="25395"/>
                </a:lnTo>
                <a:close/>
              </a:path>
              <a:path w="609600" h="76835">
                <a:moveTo>
                  <a:pt x="533003" y="0"/>
                </a:moveTo>
                <a:lnTo>
                  <a:pt x="532881" y="76712"/>
                </a:lnTo>
                <a:lnTo>
                  <a:pt x="609599" y="38480"/>
                </a:lnTo>
                <a:lnTo>
                  <a:pt x="5330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77196" y="5214878"/>
            <a:ext cx="620395" cy="931544"/>
          </a:xfrm>
          <a:custGeom>
            <a:avLst/>
            <a:gdLst/>
            <a:ahLst/>
            <a:cxnLst/>
            <a:rect l="l" t="t" r="r" b="b"/>
            <a:pathLst>
              <a:path w="620395" h="931545">
                <a:moveTo>
                  <a:pt x="56387" y="831591"/>
                </a:moveTo>
                <a:lnTo>
                  <a:pt x="0" y="916935"/>
                </a:lnTo>
                <a:lnTo>
                  <a:pt x="21335" y="931032"/>
                </a:lnTo>
                <a:lnTo>
                  <a:pt x="77723" y="845688"/>
                </a:lnTo>
                <a:lnTo>
                  <a:pt x="56387" y="831591"/>
                </a:lnTo>
                <a:close/>
              </a:path>
              <a:path w="620395" h="931545">
                <a:moveTo>
                  <a:pt x="112623" y="746247"/>
                </a:moveTo>
                <a:lnTo>
                  <a:pt x="98541" y="767583"/>
                </a:lnTo>
                <a:lnTo>
                  <a:pt x="119877" y="781680"/>
                </a:lnTo>
                <a:lnTo>
                  <a:pt x="133959" y="760344"/>
                </a:lnTo>
                <a:lnTo>
                  <a:pt x="112623" y="746247"/>
                </a:lnTo>
                <a:close/>
              </a:path>
              <a:path w="620395" h="931545">
                <a:moveTo>
                  <a:pt x="211195" y="596895"/>
                </a:moveTo>
                <a:lnTo>
                  <a:pt x="154929" y="682239"/>
                </a:lnTo>
                <a:lnTo>
                  <a:pt x="176265" y="696336"/>
                </a:lnTo>
                <a:lnTo>
                  <a:pt x="232531" y="610992"/>
                </a:lnTo>
                <a:lnTo>
                  <a:pt x="211195" y="596895"/>
                </a:lnTo>
                <a:close/>
              </a:path>
              <a:path w="620395" h="931545">
                <a:moveTo>
                  <a:pt x="267461" y="511551"/>
                </a:moveTo>
                <a:lnTo>
                  <a:pt x="253471" y="532887"/>
                </a:lnTo>
                <a:lnTo>
                  <a:pt x="274807" y="546984"/>
                </a:lnTo>
                <a:lnTo>
                  <a:pt x="288797" y="525648"/>
                </a:lnTo>
                <a:lnTo>
                  <a:pt x="267461" y="511551"/>
                </a:lnTo>
                <a:close/>
              </a:path>
              <a:path w="620395" h="931545">
                <a:moveTo>
                  <a:pt x="366003" y="362199"/>
                </a:moveTo>
                <a:lnTo>
                  <a:pt x="309737" y="447543"/>
                </a:lnTo>
                <a:lnTo>
                  <a:pt x="331073" y="461640"/>
                </a:lnTo>
                <a:lnTo>
                  <a:pt x="387339" y="376296"/>
                </a:lnTo>
                <a:lnTo>
                  <a:pt x="366003" y="362199"/>
                </a:lnTo>
                <a:close/>
              </a:path>
              <a:path w="620395" h="931545">
                <a:moveTo>
                  <a:pt x="422391" y="276855"/>
                </a:moveTo>
                <a:lnTo>
                  <a:pt x="408279" y="298191"/>
                </a:lnTo>
                <a:lnTo>
                  <a:pt x="429615" y="312288"/>
                </a:lnTo>
                <a:lnTo>
                  <a:pt x="443727" y="290952"/>
                </a:lnTo>
                <a:lnTo>
                  <a:pt x="422391" y="276855"/>
                </a:lnTo>
                <a:close/>
              </a:path>
              <a:path w="620395" h="931545">
                <a:moveTo>
                  <a:pt x="520811" y="127503"/>
                </a:moveTo>
                <a:lnTo>
                  <a:pt x="464545" y="212847"/>
                </a:lnTo>
                <a:lnTo>
                  <a:pt x="485881" y="226944"/>
                </a:lnTo>
                <a:lnTo>
                  <a:pt x="542147" y="141600"/>
                </a:lnTo>
                <a:lnTo>
                  <a:pt x="520811" y="127503"/>
                </a:lnTo>
                <a:close/>
              </a:path>
              <a:path w="620395" h="931545">
                <a:moveTo>
                  <a:pt x="614730" y="46350"/>
                </a:moveTo>
                <a:lnTo>
                  <a:pt x="574395" y="46350"/>
                </a:lnTo>
                <a:lnTo>
                  <a:pt x="595731" y="60447"/>
                </a:lnTo>
                <a:lnTo>
                  <a:pt x="588725" y="71098"/>
                </a:lnTo>
                <a:lnTo>
                  <a:pt x="610087" y="85212"/>
                </a:lnTo>
                <a:lnTo>
                  <a:pt x="614730" y="46350"/>
                </a:lnTo>
                <a:close/>
              </a:path>
              <a:path w="620395" h="931545">
                <a:moveTo>
                  <a:pt x="567389" y="57001"/>
                </a:moveTo>
                <a:lnTo>
                  <a:pt x="563117" y="63495"/>
                </a:lnTo>
                <a:lnTo>
                  <a:pt x="584453" y="77592"/>
                </a:lnTo>
                <a:lnTo>
                  <a:pt x="588725" y="71098"/>
                </a:lnTo>
                <a:lnTo>
                  <a:pt x="567389" y="57001"/>
                </a:lnTo>
                <a:close/>
              </a:path>
              <a:path w="620395" h="931545">
                <a:moveTo>
                  <a:pt x="574395" y="46350"/>
                </a:moveTo>
                <a:lnTo>
                  <a:pt x="567389" y="57001"/>
                </a:lnTo>
                <a:lnTo>
                  <a:pt x="588725" y="71098"/>
                </a:lnTo>
                <a:lnTo>
                  <a:pt x="595731" y="60447"/>
                </a:lnTo>
                <a:lnTo>
                  <a:pt x="574395" y="46350"/>
                </a:lnTo>
                <a:close/>
              </a:path>
              <a:path w="620395" h="931545">
                <a:moveTo>
                  <a:pt x="620267" y="0"/>
                </a:moveTo>
                <a:lnTo>
                  <a:pt x="546079" y="42921"/>
                </a:lnTo>
                <a:lnTo>
                  <a:pt x="567389" y="57001"/>
                </a:lnTo>
                <a:lnTo>
                  <a:pt x="574395" y="46350"/>
                </a:lnTo>
                <a:lnTo>
                  <a:pt x="614730" y="46350"/>
                </a:lnTo>
                <a:lnTo>
                  <a:pt x="6202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172339" y="5182874"/>
            <a:ext cx="914400" cy="76835"/>
          </a:xfrm>
          <a:custGeom>
            <a:avLst/>
            <a:gdLst/>
            <a:ahLst/>
            <a:cxnLst/>
            <a:rect l="l" t="t" r="r" b="b"/>
            <a:pathLst>
              <a:path w="914400" h="76835">
                <a:moveTo>
                  <a:pt x="837803" y="0"/>
                </a:moveTo>
                <a:lnTo>
                  <a:pt x="837763" y="25504"/>
                </a:lnTo>
                <a:lnTo>
                  <a:pt x="850513" y="25526"/>
                </a:lnTo>
                <a:lnTo>
                  <a:pt x="850513" y="51053"/>
                </a:lnTo>
                <a:lnTo>
                  <a:pt x="837722" y="51053"/>
                </a:lnTo>
                <a:lnTo>
                  <a:pt x="837681" y="76580"/>
                </a:lnTo>
                <a:lnTo>
                  <a:pt x="888906" y="51053"/>
                </a:lnTo>
                <a:lnTo>
                  <a:pt x="850513" y="51053"/>
                </a:lnTo>
                <a:lnTo>
                  <a:pt x="888949" y="51032"/>
                </a:lnTo>
                <a:lnTo>
                  <a:pt x="914399" y="38349"/>
                </a:lnTo>
                <a:lnTo>
                  <a:pt x="837803" y="0"/>
                </a:lnTo>
                <a:close/>
              </a:path>
              <a:path w="914400" h="76835">
                <a:moveTo>
                  <a:pt x="837763" y="25504"/>
                </a:moveTo>
                <a:lnTo>
                  <a:pt x="837722" y="51032"/>
                </a:lnTo>
                <a:lnTo>
                  <a:pt x="850513" y="51053"/>
                </a:lnTo>
                <a:lnTo>
                  <a:pt x="850513" y="25526"/>
                </a:lnTo>
                <a:lnTo>
                  <a:pt x="837763" y="25504"/>
                </a:lnTo>
                <a:close/>
              </a:path>
              <a:path w="914400" h="76835">
                <a:moveTo>
                  <a:pt x="0" y="24002"/>
                </a:moveTo>
                <a:lnTo>
                  <a:pt x="0" y="49648"/>
                </a:lnTo>
                <a:lnTo>
                  <a:pt x="837722" y="51032"/>
                </a:lnTo>
                <a:lnTo>
                  <a:pt x="837763" y="25504"/>
                </a:lnTo>
                <a:lnTo>
                  <a:pt x="0" y="24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165599" y="4892230"/>
            <a:ext cx="62230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Prodej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Stupňová metoda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17" y="1808386"/>
            <a:ext cx="9102764" cy="17174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000"/>
              </a:lnSpc>
            </a:pPr>
            <a:r>
              <a:rPr dirty="0"/>
              <a:t>Členitý proces heterogenní výroba, vyrábí se polotovary, které mohou vstupovat do různých finálních výrobků, pop</a:t>
            </a:r>
            <a:r>
              <a:rPr lang="cs-CZ" dirty="0"/>
              <a:t>ř</a:t>
            </a:r>
            <a:r>
              <a:rPr dirty="0"/>
              <a:t>. dalších polotovarů vlastní výroby, polotovary </a:t>
            </a:r>
            <a:r>
              <a:rPr dirty="0" err="1"/>
              <a:t>jsou</a:t>
            </a:r>
            <a:r>
              <a:rPr dirty="0"/>
              <a:t> p</a:t>
            </a:r>
            <a:r>
              <a:rPr lang="cs-CZ" dirty="0"/>
              <a:t>ř</a:t>
            </a:r>
            <a:r>
              <a:rPr dirty="0" err="1"/>
              <a:t>edm</a:t>
            </a:r>
            <a:r>
              <a:rPr lang="cs-CZ" dirty="0"/>
              <a:t>ě</a:t>
            </a:r>
            <a:r>
              <a:rPr dirty="0"/>
              <a:t>tem hodnotového zobrazení v účetnictví ve fázi tvorby a </a:t>
            </a:r>
            <a:r>
              <a:rPr dirty="0" err="1"/>
              <a:t>také</a:t>
            </a:r>
            <a:r>
              <a:rPr dirty="0"/>
              <a:t> p</a:t>
            </a:r>
            <a:r>
              <a:rPr lang="cs-CZ" dirty="0"/>
              <a:t>ř</a:t>
            </a:r>
            <a:r>
              <a:rPr dirty="0" err="1"/>
              <a:t>i</a:t>
            </a:r>
            <a:r>
              <a:rPr dirty="0"/>
              <a:t> </a:t>
            </a:r>
            <a:r>
              <a:rPr b="1" dirty="0"/>
              <a:t>převodech do navazujících stupňů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30281" y="4082988"/>
            <a:ext cx="1449705" cy="2747675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9220" marR="102870" indent="2540" algn="ctr">
              <a:lnSpc>
                <a:spcPct val="92900"/>
              </a:lnSpc>
            </a:pPr>
            <a:endParaRPr lang="cs-CZ" sz="16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09220" marR="102870" indent="2540" algn="ctr">
              <a:lnSpc>
                <a:spcPct val="92900"/>
              </a:lnSpc>
            </a:pPr>
            <a:endParaRPr lang="cs-CZ" sz="16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09220" marR="102870" indent="2540" algn="ctr">
              <a:lnSpc>
                <a:spcPct val="92900"/>
              </a:lnSpc>
            </a:pPr>
            <a:endParaRPr lang="cs-CZ" sz="16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09220" marR="102870" indent="2540" algn="ctr">
              <a:lnSpc>
                <a:spcPct val="92900"/>
              </a:lnSpc>
            </a:pPr>
            <a:endParaRPr lang="cs-CZ" sz="16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09220" marR="102870" indent="2540" algn="ctr">
              <a:lnSpc>
                <a:spcPct val="92900"/>
              </a:lnSpc>
            </a:pPr>
            <a:r>
              <a:rPr sz="1600" dirty="0" err="1">
                <a:solidFill>
                  <a:srgbClr val="FFFFFF"/>
                </a:solidFill>
                <a:latin typeface="Times New Roman"/>
                <a:cs typeface="Times New Roman"/>
              </a:rPr>
              <a:t>Náklady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 vynaložené na </a:t>
            </a:r>
            <a:r>
              <a:rPr sz="1600" dirty="0" err="1">
                <a:solidFill>
                  <a:srgbClr val="FFFFFF"/>
                </a:solidFill>
                <a:latin typeface="Times New Roman"/>
                <a:cs typeface="Times New Roman"/>
              </a:rPr>
              <a:t>hlavní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 err="1">
                <a:solidFill>
                  <a:srgbClr val="FFFFFF"/>
                </a:solidFill>
                <a:latin typeface="Times New Roman"/>
                <a:cs typeface="Times New Roman"/>
              </a:rPr>
              <a:t>činnosti</a:t>
            </a:r>
            <a:endParaRPr lang="cs-CZ" sz="16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09220" marR="102870" indent="2540" algn="ctr">
              <a:lnSpc>
                <a:spcPct val="92900"/>
              </a:lnSpc>
            </a:pPr>
            <a:endParaRPr lang="cs-CZ" sz="16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09220" marR="102870" indent="2540" algn="ctr">
              <a:lnSpc>
                <a:spcPct val="92900"/>
              </a:lnSpc>
            </a:pPr>
            <a:endParaRPr lang="cs-CZ" sz="16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09220" marR="102870" indent="2540" algn="ctr">
              <a:lnSpc>
                <a:spcPct val="92900"/>
              </a:lnSpc>
            </a:pPr>
            <a:endParaRPr lang="cs-CZ" sz="16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09220" marR="102870" indent="2540" algn="ctr">
              <a:lnSpc>
                <a:spcPct val="92900"/>
              </a:lnSpc>
            </a:pPr>
            <a:endParaRPr lang="cs-CZ" sz="16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09220" marR="102870" indent="2540" algn="ctr">
              <a:lnSpc>
                <a:spcPct val="92900"/>
              </a:lnSpc>
            </a:pP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79654" y="4688836"/>
            <a:ext cx="322580" cy="76835"/>
          </a:xfrm>
          <a:custGeom>
            <a:avLst/>
            <a:gdLst/>
            <a:ahLst/>
            <a:cxnLst/>
            <a:rect l="l" t="t" r="r" b="b"/>
            <a:pathLst>
              <a:path w="322580" h="76835">
                <a:moveTo>
                  <a:pt x="245744" y="0"/>
                </a:moveTo>
                <a:lnTo>
                  <a:pt x="245617" y="25594"/>
                </a:lnTo>
                <a:lnTo>
                  <a:pt x="258436" y="25658"/>
                </a:lnTo>
                <a:lnTo>
                  <a:pt x="258317" y="51185"/>
                </a:lnTo>
                <a:lnTo>
                  <a:pt x="245490" y="51185"/>
                </a:lnTo>
                <a:lnTo>
                  <a:pt x="245363" y="76712"/>
                </a:lnTo>
                <a:lnTo>
                  <a:pt x="297106" y="51185"/>
                </a:lnTo>
                <a:lnTo>
                  <a:pt x="258317" y="51185"/>
                </a:lnTo>
                <a:lnTo>
                  <a:pt x="297234" y="51121"/>
                </a:lnTo>
                <a:lnTo>
                  <a:pt x="322325" y="38743"/>
                </a:lnTo>
                <a:lnTo>
                  <a:pt x="245744" y="0"/>
                </a:lnTo>
                <a:close/>
              </a:path>
              <a:path w="322580" h="76835">
                <a:moveTo>
                  <a:pt x="245617" y="25594"/>
                </a:moveTo>
                <a:lnTo>
                  <a:pt x="245491" y="51121"/>
                </a:lnTo>
                <a:lnTo>
                  <a:pt x="258317" y="51185"/>
                </a:lnTo>
                <a:lnTo>
                  <a:pt x="258436" y="25658"/>
                </a:lnTo>
                <a:lnTo>
                  <a:pt x="245617" y="25594"/>
                </a:lnTo>
                <a:close/>
              </a:path>
              <a:path w="322580" h="76835">
                <a:moveTo>
                  <a:pt x="118" y="24383"/>
                </a:moveTo>
                <a:lnTo>
                  <a:pt x="0" y="49910"/>
                </a:lnTo>
                <a:lnTo>
                  <a:pt x="245491" y="51121"/>
                </a:lnTo>
                <a:lnTo>
                  <a:pt x="245617" y="25594"/>
                </a:lnTo>
                <a:lnTo>
                  <a:pt x="118" y="243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79654" y="6138541"/>
            <a:ext cx="1932305" cy="76835"/>
          </a:xfrm>
          <a:custGeom>
            <a:avLst/>
            <a:gdLst/>
            <a:ahLst/>
            <a:cxnLst/>
            <a:rect l="l" t="t" r="r" b="b"/>
            <a:pathLst>
              <a:path w="1932304" h="76835">
                <a:moveTo>
                  <a:pt x="1855354" y="51174"/>
                </a:moveTo>
                <a:lnTo>
                  <a:pt x="1855354" y="76712"/>
                </a:lnTo>
                <a:lnTo>
                  <a:pt x="1906558" y="51185"/>
                </a:lnTo>
                <a:lnTo>
                  <a:pt x="1868033" y="51185"/>
                </a:lnTo>
                <a:lnTo>
                  <a:pt x="1855354" y="51174"/>
                </a:lnTo>
                <a:close/>
              </a:path>
              <a:path w="1932304" h="76835">
                <a:moveTo>
                  <a:pt x="1855354" y="25516"/>
                </a:moveTo>
                <a:lnTo>
                  <a:pt x="1855354" y="51174"/>
                </a:lnTo>
                <a:lnTo>
                  <a:pt x="1868033" y="51185"/>
                </a:lnTo>
                <a:lnTo>
                  <a:pt x="1868155" y="25526"/>
                </a:lnTo>
                <a:lnTo>
                  <a:pt x="1855354" y="25516"/>
                </a:lnTo>
                <a:close/>
              </a:path>
              <a:path w="1932304" h="76835">
                <a:moveTo>
                  <a:pt x="1855354" y="0"/>
                </a:moveTo>
                <a:lnTo>
                  <a:pt x="1855354" y="25516"/>
                </a:lnTo>
                <a:lnTo>
                  <a:pt x="1868155" y="25526"/>
                </a:lnTo>
                <a:lnTo>
                  <a:pt x="1868033" y="51185"/>
                </a:lnTo>
                <a:lnTo>
                  <a:pt x="1906558" y="51185"/>
                </a:lnTo>
                <a:lnTo>
                  <a:pt x="1932041" y="38480"/>
                </a:lnTo>
                <a:lnTo>
                  <a:pt x="1855354" y="0"/>
                </a:lnTo>
                <a:close/>
              </a:path>
              <a:path w="1932304" h="76835">
                <a:moveTo>
                  <a:pt x="0" y="24002"/>
                </a:moveTo>
                <a:lnTo>
                  <a:pt x="0" y="49661"/>
                </a:lnTo>
                <a:lnTo>
                  <a:pt x="1855354" y="51174"/>
                </a:lnTo>
                <a:lnTo>
                  <a:pt x="1855354" y="25516"/>
                </a:lnTo>
                <a:lnTo>
                  <a:pt x="0" y="24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679575" y="4700996"/>
            <a:ext cx="123888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Útvar I. stupeň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601979" y="4405365"/>
            <a:ext cx="1449705" cy="643255"/>
          </a:xfrm>
          <a:custGeom>
            <a:avLst/>
            <a:gdLst/>
            <a:ahLst/>
            <a:cxnLst/>
            <a:rect l="l" t="t" r="r" b="b"/>
            <a:pathLst>
              <a:path w="1449704" h="643254">
                <a:moveTo>
                  <a:pt x="0" y="148727"/>
                </a:moveTo>
                <a:lnTo>
                  <a:pt x="148839" y="0"/>
                </a:lnTo>
                <a:lnTo>
                  <a:pt x="1300465" y="0"/>
                </a:lnTo>
                <a:lnTo>
                  <a:pt x="1449330" y="148727"/>
                </a:lnTo>
                <a:lnTo>
                  <a:pt x="1449330" y="494044"/>
                </a:lnTo>
                <a:lnTo>
                  <a:pt x="1300465" y="642884"/>
                </a:lnTo>
                <a:lnTo>
                  <a:pt x="148839" y="642884"/>
                </a:lnTo>
                <a:lnTo>
                  <a:pt x="0" y="494044"/>
                </a:lnTo>
                <a:lnTo>
                  <a:pt x="0" y="148727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49664" y="4688836"/>
            <a:ext cx="322580" cy="76835"/>
          </a:xfrm>
          <a:custGeom>
            <a:avLst/>
            <a:gdLst/>
            <a:ahLst/>
            <a:cxnLst/>
            <a:rect l="l" t="t" r="r" b="b"/>
            <a:pathLst>
              <a:path w="322579" h="76835">
                <a:moveTo>
                  <a:pt x="245851" y="0"/>
                </a:moveTo>
                <a:lnTo>
                  <a:pt x="245729" y="25594"/>
                </a:lnTo>
                <a:lnTo>
                  <a:pt x="258561" y="25658"/>
                </a:lnTo>
                <a:lnTo>
                  <a:pt x="258439" y="51185"/>
                </a:lnTo>
                <a:lnTo>
                  <a:pt x="245607" y="51185"/>
                </a:lnTo>
                <a:lnTo>
                  <a:pt x="245485" y="76712"/>
                </a:lnTo>
                <a:lnTo>
                  <a:pt x="297146" y="51185"/>
                </a:lnTo>
                <a:lnTo>
                  <a:pt x="258439" y="51185"/>
                </a:lnTo>
                <a:lnTo>
                  <a:pt x="297274" y="51121"/>
                </a:lnTo>
                <a:lnTo>
                  <a:pt x="322325" y="38743"/>
                </a:lnTo>
                <a:lnTo>
                  <a:pt x="245851" y="0"/>
                </a:lnTo>
                <a:close/>
              </a:path>
              <a:path w="322579" h="76835">
                <a:moveTo>
                  <a:pt x="245729" y="25594"/>
                </a:moveTo>
                <a:lnTo>
                  <a:pt x="245607" y="51121"/>
                </a:lnTo>
                <a:lnTo>
                  <a:pt x="258439" y="51185"/>
                </a:lnTo>
                <a:lnTo>
                  <a:pt x="258561" y="25658"/>
                </a:lnTo>
                <a:lnTo>
                  <a:pt x="245729" y="25594"/>
                </a:lnTo>
                <a:close/>
              </a:path>
              <a:path w="322579" h="76835">
                <a:moveTo>
                  <a:pt x="121" y="24383"/>
                </a:moveTo>
                <a:lnTo>
                  <a:pt x="0" y="49910"/>
                </a:lnTo>
                <a:lnTo>
                  <a:pt x="245607" y="51121"/>
                </a:lnTo>
                <a:lnTo>
                  <a:pt x="245729" y="25594"/>
                </a:lnTo>
                <a:lnTo>
                  <a:pt x="121" y="243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70466" y="4244980"/>
            <a:ext cx="1289050" cy="965200"/>
          </a:xfrm>
          <a:custGeom>
            <a:avLst/>
            <a:gdLst/>
            <a:ahLst/>
            <a:cxnLst/>
            <a:rect l="l" t="t" r="r" b="b"/>
            <a:pathLst>
              <a:path w="1289050" h="965200">
                <a:moveTo>
                  <a:pt x="0" y="482598"/>
                </a:moveTo>
                <a:lnTo>
                  <a:pt x="644499" y="0"/>
                </a:lnTo>
                <a:lnTo>
                  <a:pt x="1289029" y="482598"/>
                </a:lnTo>
                <a:lnTo>
                  <a:pt x="644499" y="965194"/>
                </a:lnTo>
                <a:lnTo>
                  <a:pt x="0" y="482598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616580" y="4584405"/>
            <a:ext cx="72009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  <a:latin typeface="Times New Roman"/>
                <a:cs typeface="Times New Roman"/>
              </a:rPr>
              <a:t>Polotovar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978024" y="5208520"/>
            <a:ext cx="76835" cy="643255"/>
          </a:xfrm>
          <a:custGeom>
            <a:avLst/>
            <a:gdLst/>
            <a:ahLst/>
            <a:cxnLst/>
            <a:rect l="l" t="t" r="r" b="b"/>
            <a:pathLst>
              <a:path w="76835" h="643254">
                <a:moveTo>
                  <a:pt x="25481" y="566341"/>
                </a:moveTo>
                <a:lnTo>
                  <a:pt x="0" y="566428"/>
                </a:lnTo>
                <a:lnTo>
                  <a:pt x="38465" y="643009"/>
                </a:lnTo>
                <a:lnTo>
                  <a:pt x="70269" y="579119"/>
                </a:lnTo>
                <a:lnTo>
                  <a:pt x="25511" y="579119"/>
                </a:lnTo>
                <a:lnTo>
                  <a:pt x="25481" y="566341"/>
                </a:lnTo>
                <a:close/>
              </a:path>
              <a:path w="76835" h="643254">
                <a:moveTo>
                  <a:pt x="51142" y="566253"/>
                </a:moveTo>
                <a:lnTo>
                  <a:pt x="25481" y="566341"/>
                </a:lnTo>
                <a:lnTo>
                  <a:pt x="25511" y="579119"/>
                </a:lnTo>
                <a:lnTo>
                  <a:pt x="51175" y="579119"/>
                </a:lnTo>
                <a:lnTo>
                  <a:pt x="51142" y="566253"/>
                </a:lnTo>
                <a:close/>
              </a:path>
              <a:path w="76835" h="643254">
                <a:moveTo>
                  <a:pt x="76718" y="566165"/>
                </a:moveTo>
                <a:lnTo>
                  <a:pt x="51142" y="566253"/>
                </a:lnTo>
                <a:lnTo>
                  <a:pt x="51175" y="579119"/>
                </a:lnTo>
                <a:lnTo>
                  <a:pt x="70269" y="579119"/>
                </a:lnTo>
                <a:lnTo>
                  <a:pt x="76718" y="566165"/>
                </a:lnTo>
                <a:close/>
              </a:path>
              <a:path w="76835" h="643254">
                <a:moveTo>
                  <a:pt x="49651" y="0"/>
                </a:moveTo>
                <a:lnTo>
                  <a:pt x="24140" y="131"/>
                </a:lnTo>
                <a:lnTo>
                  <a:pt x="25481" y="566341"/>
                </a:lnTo>
                <a:lnTo>
                  <a:pt x="51142" y="566253"/>
                </a:lnTo>
                <a:lnTo>
                  <a:pt x="496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289555" y="6149107"/>
            <a:ext cx="123888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Útvar I. stupeň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211695" y="5853172"/>
            <a:ext cx="1449705" cy="644525"/>
          </a:xfrm>
          <a:custGeom>
            <a:avLst/>
            <a:gdLst/>
            <a:ahLst/>
            <a:cxnLst/>
            <a:rect l="l" t="t" r="r" b="b"/>
            <a:pathLst>
              <a:path w="1449704" h="644525">
                <a:moveTo>
                  <a:pt x="0" y="149102"/>
                </a:moveTo>
                <a:lnTo>
                  <a:pt x="149108" y="0"/>
                </a:lnTo>
                <a:lnTo>
                  <a:pt x="1300093" y="0"/>
                </a:lnTo>
                <a:lnTo>
                  <a:pt x="1449323" y="149102"/>
                </a:lnTo>
                <a:lnTo>
                  <a:pt x="1449323" y="495263"/>
                </a:lnTo>
                <a:lnTo>
                  <a:pt x="1300093" y="644463"/>
                </a:lnTo>
                <a:lnTo>
                  <a:pt x="149108" y="644463"/>
                </a:lnTo>
                <a:lnTo>
                  <a:pt x="0" y="495263"/>
                </a:lnTo>
                <a:lnTo>
                  <a:pt x="0" y="149102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59373" y="6138422"/>
            <a:ext cx="483234" cy="76835"/>
          </a:xfrm>
          <a:custGeom>
            <a:avLst/>
            <a:gdLst/>
            <a:ahLst/>
            <a:cxnLst/>
            <a:rect l="l" t="t" r="r" b="b"/>
            <a:pathLst>
              <a:path w="483235" h="76835">
                <a:moveTo>
                  <a:pt x="406145" y="0"/>
                </a:moveTo>
                <a:lnTo>
                  <a:pt x="406064" y="25484"/>
                </a:lnTo>
                <a:lnTo>
                  <a:pt x="418856" y="25526"/>
                </a:lnTo>
                <a:lnTo>
                  <a:pt x="418734" y="51053"/>
                </a:lnTo>
                <a:lnTo>
                  <a:pt x="405983" y="51053"/>
                </a:lnTo>
                <a:lnTo>
                  <a:pt x="405902" y="76580"/>
                </a:lnTo>
                <a:lnTo>
                  <a:pt x="457546" y="51053"/>
                </a:lnTo>
                <a:lnTo>
                  <a:pt x="418734" y="51053"/>
                </a:lnTo>
                <a:lnTo>
                  <a:pt x="457624" y="51015"/>
                </a:lnTo>
                <a:lnTo>
                  <a:pt x="482742" y="38599"/>
                </a:lnTo>
                <a:lnTo>
                  <a:pt x="406145" y="0"/>
                </a:lnTo>
                <a:close/>
              </a:path>
              <a:path w="483235" h="76835">
                <a:moveTo>
                  <a:pt x="406064" y="25484"/>
                </a:moveTo>
                <a:lnTo>
                  <a:pt x="405983" y="51015"/>
                </a:lnTo>
                <a:lnTo>
                  <a:pt x="418734" y="51053"/>
                </a:lnTo>
                <a:lnTo>
                  <a:pt x="418856" y="25526"/>
                </a:lnTo>
                <a:lnTo>
                  <a:pt x="406064" y="25484"/>
                </a:lnTo>
                <a:close/>
              </a:path>
              <a:path w="483235" h="76835">
                <a:moveTo>
                  <a:pt x="121" y="24121"/>
                </a:moveTo>
                <a:lnTo>
                  <a:pt x="0" y="49779"/>
                </a:lnTo>
                <a:lnTo>
                  <a:pt x="405983" y="51015"/>
                </a:lnTo>
                <a:lnTo>
                  <a:pt x="406064" y="25484"/>
                </a:lnTo>
                <a:lnTo>
                  <a:pt x="121" y="241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553332" y="5953726"/>
            <a:ext cx="95123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50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Dokončené</a:t>
            </a:r>
            <a:endParaRPr sz="1600">
              <a:latin typeface="Times New Roman"/>
              <a:cs typeface="Times New Roman"/>
            </a:endParaRPr>
          </a:p>
          <a:p>
            <a:pPr marL="3810" algn="ctr">
              <a:lnSpc>
                <a:spcPts val="1850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výkony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142116" y="5692771"/>
            <a:ext cx="1771650" cy="965200"/>
          </a:xfrm>
          <a:custGeom>
            <a:avLst/>
            <a:gdLst/>
            <a:ahLst/>
            <a:cxnLst/>
            <a:rect l="l" t="t" r="r" b="b"/>
            <a:pathLst>
              <a:path w="1771650" h="965200">
                <a:moveTo>
                  <a:pt x="0" y="482608"/>
                </a:moveTo>
                <a:lnTo>
                  <a:pt x="442843" y="0"/>
                </a:lnTo>
                <a:lnTo>
                  <a:pt x="1328653" y="0"/>
                </a:lnTo>
                <a:lnTo>
                  <a:pt x="1771649" y="482608"/>
                </a:lnTo>
                <a:lnTo>
                  <a:pt x="1328653" y="965204"/>
                </a:lnTo>
                <a:lnTo>
                  <a:pt x="442843" y="965204"/>
                </a:lnTo>
                <a:lnTo>
                  <a:pt x="0" y="482608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913765" y="6138541"/>
            <a:ext cx="967105" cy="76835"/>
          </a:xfrm>
          <a:custGeom>
            <a:avLst/>
            <a:gdLst/>
            <a:ahLst/>
            <a:cxnLst/>
            <a:rect l="l" t="t" r="r" b="b"/>
            <a:pathLst>
              <a:path w="967104" h="76835">
                <a:moveTo>
                  <a:pt x="890137" y="0"/>
                </a:moveTo>
                <a:lnTo>
                  <a:pt x="890097" y="25505"/>
                </a:lnTo>
                <a:lnTo>
                  <a:pt x="902817" y="25526"/>
                </a:lnTo>
                <a:lnTo>
                  <a:pt x="902817" y="51053"/>
                </a:lnTo>
                <a:lnTo>
                  <a:pt x="890056" y="51053"/>
                </a:lnTo>
                <a:lnTo>
                  <a:pt x="890015" y="76580"/>
                </a:lnTo>
                <a:lnTo>
                  <a:pt x="941396" y="51053"/>
                </a:lnTo>
                <a:lnTo>
                  <a:pt x="902817" y="51053"/>
                </a:lnTo>
                <a:lnTo>
                  <a:pt x="941436" y="51034"/>
                </a:lnTo>
                <a:lnTo>
                  <a:pt x="966703" y="38480"/>
                </a:lnTo>
                <a:lnTo>
                  <a:pt x="890137" y="0"/>
                </a:lnTo>
                <a:close/>
              </a:path>
              <a:path w="967104" h="76835">
                <a:moveTo>
                  <a:pt x="890097" y="25505"/>
                </a:moveTo>
                <a:lnTo>
                  <a:pt x="890056" y="51034"/>
                </a:lnTo>
                <a:lnTo>
                  <a:pt x="902817" y="51053"/>
                </a:lnTo>
                <a:lnTo>
                  <a:pt x="902817" y="25526"/>
                </a:lnTo>
                <a:lnTo>
                  <a:pt x="890097" y="25505"/>
                </a:lnTo>
                <a:close/>
              </a:path>
              <a:path w="967104" h="76835">
                <a:moveTo>
                  <a:pt x="0" y="24002"/>
                </a:moveTo>
                <a:lnTo>
                  <a:pt x="0" y="49661"/>
                </a:lnTo>
                <a:lnTo>
                  <a:pt x="890056" y="51034"/>
                </a:lnTo>
                <a:lnTo>
                  <a:pt x="890097" y="25505"/>
                </a:lnTo>
                <a:lnTo>
                  <a:pt x="0" y="24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958461" y="5961652"/>
            <a:ext cx="55562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Prodej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Zakázková metoda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17" y="1808386"/>
            <a:ext cx="9102764" cy="1897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680"/>
              </a:lnSpc>
            </a:pPr>
            <a:r>
              <a:rPr dirty="0"/>
              <a:t>Heterogenní výroba, jednotlivé výrobky nebo série výrobků (výkonů) podle </a:t>
            </a:r>
            <a:r>
              <a:rPr b="1" dirty="0"/>
              <a:t>individuálních objednávek zákazníků, </a:t>
            </a:r>
            <a:r>
              <a:rPr dirty="0"/>
              <a:t>objem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je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znám </a:t>
            </a:r>
            <a:r>
              <a:rPr b="1" dirty="0"/>
              <a:t>předem</a:t>
            </a:r>
          </a:p>
          <a:p>
            <a:pPr marL="12700">
              <a:lnSpc>
                <a:spcPts val="2780"/>
              </a:lnSpc>
              <a:spcBef>
                <a:spcPts val="1145"/>
              </a:spcBef>
            </a:pPr>
            <a:r>
              <a:rPr dirty="0"/>
              <a:t>Nákladová náročnost výkonů či skupin je odlišná – </a:t>
            </a:r>
            <a:r>
              <a:rPr dirty="0" err="1"/>
              <a:t>člen</a:t>
            </a:r>
            <a:r>
              <a:rPr lang="cs-CZ" dirty="0"/>
              <a:t>ě</a:t>
            </a:r>
            <a:r>
              <a:rPr dirty="0" err="1"/>
              <a:t>ní</a:t>
            </a:r>
            <a:r>
              <a:rPr dirty="0"/>
              <a:t> na</a:t>
            </a:r>
          </a:p>
          <a:p>
            <a:pPr marL="12700">
              <a:lnSpc>
                <a:spcPts val="2780"/>
              </a:lnSpc>
            </a:pPr>
            <a:r>
              <a:rPr dirty="0"/>
              <a:t>p</a:t>
            </a:r>
            <a:r>
              <a:rPr lang="cs-CZ" dirty="0"/>
              <a:t>ř</a:t>
            </a:r>
            <a:r>
              <a:rPr dirty="0" err="1"/>
              <a:t>ímé</a:t>
            </a:r>
            <a:r>
              <a:rPr dirty="0"/>
              <a:t> a nep</a:t>
            </a:r>
            <a:r>
              <a:rPr lang="cs-CZ" dirty="0"/>
              <a:t>ř</a:t>
            </a:r>
            <a:r>
              <a:rPr dirty="0" err="1"/>
              <a:t>ímé</a:t>
            </a:r>
            <a:r>
              <a:rPr dirty="0"/>
              <a:t> náklady ve vztahu k zakázce</a:t>
            </a:r>
          </a:p>
        </p:txBody>
      </p:sp>
      <p:sp>
        <p:nvSpPr>
          <p:cNvPr id="4" name="object 4"/>
          <p:cNvSpPr/>
          <p:nvPr/>
        </p:nvSpPr>
        <p:spPr>
          <a:xfrm>
            <a:off x="1968419" y="3998769"/>
            <a:ext cx="4225999" cy="2911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65402" y="4162425"/>
            <a:ext cx="1189355" cy="1144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93200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Vynaložené náklady přímé k jednotlivým zakázkám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75130" y="5647156"/>
            <a:ext cx="3058795" cy="12772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2193290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Zakázka 3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L="154305" marR="2092325" indent="-142240">
              <a:lnSpc>
                <a:spcPts val="1789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Vynaložené náklady nepřímé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68803" y="4203918"/>
            <a:ext cx="86486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Zakázka 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68803" y="4924771"/>
            <a:ext cx="86486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Zakázka 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340089" y="6379893"/>
            <a:ext cx="5029200" cy="76835"/>
          </a:xfrm>
          <a:custGeom>
            <a:avLst/>
            <a:gdLst/>
            <a:ahLst/>
            <a:cxnLst/>
            <a:rect l="l" t="t" r="r" b="b"/>
            <a:pathLst>
              <a:path w="5029200" h="76835">
                <a:moveTo>
                  <a:pt x="0" y="23990"/>
                </a:moveTo>
                <a:lnTo>
                  <a:pt x="0" y="49551"/>
                </a:lnTo>
                <a:lnTo>
                  <a:pt x="102260" y="49600"/>
                </a:lnTo>
                <a:lnTo>
                  <a:pt x="102260" y="24024"/>
                </a:lnTo>
                <a:lnTo>
                  <a:pt x="0" y="23990"/>
                </a:lnTo>
                <a:close/>
              </a:path>
              <a:path w="5029200" h="76835">
                <a:moveTo>
                  <a:pt x="204490" y="24060"/>
                </a:moveTo>
                <a:lnTo>
                  <a:pt x="178948" y="24060"/>
                </a:lnTo>
                <a:lnTo>
                  <a:pt x="178948" y="49612"/>
                </a:lnTo>
                <a:lnTo>
                  <a:pt x="204490" y="49624"/>
                </a:lnTo>
                <a:lnTo>
                  <a:pt x="204490" y="24060"/>
                </a:lnTo>
                <a:close/>
              </a:path>
              <a:path w="5029200" h="76835">
                <a:moveTo>
                  <a:pt x="281177" y="24085"/>
                </a:moveTo>
                <a:lnTo>
                  <a:pt x="281177" y="49648"/>
                </a:lnTo>
                <a:lnTo>
                  <a:pt x="383438" y="49670"/>
                </a:lnTo>
                <a:lnTo>
                  <a:pt x="383438" y="24121"/>
                </a:lnTo>
                <a:lnTo>
                  <a:pt x="281177" y="24085"/>
                </a:lnTo>
                <a:close/>
              </a:path>
              <a:path w="5029200" h="76835">
                <a:moveTo>
                  <a:pt x="485668" y="24143"/>
                </a:moveTo>
                <a:lnTo>
                  <a:pt x="460126" y="24143"/>
                </a:lnTo>
                <a:lnTo>
                  <a:pt x="460126" y="49694"/>
                </a:lnTo>
                <a:lnTo>
                  <a:pt x="485668" y="49706"/>
                </a:lnTo>
                <a:lnTo>
                  <a:pt x="485668" y="24143"/>
                </a:lnTo>
                <a:close/>
              </a:path>
              <a:path w="5029200" h="76835">
                <a:moveTo>
                  <a:pt x="562355" y="24167"/>
                </a:moveTo>
                <a:lnTo>
                  <a:pt x="562355" y="49731"/>
                </a:lnTo>
                <a:lnTo>
                  <a:pt x="664616" y="49755"/>
                </a:lnTo>
                <a:lnTo>
                  <a:pt x="664616" y="24204"/>
                </a:lnTo>
                <a:lnTo>
                  <a:pt x="562355" y="24167"/>
                </a:lnTo>
                <a:close/>
              </a:path>
              <a:path w="5029200" h="76835">
                <a:moveTo>
                  <a:pt x="766846" y="24228"/>
                </a:moveTo>
                <a:lnTo>
                  <a:pt x="741304" y="24228"/>
                </a:lnTo>
                <a:lnTo>
                  <a:pt x="741182" y="49792"/>
                </a:lnTo>
                <a:lnTo>
                  <a:pt x="766846" y="49801"/>
                </a:lnTo>
                <a:lnTo>
                  <a:pt x="766846" y="24228"/>
                </a:lnTo>
                <a:close/>
              </a:path>
              <a:path w="5029200" h="76835">
                <a:moveTo>
                  <a:pt x="843533" y="24265"/>
                </a:moveTo>
                <a:lnTo>
                  <a:pt x="843533" y="49825"/>
                </a:lnTo>
                <a:lnTo>
                  <a:pt x="945794" y="49850"/>
                </a:lnTo>
                <a:lnTo>
                  <a:pt x="945794" y="24298"/>
                </a:lnTo>
                <a:lnTo>
                  <a:pt x="843533" y="24265"/>
                </a:lnTo>
                <a:close/>
              </a:path>
              <a:path w="5029200" h="76835">
                <a:moveTo>
                  <a:pt x="1048024" y="24323"/>
                </a:moveTo>
                <a:lnTo>
                  <a:pt x="1022360" y="24323"/>
                </a:lnTo>
                <a:lnTo>
                  <a:pt x="1022360" y="49874"/>
                </a:lnTo>
                <a:lnTo>
                  <a:pt x="1048024" y="49886"/>
                </a:lnTo>
                <a:lnTo>
                  <a:pt x="1048024" y="24323"/>
                </a:lnTo>
                <a:close/>
              </a:path>
              <a:path w="5029200" h="76835">
                <a:moveTo>
                  <a:pt x="1124590" y="24347"/>
                </a:moveTo>
                <a:lnTo>
                  <a:pt x="1124590" y="49910"/>
                </a:lnTo>
                <a:lnTo>
                  <a:pt x="1226819" y="49932"/>
                </a:lnTo>
                <a:lnTo>
                  <a:pt x="1226819" y="24383"/>
                </a:lnTo>
                <a:lnTo>
                  <a:pt x="1124590" y="24347"/>
                </a:lnTo>
                <a:close/>
              </a:path>
              <a:path w="5029200" h="76835">
                <a:moveTo>
                  <a:pt x="1329202" y="24405"/>
                </a:moveTo>
                <a:lnTo>
                  <a:pt x="1303538" y="24405"/>
                </a:lnTo>
                <a:lnTo>
                  <a:pt x="1303538" y="49968"/>
                </a:lnTo>
                <a:lnTo>
                  <a:pt x="1329080" y="49981"/>
                </a:lnTo>
                <a:lnTo>
                  <a:pt x="1329202" y="24405"/>
                </a:lnTo>
                <a:close/>
              </a:path>
              <a:path w="5029200" h="76835">
                <a:moveTo>
                  <a:pt x="1405768" y="24441"/>
                </a:moveTo>
                <a:lnTo>
                  <a:pt x="1405768" y="50005"/>
                </a:lnTo>
                <a:lnTo>
                  <a:pt x="1507997" y="50029"/>
                </a:lnTo>
                <a:lnTo>
                  <a:pt x="1507997" y="24478"/>
                </a:lnTo>
                <a:lnTo>
                  <a:pt x="1405768" y="24441"/>
                </a:lnTo>
                <a:close/>
              </a:path>
              <a:path w="5029200" h="76835">
                <a:moveTo>
                  <a:pt x="1584716" y="24490"/>
                </a:moveTo>
                <a:lnTo>
                  <a:pt x="1584716" y="50051"/>
                </a:lnTo>
                <a:lnTo>
                  <a:pt x="1610258" y="50063"/>
                </a:lnTo>
                <a:lnTo>
                  <a:pt x="1610258" y="24502"/>
                </a:lnTo>
                <a:lnTo>
                  <a:pt x="1584716" y="24490"/>
                </a:lnTo>
                <a:close/>
              </a:path>
              <a:path w="5029200" h="76835">
                <a:moveTo>
                  <a:pt x="1686946" y="24524"/>
                </a:moveTo>
                <a:lnTo>
                  <a:pt x="1686946" y="50087"/>
                </a:lnTo>
                <a:lnTo>
                  <a:pt x="1789175" y="50112"/>
                </a:lnTo>
                <a:lnTo>
                  <a:pt x="1789175" y="24560"/>
                </a:lnTo>
                <a:lnTo>
                  <a:pt x="1686946" y="24524"/>
                </a:lnTo>
                <a:close/>
              </a:path>
              <a:path w="5029200" h="76835">
                <a:moveTo>
                  <a:pt x="1865894" y="24572"/>
                </a:moveTo>
                <a:lnTo>
                  <a:pt x="1865894" y="50136"/>
                </a:lnTo>
                <a:lnTo>
                  <a:pt x="1891436" y="50160"/>
                </a:lnTo>
                <a:lnTo>
                  <a:pt x="1891436" y="24585"/>
                </a:lnTo>
                <a:lnTo>
                  <a:pt x="1865894" y="24572"/>
                </a:lnTo>
                <a:close/>
              </a:path>
              <a:path w="5029200" h="76835">
                <a:moveTo>
                  <a:pt x="1968124" y="24609"/>
                </a:moveTo>
                <a:lnTo>
                  <a:pt x="1968124" y="50173"/>
                </a:lnTo>
                <a:lnTo>
                  <a:pt x="2070353" y="50206"/>
                </a:lnTo>
                <a:lnTo>
                  <a:pt x="2070353" y="24646"/>
                </a:lnTo>
                <a:lnTo>
                  <a:pt x="1968124" y="24609"/>
                </a:lnTo>
                <a:close/>
              </a:path>
              <a:path w="5029200" h="76835">
                <a:moveTo>
                  <a:pt x="2147072" y="24667"/>
                </a:moveTo>
                <a:lnTo>
                  <a:pt x="2147072" y="50231"/>
                </a:lnTo>
                <a:lnTo>
                  <a:pt x="2172614" y="50243"/>
                </a:lnTo>
                <a:lnTo>
                  <a:pt x="2172614" y="24679"/>
                </a:lnTo>
                <a:lnTo>
                  <a:pt x="2147072" y="24667"/>
                </a:lnTo>
                <a:close/>
              </a:path>
              <a:path w="5029200" h="76835">
                <a:moveTo>
                  <a:pt x="2249302" y="24704"/>
                </a:moveTo>
                <a:lnTo>
                  <a:pt x="2249302" y="50255"/>
                </a:lnTo>
                <a:lnTo>
                  <a:pt x="2351531" y="50291"/>
                </a:lnTo>
                <a:lnTo>
                  <a:pt x="2351531" y="24728"/>
                </a:lnTo>
                <a:lnTo>
                  <a:pt x="2249302" y="24704"/>
                </a:lnTo>
                <a:close/>
              </a:path>
              <a:path w="5029200" h="76835">
                <a:moveTo>
                  <a:pt x="2428250" y="24752"/>
                </a:moveTo>
                <a:lnTo>
                  <a:pt x="2428250" y="50313"/>
                </a:lnTo>
                <a:lnTo>
                  <a:pt x="2453792" y="50325"/>
                </a:lnTo>
                <a:lnTo>
                  <a:pt x="2453792" y="24764"/>
                </a:lnTo>
                <a:lnTo>
                  <a:pt x="2428250" y="24752"/>
                </a:lnTo>
                <a:close/>
              </a:path>
              <a:path w="5029200" h="76835">
                <a:moveTo>
                  <a:pt x="2530480" y="24786"/>
                </a:moveTo>
                <a:lnTo>
                  <a:pt x="2530480" y="50349"/>
                </a:lnTo>
                <a:lnTo>
                  <a:pt x="2632709" y="50386"/>
                </a:lnTo>
                <a:lnTo>
                  <a:pt x="2632709" y="24822"/>
                </a:lnTo>
                <a:lnTo>
                  <a:pt x="2530480" y="24786"/>
                </a:lnTo>
                <a:close/>
              </a:path>
              <a:path w="5029200" h="76835">
                <a:moveTo>
                  <a:pt x="2709428" y="24847"/>
                </a:moveTo>
                <a:lnTo>
                  <a:pt x="2709306" y="50410"/>
                </a:lnTo>
                <a:lnTo>
                  <a:pt x="2734970" y="50410"/>
                </a:lnTo>
                <a:lnTo>
                  <a:pt x="2734970" y="24859"/>
                </a:lnTo>
                <a:lnTo>
                  <a:pt x="2709428" y="24847"/>
                </a:lnTo>
                <a:close/>
              </a:path>
              <a:path w="5029200" h="76835">
                <a:moveTo>
                  <a:pt x="2811658" y="24883"/>
                </a:moveTo>
                <a:lnTo>
                  <a:pt x="2811658" y="50432"/>
                </a:lnTo>
                <a:lnTo>
                  <a:pt x="2913887" y="50468"/>
                </a:lnTo>
                <a:lnTo>
                  <a:pt x="2913887" y="24905"/>
                </a:lnTo>
                <a:lnTo>
                  <a:pt x="2811658" y="24883"/>
                </a:lnTo>
                <a:close/>
              </a:path>
              <a:path w="5029200" h="76835">
                <a:moveTo>
                  <a:pt x="2990484" y="24929"/>
                </a:moveTo>
                <a:lnTo>
                  <a:pt x="2990484" y="50493"/>
                </a:lnTo>
                <a:lnTo>
                  <a:pt x="3016148" y="50493"/>
                </a:lnTo>
                <a:lnTo>
                  <a:pt x="3016148" y="24941"/>
                </a:lnTo>
                <a:lnTo>
                  <a:pt x="2990484" y="24929"/>
                </a:lnTo>
                <a:close/>
              </a:path>
              <a:path w="5029200" h="76835">
                <a:moveTo>
                  <a:pt x="3092714" y="24966"/>
                </a:moveTo>
                <a:lnTo>
                  <a:pt x="3092714" y="50517"/>
                </a:lnTo>
                <a:lnTo>
                  <a:pt x="3194944" y="50563"/>
                </a:lnTo>
                <a:lnTo>
                  <a:pt x="3194944" y="24990"/>
                </a:lnTo>
                <a:lnTo>
                  <a:pt x="3092714" y="24966"/>
                </a:lnTo>
                <a:close/>
              </a:path>
              <a:path w="5029200" h="76835">
                <a:moveTo>
                  <a:pt x="3271662" y="25027"/>
                </a:moveTo>
                <a:lnTo>
                  <a:pt x="3271662" y="50587"/>
                </a:lnTo>
                <a:lnTo>
                  <a:pt x="3297173" y="50587"/>
                </a:lnTo>
                <a:lnTo>
                  <a:pt x="3297326" y="25036"/>
                </a:lnTo>
                <a:lnTo>
                  <a:pt x="3271662" y="25027"/>
                </a:lnTo>
                <a:close/>
              </a:path>
              <a:path w="5029200" h="76835">
                <a:moveTo>
                  <a:pt x="3373892" y="25060"/>
                </a:moveTo>
                <a:lnTo>
                  <a:pt x="3373892" y="50612"/>
                </a:lnTo>
                <a:lnTo>
                  <a:pt x="3476122" y="50648"/>
                </a:lnTo>
                <a:lnTo>
                  <a:pt x="3476122" y="25085"/>
                </a:lnTo>
                <a:lnTo>
                  <a:pt x="3373892" y="25060"/>
                </a:lnTo>
                <a:close/>
              </a:path>
              <a:path w="5029200" h="76835">
                <a:moveTo>
                  <a:pt x="3552840" y="25109"/>
                </a:moveTo>
                <a:lnTo>
                  <a:pt x="3552840" y="50672"/>
                </a:lnTo>
                <a:lnTo>
                  <a:pt x="3578351" y="50672"/>
                </a:lnTo>
                <a:lnTo>
                  <a:pt x="3578351" y="25121"/>
                </a:lnTo>
                <a:lnTo>
                  <a:pt x="3552840" y="25109"/>
                </a:lnTo>
                <a:close/>
              </a:path>
              <a:path w="5029200" h="76835">
                <a:moveTo>
                  <a:pt x="3655070" y="25145"/>
                </a:moveTo>
                <a:lnTo>
                  <a:pt x="3655070" y="50694"/>
                </a:lnTo>
                <a:lnTo>
                  <a:pt x="3757299" y="50743"/>
                </a:lnTo>
                <a:lnTo>
                  <a:pt x="3757299" y="25167"/>
                </a:lnTo>
                <a:lnTo>
                  <a:pt x="3655070" y="25145"/>
                </a:lnTo>
                <a:close/>
              </a:path>
              <a:path w="5029200" h="76835">
                <a:moveTo>
                  <a:pt x="3834018" y="25203"/>
                </a:moveTo>
                <a:lnTo>
                  <a:pt x="3834018" y="50767"/>
                </a:lnTo>
                <a:lnTo>
                  <a:pt x="3859529" y="50767"/>
                </a:lnTo>
                <a:lnTo>
                  <a:pt x="3859529" y="25216"/>
                </a:lnTo>
                <a:lnTo>
                  <a:pt x="3834018" y="25203"/>
                </a:lnTo>
                <a:close/>
              </a:path>
              <a:path w="5029200" h="76835">
                <a:moveTo>
                  <a:pt x="3936248" y="25240"/>
                </a:moveTo>
                <a:lnTo>
                  <a:pt x="3936248" y="50791"/>
                </a:lnTo>
                <a:lnTo>
                  <a:pt x="4038477" y="50825"/>
                </a:lnTo>
                <a:lnTo>
                  <a:pt x="4038477" y="25264"/>
                </a:lnTo>
                <a:lnTo>
                  <a:pt x="3936248" y="25240"/>
                </a:lnTo>
                <a:close/>
              </a:path>
              <a:path w="5029200" h="76835">
                <a:moveTo>
                  <a:pt x="4115196" y="25286"/>
                </a:moveTo>
                <a:lnTo>
                  <a:pt x="4115196" y="50849"/>
                </a:lnTo>
                <a:lnTo>
                  <a:pt x="4140707" y="50861"/>
                </a:lnTo>
                <a:lnTo>
                  <a:pt x="4140707" y="25298"/>
                </a:lnTo>
                <a:lnTo>
                  <a:pt x="4115196" y="25286"/>
                </a:lnTo>
                <a:close/>
              </a:path>
              <a:path w="5029200" h="76835">
                <a:moveTo>
                  <a:pt x="4217426" y="25322"/>
                </a:moveTo>
                <a:lnTo>
                  <a:pt x="4217426" y="50874"/>
                </a:lnTo>
                <a:lnTo>
                  <a:pt x="4319655" y="50922"/>
                </a:lnTo>
                <a:lnTo>
                  <a:pt x="4319655" y="25347"/>
                </a:lnTo>
                <a:lnTo>
                  <a:pt x="4217426" y="25322"/>
                </a:lnTo>
                <a:close/>
              </a:path>
              <a:path w="5029200" h="76835">
                <a:moveTo>
                  <a:pt x="4396374" y="25371"/>
                </a:moveTo>
                <a:lnTo>
                  <a:pt x="4396374" y="50944"/>
                </a:lnTo>
                <a:lnTo>
                  <a:pt x="4421885" y="50956"/>
                </a:lnTo>
                <a:lnTo>
                  <a:pt x="4421885" y="25395"/>
                </a:lnTo>
                <a:lnTo>
                  <a:pt x="4396374" y="25371"/>
                </a:lnTo>
                <a:close/>
              </a:path>
              <a:path w="5029200" h="76835">
                <a:moveTo>
                  <a:pt x="4498604" y="25417"/>
                </a:moveTo>
                <a:lnTo>
                  <a:pt x="4498604" y="50968"/>
                </a:lnTo>
                <a:lnTo>
                  <a:pt x="4600833" y="51005"/>
                </a:lnTo>
                <a:lnTo>
                  <a:pt x="4600833" y="25441"/>
                </a:lnTo>
                <a:lnTo>
                  <a:pt x="4498604" y="25417"/>
                </a:lnTo>
                <a:close/>
              </a:path>
              <a:path w="5029200" h="76835">
                <a:moveTo>
                  <a:pt x="4677552" y="25466"/>
                </a:moveTo>
                <a:lnTo>
                  <a:pt x="4677430" y="51029"/>
                </a:lnTo>
                <a:lnTo>
                  <a:pt x="4703063" y="51041"/>
                </a:lnTo>
                <a:lnTo>
                  <a:pt x="4703063" y="25478"/>
                </a:lnTo>
                <a:lnTo>
                  <a:pt x="4677552" y="25466"/>
                </a:lnTo>
                <a:close/>
              </a:path>
              <a:path w="5029200" h="76835">
                <a:moveTo>
                  <a:pt x="4779782" y="25502"/>
                </a:moveTo>
                <a:lnTo>
                  <a:pt x="4779782" y="51066"/>
                </a:lnTo>
                <a:lnTo>
                  <a:pt x="4882011" y="51087"/>
                </a:lnTo>
                <a:lnTo>
                  <a:pt x="4882011" y="25539"/>
                </a:lnTo>
                <a:lnTo>
                  <a:pt x="4779782" y="25502"/>
                </a:lnTo>
                <a:close/>
              </a:path>
              <a:path w="5029200" h="76835">
                <a:moveTo>
                  <a:pt x="4952512" y="0"/>
                </a:moveTo>
                <a:lnTo>
                  <a:pt x="4952512" y="76687"/>
                </a:lnTo>
                <a:lnTo>
                  <a:pt x="5003675" y="51124"/>
                </a:lnTo>
                <a:lnTo>
                  <a:pt x="4958608" y="51124"/>
                </a:lnTo>
                <a:lnTo>
                  <a:pt x="4958608" y="25560"/>
                </a:lnTo>
                <a:lnTo>
                  <a:pt x="5003596" y="25560"/>
                </a:lnTo>
                <a:lnTo>
                  <a:pt x="4952512" y="0"/>
                </a:lnTo>
                <a:close/>
              </a:path>
              <a:path w="5029200" h="76835">
                <a:moveTo>
                  <a:pt x="4965344" y="25560"/>
                </a:moveTo>
                <a:lnTo>
                  <a:pt x="4958608" y="25560"/>
                </a:lnTo>
                <a:lnTo>
                  <a:pt x="4958608" y="51124"/>
                </a:lnTo>
                <a:lnTo>
                  <a:pt x="4965344" y="51124"/>
                </a:lnTo>
                <a:lnTo>
                  <a:pt x="4965344" y="25560"/>
                </a:lnTo>
                <a:close/>
              </a:path>
              <a:path w="5029200" h="76835">
                <a:moveTo>
                  <a:pt x="5003596" y="25560"/>
                </a:moveTo>
                <a:lnTo>
                  <a:pt x="4965344" y="25560"/>
                </a:lnTo>
                <a:lnTo>
                  <a:pt x="4965344" y="51124"/>
                </a:lnTo>
                <a:lnTo>
                  <a:pt x="5003675" y="51124"/>
                </a:lnTo>
                <a:lnTo>
                  <a:pt x="5029199" y="38371"/>
                </a:lnTo>
                <a:lnTo>
                  <a:pt x="5003596" y="255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92895" y="4613279"/>
            <a:ext cx="1631950" cy="962025"/>
          </a:xfrm>
          <a:custGeom>
            <a:avLst/>
            <a:gdLst/>
            <a:ahLst/>
            <a:cxnLst/>
            <a:rect l="l" t="t" r="r" b="b"/>
            <a:pathLst>
              <a:path w="1631950" h="962025">
                <a:moveTo>
                  <a:pt x="0" y="480940"/>
                </a:moveTo>
                <a:lnTo>
                  <a:pt x="407944" y="0"/>
                </a:lnTo>
                <a:lnTo>
                  <a:pt x="1223893" y="0"/>
                </a:lnTo>
                <a:lnTo>
                  <a:pt x="1631960" y="480940"/>
                </a:lnTo>
                <a:lnTo>
                  <a:pt x="1223893" y="962024"/>
                </a:lnTo>
                <a:lnTo>
                  <a:pt x="407944" y="962024"/>
                </a:lnTo>
                <a:lnTo>
                  <a:pt x="0" y="480940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562730" y="4883654"/>
            <a:ext cx="894080" cy="436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5890" marR="5080" indent="-123825">
              <a:lnSpc>
                <a:spcPts val="1680"/>
              </a:lnSpc>
            </a:pP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Dokončené zakázky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824734" y="5057394"/>
            <a:ext cx="679450" cy="76835"/>
          </a:xfrm>
          <a:custGeom>
            <a:avLst/>
            <a:gdLst/>
            <a:ahLst/>
            <a:cxnLst/>
            <a:rect l="l" t="t" r="r" b="b"/>
            <a:pathLst>
              <a:path w="679450" h="76835">
                <a:moveTo>
                  <a:pt x="602863" y="0"/>
                </a:moveTo>
                <a:lnTo>
                  <a:pt x="602823" y="25497"/>
                </a:lnTo>
                <a:lnTo>
                  <a:pt x="615695" y="25526"/>
                </a:lnTo>
                <a:lnTo>
                  <a:pt x="615574" y="51053"/>
                </a:lnTo>
                <a:lnTo>
                  <a:pt x="602782" y="51053"/>
                </a:lnTo>
                <a:lnTo>
                  <a:pt x="602741" y="76580"/>
                </a:lnTo>
                <a:lnTo>
                  <a:pt x="654122" y="51053"/>
                </a:lnTo>
                <a:lnTo>
                  <a:pt x="615574" y="51053"/>
                </a:lnTo>
                <a:lnTo>
                  <a:pt x="654180" y="51025"/>
                </a:lnTo>
                <a:lnTo>
                  <a:pt x="679429" y="38480"/>
                </a:lnTo>
                <a:lnTo>
                  <a:pt x="602863" y="0"/>
                </a:lnTo>
                <a:close/>
              </a:path>
              <a:path w="679450" h="76835">
                <a:moveTo>
                  <a:pt x="602823" y="25497"/>
                </a:moveTo>
                <a:lnTo>
                  <a:pt x="602782" y="51025"/>
                </a:lnTo>
                <a:lnTo>
                  <a:pt x="615574" y="51053"/>
                </a:lnTo>
                <a:lnTo>
                  <a:pt x="615695" y="25526"/>
                </a:lnTo>
                <a:lnTo>
                  <a:pt x="602823" y="25497"/>
                </a:lnTo>
                <a:close/>
              </a:path>
              <a:path w="679450" h="76835">
                <a:moveTo>
                  <a:pt x="121" y="24134"/>
                </a:moveTo>
                <a:lnTo>
                  <a:pt x="0" y="49661"/>
                </a:lnTo>
                <a:lnTo>
                  <a:pt x="602782" y="51025"/>
                </a:lnTo>
                <a:lnTo>
                  <a:pt x="602823" y="25497"/>
                </a:lnTo>
                <a:lnTo>
                  <a:pt x="121" y="241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903216" y="4718322"/>
            <a:ext cx="55562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Prodej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Metoda sdružených výkonů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5" y="1808386"/>
            <a:ext cx="8749665" cy="5023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9535">
              <a:lnSpc>
                <a:spcPts val="2680"/>
              </a:lnSpc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hospodárnosti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sdruženého procesu jako celku, odvozeným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úkolem je poskytnout podklady 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zjišt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nákladů jednotlivých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druhů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společn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vznikajících výkonů – odčítací a rozčítací metoda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93200"/>
              </a:lnSpc>
              <a:spcBef>
                <a:spcPts val="1340"/>
              </a:spcBef>
              <a:tabLst>
                <a:tab pos="13309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Odčítací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metoda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existenci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hlavních výkonů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vedlejších výkonů.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 hlavních výkonů se zjistí rozdílem celkových a odhadnutých nákladů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ínosů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vedlejších produktů</a:t>
            </a:r>
            <a:endParaRPr sz="2400" dirty="0">
              <a:latin typeface="Arial"/>
              <a:cs typeface="Arial"/>
            </a:endParaRPr>
          </a:p>
          <a:p>
            <a:pPr marL="12700" marR="297180">
              <a:lnSpc>
                <a:spcPct val="93000"/>
              </a:lnSpc>
              <a:spcBef>
                <a:spcPts val="1400"/>
              </a:spcBef>
              <a:tabLst>
                <a:tab pos="268605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Rozčítací metoda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výkony považované za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hlavní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či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ibližn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rovnocenné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 vycházejí z podílu celkových nákladů propočtených na jednotlivé druhy výkonů.</a:t>
            </a:r>
            <a:endParaRPr sz="2400" dirty="0">
              <a:latin typeface="Arial"/>
              <a:cs typeface="Arial"/>
            </a:endParaRPr>
          </a:p>
          <a:p>
            <a:pPr marL="12700" marR="220979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 charakteru sdružené výroby vyplývá že takto propočtené kalkulace jsou nákladovým modelem, jehož konkrétní možnosti využití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relativn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omezené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Obecné požadavky na </a:t>
            </a:r>
            <a:r>
              <a:rPr dirty="0" err="1"/>
              <a:t>tvorbu</a:t>
            </a:r>
            <a:r>
              <a:rPr dirty="0"/>
              <a:t> </a:t>
            </a:r>
            <a:r>
              <a:rPr dirty="0" err="1"/>
              <a:t>výkonov</a:t>
            </a:r>
            <a:r>
              <a:rPr lang="cs-CZ" dirty="0"/>
              <a:t>ě</a:t>
            </a:r>
            <a:endParaRPr dirty="0"/>
          </a:p>
          <a:p>
            <a:pPr marL="12700">
              <a:lnSpc>
                <a:spcPts val="4630"/>
              </a:lnSpc>
            </a:pPr>
            <a:r>
              <a:rPr dirty="0"/>
              <a:t>orientovaného účetnictví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9" y="1808386"/>
            <a:ext cx="8972550" cy="52251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9525" indent="-336550">
              <a:lnSpc>
                <a:spcPts val="26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nejp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esn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skutečn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vynaložených, resp.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stanovených nákladů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útvarům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kde se výkon provádí v návaznosti na strukturu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kalkulačně výkonových středisek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vytvá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struktury je 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vzít v úvahu zejména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ts val="2320"/>
              </a:lnSpc>
              <a:spcBef>
                <a:spcPts val="119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uspo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ádání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činností podnikatelského procesu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 navazujících</a:t>
            </a:r>
            <a:endParaRPr sz="2000" dirty="0">
              <a:latin typeface="Arial"/>
              <a:cs typeface="Arial"/>
            </a:endParaRPr>
          </a:p>
          <a:p>
            <a:pPr marL="1492250">
              <a:lnSpc>
                <a:spcPts val="232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zpravidla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dílčí fáze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reprodukčního procesu</a:t>
            </a:r>
            <a:endParaRPr sz="2000" dirty="0">
              <a:latin typeface="Arial"/>
              <a:cs typeface="Arial"/>
            </a:endParaRPr>
          </a:p>
          <a:p>
            <a:pPr marL="1492250" marR="657225" lvl="1" indent="-565150">
              <a:lnSpc>
                <a:spcPts val="2230"/>
              </a:lnSpc>
              <a:spcBef>
                <a:spcPts val="114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rozlišitelné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 které je t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v souvislosti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provád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ním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výkonů realizovat</a:t>
            </a:r>
            <a:endParaRPr sz="20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Základem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výkonov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orientovaného účetnictví jsou skupiny účtů:</a:t>
            </a:r>
            <a:endParaRPr sz="2400" dirty="0">
              <a:latin typeface="Arial"/>
              <a:cs typeface="Arial"/>
            </a:endParaRPr>
          </a:p>
          <a:p>
            <a:pPr marL="1492250" marR="1021080" lvl="1" indent="-565150">
              <a:lnSpc>
                <a:spcPts val="2450"/>
              </a:lnSpc>
              <a:spcBef>
                <a:spcPts val="1460"/>
              </a:spcBef>
              <a:buClr>
                <a:srgbClr val="FFFFFF"/>
              </a:buClr>
              <a:buSzPct val="90909"/>
              <a:buFont typeface="Times New Roman"/>
              <a:buChar char="–"/>
              <a:tabLst>
                <a:tab pos="1492885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kalkulační účty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umožňující sledovat náklady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přímo přiřaditelné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konkrétnímu druhu výkonu</a:t>
            </a:r>
            <a:endParaRPr sz="2200" dirty="0">
              <a:latin typeface="Arial"/>
              <a:cs typeface="Arial"/>
            </a:endParaRPr>
          </a:p>
          <a:p>
            <a:pPr marL="1492250" marR="355600" lvl="1" indent="-565150">
              <a:lnSpc>
                <a:spcPct val="93200"/>
              </a:lnSpc>
              <a:spcBef>
                <a:spcPts val="1040"/>
              </a:spcBef>
              <a:buClr>
                <a:srgbClr val="FFFFFF"/>
              </a:buClr>
              <a:buSzPct val="90909"/>
              <a:buFont typeface="Times New Roman"/>
              <a:buChar char="–"/>
              <a:tabLst>
                <a:tab pos="14928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tzv.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uspořádací účty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určené pro sledování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společných režijních nákladů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 vyvolaných zabezpečením dílčích fází reprodukčního procesu – podklad pro následnou alokaci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Obecné požadavky na </a:t>
            </a:r>
            <a:r>
              <a:rPr dirty="0" err="1"/>
              <a:t>tvorbu</a:t>
            </a:r>
            <a:r>
              <a:rPr dirty="0"/>
              <a:t> </a:t>
            </a:r>
            <a:r>
              <a:rPr dirty="0" err="1"/>
              <a:t>výkonov</a:t>
            </a:r>
            <a:r>
              <a:rPr lang="cs-CZ" dirty="0"/>
              <a:t>ě</a:t>
            </a:r>
            <a:endParaRPr dirty="0"/>
          </a:p>
          <a:p>
            <a:pPr marL="12700">
              <a:lnSpc>
                <a:spcPts val="4590"/>
              </a:lnSpc>
            </a:pPr>
            <a:r>
              <a:rPr dirty="0"/>
              <a:t>orientovaného účetnictví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9015095" cy="34846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podrobn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jším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člen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 potom účelné sledovat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odděleně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rámci nákladů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přímo přiřaditelných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sledovaných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primárn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na kalkulačních účtech)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jednicové náklady,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vyvolané jednotkou výkonu a tzv.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přímé režie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vyvolané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druhem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íslušného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výkonu</a:t>
            </a:r>
            <a:endParaRPr sz="2400" dirty="0">
              <a:latin typeface="Arial"/>
              <a:cs typeface="Arial"/>
            </a:endParaRPr>
          </a:p>
          <a:p>
            <a:pPr marL="349250" marR="186690" indent="-336550">
              <a:lnSpc>
                <a:spcPct val="93000"/>
              </a:lnSpc>
              <a:spcBef>
                <a:spcPts val="13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rámci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společných režijních nákladů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sledovaných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primárn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uspo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ádacích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účtech)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variabilní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fixní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režie (p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íkladem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variabilní režie mohou být náklady na opravy aktivních částí strojů,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využívaných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výrob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íkladem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fixní režie náklady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osv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tlení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trání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výrobní haly nebo její odpisy).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Obecné požadavky na </a:t>
            </a:r>
            <a:r>
              <a:rPr dirty="0" err="1"/>
              <a:t>tvorbu</a:t>
            </a:r>
            <a:r>
              <a:rPr dirty="0"/>
              <a:t> </a:t>
            </a:r>
            <a:r>
              <a:rPr dirty="0" err="1"/>
              <a:t>výkonov</a:t>
            </a:r>
            <a:r>
              <a:rPr lang="cs-CZ" dirty="0"/>
              <a:t>ě</a:t>
            </a:r>
            <a:endParaRPr dirty="0"/>
          </a:p>
          <a:p>
            <a:pPr marL="12700">
              <a:lnSpc>
                <a:spcPts val="4635"/>
              </a:lnSpc>
            </a:pPr>
            <a:r>
              <a:rPr dirty="0"/>
              <a:t>orientovaného účetnictví III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59545" cy="3957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6550">
              <a:lnSpc>
                <a:spcPct val="93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oceňování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výkonů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vychází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výkonov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orientované účetnictví 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jejich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skutečně vynaložených nákladů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poskytuje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podklady 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zjišt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výsledné kalkulace. 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sou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zajišt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požadavků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nákladového procesu jak po linii výkonů tak i po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linii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 však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účelné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ímo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 účetním systému sledovat skutečné náklady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rozčlen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dv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složky: na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předem stanovené náklady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jsou upraveny 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odchylky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49250" marR="363855" indent="-336550">
              <a:lnSpc>
                <a:spcPct val="92900"/>
              </a:lnSpc>
              <a:spcBef>
                <a:spcPts val="140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370141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Vypovídací schopnost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hospodářského výsledku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informuje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přínosu jednotlivých výkonů k celkovému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podnikovému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zisku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Důležitost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	informací poroste v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ímé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úm</a:t>
            </a:r>
            <a:r>
              <a:rPr lang="cs-CZ" sz="2400" dirty="0" err="1">
                <a:solidFill>
                  <a:srgbClr val="FFFFFF"/>
                </a:solidFill>
                <a:latin typeface="Arial"/>
                <a:cs typeface="Arial"/>
              </a:rPr>
              <a:t>ěř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 k rozsahu prodávaných výkonů a 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variabilit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 jejich ziskovosti.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9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08745" cy="5694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680"/>
              </a:lnSpc>
              <a:tabLst>
                <a:tab pos="441769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Výkonov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orientované nákladové účetnictví závisí na podmínkách, za nichž probíhá podnikatelský proces, zejména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charakterem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provád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výkonů, členitostí procesu, organizací dávkování výkonů, délkou výrobního cyklu	a tzv. sdružeností výroby.</a:t>
            </a:r>
            <a:endParaRPr sz="2400" dirty="0">
              <a:latin typeface="Arial"/>
              <a:cs typeface="Arial"/>
            </a:endParaRPr>
          </a:p>
          <a:p>
            <a:pPr marL="12700" marR="414020">
              <a:lnSpc>
                <a:spcPct val="93200"/>
              </a:lnSpc>
              <a:spcBef>
                <a:spcPts val="134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Uvedené podmínky mají vliv na specifické postupy zjišťování nákladů podnikových výkonů.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Základním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ídícím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hlediskem 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rozčlen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itom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sdruženost výrobního procesu.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tzv. nesdružených výrobách se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rozlišují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čty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základní modely: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prostá, fázová, stupňová a zakázková metoda.</a:t>
            </a:r>
            <a:endParaRPr sz="2400" dirty="0">
              <a:latin typeface="Arial"/>
              <a:cs typeface="Arial"/>
            </a:endParaRPr>
          </a:p>
          <a:p>
            <a:pPr marL="12700" marR="41275">
              <a:lnSpc>
                <a:spcPct val="92900"/>
              </a:lnSpc>
              <a:spcBef>
                <a:spcPts val="140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Hlavním cílem nákladového účetnictví zobrazujícího sdružený proces je poskytnout podklady pro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jeho hospodárnosti jako celku, odvozeným úkolem je poskytnout podklady 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zjišt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nákladů jednotlivých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druhů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společn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vznikajících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Rozlišuje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se tzv. odčítací a rozčítací metoda kalkulace sdružených výkonů.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Podmínky </a:t>
            </a:r>
            <a:r>
              <a:rPr dirty="0" err="1"/>
              <a:t>ovlivňující</a:t>
            </a:r>
            <a:r>
              <a:rPr dirty="0"/>
              <a:t> </a:t>
            </a:r>
            <a:r>
              <a:rPr dirty="0" err="1"/>
              <a:t>zam</a:t>
            </a:r>
            <a:r>
              <a:rPr lang="cs-CZ" dirty="0" err="1"/>
              <a:t>ěř</a:t>
            </a:r>
            <a:r>
              <a:rPr dirty="0" err="1"/>
              <a:t>ení</a:t>
            </a:r>
            <a:endParaRPr dirty="0"/>
          </a:p>
          <a:p>
            <a:pPr marL="12700">
              <a:lnSpc>
                <a:spcPts val="4590"/>
              </a:lnSpc>
            </a:pPr>
            <a:r>
              <a:rPr dirty="0" err="1"/>
              <a:t>výkonov</a:t>
            </a:r>
            <a:r>
              <a:rPr lang="cs-CZ" dirty="0"/>
              <a:t>ě</a:t>
            </a:r>
            <a:r>
              <a:rPr dirty="0"/>
              <a:t> orientovaného účetnicctví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841105" cy="39908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7185">
              <a:lnSpc>
                <a:spcPts val="2680"/>
              </a:lnSpc>
              <a:tabLst>
                <a:tab pos="2366010" algn="l"/>
                <a:tab pos="322834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Konkrétní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výkonov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orientovaného nákladového účetnictví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závisí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edevším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na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podmínkách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za nichž probíhá podnikatelský	proces. Tyto podmínky jsou určeny zejména: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charakterem podnikatelského procesu a z 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 odvozeným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typem finálních výkonů,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členitostí podnikatelského procesu,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organizací dávkování výkonů,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délkou podnikatelského cyklu a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tzv. sdružeností vzniku výkonů, které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edm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tem prodeje.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9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21115" cy="3957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86715">
              <a:lnSpc>
                <a:spcPct val="93000"/>
              </a:lnSpc>
              <a:tabLst>
                <a:tab pos="4759325" algn="l"/>
                <a:tab pos="653732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Základem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výkonov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orientovaného účetnictví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dv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skupiny účtů: kalkulační účty a tzv.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uspo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ádací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účty.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podrobn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jším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člen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 pak účelné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sledovat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odd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len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 rámci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ímo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aditelných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jednicové náklady a	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ímé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režie,	a v rámci společných režijních nákladů variabilní a fixní režie.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1390"/>
              </a:spcBef>
              <a:tabLst>
                <a:tab pos="79781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oceňování zobrazených výkonů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vychází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výkonov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orientované účetnictví z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skutečn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vynaložených nákladů.	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sou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adné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zajišt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požadavků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nákladového procesu jak po linii výkonů tak i po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linii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 však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účelné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ímo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 účetním systému sledovat skutečné náklady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rozčlen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stanovené náklady, které jsou upraveny o odchylky.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9 III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17" y="1808386"/>
            <a:ext cx="9102764" cy="2890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dirty="0"/>
              <a:t>Specifickou vypovídací schopnost má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výkonov</a:t>
            </a:r>
            <a:r>
              <a:rPr lang="cs-CZ" dirty="0"/>
              <a:t>ě</a:t>
            </a:r>
            <a:r>
              <a:rPr dirty="0"/>
              <a:t> orientovaném</a:t>
            </a:r>
          </a:p>
          <a:p>
            <a:pPr marL="12700">
              <a:lnSpc>
                <a:spcPts val="2780"/>
              </a:lnSpc>
            </a:pPr>
            <a:r>
              <a:rPr dirty="0"/>
              <a:t>účetnictví </a:t>
            </a:r>
            <a:r>
              <a:rPr dirty="0" err="1"/>
              <a:t>obsah</a:t>
            </a:r>
            <a:r>
              <a:rPr dirty="0"/>
              <a:t> </a:t>
            </a:r>
            <a:r>
              <a:rPr dirty="0" err="1"/>
              <a:t>hospodá</a:t>
            </a:r>
            <a:r>
              <a:rPr lang="cs-CZ" dirty="0"/>
              <a:t>ř</a:t>
            </a:r>
            <a:r>
              <a:rPr dirty="0" err="1"/>
              <a:t>ského</a:t>
            </a:r>
            <a:r>
              <a:rPr dirty="0"/>
              <a:t> výsledku.</a:t>
            </a:r>
          </a:p>
          <a:p>
            <a:pPr marL="12700" marR="5080">
              <a:lnSpc>
                <a:spcPts val="2680"/>
              </a:lnSpc>
              <a:spcBef>
                <a:spcPts val="1455"/>
              </a:spcBef>
            </a:pPr>
            <a:r>
              <a:rPr dirty="0" err="1"/>
              <a:t>Jeho</a:t>
            </a:r>
            <a:r>
              <a:rPr dirty="0"/>
              <a:t> </a:t>
            </a:r>
            <a:r>
              <a:rPr dirty="0" err="1"/>
              <a:t>podrobn</a:t>
            </a:r>
            <a:r>
              <a:rPr lang="cs-CZ" dirty="0"/>
              <a:t>ě</a:t>
            </a:r>
            <a:r>
              <a:rPr dirty="0" err="1"/>
              <a:t>jší</a:t>
            </a:r>
            <a:r>
              <a:rPr dirty="0"/>
              <a:t> struktura informuje o p</a:t>
            </a:r>
            <a:r>
              <a:rPr lang="cs-CZ" dirty="0"/>
              <a:t>ř</a:t>
            </a:r>
            <a:r>
              <a:rPr dirty="0" err="1"/>
              <a:t>ínosu</a:t>
            </a:r>
            <a:r>
              <a:rPr dirty="0"/>
              <a:t> jednotlivých výkonů k celkovému podnikovému zisku.</a:t>
            </a:r>
          </a:p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dirty="0"/>
              <a:t>Jeho </a:t>
            </a:r>
            <a:r>
              <a:rPr dirty="0" err="1"/>
              <a:t>konkrétní</a:t>
            </a:r>
            <a:r>
              <a:rPr dirty="0"/>
              <a:t> </a:t>
            </a:r>
            <a:r>
              <a:rPr dirty="0" err="1"/>
              <a:t>zam</a:t>
            </a:r>
            <a:r>
              <a:rPr lang="cs-CZ" dirty="0" err="1"/>
              <a:t>ěř</a:t>
            </a:r>
            <a:r>
              <a:rPr dirty="0" err="1"/>
              <a:t>ení</a:t>
            </a:r>
            <a:r>
              <a:rPr dirty="0"/>
              <a:t> je </a:t>
            </a:r>
            <a:r>
              <a:rPr dirty="0" err="1"/>
              <a:t>tak</a:t>
            </a:r>
            <a:r>
              <a:rPr dirty="0"/>
              <a:t> t</a:t>
            </a:r>
            <a:r>
              <a:rPr lang="cs-CZ" dirty="0"/>
              <a:t>ř</a:t>
            </a:r>
            <a:r>
              <a:rPr dirty="0" err="1"/>
              <a:t>eba</a:t>
            </a:r>
            <a:r>
              <a:rPr dirty="0"/>
              <a:t> vázat na úvahy o </a:t>
            </a:r>
            <a:r>
              <a:rPr dirty="0" err="1"/>
              <a:t>metod</a:t>
            </a:r>
            <a:r>
              <a:rPr lang="cs-CZ" dirty="0"/>
              <a:t>ě</a:t>
            </a:r>
            <a:endParaRPr dirty="0"/>
          </a:p>
          <a:p>
            <a:pPr marL="12700">
              <a:lnSpc>
                <a:spcPct val="100000"/>
              </a:lnSpc>
            </a:pPr>
            <a:r>
              <a:rPr dirty="0"/>
              <a:t>kalkulace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jako základního nástroje zobrazení vztahu nákladů</a:t>
            </a:r>
          </a:p>
          <a:p>
            <a:pPr marL="12700">
              <a:lnSpc>
                <a:spcPct val="100000"/>
              </a:lnSpc>
            </a:pPr>
            <a:r>
              <a:rPr dirty="0"/>
              <a:t>k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výkonu, který je p</a:t>
            </a:r>
            <a:r>
              <a:rPr lang="cs-CZ" dirty="0"/>
              <a:t>ř</a:t>
            </a:r>
            <a:r>
              <a:rPr dirty="0" err="1"/>
              <a:t>esn</a:t>
            </a:r>
            <a:r>
              <a:rPr lang="cs-CZ" dirty="0"/>
              <a:t>ě</a:t>
            </a:r>
            <a:r>
              <a:rPr dirty="0"/>
              <a:t> </a:t>
            </a:r>
            <a:r>
              <a:rPr dirty="0" err="1"/>
              <a:t>druhov</a:t>
            </a:r>
            <a:r>
              <a:rPr lang="cs-CZ" dirty="0"/>
              <a:t>ě</a:t>
            </a:r>
            <a:r>
              <a:rPr dirty="0"/>
              <a:t>, </a:t>
            </a:r>
            <a:r>
              <a:rPr dirty="0" err="1"/>
              <a:t>jakostn</a:t>
            </a:r>
            <a:r>
              <a:rPr lang="cs-CZ" dirty="0"/>
              <a:t>ě</a:t>
            </a:r>
            <a:r>
              <a:rPr dirty="0"/>
              <a:t> a </a:t>
            </a:r>
            <a:r>
              <a:rPr dirty="0" err="1"/>
              <a:t>objemov</a:t>
            </a:r>
            <a:r>
              <a:rPr lang="cs-CZ" dirty="0"/>
              <a:t>ě</a:t>
            </a:r>
            <a:r>
              <a:rPr dirty="0"/>
              <a:t> vymezen.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Charakter podnikatelského procesu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77325" cy="5588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Organická výroba (též procesní technologie)</a:t>
            </a:r>
            <a:endParaRPr sz="2400" dirty="0">
              <a:latin typeface="Arial"/>
              <a:cs typeface="Arial"/>
            </a:endParaRPr>
          </a:p>
          <a:p>
            <a:pPr marL="1492250" marR="163195" lvl="1" indent="-565150">
              <a:lnSpc>
                <a:spcPct val="93000"/>
              </a:lnSpc>
              <a:spcBef>
                <a:spcPts val="140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  <a:tab pos="279717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jednom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na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sebe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navazujících procesů se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postupn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	p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em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ňují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výchozí suroviny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materiál ve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výrobky s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odlišnými kvalitativními vlastnostmi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než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m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ly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výchozí zdroje</a:t>
            </a:r>
            <a:endParaRPr sz="2200" dirty="0">
              <a:latin typeface="Arial"/>
              <a:cs typeface="Arial"/>
            </a:endParaRPr>
          </a:p>
          <a:p>
            <a:pPr marL="1492250" marR="5080" lvl="1" indent="-565150">
              <a:lnSpc>
                <a:spcPct val="93000"/>
              </a:lnSpc>
              <a:spcBef>
                <a:spcPts val="11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  <a:tab pos="262636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íklady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	jsou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textilní 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kožed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lná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výroba,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výroba porcelánu 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skla,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tšina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potraviná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ských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výrob,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výroba nápojů 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zem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lská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výroba</a:t>
            </a:r>
            <a:endParaRPr sz="22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89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Heterogenní výroba</a:t>
            </a:r>
            <a:endParaRPr sz="2400" dirty="0">
              <a:latin typeface="Arial"/>
              <a:cs typeface="Arial"/>
            </a:endParaRPr>
          </a:p>
          <a:p>
            <a:pPr marL="1492250" marR="54610" lvl="1" indent="-565150">
              <a:lnSpc>
                <a:spcPct val="93000"/>
              </a:lnSpc>
              <a:spcBef>
                <a:spcPts val="140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výrobky vznikají mechanickým spojováním samostatných dílů,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ičemž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jednotlivé díly si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ponechávají i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nadále charakter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výměnné části finálního výrobku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  <a:p>
            <a:pPr marL="1492250" marR="440690" lvl="1" indent="-565150">
              <a:lnSpc>
                <a:spcPct val="93200"/>
              </a:lnSpc>
              <a:spcBef>
                <a:spcPts val="109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íkladem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jsou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veškeré strojírenské montážní technologie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(výroba kol,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aut,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tramvají,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železničních vagónů),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výroba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spot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ební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elektroniky,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...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Typ finálního výkonu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47150" cy="44396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Odvozeno od charakteru podnikatelského procesu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200787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Výsledkem	organické výroby jsou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homogenní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(stejnorodé)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výkony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Výkony se vyznačují stejnorodostí suroviny nebo</a:t>
            </a:r>
            <a:endParaRPr sz="2400" dirty="0">
              <a:latin typeface="Arial"/>
              <a:cs typeface="Arial"/>
            </a:endParaRPr>
          </a:p>
          <a:p>
            <a:pPr marL="935355" algn="ctr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výchozího materiálu a jednotou výrobního procesu.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Výrobek nelze mechanicky rozčlenit na jednotlivé části.</a:t>
            </a:r>
            <a:endParaRPr sz="2400" dirty="0">
              <a:latin typeface="Arial"/>
              <a:cs typeface="Arial"/>
            </a:endParaRPr>
          </a:p>
          <a:p>
            <a:pPr marL="349250" marR="310515" indent="-336550">
              <a:lnSpc>
                <a:spcPts val="2680"/>
              </a:lnSpc>
              <a:spcBef>
                <a:spcPts val="11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Výsledkem heterogenní výroby jsou naopak tzv.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heterogenní výkony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Výkony jsou rozložitelné na dílčí části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Existence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vým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součástí a náhradních dílů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Členitost podnikatelského procesu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106" y="2016532"/>
            <a:ext cx="8778875" cy="3116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680"/>
              </a:lnSpc>
              <a:tabLst>
                <a:tab pos="160464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Jednoduché, zejména organické ale i heterogenní výroby probíhají v jediné nebo i v 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kolika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málo na sebe navazujících operacích,	které však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vždy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tvo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technologicky uzavřený celek</a:t>
            </a:r>
            <a:endParaRPr sz="2400" dirty="0">
              <a:latin typeface="Arial"/>
              <a:cs typeface="Arial"/>
            </a:endParaRPr>
          </a:p>
          <a:p>
            <a:pPr marL="12700" marR="573405">
              <a:lnSpc>
                <a:spcPts val="2680"/>
              </a:lnSpc>
              <a:spcBef>
                <a:spcPts val="14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Výroba je navíc zpravidla vázána na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určité pracoviště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není účelné členit ji na dílčí procesy ani z hlediska informačního zobrazení.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5"/>
              </a:lnSpc>
              <a:spcBef>
                <a:spcPts val="114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 hlediska sledování nákladů ve vztahu k výkonům lze pak celý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5"/>
              </a:lnSpc>
              <a:tabLst>
                <a:tab pos="1856739" algn="l"/>
                <a:tab pos="38227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tento proces	považovat za	tzv.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nečlenitou výrobu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Členitost podnikatelského procesu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799195" cy="3980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1343660" indent="-337185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Proces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člení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 různých důvodů na dva nebo i více samostatných částí. Nutnost rozlišení 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výkonov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orientovaném účetnictví pak vyplývá z následujícího: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7976234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výrobní proces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probíhá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postupn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jeho jednotlivé části	jsou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místně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a/nebo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časově odděleny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endParaRPr sz="2400" dirty="0">
              <a:latin typeface="Arial"/>
              <a:cs typeface="Arial"/>
            </a:endParaRPr>
          </a:p>
          <a:p>
            <a:pPr marL="349250" marR="153035" indent="-336550">
              <a:lnSpc>
                <a:spcPts val="2680"/>
              </a:lnSpc>
              <a:spcBef>
                <a:spcPts val="146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zpracovává se zde různé množství suroviny a vzniká tu nedokončená výroba, kterou je 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irozen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evidovat nebo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ct val="93200"/>
              </a:lnSpc>
              <a:spcBef>
                <a:spcPts val="134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produkce každého z úseků 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kvalitativn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odlišná a (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krom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posledního úseku) produkty vznikající v 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úsecích mohou vstupovat jako polotovary do 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tšího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počtu navazujících úseků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Organizace dávkování výkonů,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17" y="1808386"/>
            <a:ext cx="9102764" cy="51991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dirty="0"/>
              <a:t>P</a:t>
            </a:r>
            <a:r>
              <a:rPr lang="cs-CZ" dirty="0"/>
              <a:t>ř</a:t>
            </a:r>
            <a:r>
              <a:rPr dirty="0" err="1"/>
              <a:t>i</a:t>
            </a:r>
            <a:r>
              <a:rPr dirty="0"/>
              <a:t> </a:t>
            </a:r>
            <a:r>
              <a:rPr b="1" dirty="0"/>
              <a:t>hromadné výrobě </a:t>
            </a:r>
            <a:r>
              <a:rPr dirty="0"/>
              <a:t>se </a:t>
            </a:r>
            <a:r>
              <a:rPr dirty="0" err="1"/>
              <a:t>provád</a:t>
            </a:r>
            <a:r>
              <a:rPr lang="cs-CZ" dirty="0"/>
              <a:t>ě</a:t>
            </a:r>
            <a:r>
              <a:rPr dirty="0"/>
              <a:t>né výkony (zpravidla není znám</a:t>
            </a:r>
          </a:p>
          <a:p>
            <a:pPr marL="12700">
              <a:lnSpc>
                <a:spcPts val="2675"/>
              </a:lnSpc>
            </a:pPr>
            <a:r>
              <a:rPr dirty="0" err="1"/>
              <a:t>konečný</a:t>
            </a:r>
            <a:r>
              <a:rPr dirty="0"/>
              <a:t> spot</a:t>
            </a:r>
            <a:r>
              <a:rPr lang="cs-CZ" dirty="0"/>
              <a:t>ř</a:t>
            </a:r>
            <a:r>
              <a:rPr dirty="0" err="1"/>
              <a:t>ebitel</a:t>
            </a:r>
            <a:r>
              <a:rPr dirty="0"/>
              <a:t>) sledují a </a:t>
            </a:r>
            <a:r>
              <a:rPr dirty="0" err="1"/>
              <a:t>vyhodnocují</a:t>
            </a:r>
            <a:r>
              <a:rPr dirty="0"/>
              <a:t> </a:t>
            </a:r>
            <a:r>
              <a:rPr dirty="0" err="1"/>
              <a:t>primárn</a:t>
            </a:r>
            <a:r>
              <a:rPr lang="cs-CZ" dirty="0"/>
              <a:t>ě</a:t>
            </a:r>
            <a:r>
              <a:rPr dirty="0"/>
              <a:t> ve vztahu</a:t>
            </a:r>
          </a:p>
          <a:p>
            <a:pPr marL="12700" marR="5080">
              <a:lnSpc>
                <a:spcPct val="93100"/>
              </a:lnSpc>
              <a:spcBef>
                <a:spcPts val="95"/>
              </a:spcBef>
            </a:pPr>
            <a:r>
              <a:rPr b="1" dirty="0"/>
              <a:t>k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dirty="0"/>
              <a:t>pevně vymezenému časovému intervalu</a:t>
            </a:r>
            <a:r>
              <a:rPr dirty="0"/>
              <a:t>. </a:t>
            </a:r>
            <a:r>
              <a:rPr dirty="0" err="1"/>
              <a:t>Množství</a:t>
            </a:r>
            <a:r>
              <a:rPr dirty="0"/>
              <a:t> </a:t>
            </a:r>
            <a:r>
              <a:rPr dirty="0" err="1"/>
              <a:t>skutečn</a:t>
            </a:r>
            <a:r>
              <a:rPr lang="cs-CZ" dirty="0"/>
              <a:t>ě</a:t>
            </a:r>
            <a:r>
              <a:rPr dirty="0"/>
              <a:t> provedených se potom zjišťuje zpravidla až </a:t>
            </a:r>
            <a:r>
              <a:rPr b="1" dirty="0"/>
              <a:t>následně</a:t>
            </a:r>
            <a:r>
              <a:rPr dirty="0"/>
              <a:t>, po skončení hodnoceného období.</a:t>
            </a:r>
          </a:p>
          <a:p>
            <a:pPr marL="12700" marR="392430">
              <a:lnSpc>
                <a:spcPct val="93100"/>
              </a:lnSpc>
              <a:spcBef>
                <a:spcPts val="1390"/>
              </a:spcBef>
            </a:pPr>
            <a:r>
              <a:rPr dirty="0"/>
              <a:t>P</a:t>
            </a:r>
            <a:r>
              <a:rPr lang="cs-CZ" dirty="0"/>
              <a:t>ř</a:t>
            </a:r>
            <a:r>
              <a:rPr dirty="0" err="1"/>
              <a:t>i</a:t>
            </a:r>
            <a:r>
              <a:rPr dirty="0"/>
              <a:t> </a:t>
            </a:r>
            <a:r>
              <a:rPr b="1" dirty="0"/>
              <a:t>sériové výrobě </a:t>
            </a:r>
            <a:r>
              <a:rPr dirty="0"/>
              <a:t>se naopak zadává do výroby určité, </a:t>
            </a:r>
            <a:r>
              <a:rPr b="1" dirty="0"/>
              <a:t>předem stanovené </a:t>
            </a:r>
            <a:r>
              <a:rPr dirty="0"/>
              <a:t>množství výkonů. Vyhodnocení ekonomických parametrů série se pak provádí po jejím dokončení.</a:t>
            </a:r>
          </a:p>
          <a:p>
            <a:pPr marL="12700" marR="17780">
              <a:lnSpc>
                <a:spcPct val="93000"/>
              </a:lnSpc>
              <a:spcBef>
                <a:spcPts val="1400"/>
              </a:spcBef>
            </a:pPr>
            <a:r>
              <a:rPr b="1" dirty="0"/>
              <a:t>Kusová výroba (</a:t>
            </a:r>
            <a:r>
              <a:rPr dirty="0"/>
              <a:t>výroba jednotlivých, </a:t>
            </a:r>
            <a:r>
              <a:rPr dirty="0" err="1"/>
              <a:t>kvalitativn</a:t>
            </a:r>
            <a:r>
              <a:rPr lang="cs-CZ" dirty="0"/>
              <a:t>ě</a:t>
            </a:r>
            <a:r>
              <a:rPr dirty="0"/>
              <a:t> odlišných výkonů podle specifikovaných požadavků </a:t>
            </a:r>
            <a:r>
              <a:rPr dirty="0" err="1"/>
              <a:t>konkrétních</a:t>
            </a:r>
            <a:r>
              <a:rPr dirty="0"/>
              <a:t> spot</a:t>
            </a:r>
            <a:r>
              <a:rPr lang="cs-CZ" dirty="0"/>
              <a:t>ř</a:t>
            </a:r>
            <a:r>
              <a:rPr dirty="0" err="1"/>
              <a:t>ebitelů</a:t>
            </a:r>
            <a:r>
              <a:rPr dirty="0"/>
              <a:t>) je </a:t>
            </a:r>
            <a:r>
              <a:rPr dirty="0" err="1"/>
              <a:t>charakteristická</a:t>
            </a:r>
            <a:r>
              <a:rPr dirty="0"/>
              <a:t> nap</a:t>
            </a:r>
            <a:r>
              <a:rPr lang="cs-CZ" dirty="0"/>
              <a:t>ř</a:t>
            </a:r>
            <a:r>
              <a:rPr dirty="0" err="1"/>
              <a:t>íklad</a:t>
            </a:r>
            <a:r>
              <a:rPr dirty="0"/>
              <a:t> pro t</a:t>
            </a:r>
            <a:r>
              <a:rPr lang="cs-CZ" dirty="0"/>
              <a:t>ě</a:t>
            </a:r>
            <a:r>
              <a:rPr dirty="0" err="1"/>
              <a:t>žké</a:t>
            </a:r>
            <a:r>
              <a:rPr dirty="0"/>
              <a:t> strojírenství a stavebnictví. Za kusovou výrobu se však v širším slova smyslu považuje v praxi i </a:t>
            </a:r>
            <a:r>
              <a:rPr dirty="0" err="1"/>
              <a:t>výroba</a:t>
            </a:r>
            <a:r>
              <a:rPr dirty="0"/>
              <a:t> n</a:t>
            </a:r>
            <a:r>
              <a:rPr lang="cs-CZ" dirty="0"/>
              <a:t>ě</a:t>
            </a:r>
            <a:r>
              <a:rPr dirty="0" err="1"/>
              <a:t>kolika</a:t>
            </a:r>
            <a:r>
              <a:rPr dirty="0"/>
              <a:t> obdobných výrobků zadávaných do výroby najednou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Délka podnikatelského cyklu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36685" cy="53869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Zpravidla určujícím parametrem pro nutnost hodnotového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sledování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nedokončené výroby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114363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Procesy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tak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rychlým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hem pracovního kapitálu, vázaným ve výrobní fázi, že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hodnotové sledování nedokončené výroby není	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účelné</a:t>
            </a:r>
            <a:endParaRPr sz="2400" dirty="0">
              <a:latin typeface="Arial"/>
              <a:cs typeface="Arial"/>
            </a:endParaRPr>
          </a:p>
          <a:p>
            <a:pPr marL="349250" marR="576580" indent="-336550" algn="just">
              <a:lnSpc>
                <a:spcPct val="93100"/>
              </a:lnSpc>
              <a:spcBef>
                <a:spcPts val="13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Procesy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pom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rychlým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hem pracovního kapitálu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relativn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stabilní nedokončenou výrobou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jež je zpravidla dána délkou výrobního cyklu a kapacitou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výrobního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endParaRPr sz="2400" dirty="0">
              <a:latin typeface="Arial"/>
              <a:cs typeface="Arial"/>
            </a:endParaRPr>
          </a:p>
          <a:p>
            <a:pPr marL="349250" marR="193675" indent="-336550">
              <a:lnSpc>
                <a:spcPct val="93000"/>
              </a:lnSpc>
              <a:spcBef>
                <a:spcPts val="139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Procesy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výrobním cyklem delším než je hodnotící interval, za který se zjišťují hodnotové výsledky podniku; hodnotové zobrazení vyžaduje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tomto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ípad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b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žn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sledovat náklady již ve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postupn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vznikajícím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nedokončeným výkonům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jen tak lze totiž zjistit náklady výkonů, které byly posléze dokončeny, a zhodnotit výsledek jejich prodeje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Sdruženost vzniku výkonů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0" y="1808386"/>
            <a:ext cx="9040495" cy="34514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466725" indent="-336550">
              <a:lnSpc>
                <a:spcPts val="26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Zpracováním jednoho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více druhů surovin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materiálu vznikají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objektivně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alespoň dva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více výrobků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určitém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vzájemném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pom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Výrobce nemá buď žádnou 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omezenou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možnost ovlivnit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relace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mito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výrobky</a:t>
            </a:r>
            <a:endParaRPr sz="2400" dirty="0">
              <a:latin typeface="Arial"/>
              <a:cs typeface="Arial"/>
            </a:endParaRPr>
          </a:p>
          <a:p>
            <a:pPr marL="349250" marR="123189" indent="-336550">
              <a:lnSpc>
                <a:spcPct val="931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Sdružená výroba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charakteristická pro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adu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chemických výrob (nap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rafinaci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ropy).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ní však setkat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mechanických procesech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(mletí obilí),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doprav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(náklady 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osobní dopravu,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epravu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nákladů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pošty)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1345</Words>
  <Application>Microsoft Office PowerPoint</Application>
  <PresentationFormat>Vlastní</PresentationFormat>
  <Paragraphs>165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Office Theme</vt:lpstr>
      <vt:lpstr>Prezentace aplikace PowerPoint</vt:lpstr>
      <vt:lpstr>Podmínky ovlivňující zaměření výkonově orientovaného účetnicctví</vt:lpstr>
      <vt:lpstr>Charakter podnikatelského procesu</vt:lpstr>
      <vt:lpstr>Typ finálního výkonu</vt:lpstr>
      <vt:lpstr>Členitost podnikatelského procesu I</vt:lpstr>
      <vt:lpstr>Členitost podnikatelského procesu II</vt:lpstr>
      <vt:lpstr>Organizace dávkování výkonů,</vt:lpstr>
      <vt:lpstr>Délka podnikatelského cyklu</vt:lpstr>
      <vt:lpstr>Sdruženost vzniku výkonů</vt:lpstr>
      <vt:lpstr>Metody evidence a kalkulace nákladů</vt:lpstr>
      <vt:lpstr>Prostá metoda</vt:lpstr>
      <vt:lpstr>Fázová metoda</vt:lpstr>
      <vt:lpstr>Stupňová metoda</vt:lpstr>
      <vt:lpstr>Zakázková metoda</vt:lpstr>
      <vt:lpstr>Metoda sdružených výkonů</vt:lpstr>
      <vt:lpstr>Obecné požadavky na tvorbu výkonově orientovaného účetnictví I</vt:lpstr>
      <vt:lpstr>Obecné požadavky na tvorbu výkonově orientovaného účetnictví II</vt:lpstr>
      <vt:lpstr>Obecné požadavky na tvorbu výkonově orientovaného účetnictví III</vt:lpstr>
      <vt:lpstr>Shrnutí kapitoly 9 I</vt:lpstr>
      <vt:lpstr>Shrnutí kapitoly 9 II</vt:lpstr>
      <vt:lpstr>Shrnutí kapitoly 9 III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Menšík Michal</cp:lastModifiedBy>
  <cp:revision>5</cp:revision>
  <dcterms:created xsi:type="dcterms:W3CDTF">2018-02-08T09:16:45Z</dcterms:created>
  <dcterms:modified xsi:type="dcterms:W3CDTF">2019-10-09T05:49:01Z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