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0083800" cy="7562850"/>
  <p:notesSz cx="10083800" cy="75628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852"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6488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694718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080074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342376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858492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5549367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860833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786485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2505027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404468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413863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609896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4066077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722013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907256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751812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609485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283616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6285" y="2344483"/>
            <a:ext cx="857123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12570" y="4235196"/>
            <a:ext cx="7058659"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2/9/2018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0" i="0">
                <a:solidFill>
                  <a:schemeClr val="bg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2/9/2018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Arial"/>
                <a:cs typeface="Arial"/>
              </a:defRPr>
            </a:lvl1pPr>
          </a:lstStyle>
          <a:p>
            <a:endParaRPr/>
          </a:p>
        </p:txBody>
      </p:sp>
      <p:sp>
        <p:nvSpPr>
          <p:cNvPr id="3" name="Holder 3"/>
          <p:cNvSpPr>
            <a:spLocks noGrp="1"/>
          </p:cNvSpPr>
          <p:nvPr>
            <p:ph sz="half" idx="2"/>
          </p:nvPr>
        </p:nvSpPr>
        <p:spPr>
          <a:xfrm>
            <a:off x="504190" y="1739455"/>
            <a:ext cx="4386453"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93156" y="1739455"/>
            <a:ext cx="4386453"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2/9/2018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2/9/2018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2/9/2018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0080625" cy="7559040"/>
          </a:xfrm>
          <a:custGeom>
            <a:avLst/>
            <a:gdLst/>
            <a:ahLst/>
            <a:cxnLst/>
            <a:rect l="l" t="t" r="r" b="b"/>
            <a:pathLst>
              <a:path w="10080625" h="7559040">
                <a:moveTo>
                  <a:pt x="0" y="7559039"/>
                </a:moveTo>
                <a:lnTo>
                  <a:pt x="10080619" y="7559039"/>
                </a:lnTo>
                <a:lnTo>
                  <a:pt x="10080619" y="0"/>
                </a:lnTo>
                <a:lnTo>
                  <a:pt x="0" y="0"/>
                </a:lnTo>
                <a:lnTo>
                  <a:pt x="0" y="7559039"/>
                </a:lnTo>
                <a:close/>
              </a:path>
            </a:pathLst>
          </a:custGeom>
          <a:solidFill>
            <a:srgbClr val="2C2CB8"/>
          </a:solidFill>
        </p:spPr>
        <p:txBody>
          <a:bodyPr wrap="square" lIns="0" tIns="0" rIns="0" bIns="0" rtlCol="0"/>
          <a:lstStyle/>
          <a:p>
            <a:endParaRPr/>
          </a:p>
        </p:txBody>
      </p:sp>
      <p:sp>
        <p:nvSpPr>
          <p:cNvPr id="17" name="bk object 17"/>
          <p:cNvSpPr/>
          <p:nvPr/>
        </p:nvSpPr>
        <p:spPr>
          <a:xfrm>
            <a:off x="0" y="17526"/>
            <a:ext cx="757555" cy="7541895"/>
          </a:xfrm>
          <a:custGeom>
            <a:avLst/>
            <a:gdLst/>
            <a:ahLst/>
            <a:cxnLst/>
            <a:rect l="l" t="t" r="r" b="b"/>
            <a:pathLst>
              <a:path w="757555" h="7541895">
                <a:moveTo>
                  <a:pt x="37302" y="0"/>
                </a:moveTo>
                <a:lnTo>
                  <a:pt x="0" y="7899"/>
                </a:lnTo>
                <a:lnTo>
                  <a:pt x="0" y="7535839"/>
                </a:lnTo>
                <a:lnTo>
                  <a:pt x="26790" y="7541513"/>
                </a:lnTo>
                <a:lnTo>
                  <a:pt x="47827" y="7541513"/>
                </a:lnTo>
                <a:lnTo>
                  <a:pt x="96358" y="7531236"/>
                </a:lnTo>
                <a:lnTo>
                  <a:pt x="154088" y="7494371"/>
                </a:lnTo>
                <a:lnTo>
                  <a:pt x="210318" y="7434116"/>
                </a:lnTo>
                <a:lnTo>
                  <a:pt x="264864" y="7351442"/>
                </a:lnTo>
                <a:lnTo>
                  <a:pt x="317539" y="7247320"/>
                </a:lnTo>
                <a:lnTo>
                  <a:pt x="368159" y="7122720"/>
                </a:lnTo>
                <a:lnTo>
                  <a:pt x="416537" y="6978614"/>
                </a:lnTo>
                <a:lnTo>
                  <a:pt x="462490" y="6815973"/>
                </a:lnTo>
                <a:lnTo>
                  <a:pt x="505831" y="6635766"/>
                </a:lnTo>
                <a:lnTo>
                  <a:pt x="546376" y="6438966"/>
                </a:lnTo>
                <a:lnTo>
                  <a:pt x="583938" y="6226543"/>
                </a:lnTo>
                <a:lnTo>
                  <a:pt x="618333" y="5999468"/>
                </a:lnTo>
                <a:lnTo>
                  <a:pt x="649376" y="5758712"/>
                </a:lnTo>
                <a:lnTo>
                  <a:pt x="676881" y="5505246"/>
                </a:lnTo>
                <a:lnTo>
                  <a:pt x="700663" y="5240040"/>
                </a:lnTo>
                <a:lnTo>
                  <a:pt x="720536" y="4964065"/>
                </a:lnTo>
                <a:lnTo>
                  <a:pt x="736315" y="4678293"/>
                </a:lnTo>
                <a:lnTo>
                  <a:pt x="747816" y="4383694"/>
                </a:lnTo>
                <a:lnTo>
                  <a:pt x="754852" y="4081239"/>
                </a:lnTo>
                <a:lnTo>
                  <a:pt x="757239" y="3771777"/>
                </a:lnTo>
                <a:lnTo>
                  <a:pt x="754852" y="3462437"/>
                </a:lnTo>
                <a:lnTo>
                  <a:pt x="747816" y="3159983"/>
                </a:lnTo>
                <a:lnTo>
                  <a:pt x="736316" y="2865386"/>
                </a:lnTo>
                <a:lnTo>
                  <a:pt x="720537" y="2579616"/>
                </a:lnTo>
                <a:lnTo>
                  <a:pt x="700664" y="2303645"/>
                </a:lnTo>
                <a:lnTo>
                  <a:pt x="676883" y="2038442"/>
                </a:lnTo>
                <a:lnTo>
                  <a:pt x="649378" y="1784980"/>
                </a:lnTo>
                <a:lnTo>
                  <a:pt x="618336" y="1544228"/>
                </a:lnTo>
                <a:lnTo>
                  <a:pt x="583941" y="1317158"/>
                </a:lnTo>
                <a:lnTo>
                  <a:pt x="546379" y="1104739"/>
                </a:lnTo>
                <a:lnTo>
                  <a:pt x="505835" y="907944"/>
                </a:lnTo>
                <a:lnTo>
                  <a:pt x="462494" y="727743"/>
                </a:lnTo>
                <a:lnTo>
                  <a:pt x="416541" y="565106"/>
                </a:lnTo>
                <a:lnTo>
                  <a:pt x="368163" y="421004"/>
                </a:lnTo>
                <a:lnTo>
                  <a:pt x="317543" y="296409"/>
                </a:lnTo>
                <a:lnTo>
                  <a:pt x="264867" y="192290"/>
                </a:lnTo>
                <a:lnTo>
                  <a:pt x="210321" y="109619"/>
                </a:lnTo>
                <a:lnTo>
                  <a:pt x="154090" y="49367"/>
                </a:lnTo>
                <a:lnTo>
                  <a:pt x="96359" y="12503"/>
                </a:lnTo>
                <a:lnTo>
                  <a:pt x="37302" y="0"/>
                </a:lnTo>
                <a:close/>
              </a:path>
            </a:pathLst>
          </a:custGeom>
          <a:solidFill>
            <a:srgbClr val="2222DC"/>
          </a:solidFill>
        </p:spPr>
        <p:txBody>
          <a:bodyPr wrap="square" lIns="0" tIns="0" rIns="0" bIns="0" rtlCol="0"/>
          <a:lstStyle/>
          <a:p>
            <a:endParaRPr/>
          </a:p>
        </p:txBody>
      </p:sp>
      <p:sp>
        <p:nvSpPr>
          <p:cNvPr id="18" name="bk object 18"/>
          <p:cNvSpPr/>
          <p:nvPr/>
        </p:nvSpPr>
        <p:spPr>
          <a:xfrm>
            <a:off x="0" y="0"/>
            <a:ext cx="10020935" cy="7470140"/>
          </a:xfrm>
          <a:custGeom>
            <a:avLst/>
            <a:gdLst/>
            <a:ahLst/>
            <a:cxnLst/>
            <a:rect l="l" t="t" r="r" b="b"/>
            <a:pathLst>
              <a:path w="10020935" h="7470140">
                <a:moveTo>
                  <a:pt x="10020849" y="0"/>
                </a:moveTo>
                <a:lnTo>
                  <a:pt x="0" y="7469663"/>
                </a:lnTo>
              </a:path>
            </a:pathLst>
          </a:custGeom>
          <a:ln w="72000">
            <a:solidFill>
              <a:srgbClr val="2200DC"/>
            </a:solidFill>
          </a:ln>
        </p:spPr>
        <p:txBody>
          <a:bodyPr wrap="square" lIns="0" tIns="0" rIns="0" bIns="0" rtlCol="0"/>
          <a:lstStyle/>
          <a:p>
            <a:endParaRPr/>
          </a:p>
        </p:txBody>
      </p:sp>
      <p:sp>
        <p:nvSpPr>
          <p:cNvPr id="19" name="bk object 19"/>
          <p:cNvSpPr/>
          <p:nvPr/>
        </p:nvSpPr>
        <p:spPr>
          <a:xfrm>
            <a:off x="0" y="1603098"/>
            <a:ext cx="10081260" cy="17780"/>
          </a:xfrm>
          <a:custGeom>
            <a:avLst/>
            <a:gdLst/>
            <a:ahLst/>
            <a:cxnLst/>
            <a:rect l="l" t="t" r="r" b="b"/>
            <a:pathLst>
              <a:path w="10081260" h="17780">
                <a:moveTo>
                  <a:pt x="10081259" y="17484"/>
                </a:moveTo>
                <a:lnTo>
                  <a:pt x="0" y="0"/>
                </a:lnTo>
              </a:path>
            </a:pathLst>
          </a:custGeom>
          <a:ln w="72000">
            <a:solidFill>
              <a:srgbClr val="0046FF"/>
            </a:solidFill>
          </a:ln>
        </p:spPr>
        <p:txBody>
          <a:bodyPr wrap="square" lIns="0" tIns="0" rIns="0" bIns="0" rtlCol="0"/>
          <a:lstStyle/>
          <a:p>
            <a:endParaRPr/>
          </a:p>
        </p:txBody>
      </p:sp>
      <p:sp>
        <p:nvSpPr>
          <p:cNvPr id="20" name="bk object 20"/>
          <p:cNvSpPr/>
          <p:nvPr/>
        </p:nvSpPr>
        <p:spPr>
          <a:xfrm>
            <a:off x="0" y="2606542"/>
            <a:ext cx="10081260" cy="4870450"/>
          </a:xfrm>
          <a:custGeom>
            <a:avLst/>
            <a:gdLst/>
            <a:ahLst/>
            <a:cxnLst/>
            <a:rect l="l" t="t" r="r" b="b"/>
            <a:pathLst>
              <a:path w="10081260" h="4870450">
                <a:moveTo>
                  <a:pt x="10081259" y="0"/>
                </a:moveTo>
                <a:lnTo>
                  <a:pt x="0" y="4870234"/>
                </a:lnTo>
              </a:path>
            </a:pathLst>
          </a:custGeom>
          <a:ln w="72000">
            <a:solidFill>
              <a:srgbClr val="0046FF"/>
            </a:solidFill>
          </a:ln>
        </p:spPr>
        <p:txBody>
          <a:bodyPr wrap="square" lIns="0" tIns="0" rIns="0" bIns="0" rtlCol="0"/>
          <a:lstStyle/>
          <a:p>
            <a:endParaRPr/>
          </a:p>
        </p:txBody>
      </p:sp>
      <p:sp>
        <p:nvSpPr>
          <p:cNvPr id="2" name="Holder 2"/>
          <p:cNvSpPr>
            <a:spLocks noGrp="1"/>
          </p:cNvSpPr>
          <p:nvPr>
            <p:ph type="title"/>
          </p:nvPr>
        </p:nvSpPr>
        <p:spPr>
          <a:xfrm>
            <a:off x="490530" y="674870"/>
            <a:ext cx="9102739" cy="533400"/>
          </a:xfrm>
          <a:prstGeom prst="rect">
            <a:avLst/>
          </a:prstGeom>
        </p:spPr>
        <p:txBody>
          <a:bodyPr wrap="square" lIns="0" tIns="0" rIns="0" bIns="0">
            <a:spAutoFit/>
          </a:bodyPr>
          <a:lstStyle>
            <a:lvl1pPr>
              <a:defRPr sz="4000" b="0" i="0">
                <a:solidFill>
                  <a:schemeClr val="bg1"/>
                </a:solidFill>
                <a:latin typeface="Arial"/>
                <a:cs typeface="Arial"/>
              </a:defRPr>
            </a:lvl1pPr>
          </a:lstStyle>
          <a:p>
            <a:endParaRPr/>
          </a:p>
        </p:txBody>
      </p:sp>
      <p:sp>
        <p:nvSpPr>
          <p:cNvPr id="3" name="Holder 3"/>
          <p:cNvSpPr>
            <a:spLocks noGrp="1"/>
          </p:cNvSpPr>
          <p:nvPr>
            <p:ph type="body" idx="1"/>
          </p:nvPr>
        </p:nvSpPr>
        <p:spPr>
          <a:xfrm>
            <a:off x="490530" y="1808386"/>
            <a:ext cx="9102739" cy="4930775"/>
          </a:xfrm>
          <a:prstGeom prst="rect">
            <a:avLst/>
          </a:prstGeom>
        </p:spPr>
        <p:txBody>
          <a:bodyPr wrap="square" lIns="0" tIns="0" rIns="0" bIns="0">
            <a:spAutoFit/>
          </a:bodyPr>
          <a:lstStyle>
            <a:lvl1pPr>
              <a:defRPr sz="2400" b="0" i="0">
                <a:solidFill>
                  <a:schemeClr val="bg1"/>
                </a:solidFill>
                <a:latin typeface="Arial"/>
                <a:cs typeface="Arial"/>
              </a:defRPr>
            </a:lvl1pPr>
          </a:lstStyle>
          <a:p>
            <a:endParaRPr/>
          </a:p>
        </p:txBody>
      </p:sp>
      <p:sp>
        <p:nvSpPr>
          <p:cNvPr id="4" name="Holder 4"/>
          <p:cNvSpPr>
            <a:spLocks noGrp="1"/>
          </p:cNvSpPr>
          <p:nvPr>
            <p:ph type="ftr" sz="quarter" idx="5"/>
          </p:nvPr>
        </p:nvSpPr>
        <p:spPr>
          <a:xfrm>
            <a:off x="3428492" y="7033450"/>
            <a:ext cx="3226815"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4190" y="7033450"/>
            <a:ext cx="2319274"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2/9/2018</a:t>
            </a:fld>
            <a:endParaRPr lang="en-US"/>
          </a:p>
        </p:txBody>
      </p:sp>
      <p:sp>
        <p:nvSpPr>
          <p:cNvPr id="6" name="Holder 6"/>
          <p:cNvSpPr>
            <a:spLocks noGrp="1"/>
          </p:cNvSpPr>
          <p:nvPr>
            <p:ph type="sldNum" sz="quarter" idx="7"/>
          </p:nvPr>
        </p:nvSpPr>
        <p:spPr>
          <a:xfrm>
            <a:off x="7260336" y="7033450"/>
            <a:ext cx="2319274"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dirty="0"/>
              <a:t>8</a:t>
            </a:r>
            <a:r>
              <a:rPr dirty="0">
                <a:latin typeface="Times New Roman"/>
                <a:cs typeface="Times New Roman"/>
              </a:rPr>
              <a:t> </a:t>
            </a:r>
            <a:r>
              <a:rPr dirty="0"/>
              <a:t>– KALKULAČNÍ SYSTÉM</a:t>
            </a:r>
          </a:p>
        </p:txBody>
      </p:sp>
      <p:sp>
        <p:nvSpPr>
          <p:cNvPr id="3" name="object 3"/>
          <p:cNvSpPr txBox="1"/>
          <p:nvPr/>
        </p:nvSpPr>
        <p:spPr>
          <a:xfrm>
            <a:off x="595686" y="1808386"/>
            <a:ext cx="8917940" cy="5439374"/>
          </a:xfrm>
          <a:prstGeom prst="rect">
            <a:avLst/>
          </a:prstGeom>
        </p:spPr>
        <p:txBody>
          <a:bodyPr vert="horz" wrap="square" lIns="0" tIns="0" rIns="0" bIns="0" rtlCol="0">
            <a:spAutoFit/>
          </a:bodyPr>
          <a:lstStyle/>
          <a:p>
            <a:pPr marL="12700">
              <a:lnSpc>
                <a:spcPct val="100000"/>
              </a:lnSpc>
            </a:pPr>
            <a:r>
              <a:rPr sz="2400" dirty="0">
                <a:solidFill>
                  <a:srgbClr val="FFFFFF"/>
                </a:solidFill>
                <a:latin typeface="Arial"/>
                <a:cs typeface="Arial"/>
              </a:rPr>
              <a:t>Výukové cíle</a:t>
            </a:r>
            <a:endParaRPr sz="2400" dirty="0">
              <a:latin typeface="Arial"/>
              <a:cs typeface="Arial"/>
            </a:endParaRPr>
          </a:p>
          <a:p>
            <a:pPr marL="332740" marR="106045" indent="-320040">
              <a:lnSpc>
                <a:spcPts val="2680"/>
              </a:lnSpc>
              <a:spcBef>
                <a:spcPts val="950"/>
              </a:spcBef>
              <a:buClr>
                <a:srgbClr val="FFFFFF"/>
              </a:buClr>
              <a:buFont typeface="Times New Roman"/>
              <a:buChar char="•"/>
              <a:tabLst>
                <a:tab pos="332740" algn="l"/>
              </a:tabLst>
            </a:pPr>
            <a:r>
              <a:rPr sz="2400" dirty="0">
                <a:solidFill>
                  <a:srgbClr val="FFFFFF"/>
                </a:solidFill>
                <a:latin typeface="Arial"/>
                <a:cs typeface="Arial"/>
              </a:rPr>
              <a:t>vymezit základní typy rozhodovacích úloh, které se informačně zajišťují kalkulacemi,</a:t>
            </a:r>
            <a:endParaRPr sz="2400" dirty="0">
              <a:latin typeface="Arial"/>
              <a:cs typeface="Arial"/>
            </a:endParaRPr>
          </a:p>
          <a:p>
            <a:pPr marL="332740" marR="5080" indent="-320040">
              <a:lnSpc>
                <a:spcPct val="93200"/>
              </a:lnSpc>
              <a:spcBef>
                <a:spcPts val="835"/>
              </a:spcBef>
              <a:buClr>
                <a:srgbClr val="FFFFFF"/>
              </a:buClr>
              <a:buFont typeface="Times New Roman"/>
              <a:buChar char="•"/>
              <a:tabLst>
                <a:tab pos="332740" algn="l"/>
              </a:tabLst>
            </a:pPr>
            <a:r>
              <a:rPr sz="2400" dirty="0">
                <a:solidFill>
                  <a:srgbClr val="FFFFFF"/>
                </a:solidFill>
                <a:latin typeface="Arial"/>
                <a:cs typeface="Arial"/>
              </a:rPr>
              <a:t>charakterizovat jednotlivé prvky kalkulačního systému -</a:t>
            </a:r>
            <a:r>
              <a:rPr sz="2400" dirty="0">
                <a:solidFill>
                  <a:srgbClr val="FFFFFF"/>
                </a:solidFill>
                <a:latin typeface="Times New Roman"/>
                <a:cs typeface="Times New Roman"/>
              </a:rPr>
              <a:t> </a:t>
            </a:r>
            <a:r>
              <a:rPr sz="2400" dirty="0">
                <a:solidFill>
                  <a:srgbClr val="FFFFFF"/>
                </a:solidFill>
                <a:latin typeface="Arial"/>
                <a:cs typeface="Arial"/>
              </a:rPr>
              <a:t>různé typy kalkulací, zpracovávané pro řešení různých rozhodovacích úloh,</a:t>
            </a:r>
            <a:endParaRPr sz="2400" dirty="0">
              <a:latin typeface="Arial"/>
              <a:cs typeface="Arial"/>
            </a:endParaRPr>
          </a:p>
          <a:p>
            <a:pPr marL="332740" marR="190500" indent="-320040">
              <a:lnSpc>
                <a:spcPts val="2680"/>
              </a:lnSpc>
              <a:spcBef>
                <a:spcPts val="950"/>
              </a:spcBef>
              <a:buClr>
                <a:srgbClr val="FFFFFF"/>
              </a:buClr>
              <a:buFont typeface="Times New Roman"/>
              <a:buChar char="•"/>
              <a:tabLst>
                <a:tab pos="332740" algn="l"/>
              </a:tabLst>
            </a:pPr>
            <a:r>
              <a:rPr sz="2400" dirty="0">
                <a:solidFill>
                  <a:srgbClr val="FFFFFF"/>
                </a:solidFill>
                <a:latin typeface="Arial"/>
                <a:cs typeface="Arial"/>
              </a:rPr>
              <a:t>vymezit společné rysy a odlišnosti ve zpracování a využití propočtových, plánových, operativních a výsledných kalkulací, které se primárně zaměřují na zobrazení nákladů výkonů,</a:t>
            </a:r>
            <a:endParaRPr sz="2400" dirty="0">
              <a:latin typeface="Arial"/>
              <a:cs typeface="Arial"/>
            </a:endParaRPr>
          </a:p>
          <a:p>
            <a:pPr marL="332740" marR="561340" indent="-320040">
              <a:lnSpc>
                <a:spcPts val="2680"/>
              </a:lnSpc>
              <a:spcBef>
                <a:spcPts val="910"/>
              </a:spcBef>
              <a:buClr>
                <a:srgbClr val="FFFFFF"/>
              </a:buClr>
              <a:buFont typeface="Times New Roman"/>
              <a:buChar char="•"/>
              <a:tabLst>
                <a:tab pos="332740" algn="l"/>
              </a:tabLst>
            </a:pPr>
            <a:r>
              <a:rPr sz="2400" dirty="0">
                <a:solidFill>
                  <a:srgbClr val="FFFFFF"/>
                </a:solidFill>
                <a:latin typeface="Arial"/>
                <a:cs typeface="Arial"/>
              </a:rPr>
              <a:t>vyjádřit jejich vztah ke kalkulaci ceny a kalkulaci cílových nákladů, které kromě nákladů berou v úvahu také žádoucí úroveň ceny a zisku, kterou by prodej výkonu měl přinést, a</a:t>
            </a:r>
            <a:endParaRPr sz="2400" dirty="0">
              <a:latin typeface="Arial"/>
              <a:cs typeface="Arial"/>
            </a:endParaRPr>
          </a:p>
          <a:p>
            <a:pPr marL="332740" indent="-320040">
              <a:lnSpc>
                <a:spcPts val="2780"/>
              </a:lnSpc>
              <a:spcBef>
                <a:spcPts val="640"/>
              </a:spcBef>
              <a:buClr>
                <a:srgbClr val="FFFFFF"/>
              </a:buClr>
              <a:buFont typeface="Times New Roman"/>
              <a:buChar char="•"/>
              <a:tabLst>
                <a:tab pos="332740" algn="l"/>
              </a:tabLst>
            </a:pPr>
            <a:r>
              <a:rPr sz="2400" dirty="0">
                <a:solidFill>
                  <a:srgbClr val="FFFFFF"/>
                </a:solidFill>
                <a:latin typeface="Arial"/>
                <a:cs typeface="Arial"/>
              </a:rPr>
              <a:t>vyjádřit, jak účinnost kalkulačního systému ovlivňují vazby mezi</a:t>
            </a:r>
            <a:endParaRPr sz="2400" dirty="0">
              <a:latin typeface="Arial"/>
              <a:cs typeface="Arial"/>
            </a:endParaRPr>
          </a:p>
          <a:p>
            <a:pPr marL="332740">
              <a:lnSpc>
                <a:spcPts val="2780"/>
              </a:lnSpc>
            </a:pPr>
            <a:r>
              <a:rPr sz="2400" dirty="0">
                <a:solidFill>
                  <a:srgbClr val="FFFFFF"/>
                </a:solidFill>
                <a:latin typeface="Arial"/>
                <a:cs typeface="Arial"/>
              </a:rPr>
              <a:t>jednotlivými typy kalkulací.</a:t>
            </a:r>
            <a:endParaRPr sz="2400"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dirty="0"/>
              <a:t>Výsledná kalkulace</a:t>
            </a:r>
          </a:p>
        </p:txBody>
      </p:sp>
      <p:sp>
        <p:nvSpPr>
          <p:cNvPr id="3" name="object 3"/>
          <p:cNvSpPr txBox="1"/>
          <p:nvPr/>
        </p:nvSpPr>
        <p:spPr>
          <a:xfrm>
            <a:off x="490530" y="1808386"/>
            <a:ext cx="8950960" cy="5739456"/>
          </a:xfrm>
          <a:prstGeom prst="rect">
            <a:avLst/>
          </a:prstGeom>
        </p:spPr>
        <p:txBody>
          <a:bodyPr vert="horz" wrap="square" lIns="0" tIns="0" rIns="0" bIns="0" rtlCol="0">
            <a:spAutoFit/>
          </a:bodyPr>
          <a:lstStyle/>
          <a:p>
            <a:pPr marL="12700">
              <a:lnSpc>
                <a:spcPct val="100000"/>
              </a:lnSpc>
            </a:pPr>
            <a:r>
              <a:rPr sz="2400" dirty="0">
                <a:solidFill>
                  <a:srgbClr val="FFFFFF"/>
                </a:solidFill>
                <a:latin typeface="Arial"/>
                <a:cs typeface="Arial"/>
              </a:rPr>
              <a:t>Skutečné náklady </a:t>
            </a:r>
            <a:r>
              <a:rPr sz="2400" b="1" dirty="0">
                <a:solidFill>
                  <a:srgbClr val="FFFFFF"/>
                </a:solidFill>
                <a:latin typeface="Arial"/>
                <a:cs typeface="Arial"/>
              </a:rPr>
              <a:t>průměrně </a:t>
            </a:r>
            <a:r>
              <a:rPr sz="2400" dirty="0">
                <a:solidFill>
                  <a:srgbClr val="FFFFFF"/>
                </a:solidFill>
                <a:latin typeface="Arial"/>
                <a:cs typeface="Arial"/>
              </a:rPr>
              <a:t>připadající na</a:t>
            </a:r>
            <a:r>
              <a:rPr sz="2400" dirty="0">
                <a:solidFill>
                  <a:srgbClr val="FFFFFF"/>
                </a:solidFill>
                <a:latin typeface="Times New Roman"/>
                <a:cs typeface="Times New Roman"/>
              </a:rPr>
              <a:t> </a:t>
            </a:r>
            <a:r>
              <a:rPr sz="2400" dirty="0">
                <a:solidFill>
                  <a:srgbClr val="FFFFFF"/>
                </a:solidFill>
                <a:latin typeface="Arial"/>
                <a:cs typeface="Arial"/>
              </a:rPr>
              <a:t>jednotku</a:t>
            </a:r>
            <a:r>
              <a:rPr sz="2400" dirty="0">
                <a:solidFill>
                  <a:srgbClr val="FFFFFF"/>
                </a:solidFill>
                <a:latin typeface="Times New Roman"/>
                <a:cs typeface="Times New Roman"/>
              </a:rPr>
              <a:t> </a:t>
            </a:r>
            <a:r>
              <a:rPr sz="2400" dirty="0">
                <a:solidFill>
                  <a:srgbClr val="FFFFFF"/>
                </a:solidFill>
                <a:latin typeface="Arial"/>
                <a:cs typeface="Arial"/>
              </a:rPr>
              <a:t>výkonu</a:t>
            </a:r>
            <a:endParaRPr sz="2400">
              <a:latin typeface="Arial"/>
              <a:cs typeface="Arial"/>
            </a:endParaRPr>
          </a:p>
          <a:p>
            <a:pPr marL="12700">
              <a:lnSpc>
                <a:spcPct val="100000"/>
              </a:lnSpc>
              <a:spcBef>
                <a:spcPts val="1200"/>
              </a:spcBef>
            </a:pPr>
            <a:r>
              <a:rPr sz="2400" dirty="0">
                <a:solidFill>
                  <a:srgbClr val="FFFFFF"/>
                </a:solidFill>
                <a:latin typeface="Arial"/>
                <a:cs typeface="Arial"/>
              </a:rPr>
              <a:t>Porovnávají s</a:t>
            </a:r>
            <a:r>
              <a:rPr sz="2400" dirty="0">
                <a:solidFill>
                  <a:srgbClr val="FFFFFF"/>
                </a:solidFill>
                <a:latin typeface="Times New Roman"/>
                <a:cs typeface="Times New Roman"/>
              </a:rPr>
              <a:t> </a:t>
            </a:r>
            <a:r>
              <a:rPr sz="2400" dirty="0">
                <a:solidFill>
                  <a:srgbClr val="FFFFFF"/>
                </a:solidFill>
                <a:latin typeface="Arial"/>
                <a:cs typeface="Arial"/>
              </a:rPr>
              <a:t>nákladovým úkolem -</a:t>
            </a:r>
            <a:r>
              <a:rPr sz="2400" dirty="0">
                <a:solidFill>
                  <a:srgbClr val="FFFFFF"/>
                </a:solidFill>
                <a:latin typeface="Times New Roman"/>
                <a:cs typeface="Times New Roman"/>
              </a:rPr>
              <a:t> </a:t>
            </a:r>
            <a:r>
              <a:rPr sz="2400" dirty="0">
                <a:solidFill>
                  <a:srgbClr val="FFFFFF"/>
                </a:solidFill>
                <a:latin typeface="Arial"/>
                <a:cs typeface="Arial"/>
              </a:rPr>
              <a:t>zpravidla</a:t>
            </a:r>
            <a:r>
              <a:rPr sz="2400" dirty="0">
                <a:solidFill>
                  <a:srgbClr val="FFFFFF"/>
                </a:solidFill>
                <a:latin typeface="Times New Roman"/>
                <a:cs typeface="Times New Roman"/>
              </a:rPr>
              <a:t> </a:t>
            </a:r>
            <a:r>
              <a:rPr sz="2400" dirty="0">
                <a:solidFill>
                  <a:srgbClr val="FFFFFF"/>
                </a:solidFill>
                <a:latin typeface="Arial"/>
                <a:cs typeface="Arial"/>
              </a:rPr>
              <a:t>operativní kalkulací</a:t>
            </a:r>
            <a:endParaRPr sz="2400">
              <a:latin typeface="Arial"/>
              <a:cs typeface="Arial"/>
            </a:endParaRPr>
          </a:p>
          <a:p>
            <a:pPr marL="349250" marR="424815" indent="-336550">
              <a:lnSpc>
                <a:spcPts val="2690"/>
              </a:lnSpc>
              <a:spcBef>
                <a:spcPts val="1435"/>
              </a:spcBef>
              <a:buClr>
                <a:srgbClr val="FFFFFF"/>
              </a:buClr>
              <a:buFont typeface="Times New Roman"/>
              <a:buChar char="•"/>
              <a:tabLst>
                <a:tab pos="349885" algn="l"/>
              </a:tabLst>
            </a:pPr>
            <a:r>
              <a:rPr sz="2400" dirty="0">
                <a:solidFill>
                  <a:srgbClr val="FFFFFF"/>
                </a:solidFill>
                <a:latin typeface="Arial"/>
                <a:cs typeface="Arial"/>
              </a:rPr>
              <a:t>pro</a:t>
            </a:r>
            <a:r>
              <a:rPr sz="2400" dirty="0">
                <a:solidFill>
                  <a:srgbClr val="FFFFFF"/>
                </a:solidFill>
                <a:latin typeface="Times New Roman"/>
                <a:cs typeface="Times New Roman"/>
              </a:rPr>
              <a:t> </a:t>
            </a:r>
            <a:r>
              <a:rPr sz="2400" dirty="0">
                <a:solidFill>
                  <a:srgbClr val="FFFFFF"/>
                </a:solidFill>
                <a:latin typeface="Arial"/>
                <a:cs typeface="Arial"/>
              </a:rPr>
              <a:t>hodnocení hospodárnosti útvarů,</a:t>
            </a:r>
            <a:r>
              <a:rPr sz="2400" dirty="0">
                <a:solidFill>
                  <a:srgbClr val="FFFFFF"/>
                </a:solidFill>
                <a:latin typeface="Times New Roman"/>
                <a:cs typeface="Times New Roman"/>
              </a:rPr>
              <a:t> </a:t>
            </a:r>
            <a:r>
              <a:rPr sz="2400" dirty="0">
                <a:solidFill>
                  <a:srgbClr val="FFFFFF"/>
                </a:solidFill>
                <a:latin typeface="Arial"/>
                <a:cs typeface="Arial"/>
              </a:rPr>
              <a:t>které se</a:t>
            </a:r>
            <a:r>
              <a:rPr sz="2400" dirty="0">
                <a:solidFill>
                  <a:srgbClr val="FFFFFF"/>
                </a:solidFill>
                <a:latin typeface="Times New Roman"/>
                <a:cs typeface="Times New Roman"/>
              </a:rPr>
              <a:t> </a:t>
            </a:r>
            <a:r>
              <a:rPr sz="2400" dirty="0">
                <a:solidFill>
                  <a:srgbClr val="FFFFFF"/>
                </a:solidFill>
                <a:latin typeface="Arial"/>
                <a:cs typeface="Arial"/>
              </a:rPr>
              <a:t>bezprostředně podílejí na</a:t>
            </a:r>
            <a:r>
              <a:rPr sz="2400" dirty="0">
                <a:solidFill>
                  <a:srgbClr val="FFFFFF"/>
                </a:solidFill>
                <a:latin typeface="Times New Roman"/>
                <a:cs typeface="Times New Roman"/>
              </a:rPr>
              <a:t> </a:t>
            </a:r>
            <a:r>
              <a:rPr sz="2400" dirty="0">
                <a:solidFill>
                  <a:srgbClr val="FFFFFF"/>
                </a:solidFill>
                <a:latin typeface="Arial"/>
                <a:cs typeface="Arial"/>
              </a:rPr>
              <a:t>výrobě (tedy</a:t>
            </a:r>
            <a:r>
              <a:rPr sz="2400" dirty="0">
                <a:solidFill>
                  <a:srgbClr val="FFFFFF"/>
                </a:solidFill>
                <a:latin typeface="Times New Roman"/>
                <a:cs typeface="Times New Roman"/>
              </a:rPr>
              <a:t> </a:t>
            </a:r>
            <a:r>
              <a:rPr sz="2400" dirty="0">
                <a:solidFill>
                  <a:srgbClr val="FFFFFF"/>
                </a:solidFill>
                <a:latin typeface="Arial"/>
                <a:cs typeface="Arial"/>
              </a:rPr>
              <a:t>hlavně výrobních tvarů),</a:t>
            </a:r>
            <a:r>
              <a:rPr sz="2400" dirty="0">
                <a:solidFill>
                  <a:srgbClr val="FFFFFF"/>
                </a:solidFill>
                <a:latin typeface="Times New Roman"/>
                <a:cs typeface="Times New Roman"/>
              </a:rPr>
              <a:t> </a:t>
            </a:r>
            <a:r>
              <a:rPr sz="2400" dirty="0">
                <a:solidFill>
                  <a:srgbClr val="FFFFFF"/>
                </a:solidFill>
                <a:latin typeface="Arial"/>
                <a:cs typeface="Arial"/>
              </a:rPr>
              <a:t>a</a:t>
            </a:r>
            <a:endParaRPr sz="2400">
              <a:latin typeface="Arial"/>
              <a:cs typeface="Arial"/>
            </a:endParaRPr>
          </a:p>
          <a:p>
            <a:pPr marL="349250" indent="-336550">
              <a:lnSpc>
                <a:spcPct val="100000"/>
              </a:lnSpc>
              <a:spcBef>
                <a:spcPts val="1145"/>
              </a:spcBef>
              <a:buClr>
                <a:srgbClr val="FFFFFF"/>
              </a:buClr>
              <a:buFont typeface="Times New Roman"/>
              <a:buChar char="•"/>
              <a:tabLst>
                <a:tab pos="349885" algn="l"/>
              </a:tabLst>
            </a:pPr>
            <a:r>
              <a:rPr sz="2400" dirty="0">
                <a:solidFill>
                  <a:srgbClr val="FFFFFF"/>
                </a:solidFill>
                <a:latin typeface="Arial"/>
                <a:cs typeface="Arial"/>
              </a:rPr>
              <a:t>pro</a:t>
            </a:r>
            <a:r>
              <a:rPr sz="2400" dirty="0">
                <a:solidFill>
                  <a:srgbClr val="FFFFFF"/>
                </a:solidFill>
                <a:latin typeface="Times New Roman"/>
                <a:cs typeface="Times New Roman"/>
              </a:rPr>
              <a:t> </a:t>
            </a:r>
            <a:r>
              <a:rPr sz="2400" dirty="0">
                <a:solidFill>
                  <a:srgbClr val="FFFFFF"/>
                </a:solidFill>
                <a:latin typeface="Arial"/>
                <a:cs typeface="Arial"/>
              </a:rPr>
              <a:t>ověření reálnosti operativních kalkulací výkonů.</a:t>
            </a:r>
            <a:endParaRPr sz="2400">
              <a:latin typeface="Arial"/>
              <a:cs typeface="Arial"/>
            </a:endParaRPr>
          </a:p>
          <a:p>
            <a:pPr marL="349250" marR="1096010" indent="-337185">
              <a:lnSpc>
                <a:spcPts val="2690"/>
              </a:lnSpc>
              <a:spcBef>
                <a:spcPts val="1435"/>
              </a:spcBef>
            </a:pPr>
            <a:r>
              <a:rPr sz="2400" dirty="0">
                <a:solidFill>
                  <a:srgbClr val="FFFFFF"/>
                </a:solidFill>
                <a:latin typeface="Arial"/>
                <a:cs typeface="Arial"/>
              </a:rPr>
              <a:t>Vypovídací schopnost</a:t>
            </a:r>
            <a:r>
              <a:rPr sz="2400" dirty="0">
                <a:solidFill>
                  <a:srgbClr val="FFFFFF"/>
                </a:solidFill>
                <a:latin typeface="Times New Roman"/>
                <a:cs typeface="Times New Roman"/>
              </a:rPr>
              <a:t> </a:t>
            </a:r>
            <a:r>
              <a:rPr sz="2400" dirty="0">
                <a:solidFill>
                  <a:srgbClr val="FFFFFF"/>
                </a:solidFill>
                <a:latin typeface="Arial"/>
                <a:cs typeface="Arial"/>
              </a:rPr>
              <a:t>rozdílů mezi</a:t>
            </a:r>
            <a:r>
              <a:rPr sz="2400" dirty="0">
                <a:solidFill>
                  <a:srgbClr val="FFFFFF"/>
                </a:solidFill>
                <a:latin typeface="Times New Roman"/>
                <a:cs typeface="Times New Roman"/>
              </a:rPr>
              <a:t> </a:t>
            </a:r>
            <a:r>
              <a:rPr sz="2400" dirty="0">
                <a:solidFill>
                  <a:srgbClr val="FFFFFF"/>
                </a:solidFill>
                <a:latin typeface="Arial"/>
                <a:cs typeface="Arial"/>
              </a:rPr>
              <a:t>výslednou a</a:t>
            </a:r>
            <a:r>
              <a:rPr sz="2400" dirty="0">
                <a:solidFill>
                  <a:srgbClr val="FFFFFF"/>
                </a:solidFill>
                <a:latin typeface="Times New Roman"/>
                <a:cs typeface="Times New Roman"/>
              </a:rPr>
              <a:t> </a:t>
            </a:r>
            <a:r>
              <a:rPr sz="2400" dirty="0">
                <a:solidFill>
                  <a:srgbClr val="FFFFFF"/>
                </a:solidFill>
                <a:latin typeface="Arial"/>
                <a:cs typeface="Arial"/>
              </a:rPr>
              <a:t>operativní kalkulací</a:t>
            </a:r>
            <a:endParaRPr sz="2400">
              <a:latin typeface="Arial"/>
              <a:cs typeface="Arial"/>
            </a:endParaRPr>
          </a:p>
          <a:p>
            <a:pPr marL="349250" indent="-336550">
              <a:lnSpc>
                <a:spcPct val="100000"/>
              </a:lnSpc>
              <a:spcBef>
                <a:spcPts val="1145"/>
              </a:spcBef>
              <a:buClr>
                <a:srgbClr val="FFFFFF"/>
              </a:buClr>
              <a:buFont typeface="Times New Roman"/>
              <a:buChar char="•"/>
              <a:tabLst>
                <a:tab pos="349885" algn="l"/>
              </a:tabLst>
            </a:pPr>
            <a:r>
              <a:rPr sz="2400" dirty="0">
                <a:solidFill>
                  <a:srgbClr val="FFFFFF"/>
                </a:solidFill>
                <a:latin typeface="Arial"/>
                <a:cs typeface="Arial"/>
              </a:rPr>
              <a:t>nejvyšší u</a:t>
            </a:r>
            <a:r>
              <a:rPr sz="2400" dirty="0">
                <a:solidFill>
                  <a:srgbClr val="FFFFFF"/>
                </a:solidFill>
                <a:latin typeface="Times New Roman"/>
                <a:cs typeface="Times New Roman"/>
              </a:rPr>
              <a:t> </a:t>
            </a:r>
            <a:r>
              <a:rPr sz="2400" dirty="0">
                <a:solidFill>
                  <a:srgbClr val="FFFFFF"/>
                </a:solidFill>
                <a:latin typeface="Arial"/>
                <a:cs typeface="Arial"/>
              </a:rPr>
              <a:t>jednicových nákladů</a:t>
            </a:r>
            <a:endParaRPr sz="2400">
              <a:latin typeface="Arial"/>
              <a:cs typeface="Arial"/>
            </a:endParaRPr>
          </a:p>
          <a:p>
            <a:pPr marL="349250" indent="-336550">
              <a:lnSpc>
                <a:spcPts val="2785"/>
              </a:lnSpc>
              <a:spcBef>
                <a:spcPts val="1185"/>
              </a:spcBef>
              <a:buClr>
                <a:srgbClr val="FFFFFF"/>
              </a:buClr>
              <a:buFont typeface="Times New Roman"/>
              <a:buChar char="•"/>
              <a:tabLst>
                <a:tab pos="349885" algn="l"/>
              </a:tabLst>
            </a:pPr>
            <a:r>
              <a:rPr sz="2400" dirty="0">
                <a:solidFill>
                  <a:srgbClr val="FFFFFF"/>
                </a:solidFill>
                <a:latin typeface="Arial"/>
                <a:cs typeface="Arial"/>
              </a:rPr>
              <a:t>význam výsledné kalkulace</a:t>
            </a:r>
            <a:r>
              <a:rPr sz="2400" dirty="0">
                <a:solidFill>
                  <a:srgbClr val="FFFFFF"/>
                </a:solidFill>
                <a:latin typeface="Times New Roman"/>
                <a:cs typeface="Times New Roman"/>
              </a:rPr>
              <a:t> </a:t>
            </a:r>
            <a:r>
              <a:rPr sz="2400" dirty="0">
                <a:solidFill>
                  <a:srgbClr val="FFFFFF"/>
                </a:solidFill>
                <a:latin typeface="Arial"/>
                <a:cs typeface="Arial"/>
              </a:rPr>
              <a:t>je</a:t>
            </a:r>
            <a:r>
              <a:rPr sz="2400" dirty="0">
                <a:solidFill>
                  <a:srgbClr val="FFFFFF"/>
                </a:solidFill>
                <a:latin typeface="Times New Roman"/>
                <a:cs typeface="Times New Roman"/>
              </a:rPr>
              <a:t> </a:t>
            </a:r>
            <a:r>
              <a:rPr sz="2400" dirty="0">
                <a:solidFill>
                  <a:srgbClr val="FFFFFF"/>
                </a:solidFill>
                <a:latin typeface="Arial"/>
                <a:cs typeface="Arial"/>
              </a:rPr>
              <a:t>větší pro</a:t>
            </a:r>
            <a:r>
              <a:rPr sz="2400" dirty="0">
                <a:solidFill>
                  <a:srgbClr val="FFFFFF"/>
                </a:solidFill>
                <a:latin typeface="Times New Roman"/>
                <a:cs typeface="Times New Roman"/>
              </a:rPr>
              <a:t> </a:t>
            </a:r>
            <a:r>
              <a:rPr sz="2400" b="1" dirty="0">
                <a:solidFill>
                  <a:srgbClr val="FFFFFF"/>
                </a:solidFill>
                <a:latin typeface="Arial"/>
                <a:cs typeface="Arial"/>
              </a:rPr>
              <a:t>delší výrobní cyklus</a:t>
            </a:r>
            <a:r>
              <a:rPr sz="2400" b="1" dirty="0">
                <a:solidFill>
                  <a:srgbClr val="FFFFFF"/>
                </a:solidFill>
                <a:latin typeface="Times New Roman"/>
                <a:cs typeface="Times New Roman"/>
              </a:rPr>
              <a:t> </a:t>
            </a:r>
            <a:r>
              <a:rPr sz="2400" dirty="0">
                <a:solidFill>
                  <a:srgbClr val="FFFFFF"/>
                </a:solidFill>
                <a:latin typeface="Arial"/>
                <a:cs typeface="Arial"/>
              </a:rPr>
              <a:t>a</a:t>
            </a:r>
            <a:endParaRPr sz="2400">
              <a:latin typeface="Arial"/>
              <a:cs typeface="Arial"/>
            </a:endParaRPr>
          </a:p>
          <a:p>
            <a:pPr marL="349250">
              <a:lnSpc>
                <a:spcPts val="2785"/>
              </a:lnSpc>
            </a:pPr>
            <a:r>
              <a:rPr sz="2400" b="1" dirty="0">
                <a:solidFill>
                  <a:srgbClr val="FFFFFF"/>
                </a:solidFill>
                <a:latin typeface="Arial"/>
                <a:cs typeface="Arial"/>
              </a:rPr>
              <a:t>zakázkový typ</a:t>
            </a:r>
            <a:r>
              <a:rPr sz="2400" b="1" dirty="0">
                <a:solidFill>
                  <a:srgbClr val="FFFFFF"/>
                </a:solidFill>
                <a:latin typeface="Times New Roman"/>
                <a:cs typeface="Times New Roman"/>
              </a:rPr>
              <a:t> </a:t>
            </a:r>
            <a:r>
              <a:rPr sz="2400" dirty="0">
                <a:solidFill>
                  <a:srgbClr val="FFFFFF"/>
                </a:solidFill>
                <a:latin typeface="Arial"/>
                <a:cs typeface="Arial"/>
              </a:rPr>
              <a:t>finálního produktu</a:t>
            </a:r>
            <a:endParaRPr sz="2400">
              <a:latin typeface="Arial"/>
              <a:cs typeface="Arial"/>
            </a:endParaRPr>
          </a:p>
          <a:p>
            <a:pPr marL="349250" marR="5080" indent="-336550">
              <a:lnSpc>
                <a:spcPct val="93200"/>
              </a:lnSpc>
              <a:spcBef>
                <a:spcPts val="1385"/>
              </a:spcBef>
              <a:buClr>
                <a:srgbClr val="FFFFFF"/>
              </a:buClr>
              <a:buFont typeface="Times New Roman"/>
              <a:buChar char="•"/>
              <a:tabLst>
                <a:tab pos="349885" algn="l"/>
              </a:tabLst>
            </a:pPr>
            <a:r>
              <a:rPr sz="2400" dirty="0">
                <a:solidFill>
                  <a:srgbClr val="FFFFFF"/>
                </a:solidFill>
                <a:latin typeface="Arial"/>
                <a:cs typeface="Arial"/>
              </a:rPr>
              <a:t>nižší vypovídací schopnost</a:t>
            </a:r>
            <a:r>
              <a:rPr sz="2400" dirty="0">
                <a:solidFill>
                  <a:srgbClr val="FFFFFF"/>
                </a:solidFill>
                <a:latin typeface="Times New Roman"/>
                <a:cs typeface="Times New Roman"/>
              </a:rPr>
              <a:t> </a:t>
            </a:r>
            <a:r>
              <a:rPr sz="2400" dirty="0">
                <a:solidFill>
                  <a:srgbClr val="FFFFFF"/>
                </a:solidFill>
                <a:latin typeface="Arial"/>
                <a:cs typeface="Arial"/>
              </a:rPr>
              <a:t>v</a:t>
            </a:r>
            <a:r>
              <a:rPr sz="2400" dirty="0">
                <a:solidFill>
                  <a:srgbClr val="FFFFFF"/>
                </a:solidFill>
                <a:latin typeface="Times New Roman"/>
                <a:cs typeface="Times New Roman"/>
              </a:rPr>
              <a:t> </a:t>
            </a:r>
            <a:r>
              <a:rPr sz="2400" dirty="0">
                <a:solidFill>
                  <a:srgbClr val="FFFFFF"/>
                </a:solidFill>
                <a:latin typeface="Arial"/>
                <a:cs typeface="Arial"/>
              </a:rPr>
              <a:t>podmínkách </a:t>
            </a:r>
            <a:r>
              <a:rPr sz="2400" b="1" dirty="0">
                <a:solidFill>
                  <a:srgbClr val="FFFFFF"/>
                </a:solidFill>
                <a:latin typeface="Arial"/>
                <a:cs typeface="Arial"/>
              </a:rPr>
              <a:t>hromadné a</a:t>
            </a:r>
            <a:r>
              <a:rPr sz="2400" b="1" dirty="0">
                <a:solidFill>
                  <a:srgbClr val="FFFFFF"/>
                </a:solidFill>
                <a:latin typeface="Times New Roman"/>
                <a:cs typeface="Times New Roman"/>
              </a:rPr>
              <a:t> </a:t>
            </a:r>
            <a:r>
              <a:rPr sz="2400" b="1" dirty="0">
                <a:solidFill>
                  <a:srgbClr val="FFFFFF"/>
                </a:solidFill>
                <a:latin typeface="Arial"/>
                <a:cs typeface="Arial"/>
              </a:rPr>
              <a:t>sériové výroby </a:t>
            </a:r>
            <a:r>
              <a:rPr sz="2400" dirty="0">
                <a:solidFill>
                  <a:srgbClr val="FFFFFF"/>
                </a:solidFill>
                <a:latin typeface="Arial"/>
                <a:cs typeface="Arial"/>
              </a:rPr>
              <a:t>výrobků,</a:t>
            </a:r>
            <a:r>
              <a:rPr sz="2400" dirty="0">
                <a:solidFill>
                  <a:srgbClr val="FFFFFF"/>
                </a:solidFill>
                <a:latin typeface="Times New Roman"/>
                <a:cs typeface="Times New Roman"/>
              </a:rPr>
              <a:t> </a:t>
            </a:r>
            <a:r>
              <a:rPr sz="2400" b="1" dirty="0">
                <a:solidFill>
                  <a:srgbClr val="FFFFFF"/>
                </a:solidFill>
                <a:latin typeface="Arial"/>
                <a:cs typeface="Arial"/>
              </a:rPr>
              <a:t>krátký výrobní cyklus</a:t>
            </a:r>
            <a:r>
              <a:rPr sz="2400" dirty="0">
                <a:solidFill>
                  <a:srgbClr val="FFFFFF"/>
                </a:solidFill>
                <a:latin typeface="Arial"/>
                <a:cs typeface="Arial"/>
              </a:rPr>
              <a:t>,</a:t>
            </a:r>
            <a:r>
              <a:rPr sz="2400" dirty="0">
                <a:solidFill>
                  <a:srgbClr val="FFFFFF"/>
                </a:solidFill>
                <a:latin typeface="Times New Roman"/>
                <a:cs typeface="Times New Roman"/>
              </a:rPr>
              <a:t> </a:t>
            </a:r>
            <a:r>
              <a:rPr sz="2400" b="1" dirty="0">
                <a:solidFill>
                  <a:srgbClr val="FFFFFF"/>
                </a:solidFill>
                <a:latin typeface="Arial"/>
                <a:cs typeface="Arial"/>
              </a:rPr>
              <a:t>neznámý </a:t>
            </a:r>
            <a:r>
              <a:rPr sz="2400" dirty="0">
                <a:solidFill>
                  <a:srgbClr val="FFFFFF"/>
                </a:solidFill>
                <a:latin typeface="Arial"/>
                <a:cs typeface="Arial"/>
              </a:rPr>
              <a:t>konečný </a:t>
            </a:r>
            <a:r>
              <a:rPr sz="2400" b="1" dirty="0">
                <a:solidFill>
                  <a:srgbClr val="FFFFFF"/>
                </a:solidFill>
                <a:latin typeface="Arial"/>
                <a:cs typeface="Arial"/>
              </a:rPr>
              <a:t>spotřebitel</a:t>
            </a:r>
            <a:endParaRPr sz="240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dirty="0"/>
              <a:t>Kalkulace</a:t>
            </a:r>
            <a:r>
              <a:rPr dirty="0">
                <a:latin typeface="Times New Roman"/>
                <a:cs typeface="Times New Roman"/>
              </a:rPr>
              <a:t> </a:t>
            </a:r>
            <a:r>
              <a:rPr dirty="0"/>
              <a:t>ceny</a:t>
            </a:r>
          </a:p>
        </p:txBody>
      </p:sp>
      <p:sp>
        <p:nvSpPr>
          <p:cNvPr id="3" name="object 3"/>
          <p:cNvSpPr txBox="1"/>
          <p:nvPr/>
        </p:nvSpPr>
        <p:spPr>
          <a:xfrm>
            <a:off x="490530" y="1808386"/>
            <a:ext cx="8971915" cy="5252720"/>
          </a:xfrm>
          <a:prstGeom prst="rect">
            <a:avLst/>
          </a:prstGeom>
        </p:spPr>
        <p:txBody>
          <a:bodyPr vert="horz" wrap="square" lIns="0" tIns="0" rIns="0" bIns="0" rtlCol="0">
            <a:spAutoFit/>
          </a:bodyPr>
          <a:lstStyle/>
          <a:p>
            <a:pPr marL="12700">
              <a:lnSpc>
                <a:spcPct val="100000"/>
              </a:lnSpc>
            </a:pPr>
            <a:r>
              <a:rPr sz="2400" dirty="0">
                <a:solidFill>
                  <a:srgbClr val="FFFFFF"/>
                </a:solidFill>
                <a:latin typeface="Arial"/>
                <a:cs typeface="Arial"/>
              </a:rPr>
              <a:t>Relativně samostatná oblast</a:t>
            </a:r>
            <a:r>
              <a:rPr sz="2400" dirty="0">
                <a:solidFill>
                  <a:srgbClr val="FFFFFF"/>
                </a:solidFill>
                <a:latin typeface="Times New Roman"/>
                <a:cs typeface="Times New Roman"/>
              </a:rPr>
              <a:t> </a:t>
            </a:r>
            <a:r>
              <a:rPr sz="2400" dirty="0">
                <a:solidFill>
                  <a:srgbClr val="FFFFFF"/>
                </a:solidFill>
                <a:latin typeface="Arial"/>
                <a:cs typeface="Arial"/>
              </a:rPr>
              <a:t>rozhodovacích úloh</a:t>
            </a:r>
            <a:endParaRPr sz="2400">
              <a:latin typeface="Arial"/>
              <a:cs typeface="Arial"/>
            </a:endParaRPr>
          </a:p>
          <a:p>
            <a:pPr marL="349250" indent="-336550">
              <a:lnSpc>
                <a:spcPts val="2780"/>
              </a:lnSpc>
              <a:spcBef>
                <a:spcPts val="1200"/>
              </a:spcBef>
              <a:buClr>
                <a:srgbClr val="FFFFFF"/>
              </a:buClr>
              <a:buFont typeface="Times New Roman"/>
              <a:buChar char="•"/>
              <a:tabLst>
                <a:tab pos="349885" algn="l"/>
              </a:tabLst>
            </a:pPr>
            <a:r>
              <a:rPr sz="2400" dirty="0">
                <a:solidFill>
                  <a:srgbClr val="FFFFFF"/>
                </a:solidFill>
                <a:latin typeface="Arial"/>
                <a:cs typeface="Arial"/>
              </a:rPr>
              <a:t>kalkulace</a:t>
            </a:r>
            <a:r>
              <a:rPr sz="2400" dirty="0">
                <a:solidFill>
                  <a:srgbClr val="FFFFFF"/>
                </a:solidFill>
                <a:latin typeface="Times New Roman"/>
                <a:cs typeface="Times New Roman"/>
              </a:rPr>
              <a:t> </a:t>
            </a:r>
            <a:r>
              <a:rPr sz="2400" dirty="0">
                <a:solidFill>
                  <a:srgbClr val="FFFFFF"/>
                </a:solidFill>
                <a:latin typeface="Arial"/>
                <a:cs typeface="Arial"/>
              </a:rPr>
              <a:t>nákladů odráží žádoucí či skutečné toky</a:t>
            </a:r>
            <a:r>
              <a:rPr sz="2400" dirty="0">
                <a:solidFill>
                  <a:srgbClr val="FFFFFF"/>
                </a:solidFill>
                <a:latin typeface="Times New Roman"/>
                <a:cs typeface="Times New Roman"/>
              </a:rPr>
              <a:t> </a:t>
            </a:r>
            <a:r>
              <a:rPr sz="2400" dirty="0">
                <a:solidFill>
                  <a:srgbClr val="FFFFFF"/>
                </a:solidFill>
                <a:latin typeface="Arial"/>
                <a:cs typeface="Arial"/>
              </a:rPr>
              <a:t>vzniku</a:t>
            </a:r>
            <a:endParaRPr sz="2400">
              <a:latin typeface="Arial"/>
              <a:cs typeface="Arial"/>
            </a:endParaRPr>
          </a:p>
          <a:p>
            <a:pPr marL="349250">
              <a:lnSpc>
                <a:spcPts val="2780"/>
              </a:lnSpc>
            </a:pPr>
            <a:r>
              <a:rPr sz="2400" dirty="0">
                <a:solidFill>
                  <a:srgbClr val="FFFFFF"/>
                </a:solidFill>
                <a:latin typeface="Arial"/>
                <a:cs typeface="Arial"/>
              </a:rPr>
              <a:t>nákladů</a:t>
            </a:r>
            <a:endParaRPr sz="2400">
              <a:latin typeface="Arial"/>
              <a:cs typeface="Arial"/>
            </a:endParaRPr>
          </a:p>
          <a:p>
            <a:pPr marL="349250" indent="-336550">
              <a:lnSpc>
                <a:spcPts val="2780"/>
              </a:lnSpc>
              <a:spcBef>
                <a:spcPts val="1200"/>
              </a:spcBef>
              <a:buClr>
                <a:srgbClr val="FFFFFF"/>
              </a:buClr>
              <a:buFont typeface="Times New Roman"/>
              <a:buChar char="•"/>
              <a:tabLst>
                <a:tab pos="349885" algn="l"/>
              </a:tabLst>
            </a:pPr>
            <a:r>
              <a:rPr sz="2400" dirty="0">
                <a:solidFill>
                  <a:srgbClr val="FFFFFF"/>
                </a:solidFill>
                <a:latin typeface="Arial"/>
                <a:cs typeface="Arial"/>
              </a:rPr>
              <a:t>cenová kalkulace</a:t>
            </a:r>
            <a:r>
              <a:rPr sz="2400" dirty="0">
                <a:solidFill>
                  <a:srgbClr val="FFFFFF"/>
                </a:solidFill>
                <a:latin typeface="Times New Roman"/>
                <a:cs typeface="Times New Roman"/>
              </a:rPr>
              <a:t> </a:t>
            </a:r>
            <a:r>
              <a:rPr sz="2400" dirty="0">
                <a:solidFill>
                  <a:srgbClr val="FFFFFF"/>
                </a:solidFill>
                <a:latin typeface="Arial"/>
                <a:cs typeface="Arial"/>
              </a:rPr>
              <a:t>zobrazuje</a:t>
            </a:r>
            <a:r>
              <a:rPr sz="2400" dirty="0">
                <a:solidFill>
                  <a:srgbClr val="FFFFFF"/>
                </a:solidFill>
                <a:latin typeface="Times New Roman"/>
                <a:cs typeface="Times New Roman"/>
              </a:rPr>
              <a:t> </a:t>
            </a:r>
            <a:r>
              <a:rPr sz="2400" dirty="0">
                <a:solidFill>
                  <a:srgbClr val="FFFFFF"/>
                </a:solidFill>
                <a:latin typeface="Arial"/>
                <a:cs typeface="Arial"/>
              </a:rPr>
              <a:t>toky</a:t>
            </a:r>
            <a:r>
              <a:rPr sz="2400" dirty="0">
                <a:solidFill>
                  <a:srgbClr val="FFFFFF"/>
                </a:solidFill>
                <a:latin typeface="Times New Roman"/>
                <a:cs typeface="Times New Roman"/>
              </a:rPr>
              <a:t> </a:t>
            </a:r>
            <a:r>
              <a:rPr sz="2400" dirty="0">
                <a:solidFill>
                  <a:srgbClr val="FFFFFF"/>
                </a:solidFill>
                <a:latin typeface="Arial"/>
                <a:cs typeface="Arial"/>
              </a:rPr>
              <a:t>zpětné návratnosti nákladů a</a:t>
            </a:r>
            <a:endParaRPr sz="2400">
              <a:latin typeface="Arial"/>
              <a:cs typeface="Arial"/>
            </a:endParaRPr>
          </a:p>
          <a:p>
            <a:pPr marL="12700" indent="336550">
              <a:lnSpc>
                <a:spcPts val="2780"/>
              </a:lnSpc>
            </a:pPr>
            <a:r>
              <a:rPr sz="2400" dirty="0">
                <a:solidFill>
                  <a:srgbClr val="FFFFFF"/>
                </a:solidFill>
                <a:latin typeface="Arial"/>
                <a:cs typeface="Arial"/>
              </a:rPr>
              <a:t>zisku</a:t>
            </a:r>
            <a:r>
              <a:rPr sz="2400" dirty="0">
                <a:solidFill>
                  <a:srgbClr val="FFFFFF"/>
                </a:solidFill>
                <a:latin typeface="Times New Roman"/>
                <a:cs typeface="Times New Roman"/>
              </a:rPr>
              <a:t> </a:t>
            </a:r>
            <a:r>
              <a:rPr sz="2400" dirty="0">
                <a:solidFill>
                  <a:srgbClr val="FFFFFF"/>
                </a:solidFill>
                <a:latin typeface="Arial"/>
                <a:cs typeface="Arial"/>
              </a:rPr>
              <a:t>uskutečněné ve</a:t>
            </a:r>
            <a:r>
              <a:rPr sz="2400" dirty="0">
                <a:solidFill>
                  <a:srgbClr val="FFFFFF"/>
                </a:solidFill>
                <a:latin typeface="Times New Roman"/>
                <a:cs typeface="Times New Roman"/>
              </a:rPr>
              <a:t> </a:t>
            </a:r>
            <a:r>
              <a:rPr sz="2400" dirty="0">
                <a:solidFill>
                  <a:srgbClr val="FFFFFF"/>
                </a:solidFill>
                <a:latin typeface="Arial"/>
                <a:cs typeface="Arial"/>
              </a:rPr>
              <a:t>formě výnosů =</a:t>
            </a:r>
            <a:r>
              <a:rPr sz="2400" dirty="0">
                <a:solidFill>
                  <a:srgbClr val="FFFFFF"/>
                </a:solidFill>
                <a:latin typeface="Times New Roman"/>
                <a:cs typeface="Times New Roman"/>
              </a:rPr>
              <a:t> </a:t>
            </a:r>
            <a:r>
              <a:rPr sz="2400" dirty="0">
                <a:solidFill>
                  <a:srgbClr val="FFFFFF"/>
                </a:solidFill>
                <a:latin typeface="Arial"/>
                <a:cs typeface="Arial"/>
              </a:rPr>
              <a:t>jiný pohled</a:t>
            </a:r>
            <a:endParaRPr sz="2400">
              <a:latin typeface="Arial"/>
              <a:cs typeface="Arial"/>
            </a:endParaRPr>
          </a:p>
          <a:p>
            <a:pPr marL="12700">
              <a:lnSpc>
                <a:spcPct val="100000"/>
              </a:lnSpc>
              <a:spcBef>
                <a:spcPts val="1200"/>
              </a:spcBef>
            </a:pPr>
            <a:r>
              <a:rPr sz="2400" dirty="0">
                <a:solidFill>
                  <a:srgbClr val="FFFFFF"/>
                </a:solidFill>
                <a:latin typeface="Arial"/>
                <a:cs typeface="Arial"/>
              </a:rPr>
              <a:t>S</a:t>
            </a:r>
            <a:r>
              <a:rPr sz="2400" dirty="0">
                <a:solidFill>
                  <a:srgbClr val="FFFFFF"/>
                </a:solidFill>
                <a:latin typeface="Times New Roman"/>
                <a:cs typeface="Times New Roman"/>
              </a:rPr>
              <a:t> </a:t>
            </a:r>
            <a:r>
              <a:rPr sz="2400" dirty="0">
                <a:solidFill>
                  <a:srgbClr val="FFFFFF"/>
                </a:solidFill>
                <a:latin typeface="Arial"/>
                <a:cs typeface="Arial"/>
              </a:rPr>
              <a:t>rozvojem</a:t>
            </a:r>
            <a:r>
              <a:rPr sz="2400" dirty="0">
                <a:solidFill>
                  <a:srgbClr val="FFFFFF"/>
                </a:solidFill>
                <a:latin typeface="Times New Roman"/>
                <a:cs typeface="Times New Roman"/>
              </a:rPr>
              <a:t> </a:t>
            </a:r>
            <a:r>
              <a:rPr sz="2400" dirty="0">
                <a:solidFill>
                  <a:srgbClr val="FFFFFF"/>
                </a:solidFill>
                <a:latin typeface="Arial"/>
                <a:cs typeface="Arial"/>
              </a:rPr>
              <a:t>tržního hospodářství</a:t>
            </a:r>
            <a:endParaRPr sz="2400">
              <a:latin typeface="Arial"/>
              <a:cs typeface="Arial"/>
            </a:endParaRPr>
          </a:p>
          <a:p>
            <a:pPr marL="349250" indent="-336550">
              <a:lnSpc>
                <a:spcPts val="2780"/>
              </a:lnSpc>
              <a:spcBef>
                <a:spcPts val="1200"/>
              </a:spcBef>
              <a:buClr>
                <a:srgbClr val="FFFFFF"/>
              </a:buClr>
              <a:buFont typeface="Times New Roman"/>
              <a:buChar char="•"/>
              <a:tabLst>
                <a:tab pos="349885" algn="l"/>
              </a:tabLst>
            </a:pPr>
            <a:r>
              <a:rPr sz="2400" dirty="0">
                <a:solidFill>
                  <a:srgbClr val="FFFFFF"/>
                </a:solidFill>
                <a:latin typeface="Arial"/>
                <a:cs typeface="Arial"/>
              </a:rPr>
              <a:t>silný vliv</a:t>
            </a:r>
            <a:r>
              <a:rPr sz="2400" dirty="0">
                <a:solidFill>
                  <a:srgbClr val="FFFFFF"/>
                </a:solidFill>
                <a:latin typeface="Times New Roman"/>
                <a:cs typeface="Times New Roman"/>
              </a:rPr>
              <a:t> </a:t>
            </a:r>
            <a:r>
              <a:rPr sz="2400" dirty="0">
                <a:solidFill>
                  <a:srgbClr val="FFFFFF"/>
                </a:solidFill>
                <a:latin typeface="Arial"/>
                <a:cs typeface="Arial"/>
              </a:rPr>
              <a:t>podmínek trhu</a:t>
            </a:r>
            <a:r>
              <a:rPr sz="2400" dirty="0">
                <a:solidFill>
                  <a:srgbClr val="FFFFFF"/>
                </a:solidFill>
                <a:latin typeface="Times New Roman"/>
                <a:cs typeface="Times New Roman"/>
              </a:rPr>
              <a:t> </a:t>
            </a:r>
            <a:r>
              <a:rPr sz="2400" dirty="0">
                <a:solidFill>
                  <a:srgbClr val="FFFFFF"/>
                </a:solidFill>
                <a:latin typeface="Arial"/>
                <a:cs typeface="Arial"/>
              </a:rPr>
              <a:t>na</a:t>
            </a:r>
            <a:r>
              <a:rPr sz="2400" dirty="0">
                <a:solidFill>
                  <a:srgbClr val="FFFFFF"/>
                </a:solidFill>
                <a:latin typeface="Times New Roman"/>
                <a:cs typeface="Times New Roman"/>
              </a:rPr>
              <a:t> </a:t>
            </a:r>
            <a:r>
              <a:rPr sz="2400" dirty="0">
                <a:solidFill>
                  <a:srgbClr val="FFFFFF"/>
                </a:solidFill>
                <a:latin typeface="Arial"/>
                <a:cs typeface="Arial"/>
              </a:rPr>
              <a:t>cenu,</a:t>
            </a:r>
            <a:r>
              <a:rPr sz="2400" dirty="0">
                <a:solidFill>
                  <a:srgbClr val="FFFFFF"/>
                </a:solidFill>
                <a:latin typeface="Times New Roman"/>
                <a:cs typeface="Times New Roman"/>
              </a:rPr>
              <a:t> </a:t>
            </a:r>
            <a:r>
              <a:rPr sz="2400" dirty="0">
                <a:solidFill>
                  <a:srgbClr val="FFFFFF"/>
                </a:solidFill>
                <a:latin typeface="Arial"/>
                <a:cs typeface="Arial"/>
              </a:rPr>
              <a:t>která již vzniká v</a:t>
            </a:r>
            <a:r>
              <a:rPr sz="2400" dirty="0">
                <a:solidFill>
                  <a:srgbClr val="FFFFFF"/>
                </a:solidFill>
                <a:latin typeface="Times New Roman"/>
                <a:cs typeface="Times New Roman"/>
              </a:rPr>
              <a:t> </a:t>
            </a:r>
            <a:r>
              <a:rPr sz="2400" dirty="0">
                <a:solidFill>
                  <a:srgbClr val="FFFFFF"/>
                </a:solidFill>
                <a:latin typeface="Arial"/>
                <a:cs typeface="Arial"/>
              </a:rPr>
              <a:t>podstatě</a:t>
            </a:r>
            <a:endParaRPr sz="2400">
              <a:latin typeface="Arial"/>
              <a:cs typeface="Arial"/>
            </a:endParaRPr>
          </a:p>
          <a:p>
            <a:pPr marL="349250">
              <a:lnSpc>
                <a:spcPts val="2780"/>
              </a:lnSpc>
            </a:pPr>
            <a:r>
              <a:rPr sz="2400" dirty="0">
                <a:solidFill>
                  <a:srgbClr val="FFFFFF"/>
                </a:solidFill>
                <a:latin typeface="Arial"/>
                <a:cs typeface="Arial"/>
              </a:rPr>
              <a:t>objektivně a</a:t>
            </a:r>
            <a:r>
              <a:rPr sz="2400" dirty="0">
                <a:solidFill>
                  <a:srgbClr val="FFFFFF"/>
                </a:solidFill>
                <a:latin typeface="Times New Roman"/>
                <a:cs typeface="Times New Roman"/>
              </a:rPr>
              <a:t> </a:t>
            </a:r>
            <a:r>
              <a:rPr sz="2400" dirty="0">
                <a:solidFill>
                  <a:srgbClr val="FFFFFF"/>
                </a:solidFill>
                <a:latin typeface="Arial"/>
                <a:cs typeface="Arial"/>
              </a:rPr>
              <a:t>nikoli</a:t>
            </a:r>
            <a:r>
              <a:rPr sz="2400" dirty="0">
                <a:solidFill>
                  <a:srgbClr val="FFFFFF"/>
                </a:solidFill>
                <a:latin typeface="Times New Roman"/>
                <a:cs typeface="Times New Roman"/>
              </a:rPr>
              <a:t> </a:t>
            </a:r>
            <a:r>
              <a:rPr sz="2400" dirty="0">
                <a:solidFill>
                  <a:srgbClr val="FFFFFF"/>
                </a:solidFill>
                <a:latin typeface="Arial"/>
                <a:cs typeface="Arial"/>
              </a:rPr>
              <a:t>na</a:t>
            </a:r>
            <a:r>
              <a:rPr sz="2400" dirty="0">
                <a:solidFill>
                  <a:srgbClr val="FFFFFF"/>
                </a:solidFill>
                <a:latin typeface="Times New Roman"/>
                <a:cs typeface="Times New Roman"/>
              </a:rPr>
              <a:t> </a:t>
            </a:r>
            <a:r>
              <a:rPr sz="2400" dirty="0">
                <a:solidFill>
                  <a:srgbClr val="FFFFFF"/>
                </a:solidFill>
                <a:latin typeface="Arial"/>
                <a:cs typeface="Arial"/>
              </a:rPr>
              <a:t>základě propočtu monopolního výrobce,</a:t>
            </a:r>
            <a:endParaRPr sz="2400">
              <a:latin typeface="Arial"/>
              <a:cs typeface="Arial"/>
            </a:endParaRPr>
          </a:p>
          <a:p>
            <a:pPr marL="349250" indent="-336550">
              <a:lnSpc>
                <a:spcPts val="2780"/>
              </a:lnSpc>
              <a:spcBef>
                <a:spcPts val="1200"/>
              </a:spcBef>
              <a:buClr>
                <a:srgbClr val="FFFFFF"/>
              </a:buClr>
              <a:buFont typeface="Times New Roman"/>
              <a:buChar char="•"/>
              <a:tabLst>
                <a:tab pos="349885" algn="l"/>
              </a:tabLst>
            </a:pPr>
            <a:r>
              <a:rPr sz="2400" dirty="0">
                <a:solidFill>
                  <a:srgbClr val="FFFFFF"/>
                </a:solidFill>
                <a:latin typeface="Arial"/>
                <a:cs typeface="Arial"/>
              </a:rPr>
              <a:t>sestavují méně často a</a:t>
            </a:r>
            <a:r>
              <a:rPr sz="2400" dirty="0">
                <a:solidFill>
                  <a:srgbClr val="FFFFFF"/>
                </a:solidFill>
                <a:latin typeface="Times New Roman"/>
                <a:cs typeface="Times New Roman"/>
              </a:rPr>
              <a:t> </a:t>
            </a:r>
            <a:r>
              <a:rPr sz="2400" dirty="0">
                <a:solidFill>
                  <a:srgbClr val="FFFFFF"/>
                </a:solidFill>
                <a:latin typeface="Arial"/>
                <a:cs typeface="Arial"/>
              </a:rPr>
              <a:t>jako</a:t>
            </a:r>
            <a:r>
              <a:rPr sz="2400" dirty="0">
                <a:solidFill>
                  <a:srgbClr val="FFFFFF"/>
                </a:solidFill>
                <a:latin typeface="Times New Roman"/>
                <a:cs typeface="Times New Roman"/>
              </a:rPr>
              <a:t> </a:t>
            </a:r>
            <a:r>
              <a:rPr sz="2400" dirty="0">
                <a:solidFill>
                  <a:srgbClr val="FFFFFF"/>
                </a:solidFill>
                <a:latin typeface="Arial"/>
                <a:cs typeface="Arial"/>
              </a:rPr>
              <a:t>zásadní podklad</a:t>
            </a:r>
            <a:r>
              <a:rPr sz="2400" dirty="0">
                <a:solidFill>
                  <a:srgbClr val="FFFFFF"/>
                </a:solidFill>
                <a:latin typeface="Times New Roman"/>
                <a:cs typeface="Times New Roman"/>
              </a:rPr>
              <a:t> </a:t>
            </a:r>
            <a:r>
              <a:rPr sz="2400" dirty="0">
                <a:solidFill>
                  <a:srgbClr val="FFFFFF"/>
                </a:solidFill>
                <a:latin typeface="Arial"/>
                <a:cs typeface="Arial"/>
              </a:rPr>
              <a:t>pro</a:t>
            </a:r>
            <a:r>
              <a:rPr sz="2400" dirty="0">
                <a:solidFill>
                  <a:srgbClr val="FFFFFF"/>
                </a:solidFill>
                <a:latin typeface="Times New Roman"/>
                <a:cs typeface="Times New Roman"/>
              </a:rPr>
              <a:t> </a:t>
            </a:r>
            <a:r>
              <a:rPr sz="2400" dirty="0">
                <a:solidFill>
                  <a:srgbClr val="FFFFFF"/>
                </a:solidFill>
                <a:latin typeface="Arial"/>
                <a:cs typeface="Arial"/>
              </a:rPr>
              <a:t>konečnou</a:t>
            </a:r>
            <a:endParaRPr sz="2400">
              <a:latin typeface="Arial"/>
              <a:cs typeface="Arial"/>
            </a:endParaRPr>
          </a:p>
          <a:p>
            <a:pPr marL="12700" indent="336550">
              <a:lnSpc>
                <a:spcPts val="2780"/>
              </a:lnSpc>
            </a:pPr>
            <a:r>
              <a:rPr sz="2400" dirty="0">
                <a:solidFill>
                  <a:srgbClr val="FFFFFF"/>
                </a:solidFill>
                <a:latin typeface="Arial"/>
                <a:cs typeface="Arial"/>
              </a:rPr>
              <a:t>cenu</a:t>
            </a:r>
            <a:r>
              <a:rPr sz="2400" dirty="0">
                <a:solidFill>
                  <a:srgbClr val="FFFFFF"/>
                </a:solidFill>
                <a:latin typeface="Times New Roman"/>
                <a:cs typeface="Times New Roman"/>
              </a:rPr>
              <a:t> </a:t>
            </a:r>
            <a:r>
              <a:rPr sz="2400" dirty="0">
                <a:solidFill>
                  <a:srgbClr val="FFFFFF"/>
                </a:solidFill>
                <a:latin typeface="Arial"/>
                <a:cs typeface="Arial"/>
              </a:rPr>
              <a:t>se</a:t>
            </a:r>
            <a:r>
              <a:rPr sz="2400" dirty="0">
                <a:solidFill>
                  <a:srgbClr val="FFFFFF"/>
                </a:solidFill>
                <a:latin typeface="Times New Roman"/>
                <a:cs typeface="Times New Roman"/>
              </a:rPr>
              <a:t> </a:t>
            </a:r>
            <a:r>
              <a:rPr sz="2400" dirty="0">
                <a:solidFill>
                  <a:srgbClr val="FFFFFF"/>
                </a:solidFill>
                <a:latin typeface="Arial"/>
                <a:cs typeface="Arial"/>
              </a:rPr>
              <a:t>dnes</a:t>
            </a:r>
            <a:r>
              <a:rPr sz="2400" dirty="0">
                <a:solidFill>
                  <a:srgbClr val="FFFFFF"/>
                </a:solidFill>
                <a:latin typeface="Times New Roman"/>
                <a:cs typeface="Times New Roman"/>
              </a:rPr>
              <a:t> </a:t>
            </a:r>
            <a:r>
              <a:rPr sz="2400" dirty="0">
                <a:solidFill>
                  <a:srgbClr val="FFFFFF"/>
                </a:solidFill>
                <a:latin typeface="Arial"/>
                <a:cs typeface="Arial"/>
              </a:rPr>
              <a:t>využívají jen</a:t>
            </a:r>
            <a:r>
              <a:rPr sz="2400" dirty="0">
                <a:solidFill>
                  <a:srgbClr val="FFFFFF"/>
                </a:solidFill>
                <a:latin typeface="Times New Roman"/>
                <a:cs typeface="Times New Roman"/>
              </a:rPr>
              <a:t> </a:t>
            </a:r>
            <a:r>
              <a:rPr sz="2400" dirty="0">
                <a:solidFill>
                  <a:srgbClr val="FFFFFF"/>
                </a:solidFill>
                <a:latin typeface="Arial"/>
                <a:cs typeface="Arial"/>
              </a:rPr>
              <a:t>při některých způsobech tvorby</a:t>
            </a:r>
            <a:r>
              <a:rPr sz="2400" dirty="0">
                <a:solidFill>
                  <a:srgbClr val="FFFFFF"/>
                </a:solidFill>
                <a:latin typeface="Times New Roman"/>
                <a:cs typeface="Times New Roman"/>
              </a:rPr>
              <a:t> </a:t>
            </a:r>
            <a:r>
              <a:rPr sz="2400" dirty="0">
                <a:solidFill>
                  <a:srgbClr val="FFFFFF"/>
                </a:solidFill>
                <a:latin typeface="Arial"/>
                <a:cs typeface="Arial"/>
              </a:rPr>
              <a:t>ceny</a:t>
            </a:r>
            <a:endParaRPr sz="2400">
              <a:latin typeface="Arial"/>
              <a:cs typeface="Arial"/>
            </a:endParaRPr>
          </a:p>
          <a:p>
            <a:pPr marL="12700">
              <a:lnSpc>
                <a:spcPts val="2780"/>
              </a:lnSpc>
              <a:spcBef>
                <a:spcPts val="1200"/>
              </a:spcBef>
            </a:pPr>
            <a:r>
              <a:rPr sz="2400" dirty="0">
                <a:solidFill>
                  <a:srgbClr val="FFFFFF"/>
                </a:solidFill>
                <a:latin typeface="Arial"/>
                <a:cs typeface="Arial"/>
              </a:rPr>
              <a:t>Příkladem aplikace</a:t>
            </a:r>
            <a:r>
              <a:rPr sz="2400" dirty="0">
                <a:solidFill>
                  <a:srgbClr val="FFFFFF"/>
                </a:solidFill>
                <a:latin typeface="Times New Roman"/>
                <a:cs typeface="Times New Roman"/>
              </a:rPr>
              <a:t> </a:t>
            </a:r>
            <a:r>
              <a:rPr sz="2400" dirty="0">
                <a:solidFill>
                  <a:srgbClr val="FFFFFF"/>
                </a:solidFill>
                <a:latin typeface="Arial"/>
                <a:cs typeface="Arial"/>
              </a:rPr>
              <a:t>je</a:t>
            </a:r>
            <a:r>
              <a:rPr sz="2400" dirty="0">
                <a:solidFill>
                  <a:srgbClr val="FFFFFF"/>
                </a:solidFill>
                <a:latin typeface="Times New Roman"/>
                <a:cs typeface="Times New Roman"/>
              </a:rPr>
              <a:t> </a:t>
            </a:r>
            <a:r>
              <a:rPr sz="2400" dirty="0">
                <a:solidFill>
                  <a:srgbClr val="FFFFFF"/>
                </a:solidFill>
                <a:latin typeface="Arial"/>
                <a:cs typeface="Arial"/>
              </a:rPr>
              <a:t>návrh ceny</a:t>
            </a:r>
            <a:r>
              <a:rPr sz="2400" dirty="0">
                <a:solidFill>
                  <a:srgbClr val="FFFFFF"/>
                </a:solidFill>
                <a:latin typeface="Times New Roman"/>
                <a:cs typeface="Times New Roman"/>
              </a:rPr>
              <a:t> </a:t>
            </a:r>
            <a:r>
              <a:rPr sz="2400" dirty="0">
                <a:solidFill>
                  <a:srgbClr val="FFFFFF"/>
                </a:solidFill>
                <a:latin typeface="Arial"/>
                <a:cs typeface="Arial"/>
              </a:rPr>
              <a:t>individuálně nabízených výkonů</a:t>
            </a:r>
            <a:endParaRPr sz="2400">
              <a:latin typeface="Arial"/>
              <a:cs typeface="Arial"/>
            </a:endParaRPr>
          </a:p>
          <a:p>
            <a:pPr marL="349250">
              <a:lnSpc>
                <a:spcPts val="2780"/>
              </a:lnSpc>
            </a:pPr>
            <a:r>
              <a:rPr sz="2400" dirty="0">
                <a:solidFill>
                  <a:srgbClr val="FFFFFF"/>
                </a:solidFill>
                <a:latin typeface="Arial"/>
                <a:cs typeface="Arial"/>
              </a:rPr>
              <a:t>(stavební zakázka,</a:t>
            </a:r>
            <a:r>
              <a:rPr sz="2400" dirty="0">
                <a:solidFill>
                  <a:srgbClr val="FFFFFF"/>
                </a:solidFill>
                <a:latin typeface="Times New Roman"/>
                <a:cs typeface="Times New Roman"/>
              </a:rPr>
              <a:t> </a:t>
            </a:r>
            <a:r>
              <a:rPr sz="2400" dirty="0">
                <a:solidFill>
                  <a:srgbClr val="FFFFFF"/>
                </a:solidFill>
                <a:latin typeface="Arial"/>
                <a:cs typeface="Arial"/>
              </a:rPr>
              <a:t>audit,</a:t>
            </a:r>
            <a:r>
              <a:rPr sz="2400" dirty="0">
                <a:solidFill>
                  <a:srgbClr val="FFFFFF"/>
                </a:solidFill>
                <a:latin typeface="Times New Roman"/>
                <a:cs typeface="Times New Roman"/>
              </a:rPr>
              <a:t> </a:t>
            </a:r>
            <a:r>
              <a:rPr sz="2400" dirty="0">
                <a:solidFill>
                  <a:srgbClr val="FFFFFF"/>
                </a:solidFill>
                <a:latin typeface="Arial"/>
                <a:cs typeface="Arial"/>
              </a:rPr>
              <a:t>nabídka informačního systému)</a:t>
            </a:r>
            <a:endParaRPr sz="24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dirty="0"/>
              <a:t>Vazby kalkulačního systému</a:t>
            </a:r>
          </a:p>
        </p:txBody>
      </p:sp>
      <p:sp>
        <p:nvSpPr>
          <p:cNvPr id="3" name="object 3"/>
          <p:cNvSpPr txBox="1"/>
          <p:nvPr/>
        </p:nvSpPr>
        <p:spPr>
          <a:xfrm>
            <a:off x="490530" y="1803418"/>
            <a:ext cx="9052560" cy="5033010"/>
          </a:xfrm>
          <a:prstGeom prst="rect">
            <a:avLst/>
          </a:prstGeom>
        </p:spPr>
        <p:txBody>
          <a:bodyPr vert="horz" wrap="square" lIns="0" tIns="0" rIns="0" bIns="0" rtlCol="0">
            <a:spAutoFit/>
          </a:bodyPr>
          <a:lstStyle/>
          <a:p>
            <a:pPr marL="349250" marR="5080" indent="-337185">
              <a:lnSpc>
                <a:spcPts val="2230"/>
              </a:lnSpc>
            </a:pPr>
            <a:r>
              <a:rPr sz="2000" dirty="0">
                <a:solidFill>
                  <a:srgbClr val="FFFFFF"/>
                </a:solidFill>
                <a:latin typeface="Arial"/>
                <a:cs typeface="Arial"/>
              </a:rPr>
              <a:t>Cíl kalkulačního systému </a:t>
            </a:r>
            <a:r>
              <a:rPr sz="2000" b="1" dirty="0">
                <a:solidFill>
                  <a:srgbClr val="FFFFFF"/>
                </a:solidFill>
                <a:latin typeface="Arial"/>
                <a:cs typeface="Arial"/>
              </a:rPr>
              <a:t>v užším pojetí </a:t>
            </a:r>
            <a:r>
              <a:rPr sz="2000" dirty="0">
                <a:solidFill>
                  <a:srgbClr val="FFFFFF"/>
                </a:solidFill>
                <a:latin typeface="Arial"/>
                <a:cs typeface="Arial"/>
              </a:rPr>
              <a:t>je</a:t>
            </a:r>
            <a:r>
              <a:rPr sz="2000" dirty="0">
                <a:solidFill>
                  <a:srgbClr val="FFFFFF"/>
                </a:solidFill>
                <a:latin typeface="Times New Roman"/>
                <a:cs typeface="Times New Roman"/>
              </a:rPr>
              <a:t> </a:t>
            </a:r>
            <a:r>
              <a:rPr sz="2000" b="1" dirty="0">
                <a:solidFill>
                  <a:srgbClr val="FFFFFF"/>
                </a:solidFill>
                <a:latin typeface="Arial"/>
                <a:cs typeface="Arial"/>
              </a:rPr>
              <a:t>řízení hospodárnosti</a:t>
            </a:r>
            <a:r>
              <a:rPr sz="2000" dirty="0">
                <a:solidFill>
                  <a:srgbClr val="FFFFFF"/>
                </a:solidFill>
                <a:latin typeface="Arial"/>
                <a:cs typeface="Arial"/>
              </a:rPr>
              <a:t>, a to primárně </a:t>
            </a:r>
            <a:r>
              <a:rPr sz="2000" b="1" dirty="0">
                <a:solidFill>
                  <a:srgbClr val="FFFFFF"/>
                </a:solidFill>
                <a:latin typeface="Arial"/>
                <a:cs typeface="Arial"/>
              </a:rPr>
              <a:t>jednicových, popř. ostatních variabilních nákladů</a:t>
            </a:r>
            <a:r>
              <a:rPr sz="2000" dirty="0">
                <a:solidFill>
                  <a:srgbClr val="FFFFFF"/>
                </a:solidFill>
                <a:latin typeface="Arial"/>
                <a:cs typeface="Arial"/>
              </a:rPr>
              <a:t>.</a:t>
            </a:r>
            <a:r>
              <a:rPr sz="2000" dirty="0">
                <a:solidFill>
                  <a:srgbClr val="FFFFFF"/>
                </a:solidFill>
                <a:latin typeface="Times New Roman"/>
                <a:cs typeface="Times New Roman"/>
              </a:rPr>
              <a:t> </a:t>
            </a:r>
            <a:r>
              <a:rPr sz="2000" dirty="0">
                <a:solidFill>
                  <a:srgbClr val="FFFFFF"/>
                </a:solidFill>
                <a:latin typeface="Arial"/>
                <a:cs typeface="Arial"/>
              </a:rPr>
              <a:t>Kalkulace</a:t>
            </a:r>
            <a:r>
              <a:rPr sz="2000" dirty="0">
                <a:solidFill>
                  <a:srgbClr val="FFFFFF"/>
                </a:solidFill>
                <a:latin typeface="Times New Roman"/>
                <a:cs typeface="Times New Roman"/>
              </a:rPr>
              <a:t> </a:t>
            </a:r>
            <a:r>
              <a:rPr sz="2000" dirty="0">
                <a:solidFill>
                  <a:srgbClr val="FFFFFF"/>
                </a:solidFill>
                <a:latin typeface="Arial"/>
                <a:cs typeface="Arial"/>
              </a:rPr>
              <a:t>zpravidla</a:t>
            </a:r>
            <a:r>
              <a:rPr sz="2000" dirty="0">
                <a:solidFill>
                  <a:srgbClr val="FFFFFF"/>
                </a:solidFill>
                <a:latin typeface="Times New Roman"/>
                <a:cs typeface="Times New Roman"/>
              </a:rPr>
              <a:t> </a:t>
            </a:r>
            <a:r>
              <a:rPr sz="2000" dirty="0">
                <a:solidFill>
                  <a:srgbClr val="FFFFFF"/>
                </a:solidFill>
                <a:latin typeface="Arial"/>
                <a:cs typeface="Arial"/>
              </a:rPr>
              <a:t>oddělují část jednicových nákladů od kalkulované variabilní režie,smyslem je působit na minimalizaci variabilních nákladů</a:t>
            </a:r>
            <a:endParaRPr sz="2000">
              <a:latin typeface="Arial"/>
              <a:cs typeface="Arial"/>
            </a:endParaRPr>
          </a:p>
          <a:p>
            <a:pPr marL="12700">
              <a:lnSpc>
                <a:spcPts val="2320"/>
              </a:lnSpc>
              <a:spcBef>
                <a:spcPts val="1190"/>
              </a:spcBef>
            </a:pPr>
            <a:r>
              <a:rPr sz="2000" dirty="0">
                <a:solidFill>
                  <a:srgbClr val="FFFFFF"/>
                </a:solidFill>
                <a:latin typeface="Arial"/>
                <a:cs typeface="Arial"/>
              </a:rPr>
              <a:t>Cíl kalkulačního systému </a:t>
            </a:r>
            <a:r>
              <a:rPr sz="2000" b="1" dirty="0">
                <a:solidFill>
                  <a:srgbClr val="FFFFFF"/>
                </a:solidFill>
                <a:latin typeface="Arial"/>
                <a:cs typeface="Arial"/>
              </a:rPr>
              <a:t>v širším pojetí </a:t>
            </a:r>
            <a:r>
              <a:rPr sz="2000" dirty="0">
                <a:solidFill>
                  <a:srgbClr val="FFFFFF"/>
                </a:solidFill>
                <a:latin typeface="Arial"/>
                <a:cs typeface="Arial"/>
              </a:rPr>
              <a:t>je širší: měl by být syntetickým</a:t>
            </a:r>
            <a:endParaRPr sz="2000">
              <a:latin typeface="Arial"/>
              <a:cs typeface="Arial"/>
            </a:endParaRPr>
          </a:p>
          <a:p>
            <a:pPr marL="349250">
              <a:lnSpc>
                <a:spcPts val="2320"/>
              </a:lnSpc>
            </a:pPr>
            <a:r>
              <a:rPr sz="2000" dirty="0">
                <a:solidFill>
                  <a:srgbClr val="FFFFFF"/>
                </a:solidFill>
                <a:latin typeface="Arial"/>
                <a:cs typeface="Arial"/>
              </a:rPr>
              <a:t>nástrojem nejen řízení úspornosti, ale i</a:t>
            </a:r>
            <a:endParaRPr sz="2000">
              <a:latin typeface="Arial"/>
              <a:cs typeface="Arial"/>
            </a:endParaRPr>
          </a:p>
          <a:p>
            <a:pPr marL="12700">
              <a:lnSpc>
                <a:spcPct val="100000"/>
              </a:lnSpc>
              <a:spcBef>
                <a:spcPts val="1225"/>
              </a:spcBef>
              <a:buClr>
                <a:srgbClr val="FFFFFF"/>
              </a:buClr>
              <a:buFont typeface="Times New Roman"/>
              <a:buChar char="•"/>
              <a:tabLst>
                <a:tab pos="349885" algn="l"/>
              </a:tabLst>
            </a:pPr>
            <a:r>
              <a:rPr sz="2000" b="1" dirty="0">
                <a:solidFill>
                  <a:srgbClr val="FFFFFF"/>
                </a:solidFill>
                <a:latin typeface="Arial"/>
                <a:cs typeface="Arial"/>
              </a:rPr>
              <a:t>výtěžnosti ekonomických zdrojů (</a:t>
            </a:r>
            <a:r>
              <a:rPr sz="2000" dirty="0">
                <a:solidFill>
                  <a:srgbClr val="FFFFFF"/>
                </a:solidFill>
                <a:latin typeface="Arial"/>
                <a:cs typeface="Arial"/>
              </a:rPr>
              <a:t>využití kapacit, fixní náklady)</a:t>
            </a:r>
            <a:endParaRPr sz="2000">
              <a:latin typeface="Arial"/>
              <a:cs typeface="Arial"/>
            </a:endParaRPr>
          </a:p>
          <a:p>
            <a:pPr marL="12700" marR="191135">
              <a:lnSpc>
                <a:spcPct val="151500"/>
              </a:lnSpc>
              <a:buClr>
                <a:srgbClr val="FFFFFF"/>
              </a:buClr>
              <a:buFont typeface="Times New Roman"/>
              <a:buChar char="•"/>
              <a:tabLst>
                <a:tab pos="349885" algn="l"/>
              </a:tabLst>
            </a:pPr>
            <a:r>
              <a:rPr sz="2000" b="1" dirty="0">
                <a:solidFill>
                  <a:srgbClr val="FFFFFF"/>
                </a:solidFill>
                <a:latin typeface="Arial"/>
                <a:cs typeface="Arial"/>
              </a:rPr>
              <a:t>ekonomické efektivnosti </a:t>
            </a:r>
            <a:r>
              <a:rPr sz="2000" dirty="0">
                <a:solidFill>
                  <a:srgbClr val="FFFFFF"/>
                </a:solidFill>
                <a:latin typeface="Arial"/>
                <a:cs typeface="Arial"/>
              </a:rPr>
              <a:t>prováděných výkonů (externí zhodnocení zdrojů) Kalkulační systém je v tomto pojetí vymezen šířeji ve dvojím slova smyslu:</a:t>
            </a:r>
            <a:endParaRPr sz="2000">
              <a:latin typeface="Arial"/>
              <a:cs typeface="Arial"/>
            </a:endParaRPr>
          </a:p>
          <a:p>
            <a:pPr marL="349250" marR="961390" indent="-336550">
              <a:lnSpc>
                <a:spcPts val="2230"/>
              </a:lnSpc>
              <a:spcBef>
                <a:spcPts val="1440"/>
              </a:spcBef>
              <a:buClr>
                <a:srgbClr val="FFFFFF"/>
              </a:buClr>
              <a:buFont typeface="Times New Roman"/>
              <a:buChar char="•"/>
              <a:tabLst>
                <a:tab pos="349885" algn="l"/>
                <a:tab pos="4607560" algn="l"/>
                <a:tab pos="6216015" algn="l"/>
                <a:tab pos="7247890" algn="l"/>
              </a:tabLst>
            </a:pPr>
            <a:r>
              <a:rPr sz="2000" dirty="0">
                <a:solidFill>
                  <a:srgbClr val="FFFFFF"/>
                </a:solidFill>
                <a:latin typeface="Arial"/>
                <a:cs typeface="Arial"/>
              </a:rPr>
              <a:t>kalkulace zahrnují nejen jednicové, resp. variabilní,	ale také	</a:t>
            </a:r>
            <a:r>
              <a:rPr sz="2000" b="1" dirty="0">
                <a:solidFill>
                  <a:srgbClr val="FFFFFF"/>
                </a:solidFill>
                <a:latin typeface="Arial"/>
                <a:cs typeface="Arial"/>
              </a:rPr>
              <a:t>ostatní náklady </a:t>
            </a:r>
            <a:r>
              <a:rPr sz="2000" dirty="0">
                <a:solidFill>
                  <a:srgbClr val="FFFFFF"/>
                </a:solidFill>
                <a:latin typeface="Arial"/>
                <a:cs typeface="Arial"/>
              </a:rPr>
              <a:t>vyvolané, resp. uhrazované	druhem prováděného výkonu</a:t>
            </a:r>
            <a:endParaRPr sz="2000">
              <a:latin typeface="Arial"/>
              <a:cs typeface="Arial"/>
            </a:endParaRPr>
          </a:p>
          <a:p>
            <a:pPr marL="349250" marR="48895" indent="-336550">
              <a:lnSpc>
                <a:spcPct val="93100"/>
              </a:lnSpc>
              <a:spcBef>
                <a:spcPts val="1355"/>
              </a:spcBef>
              <a:buClr>
                <a:srgbClr val="FFFFFF"/>
              </a:buClr>
              <a:buFont typeface="Times New Roman"/>
              <a:buChar char="•"/>
              <a:tabLst>
                <a:tab pos="349885" algn="l"/>
              </a:tabLst>
            </a:pPr>
            <a:r>
              <a:rPr sz="2000" dirty="0">
                <a:solidFill>
                  <a:srgbClr val="FFFFFF"/>
                </a:solidFill>
                <a:latin typeface="Arial"/>
                <a:cs typeface="Arial"/>
              </a:rPr>
              <a:t>kalkulační systém zahrnuje kalkulace nákladů, ale i prodejní cenu výkonu, "stínovou" cenovou kalkulaci, popř. i cenovou kalkulaci jiných výrobců, pokud je známa.</a:t>
            </a:r>
            <a:endParaRPr sz="200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dirty="0"/>
              <a:t>Kalkulační systém v užším pojetí</a:t>
            </a:r>
          </a:p>
        </p:txBody>
      </p:sp>
      <p:sp>
        <p:nvSpPr>
          <p:cNvPr id="3" name="object 3"/>
          <p:cNvSpPr txBox="1"/>
          <p:nvPr/>
        </p:nvSpPr>
        <p:spPr>
          <a:xfrm>
            <a:off x="490530" y="1808386"/>
            <a:ext cx="8836660" cy="2821285"/>
          </a:xfrm>
          <a:prstGeom prst="rect">
            <a:avLst/>
          </a:prstGeom>
        </p:spPr>
        <p:txBody>
          <a:bodyPr vert="horz" wrap="square" lIns="0" tIns="0" rIns="0" bIns="0" rtlCol="0">
            <a:spAutoFit/>
          </a:bodyPr>
          <a:lstStyle/>
          <a:p>
            <a:pPr marL="12700">
              <a:lnSpc>
                <a:spcPts val="2780"/>
              </a:lnSpc>
            </a:pPr>
            <a:r>
              <a:rPr sz="2400" dirty="0">
                <a:solidFill>
                  <a:srgbClr val="FFFFFF"/>
                </a:solidFill>
                <a:latin typeface="Arial"/>
                <a:cs typeface="Arial"/>
              </a:rPr>
              <a:t>Dle způsobu využití je vhodné rozlišit alespoň dva dílčí kalkulační</a:t>
            </a:r>
            <a:endParaRPr sz="2400">
              <a:latin typeface="Arial"/>
              <a:cs typeface="Arial"/>
            </a:endParaRPr>
          </a:p>
          <a:p>
            <a:pPr marL="349250">
              <a:lnSpc>
                <a:spcPts val="2780"/>
              </a:lnSpc>
            </a:pPr>
            <a:r>
              <a:rPr sz="2400" dirty="0">
                <a:solidFill>
                  <a:srgbClr val="FFFFFF"/>
                </a:solidFill>
                <a:latin typeface="Arial"/>
                <a:cs typeface="Arial"/>
              </a:rPr>
              <a:t>subsystémy, které se orientují na řízení úspornosti</a:t>
            </a:r>
            <a:endParaRPr sz="2400">
              <a:latin typeface="Arial"/>
              <a:cs typeface="Arial"/>
            </a:endParaRPr>
          </a:p>
          <a:p>
            <a:pPr marL="349250" indent="-336550">
              <a:lnSpc>
                <a:spcPts val="2780"/>
              </a:lnSpc>
              <a:spcBef>
                <a:spcPts val="1200"/>
              </a:spcBef>
              <a:buClr>
                <a:srgbClr val="FFFFFF"/>
              </a:buClr>
              <a:buFont typeface="Times New Roman"/>
              <a:buChar char="•"/>
              <a:tabLst>
                <a:tab pos="349885" algn="l"/>
              </a:tabLst>
            </a:pPr>
            <a:r>
              <a:rPr sz="2400" dirty="0">
                <a:solidFill>
                  <a:srgbClr val="FFFFFF"/>
                </a:solidFill>
                <a:latin typeface="Arial"/>
                <a:cs typeface="Arial"/>
              </a:rPr>
              <a:t>subsystém primárně zaměřený na etapu </a:t>
            </a:r>
            <a:r>
              <a:rPr sz="2400" b="1" dirty="0">
                <a:solidFill>
                  <a:srgbClr val="FFFFFF"/>
                </a:solidFill>
                <a:latin typeface="Arial"/>
                <a:cs typeface="Arial"/>
              </a:rPr>
              <a:t>výroby </a:t>
            </a:r>
            <a:r>
              <a:rPr sz="2400" dirty="0">
                <a:solidFill>
                  <a:srgbClr val="FFFFFF"/>
                </a:solidFill>
                <a:latin typeface="Arial"/>
                <a:cs typeface="Arial"/>
              </a:rPr>
              <a:t>(provádění)</a:t>
            </a:r>
            <a:endParaRPr sz="2400">
              <a:latin typeface="Arial"/>
              <a:cs typeface="Arial"/>
            </a:endParaRPr>
          </a:p>
          <a:p>
            <a:pPr marL="349250">
              <a:lnSpc>
                <a:spcPts val="2780"/>
              </a:lnSpc>
            </a:pPr>
            <a:r>
              <a:rPr sz="2400" b="1" dirty="0">
                <a:solidFill>
                  <a:srgbClr val="FFFFFF"/>
                </a:solidFill>
                <a:latin typeface="Arial"/>
                <a:cs typeface="Arial"/>
              </a:rPr>
              <a:t>výkonů po dobu přípravy a zhotovování</a:t>
            </a:r>
            <a:endParaRPr sz="2400">
              <a:latin typeface="Arial"/>
              <a:cs typeface="Arial"/>
            </a:endParaRPr>
          </a:p>
          <a:p>
            <a:pPr marL="349250" marR="266700" indent="-336550">
              <a:lnSpc>
                <a:spcPts val="2680"/>
              </a:lnSpc>
              <a:spcBef>
                <a:spcPts val="1460"/>
              </a:spcBef>
              <a:buClr>
                <a:srgbClr val="FFFFFF"/>
              </a:buClr>
              <a:buFont typeface="Times New Roman"/>
              <a:buChar char="•"/>
              <a:tabLst>
                <a:tab pos="349885" algn="l"/>
              </a:tabLst>
            </a:pPr>
            <a:r>
              <a:rPr sz="2400" dirty="0">
                <a:solidFill>
                  <a:srgbClr val="FFFFFF"/>
                </a:solidFill>
                <a:latin typeface="Arial"/>
                <a:cs typeface="Arial"/>
              </a:rPr>
              <a:t>subsystém používaný jako nástroj </a:t>
            </a:r>
            <a:r>
              <a:rPr sz="2400" b="1" dirty="0">
                <a:solidFill>
                  <a:srgbClr val="FFFFFF"/>
                </a:solidFill>
                <a:latin typeface="Arial"/>
                <a:cs typeface="Arial"/>
              </a:rPr>
              <a:t>periodického ukládání nákladového úkolu za určitý časový interval </a:t>
            </a:r>
            <a:r>
              <a:rPr sz="2400" dirty="0">
                <a:solidFill>
                  <a:srgbClr val="FFFFFF"/>
                </a:solidFill>
                <a:latin typeface="Arial"/>
                <a:cs typeface="Arial"/>
              </a:rPr>
              <a:t>(rok, čtvrtletí, měsíc).</a:t>
            </a:r>
            <a:endParaRPr sz="240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dirty="0"/>
              <a:t>Kalkulační systém v širším pojetí</a:t>
            </a:r>
          </a:p>
        </p:txBody>
      </p:sp>
      <p:sp>
        <p:nvSpPr>
          <p:cNvPr id="3" name="object 3"/>
          <p:cNvSpPr txBox="1"/>
          <p:nvPr/>
        </p:nvSpPr>
        <p:spPr>
          <a:xfrm>
            <a:off x="490518" y="1808386"/>
            <a:ext cx="8976360" cy="4562788"/>
          </a:xfrm>
          <a:prstGeom prst="rect">
            <a:avLst/>
          </a:prstGeom>
        </p:spPr>
        <p:txBody>
          <a:bodyPr vert="horz" wrap="square" lIns="0" tIns="0" rIns="0" bIns="0" rtlCol="0">
            <a:spAutoFit/>
          </a:bodyPr>
          <a:lstStyle/>
          <a:p>
            <a:pPr marL="12700">
              <a:lnSpc>
                <a:spcPts val="2780"/>
              </a:lnSpc>
            </a:pPr>
            <a:r>
              <a:rPr sz="2400" dirty="0">
                <a:solidFill>
                  <a:srgbClr val="FFFFFF"/>
                </a:solidFill>
                <a:latin typeface="Arial"/>
                <a:cs typeface="Arial"/>
              </a:rPr>
              <a:t>Uhradí realizační cena</a:t>
            </a:r>
            <a:r>
              <a:rPr sz="2400" dirty="0">
                <a:solidFill>
                  <a:srgbClr val="FFFFFF"/>
                </a:solidFill>
                <a:latin typeface="Times New Roman"/>
                <a:cs typeface="Times New Roman"/>
              </a:rPr>
              <a:t> </a:t>
            </a:r>
            <a:r>
              <a:rPr sz="2400" dirty="0">
                <a:solidFill>
                  <a:srgbClr val="FFFFFF"/>
                </a:solidFill>
                <a:latin typeface="Arial"/>
                <a:cs typeface="Arial"/>
              </a:rPr>
              <a:t>a</a:t>
            </a:r>
            <a:r>
              <a:rPr sz="2400" dirty="0">
                <a:solidFill>
                  <a:srgbClr val="FFFFFF"/>
                </a:solidFill>
                <a:latin typeface="Times New Roman"/>
                <a:cs typeface="Times New Roman"/>
              </a:rPr>
              <a:t> </a:t>
            </a:r>
            <a:r>
              <a:rPr sz="2400" dirty="0">
                <a:solidFill>
                  <a:srgbClr val="FFFFFF"/>
                </a:solidFill>
                <a:latin typeface="Arial"/>
                <a:cs typeface="Arial"/>
              </a:rPr>
              <a:t>výnosy z</a:t>
            </a:r>
            <a:r>
              <a:rPr sz="2400" dirty="0">
                <a:solidFill>
                  <a:srgbClr val="FFFFFF"/>
                </a:solidFill>
                <a:latin typeface="Times New Roman"/>
                <a:cs typeface="Times New Roman"/>
              </a:rPr>
              <a:t> </a:t>
            </a:r>
            <a:r>
              <a:rPr sz="2400" dirty="0">
                <a:solidFill>
                  <a:srgbClr val="FFFFFF"/>
                </a:solidFill>
                <a:latin typeface="Arial"/>
                <a:cs typeface="Arial"/>
              </a:rPr>
              <a:t>prodeje</a:t>
            </a:r>
            <a:r>
              <a:rPr sz="2400" dirty="0">
                <a:solidFill>
                  <a:srgbClr val="FFFFFF"/>
                </a:solidFill>
                <a:latin typeface="Times New Roman"/>
                <a:cs typeface="Times New Roman"/>
              </a:rPr>
              <a:t> </a:t>
            </a:r>
            <a:r>
              <a:rPr sz="2400" dirty="0">
                <a:solidFill>
                  <a:srgbClr val="FFFFFF"/>
                </a:solidFill>
                <a:latin typeface="Arial"/>
                <a:cs typeface="Arial"/>
              </a:rPr>
              <a:t>náklady vynaložené na</a:t>
            </a:r>
            <a:endParaRPr sz="2400">
              <a:latin typeface="Arial"/>
              <a:cs typeface="Arial"/>
            </a:endParaRPr>
          </a:p>
          <a:p>
            <a:pPr marL="349250">
              <a:lnSpc>
                <a:spcPts val="2780"/>
              </a:lnSpc>
            </a:pPr>
            <a:r>
              <a:rPr sz="2400" dirty="0">
                <a:solidFill>
                  <a:srgbClr val="FFFFFF"/>
                </a:solidFill>
                <a:latin typeface="Arial"/>
                <a:cs typeface="Arial"/>
              </a:rPr>
              <a:t>provedení a</a:t>
            </a:r>
            <a:r>
              <a:rPr sz="2400" dirty="0">
                <a:solidFill>
                  <a:srgbClr val="FFFFFF"/>
                </a:solidFill>
                <a:latin typeface="Times New Roman"/>
                <a:cs typeface="Times New Roman"/>
              </a:rPr>
              <a:t> </a:t>
            </a:r>
            <a:r>
              <a:rPr sz="2400" dirty="0">
                <a:solidFill>
                  <a:srgbClr val="FFFFFF"/>
                </a:solidFill>
                <a:latin typeface="Arial"/>
                <a:cs typeface="Arial"/>
              </a:rPr>
              <a:t>prodej</a:t>
            </a:r>
            <a:r>
              <a:rPr sz="2400" dirty="0">
                <a:solidFill>
                  <a:srgbClr val="FFFFFF"/>
                </a:solidFill>
                <a:latin typeface="Times New Roman"/>
                <a:cs typeface="Times New Roman"/>
              </a:rPr>
              <a:t> </a:t>
            </a:r>
            <a:r>
              <a:rPr sz="2400" dirty="0">
                <a:solidFill>
                  <a:srgbClr val="FFFFFF"/>
                </a:solidFill>
                <a:latin typeface="Arial"/>
                <a:cs typeface="Arial"/>
              </a:rPr>
              <a:t>výkonu?</a:t>
            </a:r>
            <a:endParaRPr sz="2400">
              <a:latin typeface="Arial"/>
              <a:cs typeface="Arial"/>
            </a:endParaRPr>
          </a:p>
          <a:p>
            <a:pPr marL="349250" indent="-336550">
              <a:lnSpc>
                <a:spcPct val="100000"/>
              </a:lnSpc>
              <a:spcBef>
                <a:spcPts val="1200"/>
              </a:spcBef>
              <a:buClr>
                <a:srgbClr val="FFFFFF"/>
              </a:buClr>
              <a:buFont typeface="Times New Roman"/>
              <a:buChar char="•"/>
              <a:tabLst>
                <a:tab pos="349885" algn="l"/>
              </a:tabLst>
            </a:pPr>
            <a:r>
              <a:rPr sz="2400" dirty="0">
                <a:solidFill>
                  <a:srgbClr val="FFFFFF"/>
                </a:solidFill>
                <a:latin typeface="Arial"/>
                <a:cs typeface="Arial"/>
              </a:rPr>
              <a:t>Je</a:t>
            </a:r>
            <a:r>
              <a:rPr sz="2400" dirty="0">
                <a:solidFill>
                  <a:srgbClr val="FFFFFF"/>
                </a:solidFill>
                <a:latin typeface="Times New Roman"/>
                <a:cs typeface="Times New Roman"/>
              </a:rPr>
              <a:t> </a:t>
            </a:r>
            <a:r>
              <a:rPr sz="2400" dirty="0">
                <a:solidFill>
                  <a:srgbClr val="FFFFFF"/>
                </a:solidFill>
                <a:latin typeface="Arial"/>
                <a:cs typeface="Arial"/>
              </a:rPr>
              <a:t>třeba do</a:t>
            </a:r>
            <a:r>
              <a:rPr sz="2400" dirty="0">
                <a:solidFill>
                  <a:srgbClr val="FFFFFF"/>
                </a:solidFill>
                <a:latin typeface="Times New Roman"/>
                <a:cs typeface="Times New Roman"/>
              </a:rPr>
              <a:t> </a:t>
            </a:r>
            <a:r>
              <a:rPr sz="2400" dirty="0">
                <a:solidFill>
                  <a:srgbClr val="FFFFFF"/>
                </a:solidFill>
                <a:latin typeface="Arial"/>
                <a:cs typeface="Arial"/>
              </a:rPr>
              <a:t>systému zařadit prodejní cenu</a:t>
            </a:r>
            <a:r>
              <a:rPr sz="2400" dirty="0">
                <a:solidFill>
                  <a:srgbClr val="FFFFFF"/>
                </a:solidFill>
                <a:latin typeface="Times New Roman"/>
                <a:cs typeface="Times New Roman"/>
              </a:rPr>
              <a:t> </a:t>
            </a:r>
            <a:r>
              <a:rPr sz="2400" dirty="0">
                <a:solidFill>
                  <a:srgbClr val="FFFFFF"/>
                </a:solidFill>
                <a:latin typeface="Arial"/>
                <a:cs typeface="Arial"/>
              </a:rPr>
              <a:t>nebo</a:t>
            </a:r>
            <a:r>
              <a:rPr sz="2400" dirty="0">
                <a:solidFill>
                  <a:srgbClr val="FFFFFF"/>
                </a:solidFill>
                <a:latin typeface="Times New Roman"/>
                <a:cs typeface="Times New Roman"/>
              </a:rPr>
              <a:t> </a:t>
            </a:r>
            <a:r>
              <a:rPr sz="2400" dirty="0">
                <a:solidFill>
                  <a:srgbClr val="FFFFFF"/>
                </a:solidFill>
                <a:latin typeface="Arial"/>
                <a:cs typeface="Arial"/>
              </a:rPr>
              <a:t>její kalkulaci</a:t>
            </a:r>
            <a:endParaRPr sz="2400">
              <a:latin typeface="Arial"/>
              <a:cs typeface="Arial"/>
            </a:endParaRPr>
          </a:p>
          <a:p>
            <a:pPr marL="12700">
              <a:lnSpc>
                <a:spcPts val="2780"/>
              </a:lnSpc>
              <a:spcBef>
                <a:spcPts val="1200"/>
              </a:spcBef>
            </a:pPr>
            <a:r>
              <a:rPr sz="2400" dirty="0">
                <a:solidFill>
                  <a:srgbClr val="FFFFFF"/>
                </a:solidFill>
                <a:latin typeface="Arial"/>
                <a:cs typeface="Arial"/>
              </a:rPr>
              <a:t>Zařazení prodejní ceny</a:t>
            </a:r>
            <a:r>
              <a:rPr sz="2400" dirty="0">
                <a:solidFill>
                  <a:srgbClr val="FFFFFF"/>
                </a:solidFill>
                <a:latin typeface="Times New Roman"/>
                <a:cs typeface="Times New Roman"/>
              </a:rPr>
              <a:t> </a:t>
            </a:r>
            <a:r>
              <a:rPr sz="2400" dirty="0">
                <a:solidFill>
                  <a:srgbClr val="FFFFFF"/>
                </a:solidFill>
                <a:latin typeface="Arial"/>
                <a:cs typeface="Arial"/>
              </a:rPr>
              <a:t>do</a:t>
            </a:r>
            <a:r>
              <a:rPr sz="2400" dirty="0">
                <a:solidFill>
                  <a:srgbClr val="FFFFFF"/>
                </a:solidFill>
                <a:latin typeface="Times New Roman"/>
                <a:cs typeface="Times New Roman"/>
              </a:rPr>
              <a:t> </a:t>
            </a:r>
            <a:r>
              <a:rPr sz="2400" dirty="0">
                <a:solidFill>
                  <a:srgbClr val="FFFFFF"/>
                </a:solidFill>
                <a:latin typeface="Arial"/>
                <a:cs typeface="Arial"/>
              </a:rPr>
              <a:t>kalkulačního systému umožňuje rozšířit</a:t>
            </a:r>
            <a:endParaRPr sz="2400">
              <a:latin typeface="Arial"/>
              <a:cs typeface="Arial"/>
            </a:endParaRPr>
          </a:p>
          <a:p>
            <a:pPr marL="349250">
              <a:lnSpc>
                <a:spcPts val="2780"/>
              </a:lnSpc>
            </a:pPr>
            <a:r>
              <a:rPr sz="2400" dirty="0">
                <a:solidFill>
                  <a:srgbClr val="FFFFFF"/>
                </a:solidFill>
                <a:latin typeface="Arial"/>
                <a:cs typeface="Arial"/>
              </a:rPr>
              <a:t>jeho</a:t>
            </a:r>
            <a:r>
              <a:rPr sz="2400" dirty="0">
                <a:solidFill>
                  <a:srgbClr val="FFFFFF"/>
                </a:solidFill>
                <a:latin typeface="Times New Roman"/>
                <a:cs typeface="Times New Roman"/>
              </a:rPr>
              <a:t> </a:t>
            </a:r>
            <a:r>
              <a:rPr sz="2400" dirty="0">
                <a:solidFill>
                  <a:srgbClr val="FFFFFF"/>
                </a:solidFill>
                <a:latin typeface="Arial"/>
                <a:cs typeface="Arial"/>
              </a:rPr>
              <a:t>vypovídací schopnost</a:t>
            </a:r>
            <a:r>
              <a:rPr sz="2400" dirty="0">
                <a:solidFill>
                  <a:srgbClr val="FFFFFF"/>
                </a:solidFill>
                <a:latin typeface="Times New Roman"/>
                <a:cs typeface="Times New Roman"/>
              </a:rPr>
              <a:t> </a:t>
            </a:r>
            <a:r>
              <a:rPr sz="2400" dirty="0">
                <a:solidFill>
                  <a:srgbClr val="FFFFFF"/>
                </a:solidFill>
                <a:latin typeface="Arial"/>
                <a:cs typeface="Arial"/>
              </a:rPr>
              <a:t>o</a:t>
            </a:r>
            <a:r>
              <a:rPr sz="2400" dirty="0">
                <a:solidFill>
                  <a:srgbClr val="FFFFFF"/>
                </a:solidFill>
                <a:latin typeface="Times New Roman"/>
                <a:cs typeface="Times New Roman"/>
              </a:rPr>
              <a:t> </a:t>
            </a:r>
            <a:r>
              <a:rPr sz="2400" dirty="0">
                <a:solidFill>
                  <a:srgbClr val="FFFFFF"/>
                </a:solidFill>
                <a:latin typeface="Arial"/>
                <a:cs typeface="Arial"/>
              </a:rPr>
              <a:t>dvě spojité úlohy:</a:t>
            </a:r>
            <a:endParaRPr sz="2400">
              <a:latin typeface="Arial"/>
              <a:cs typeface="Arial"/>
            </a:endParaRPr>
          </a:p>
          <a:p>
            <a:pPr marL="349250" marR="116205" indent="-336550">
              <a:lnSpc>
                <a:spcPts val="2680"/>
              </a:lnSpc>
              <a:spcBef>
                <a:spcPts val="1455"/>
              </a:spcBef>
              <a:buClr>
                <a:srgbClr val="FFFFFF"/>
              </a:buClr>
              <a:buFont typeface="Times New Roman"/>
              <a:buChar char="•"/>
              <a:tabLst>
                <a:tab pos="349885" algn="l"/>
              </a:tabLst>
            </a:pPr>
            <a:r>
              <a:rPr sz="2400" b="1" dirty="0">
                <a:solidFill>
                  <a:srgbClr val="FFFFFF"/>
                </a:solidFill>
                <a:latin typeface="Arial"/>
                <a:cs typeface="Arial"/>
              </a:rPr>
              <a:t>o</a:t>
            </a:r>
            <a:r>
              <a:rPr sz="2400" b="1" dirty="0">
                <a:solidFill>
                  <a:srgbClr val="FFFFFF"/>
                </a:solidFill>
                <a:latin typeface="Times New Roman"/>
                <a:cs typeface="Times New Roman"/>
              </a:rPr>
              <a:t> </a:t>
            </a:r>
            <a:r>
              <a:rPr sz="2400" b="1" dirty="0">
                <a:solidFill>
                  <a:srgbClr val="FFFFFF"/>
                </a:solidFill>
                <a:latin typeface="Arial"/>
                <a:cs typeface="Arial"/>
              </a:rPr>
              <a:t>hodnocení přiměřenosti zisku</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popř.</a:t>
            </a:r>
            <a:r>
              <a:rPr sz="2400" dirty="0">
                <a:solidFill>
                  <a:srgbClr val="FFFFFF"/>
                </a:solidFill>
                <a:latin typeface="Times New Roman"/>
                <a:cs typeface="Times New Roman"/>
              </a:rPr>
              <a:t> </a:t>
            </a:r>
            <a:r>
              <a:rPr sz="2400" dirty="0">
                <a:solidFill>
                  <a:srgbClr val="FFFFFF"/>
                </a:solidFill>
                <a:latin typeface="Arial"/>
                <a:cs typeface="Arial"/>
              </a:rPr>
              <a:t>jinak</a:t>
            </a:r>
            <a:r>
              <a:rPr sz="2400" dirty="0">
                <a:solidFill>
                  <a:srgbClr val="FFFFFF"/>
                </a:solidFill>
                <a:latin typeface="Times New Roman"/>
                <a:cs typeface="Times New Roman"/>
              </a:rPr>
              <a:t> </a:t>
            </a:r>
            <a:r>
              <a:rPr sz="2400" dirty="0">
                <a:solidFill>
                  <a:srgbClr val="FFFFFF"/>
                </a:solidFill>
                <a:latin typeface="Arial"/>
                <a:cs typeface="Arial"/>
              </a:rPr>
              <a:t>vyjádřeného přínosu,</a:t>
            </a:r>
            <a:r>
              <a:rPr sz="2400" dirty="0">
                <a:solidFill>
                  <a:srgbClr val="FFFFFF"/>
                </a:solidFill>
                <a:latin typeface="Times New Roman"/>
                <a:cs typeface="Times New Roman"/>
              </a:rPr>
              <a:t> </a:t>
            </a:r>
            <a:r>
              <a:rPr sz="2400" dirty="0">
                <a:solidFill>
                  <a:srgbClr val="FFFFFF"/>
                </a:solidFill>
                <a:latin typeface="Arial"/>
                <a:cs typeface="Arial"/>
              </a:rPr>
              <a:t>dosaženého u</a:t>
            </a:r>
            <a:r>
              <a:rPr sz="2400" dirty="0">
                <a:solidFill>
                  <a:srgbClr val="FFFFFF"/>
                </a:solidFill>
                <a:latin typeface="Times New Roman"/>
                <a:cs typeface="Times New Roman"/>
              </a:rPr>
              <a:t> </a:t>
            </a:r>
            <a:r>
              <a:rPr sz="2400" dirty="0">
                <a:solidFill>
                  <a:srgbClr val="FFFFFF"/>
                </a:solidFill>
                <a:latin typeface="Arial"/>
                <a:cs typeface="Arial"/>
              </a:rPr>
              <a:t>výrobku </a:t>
            </a:r>
            <a:r>
              <a:rPr sz="2400" b="1" dirty="0">
                <a:solidFill>
                  <a:srgbClr val="FFFFFF"/>
                </a:solidFill>
                <a:latin typeface="Arial"/>
                <a:cs typeface="Arial"/>
              </a:rPr>
              <a:t>při dané ceně a</a:t>
            </a:r>
            <a:r>
              <a:rPr sz="2400" b="1" dirty="0">
                <a:solidFill>
                  <a:srgbClr val="FFFFFF"/>
                </a:solidFill>
                <a:latin typeface="Times New Roman"/>
                <a:cs typeface="Times New Roman"/>
              </a:rPr>
              <a:t> </a:t>
            </a:r>
            <a:r>
              <a:rPr sz="2400" b="1" dirty="0">
                <a:solidFill>
                  <a:srgbClr val="FFFFFF"/>
                </a:solidFill>
                <a:latin typeface="Arial"/>
                <a:cs typeface="Arial"/>
              </a:rPr>
              <a:t>při dané výši nákladů</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nebo</a:t>
            </a:r>
            <a:endParaRPr sz="2400">
              <a:latin typeface="Arial"/>
              <a:cs typeface="Arial"/>
            </a:endParaRPr>
          </a:p>
          <a:p>
            <a:pPr marL="349250" marR="412115" indent="-336550">
              <a:lnSpc>
                <a:spcPts val="2680"/>
              </a:lnSpc>
              <a:spcBef>
                <a:spcPts val="1400"/>
              </a:spcBef>
              <a:buClr>
                <a:srgbClr val="FFFFFF"/>
              </a:buClr>
              <a:buFont typeface="Times New Roman"/>
              <a:buChar char="•"/>
              <a:tabLst>
                <a:tab pos="349885" algn="l"/>
              </a:tabLst>
            </a:pPr>
            <a:r>
              <a:rPr sz="2400" b="1" dirty="0">
                <a:solidFill>
                  <a:srgbClr val="FFFFFF"/>
                </a:solidFill>
                <a:latin typeface="Arial"/>
                <a:cs typeface="Arial"/>
              </a:rPr>
              <a:t>o</a:t>
            </a:r>
            <a:r>
              <a:rPr sz="2400" b="1" dirty="0">
                <a:solidFill>
                  <a:srgbClr val="FFFFFF"/>
                </a:solidFill>
                <a:latin typeface="Times New Roman"/>
                <a:cs typeface="Times New Roman"/>
              </a:rPr>
              <a:t> </a:t>
            </a:r>
            <a:r>
              <a:rPr sz="2400" b="1" dirty="0">
                <a:solidFill>
                  <a:srgbClr val="FFFFFF"/>
                </a:solidFill>
                <a:latin typeface="Arial"/>
                <a:cs typeface="Arial"/>
              </a:rPr>
              <a:t>hodnocení přiměřenosti výrobkových nákladů při dané ceně a</a:t>
            </a:r>
            <a:r>
              <a:rPr sz="2400" b="1" dirty="0">
                <a:solidFill>
                  <a:srgbClr val="FFFFFF"/>
                </a:solidFill>
                <a:latin typeface="Times New Roman"/>
                <a:cs typeface="Times New Roman"/>
              </a:rPr>
              <a:t> </a:t>
            </a:r>
            <a:r>
              <a:rPr sz="2400" dirty="0">
                <a:solidFill>
                  <a:srgbClr val="FFFFFF"/>
                </a:solidFill>
                <a:latin typeface="Arial"/>
                <a:cs typeface="Arial"/>
              </a:rPr>
              <a:t>při rozpočtované,</a:t>
            </a:r>
            <a:r>
              <a:rPr sz="2400" dirty="0">
                <a:solidFill>
                  <a:srgbClr val="FFFFFF"/>
                </a:solidFill>
                <a:latin typeface="Times New Roman"/>
                <a:cs typeface="Times New Roman"/>
              </a:rPr>
              <a:t> </a:t>
            </a:r>
            <a:r>
              <a:rPr sz="2400" dirty="0">
                <a:solidFill>
                  <a:srgbClr val="FFFFFF"/>
                </a:solidFill>
                <a:latin typeface="Arial"/>
                <a:cs typeface="Arial"/>
              </a:rPr>
              <a:t>žádoucí nebo</a:t>
            </a:r>
            <a:r>
              <a:rPr sz="2400" dirty="0">
                <a:solidFill>
                  <a:srgbClr val="FFFFFF"/>
                </a:solidFill>
                <a:latin typeface="Times New Roman"/>
                <a:cs typeface="Times New Roman"/>
              </a:rPr>
              <a:t> </a:t>
            </a:r>
            <a:r>
              <a:rPr sz="2400" dirty="0">
                <a:solidFill>
                  <a:srgbClr val="FFFFFF"/>
                </a:solidFill>
                <a:latin typeface="Arial"/>
                <a:cs typeface="Arial"/>
              </a:rPr>
              <a:t>jiné </a:t>
            </a:r>
            <a:r>
              <a:rPr sz="2400" b="1" dirty="0">
                <a:solidFill>
                  <a:srgbClr val="FFFFFF"/>
                </a:solidFill>
                <a:latin typeface="Arial"/>
                <a:cs typeface="Arial"/>
              </a:rPr>
              <a:t>směrné úrovni zisku</a:t>
            </a:r>
            <a:r>
              <a:rPr sz="2400" dirty="0">
                <a:solidFill>
                  <a:srgbClr val="FFFFFF"/>
                </a:solidFill>
                <a:latin typeface="Arial"/>
                <a:cs typeface="Arial"/>
              </a:rPr>
              <a:t>.</a:t>
            </a:r>
            <a:endParaRPr sz="2400">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dirty="0"/>
              <a:t>Shrnutí kapitoly 8 I</a:t>
            </a:r>
          </a:p>
        </p:txBody>
      </p:sp>
      <p:sp>
        <p:nvSpPr>
          <p:cNvPr id="3" name="object 3"/>
          <p:cNvSpPr txBox="1">
            <a:spLocks noGrp="1"/>
          </p:cNvSpPr>
          <p:nvPr>
            <p:ph type="body" idx="1"/>
          </p:nvPr>
        </p:nvSpPr>
        <p:spPr>
          <a:xfrm>
            <a:off x="490530" y="1808386"/>
            <a:ext cx="9102739" cy="5007718"/>
          </a:xfrm>
          <a:prstGeom prst="rect">
            <a:avLst/>
          </a:prstGeom>
        </p:spPr>
        <p:txBody>
          <a:bodyPr vert="horz" wrap="square" lIns="0" tIns="0" rIns="0" bIns="0" rtlCol="0">
            <a:spAutoFit/>
          </a:bodyPr>
          <a:lstStyle/>
          <a:p>
            <a:pPr marL="12700" marR="445134">
              <a:lnSpc>
                <a:spcPts val="2680"/>
              </a:lnSpc>
            </a:pPr>
            <a:r>
              <a:rPr dirty="0"/>
              <a:t>Využití kalkulací z řízení je velice mnohostranné. Všechny úkoly kladené na kalkulaci však nemůže plnit jediný propočet nákladů na</a:t>
            </a:r>
            <a:r>
              <a:rPr dirty="0">
                <a:latin typeface="Times New Roman"/>
                <a:cs typeface="Times New Roman"/>
              </a:rPr>
              <a:t> </a:t>
            </a:r>
            <a:r>
              <a:rPr dirty="0"/>
              <a:t>kalkulační jednici. V podnicích se proto sestavují různé typy kalkulací v závislosti na tom, jakému účelu slouží.</a:t>
            </a:r>
          </a:p>
          <a:p>
            <a:pPr marL="12700" marR="244475">
              <a:lnSpc>
                <a:spcPct val="93100"/>
              </a:lnSpc>
              <a:spcBef>
                <a:spcPts val="1340"/>
              </a:spcBef>
            </a:pPr>
            <a:r>
              <a:rPr dirty="0"/>
              <a:t>Všechny sestavované kalkulace a vztahy mezi nimi tvoří rozsáhlý a</a:t>
            </a:r>
            <a:r>
              <a:rPr dirty="0">
                <a:latin typeface="Times New Roman"/>
                <a:cs typeface="Times New Roman"/>
              </a:rPr>
              <a:t> </a:t>
            </a:r>
            <a:r>
              <a:rPr dirty="0"/>
              <a:t>variantní kalkulační systém. Jednotlivé prvky tohoto systému -</a:t>
            </a:r>
            <a:r>
              <a:rPr dirty="0">
                <a:latin typeface="Times New Roman"/>
                <a:cs typeface="Times New Roman"/>
              </a:rPr>
              <a:t> </a:t>
            </a:r>
            <a:r>
              <a:rPr dirty="0"/>
              <a:t>kalkulace</a:t>
            </a:r>
            <a:r>
              <a:rPr dirty="0">
                <a:latin typeface="Times New Roman"/>
                <a:cs typeface="Times New Roman"/>
              </a:rPr>
              <a:t> </a:t>
            </a:r>
            <a:r>
              <a:rPr dirty="0"/>
              <a:t>-</a:t>
            </a:r>
            <a:r>
              <a:rPr dirty="0">
                <a:latin typeface="Times New Roman"/>
                <a:cs typeface="Times New Roman"/>
              </a:rPr>
              <a:t> </a:t>
            </a:r>
            <a:r>
              <a:rPr dirty="0"/>
              <a:t>se liší nejen tím, zda zobrazují vztah plných nebo dílčích nákladů ke kalkulační jednici, nebo metodami přiřazení</a:t>
            </a:r>
          </a:p>
          <a:p>
            <a:pPr marL="12700">
              <a:lnSpc>
                <a:spcPts val="2575"/>
              </a:lnSpc>
            </a:pPr>
            <a:r>
              <a:rPr dirty="0"/>
              <a:t>nákladů předmětu kalkulace, ale také podle doby sestavení a svým</a:t>
            </a:r>
          </a:p>
          <a:p>
            <a:pPr marL="12700" marR="551815">
              <a:lnSpc>
                <a:spcPct val="93100"/>
              </a:lnSpc>
              <a:spcBef>
                <a:spcPts val="95"/>
              </a:spcBef>
            </a:pPr>
            <a:r>
              <a:rPr dirty="0"/>
              <a:t>vztahem k časovému horizontu jejich využití. V tomto smyslu je základním kritériem jejich rozlišení to, zda jsou podkladem strategického rozhodování, taktického řízení, preventivního</a:t>
            </a:r>
          </a:p>
          <a:p>
            <a:pPr marL="12700" marR="1493520">
              <a:lnSpc>
                <a:spcPts val="2680"/>
              </a:lnSpc>
              <a:spcBef>
                <a:spcPts val="50"/>
              </a:spcBef>
            </a:pPr>
            <a:r>
              <a:rPr dirty="0"/>
              <a:t>a</a:t>
            </a:r>
            <a:r>
              <a:rPr dirty="0">
                <a:latin typeface="Times New Roman"/>
                <a:cs typeface="Times New Roman"/>
              </a:rPr>
              <a:t> </a:t>
            </a:r>
            <a:r>
              <a:rPr dirty="0"/>
              <a:t>běžného operativního řízení nebo následného ověření podnikatelského procesu.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dirty="0"/>
              <a:t>Shrnutí kapitoly 8 II</a:t>
            </a:r>
          </a:p>
        </p:txBody>
      </p:sp>
      <p:sp>
        <p:nvSpPr>
          <p:cNvPr id="3" name="object 3"/>
          <p:cNvSpPr txBox="1"/>
          <p:nvPr/>
        </p:nvSpPr>
        <p:spPr>
          <a:xfrm>
            <a:off x="490530" y="1808386"/>
            <a:ext cx="9077325" cy="4301434"/>
          </a:xfrm>
          <a:prstGeom prst="rect">
            <a:avLst/>
          </a:prstGeom>
        </p:spPr>
        <p:txBody>
          <a:bodyPr vert="horz" wrap="square" lIns="0" tIns="0" rIns="0" bIns="0" rtlCol="0">
            <a:spAutoFit/>
          </a:bodyPr>
          <a:lstStyle/>
          <a:p>
            <a:pPr marL="12700" marR="5080">
              <a:lnSpc>
                <a:spcPct val="93000"/>
              </a:lnSpc>
            </a:pPr>
            <a:r>
              <a:rPr sz="2400" dirty="0">
                <a:solidFill>
                  <a:srgbClr val="FFFFFF"/>
                </a:solidFill>
                <a:latin typeface="Arial"/>
                <a:cs typeface="Arial"/>
              </a:rPr>
              <a:t>Z</a:t>
            </a:r>
            <a:r>
              <a:rPr sz="2400" dirty="0">
                <a:solidFill>
                  <a:srgbClr val="FFFFFF"/>
                </a:solidFill>
                <a:latin typeface="Times New Roman"/>
                <a:cs typeface="Times New Roman"/>
              </a:rPr>
              <a:t> </a:t>
            </a:r>
            <a:r>
              <a:rPr sz="2400" dirty="0">
                <a:solidFill>
                  <a:srgbClr val="FFFFFF"/>
                </a:solidFill>
                <a:latin typeface="Arial"/>
                <a:cs typeface="Arial"/>
              </a:rPr>
              <a:t>výše uvedených hledisek je účelné rozlišovat zejména rozdílný přístup ke zpracování různých kalkulací nákladové náročnosti výkonů, které koncepčně vycházejí z vyjádření nákladů v jejich</a:t>
            </a:r>
            <a:r>
              <a:rPr sz="2400" dirty="0">
                <a:solidFill>
                  <a:srgbClr val="FFFFFF"/>
                </a:solidFill>
                <a:latin typeface="Times New Roman"/>
                <a:cs typeface="Times New Roman"/>
              </a:rPr>
              <a:t> </a:t>
            </a:r>
            <a:r>
              <a:rPr sz="2400" dirty="0">
                <a:solidFill>
                  <a:srgbClr val="FFFFFF"/>
                </a:solidFill>
                <a:latin typeface="Arial"/>
                <a:cs typeface="Arial"/>
              </a:rPr>
              <a:t>finančním a hodnotovém pojetí, a ke zpracování kalkulace ceny, která bere v úvahu i náklady v jejich ekonomickém pojetí. V rámci kalkulací nákladů mají pak odlišnou vypovídací schopnost zejména propočtové, plánové, operativní a výsledné.</a:t>
            </a:r>
            <a:endParaRPr sz="2400">
              <a:latin typeface="Arial"/>
              <a:cs typeface="Arial"/>
            </a:endParaRPr>
          </a:p>
          <a:p>
            <a:pPr marL="12700" marR="26034">
              <a:lnSpc>
                <a:spcPct val="93000"/>
              </a:lnSpc>
              <a:spcBef>
                <a:spcPts val="1400"/>
              </a:spcBef>
              <a:tabLst>
                <a:tab pos="5398770" algn="l"/>
              </a:tabLst>
            </a:pPr>
            <a:r>
              <a:rPr sz="2400" dirty="0">
                <a:solidFill>
                  <a:srgbClr val="FFFFFF"/>
                </a:solidFill>
                <a:latin typeface="Arial"/>
                <a:cs typeface="Arial"/>
              </a:rPr>
              <a:t>Vypovídací schopnost kalkulačního systému není ovlivněna pouze zaměřením jednotlivých typů kalkulací;	projevuje se také v různém obsahovém využití vztahů mezi nimi. Kalkulační systém tak vytvářejí jednotlivé typy kalkulací a vztahy mezi nimi, které jsou určeny zejména jeho dvěma základními orientacemi.</a:t>
            </a:r>
            <a:endParaRPr sz="2400">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dirty="0"/>
              <a:t>Shrnutí kapitoly 8 III</a:t>
            </a:r>
          </a:p>
        </p:txBody>
      </p:sp>
      <p:sp>
        <p:nvSpPr>
          <p:cNvPr id="3" name="object 3"/>
          <p:cNvSpPr txBox="1">
            <a:spLocks noGrp="1"/>
          </p:cNvSpPr>
          <p:nvPr>
            <p:ph type="body" idx="1"/>
          </p:nvPr>
        </p:nvSpPr>
        <p:spPr>
          <a:xfrm>
            <a:off x="490530" y="1808386"/>
            <a:ext cx="9102739" cy="5016823"/>
          </a:xfrm>
          <a:prstGeom prst="rect">
            <a:avLst/>
          </a:prstGeom>
        </p:spPr>
        <p:txBody>
          <a:bodyPr vert="horz" wrap="square" lIns="0" tIns="0" rIns="0" bIns="0" rtlCol="0">
            <a:spAutoFit/>
          </a:bodyPr>
          <a:lstStyle/>
          <a:p>
            <a:pPr marL="12700">
              <a:lnSpc>
                <a:spcPts val="2780"/>
              </a:lnSpc>
            </a:pPr>
            <a:r>
              <a:rPr dirty="0"/>
              <a:t>Cílem kalkulačního systému v užším pojetí je řízení hospodárnosti,</a:t>
            </a:r>
          </a:p>
          <a:p>
            <a:pPr marL="12700" marR="206375">
              <a:lnSpc>
                <a:spcPct val="93000"/>
              </a:lnSpc>
              <a:spcBef>
                <a:spcPts val="100"/>
              </a:spcBef>
            </a:pPr>
            <a:r>
              <a:rPr dirty="0"/>
              <a:t>a to primárně jednicových, popř. ostatních variabilních nákladů. Vytvářejí ho jednotlivé kalkulace variabilních nákladů výkonů, zpravidla oddělující část jednicových nákladů od kalkulované variabilní režie. Základním smyslem těchto kalkulací je působit na minimalizaci variabilních nákladů vyvolaných jednotkou výkonu.</a:t>
            </a:r>
          </a:p>
          <a:p>
            <a:pPr marL="12700" marR="5080">
              <a:lnSpc>
                <a:spcPct val="93000"/>
              </a:lnSpc>
              <a:spcBef>
                <a:spcPts val="1400"/>
              </a:spcBef>
            </a:pPr>
            <a:r>
              <a:rPr dirty="0"/>
              <a:t>Obecně vyjádřený cíl kalkulačního systému v širším pojetí je rozsáhlejší: měl by být syntetickým nástrojem nejen řízení úspornosti, ale i výtěžnosti ekonomických zdrojů, která je ovlivněna zejména využitím kapacit, k nimž se váží fixní náklady, a celostně chápané ekonomické efektivnosti výkonů, kterou kromě úspornosti a výtěžnosti ovlivňuje ještě účinnost vynakládání ekonomických zdrojů a schopnost podniku je zhodnotit ve vztahu k vnějšímu tržnímu prostředí.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lang="cs-CZ" dirty="0" smtClean="0"/>
              <a:t>Využití kalkulací v řízení</a:t>
            </a:r>
            <a:endParaRPr lang="cs-CZ" dirty="0"/>
          </a:p>
        </p:txBody>
      </p:sp>
      <p:sp>
        <p:nvSpPr>
          <p:cNvPr id="3" name="object 3"/>
          <p:cNvSpPr txBox="1"/>
          <p:nvPr/>
        </p:nvSpPr>
        <p:spPr>
          <a:xfrm>
            <a:off x="490530" y="1808386"/>
            <a:ext cx="9077325" cy="5362430"/>
          </a:xfrm>
          <a:prstGeom prst="rect">
            <a:avLst/>
          </a:prstGeom>
        </p:spPr>
        <p:txBody>
          <a:bodyPr vert="horz" wrap="square" lIns="0" tIns="0" rIns="0" bIns="0" rtlCol="0">
            <a:spAutoFit/>
          </a:bodyPr>
          <a:lstStyle/>
          <a:p>
            <a:pPr marL="349250" marR="297815" indent="-336550">
              <a:lnSpc>
                <a:spcPts val="2680"/>
              </a:lnSpc>
              <a:buClr>
                <a:srgbClr val="FFFFFF"/>
              </a:buClr>
              <a:buFont typeface="Times New Roman"/>
              <a:buChar char="•"/>
              <a:tabLst>
                <a:tab pos="349885" algn="l"/>
              </a:tabLst>
            </a:pPr>
            <a:r>
              <a:rPr lang="cs-CZ" sz="2400" b="1" dirty="0" smtClean="0">
                <a:solidFill>
                  <a:srgbClr val="FFFFFF"/>
                </a:solidFill>
                <a:latin typeface="Arial"/>
                <a:cs typeface="Arial"/>
              </a:rPr>
              <a:t>podklad pro rozhodování o optimálním sortimentním složení prodávaných výkonů a o způsobu jejich provádění („Make</a:t>
            </a:r>
            <a:r>
              <a:rPr lang="cs-CZ" sz="2400" b="1" dirty="0" smtClean="0">
                <a:solidFill>
                  <a:srgbClr val="FFFFFF"/>
                </a:solidFill>
                <a:latin typeface="Times New Roman"/>
                <a:cs typeface="Times New Roman"/>
              </a:rPr>
              <a:t> </a:t>
            </a:r>
            <a:r>
              <a:rPr lang="cs-CZ" sz="2400" b="1" dirty="0" err="1" smtClean="0">
                <a:solidFill>
                  <a:srgbClr val="FFFFFF"/>
                </a:solidFill>
                <a:latin typeface="Arial"/>
                <a:cs typeface="Arial"/>
              </a:rPr>
              <a:t>or</a:t>
            </a:r>
            <a:r>
              <a:rPr lang="cs-CZ" sz="2400" b="1" dirty="0" smtClean="0">
                <a:solidFill>
                  <a:srgbClr val="FFFFFF"/>
                </a:solidFill>
                <a:latin typeface="Times New Roman"/>
                <a:cs typeface="Times New Roman"/>
              </a:rPr>
              <a:t> </a:t>
            </a:r>
            <a:r>
              <a:rPr lang="cs-CZ" sz="2400" b="1" dirty="0" smtClean="0">
                <a:solidFill>
                  <a:srgbClr val="FFFFFF"/>
                </a:solidFill>
                <a:latin typeface="Arial"/>
                <a:cs typeface="Arial"/>
              </a:rPr>
              <a:t>Buy“)</a:t>
            </a:r>
            <a:endParaRPr lang="cs-CZ" sz="2400" dirty="0" smtClean="0">
              <a:latin typeface="Arial"/>
              <a:cs typeface="Arial"/>
            </a:endParaRPr>
          </a:p>
          <a:p>
            <a:pPr marL="349250" marR="711200" indent="-336550">
              <a:lnSpc>
                <a:spcPct val="93000"/>
              </a:lnSpc>
              <a:spcBef>
                <a:spcPts val="1345"/>
              </a:spcBef>
              <a:buClr>
                <a:srgbClr val="FFFFFF"/>
              </a:buClr>
              <a:buFont typeface="Times New Roman"/>
              <a:buChar char="•"/>
              <a:tabLst>
                <a:tab pos="349885" algn="l"/>
              </a:tabLst>
            </a:pPr>
            <a:r>
              <a:rPr lang="cs-CZ" sz="2400" b="1" dirty="0" smtClean="0">
                <a:solidFill>
                  <a:srgbClr val="FFFFFF"/>
                </a:solidFill>
                <a:latin typeface="Arial"/>
                <a:cs typeface="Arial"/>
              </a:rPr>
              <a:t>jako vnitropodnikové ceny </a:t>
            </a:r>
            <a:r>
              <a:rPr lang="cs-CZ" sz="2400" dirty="0" smtClean="0">
                <a:solidFill>
                  <a:srgbClr val="FFFFFF"/>
                </a:solidFill>
                <a:latin typeface="Arial"/>
                <a:cs typeface="Arial"/>
              </a:rPr>
              <a:t>umožňují zobrazit vztahy mezi odpovědnostními útvary a způsobem ocenění </a:t>
            </a:r>
            <a:r>
              <a:rPr lang="cs-CZ" sz="2400" b="1" dirty="0" smtClean="0">
                <a:solidFill>
                  <a:srgbClr val="FFFFFF"/>
                </a:solidFill>
                <a:latin typeface="Arial"/>
                <a:cs typeface="Arial"/>
              </a:rPr>
              <a:t>ovlivňovat chování pracovníků k souladu s podnikovými cíli</a:t>
            </a:r>
            <a:r>
              <a:rPr lang="cs-CZ" sz="2400" dirty="0" smtClean="0">
                <a:solidFill>
                  <a:srgbClr val="FFFFFF"/>
                </a:solidFill>
                <a:latin typeface="Arial"/>
                <a:cs typeface="Arial"/>
              </a:rPr>
              <a:t>,</a:t>
            </a:r>
            <a:endParaRPr lang="cs-CZ" sz="2400" dirty="0" smtClean="0">
              <a:latin typeface="Arial"/>
              <a:cs typeface="Arial"/>
            </a:endParaRPr>
          </a:p>
          <a:p>
            <a:pPr marL="349250" marR="1026160" indent="-336550">
              <a:lnSpc>
                <a:spcPts val="2690"/>
              </a:lnSpc>
              <a:spcBef>
                <a:spcPts val="1445"/>
              </a:spcBef>
              <a:buClr>
                <a:srgbClr val="FFFFFF"/>
              </a:buClr>
              <a:buFont typeface="Times New Roman"/>
              <a:buChar char="•"/>
              <a:tabLst>
                <a:tab pos="349885" algn="l"/>
              </a:tabLst>
            </a:pPr>
            <a:r>
              <a:rPr lang="cs-CZ" sz="2400" b="1" dirty="0" smtClean="0">
                <a:solidFill>
                  <a:srgbClr val="FFFFFF"/>
                </a:solidFill>
                <a:latin typeface="Arial"/>
                <a:cs typeface="Arial"/>
              </a:rPr>
              <a:t>nástroj řízení hospodárnosti </a:t>
            </a:r>
            <a:r>
              <a:rPr lang="cs-CZ" sz="2400" dirty="0" smtClean="0">
                <a:solidFill>
                  <a:srgbClr val="FFFFFF"/>
                </a:solidFill>
                <a:latin typeface="Arial"/>
                <a:cs typeface="Arial"/>
              </a:rPr>
              <a:t>zejména při vynakládání jednicových, popř. ostatních variabilních nákladů výkonů,</a:t>
            </a:r>
            <a:endParaRPr lang="cs-CZ" sz="2400" dirty="0" smtClean="0">
              <a:latin typeface="Arial"/>
              <a:cs typeface="Arial"/>
            </a:endParaRPr>
          </a:p>
          <a:p>
            <a:pPr marL="349250" indent="-336550">
              <a:lnSpc>
                <a:spcPts val="2785"/>
              </a:lnSpc>
              <a:spcBef>
                <a:spcPts val="1130"/>
              </a:spcBef>
              <a:buClr>
                <a:srgbClr val="FFFFFF"/>
              </a:buClr>
              <a:buFont typeface="Times New Roman"/>
              <a:buChar char="•"/>
              <a:tabLst>
                <a:tab pos="349885" algn="l"/>
              </a:tabLst>
            </a:pPr>
            <a:r>
              <a:rPr lang="cs-CZ" sz="2400" dirty="0" smtClean="0">
                <a:solidFill>
                  <a:srgbClr val="FFFFFF"/>
                </a:solidFill>
                <a:latin typeface="Arial"/>
                <a:cs typeface="Arial"/>
              </a:rPr>
              <a:t>nástroj široce využívaný pro zhodnocení variantních </a:t>
            </a:r>
            <a:r>
              <a:rPr lang="cs-CZ" sz="2400" b="1" dirty="0" smtClean="0">
                <a:solidFill>
                  <a:srgbClr val="FFFFFF"/>
                </a:solidFill>
                <a:latin typeface="Arial"/>
                <a:cs typeface="Arial"/>
              </a:rPr>
              <a:t>cenových</a:t>
            </a:r>
            <a:endParaRPr lang="cs-CZ" sz="2400" dirty="0" smtClean="0">
              <a:latin typeface="Arial"/>
              <a:cs typeface="Arial"/>
            </a:endParaRPr>
          </a:p>
          <a:p>
            <a:pPr marL="349250">
              <a:lnSpc>
                <a:spcPts val="2785"/>
              </a:lnSpc>
            </a:pPr>
            <a:r>
              <a:rPr lang="cs-CZ" sz="2400" b="1" dirty="0" smtClean="0">
                <a:solidFill>
                  <a:srgbClr val="FFFFFF"/>
                </a:solidFill>
                <a:latin typeface="Arial"/>
                <a:cs typeface="Arial"/>
              </a:rPr>
              <a:t>úvah</a:t>
            </a:r>
            <a:r>
              <a:rPr lang="cs-CZ" sz="2400" dirty="0" smtClean="0">
                <a:solidFill>
                  <a:srgbClr val="FFFFFF"/>
                </a:solidFill>
                <a:latin typeface="Arial"/>
                <a:cs typeface="Arial"/>
              </a:rPr>
              <a:t>,</a:t>
            </a:r>
            <a:endParaRPr lang="cs-CZ" sz="2400" dirty="0" smtClean="0">
              <a:latin typeface="Arial"/>
              <a:cs typeface="Arial"/>
            </a:endParaRPr>
          </a:p>
          <a:p>
            <a:pPr marL="349250" indent="-336550">
              <a:lnSpc>
                <a:spcPct val="100000"/>
              </a:lnSpc>
              <a:spcBef>
                <a:spcPts val="1185"/>
              </a:spcBef>
              <a:buClr>
                <a:srgbClr val="FFFFFF"/>
              </a:buClr>
              <a:buFont typeface="Times New Roman"/>
              <a:buChar char="•"/>
              <a:tabLst>
                <a:tab pos="349885" algn="l"/>
              </a:tabLst>
            </a:pPr>
            <a:r>
              <a:rPr lang="cs-CZ" sz="2400" b="1" dirty="0" smtClean="0">
                <a:solidFill>
                  <a:srgbClr val="FFFFFF"/>
                </a:solidFill>
                <a:latin typeface="Arial"/>
                <a:cs typeface="Arial"/>
              </a:rPr>
              <a:t>podklad pro zpracování rozpočtů nákladů, výnosů a zisku</a:t>
            </a:r>
            <a:r>
              <a:rPr lang="cs-CZ" sz="2400" dirty="0" smtClean="0">
                <a:solidFill>
                  <a:srgbClr val="FFFFFF"/>
                </a:solidFill>
                <a:latin typeface="Arial"/>
                <a:cs typeface="Arial"/>
              </a:rPr>
              <a:t>,</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a</a:t>
            </a:r>
            <a:endParaRPr lang="cs-CZ" sz="2400" dirty="0" smtClean="0">
              <a:latin typeface="Arial"/>
              <a:cs typeface="Arial"/>
            </a:endParaRPr>
          </a:p>
          <a:p>
            <a:pPr marL="349250" indent="-336550">
              <a:lnSpc>
                <a:spcPts val="2785"/>
              </a:lnSpc>
              <a:spcBef>
                <a:spcPts val="1200"/>
              </a:spcBef>
              <a:buClr>
                <a:srgbClr val="FFFFFF"/>
              </a:buClr>
              <a:buFont typeface="Times New Roman"/>
              <a:buChar char="•"/>
              <a:tabLst>
                <a:tab pos="349885" algn="l"/>
              </a:tabLst>
            </a:pPr>
            <a:r>
              <a:rPr lang="cs-CZ" sz="2400" b="1" dirty="0" smtClean="0">
                <a:solidFill>
                  <a:srgbClr val="FFFFFF"/>
                </a:solidFill>
                <a:latin typeface="Arial"/>
                <a:cs typeface="Arial"/>
              </a:rPr>
              <a:t>ocenění stavu a změny stavu nedokončené výroby,</a:t>
            </a:r>
            <a:endParaRPr lang="cs-CZ" sz="2400" dirty="0" smtClean="0">
              <a:latin typeface="Arial"/>
              <a:cs typeface="Arial"/>
            </a:endParaRPr>
          </a:p>
          <a:p>
            <a:pPr marL="349250">
              <a:lnSpc>
                <a:spcPts val="2785"/>
              </a:lnSpc>
            </a:pPr>
            <a:r>
              <a:rPr lang="cs-CZ" sz="2400" b="1" dirty="0" smtClean="0">
                <a:solidFill>
                  <a:srgbClr val="FFFFFF"/>
                </a:solidFill>
                <a:latin typeface="Arial"/>
                <a:cs typeface="Arial"/>
              </a:rPr>
              <a:t>polotovarů, hotových výkonů a jiných aktivovaných výkonů</a:t>
            </a:r>
            <a:r>
              <a:rPr lang="cs-CZ" sz="2400" dirty="0" smtClean="0">
                <a:solidFill>
                  <a:srgbClr val="FFFFFF"/>
                </a:solidFill>
                <a:latin typeface="Arial"/>
                <a:cs typeface="Arial"/>
              </a:rPr>
              <a:t>.</a:t>
            </a:r>
            <a:endParaRPr lang="cs-CZ" sz="24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dirty="0"/>
              <a:t>Prvky kalkulačního systému</a:t>
            </a:r>
          </a:p>
        </p:txBody>
      </p:sp>
      <p:grpSp>
        <p:nvGrpSpPr>
          <p:cNvPr id="16" name="Group 1"/>
          <p:cNvGrpSpPr>
            <a:grpSpLocks noChangeAspect="1"/>
          </p:cNvGrpSpPr>
          <p:nvPr/>
        </p:nvGrpSpPr>
        <p:grpSpPr bwMode="auto">
          <a:xfrm>
            <a:off x="1079500" y="2135505"/>
            <a:ext cx="8001000" cy="4160520"/>
            <a:chOff x="1417" y="1417"/>
            <a:chExt cx="9000" cy="4680"/>
          </a:xfrm>
        </p:grpSpPr>
        <p:sp>
          <p:nvSpPr>
            <p:cNvPr id="17" name="AutoShape 29"/>
            <p:cNvSpPr>
              <a:spLocks noChangeAspect="1" noChangeArrowheads="1" noTextEdit="1"/>
            </p:cNvSpPr>
            <p:nvPr/>
          </p:nvSpPr>
          <p:spPr bwMode="auto">
            <a:xfrm>
              <a:off x="1417" y="1417"/>
              <a:ext cx="9000" cy="4680"/>
            </a:xfrm>
            <a:prstGeom prst="rect">
              <a:avLst/>
            </a:prstGeom>
            <a:noFill/>
            <a:ln>
              <a:no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8" name="Text Box 28"/>
            <p:cNvSpPr txBox="1">
              <a:spLocks noChangeArrowheads="1"/>
            </p:cNvSpPr>
            <p:nvPr/>
          </p:nvSpPr>
          <p:spPr bwMode="auto">
            <a:xfrm>
              <a:off x="5197" y="1597"/>
              <a:ext cx="1440" cy="540"/>
            </a:xfrm>
            <a:prstGeom prst="rect">
              <a:avLst/>
            </a:prstGeom>
            <a:solidFill>
              <a:srgbClr val="FFFFFF"/>
            </a:solid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en-US" sz="1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Kalkulace</a:t>
              </a:r>
              <a:endParaRPr kumimoji="0" lang="cs-CZ" altLang="en-US" sz="1600" b="0" i="0" u="none" strike="noStrike" cap="none" normalizeH="0" baseline="0" smtClean="0">
                <a:ln>
                  <a:noFill/>
                </a:ln>
                <a:solidFill>
                  <a:schemeClr val="tx1"/>
                </a:solidFill>
                <a:effectLst/>
                <a:latin typeface="Arial" panose="020B0604020202020204" pitchFamily="34" charset="0"/>
              </a:endParaRPr>
            </a:p>
          </p:txBody>
        </p:sp>
        <p:sp>
          <p:nvSpPr>
            <p:cNvPr id="19" name="Text Box 27"/>
            <p:cNvSpPr txBox="1">
              <a:spLocks noChangeArrowheads="1"/>
            </p:cNvSpPr>
            <p:nvPr/>
          </p:nvSpPr>
          <p:spPr bwMode="auto">
            <a:xfrm>
              <a:off x="7717" y="2497"/>
              <a:ext cx="1440" cy="540"/>
            </a:xfrm>
            <a:prstGeom prst="rect">
              <a:avLst/>
            </a:prstGeom>
            <a:solidFill>
              <a:srgbClr val="FFFFFF"/>
            </a:solid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en-US" sz="1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Ceny</a:t>
              </a:r>
              <a:endParaRPr kumimoji="0" lang="cs-CZ" altLang="en-US" sz="1600" b="0" i="0" u="none" strike="noStrike" cap="none" normalizeH="0" baseline="0" smtClean="0">
                <a:ln>
                  <a:noFill/>
                </a:ln>
                <a:solidFill>
                  <a:schemeClr val="tx1"/>
                </a:solidFill>
                <a:effectLst/>
                <a:latin typeface="Arial" panose="020B0604020202020204" pitchFamily="34" charset="0"/>
              </a:endParaRPr>
            </a:p>
          </p:txBody>
        </p:sp>
        <p:sp>
          <p:nvSpPr>
            <p:cNvPr id="20" name="Text Box 26"/>
            <p:cNvSpPr txBox="1">
              <a:spLocks noChangeArrowheads="1"/>
            </p:cNvSpPr>
            <p:nvPr/>
          </p:nvSpPr>
          <p:spPr bwMode="auto">
            <a:xfrm>
              <a:off x="3937" y="2497"/>
              <a:ext cx="1440" cy="540"/>
            </a:xfrm>
            <a:prstGeom prst="rect">
              <a:avLst/>
            </a:prstGeom>
            <a:solidFill>
              <a:srgbClr val="FFFFFF"/>
            </a:solid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en-US" sz="16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Nákladů</a:t>
              </a:r>
              <a:endParaRPr kumimoji="0" lang="cs-CZ" altLang="en-US" sz="1600" b="0" i="0" u="none" strike="noStrike" cap="none" normalizeH="0" baseline="0" dirty="0" smtClean="0">
                <a:ln>
                  <a:noFill/>
                </a:ln>
                <a:solidFill>
                  <a:schemeClr val="tx1"/>
                </a:solidFill>
                <a:effectLst/>
                <a:latin typeface="Arial" panose="020B0604020202020204" pitchFamily="34" charset="0"/>
              </a:endParaRPr>
            </a:p>
          </p:txBody>
        </p:sp>
        <p:sp>
          <p:nvSpPr>
            <p:cNvPr id="21" name="Text Box 25"/>
            <p:cNvSpPr txBox="1">
              <a:spLocks noChangeArrowheads="1"/>
            </p:cNvSpPr>
            <p:nvPr/>
          </p:nvSpPr>
          <p:spPr bwMode="auto">
            <a:xfrm>
              <a:off x="3397" y="3397"/>
              <a:ext cx="1440" cy="540"/>
            </a:xfrm>
            <a:prstGeom prst="rect">
              <a:avLst/>
            </a:prstGeom>
            <a:solidFill>
              <a:srgbClr val="FFFFFF"/>
            </a:solid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en-US" sz="1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Předběžná</a:t>
              </a:r>
              <a:endParaRPr kumimoji="0" lang="cs-CZ" altLang="en-US" sz="1600" b="0" i="0" u="none" strike="noStrike" cap="none" normalizeH="0" baseline="0" smtClean="0">
                <a:ln>
                  <a:noFill/>
                </a:ln>
                <a:solidFill>
                  <a:schemeClr val="tx1"/>
                </a:solidFill>
                <a:effectLst/>
                <a:latin typeface="Arial" panose="020B0604020202020204" pitchFamily="34" charset="0"/>
              </a:endParaRPr>
            </a:p>
          </p:txBody>
        </p:sp>
        <p:sp>
          <p:nvSpPr>
            <p:cNvPr id="22" name="Text Box 24"/>
            <p:cNvSpPr txBox="1">
              <a:spLocks noChangeArrowheads="1"/>
            </p:cNvSpPr>
            <p:nvPr/>
          </p:nvSpPr>
          <p:spPr bwMode="auto">
            <a:xfrm>
              <a:off x="2497" y="4297"/>
              <a:ext cx="1440" cy="540"/>
            </a:xfrm>
            <a:prstGeom prst="rect">
              <a:avLst/>
            </a:prstGeom>
            <a:solidFill>
              <a:srgbClr val="FFFFFF"/>
            </a:solid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en-US" sz="1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Propočtová</a:t>
              </a:r>
              <a:endParaRPr kumimoji="0" lang="cs-CZ" altLang="en-US" sz="1600" b="0" i="0" u="none" strike="noStrike" cap="none" normalizeH="0" baseline="0" smtClean="0">
                <a:ln>
                  <a:noFill/>
                </a:ln>
                <a:solidFill>
                  <a:schemeClr val="tx1"/>
                </a:solidFill>
                <a:effectLst/>
                <a:latin typeface="Arial" panose="020B0604020202020204" pitchFamily="34" charset="0"/>
              </a:endParaRPr>
            </a:p>
          </p:txBody>
        </p:sp>
        <p:sp>
          <p:nvSpPr>
            <p:cNvPr id="23" name="Text Box 23"/>
            <p:cNvSpPr txBox="1">
              <a:spLocks noChangeArrowheads="1"/>
            </p:cNvSpPr>
            <p:nvPr/>
          </p:nvSpPr>
          <p:spPr bwMode="auto">
            <a:xfrm>
              <a:off x="1597" y="5197"/>
              <a:ext cx="1440" cy="720"/>
            </a:xfrm>
            <a:prstGeom prst="rect">
              <a:avLst/>
            </a:prstGeom>
            <a:solidFill>
              <a:srgbClr val="FFFFFF"/>
            </a:solid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en-US" sz="1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Reálných nákladů</a:t>
              </a:r>
              <a:endParaRPr kumimoji="0" lang="cs-CZ" altLang="en-US" sz="1600" b="0" i="0" u="none" strike="noStrike" cap="none" normalizeH="0" baseline="0" smtClean="0">
                <a:ln>
                  <a:noFill/>
                </a:ln>
                <a:solidFill>
                  <a:schemeClr val="tx1"/>
                </a:solidFill>
                <a:effectLst/>
                <a:latin typeface="Arial" panose="020B0604020202020204" pitchFamily="34" charset="0"/>
              </a:endParaRPr>
            </a:p>
          </p:txBody>
        </p:sp>
        <p:sp>
          <p:nvSpPr>
            <p:cNvPr id="24" name="Text Box 22"/>
            <p:cNvSpPr txBox="1">
              <a:spLocks noChangeArrowheads="1"/>
            </p:cNvSpPr>
            <p:nvPr/>
          </p:nvSpPr>
          <p:spPr bwMode="auto">
            <a:xfrm>
              <a:off x="5377" y="3397"/>
              <a:ext cx="1440" cy="540"/>
            </a:xfrm>
            <a:prstGeom prst="rect">
              <a:avLst/>
            </a:prstGeom>
            <a:solidFill>
              <a:srgbClr val="FFFFFF"/>
            </a:solid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en-US" sz="1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Výsledná</a:t>
              </a:r>
              <a:endParaRPr kumimoji="0" lang="cs-CZ" altLang="en-US" sz="1600" b="0" i="0" u="none" strike="noStrike" cap="none" normalizeH="0" baseline="0" smtClean="0">
                <a:ln>
                  <a:noFill/>
                </a:ln>
                <a:solidFill>
                  <a:schemeClr val="tx1"/>
                </a:solidFill>
                <a:effectLst/>
                <a:latin typeface="Arial" panose="020B0604020202020204" pitchFamily="34" charset="0"/>
              </a:endParaRPr>
            </a:p>
          </p:txBody>
        </p:sp>
        <p:sp>
          <p:nvSpPr>
            <p:cNvPr id="25" name="Text Box 21"/>
            <p:cNvSpPr txBox="1">
              <a:spLocks noChangeArrowheads="1"/>
            </p:cNvSpPr>
            <p:nvPr/>
          </p:nvSpPr>
          <p:spPr bwMode="auto">
            <a:xfrm>
              <a:off x="4477" y="4297"/>
              <a:ext cx="1440" cy="540"/>
            </a:xfrm>
            <a:prstGeom prst="rect">
              <a:avLst/>
            </a:prstGeom>
            <a:solidFill>
              <a:srgbClr val="FFFFFF"/>
            </a:solid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en-US" sz="1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Plánová</a:t>
              </a:r>
              <a:endParaRPr kumimoji="0" lang="cs-CZ" altLang="en-US" sz="1600" b="0" i="0" u="none" strike="noStrike" cap="none" normalizeH="0" baseline="0" smtClean="0">
                <a:ln>
                  <a:noFill/>
                </a:ln>
                <a:solidFill>
                  <a:schemeClr val="tx1"/>
                </a:solidFill>
                <a:effectLst/>
                <a:latin typeface="Arial" panose="020B0604020202020204" pitchFamily="34" charset="0"/>
              </a:endParaRPr>
            </a:p>
          </p:txBody>
        </p:sp>
        <p:sp>
          <p:nvSpPr>
            <p:cNvPr id="26" name="Text Box 20"/>
            <p:cNvSpPr txBox="1">
              <a:spLocks noChangeArrowheads="1"/>
            </p:cNvSpPr>
            <p:nvPr/>
          </p:nvSpPr>
          <p:spPr bwMode="auto">
            <a:xfrm>
              <a:off x="6457" y="4297"/>
              <a:ext cx="1440" cy="540"/>
            </a:xfrm>
            <a:prstGeom prst="rect">
              <a:avLst/>
            </a:prstGeom>
            <a:solidFill>
              <a:srgbClr val="FFFFFF"/>
            </a:solid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en-US" sz="1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Operativní</a:t>
              </a:r>
              <a:endParaRPr kumimoji="0" lang="cs-CZ" altLang="en-US" sz="1600" b="0" i="0" u="none" strike="noStrike" cap="none" normalizeH="0" baseline="0" smtClean="0">
                <a:ln>
                  <a:noFill/>
                </a:ln>
                <a:solidFill>
                  <a:schemeClr val="tx1"/>
                </a:solidFill>
                <a:effectLst/>
                <a:latin typeface="Arial" panose="020B0604020202020204" pitchFamily="34" charset="0"/>
              </a:endParaRPr>
            </a:p>
          </p:txBody>
        </p:sp>
        <p:sp>
          <p:nvSpPr>
            <p:cNvPr id="27" name="Text Box 19"/>
            <p:cNvSpPr txBox="1">
              <a:spLocks noChangeArrowheads="1"/>
            </p:cNvSpPr>
            <p:nvPr/>
          </p:nvSpPr>
          <p:spPr bwMode="auto">
            <a:xfrm>
              <a:off x="3937" y="5197"/>
              <a:ext cx="1440" cy="720"/>
            </a:xfrm>
            <a:prstGeom prst="rect">
              <a:avLst/>
            </a:prstGeom>
            <a:solidFill>
              <a:srgbClr val="FFFFFF"/>
            </a:solid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en-US" sz="1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Cílových nákladů</a:t>
              </a:r>
              <a:endParaRPr kumimoji="0" lang="cs-CZ" altLang="en-US" sz="1600" b="0" i="0" u="none" strike="noStrike" cap="none" normalizeH="0" baseline="0" smtClean="0">
                <a:ln>
                  <a:noFill/>
                </a:ln>
                <a:solidFill>
                  <a:schemeClr val="tx1"/>
                </a:solidFill>
                <a:effectLst/>
                <a:latin typeface="Arial" panose="020B0604020202020204" pitchFamily="34" charset="0"/>
              </a:endParaRPr>
            </a:p>
          </p:txBody>
        </p:sp>
        <p:sp>
          <p:nvSpPr>
            <p:cNvPr id="28" name="Line 18"/>
            <p:cNvSpPr>
              <a:spLocks noChangeShapeType="1"/>
            </p:cNvSpPr>
            <p:nvPr/>
          </p:nvSpPr>
          <p:spPr bwMode="auto">
            <a:xfrm>
              <a:off x="5917" y="2137"/>
              <a:ext cx="0" cy="18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29" name="Line 17"/>
            <p:cNvSpPr>
              <a:spLocks noChangeShapeType="1"/>
            </p:cNvSpPr>
            <p:nvPr/>
          </p:nvSpPr>
          <p:spPr bwMode="auto">
            <a:xfrm flipV="1">
              <a:off x="4657" y="2317"/>
              <a:ext cx="0" cy="18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30" name="Line 16"/>
            <p:cNvSpPr>
              <a:spLocks noChangeShapeType="1"/>
            </p:cNvSpPr>
            <p:nvPr/>
          </p:nvSpPr>
          <p:spPr bwMode="auto">
            <a:xfrm>
              <a:off x="4657" y="2317"/>
              <a:ext cx="3780" cy="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31" name="Line 15"/>
            <p:cNvSpPr>
              <a:spLocks noChangeShapeType="1"/>
            </p:cNvSpPr>
            <p:nvPr/>
          </p:nvSpPr>
          <p:spPr bwMode="auto">
            <a:xfrm>
              <a:off x="8437" y="2317"/>
              <a:ext cx="0" cy="18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32" name="Line 14"/>
            <p:cNvSpPr>
              <a:spLocks noChangeShapeType="1"/>
            </p:cNvSpPr>
            <p:nvPr/>
          </p:nvSpPr>
          <p:spPr bwMode="auto">
            <a:xfrm>
              <a:off x="4657" y="3037"/>
              <a:ext cx="0" cy="18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33" name="Line 13"/>
            <p:cNvSpPr>
              <a:spLocks noChangeShapeType="1"/>
            </p:cNvSpPr>
            <p:nvPr/>
          </p:nvSpPr>
          <p:spPr bwMode="auto">
            <a:xfrm flipV="1">
              <a:off x="4117" y="3217"/>
              <a:ext cx="1" cy="18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34" name="Line 12"/>
            <p:cNvSpPr>
              <a:spLocks noChangeShapeType="1"/>
            </p:cNvSpPr>
            <p:nvPr/>
          </p:nvSpPr>
          <p:spPr bwMode="auto">
            <a:xfrm flipV="1">
              <a:off x="6097" y="3217"/>
              <a:ext cx="1" cy="18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35" name="Line 11"/>
            <p:cNvSpPr>
              <a:spLocks noChangeShapeType="1"/>
            </p:cNvSpPr>
            <p:nvPr/>
          </p:nvSpPr>
          <p:spPr bwMode="auto">
            <a:xfrm>
              <a:off x="4117" y="3937"/>
              <a:ext cx="1" cy="18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36" name="Line 10"/>
            <p:cNvSpPr>
              <a:spLocks noChangeShapeType="1"/>
            </p:cNvSpPr>
            <p:nvPr/>
          </p:nvSpPr>
          <p:spPr bwMode="auto">
            <a:xfrm flipV="1">
              <a:off x="3217" y="4117"/>
              <a:ext cx="1" cy="18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37" name="Line 9"/>
            <p:cNvSpPr>
              <a:spLocks noChangeShapeType="1"/>
            </p:cNvSpPr>
            <p:nvPr/>
          </p:nvSpPr>
          <p:spPr bwMode="auto">
            <a:xfrm flipV="1">
              <a:off x="5197" y="4117"/>
              <a:ext cx="1" cy="18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38" name="Line 8"/>
            <p:cNvSpPr>
              <a:spLocks noChangeShapeType="1"/>
            </p:cNvSpPr>
            <p:nvPr/>
          </p:nvSpPr>
          <p:spPr bwMode="auto">
            <a:xfrm flipV="1">
              <a:off x="7177" y="4117"/>
              <a:ext cx="1" cy="18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39" name="Line 7"/>
            <p:cNvSpPr>
              <a:spLocks noChangeShapeType="1"/>
            </p:cNvSpPr>
            <p:nvPr/>
          </p:nvSpPr>
          <p:spPr bwMode="auto">
            <a:xfrm>
              <a:off x="3217" y="4837"/>
              <a:ext cx="1" cy="18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40" name="Line 6"/>
            <p:cNvSpPr>
              <a:spLocks noChangeShapeType="1"/>
            </p:cNvSpPr>
            <p:nvPr/>
          </p:nvSpPr>
          <p:spPr bwMode="auto">
            <a:xfrm flipV="1">
              <a:off x="2317" y="5017"/>
              <a:ext cx="1" cy="18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41" name="Line 5"/>
            <p:cNvSpPr>
              <a:spLocks noChangeShapeType="1"/>
            </p:cNvSpPr>
            <p:nvPr/>
          </p:nvSpPr>
          <p:spPr bwMode="auto">
            <a:xfrm flipV="1">
              <a:off x="4657" y="5017"/>
              <a:ext cx="1" cy="18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42" name="Line 4"/>
            <p:cNvSpPr>
              <a:spLocks noChangeShapeType="1"/>
            </p:cNvSpPr>
            <p:nvPr/>
          </p:nvSpPr>
          <p:spPr bwMode="auto">
            <a:xfrm>
              <a:off x="2317" y="5017"/>
              <a:ext cx="2340" cy="1"/>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43" name="Line 3"/>
            <p:cNvSpPr>
              <a:spLocks noChangeShapeType="1"/>
            </p:cNvSpPr>
            <p:nvPr/>
          </p:nvSpPr>
          <p:spPr bwMode="auto">
            <a:xfrm>
              <a:off x="3217" y="4117"/>
              <a:ext cx="3960" cy="1"/>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44" name="Line 2"/>
            <p:cNvSpPr>
              <a:spLocks noChangeShapeType="1"/>
            </p:cNvSpPr>
            <p:nvPr/>
          </p:nvSpPr>
          <p:spPr bwMode="auto">
            <a:xfrm>
              <a:off x="4117" y="3217"/>
              <a:ext cx="1980" cy="1"/>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dirty="0"/>
              <a:t>Propočtová kalkulace</a:t>
            </a:r>
          </a:p>
        </p:txBody>
      </p:sp>
      <p:sp>
        <p:nvSpPr>
          <p:cNvPr id="3" name="object 3"/>
          <p:cNvSpPr txBox="1"/>
          <p:nvPr/>
        </p:nvSpPr>
        <p:spPr>
          <a:xfrm>
            <a:off x="490523" y="1834294"/>
            <a:ext cx="9077325" cy="4003660"/>
          </a:xfrm>
          <a:prstGeom prst="rect">
            <a:avLst/>
          </a:prstGeom>
        </p:spPr>
        <p:txBody>
          <a:bodyPr vert="horz" wrap="square" lIns="0" tIns="0" rIns="0" bIns="0" rtlCol="0">
            <a:spAutoFit/>
          </a:bodyPr>
          <a:lstStyle/>
          <a:p>
            <a:pPr marL="349250" marR="309880" indent="-336550">
              <a:lnSpc>
                <a:spcPct val="100000"/>
              </a:lnSpc>
              <a:buClr>
                <a:srgbClr val="FFFFFF"/>
              </a:buClr>
              <a:buFont typeface="Times New Roman"/>
              <a:buChar char="•"/>
              <a:tabLst>
                <a:tab pos="349885" algn="l"/>
              </a:tabLst>
            </a:pPr>
            <a:r>
              <a:rPr sz="2400" dirty="0">
                <a:solidFill>
                  <a:srgbClr val="FFFFFF"/>
                </a:solidFill>
                <a:latin typeface="Arial"/>
                <a:cs typeface="Arial"/>
              </a:rPr>
              <a:t>Úkolem je</a:t>
            </a:r>
            <a:r>
              <a:rPr sz="2400" dirty="0">
                <a:solidFill>
                  <a:srgbClr val="FFFFFF"/>
                </a:solidFill>
                <a:latin typeface="Times New Roman"/>
                <a:cs typeface="Times New Roman"/>
              </a:rPr>
              <a:t> </a:t>
            </a:r>
            <a:r>
              <a:rPr sz="2400" dirty="0">
                <a:solidFill>
                  <a:srgbClr val="FFFFFF"/>
                </a:solidFill>
                <a:latin typeface="Arial"/>
                <a:cs typeface="Arial"/>
              </a:rPr>
              <a:t>dát podklady</a:t>
            </a:r>
            <a:r>
              <a:rPr sz="2400" dirty="0">
                <a:solidFill>
                  <a:srgbClr val="FFFFFF"/>
                </a:solidFill>
                <a:latin typeface="Times New Roman"/>
                <a:cs typeface="Times New Roman"/>
              </a:rPr>
              <a:t> </a:t>
            </a:r>
            <a:r>
              <a:rPr sz="2400" dirty="0">
                <a:solidFill>
                  <a:srgbClr val="FFFFFF"/>
                </a:solidFill>
                <a:latin typeface="Arial"/>
                <a:cs typeface="Arial"/>
              </a:rPr>
              <a:t>pro</a:t>
            </a:r>
            <a:r>
              <a:rPr sz="2400" dirty="0">
                <a:solidFill>
                  <a:srgbClr val="FFFFFF"/>
                </a:solidFill>
                <a:latin typeface="Times New Roman"/>
                <a:cs typeface="Times New Roman"/>
              </a:rPr>
              <a:t> </a:t>
            </a:r>
            <a:r>
              <a:rPr sz="2400" dirty="0">
                <a:solidFill>
                  <a:srgbClr val="FFFFFF"/>
                </a:solidFill>
                <a:latin typeface="Arial"/>
                <a:cs typeface="Arial"/>
              </a:rPr>
              <a:t>předběžné posouzení efektivnosti,</a:t>
            </a:r>
            <a:r>
              <a:rPr sz="2400" dirty="0">
                <a:solidFill>
                  <a:srgbClr val="FFFFFF"/>
                </a:solidFill>
                <a:latin typeface="Times New Roman"/>
                <a:cs typeface="Times New Roman"/>
              </a:rPr>
              <a:t> </a:t>
            </a:r>
            <a:r>
              <a:rPr sz="2400" dirty="0">
                <a:solidFill>
                  <a:srgbClr val="FFFFFF"/>
                </a:solidFill>
                <a:latin typeface="Arial"/>
                <a:cs typeface="Arial"/>
              </a:rPr>
              <a:t>resp.</a:t>
            </a:r>
            <a:r>
              <a:rPr sz="2400" dirty="0">
                <a:solidFill>
                  <a:srgbClr val="FFFFFF"/>
                </a:solidFill>
                <a:latin typeface="Times New Roman"/>
                <a:cs typeface="Times New Roman"/>
              </a:rPr>
              <a:t> </a:t>
            </a:r>
            <a:r>
              <a:rPr sz="2400" dirty="0">
                <a:solidFill>
                  <a:srgbClr val="FFFFFF"/>
                </a:solidFill>
                <a:latin typeface="Arial"/>
                <a:cs typeface="Arial"/>
              </a:rPr>
              <a:t>pro</a:t>
            </a:r>
            <a:r>
              <a:rPr sz="2400" dirty="0">
                <a:solidFill>
                  <a:srgbClr val="FFFFFF"/>
                </a:solidFill>
                <a:latin typeface="Times New Roman"/>
                <a:cs typeface="Times New Roman"/>
              </a:rPr>
              <a:t> </a:t>
            </a:r>
            <a:r>
              <a:rPr sz="2400" dirty="0">
                <a:solidFill>
                  <a:srgbClr val="FFFFFF"/>
                </a:solidFill>
                <a:latin typeface="Arial"/>
                <a:cs typeface="Arial"/>
              </a:rPr>
              <a:t>návrh ceny</a:t>
            </a:r>
            <a:r>
              <a:rPr sz="2400" dirty="0">
                <a:solidFill>
                  <a:srgbClr val="FFFFFF"/>
                </a:solidFill>
                <a:latin typeface="Times New Roman"/>
                <a:cs typeface="Times New Roman"/>
              </a:rPr>
              <a:t> </a:t>
            </a:r>
            <a:r>
              <a:rPr sz="2400" dirty="0">
                <a:solidFill>
                  <a:srgbClr val="FFFFFF"/>
                </a:solidFill>
                <a:latin typeface="Arial"/>
                <a:cs typeface="Arial"/>
              </a:rPr>
              <a:t>nově zaváděného nebo</a:t>
            </a:r>
            <a:r>
              <a:rPr sz="2400" dirty="0">
                <a:solidFill>
                  <a:srgbClr val="FFFFFF"/>
                </a:solidFill>
                <a:latin typeface="Times New Roman"/>
                <a:cs typeface="Times New Roman"/>
              </a:rPr>
              <a:t> </a:t>
            </a:r>
            <a:r>
              <a:rPr sz="2400" dirty="0">
                <a:solidFill>
                  <a:srgbClr val="FFFFFF"/>
                </a:solidFill>
                <a:latin typeface="Arial"/>
                <a:cs typeface="Arial"/>
              </a:rPr>
              <a:t>individuálně prováděného výkonu.</a:t>
            </a:r>
            <a:endParaRPr sz="2400">
              <a:latin typeface="Arial"/>
              <a:cs typeface="Arial"/>
            </a:endParaRPr>
          </a:p>
          <a:p>
            <a:pPr marL="349250" indent="-336550">
              <a:lnSpc>
                <a:spcPct val="100000"/>
              </a:lnSpc>
              <a:spcBef>
                <a:spcPts val="1390"/>
              </a:spcBef>
              <a:buClr>
                <a:srgbClr val="FFFFFF"/>
              </a:buClr>
              <a:buFont typeface="Times New Roman"/>
              <a:buChar char="•"/>
              <a:tabLst>
                <a:tab pos="349885" algn="l"/>
              </a:tabLst>
            </a:pPr>
            <a:r>
              <a:rPr sz="2400" dirty="0">
                <a:solidFill>
                  <a:srgbClr val="FFFFFF"/>
                </a:solidFill>
                <a:latin typeface="Arial"/>
                <a:cs typeface="Arial"/>
              </a:rPr>
              <a:t>Kalkulovat</a:t>
            </a:r>
            <a:r>
              <a:rPr sz="2400" dirty="0">
                <a:solidFill>
                  <a:srgbClr val="FFFFFF"/>
                </a:solidFill>
                <a:latin typeface="Times New Roman"/>
                <a:cs typeface="Times New Roman"/>
              </a:rPr>
              <a:t> </a:t>
            </a:r>
            <a:r>
              <a:rPr sz="2400" dirty="0">
                <a:solidFill>
                  <a:srgbClr val="FFFFFF"/>
                </a:solidFill>
                <a:latin typeface="Arial"/>
                <a:cs typeface="Arial"/>
              </a:rPr>
              <a:t>náklady lze</a:t>
            </a:r>
            <a:r>
              <a:rPr sz="2400" dirty="0">
                <a:solidFill>
                  <a:srgbClr val="FFFFFF"/>
                </a:solidFill>
                <a:latin typeface="Times New Roman"/>
                <a:cs typeface="Times New Roman"/>
              </a:rPr>
              <a:t> </a:t>
            </a:r>
            <a:r>
              <a:rPr sz="2400" dirty="0">
                <a:solidFill>
                  <a:srgbClr val="FFFFFF"/>
                </a:solidFill>
                <a:latin typeface="Arial"/>
                <a:cs typeface="Arial"/>
              </a:rPr>
              <a:t>přitom nejen</a:t>
            </a:r>
            <a:r>
              <a:rPr sz="2400" dirty="0">
                <a:solidFill>
                  <a:srgbClr val="FFFFFF"/>
                </a:solidFill>
                <a:latin typeface="Times New Roman"/>
                <a:cs typeface="Times New Roman"/>
              </a:rPr>
              <a:t> </a:t>
            </a:r>
            <a:r>
              <a:rPr sz="2400" dirty="0">
                <a:solidFill>
                  <a:srgbClr val="FFFFFF"/>
                </a:solidFill>
                <a:latin typeface="Arial"/>
                <a:cs typeface="Arial"/>
              </a:rPr>
              <a:t>pro</a:t>
            </a:r>
            <a:r>
              <a:rPr sz="2400" dirty="0">
                <a:solidFill>
                  <a:srgbClr val="FFFFFF"/>
                </a:solidFill>
                <a:latin typeface="Times New Roman"/>
                <a:cs typeface="Times New Roman"/>
              </a:rPr>
              <a:t> </a:t>
            </a:r>
            <a:r>
              <a:rPr sz="2400" dirty="0">
                <a:solidFill>
                  <a:srgbClr val="FFFFFF"/>
                </a:solidFill>
                <a:latin typeface="Arial"/>
                <a:cs typeface="Arial"/>
              </a:rPr>
              <a:t>výkony určené na</a:t>
            </a:r>
            <a:r>
              <a:rPr sz="2400" dirty="0">
                <a:solidFill>
                  <a:srgbClr val="FFFFFF"/>
                </a:solidFill>
                <a:latin typeface="Times New Roman"/>
                <a:cs typeface="Times New Roman"/>
              </a:rPr>
              <a:t> </a:t>
            </a:r>
            <a:r>
              <a:rPr sz="2400" dirty="0">
                <a:solidFill>
                  <a:srgbClr val="FFFFFF"/>
                </a:solidFill>
                <a:latin typeface="Arial"/>
                <a:cs typeface="Arial"/>
              </a:rPr>
              <a:t>prodej</a:t>
            </a:r>
            <a:endParaRPr sz="2400">
              <a:latin typeface="Arial"/>
              <a:cs typeface="Arial"/>
            </a:endParaRPr>
          </a:p>
          <a:p>
            <a:pPr marL="349250">
              <a:lnSpc>
                <a:spcPct val="100000"/>
              </a:lnSpc>
            </a:pPr>
            <a:r>
              <a:rPr sz="2400" dirty="0">
                <a:solidFill>
                  <a:srgbClr val="FFFFFF"/>
                </a:solidFill>
                <a:latin typeface="Arial"/>
                <a:cs typeface="Arial"/>
              </a:rPr>
              <a:t>mimo</a:t>
            </a:r>
            <a:r>
              <a:rPr sz="2400" dirty="0">
                <a:solidFill>
                  <a:srgbClr val="FFFFFF"/>
                </a:solidFill>
                <a:latin typeface="Times New Roman"/>
                <a:cs typeface="Times New Roman"/>
              </a:rPr>
              <a:t> </a:t>
            </a:r>
            <a:r>
              <a:rPr sz="2400" dirty="0">
                <a:solidFill>
                  <a:srgbClr val="FFFFFF"/>
                </a:solidFill>
                <a:latin typeface="Arial"/>
                <a:cs typeface="Arial"/>
              </a:rPr>
              <a:t>podnik,</a:t>
            </a:r>
            <a:r>
              <a:rPr sz="2400" dirty="0">
                <a:solidFill>
                  <a:srgbClr val="FFFFFF"/>
                </a:solidFill>
                <a:latin typeface="Times New Roman"/>
                <a:cs typeface="Times New Roman"/>
              </a:rPr>
              <a:t> </a:t>
            </a:r>
            <a:r>
              <a:rPr sz="2400" dirty="0">
                <a:solidFill>
                  <a:srgbClr val="FFFFFF"/>
                </a:solidFill>
                <a:latin typeface="Arial"/>
                <a:cs typeface="Arial"/>
              </a:rPr>
              <a:t>ale</a:t>
            </a:r>
            <a:r>
              <a:rPr sz="2400" dirty="0">
                <a:solidFill>
                  <a:srgbClr val="FFFFFF"/>
                </a:solidFill>
                <a:latin typeface="Times New Roman"/>
                <a:cs typeface="Times New Roman"/>
              </a:rPr>
              <a:t> </a:t>
            </a:r>
            <a:r>
              <a:rPr sz="2400" dirty="0">
                <a:solidFill>
                  <a:srgbClr val="FFFFFF"/>
                </a:solidFill>
                <a:latin typeface="Arial"/>
                <a:cs typeface="Arial"/>
              </a:rPr>
              <a:t>i</a:t>
            </a:r>
            <a:r>
              <a:rPr sz="2400" dirty="0">
                <a:solidFill>
                  <a:srgbClr val="FFFFFF"/>
                </a:solidFill>
                <a:latin typeface="Times New Roman"/>
                <a:cs typeface="Times New Roman"/>
              </a:rPr>
              <a:t> </a:t>
            </a:r>
            <a:r>
              <a:rPr sz="2400" dirty="0">
                <a:solidFill>
                  <a:srgbClr val="FFFFFF"/>
                </a:solidFill>
                <a:latin typeface="Arial"/>
                <a:cs typeface="Arial"/>
              </a:rPr>
              <a:t>pro</a:t>
            </a:r>
            <a:r>
              <a:rPr sz="2400" dirty="0">
                <a:solidFill>
                  <a:srgbClr val="FFFFFF"/>
                </a:solidFill>
                <a:latin typeface="Times New Roman"/>
                <a:cs typeface="Times New Roman"/>
              </a:rPr>
              <a:t> </a:t>
            </a:r>
            <a:r>
              <a:rPr sz="2400" dirty="0">
                <a:solidFill>
                  <a:srgbClr val="FFFFFF"/>
                </a:solidFill>
                <a:latin typeface="Arial"/>
                <a:cs typeface="Arial"/>
              </a:rPr>
              <a:t>vnitřní potřebu podniku</a:t>
            </a:r>
            <a:endParaRPr sz="2400">
              <a:latin typeface="Arial"/>
              <a:cs typeface="Arial"/>
            </a:endParaRPr>
          </a:p>
          <a:p>
            <a:pPr marL="349250" indent="-336550">
              <a:lnSpc>
                <a:spcPct val="100000"/>
              </a:lnSpc>
              <a:spcBef>
                <a:spcPts val="1405"/>
              </a:spcBef>
              <a:buClr>
                <a:srgbClr val="FFFFFF"/>
              </a:buClr>
              <a:buFont typeface="Times New Roman"/>
              <a:buChar char="•"/>
              <a:tabLst>
                <a:tab pos="349885" algn="l"/>
              </a:tabLst>
            </a:pPr>
            <a:r>
              <a:rPr sz="2400" dirty="0">
                <a:solidFill>
                  <a:srgbClr val="FFFFFF"/>
                </a:solidFill>
                <a:latin typeface="Arial"/>
                <a:cs typeface="Arial"/>
              </a:rPr>
              <a:t>Sestavuje</a:t>
            </a:r>
            <a:r>
              <a:rPr sz="2400" dirty="0">
                <a:solidFill>
                  <a:srgbClr val="FFFFFF"/>
                </a:solidFill>
                <a:latin typeface="Times New Roman"/>
                <a:cs typeface="Times New Roman"/>
              </a:rPr>
              <a:t> </a:t>
            </a:r>
            <a:r>
              <a:rPr sz="2400" dirty="0">
                <a:solidFill>
                  <a:srgbClr val="FFFFFF"/>
                </a:solidFill>
                <a:latin typeface="Arial"/>
                <a:cs typeface="Arial"/>
              </a:rPr>
              <a:t>se</a:t>
            </a:r>
            <a:r>
              <a:rPr sz="2400" dirty="0">
                <a:solidFill>
                  <a:srgbClr val="FFFFFF"/>
                </a:solidFill>
                <a:latin typeface="Times New Roman"/>
                <a:cs typeface="Times New Roman"/>
              </a:rPr>
              <a:t> </a:t>
            </a:r>
            <a:r>
              <a:rPr sz="2400" dirty="0">
                <a:solidFill>
                  <a:srgbClr val="FFFFFF"/>
                </a:solidFill>
                <a:latin typeface="Arial"/>
                <a:cs typeface="Arial"/>
              </a:rPr>
              <a:t>současně s</a:t>
            </a:r>
            <a:r>
              <a:rPr sz="2400" dirty="0">
                <a:solidFill>
                  <a:srgbClr val="FFFFFF"/>
                </a:solidFill>
                <a:latin typeface="Times New Roman"/>
                <a:cs typeface="Times New Roman"/>
              </a:rPr>
              <a:t> </a:t>
            </a:r>
            <a:r>
              <a:rPr sz="2400" dirty="0">
                <a:solidFill>
                  <a:srgbClr val="FFFFFF"/>
                </a:solidFill>
                <a:latin typeface="Arial"/>
                <a:cs typeface="Arial"/>
              </a:rPr>
              <a:t>technickým upřesněním výkonu,</a:t>
            </a:r>
            <a:r>
              <a:rPr sz="2400" dirty="0">
                <a:solidFill>
                  <a:srgbClr val="FFFFFF"/>
                </a:solidFill>
                <a:latin typeface="Times New Roman"/>
                <a:cs typeface="Times New Roman"/>
              </a:rPr>
              <a:t> </a:t>
            </a:r>
            <a:r>
              <a:rPr sz="2400" dirty="0">
                <a:solidFill>
                  <a:srgbClr val="FFFFFF"/>
                </a:solidFill>
                <a:latin typeface="Arial"/>
                <a:cs typeface="Arial"/>
              </a:rPr>
              <a:t>ale</a:t>
            </a:r>
            <a:endParaRPr sz="2400">
              <a:latin typeface="Arial"/>
              <a:cs typeface="Arial"/>
            </a:endParaRPr>
          </a:p>
          <a:p>
            <a:pPr marL="349250">
              <a:lnSpc>
                <a:spcPct val="100000"/>
              </a:lnSpc>
            </a:pPr>
            <a:r>
              <a:rPr sz="2400" dirty="0">
                <a:solidFill>
                  <a:srgbClr val="FFFFFF"/>
                </a:solidFill>
                <a:latin typeface="Arial"/>
                <a:cs typeface="Arial"/>
              </a:rPr>
              <a:t>před jeho</a:t>
            </a:r>
            <a:r>
              <a:rPr sz="2400" dirty="0">
                <a:solidFill>
                  <a:srgbClr val="FFFFFF"/>
                </a:solidFill>
                <a:latin typeface="Times New Roman"/>
                <a:cs typeface="Times New Roman"/>
              </a:rPr>
              <a:t> </a:t>
            </a:r>
            <a:r>
              <a:rPr sz="2400" dirty="0">
                <a:solidFill>
                  <a:srgbClr val="FFFFFF"/>
                </a:solidFill>
                <a:latin typeface="Arial"/>
                <a:cs typeface="Arial"/>
              </a:rPr>
              <a:t>konstrukční a</a:t>
            </a:r>
            <a:r>
              <a:rPr sz="2400" dirty="0">
                <a:solidFill>
                  <a:srgbClr val="FFFFFF"/>
                </a:solidFill>
                <a:latin typeface="Times New Roman"/>
                <a:cs typeface="Times New Roman"/>
              </a:rPr>
              <a:t> </a:t>
            </a:r>
            <a:r>
              <a:rPr sz="2400" dirty="0">
                <a:solidFill>
                  <a:srgbClr val="FFFFFF"/>
                </a:solidFill>
                <a:latin typeface="Arial"/>
                <a:cs typeface="Arial"/>
              </a:rPr>
              <a:t>technologickou</a:t>
            </a:r>
            <a:r>
              <a:rPr sz="2400" dirty="0">
                <a:solidFill>
                  <a:srgbClr val="FFFFFF"/>
                </a:solidFill>
                <a:latin typeface="Times New Roman"/>
                <a:cs typeface="Times New Roman"/>
              </a:rPr>
              <a:t> </a:t>
            </a:r>
            <a:r>
              <a:rPr sz="2400" dirty="0">
                <a:solidFill>
                  <a:srgbClr val="FFFFFF"/>
                </a:solidFill>
                <a:latin typeface="Arial"/>
                <a:cs typeface="Arial"/>
              </a:rPr>
              <a:t>přípravou</a:t>
            </a:r>
            <a:endParaRPr sz="2400">
              <a:latin typeface="Arial"/>
              <a:cs typeface="Arial"/>
            </a:endParaRPr>
          </a:p>
          <a:p>
            <a:pPr marL="1492250" lvl="1" indent="-565150">
              <a:lnSpc>
                <a:spcPct val="100000"/>
              </a:lnSpc>
              <a:spcBef>
                <a:spcPts val="1405"/>
              </a:spcBef>
              <a:buClr>
                <a:srgbClr val="FFFFFF"/>
              </a:buClr>
              <a:buFont typeface="Times New Roman"/>
              <a:buChar char="–"/>
              <a:tabLst>
                <a:tab pos="1492885" algn="l"/>
              </a:tabLst>
            </a:pPr>
            <a:r>
              <a:rPr sz="2400" dirty="0">
                <a:solidFill>
                  <a:srgbClr val="FFFFFF"/>
                </a:solidFill>
                <a:latin typeface="Arial"/>
                <a:cs typeface="Arial"/>
              </a:rPr>
              <a:t>Nejsou</a:t>
            </a:r>
            <a:r>
              <a:rPr sz="2400" dirty="0">
                <a:solidFill>
                  <a:srgbClr val="FFFFFF"/>
                </a:solidFill>
                <a:latin typeface="Times New Roman"/>
                <a:cs typeface="Times New Roman"/>
              </a:rPr>
              <a:t> </a:t>
            </a:r>
            <a:r>
              <a:rPr sz="2400" dirty="0">
                <a:solidFill>
                  <a:srgbClr val="FFFFFF"/>
                </a:solidFill>
                <a:latin typeface="Arial"/>
                <a:cs typeface="Arial"/>
              </a:rPr>
              <a:t>k</a:t>
            </a:r>
            <a:r>
              <a:rPr sz="2400" dirty="0">
                <a:solidFill>
                  <a:srgbClr val="FFFFFF"/>
                </a:solidFill>
                <a:latin typeface="Times New Roman"/>
                <a:cs typeface="Times New Roman"/>
              </a:rPr>
              <a:t> </a:t>
            </a:r>
            <a:r>
              <a:rPr sz="2400" dirty="0">
                <a:solidFill>
                  <a:srgbClr val="FFFFFF"/>
                </a:solidFill>
                <a:latin typeface="Arial"/>
                <a:cs typeface="Arial"/>
              </a:rPr>
              <a:t>dispozici</a:t>
            </a:r>
            <a:r>
              <a:rPr sz="2400" dirty="0">
                <a:solidFill>
                  <a:srgbClr val="FFFFFF"/>
                </a:solidFill>
                <a:latin typeface="Times New Roman"/>
                <a:cs typeface="Times New Roman"/>
              </a:rPr>
              <a:t> </a:t>
            </a:r>
            <a:r>
              <a:rPr sz="2400" dirty="0">
                <a:solidFill>
                  <a:srgbClr val="FFFFFF"/>
                </a:solidFill>
                <a:latin typeface="Arial"/>
                <a:cs typeface="Arial"/>
              </a:rPr>
              <a:t>normy</a:t>
            </a:r>
            <a:endParaRPr sz="2400">
              <a:latin typeface="Arial"/>
              <a:cs typeface="Arial"/>
            </a:endParaRPr>
          </a:p>
          <a:p>
            <a:pPr marL="1492250" lvl="1" indent="-565150">
              <a:lnSpc>
                <a:spcPct val="100000"/>
              </a:lnSpc>
              <a:spcBef>
                <a:spcPts val="1090"/>
              </a:spcBef>
              <a:buClr>
                <a:srgbClr val="FFFFFF"/>
              </a:buClr>
              <a:buFont typeface="Times New Roman"/>
              <a:buChar char="–"/>
              <a:tabLst>
                <a:tab pos="1492885" algn="l"/>
              </a:tabLst>
            </a:pPr>
            <a:r>
              <a:rPr sz="2400" dirty="0">
                <a:solidFill>
                  <a:srgbClr val="FFFFFF"/>
                </a:solidFill>
                <a:latin typeface="Arial"/>
                <a:cs typeface="Arial"/>
              </a:rPr>
              <a:t>Využití orientačních podkladů</a:t>
            </a:r>
            <a:endParaRPr sz="24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dirty="0"/>
              <a:t>Propočtová kalkulace</a:t>
            </a:r>
          </a:p>
        </p:txBody>
      </p:sp>
      <p:sp>
        <p:nvSpPr>
          <p:cNvPr id="3" name="object 3"/>
          <p:cNvSpPr txBox="1"/>
          <p:nvPr/>
        </p:nvSpPr>
        <p:spPr>
          <a:xfrm>
            <a:off x="490530" y="1834294"/>
            <a:ext cx="8961120" cy="3819828"/>
          </a:xfrm>
          <a:prstGeom prst="rect">
            <a:avLst/>
          </a:prstGeom>
        </p:spPr>
        <p:txBody>
          <a:bodyPr vert="horz" wrap="square" lIns="0" tIns="0" rIns="0" bIns="0" rtlCol="0">
            <a:spAutoFit/>
          </a:bodyPr>
          <a:lstStyle/>
          <a:p>
            <a:pPr marL="12700">
              <a:lnSpc>
                <a:spcPct val="100000"/>
              </a:lnSpc>
            </a:pPr>
            <a:r>
              <a:rPr sz="2400" dirty="0">
                <a:solidFill>
                  <a:srgbClr val="FFFFFF"/>
                </a:solidFill>
                <a:latin typeface="Arial"/>
                <a:cs typeface="Arial"/>
              </a:rPr>
              <a:t>Cíle</a:t>
            </a:r>
            <a:endParaRPr sz="2400" dirty="0">
              <a:latin typeface="Arial"/>
              <a:cs typeface="Arial"/>
            </a:endParaRPr>
          </a:p>
          <a:p>
            <a:pPr marL="354013" marR="64135" indent="-247650">
              <a:lnSpc>
                <a:spcPct val="93000"/>
              </a:lnSpc>
              <a:spcBef>
                <a:spcPts val="1390"/>
              </a:spcBef>
              <a:buClr>
                <a:srgbClr val="FFFFFF"/>
              </a:buClr>
              <a:buFont typeface="Times New Roman"/>
              <a:buChar char="–"/>
            </a:pPr>
            <a:r>
              <a:rPr sz="2400" dirty="0">
                <a:solidFill>
                  <a:srgbClr val="FFFFFF"/>
                </a:solidFill>
                <a:latin typeface="Arial"/>
                <a:cs typeface="Arial"/>
              </a:rPr>
              <a:t>v</a:t>
            </a:r>
            <a:r>
              <a:rPr sz="2400" dirty="0">
                <a:solidFill>
                  <a:srgbClr val="FFFFFF"/>
                </a:solidFill>
                <a:latin typeface="Times New Roman"/>
                <a:cs typeface="Times New Roman"/>
              </a:rPr>
              <a:t> </a:t>
            </a:r>
            <a:r>
              <a:rPr sz="2400" dirty="0">
                <a:solidFill>
                  <a:srgbClr val="FFFFFF"/>
                </a:solidFill>
                <a:latin typeface="Arial"/>
                <a:cs typeface="Arial"/>
              </a:rPr>
              <a:t>zakázkově orientovaných výrobách s</a:t>
            </a:r>
            <a:r>
              <a:rPr sz="2400" dirty="0">
                <a:solidFill>
                  <a:srgbClr val="FFFFFF"/>
                </a:solidFill>
                <a:latin typeface="Times New Roman"/>
                <a:cs typeface="Times New Roman"/>
              </a:rPr>
              <a:t> </a:t>
            </a:r>
            <a:r>
              <a:rPr sz="2400" dirty="0">
                <a:solidFill>
                  <a:srgbClr val="FFFFFF"/>
                </a:solidFill>
                <a:latin typeface="Arial"/>
                <a:cs typeface="Arial"/>
              </a:rPr>
              <a:t>dlouhým výrobním cyklem</a:t>
            </a:r>
            <a:r>
              <a:rPr sz="2400" dirty="0">
                <a:solidFill>
                  <a:srgbClr val="FFFFFF"/>
                </a:solidFill>
                <a:latin typeface="Times New Roman"/>
                <a:cs typeface="Times New Roman"/>
              </a:rPr>
              <a:t> </a:t>
            </a:r>
            <a:r>
              <a:rPr sz="2400" dirty="0">
                <a:solidFill>
                  <a:srgbClr val="FFFFFF"/>
                </a:solidFill>
                <a:latin typeface="Arial"/>
                <a:cs typeface="Arial"/>
              </a:rPr>
              <a:t>a</a:t>
            </a:r>
            <a:r>
              <a:rPr sz="2400" dirty="0">
                <a:solidFill>
                  <a:srgbClr val="FFFFFF"/>
                </a:solidFill>
                <a:latin typeface="Times New Roman"/>
                <a:cs typeface="Times New Roman"/>
              </a:rPr>
              <a:t> </a:t>
            </a:r>
            <a:r>
              <a:rPr sz="2400" dirty="0">
                <a:solidFill>
                  <a:srgbClr val="FFFFFF"/>
                </a:solidFill>
                <a:latin typeface="Arial"/>
                <a:cs typeface="Arial"/>
              </a:rPr>
              <a:t>s</a:t>
            </a:r>
            <a:r>
              <a:rPr sz="2400" dirty="0">
                <a:solidFill>
                  <a:srgbClr val="FFFFFF"/>
                </a:solidFill>
                <a:latin typeface="Times New Roman"/>
                <a:cs typeface="Times New Roman"/>
              </a:rPr>
              <a:t> </a:t>
            </a:r>
            <a:r>
              <a:rPr sz="2400" dirty="0">
                <a:solidFill>
                  <a:srgbClr val="FFFFFF"/>
                </a:solidFill>
                <a:latin typeface="Arial"/>
                <a:cs typeface="Arial"/>
              </a:rPr>
              <a:t>nižší úrovní konkurence,</a:t>
            </a:r>
            <a:r>
              <a:rPr sz="2400" dirty="0">
                <a:solidFill>
                  <a:srgbClr val="FFFFFF"/>
                </a:solidFill>
                <a:latin typeface="Times New Roman"/>
                <a:cs typeface="Times New Roman"/>
              </a:rPr>
              <a:t> </a:t>
            </a:r>
            <a:r>
              <a:rPr sz="2400" dirty="0">
                <a:solidFill>
                  <a:srgbClr val="FFFFFF"/>
                </a:solidFill>
                <a:latin typeface="Arial"/>
                <a:cs typeface="Arial"/>
              </a:rPr>
              <a:t>je</a:t>
            </a:r>
            <a:r>
              <a:rPr sz="2400" dirty="0">
                <a:solidFill>
                  <a:srgbClr val="FFFFFF"/>
                </a:solidFill>
                <a:latin typeface="Times New Roman"/>
                <a:cs typeface="Times New Roman"/>
              </a:rPr>
              <a:t> </a:t>
            </a:r>
            <a:r>
              <a:rPr sz="2400" dirty="0">
                <a:solidFill>
                  <a:srgbClr val="FFFFFF"/>
                </a:solidFill>
                <a:latin typeface="Arial"/>
                <a:cs typeface="Arial"/>
              </a:rPr>
              <a:t>zejména vyjádřit </a:t>
            </a:r>
            <a:r>
              <a:rPr sz="2400" b="1" dirty="0">
                <a:solidFill>
                  <a:srgbClr val="FFFFFF"/>
                </a:solidFill>
                <a:latin typeface="Arial"/>
                <a:cs typeface="Arial"/>
              </a:rPr>
              <a:t>nákladovou náročnost výkonu</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která by</a:t>
            </a:r>
            <a:r>
              <a:rPr sz="2400" dirty="0">
                <a:solidFill>
                  <a:srgbClr val="FFFFFF"/>
                </a:solidFill>
                <a:latin typeface="Times New Roman"/>
                <a:cs typeface="Times New Roman"/>
              </a:rPr>
              <a:t> </a:t>
            </a:r>
            <a:r>
              <a:rPr sz="2400" dirty="0">
                <a:solidFill>
                  <a:srgbClr val="FFFFFF"/>
                </a:solidFill>
                <a:latin typeface="Arial"/>
                <a:cs typeface="Arial"/>
              </a:rPr>
              <a:t>odpovídala současným schopnostem</a:t>
            </a:r>
            <a:r>
              <a:rPr sz="2400" dirty="0">
                <a:solidFill>
                  <a:srgbClr val="FFFFFF"/>
                </a:solidFill>
                <a:latin typeface="Times New Roman"/>
                <a:cs typeface="Times New Roman"/>
              </a:rPr>
              <a:t> </a:t>
            </a:r>
            <a:r>
              <a:rPr sz="2400" dirty="0">
                <a:solidFill>
                  <a:srgbClr val="FFFFFF"/>
                </a:solidFill>
                <a:latin typeface="Arial"/>
                <a:cs typeface="Arial"/>
              </a:rPr>
              <a:t>podniku</a:t>
            </a:r>
            <a:r>
              <a:rPr sz="2400" dirty="0">
                <a:solidFill>
                  <a:srgbClr val="FFFFFF"/>
                </a:solidFill>
                <a:latin typeface="Times New Roman"/>
                <a:cs typeface="Times New Roman"/>
              </a:rPr>
              <a:t> </a:t>
            </a:r>
            <a:r>
              <a:rPr sz="2400" dirty="0">
                <a:solidFill>
                  <a:srgbClr val="FFFFFF"/>
                </a:solidFill>
                <a:latin typeface="Arial"/>
                <a:cs typeface="Arial"/>
              </a:rPr>
              <a:t>při jeho</a:t>
            </a:r>
            <a:r>
              <a:rPr sz="2400" dirty="0">
                <a:solidFill>
                  <a:srgbClr val="FFFFFF"/>
                </a:solidFill>
                <a:latin typeface="Times New Roman"/>
                <a:cs typeface="Times New Roman"/>
              </a:rPr>
              <a:t> </a:t>
            </a:r>
            <a:r>
              <a:rPr sz="2400" dirty="0">
                <a:solidFill>
                  <a:srgbClr val="FFFFFF"/>
                </a:solidFill>
                <a:latin typeface="Arial"/>
                <a:cs typeface="Arial"/>
              </a:rPr>
              <a:t>výrobě,</a:t>
            </a:r>
            <a:r>
              <a:rPr sz="2400" dirty="0">
                <a:solidFill>
                  <a:srgbClr val="FFFFFF"/>
                </a:solidFill>
                <a:latin typeface="Times New Roman"/>
                <a:cs typeface="Times New Roman"/>
              </a:rPr>
              <a:t> </a:t>
            </a:r>
            <a:r>
              <a:rPr sz="2400" dirty="0">
                <a:solidFill>
                  <a:srgbClr val="FFFFFF"/>
                </a:solidFill>
                <a:latin typeface="Arial"/>
                <a:cs typeface="Arial"/>
              </a:rPr>
              <a:t>a</a:t>
            </a:r>
            <a:r>
              <a:rPr sz="2400" dirty="0">
                <a:solidFill>
                  <a:srgbClr val="FFFFFF"/>
                </a:solidFill>
                <a:latin typeface="Times New Roman"/>
                <a:cs typeface="Times New Roman"/>
              </a:rPr>
              <a:t> </a:t>
            </a:r>
            <a:r>
              <a:rPr sz="2400" dirty="0">
                <a:solidFill>
                  <a:srgbClr val="FFFFFF"/>
                </a:solidFill>
                <a:latin typeface="Arial"/>
                <a:cs typeface="Arial"/>
              </a:rPr>
              <a:t>dát podklad</a:t>
            </a:r>
            <a:r>
              <a:rPr sz="2400" dirty="0">
                <a:solidFill>
                  <a:srgbClr val="FFFFFF"/>
                </a:solidFill>
                <a:latin typeface="Times New Roman"/>
                <a:cs typeface="Times New Roman"/>
              </a:rPr>
              <a:t> </a:t>
            </a:r>
            <a:r>
              <a:rPr sz="2400" dirty="0">
                <a:solidFill>
                  <a:srgbClr val="FFFFFF"/>
                </a:solidFill>
                <a:latin typeface="Arial"/>
                <a:cs typeface="Arial"/>
              </a:rPr>
              <a:t>pro</a:t>
            </a:r>
            <a:r>
              <a:rPr sz="2400" dirty="0">
                <a:solidFill>
                  <a:srgbClr val="FFFFFF"/>
                </a:solidFill>
                <a:latin typeface="Times New Roman"/>
                <a:cs typeface="Times New Roman"/>
              </a:rPr>
              <a:t> </a:t>
            </a:r>
            <a:r>
              <a:rPr sz="2400" dirty="0">
                <a:solidFill>
                  <a:srgbClr val="FFFFFF"/>
                </a:solidFill>
                <a:latin typeface="Arial"/>
                <a:cs typeface="Arial"/>
              </a:rPr>
              <a:t>zpracování </a:t>
            </a:r>
            <a:r>
              <a:rPr sz="2400" b="1" dirty="0">
                <a:solidFill>
                  <a:srgbClr val="FFFFFF"/>
                </a:solidFill>
                <a:latin typeface="Arial"/>
                <a:cs typeface="Arial"/>
              </a:rPr>
              <a:t>cenové nabídky</a:t>
            </a:r>
            <a:r>
              <a:rPr sz="2400" dirty="0">
                <a:solidFill>
                  <a:srgbClr val="FFFFFF"/>
                </a:solidFill>
                <a:latin typeface="Arial"/>
                <a:cs typeface="Arial"/>
              </a:rPr>
              <a:t>.</a:t>
            </a:r>
            <a:endParaRPr sz="2400" dirty="0">
              <a:latin typeface="Arial"/>
              <a:cs typeface="Arial"/>
            </a:endParaRPr>
          </a:p>
          <a:p>
            <a:pPr marL="354013" marR="5080" indent="-247650">
              <a:lnSpc>
                <a:spcPct val="93100"/>
              </a:lnSpc>
              <a:spcBef>
                <a:spcPts val="1395"/>
              </a:spcBef>
              <a:buClr>
                <a:srgbClr val="FFFFFF"/>
              </a:buClr>
              <a:buFont typeface="Times New Roman"/>
              <a:buChar char="–"/>
            </a:pPr>
            <a:r>
              <a:rPr sz="2400" dirty="0">
                <a:solidFill>
                  <a:srgbClr val="FFFFFF"/>
                </a:solidFill>
                <a:latin typeface="Arial"/>
                <a:cs typeface="Arial"/>
              </a:rPr>
              <a:t>s</a:t>
            </a:r>
            <a:r>
              <a:rPr sz="2400" dirty="0">
                <a:solidFill>
                  <a:srgbClr val="FFFFFF"/>
                </a:solidFill>
                <a:latin typeface="Times New Roman"/>
                <a:cs typeface="Times New Roman"/>
              </a:rPr>
              <a:t> </a:t>
            </a:r>
            <a:r>
              <a:rPr sz="2400" dirty="0">
                <a:solidFill>
                  <a:srgbClr val="FFFFFF"/>
                </a:solidFill>
                <a:latin typeface="Arial"/>
                <a:cs typeface="Arial"/>
              </a:rPr>
              <a:t>rostoucí konkurencí se</a:t>
            </a:r>
            <a:r>
              <a:rPr sz="2400" dirty="0">
                <a:solidFill>
                  <a:srgbClr val="FFFFFF"/>
                </a:solidFill>
                <a:latin typeface="Times New Roman"/>
                <a:cs typeface="Times New Roman"/>
              </a:rPr>
              <a:t> </a:t>
            </a:r>
            <a:r>
              <a:rPr sz="2400" dirty="0">
                <a:solidFill>
                  <a:srgbClr val="FFFFFF"/>
                </a:solidFill>
                <a:latin typeface="Arial"/>
                <a:cs typeface="Arial"/>
              </a:rPr>
              <a:t>role</a:t>
            </a:r>
            <a:r>
              <a:rPr sz="2400" dirty="0">
                <a:solidFill>
                  <a:srgbClr val="FFFFFF"/>
                </a:solidFill>
                <a:latin typeface="Times New Roman"/>
                <a:cs typeface="Times New Roman"/>
              </a:rPr>
              <a:t> </a:t>
            </a:r>
            <a:r>
              <a:rPr sz="2400" dirty="0">
                <a:solidFill>
                  <a:srgbClr val="FFFFFF"/>
                </a:solidFill>
                <a:latin typeface="Arial"/>
                <a:cs typeface="Arial"/>
              </a:rPr>
              <a:t>propočtové kalkulace</a:t>
            </a:r>
            <a:r>
              <a:rPr sz="2400" dirty="0">
                <a:solidFill>
                  <a:srgbClr val="FFFFFF"/>
                </a:solidFill>
                <a:latin typeface="Times New Roman"/>
                <a:cs typeface="Times New Roman"/>
              </a:rPr>
              <a:t> </a:t>
            </a:r>
            <a:r>
              <a:rPr sz="2400" dirty="0">
                <a:solidFill>
                  <a:srgbClr val="FFFFFF"/>
                </a:solidFill>
                <a:latin typeface="Arial"/>
                <a:cs typeface="Arial"/>
              </a:rPr>
              <a:t>mění,</a:t>
            </a:r>
            <a:r>
              <a:rPr sz="2400" dirty="0">
                <a:solidFill>
                  <a:srgbClr val="FFFFFF"/>
                </a:solidFill>
                <a:latin typeface="Times New Roman"/>
                <a:cs typeface="Times New Roman"/>
              </a:rPr>
              <a:t> </a:t>
            </a:r>
            <a:r>
              <a:rPr sz="2400" dirty="0">
                <a:solidFill>
                  <a:srgbClr val="FFFFFF"/>
                </a:solidFill>
                <a:latin typeface="Arial"/>
                <a:cs typeface="Arial"/>
              </a:rPr>
              <a:t>hlavním cílem je</a:t>
            </a:r>
            <a:r>
              <a:rPr sz="2400" dirty="0">
                <a:solidFill>
                  <a:srgbClr val="FFFFFF"/>
                </a:solidFill>
                <a:latin typeface="Times New Roman"/>
                <a:cs typeface="Times New Roman"/>
              </a:rPr>
              <a:t> </a:t>
            </a:r>
            <a:r>
              <a:rPr sz="2400" dirty="0">
                <a:solidFill>
                  <a:srgbClr val="FFFFFF"/>
                </a:solidFill>
                <a:latin typeface="Arial"/>
                <a:cs typeface="Arial"/>
              </a:rPr>
              <a:t>vyjádřit </a:t>
            </a:r>
            <a:r>
              <a:rPr sz="2400" b="1" dirty="0">
                <a:solidFill>
                  <a:srgbClr val="FFFFFF"/>
                </a:solidFill>
                <a:latin typeface="Arial"/>
                <a:cs typeface="Arial"/>
              </a:rPr>
              <a:t>cílové podmínky</a:t>
            </a:r>
            <a:r>
              <a:rPr sz="2400" dirty="0">
                <a:solidFill>
                  <a:srgbClr val="FFFFFF"/>
                </a:solidFill>
                <a:latin typeface="Arial"/>
                <a:cs typeface="Arial"/>
              </a:rPr>
              <a:t>,</a:t>
            </a:r>
            <a:r>
              <a:rPr sz="2400" dirty="0">
                <a:solidFill>
                  <a:srgbClr val="FFFFFF"/>
                </a:solidFill>
                <a:latin typeface="Times New Roman"/>
                <a:cs typeface="Times New Roman"/>
              </a:rPr>
              <a:t> </a:t>
            </a:r>
            <a:r>
              <a:rPr sz="2400" dirty="0">
                <a:solidFill>
                  <a:srgbClr val="FFFFFF"/>
                </a:solidFill>
                <a:latin typeface="Arial"/>
                <a:cs typeface="Arial"/>
              </a:rPr>
              <a:t>kterých by</a:t>
            </a:r>
            <a:r>
              <a:rPr sz="2400" dirty="0">
                <a:solidFill>
                  <a:srgbClr val="FFFFFF"/>
                </a:solidFill>
                <a:latin typeface="Times New Roman"/>
                <a:cs typeface="Times New Roman"/>
              </a:rPr>
              <a:t> </a:t>
            </a:r>
            <a:r>
              <a:rPr sz="2400" dirty="0">
                <a:solidFill>
                  <a:srgbClr val="FFFFFF"/>
                </a:solidFill>
                <a:latin typeface="Arial"/>
                <a:cs typeface="Arial"/>
              </a:rPr>
              <a:t>měl být podnik</a:t>
            </a:r>
            <a:r>
              <a:rPr sz="2400" dirty="0">
                <a:solidFill>
                  <a:srgbClr val="FFFFFF"/>
                </a:solidFill>
                <a:latin typeface="Times New Roman"/>
                <a:cs typeface="Times New Roman"/>
              </a:rPr>
              <a:t> </a:t>
            </a:r>
            <a:r>
              <a:rPr sz="2400" dirty="0">
                <a:solidFill>
                  <a:srgbClr val="FFFFFF"/>
                </a:solidFill>
                <a:latin typeface="Arial"/>
                <a:cs typeface="Arial"/>
              </a:rPr>
              <a:t>schopen</a:t>
            </a:r>
            <a:r>
              <a:rPr sz="2400" dirty="0">
                <a:solidFill>
                  <a:srgbClr val="FFFFFF"/>
                </a:solidFill>
                <a:latin typeface="Times New Roman"/>
                <a:cs typeface="Times New Roman"/>
              </a:rPr>
              <a:t> </a:t>
            </a:r>
            <a:r>
              <a:rPr sz="2400" dirty="0">
                <a:solidFill>
                  <a:srgbClr val="FFFFFF"/>
                </a:solidFill>
                <a:latin typeface="Arial"/>
                <a:cs typeface="Arial"/>
              </a:rPr>
              <a:t>dosáhnout =</a:t>
            </a:r>
            <a:r>
              <a:rPr sz="2400" dirty="0">
                <a:solidFill>
                  <a:srgbClr val="FFFFFF"/>
                </a:solidFill>
                <a:latin typeface="Times New Roman"/>
                <a:cs typeface="Times New Roman"/>
              </a:rPr>
              <a:t> </a:t>
            </a:r>
            <a:r>
              <a:rPr sz="2400" b="1" dirty="0">
                <a:solidFill>
                  <a:srgbClr val="FFFFFF"/>
                </a:solidFill>
                <a:latin typeface="Arial"/>
                <a:cs typeface="Arial"/>
              </a:rPr>
              <a:t>kalkulace</a:t>
            </a:r>
            <a:r>
              <a:rPr sz="2400" b="1" dirty="0">
                <a:solidFill>
                  <a:srgbClr val="FFFFFF"/>
                </a:solidFill>
                <a:latin typeface="Times New Roman"/>
                <a:cs typeface="Times New Roman"/>
              </a:rPr>
              <a:t> </a:t>
            </a:r>
            <a:r>
              <a:rPr sz="2400" b="1" dirty="0">
                <a:solidFill>
                  <a:srgbClr val="FFFFFF"/>
                </a:solidFill>
                <a:latin typeface="Arial"/>
                <a:cs typeface="Arial"/>
              </a:rPr>
              <a:t>cílových nákladů </a:t>
            </a:r>
            <a:r>
              <a:rPr sz="2400" dirty="0">
                <a:solidFill>
                  <a:srgbClr val="FFFFFF"/>
                </a:solidFill>
                <a:latin typeface="Arial"/>
                <a:cs typeface="Arial"/>
              </a:rPr>
              <a:t>(anglicky:</a:t>
            </a:r>
            <a:r>
              <a:rPr sz="2400" dirty="0">
                <a:solidFill>
                  <a:srgbClr val="FFFFFF"/>
                </a:solidFill>
                <a:latin typeface="Times New Roman"/>
                <a:cs typeface="Times New Roman"/>
              </a:rPr>
              <a:t> </a:t>
            </a:r>
            <a:r>
              <a:rPr sz="2400" dirty="0">
                <a:solidFill>
                  <a:srgbClr val="FFFFFF"/>
                </a:solidFill>
                <a:latin typeface="Arial"/>
                <a:cs typeface="Arial"/>
              </a:rPr>
              <a:t>Target</a:t>
            </a:r>
            <a:r>
              <a:rPr sz="2400" dirty="0">
                <a:solidFill>
                  <a:srgbClr val="FFFFFF"/>
                </a:solidFill>
                <a:latin typeface="Times New Roman"/>
                <a:cs typeface="Times New Roman"/>
              </a:rPr>
              <a:t> </a:t>
            </a:r>
            <a:r>
              <a:rPr sz="2400" dirty="0">
                <a:solidFill>
                  <a:srgbClr val="FFFFFF"/>
                </a:solidFill>
                <a:latin typeface="Arial"/>
                <a:cs typeface="Arial"/>
              </a:rPr>
              <a:t>Costing).</a:t>
            </a:r>
            <a:endParaRPr sz="2400" dirty="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dirty="0"/>
              <a:t>Plánová kalkulace I</a:t>
            </a:r>
          </a:p>
        </p:txBody>
      </p:sp>
      <p:sp>
        <p:nvSpPr>
          <p:cNvPr id="3" name="object 3"/>
          <p:cNvSpPr txBox="1">
            <a:spLocks noGrp="1"/>
          </p:cNvSpPr>
          <p:nvPr>
            <p:ph type="body" idx="1"/>
          </p:nvPr>
        </p:nvSpPr>
        <p:spPr>
          <a:xfrm>
            <a:off x="490530" y="1808386"/>
            <a:ext cx="9102739" cy="3669659"/>
          </a:xfrm>
          <a:prstGeom prst="rect">
            <a:avLst/>
          </a:prstGeom>
        </p:spPr>
        <p:txBody>
          <a:bodyPr vert="horz" wrap="square" lIns="0" tIns="0" rIns="0" bIns="0" rtlCol="0">
            <a:spAutoFit/>
          </a:bodyPr>
          <a:lstStyle/>
          <a:p>
            <a:pPr marL="12700">
              <a:lnSpc>
                <a:spcPts val="2780"/>
              </a:lnSpc>
            </a:pPr>
            <a:r>
              <a:rPr dirty="0"/>
              <a:t>Význam pro</a:t>
            </a:r>
            <a:r>
              <a:rPr dirty="0">
                <a:latin typeface="Times New Roman"/>
                <a:cs typeface="Times New Roman"/>
              </a:rPr>
              <a:t> </a:t>
            </a:r>
            <a:r>
              <a:rPr dirty="0"/>
              <a:t>výkony,</a:t>
            </a:r>
            <a:r>
              <a:rPr dirty="0">
                <a:latin typeface="Times New Roman"/>
                <a:cs typeface="Times New Roman"/>
              </a:rPr>
              <a:t> </a:t>
            </a:r>
            <a:r>
              <a:rPr dirty="0"/>
              <a:t>jejichž výroba či provádění se</a:t>
            </a:r>
            <a:r>
              <a:rPr dirty="0">
                <a:latin typeface="Times New Roman"/>
                <a:cs typeface="Times New Roman"/>
              </a:rPr>
              <a:t> </a:t>
            </a:r>
            <a:r>
              <a:rPr dirty="0"/>
              <a:t>budou</a:t>
            </a:r>
            <a:r>
              <a:rPr dirty="0">
                <a:latin typeface="Times New Roman"/>
                <a:cs typeface="Times New Roman"/>
              </a:rPr>
              <a:t> </a:t>
            </a:r>
            <a:r>
              <a:rPr dirty="0"/>
              <a:t>opakovat</a:t>
            </a:r>
          </a:p>
          <a:p>
            <a:pPr marL="12700">
              <a:lnSpc>
                <a:spcPts val="2780"/>
              </a:lnSpc>
            </a:pPr>
            <a:r>
              <a:rPr dirty="0"/>
              <a:t>v</a:t>
            </a:r>
            <a:r>
              <a:rPr dirty="0">
                <a:latin typeface="Times New Roman"/>
                <a:cs typeface="Times New Roman"/>
              </a:rPr>
              <a:t> </a:t>
            </a:r>
            <a:r>
              <a:rPr dirty="0"/>
              <a:t>průběhu delšího časového intervalu</a:t>
            </a:r>
          </a:p>
          <a:p>
            <a:pPr marL="12700" marR="913765">
              <a:lnSpc>
                <a:spcPts val="2680"/>
              </a:lnSpc>
              <a:spcBef>
                <a:spcPts val="1455"/>
              </a:spcBef>
            </a:pPr>
            <a:r>
              <a:rPr dirty="0"/>
              <a:t>Návaznost na</a:t>
            </a:r>
            <a:r>
              <a:rPr dirty="0">
                <a:latin typeface="Times New Roman"/>
                <a:cs typeface="Times New Roman"/>
              </a:rPr>
              <a:t> </a:t>
            </a:r>
            <a:r>
              <a:rPr dirty="0"/>
              <a:t>konstrukční a</a:t>
            </a:r>
            <a:r>
              <a:rPr dirty="0">
                <a:latin typeface="Times New Roman"/>
                <a:cs typeface="Times New Roman"/>
              </a:rPr>
              <a:t> </a:t>
            </a:r>
            <a:r>
              <a:rPr dirty="0"/>
              <a:t>technologickou</a:t>
            </a:r>
            <a:r>
              <a:rPr dirty="0">
                <a:latin typeface="Times New Roman"/>
                <a:cs typeface="Times New Roman"/>
              </a:rPr>
              <a:t> </a:t>
            </a:r>
            <a:r>
              <a:rPr dirty="0"/>
              <a:t>přípravu výroby;</a:t>
            </a:r>
            <a:r>
              <a:rPr dirty="0">
                <a:latin typeface="Times New Roman"/>
                <a:cs typeface="Times New Roman"/>
              </a:rPr>
              <a:t> </a:t>
            </a:r>
            <a:r>
              <a:rPr dirty="0"/>
              <a:t>součástí je</a:t>
            </a:r>
            <a:r>
              <a:rPr dirty="0">
                <a:latin typeface="Times New Roman"/>
                <a:cs typeface="Times New Roman"/>
              </a:rPr>
              <a:t> </a:t>
            </a:r>
            <a:r>
              <a:rPr dirty="0"/>
              <a:t>stanovení výchozích norem</a:t>
            </a:r>
          </a:p>
          <a:p>
            <a:pPr marL="12700">
              <a:lnSpc>
                <a:spcPct val="100000"/>
              </a:lnSpc>
              <a:spcBef>
                <a:spcPts val="1145"/>
              </a:spcBef>
            </a:pPr>
            <a:r>
              <a:rPr dirty="0"/>
              <a:t>Následná úprava norem</a:t>
            </a:r>
            <a:r>
              <a:rPr dirty="0">
                <a:latin typeface="Times New Roman"/>
                <a:cs typeface="Times New Roman"/>
              </a:rPr>
              <a:t> </a:t>
            </a:r>
            <a:r>
              <a:rPr dirty="0"/>
              <a:t>o</a:t>
            </a:r>
            <a:r>
              <a:rPr dirty="0">
                <a:latin typeface="Times New Roman"/>
                <a:cs typeface="Times New Roman"/>
              </a:rPr>
              <a:t> </a:t>
            </a:r>
            <a:r>
              <a:rPr dirty="0"/>
              <a:t>inovace</a:t>
            </a:r>
            <a:r>
              <a:rPr dirty="0">
                <a:latin typeface="Times New Roman"/>
                <a:cs typeface="Times New Roman"/>
              </a:rPr>
              <a:t> </a:t>
            </a:r>
            <a:r>
              <a:rPr dirty="0"/>
              <a:t>a</a:t>
            </a:r>
            <a:r>
              <a:rPr dirty="0">
                <a:latin typeface="Times New Roman"/>
                <a:cs typeface="Times New Roman"/>
              </a:rPr>
              <a:t> </a:t>
            </a:r>
            <a:r>
              <a:rPr dirty="0"/>
              <a:t>změny</a:t>
            </a:r>
          </a:p>
          <a:p>
            <a:pPr marL="12700">
              <a:lnSpc>
                <a:spcPts val="2780"/>
              </a:lnSpc>
              <a:spcBef>
                <a:spcPts val="1200"/>
              </a:spcBef>
            </a:pPr>
            <a:r>
              <a:rPr dirty="0"/>
              <a:t>Vyjadřuje cíle a</a:t>
            </a:r>
            <a:r>
              <a:rPr dirty="0">
                <a:latin typeface="Times New Roman"/>
                <a:cs typeface="Times New Roman"/>
              </a:rPr>
              <a:t> </a:t>
            </a:r>
            <a:r>
              <a:rPr dirty="0"/>
              <a:t>úkoly útvarů,</a:t>
            </a:r>
            <a:r>
              <a:rPr dirty="0">
                <a:latin typeface="Times New Roman"/>
                <a:cs typeface="Times New Roman"/>
              </a:rPr>
              <a:t> </a:t>
            </a:r>
            <a:r>
              <a:rPr dirty="0"/>
              <a:t>odpovídajících za</a:t>
            </a:r>
            <a:r>
              <a:rPr dirty="0">
                <a:latin typeface="Times New Roman"/>
                <a:cs typeface="Times New Roman"/>
              </a:rPr>
              <a:t> </a:t>
            </a:r>
            <a:r>
              <a:rPr dirty="0"/>
              <a:t>konstrukční</a:t>
            </a:r>
          </a:p>
          <a:p>
            <a:pPr marL="12700" marR="863600">
              <a:lnSpc>
                <a:spcPct val="93000"/>
              </a:lnSpc>
              <a:spcBef>
                <a:spcPts val="100"/>
              </a:spcBef>
            </a:pPr>
            <a:r>
              <a:rPr dirty="0"/>
              <a:t>a</a:t>
            </a:r>
            <a:r>
              <a:rPr dirty="0">
                <a:latin typeface="Times New Roman"/>
                <a:cs typeface="Times New Roman"/>
              </a:rPr>
              <a:t> </a:t>
            </a:r>
            <a:r>
              <a:rPr dirty="0"/>
              <a:t>technologické inovace</a:t>
            </a:r>
            <a:r>
              <a:rPr dirty="0">
                <a:latin typeface="Times New Roman"/>
                <a:cs typeface="Times New Roman"/>
              </a:rPr>
              <a:t> </a:t>
            </a:r>
            <a:r>
              <a:rPr dirty="0"/>
              <a:t>vyráběných produktů,</a:t>
            </a:r>
            <a:r>
              <a:rPr dirty="0">
                <a:latin typeface="Times New Roman"/>
                <a:cs typeface="Times New Roman"/>
              </a:rPr>
              <a:t> </a:t>
            </a:r>
            <a:r>
              <a:rPr dirty="0"/>
              <a:t>ve</a:t>
            </a:r>
            <a:r>
              <a:rPr dirty="0">
                <a:latin typeface="Times New Roman"/>
                <a:cs typeface="Times New Roman"/>
              </a:rPr>
              <a:t> </a:t>
            </a:r>
            <a:r>
              <a:rPr dirty="0"/>
              <a:t>zlepšování užitných vlastností výrobků a</a:t>
            </a:r>
            <a:r>
              <a:rPr dirty="0">
                <a:latin typeface="Times New Roman"/>
                <a:cs typeface="Times New Roman"/>
              </a:rPr>
              <a:t> </a:t>
            </a:r>
            <a:r>
              <a:rPr dirty="0"/>
              <a:t>ve</a:t>
            </a:r>
            <a:r>
              <a:rPr dirty="0">
                <a:latin typeface="Times New Roman"/>
                <a:cs typeface="Times New Roman"/>
              </a:rPr>
              <a:t> </a:t>
            </a:r>
            <a:r>
              <a:rPr dirty="0"/>
              <a:t>snižování jejich</a:t>
            </a:r>
            <a:r>
              <a:rPr dirty="0">
                <a:latin typeface="Times New Roman"/>
                <a:cs typeface="Times New Roman"/>
              </a:rPr>
              <a:t> </a:t>
            </a:r>
            <a:r>
              <a:rPr dirty="0"/>
              <a:t>nákladové náročnosti.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lang="cs-CZ" dirty="0" smtClean="0"/>
              <a:t>Plánová kalkulace II</a:t>
            </a:r>
            <a:endParaRPr lang="cs-CZ" dirty="0"/>
          </a:p>
        </p:txBody>
      </p:sp>
      <p:sp>
        <p:nvSpPr>
          <p:cNvPr id="3" name="object 3"/>
          <p:cNvSpPr txBox="1"/>
          <p:nvPr/>
        </p:nvSpPr>
        <p:spPr>
          <a:xfrm>
            <a:off x="490521" y="1808386"/>
            <a:ext cx="9084945" cy="5394810"/>
          </a:xfrm>
          <a:prstGeom prst="rect">
            <a:avLst/>
          </a:prstGeom>
        </p:spPr>
        <p:txBody>
          <a:bodyPr vert="horz" wrap="square" lIns="0" tIns="0" rIns="0" bIns="0" rtlCol="0">
            <a:spAutoFit/>
          </a:bodyPr>
          <a:lstStyle/>
          <a:p>
            <a:pPr marL="12700">
              <a:lnSpc>
                <a:spcPct val="100000"/>
              </a:lnSpc>
            </a:pPr>
            <a:r>
              <a:rPr lang="cs-CZ" sz="2400" dirty="0" smtClean="0">
                <a:solidFill>
                  <a:srgbClr val="FFFFFF"/>
                </a:solidFill>
                <a:latin typeface="Arial"/>
                <a:cs typeface="Arial"/>
              </a:rPr>
              <a:t>Základní podoba</a:t>
            </a:r>
            <a:endParaRPr lang="cs-CZ" sz="2400" dirty="0" smtClean="0">
              <a:latin typeface="Arial"/>
              <a:cs typeface="Arial"/>
            </a:endParaRPr>
          </a:p>
          <a:p>
            <a:pPr marL="349250" indent="-336550">
              <a:lnSpc>
                <a:spcPct val="100000"/>
              </a:lnSpc>
              <a:spcBef>
                <a:spcPts val="1200"/>
              </a:spcBef>
              <a:buClr>
                <a:srgbClr val="FFFFFF"/>
              </a:buClr>
              <a:buFont typeface="Times New Roman"/>
              <a:buChar char="•"/>
              <a:tabLst>
                <a:tab pos="349885" algn="l"/>
              </a:tabLst>
            </a:pPr>
            <a:r>
              <a:rPr lang="cs-CZ" sz="2400" b="1" dirty="0" smtClean="0">
                <a:solidFill>
                  <a:srgbClr val="FFFFFF"/>
                </a:solidFill>
                <a:latin typeface="Arial"/>
                <a:cs typeface="Arial"/>
              </a:rPr>
              <a:t>plánová kalkulace dílčího období</a:t>
            </a:r>
            <a:endParaRPr lang="cs-CZ" sz="2400" dirty="0" smtClean="0">
              <a:latin typeface="Arial"/>
              <a:cs typeface="Arial"/>
            </a:endParaRPr>
          </a:p>
          <a:p>
            <a:pPr marL="349250" marR="659130" indent="-336550" algn="just">
              <a:lnSpc>
                <a:spcPct val="93200"/>
              </a:lnSpc>
              <a:spcBef>
                <a:spcPts val="1380"/>
              </a:spcBef>
              <a:buClr>
                <a:srgbClr val="FFFFFF"/>
              </a:buClr>
              <a:buFont typeface="Times New Roman"/>
              <a:buChar char="•"/>
              <a:tabLst>
                <a:tab pos="349885" algn="l"/>
              </a:tabLst>
            </a:pPr>
            <a:r>
              <a:rPr lang="cs-CZ" sz="2400" b="1" dirty="0" smtClean="0">
                <a:solidFill>
                  <a:srgbClr val="FFFFFF"/>
                </a:solidFill>
                <a:latin typeface="Arial"/>
                <a:cs typeface="Arial"/>
              </a:rPr>
              <a:t>plánová kalkulace celého hodnoceného období </a:t>
            </a:r>
            <a:r>
              <a:rPr lang="cs-CZ" sz="2400" dirty="0" smtClean="0">
                <a:solidFill>
                  <a:srgbClr val="FFFFFF"/>
                </a:solidFill>
                <a:latin typeface="Arial"/>
                <a:cs typeface="Arial"/>
              </a:rPr>
              <a:t>-</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vážený aritmetický průměr jednotlivých úrovní předem stanovených nákladů</a:t>
            </a:r>
            <a:endParaRPr lang="cs-CZ" sz="2400" dirty="0" smtClean="0">
              <a:latin typeface="Arial"/>
              <a:cs typeface="Arial"/>
            </a:endParaRPr>
          </a:p>
          <a:p>
            <a:pPr marL="12700">
              <a:lnSpc>
                <a:spcPct val="100000"/>
              </a:lnSpc>
              <a:spcBef>
                <a:spcPts val="1200"/>
              </a:spcBef>
            </a:pPr>
            <a:r>
              <a:rPr lang="cs-CZ" sz="2400" dirty="0" smtClean="0">
                <a:solidFill>
                  <a:srgbClr val="FFFFFF"/>
                </a:solidFill>
                <a:latin typeface="Arial"/>
                <a:cs typeface="Arial"/>
              </a:rPr>
              <a:t>Využití zejména ve dvou základních liniích</a:t>
            </a:r>
            <a:endParaRPr lang="cs-CZ" sz="2400" dirty="0" smtClean="0">
              <a:latin typeface="Arial"/>
              <a:cs typeface="Arial"/>
            </a:endParaRPr>
          </a:p>
          <a:p>
            <a:pPr marL="349250" marR="5080" indent="-336550">
              <a:lnSpc>
                <a:spcPct val="92900"/>
              </a:lnSpc>
              <a:spcBef>
                <a:spcPts val="1405"/>
              </a:spcBef>
              <a:buClr>
                <a:srgbClr val="FFFFFF"/>
              </a:buClr>
              <a:buFont typeface="Times New Roman"/>
              <a:buChar char="•"/>
              <a:tabLst>
                <a:tab pos="349885" algn="l"/>
              </a:tabLst>
            </a:pPr>
            <a:r>
              <a:rPr lang="cs-CZ" sz="2400" dirty="0" smtClean="0">
                <a:solidFill>
                  <a:srgbClr val="FFFFFF"/>
                </a:solidFill>
                <a:latin typeface="Arial"/>
                <a:cs typeface="Arial"/>
              </a:rPr>
              <a:t>jeden</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z</a:t>
            </a:r>
            <a:r>
              <a:rPr lang="cs-CZ" sz="2400" dirty="0" smtClean="0">
                <a:solidFill>
                  <a:srgbClr val="FFFFFF"/>
                </a:solidFill>
                <a:latin typeface="Times New Roman"/>
                <a:cs typeface="Times New Roman"/>
              </a:rPr>
              <a:t> </a:t>
            </a:r>
            <a:r>
              <a:rPr lang="cs-CZ" sz="2400" b="1" dirty="0" smtClean="0">
                <a:solidFill>
                  <a:srgbClr val="FFFFFF"/>
                </a:solidFill>
                <a:latin typeface="Arial"/>
                <a:cs typeface="Arial"/>
              </a:rPr>
              <a:t>podkladů pro sestavení rozpočtové výsledovky</a:t>
            </a:r>
            <a:r>
              <a:rPr lang="cs-CZ" sz="2400" dirty="0" smtClean="0">
                <a:solidFill>
                  <a:srgbClr val="FFFFFF"/>
                </a:solidFill>
                <a:latin typeface="Arial"/>
                <a:cs typeface="Arial"/>
              </a:rPr>
              <a:t>,</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a</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hlavního podnikového rozpočtu, umožňují konkretizovat část tohoto plánu, zejména výši přímých </a:t>
            </a:r>
            <a:r>
              <a:rPr lang="cs-CZ" sz="2400" b="1" dirty="0" smtClean="0">
                <a:solidFill>
                  <a:srgbClr val="FFFFFF"/>
                </a:solidFill>
                <a:latin typeface="Arial"/>
                <a:cs typeface="Arial"/>
              </a:rPr>
              <a:t>jednicových nákladů</a:t>
            </a:r>
            <a:r>
              <a:rPr lang="cs-CZ" sz="2400" dirty="0" smtClean="0">
                <a:solidFill>
                  <a:srgbClr val="FFFFFF"/>
                </a:solidFill>
                <a:latin typeface="Arial"/>
                <a:cs typeface="Arial"/>
              </a:rPr>
              <a:t>, popř. však i </a:t>
            </a:r>
            <a:r>
              <a:rPr lang="cs-CZ" sz="2400" b="1" dirty="0" smtClean="0">
                <a:solidFill>
                  <a:srgbClr val="FFFFFF"/>
                </a:solidFill>
                <a:latin typeface="Arial"/>
                <a:cs typeface="Arial"/>
              </a:rPr>
              <a:t>přírůstkových </a:t>
            </a:r>
            <a:r>
              <a:rPr lang="cs-CZ" sz="2400" dirty="0" smtClean="0">
                <a:solidFill>
                  <a:srgbClr val="FFFFFF"/>
                </a:solidFill>
                <a:latin typeface="Arial"/>
                <a:cs typeface="Arial"/>
              </a:rPr>
              <a:t>přímých a nepřímých </a:t>
            </a:r>
            <a:r>
              <a:rPr lang="cs-CZ" sz="2400" b="1" dirty="0" smtClean="0">
                <a:solidFill>
                  <a:srgbClr val="FFFFFF"/>
                </a:solidFill>
                <a:latin typeface="Arial"/>
                <a:cs typeface="Arial"/>
              </a:rPr>
              <a:t>nákladů</a:t>
            </a:r>
            <a:r>
              <a:rPr lang="cs-CZ" sz="2400" dirty="0" smtClean="0">
                <a:solidFill>
                  <a:srgbClr val="FFFFFF"/>
                </a:solidFill>
                <a:latin typeface="Arial"/>
                <a:cs typeface="Arial"/>
              </a:rPr>
              <a:t>,</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vznikajících jako následek předpokládaných změn</a:t>
            </a:r>
            <a:endParaRPr lang="cs-CZ" sz="2400" dirty="0" smtClean="0">
              <a:latin typeface="Arial"/>
              <a:cs typeface="Arial"/>
            </a:endParaRPr>
          </a:p>
          <a:p>
            <a:pPr marL="349250" indent="-336550">
              <a:lnSpc>
                <a:spcPts val="2785"/>
              </a:lnSpc>
              <a:spcBef>
                <a:spcPts val="1200"/>
              </a:spcBef>
              <a:buClr>
                <a:srgbClr val="FFFFFF"/>
              </a:buClr>
              <a:buFont typeface="Times New Roman"/>
              <a:buChar char="•"/>
              <a:tabLst>
                <a:tab pos="349885" algn="l"/>
              </a:tabLst>
            </a:pPr>
            <a:r>
              <a:rPr lang="cs-CZ" sz="2400" dirty="0" smtClean="0">
                <a:solidFill>
                  <a:srgbClr val="FFFFFF"/>
                </a:solidFill>
                <a:latin typeface="Arial"/>
                <a:cs typeface="Arial"/>
              </a:rPr>
              <a:t>ve vazbě na operativní kalkulaci jsou taktickým </a:t>
            </a:r>
            <a:r>
              <a:rPr lang="cs-CZ" sz="2400" b="1" dirty="0" smtClean="0">
                <a:solidFill>
                  <a:srgbClr val="FFFFFF"/>
                </a:solidFill>
                <a:latin typeface="Arial"/>
                <a:cs typeface="Arial"/>
              </a:rPr>
              <a:t>nástrojem</a:t>
            </a:r>
            <a:endParaRPr lang="cs-CZ" sz="2400" dirty="0" smtClean="0">
              <a:latin typeface="Arial"/>
              <a:cs typeface="Arial"/>
            </a:endParaRPr>
          </a:p>
          <a:p>
            <a:pPr marL="349250">
              <a:lnSpc>
                <a:spcPts val="2785"/>
              </a:lnSpc>
            </a:pPr>
            <a:r>
              <a:rPr lang="cs-CZ" sz="2400" b="1" dirty="0" smtClean="0">
                <a:solidFill>
                  <a:srgbClr val="FFFFFF"/>
                </a:solidFill>
                <a:latin typeface="Arial"/>
                <a:cs typeface="Arial"/>
              </a:rPr>
              <a:t>řízení hospodárnosti jednicových nákladů</a:t>
            </a:r>
            <a:endParaRPr lang="cs-CZ" sz="2400" dirty="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lang="cs-CZ" dirty="0" smtClean="0"/>
              <a:t>Operativní kalkulace I</a:t>
            </a:r>
            <a:endParaRPr lang="cs-CZ" dirty="0"/>
          </a:p>
        </p:txBody>
      </p:sp>
      <p:sp>
        <p:nvSpPr>
          <p:cNvPr id="3" name="object 3"/>
          <p:cNvSpPr txBox="1"/>
          <p:nvPr/>
        </p:nvSpPr>
        <p:spPr>
          <a:xfrm>
            <a:off x="490515" y="1808386"/>
            <a:ext cx="8991600" cy="4739759"/>
          </a:xfrm>
          <a:prstGeom prst="rect">
            <a:avLst/>
          </a:prstGeom>
        </p:spPr>
        <p:txBody>
          <a:bodyPr vert="horz" wrap="square" lIns="0" tIns="0" rIns="0" bIns="0" rtlCol="0">
            <a:spAutoFit/>
          </a:bodyPr>
          <a:lstStyle/>
          <a:p>
            <a:pPr marL="12700">
              <a:lnSpc>
                <a:spcPts val="2780"/>
              </a:lnSpc>
            </a:pPr>
            <a:r>
              <a:rPr lang="cs-CZ" sz="2400" dirty="0" smtClean="0">
                <a:solidFill>
                  <a:srgbClr val="FFFFFF"/>
                </a:solidFill>
                <a:latin typeface="Arial"/>
                <a:cs typeface="Arial"/>
              </a:rPr>
              <a:t>Platné vždy ode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dne,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kdy</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skutečně </a:t>
            </a:r>
            <a:r>
              <a:rPr lang="cs-CZ" sz="2400" dirty="0" err="1" smtClean="0">
                <a:solidFill>
                  <a:srgbClr val="FFFFFF"/>
                </a:solidFill>
                <a:latin typeface="Arial"/>
                <a:cs typeface="Arial"/>
              </a:rPr>
              <a:t>vdošlo</a:t>
            </a:r>
            <a:r>
              <a:rPr lang="cs-CZ" sz="2400" dirty="0" smtClean="0">
                <a:solidFill>
                  <a:srgbClr val="FFFFFF"/>
                </a:solidFill>
                <a:latin typeface="Arial"/>
                <a:cs typeface="Arial"/>
              </a:rPr>
              <a:t> ke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změně podmínek v</a:t>
            </a:r>
            <a:endParaRPr lang="cs-CZ" sz="2400" dirty="0" smtClean="0">
              <a:latin typeface="Arial"/>
              <a:cs typeface="Arial"/>
            </a:endParaRPr>
          </a:p>
          <a:p>
            <a:pPr marL="349250">
              <a:lnSpc>
                <a:spcPts val="2780"/>
              </a:lnSpc>
            </a:pPr>
            <a:r>
              <a:rPr lang="cs-CZ" sz="2400" dirty="0" smtClean="0">
                <a:solidFill>
                  <a:srgbClr val="FFFFFF"/>
                </a:solidFill>
                <a:latin typeface="Arial"/>
                <a:cs typeface="Arial"/>
              </a:rPr>
              <a:t>průběhu výrobního procesu</a:t>
            </a:r>
            <a:endParaRPr lang="cs-CZ" sz="2400" dirty="0" smtClean="0">
              <a:latin typeface="Arial"/>
              <a:cs typeface="Arial"/>
            </a:endParaRPr>
          </a:p>
          <a:p>
            <a:pPr marL="349250" marR="207010" indent="-337185">
              <a:lnSpc>
                <a:spcPts val="2680"/>
              </a:lnSpc>
              <a:spcBef>
                <a:spcPts val="1455"/>
              </a:spcBef>
            </a:pPr>
            <a:r>
              <a:rPr lang="cs-CZ" sz="2400" dirty="0" smtClean="0">
                <a:solidFill>
                  <a:srgbClr val="FFFFFF"/>
                </a:solidFill>
                <a:latin typeface="Arial"/>
                <a:cs typeface="Arial"/>
              </a:rPr>
              <a:t>Určují výši nákladů při dodržení aktuálně platných konstrukčních,</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technologických a</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výrobních předpokladů</a:t>
            </a:r>
            <a:endParaRPr lang="cs-CZ" sz="2400" dirty="0" smtClean="0">
              <a:latin typeface="Arial"/>
              <a:cs typeface="Arial"/>
            </a:endParaRPr>
          </a:p>
          <a:p>
            <a:pPr marL="12700">
              <a:lnSpc>
                <a:spcPct val="100000"/>
              </a:lnSpc>
              <a:spcBef>
                <a:spcPts val="1145"/>
              </a:spcBef>
            </a:pPr>
            <a:r>
              <a:rPr lang="cs-CZ" sz="2400" dirty="0" smtClean="0">
                <a:solidFill>
                  <a:srgbClr val="FFFFFF"/>
                </a:solidFill>
                <a:latin typeface="Arial"/>
                <a:cs typeface="Arial"/>
              </a:rPr>
              <a:t>Sestavují se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zejména v</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položkách </a:t>
            </a:r>
            <a:r>
              <a:rPr lang="cs-CZ" sz="2400" b="1" dirty="0" smtClean="0">
                <a:solidFill>
                  <a:srgbClr val="FFFFFF"/>
                </a:solidFill>
                <a:latin typeface="Arial"/>
                <a:cs typeface="Arial"/>
              </a:rPr>
              <a:t>přímých jednicových nákladů</a:t>
            </a:r>
            <a:endParaRPr lang="cs-CZ" sz="2400" dirty="0" smtClean="0">
              <a:latin typeface="Arial"/>
              <a:cs typeface="Arial"/>
            </a:endParaRPr>
          </a:p>
          <a:p>
            <a:pPr marL="12700">
              <a:lnSpc>
                <a:spcPct val="100000"/>
              </a:lnSpc>
              <a:spcBef>
                <a:spcPts val="1200"/>
              </a:spcBef>
            </a:pPr>
            <a:r>
              <a:rPr lang="cs-CZ" sz="2400" dirty="0" smtClean="0">
                <a:solidFill>
                  <a:srgbClr val="FFFFFF"/>
                </a:solidFill>
                <a:latin typeface="Arial"/>
                <a:cs typeface="Arial"/>
              </a:rPr>
              <a:t>Využití</a:t>
            </a:r>
            <a:endParaRPr lang="cs-CZ" sz="2400" dirty="0" smtClean="0">
              <a:latin typeface="Arial"/>
              <a:cs typeface="Arial"/>
            </a:endParaRPr>
          </a:p>
          <a:p>
            <a:pPr marL="349250" indent="-336550">
              <a:lnSpc>
                <a:spcPts val="2780"/>
              </a:lnSpc>
              <a:spcBef>
                <a:spcPts val="1200"/>
              </a:spcBef>
              <a:buClr>
                <a:srgbClr val="FFFFFF"/>
              </a:buClr>
              <a:buFont typeface="Times New Roman"/>
              <a:buChar char="•"/>
              <a:tabLst>
                <a:tab pos="349885" algn="l"/>
              </a:tabLst>
            </a:pPr>
            <a:r>
              <a:rPr lang="cs-CZ" sz="2400" dirty="0" smtClean="0">
                <a:solidFill>
                  <a:srgbClr val="FFFFFF"/>
                </a:solidFill>
                <a:latin typeface="Arial"/>
                <a:cs typeface="Arial"/>
              </a:rPr>
              <a:t>Zadávání nákladového úkolu výrobním útvarům a</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při kontrole</a:t>
            </a:r>
            <a:endParaRPr lang="cs-CZ" sz="2400" dirty="0" smtClean="0">
              <a:latin typeface="Arial"/>
              <a:cs typeface="Arial"/>
            </a:endParaRPr>
          </a:p>
          <a:p>
            <a:pPr marL="349250">
              <a:lnSpc>
                <a:spcPts val="2780"/>
              </a:lnSpc>
            </a:pPr>
            <a:r>
              <a:rPr lang="cs-CZ" sz="2400" dirty="0" smtClean="0">
                <a:solidFill>
                  <a:srgbClr val="FFFFFF"/>
                </a:solidFill>
                <a:latin typeface="Arial"/>
                <a:cs typeface="Arial"/>
              </a:rPr>
              <a:t>jejich</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plnění (rozdílové metody)</a:t>
            </a:r>
            <a:endParaRPr lang="cs-CZ" sz="2400" dirty="0" smtClean="0">
              <a:latin typeface="Arial"/>
              <a:cs typeface="Arial"/>
            </a:endParaRPr>
          </a:p>
          <a:p>
            <a:pPr marL="349250" marR="5080" indent="-336550">
              <a:lnSpc>
                <a:spcPts val="2680"/>
              </a:lnSpc>
              <a:spcBef>
                <a:spcPts val="1455"/>
              </a:spcBef>
              <a:buClr>
                <a:srgbClr val="FFFFFF"/>
              </a:buClr>
              <a:buFont typeface="Times New Roman"/>
              <a:buChar char="•"/>
              <a:tabLst>
                <a:tab pos="349885" algn="l"/>
              </a:tabLst>
            </a:pPr>
            <a:r>
              <a:rPr lang="cs-CZ" sz="2400" dirty="0" smtClean="0">
                <a:solidFill>
                  <a:srgbClr val="FFFFFF"/>
                </a:solidFill>
                <a:latin typeface="Arial"/>
                <a:cs typeface="Arial"/>
              </a:rPr>
              <a:t>Porovnáním plánové kalkulace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a</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operativní kalkulace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v</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průběhu roku</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se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kontroluje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zajištěnost ročního plánu nákladů podniku,</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a</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tedy</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i</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to,</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jak</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se</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daří vytvářet podmínky,</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zadané v</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plánu inovací</a:t>
            </a:r>
            <a:endParaRPr lang="cs-CZ" sz="24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530" y="674870"/>
            <a:ext cx="9102739" cy="615553"/>
          </a:xfrm>
          <a:prstGeom prst="rect">
            <a:avLst/>
          </a:prstGeom>
        </p:spPr>
        <p:txBody>
          <a:bodyPr vert="horz" wrap="square" lIns="0" tIns="0" rIns="0" bIns="0" rtlCol="0">
            <a:spAutoFit/>
          </a:bodyPr>
          <a:lstStyle/>
          <a:p>
            <a:pPr marL="12700">
              <a:lnSpc>
                <a:spcPct val="100000"/>
              </a:lnSpc>
            </a:pPr>
            <a:r>
              <a:rPr lang="cs-CZ" dirty="0" smtClean="0"/>
              <a:t>Operativní kalkulace II</a:t>
            </a:r>
            <a:endParaRPr lang="cs-CZ" dirty="0"/>
          </a:p>
        </p:txBody>
      </p:sp>
      <p:sp>
        <p:nvSpPr>
          <p:cNvPr id="3" name="object 3"/>
          <p:cNvSpPr txBox="1"/>
          <p:nvPr/>
        </p:nvSpPr>
        <p:spPr>
          <a:xfrm>
            <a:off x="490530" y="1700429"/>
            <a:ext cx="9069705" cy="1373966"/>
          </a:xfrm>
          <a:prstGeom prst="rect">
            <a:avLst/>
          </a:prstGeom>
        </p:spPr>
        <p:txBody>
          <a:bodyPr vert="horz" wrap="square" lIns="0" tIns="0" rIns="0" bIns="0" rtlCol="0">
            <a:spAutoFit/>
          </a:bodyPr>
          <a:lstStyle/>
          <a:p>
            <a:pPr marL="692150" marR="5080" indent="-680085">
              <a:lnSpc>
                <a:spcPct val="93000"/>
              </a:lnSpc>
            </a:pPr>
            <a:r>
              <a:rPr lang="cs-CZ" sz="2400" dirty="0" smtClean="0">
                <a:solidFill>
                  <a:srgbClr val="FFFFFF"/>
                </a:solidFill>
                <a:latin typeface="Arial"/>
                <a:cs typeface="Arial"/>
              </a:rPr>
              <a:t>Při zjišťování informací o přínosu útvarů zodpovědných za přípravu výroby ke snížení nákladové náročnosti prováděných výkonů může roli plánové kalkulace plnit i tzv. </a:t>
            </a:r>
            <a:r>
              <a:rPr lang="cs-CZ" sz="2400" b="1" dirty="0" smtClean="0">
                <a:solidFill>
                  <a:srgbClr val="FFFFFF"/>
                </a:solidFill>
                <a:latin typeface="Arial"/>
                <a:cs typeface="Arial"/>
              </a:rPr>
              <a:t>základní kalkulace </a:t>
            </a:r>
            <a:r>
              <a:rPr lang="cs-CZ" sz="2400" dirty="0" smtClean="0">
                <a:solidFill>
                  <a:srgbClr val="FFFFFF"/>
                </a:solidFill>
                <a:latin typeface="Arial"/>
                <a:cs typeface="Arial"/>
              </a:rPr>
              <a:t>v</a:t>
            </a:r>
            <a:r>
              <a:rPr lang="cs-CZ" sz="2400" dirty="0" smtClean="0">
                <a:solidFill>
                  <a:srgbClr val="FFFFFF"/>
                </a:solidFill>
                <a:latin typeface="Times New Roman"/>
                <a:cs typeface="Times New Roman"/>
              </a:rPr>
              <a:t> </a:t>
            </a:r>
            <a:r>
              <a:rPr lang="cs-CZ" sz="2400" dirty="0" smtClean="0">
                <a:solidFill>
                  <a:srgbClr val="FFFFFF"/>
                </a:solidFill>
                <a:latin typeface="Arial"/>
                <a:cs typeface="Arial"/>
              </a:rPr>
              <a:t>úrovních:</a:t>
            </a:r>
            <a:endParaRPr lang="cs-CZ" sz="2400" dirty="0">
              <a:latin typeface="Arial"/>
              <a:cs typeface="Arial"/>
            </a:endParaRPr>
          </a:p>
        </p:txBody>
      </p:sp>
      <p:sp>
        <p:nvSpPr>
          <p:cNvPr id="4" name="object 4"/>
          <p:cNvSpPr txBox="1"/>
          <p:nvPr/>
        </p:nvSpPr>
        <p:spPr>
          <a:xfrm>
            <a:off x="490530" y="3238234"/>
            <a:ext cx="123189" cy="1323439"/>
          </a:xfrm>
          <a:prstGeom prst="rect">
            <a:avLst/>
          </a:prstGeom>
        </p:spPr>
        <p:txBody>
          <a:bodyPr vert="horz" wrap="square" lIns="0" tIns="0" rIns="0" bIns="0" rtlCol="0">
            <a:spAutoFit/>
          </a:bodyPr>
          <a:lstStyle/>
          <a:p>
            <a:pPr marL="12700">
              <a:lnSpc>
                <a:spcPct val="100000"/>
              </a:lnSpc>
            </a:pPr>
            <a:r>
              <a:rPr lang="cs-CZ" sz="2200" dirty="0" smtClean="0">
                <a:solidFill>
                  <a:srgbClr val="FFFFFF"/>
                </a:solidFill>
                <a:latin typeface="Times New Roman"/>
                <a:cs typeface="Times New Roman"/>
              </a:rPr>
              <a:t>•</a:t>
            </a:r>
            <a:endParaRPr lang="cs-CZ" sz="2200" dirty="0" smtClean="0">
              <a:latin typeface="Times New Roman"/>
              <a:cs typeface="Times New Roman"/>
            </a:endParaRPr>
          </a:p>
          <a:p>
            <a:pPr marL="12700">
              <a:lnSpc>
                <a:spcPct val="100000"/>
              </a:lnSpc>
              <a:spcBef>
                <a:spcPts val="1225"/>
              </a:spcBef>
            </a:pPr>
            <a:r>
              <a:rPr lang="cs-CZ" sz="2200" dirty="0" smtClean="0">
                <a:solidFill>
                  <a:srgbClr val="FFFFFF"/>
                </a:solidFill>
                <a:latin typeface="Times New Roman"/>
                <a:cs typeface="Times New Roman"/>
              </a:rPr>
              <a:t>•</a:t>
            </a:r>
            <a:endParaRPr lang="cs-CZ" sz="2200" dirty="0" smtClean="0">
              <a:latin typeface="Times New Roman"/>
              <a:cs typeface="Times New Roman"/>
            </a:endParaRPr>
          </a:p>
          <a:p>
            <a:pPr marL="12700">
              <a:lnSpc>
                <a:spcPct val="100000"/>
              </a:lnSpc>
              <a:spcBef>
                <a:spcPts val="1210"/>
              </a:spcBef>
            </a:pPr>
            <a:r>
              <a:rPr lang="cs-CZ" sz="2200" dirty="0" smtClean="0">
                <a:solidFill>
                  <a:srgbClr val="FFFFFF"/>
                </a:solidFill>
                <a:latin typeface="Times New Roman"/>
                <a:cs typeface="Times New Roman"/>
              </a:rPr>
              <a:t>•</a:t>
            </a:r>
            <a:endParaRPr lang="cs-CZ" sz="2200" dirty="0">
              <a:latin typeface="Times New Roman"/>
              <a:cs typeface="Times New Roman"/>
            </a:endParaRPr>
          </a:p>
        </p:txBody>
      </p:sp>
      <p:sp>
        <p:nvSpPr>
          <p:cNvPr id="5" name="object 5"/>
          <p:cNvSpPr txBox="1">
            <a:spLocks noGrp="1"/>
          </p:cNvSpPr>
          <p:nvPr>
            <p:ph type="body" idx="1"/>
          </p:nvPr>
        </p:nvSpPr>
        <p:spPr>
          <a:xfrm>
            <a:off x="490530" y="1808386"/>
            <a:ext cx="9102739" cy="3106780"/>
          </a:xfrm>
          <a:prstGeom prst="rect">
            <a:avLst/>
          </a:prstGeom>
        </p:spPr>
        <p:txBody>
          <a:bodyPr vert="horz" wrap="square" lIns="0" tIns="1428274" rIns="0" bIns="0" rtlCol="0">
            <a:spAutoFit/>
          </a:bodyPr>
          <a:lstStyle/>
          <a:p>
            <a:pPr marL="692150">
              <a:lnSpc>
                <a:spcPct val="100000"/>
              </a:lnSpc>
            </a:pPr>
            <a:r>
              <a:rPr lang="cs-CZ" sz="2200" b="1" dirty="0" smtClean="0"/>
              <a:t>výchozí</a:t>
            </a:r>
            <a:r>
              <a:rPr lang="cs-CZ" sz="2200" dirty="0" smtClean="0"/>
              <a:t>, popř. </a:t>
            </a:r>
            <a:r>
              <a:rPr lang="cs-CZ" sz="2200" b="1" dirty="0" smtClean="0"/>
              <a:t>propočtové kalkulace </a:t>
            </a:r>
            <a:r>
              <a:rPr lang="cs-CZ" sz="2200" dirty="0" smtClean="0"/>
              <a:t>nově prováděného výkonu</a:t>
            </a:r>
          </a:p>
          <a:p>
            <a:pPr marL="692150">
              <a:lnSpc>
                <a:spcPct val="100000"/>
              </a:lnSpc>
              <a:spcBef>
                <a:spcPts val="1225"/>
              </a:spcBef>
            </a:pPr>
            <a:r>
              <a:rPr lang="cs-CZ" sz="2200" b="1" dirty="0" smtClean="0"/>
              <a:t>operativní kalkulace </a:t>
            </a:r>
            <a:r>
              <a:rPr lang="cs-CZ" sz="2200" dirty="0" smtClean="0"/>
              <a:t>platné k prvnímu dni hodnoceného období</a:t>
            </a:r>
          </a:p>
          <a:p>
            <a:pPr marL="692150" marR="5080">
              <a:lnSpc>
                <a:spcPts val="2450"/>
              </a:lnSpc>
              <a:spcBef>
                <a:spcPts val="1450"/>
              </a:spcBef>
            </a:pPr>
            <a:r>
              <a:rPr lang="cs-CZ" sz="2200" b="1" dirty="0" smtClean="0"/>
              <a:t>kalkulace cílových nákladů</a:t>
            </a:r>
            <a:r>
              <a:rPr lang="cs-CZ" sz="2200" dirty="0" smtClean="0"/>
              <a:t>, která vyjadřuje žádoucí výši nákladů konkrétního výkonu, které by měl výrobce dosáhnout</a:t>
            </a:r>
            <a:endParaRPr lang="cs-CZ" sz="2200" dirty="0"/>
          </a:p>
        </p:txBody>
      </p:sp>
      <p:sp>
        <p:nvSpPr>
          <p:cNvPr id="6" name="object 6"/>
          <p:cNvSpPr txBox="1"/>
          <p:nvPr/>
        </p:nvSpPr>
        <p:spPr>
          <a:xfrm>
            <a:off x="490530" y="5020339"/>
            <a:ext cx="9025890" cy="2512996"/>
          </a:xfrm>
          <a:prstGeom prst="rect">
            <a:avLst/>
          </a:prstGeom>
        </p:spPr>
        <p:txBody>
          <a:bodyPr vert="horz" wrap="square" lIns="0" tIns="0" rIns="0" bIns="0" rtlCol="0">
            <a:spAutoFit/>
          </a:bodyPr>
          <a:lstStyle/>
          <a:p>
            <a:pPr marL="12700">
              <a:lnSpc>
                <a:spcPts val="2780"/>
              </a:lnSpc>
            </a:pPr>
            <a:r>
              <a:rPr lang="cs-CZ" sz="2400" dirty="0" smtClean="0">
                <a:solidFill>
                  <a:srgbClr val="FFFFFF"/>
                </a:solidFill>
                <a:latin typeface="Arial"/>
                <a:cs typeface="Arial"/>
              </a:rPr>
              <a:t>Vzájemná porovnání základní, operativní a výsledné kalkulace pak</a:t>
            </a:r>
            <a:endParaRPr lang="cs-CZ" sz="2400" dirty="0" smtClean="0">
              <a:latin typeface="Arial"/>
              <a:cs typeface="Arial"/>
            </a:endParaRPr>
          </a:p>
          <a:p>
            <a:pPr marL="692150">
              <a:lnSpc>
                <a:spcPts val="2780"/>
              </a:lnSpc>
            </a:pPr>
            <a:r>
              <a:rPr lang="cs-CZ" sz="2400" dirty="0" smtClean="0">
                <a:solidFill>
                  <a:srgbClr val="FFFFFF"/>
                </a:solidFill>
                <a:latin typeface="Arial"/>
                <a:cs typeface="Arial"/>
              </a:rPr>
              <a:t>umožňují:</a:t>
            </a:r>
            <a:endParaRPr lang="cs-CZ" sz="2400" dirty="0" smtClean="0">
              <a:latin typeface="Arial"/>
              <a:cs typeface="Arial"/>
            </a:endParaRPr>
          </a:p>
          <a:p>
            <a:pPr marL="12700" marR="619760">
              <a:lnSpc>
                <a:spcPct val="151500"/>
              </a:lnSpc>
              <a:spcBef>
                <a:spcPts val="5"/>
              </a:spcBef>
            </a:pPr>
            <a:r>
              <a:rPr lang="cs-CZ" sz="2000" dirty="0" smtClean="0">
                <a:solidFill>
                  <a:srgbClr val="FFFFFF"/>
                </a:solidFill>
                <a:latin typeface="Arial"/>
                <a:cs typeface="Arial"/>
              </a:rPr>
              <a:t>průběžně sledovat vývoj nákladové náročnosti prováděného výkonu kvantifikovat a odpovědnostně oddělit zásluhy za úspory, popř. zavinění za</a:t>
            </a:r>
            <a:endParaRPr lang="cs-CZ" sz="2000" dirty="0" smtClean="0">
              <a:latin typeface="Arial"/>
              <a:cs typeface="Arial"/>
            </a:endParaRPr>
          </a:p>
          <a:p>
            <a:pPr marL="279400">
              <a:lnSpc>
                <a:spcPts val="2150"/>
              </a:lnSpc>
            </a:pPr>
            <a:r>
              <a:rPr lang="cs-CZ" sz="2000" dirty="0" smtClean="0">
                <a:solidFill>
                  <a:srgbClr val="FFFFFF"/>
                </a:solidFill>
                <a:latin typeface="Arial"/>
                <a:cs typeface="Arial"/>
              </a:rPr>
              <a:t>překročení nákladů mezi dva typy útvarů: ty, které zajišťují podmínky výroby</a:t>
            </a:r>
            <a:endParaRPr lang="cs-CZ" sz="2000" dirty="0" smtClean="0">
              <a:latin typeface="Arial"/>
              <a:cs typeface="Arial"/>
            </a:endParaRPr>
          </a:p>
          <a:p>
            <a:pPr marL="279400">
              <a:lnSpc>
                <a:spcPts val="2235"/>
              </a:lnSpc>
            </a:pPr>
            <a:r>
              <a:rPr lang="cs-CZ" sz="2000" dirty="0" smtClean="0">
                <a:solidFill>
                  <a:srgbClr val="FFFFFF"/>
                </a:solidFill>
                <a:latin typeface="Arial"/>
                <a:cs typeface="Arial"/>
              </a:rPr>
              <a:t>a</a:t>
            </a:r>
            <a:r>
              <a:rPr lang="cs-CZ" sz="2000" dirty="0" smtClean="0">
                <a:solidFill>
                  <a:srgbClr val="FFFFFF"/>
                </a:solidFill>
                <a:latin typeface="Times New Roman"/>
                <a:cs typeface="Times New Roman"/>
              </a:rPr>
              <a:t> </a:t>
            </a:r>
            <a:r>
              <a:rPr lang="cs-CZ" sz="2000" dirty="0" smtClean="0">
                <a:solidFill>
                  <a:srgbClr val="FFFFFF"/>
                </a:solidFill>
                <a:latin typeface="Arial"/>
                <a:cs typeface="Arial"/>
              </a:rPr>
              <a:t>ty, které odpovídají za splnění těchto podmínek v průběhu vlastní výrobní</a:t>
            </a:r>
            <a:endParaRPr lang="cs-CZ" sz="2000" dirty="0" smtClean="0">
              <a:latin typeface="Arial"/>
              <a:cs typeface="Arial"/>
            </a:endParaRPr>
          </a:p>
          <a:p>
            <a:pPr marL="279400">
              <a:lnSpc>
                <a:spcPts val="2315"/>
              </a:lnSpc>
            </a:pPr>
            <a:r>
              <a:rPr lang="cs-CZ" sz="2000" dirty="0" smtClean="0">
                <a:solidFill>
                  <a:srgbClr val="FFFFFF"/>
                </a:solidFill>
                <a:latin typeface="Arial"/>
                <a:cs typeface="Arial"/>
              </a:rPr>
              <a:t>činnosti.</a:t>
            </a:r>
            <a:endParaRPr lang="cs-CZ" sz="2000"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1485</Words>
  <Application>Microsoft Office PowerPoint</Application>
  <PresentationFormat>Vlastní</PresentationFormat>
  <Paragraphs>136</Paragraphs>
  <Slides>17</Slides>
  <Notes>17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Times New Roman</vt:lpstr>
      <vt:lpstr>Office Theme</vt:lpstr>
      <vt:lpstr>8 – KALKULAČNÍ SYSTÉM</vt:lpstr>
      <vt:lpstr>Využití kalkulací v řízení</vt:lpstr>
      <vt:lpstr>Prvky kalkulačního systému</vt:lpstr>
      <vt:lpstr>Propočtová kalkulace</vt:lpstr>
      <vt:lpstr>Propočtová kalkulace</vt:lpstr>
      <vt:lpstr>Plánová kalkulace I</vt:lpstr>
      <vt:lpstr>Plánová kalkulace II</vt:lpstr>
      <vt:lpstr>Operativní kalkulace I</vt:lpstr>
      <vt:lpstr>Operativní kalkulace II</vt:lpstr>
      <vt:lpstr>Výsledná kalkulace</vt:lpstr>
      <vt:lpstr>Kalkulace ceny</vt:lpstr>
      <vt:lpstr>Vazby kalkulačního systému</vt:lpstr>
      <vt:lpstr>Kalkulační systém v užším pojetí</vt:lpstr>
      <vt:lpstr>Kalkulační systém v širším pojetí</vt:lpstr>
      <vt:lpstr>Shrnutí kapitoly 8 I</vt:lpstr>
      <vt:lpstr>Shrnutí kapitoly 8 II</vt:lpstr>
      <vt:lpstr>Shrnutí kapitoly 8 III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 KALKULAČNÍ SYSTÉM</dc:title>
  <dc:creator>Online2PDF.com</dc:creator>
  <cp:lastModifiedBy>Menšík Michal</cp:lastModifiedBy>
  <cp:revision>3</cp:revision>
  <dcterms:created xsi:type="dcterms:W3CDTF">2018-02-08T09:16:40Z</dcterms:created>
  <dcterms:modified xsi:type="dcterms:W3CDTF">2018-02-09T10:03:19Z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2018-02-08T00:00:00Z</vt:filetime>
  </property>
  <property fmtid="{D5CDD505-2E9C-101B-9397-08002B2CF9AE}" pid="3" name="LastSaved">
    <vt:filetime>2018-02-08T00:00:00Z</vt:filetime>
  </property>
</Properties>
</file>