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63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98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54887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0419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6668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0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345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4312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3420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2407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0902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6542"/>
            <a:ext cx="10081260" cy="4870450"/>
          </a:xfrm>
          <a:custGeom>
            <a:avLst/>
            <a:gdLst/>
            <a:ahLst/>
            <a:cxnLst/>
            <a:rect l="l" t="t" r="r" b="b"/>
            <a:pathLst>
              <a:path w="10081260" h="4870450">
                <a:moveTo>
                  <a:pt x="10081259" y="0"/>
                </a:moveTo>
                <a:lnTo>
                  <a:pt x="0" y="4870234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23283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21078"/>
            <a:ext cx="9102739" cy="5070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112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05"/>
              </a:lnSpc>
            </a:pPr>
            <a:r>
              <a:rPr lang="en-GB" sz="3800" dirty="0" smtClean="0"/>
              <a:t>7</a:t>
            </a:r>
            <a:r>
              <a:rPr lang="en-GB" sz="3800" dirty="0" smtClean="0">
                <a:latin typeface="Times New Roman"/>
                <a:cs typeface="Times New Roman"/>
              </a:rPr>
              <a:t> </a:t>
            </a:r>
            <a:r>
              <a:rPr lang="en-GB" sz="3800" dirty="0" smtClean="0"/>
              <a:t>– SPECIFIKA</a:t>
            </a:r>
            <a:r>
              <a:rPr lang="en-GB" sz="3800" dirty="0" smtClean="0">
                <a:latin typeface="Times New Roman"/>
                <a:cs typeface="Times New Roman"/>
              </a:rPr>
              <a:t> </a:t>
            </a:r>
            <a:r>
              <a:rPr lang="en-GB" sz="3800" dirty="0" smtClean="0"/>
              <a:t>KALKULACE</a:t>
            </a:r>
            <a:r>
              <a:rPr lang="en-GB" sz="3800" dirty="0" smtClean="0">
                <a:latin typeface="Times New Roman"/>
                <a:cs typeface="Times New Roman"/>
              </a:rPr>
              <a:t> </a:t>
            </a:r>
            <a:r>
              <a:rPr lang="en-GB" sz="3800" dirty="0" smtClean="0"/>
              <a:t>S</a:t>
            </a:r>
            <a:br>
              <a:rPr lang="en-GB" sz="3800" dirty="0" smtClean="0"/>
            </a:br>
            <a:r>
              <a:rPr lang="en-GB" sz="3800" dirty="0" smtClean="0"/>
              <a:t>PŘIŘAZOVÁNÍM NÁKLADŮ AKTIVITÁM</a:t>
            </a:r>
            <a:endParaRPr lang="en-GB" sz="3800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21086"/>
            <a:ext cx="8616315" cy="54028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400" dirty="0">
              <a:latin typeface="Arial"/>
              <a:cs typeface="Arial"/>
            </a:endParaRPr>
          </a:p>
          <a:p>
            <a:pPr marL="332740" marR="5080" indent="-320040" algn="just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charakterizovat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 které vedly na počátku osmdesátých letech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novým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pohled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podnikatelského procesu,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tím i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jak se tento pohled projevil ve zobrazení vztahu</a:t>
            </a:r>
            <a:endParaRPr sz="2400" dirty="0">
              <a:latin typeface="Arial"/>
              <a:cs typeface="Arial"/>
            </a:endParaRPr>
          </a:p>
          <a:p>
            <a:pPr marL="33274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aktivitám, činnostem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32740" marR="107314" indent="-32004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charakterizovat, jak se toto zobrazení projevilo v informacích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hospodárnosti, účinnosti a efektivnosti podnikatelského procesu,</a:t>
            </a:r>
            <a:endParaRPr sz="2400" dirty="0">
              <a:latin typeface="Arial"/>
              <a:cs typeface="Arial"/>
            </a:endParaRPr>
          </a:p>
          <a:p>
            <a:pPr marL="332740" marR="297180" indent="-320040" algn="just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porovnat vypovídací schopnost kalkulace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finálních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zpracované metodou ABC, s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tradiční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kalkulací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charakterizovat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omezení této kalkulace v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íčiny</a:t>
            </a:r>
            <a:r>
              <a:rPr dirty="0" smtClean="0"/>
              <a:t> </a:t>
            </a:r>
            <a:r>
              <a:rPr dirty="0"/>
              <a:t>rozvoje nové metody</a:t>
            </a:r>
          </a:p>
          <a:p>
            <a:pPr marL="12700">
              <a:lnSpc>
                <a:spcPts val="4630"/>
              </a:lnSpc>
            </a:pP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11920" cy="5001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Podstatné změny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podnikatelském procesu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80.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letech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20.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  <a:tabLst>
                <a:tab pos="13309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století	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zásadě 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všech odvětvích</a:t>
            </a:r>
            <a:endParaRPr sz="2400" dirty="0">
              <a:latin typeface="Arial"/>
              <a:cs typeface="Arial"/>
            </a:endParaRPr>
          </a:p>
          <a:p>
            <a:pPr marL="748665" marR="222250" lvl="1" indent="-278765">
              <a:lnSpc>
                <a:spcPts val="223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Zájem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zákazník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soust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eděné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nákupy "pod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jednou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echou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"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nár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struktury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často v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ímé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úmě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 err="1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komplexní dodávky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748665" lvl="1" indent="-278765">
              <a:lnSpc>
                <a:spcPts val="2315"/>
              </a:lnSpc>
              <a:spcBef>
                <a:spcPts val="890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Tlak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výrobce dodávat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široký sortiment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výkonů v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kratších časových</a:t>
            </a:r>
            <a:endParaRPr sz="2000" dirty="0">
              <a:latin typeface="Arial"/>
              <a:cs typeface="Arial"/>
            </a:endParaRPr>
          </a:p>
          <a:p>
            <a:pPr marL="748665">
              <a:lnSpc>
                <a:spcPts val="2315"/>
              </a:lnSpc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intervalech</a:t>
            </a:r>
            <a:endParaRPr sz="2000" dirty="0">
              <a:latin typeface="Arial"/>
              <a:cs typeface="Arial"/>
            </a:endParaRPr>
          </a:p>
          <a:p>
            <a:pPr marL="748665" lvl="1" indent="-278765">
              <a:lnSpc>
                <a:spcPct val="100000"/>
              </a:lnSpc>
              <a:spcBef>
                <a:spcPts val="92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Zkracuje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doba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životnosti nabízených produktů</a:t>
            </a:r>
            <a:endParaRPr sz="2000" dirty="0">
              <a:latin typeface="Arial"/>
              <a:cs typeface="Arial"/>
            </a:endParaRPr>
          </a:p>
          <a:p>
            <a:pPr marL="748665" lvl="1" indent="-278765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požadavk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zákazník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kvalitu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poskytovaných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000" dirty="0">
              <a:latin typeface="Arial"/>
              <a:cs typeface="Arial"/>
            </a:endParaRPr>
          </a:p>
          <a:p>
            <a:pPr marL="748665" lvl="1" indent="-278765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Rozvoj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 err="1">
                <a:solidFill>
                  <a:srgbClr val="FFFFFF"/>
                </a:solidFill>
                <a:latin typeface="Arial"/>
                <a:cs typeface="Arial"/>
              </a:rPr>
              <a:t>individualizace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rámci jediného sortimentního druhu.</a:t>
            </a:r>
            <a:endParaRPr sz="2000" dirty="0">
              <a:latin typeface="Arial"/>
              <a:cs typeface="Arial"/>
            </a:endParaRPr>
          </a:p>
          <a:p>
            <a:pPr marL="748665" marR="39370" lvl="1" indent="-278765">
              <a:lnSpc>
                <a:spcPts val="2230"/>
              </a:lnSpc>
              <a:spcBef>
                <a:spcPts val="1140"/>
              </a:spcBef>
              <a:buClr>
                <a:srgbClr val="FFFFFF"/>
              </a:buClr>
              <a:buFont typeface="Times New Roman"/>
              <a:buChar char="–"/>
              <a:tabLst>
                <a:tab pos="7493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Změna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způsobu provádění výkonů,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pokles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podílu "jednicové"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lidské práce,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relace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automatizovaně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probíhajících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jejichž nákladová náročnost 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výrazně ovlivněna schopností procesy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racionálně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koordinovat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792653"/>
          </a:xfrm>
          <a:prstGeom prst="rect">
            <a:avLst/>
          </a:prstGeom>
        </p:spPr>
        <p:txBody>
          <a:bodyPr vert="horz" wrap="square" lIns="0" tIns="175387" rIns="0" bIns="0" rtlCol="0">
            <a:spAutoFit/>
          </a:bodyPr>
          <a:lstStyle/>
          <a:p>
            <a:pPr marL="48895">
              <a:lnSpc>
                <a:spcPct val="100000"/>
              </a:lnSpc>
            </a:pPr>
            <a:r>
              <a:rPr dirty="0"/>
              <a:t>… 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smtClean="0"/>
              <a:t>d</a:t>
            </a:r>
            <a:r>
              <a:rPr lang="cs-CZ" dirty="0" smtClean="0"/>
              <a:t>ů</a:t>
            </a:r>
            <a:r>
              <a:rPr dirty="0" err="1" smtClean="0"/>
              <a:t>sledky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6370" cy="4490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767080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Podstatné snížení podílu jednicových nákladů v relaci k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režijním,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roste podíl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fixních, zejména umrtvených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Faktorem podmiňujícím ekonomický úspěch podniku se stává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optimální využití kapacity</a:t>
            </a:r>
            <a:endParaRPr sz="2400" dirty="0">
              <a:latin typeface="Arial"/>
              <a:cs typeface="Arial"/>
            </a:endParaRPr>
          </a:p>
          <a:p>
            <a:pPr marL="349250" marR="200025" indent="-336550">
              <a:lnSpc>
                <a:spcPct val="931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nutných k zajištění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inovačních, obslužných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informačních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plánovacích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kontrolních a strategicky orientovaných aktivit,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často jde o náklady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variabilní ve vztahu ke konkrétní aktivitě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vztah těchto aktivit</a:t>
            </a:r>
            <a:endParaRPr sz="2400" dirty="0">
              <a:latin typeface="Arial"/>
              <a:cs typeface="Arial"/>
            </a:endParaRPr>
          </a:p>
          <a:p>
            <a:pPr marL="349250" marR="5080">
              <a:lnSpc>
                <a:spcPts val="2680"/>
              </a:lnSpc>
              <a:spcBef>
                <a:spcPts val="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druhu či jednici finálního výkonu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znorodý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jeho vymezení v polohách "fixní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variabilní" nezobrazuje podstatu vztahu, vede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62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chybným rozhodnutím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ednosti</a:t>
            </a:r>
            <a:r>
              <a:rPr dirty="0" smtClean="0"/>
              <a:t> </a:t>
            </a:r>
            <a:r>
              <a:rPr dirty="0" err="1"/>
              <a:t>metody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ve</a:t>
            </a:r>
          </a:p>
          <a:p>
            <a:pPr marL="12700">
              <a:lnSpc>
                <a:spcPts val="4590"/>
              </a:lnSpc>
            </a:pPr>
            <a:r>
              <a:rPr dirty="0"/>
              <a:t>vztahu k </a:t>
            </a:r>
            <a:r>
              <a:rPr dirty="0" err="1" smtClean="0"/>
              <a:t>aktivitám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21078"/>
            <a:ext cx="9102739" cy="51643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9240">
              <a:lnSpc>
                <a:spcPts val="2680"/>
              </a:lnSpc>
            </a:pPr>
            <a:r>
              <a:rPr dirty="0"/>
              <a:t>Tradiční orientace </a:t>
            </a:r>
            <a:r>
              <a:rPr dirty="0" err="1"/>
              <a:t>na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po </a:t>
            </a:r>
            <a:r>
              <a:rPr dirty="0" err="1"/>
              <a:t>linii</a:t>
            </a:r>
            <a:r>
              <a:rPr dirty="0"/>
              <a:t> </a:t>
            </a:r>
            <a:r>
              <a:rPr dirty="0" err="1" smtClean="0"/>
              <a:t>výkon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a po linii odpovědnosti vede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b="1" dirty="0"/>
              <a:t>nižší pozornosti k řízení zejména servisních aktivit a činností</a:t>
            </a:r>
          </a:p>
          <a:p>
            <a:pPr marL="12700" marR="5080">
              <a:lnSpc>
                <a:spcPct val="93200"/>
              </a:lnSpc>
              <a:spcBef>
                <a:spcPts val="835"/>
              </a:spcBef>
            </a:pPr>
            <a:r>
              <a:rPr dirty="0"/>
              <a:t>Nový pohled umožňuje odhalit možné disharmonie a duplicity; </a:t>
            </a:r>
            <a:r>
              <a:rPr dirty="0" err="1" smtClean="0"/>
              <a:t>posou</a:t>
            </a:r>
            <a:r>
              <a:rPr lang="cs-CZ" dirty="0" smtClean="0"/>
              <a:t>z</a:t>
            </a:r>
            <a:r>
              <a:rPr dirty="0" err="1" smtClean="0"/>
              <a:t>ení</a:t>
            </a:r>
            <a:r>
              <a:rPr dirty="0" smtClean="0"/>
              <a:t> </a:t>
            </a:r>
            <a:r>
              <a:rPr dirty="0"/>
              <a:t>nákladové náročnosti těchto aktivit a srovnání s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ínosy</a:t>
            </a:r>
            <a:r>
              <a:rPr dirty="0"/>
              <a:t>, tlak na eliminaci aktivit s nulovou či </a:t>
            </a:r>
            <a:r>
              <a:rPr dirty="0" err="1"/>
              <a:t>zápornou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idanou</a:t>
            </a:r>
            <a:r>
              <a:rPr dirty="0" smtClean="0"/>
              <a:t> </a:t>
            </a:r>
            <a:r>
              <a:rPr dirty="0"/>
              <a:t>hodnotou</a:t>
            </a:r>
          </a:p>
          <a:p>
            <a:pPr marL="12700" marR="154305">
              <a:lnSpc>
                <a:spcPts val="2680"/>
              </a:lnSpc>
              <a:spcBef>
                <a:spcPts val="950"/>
              </a:spcBef>
            </a:pPr>
            <a:r>
              <a:rPr dirty="0"/>
              <a:t>Metoda umožňuje posoudit nákladovou náročnost a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ínosy</a:t>
            </a:r>
            <a:r>
              <a:rPr dirty="0" smtClean="0"/>
              <a:t> </a:t>
            </a:r>
            <a:r>
              <a:rPr dirty="0" err="1" smtClean="0"/>
              <a:t>ší</a:t>
            </a:r>
            <a:r>
              <a:rPr lang="cs-CZ" dirty="0" smtClean="0"/>
              <a:t>ř</a:t>
            </a:r>
            <a:r>
              <a:rPr dirty="0" err="1" smtClean="0"/>
              <a:t>eji</a:t>
            </a:r>
            <a:r>
              <a:rPr dirty="0" smtClean="0"/>
              <a:t> </a:t>
            </a:r>
            <a:r>
              <a:rPr dirty="0"/>
              <a:t>chápaných činností. “Jak je možné, že požadavek zákazníka jsme schopni uspokojit až za 25 dní, když </a:t>
            </a:r>
            <a:r>
              <a:rPr dirty="0" err="1"/>
              <a:t>součet</a:t>
            </a:r>
            <a:r>
              <a:rPr dirty="0"/>
              <a:t> </a:t>
            </a:r>
            <a:r>
              <a:rPr dirty="0" err="1" smtClean="0"/>
              <a:t>čas</a:t>
            </a:r>
            <a:r>
              <a:rPr lang="cs-CZ" dirty="0" smtClean="0"/>
              <a:t>ů</a:t>
            </a:r>
            <a:r>
              <a:rPr dirty="0" smtClean="0"/>
              <a:t> pot</a:t>
            </a:r>
            <a:r>
              <a:rPr lang="cs-CZ" dirty="0" smtClean="0"/>
              <a:t>ř</a:t>
            </a:r>
            <a:r>
              <a:rPr dirty="0" err="1" smtClean="0"/>
              <a:t>ebných</a:t>
            </a:r>
            <a:endParaRPr dirty="0"/>
          </a:p>
          <a:p>
            <a:pPr marL="12700">
              <a:lnSpc>
                <a:spcPts val="2530"/>
              </a:lnSpc>
            </a:pP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zajištění jednotlivých činností, které je </a:t>
            </a:r>
            <a:r>
              <a:rPr dirty="0" smtClean="0"/>
              <a:t>t</a:t>
            </a:r>
            <a:r>
              <a:rPr lang="cs-CZ" dirty="0" smtClean="0"/>
              <a:t>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/>
              <a:t>v souvislosti s</a:t>
            </a:r>
          </a:p>
          <a:p>
            <a:pPr marL="12700">
              <a:lnSpc>
                <a:spcPts val="2780"/>
              </a:lnSpc>
            </a:pPr>
            <a:r>
              <a:rPr dirty="0"/>
              <a:t>realizací zakázky provést, je pouhých 20 dní?"</a:t>
            </a:r>
          </a:p>
          <a:p>
            <a:pPr marL="12700" marR="135890">
              <a:lnSpc>
                <a:spcPct val="93000"/>
              </a:lnSpc>
              <a:spcBef>
                <a:spcPts val="894"/>
              </a:spcBef>
            </a:pPr>
            <a:r>
              <a:rPr dirty="0"/>
              <a:t>Kalkulace zpracovávaná metodou ABC upozorňuje na nákladovou náročnost </a:t>
            </a:r>
            <a:r>
              <a:rPr b="1" dirty="0"/>
              <a:t>nestandardních, v malých objemech prováděných výkonů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869597"/>
          </a:xfrm>
          <a:prstGeom prst="rect">
            <a:avLst/>
          </a:prstGeom>
        </p:spPr>
        <p:txBody>
          <a:bodyPr vert="horz" wrap="square" lIns="0" tIns="25158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Technika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ABC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479830"/>
            <a:ext cx="9070340" cy="571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Vymezení stejnorodých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skupin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(Cost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Pools), které jsou charakteristické vztahem k aktivitám, které vyvolávají jejich vznik</a:t>
            </a:r>
            <a:endParaRPr sz="2400" dirty="0">
              <a:latin typeface="Arial"/>
              <a:cs typeface="Arial"/>
            </a:endParaRPr>
          </a:p>
          <a:p>
            <a:pPr marL="349250" marR="50165" indent="-33655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Vymezení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této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pomocí vztahových veličin (Cost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Drivers), které vyvolávají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vznik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496570" indent="-336550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Stanovení, resp. zjištění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úrovně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íslušné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stejnorodé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skupiny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rozsahu (velikosti, objemu)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íslušné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vztahové veličiny</a:t>
            </a:r>
            <a:endParaRPr sz="2400" dirty="0">
              <a:latin typeface="Arial"/>
              <a:cs typeface="Arial"/>
            </a:endParaRPr>
          </a:p>
          <a:p>
            <a:pPr marL="349250" marR="513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Stanovení, resp. zjištění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výše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vyvolaných jednotkou vztahové veličiny</a:t>
            </a:r>
            <a:endParaRPr sz="2400" dirty="0">
              <a:latin typeface="Arial"/>
              <a:cs typeface="Arial"/>
            </a:endParaRPr>
          </a:p>
          <a:p>
            <a:pPr marL="349250" marR="104139" indent="-336550">
              <a:lnSpc>
                <a:spcPct val="93100"/>
              </a:lnSpc>
              <a:spcBef>
                <a:spcPts val="13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Stanovení, resp. zjištění rozsahu (velikosti, objemu) vztahové veličiny, který byl vyvolán konkrétními druhy kalkulovaných (zejména finálních)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výrobk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prací nebo služeb (Activity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Drivers)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měrných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jednotlivých aktivit kalkulační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jednici výrobku, práce nebo služby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Omezení </a:t>
            </a:r>
            <a:r>
              <a:rPr dirty="0" err="1"/>
              <a:t>metody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ve</a:t>
            </a:r>
          </a:p>
          <a:p>
            <a:pPr marL="12700">
              <a:lnSpc>
                <a:spcPts val="4630"/>
              </a:lnSpc>
            </a:pPr>
            <a:r>
              <a:rPr dirty="0"/>
              <a:t>vztahu k aktivitám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06205" cy="48299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náročná na rozsah zjišťovaných dat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ímo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úměrný k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počtu hodnocených aktivit 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zajištění informace,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kolik jednotek dílčí aktivity se vztahuje k určité části prováděného sortimentu finálních výkonů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Pokud má metoda sloužit jako podklad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rozhodování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 změnách v objemu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struktu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vyžaduje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dalším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ůř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ezu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odlišit procesy vyvolané množstvím výkonů od procesů, jejichž objem množstvím výkonů ovlivněn není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226695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Efektivnost využití těchto dat je navíc podstatně ovlivněna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schopností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kvantifikovat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proporci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závislých a nezávislých na objemu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142875" indent="-336550">
              <a:lnSpc>
                <a:spcPts val="2690"/>
              </a:lnSpc>
              <a:spcBef>
                <a:spcPts val="14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podrobnější analýze dílčích aktivit vznikají potíže s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azováním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jsou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společné více aktivitám.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Využití </a:t>
            </a:r>
            <a:r>
              <a:rPr dirty="0" err="1"/>
              <a:t>metody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ve vztahu</a:t>
            </a:r>
          </a:p>
          <a:p>
            <a:pPr marL="12700">
              <a:lnSpc>
                <a:spcPts val="4630"/>
              </a:lnSpc>
            </a:pPr>
            <a:r>
              <a:rPr dirty="0"/>
              <a:t>k dílčím aktivitám v praxi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19515" cy="29256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Uvedené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inášejí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největší efekt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odvětvích 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širokým sortimentem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poskytovaných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realizace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vyžaduje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nákladově náročných pomocných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zajišťujících činností</a:t>
            </a:r>
            <a:endParaRPr sz="2400" dirty="0">
              <a:latin typeface="Arial"/>
              <a:cs typeface="Arial"/>
            </a:endParaRPr>
          </a:p>
          <a:p>
            <a:pPr marL="349250" marR="175895" indent="-336550">
              <a:lnSpc>
                <a:spcPct val="93100"/>
              </a:lnSpc>
              <a:spcBef>
                <a:spcPts val="13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současné době implementována nikoliv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pokrýt všechny 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selektivně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tradičními postupy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skýtá nejvyšší možnost chyb.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5254" y="4880428"/>
            <a:ext cx="1397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0659" y="4879139"/>
            <a:ext cx="7382509" cy="19902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  <a:tabLst>
                <a:tab pos="4161154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operací zajišťujících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provádění změn	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inovační aktivity,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výzkum,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vývoj,</a:t>
            </a:r>
            <a:endParaRPr sz="1800" dirty="0">
              <a:latin typeface="Arial"/>
              <a:cs typeface="Arial"/>
            </a:endParaRPr>
          </a:p>
          <a:p>
            <a:pPr marL="12700" indent="-635">
              <a:lnSpc>
                <a:spcPts val="2090"/>
              </a:lnSpc>
            </a:pP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izování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stroj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náklady na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konstrukční 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technologickou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ípravu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operací zajišťujících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řízení kvality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80"/>
              </a:lnSpc>
              <a:spcBef>
                <a:spcPts val="944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logistických operací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zajišťujících hlavně zásobovací a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prodejní fázi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ts val="208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reprodukce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operací,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zajišťujících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rovnováhu mezi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zdroji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1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užitím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05276" y="5531438"/>
            <a:ext cx="139700" cy="669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05285" y="6575456"/>
            <a:ext cx="1403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888320"/>
          </a:xfrm>
          <a:prstGeom prst="rect">
            <a:avLst/>
          </a:prstGeom>
        </p:spPr>
        <p:txBody>
          <a:bodyPr vert="horz" wrap="square" lIns="0" tIns="27012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7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15375" cy="36144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0955">
              <a:lnSpc>
                <a:spcPct val="93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vycházející z analýzy jejich vztahu k dílčím aktivitám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tématem relativně novým. Jeho počátek se spojuje s významnými změnami, ke kterým došlo v podnikatelském procesu v polovině osmdesátých let dvacátého století. Je to jeden z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informačních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nástroj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široce pojaté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metody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 aktivit.</a:t>
            </a:r>
            <a:endParaRPr sz="2400" dirty="0">
              <a:latin typeface="Arial"/>
              <a:cs typeface="Arial"/>
            </a:endParaRPr>
          </a:p>
          <a:p>
            <a:pPr marL="12700" marR="5080">
              <a:lnSpc>
                <a:spcPct val="92900"/>
              </a:lnSpc>
              <a:spcBef>
                <a:spcPts val="14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zpracovaná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základě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azování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dílčím aktivitám není novým postupem.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některé nové informace zejména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aktivit, činností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 také pro tradiční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23283"/>
            <a:ext cx="9102739" cy="882421"/>
          </a:xfrm>
          <a:prstGeom prst="rect">
            <a:avLst/>
          </a:prstGeom>
        </p:spPr>
        <p:txBody>
          <a:bodyPr vert="horz" wrap="square" lIns="0" tIns="264287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dirty="0"/>
              <a:t>Shrnutí kapitoly 7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497356"/>
            <a:ext cx="9077325" cy="55335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Nový informační pohled na náklady aktivit umožňuje posoudit jejich nákladovou náročnost a porovnat ji s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inášejí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52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Vytvá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irozený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tlak na eliminaci aktivit, které efekt buď</a:t>
            </a:r>
            <a:endParaRPr sz="2400" dirty="0">
              <a:latin typeface="Arial"/>
              <a:cs typeface="Arial"/>
            </a:endParaRPr>
          </a:p>
          <a:p>
            <a:pPr marL="12700" marR="54610" algn="just">
              <a:lnSpc>
                <a:spcPct val="93200"/>
              </a:lnSpc>
              <a:spcBef>
                <a:spcPts val="9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inášejí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jejichž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idaná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hodnota je záporná. Ve vrcholném pohledu pak umožňuje metoda koordinovat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posoudit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nákladovou náročnost a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eji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chápaných činností</a:t>
            </a:r>
            <a:endParaRPr sz="2400" dirty="0">
              <a:latin typeface="Arial"/>
              <a:cs typeface="Arial"/>
            </a:endParaRPr>
          </a:p>
          <a:p>
            <a:pPr marL="12700" marR="38100">
              <a:lnSpc>
                <a:spcPct val="92900"/>
              </a:lnSpc>
              <a:spcBef>
                <a:spcPts val="140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 informační podklad pro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upozorňuje kalkulace ABC na nákladovou náročnost nestandardních, v malých objemech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nákladové náročnosti = tlak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eliminaci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nestandardních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 marR="535940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útvarovém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metoda novou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kvalitu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zpracování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rozpočt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režijních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nemají vztah ke změnám</a:t>
            </a:r>
            <a:endParaRPr sz="2400" dirty="0">
              <a:latin typeface="Arial"/>
              <a:cs typeface="Arial"/>
            </a:endParaRPr>
          </a:p>
          <a:p>
            <a:pPr marL="12700" marR="483870">
              <a:lnSpc>
                <a:spcPts val="2680"/>
              </a:lnSpc>
              <a:spcBef>
                <a:spcPts val="1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prováděných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Umožňuje zpracovat variantní rozpočty pro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rozsah dílčích aktivit,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mě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hospodárnost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vynakládání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1046</Words>
  <Application>Microsoft Office PowerPoint</Application>
  <PresentationFormat>Vlastní</PresentationFormat>
  <Paragraphs>71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7 – SPECIFIKA KALKULACE S PŘIŘAZOVÁNÍM NÁKLADŮ AKTIVITÁM</vt:lpstr>
      <vt:lpstr>Příčiny rozvoje nové metody řízení nákladů ...</vt:lpstr>
      <vt:lpstr>… a jejich důsledky</vt:lpstr>
      <vt:lpstr>Přednosti metody řízení nákladů ve vztahu k aktivitám</vt:lpstr>
      <vt:lpstr>Technika ABC</vt:lpstr>
      <vt:lpstr>Omezení metody řízení nákladů ve vztahu k aktivitám</vt:lpstr>
      <vt:lpstr>Využití metody řízení nákladů ve vztahu k dílčím aktivitám v praxi</vt:lpstr>
      <vt:lpstr>Shrnutí kapitoly 7 I</vt:lpstr>
      <vt:lpstr>Shrnutí kapitoly 7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– SPECIFIKA KALKULACE S PěIěAZOVÁNÍM NÁKLADģ AKTIVITÁM</dc:title>
  <dc:creator>Online2PDF.com</dc:creator>
  <cp:lastModifiedBy>Menšík Michal</cp:lastModifiedBy>
  <cp:revision>3</cp:revision>
  <dcterms:created xsi:type="dcterms:W3CDTF">2018-02-08T09:16:34Z</dcterms:created>
  <dcterms:modified xsi:type="dcterms:W3CDTF">2018-02-09T09:41:10Z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