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930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3310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444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8321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6882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086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3258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47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691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366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0338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2162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4288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126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757555" cy="7541895"/>
          </a:xfrm>
          <a:custGeom>
            <a:avLst/>
            <a:gdLst/>
            <a:ahLst/>
            <a:cxnLst/>
            <a:rect l="l" t="t" r="r" b="b"/>
            <a:pathLst>
              <a:path w="757555" h="7541895">
                <a:moveTo>
                  <a:pt x="37302" y="0"/>
                </a:moveTo>
                <a:lnTo>
                  <a:pt x="0" y="7899"/>
                </a:lnTo>
                <a:lnTo>
                  <a:pt x="0" y="7535839"/>
                </a:lnTo>
                <a:lnTo>
                  <a:pt x="26790" y="7541513"/>
                </a:lnTo>
                <a:lnTo>
                  <a:pt x="47827" y="7541513"/>
                </a:lnTo>
                <a:lnTo>
                  <a:pt x="96358" y="7531236"/>
                </a:lnTo>
                <a:lnTo>
                  <a:pt x="154088" y="7494371"/>
                </a:lnTo>
                <a:lnTo>
                  <a:pt x="210318" y="7434116"/>
                </a:lnTo>
                <a:lnTo>
                  <a:pt x="264864" y="7351442"/>
                </a:lnTo>
                <a:lnTo>
                  <a:pt x="317539" y="7247320"/>
                </a:lnTo>
                <a:lnTo>
                  <a:pt x="368159" y="7122720"/>
                </a:lnTo>
                <a:lnTo>
                  <a:pt x="416537" y="6978614"/>
                </a:lnTo>
                <a:lnTo>
                  <a:pt x="462490" y="6815973"/>
                </a:lnTo>
                <a:lnTo>
                  <a:pt x="505831" y="6635766"/>
                </a:lnTo>
                <a:lnTo>
                  <a:pt x="546376" y="6438966"/>
                </a:lnTo>
                <a:lnTo>
                  <a:pt x="583938" y="6226543"/>
                </a:lnTo>
                <a:lnTo>
                  <a:pt x="618333" y="5999468"/>
                </a:lnTo>
                <a:lnTo>
                  <a:pt x="649376" y="5758712"/>
                </a:lnTo>
                <a:lnTo>
                  <a:pt x="676881" y="5505246"/>
                </a:lnTo>
                <a:lnTo>
                  <a:pt x="700663" y="5240040"/>
                </a:lnTo>
                <a:lnTo>
                  <a:pt x="720536" y="4964065"/>
                </a:lnTo>
                <a:lnTo>
                  <a:pt x="736315" y="4678293"/>
                </a:lnTo>
                <a:lnTo>
                  <a:pt x="747816" y="4383694"/>
                </a:lnTo>
                <a:lnTo>
                  <a:pt x="754852" y="4081239"/>
                </a:lnTo>
                <a:lnTo>
                  <a:pt x="757239" y="3771777"/>
                </a:lnTo>
                <a:lnTo>
                  <a:pt x="754852" y="3462437"/>
                </a:lnTo>
                <a:lnTo>
                  <a:pt x="747816" y="3159983"/>
                </a:lnTo>
                <a:lnTo>
                  <a:pt x="736316" y="2865386"/>
                </a:lnTo>
                <a:lnTo>
                  <a:pt x="720537" y="2579616"/>
                </a:lnTo>
                <a:lnTo>
                  <a:pt x="700664" y="2303645"/>
                </a:lnTo>
                <a:lnTo>
                  <a:pt x="676883" y="2038442"/>
                </a:lnTo>
                <a:lnTo>
                  <a:pt x="649378" y="1784980"/>
                </a:lnTo>
                <a:lnTo>
                  <a:pt x="618336" y="1544228"/>
                </a:lnTo>
                <a:lnTo>
                  <a:pt x="583941" y="1317158"/>
                </a:lnTo>
                <a:lnTo>
                  <a:pt x="546379" y="1104739"/>
                </a:lnTo>
                <a:lnTo>
                  <a:pt x="505835" y="907944"/>
                </a:lnTo>
                <a:lnTo>
                  <a:pt x="462494" y="727743"/>
                </a:lnTo>
                <a:lnTo>
                  <a:pt x="416541" y="565106"/>
                </a:lnTo>
                <a:lnTo>
                  <a:pt x="368163" y="421004"/>
                </a:lnTo>
                <a:lnTo>
                  <a:pt x="317543" y="296409"/>
                </a:lnTo>
                <a:lnTo>
                  <a:pt x="264867" y="192290"/>
                </a:lnTo>
                <a:lnTo>
                  <a:pt x="210321" y="109619"/>
                </a:lnTo>
                <a:lnTo>
                  <a:pt x="154090" y="49367"/>
                </a:lnTo>
                <a:lnTo>
                  <a:pt x="96359" y="12503"/>
                </a:lnTo>
                <a:lnTo>
                  <a:pt x="3730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0935" cy="7470140"/>
          </a:xfrm>
          <a:custGeom>
            <a:avLst/>
            <a:gdLst/>
            <a:ahLst/>
            <a:cxnLst/>
            <a:rect l="l" t="t" r="r" b="b"/>
            <a:pathLst>
              <a:path w="10020935" h="7470140">
                <a:moveTo>
                  <a:pt x="10020849" y="0"/>
                </a:moveTo>
                <a:lnTo>
                  <a:pt x="0" y="7469663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06542"/>
            <a:ext cx="10081260" cy="4870450"/>
          </a:xfrm>
          <a:custGeom>
            <a:avLst/>
            <a:gdLst/>
            <a:ahLst/>
            <a:cxnLst/>
            <a:rect l="l" t="t" r="r" b="b"/>
            <a:pathLst>
              <a:path w="10081260" h="4870450">
                <a:moveTo>
                  <a:pt x="10081259" y="0"/>
                </a:moveTo>
                <a:lnTo>
                  <a:pt x="0" y="4870234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9701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6516"/>
            <a:ext cx="9102739" cy="5160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6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– </a:t>
            </a:r>
            <a:r>
              <a:rPr lang="en-GB" dirty="0" smtClean="0"/>
              <a:t>KALKULACE PLNÝCH A</a:t>
            </a:r>
            <a:br>
              <a:rPr lang="en-GB" dirty="0" smtClean="0"/>
            </a:br>
            <a:r>
              <a:rPr lang="en-GB" dirty="0" smtClean="0"/>
              <a:t>VARIABILNÍCH NÁKLADŮ</a:t>
            </a:r>
            <a:endParaRPr lang="en-GB" dirty="0"/>
          </a:p>
        </p:txBody>
      </p:sp>
      <p:sp>
        <p:nvSpPr>
          <p:cNvPr id="3" name="object 3"/>
          <p:cNvSpPr txBox="1"/>
          <p:nvPr/>
        </p:nvSpPr>
        <p:spPr>
          <a:xfrm>
            <a:off x="595686" y="1828263"/>
            <a:ext cx="8627745" cy="53031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3200" dirty="0">
              <a:latin typeface="Arial"/>
              <a:cs typeface="Arial"/>
            </a:endParaRPr>
          </a:p>
          <a:p>
            <a:pPr marL="332740" marR="5080" indent="-320040">
              <a:lnSpc>
                <a:spcPct val="92900"/>
              </a:lnSpc>
              <a:spcBef>
                <a:spcPts val="142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vymezit obsahový rozdíl mezi kalkulacemi, které při vyjádření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výrobkových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rozlišují a nerozlišují fixní 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variabilní část,</a:t>
            </a:r>
            <a:endParaRPr sz="2600" dirty="0">
              <a:latin typeface="Arial"/>
              <a:cs typeface="Arial"/>
            </a:endParaRPr>
          </a:p>
          <a:p>
            <a:pPr marL="332740" marR="5715" indent="-320040">
              <a:lnSpc>
                <a:spcPct val="92900"/>
              </a:lnSpc>
              <a:spcBef>
                <a:spcPts val="141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upozornit na omezení, která přináší tzv. kalkulace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plných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v řešení úloh na existující kapacitě a v řízení hospodárnosti,</a:t>
            </a:r>
            <a:endParaRPr sz="2600" dirty="0">
              <a:latin typeface="Arial"/>
              <a:cs typeface="Arial"/>
            </a:endParaRPr>
          </a:p>
          <a:p>
            <a:pPr marL="332740" indent="-320040">
              <a:lnSpc>
                <a:spcPts val="3010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charakterizovat přístup, jak lze k řešení těchto otázek</a:t>
            </a:r>
            <a:endParaRPr sz="2600" dirty="0">
              <a:latin typeface="Arial"/>
              <a:cs typeface="Arial"/>
            </a:endParaRPr>
          </a:p>
          <a:p>
            <a:pPr marL="332740">
              <a:lnSpc>
                <a:spcPts val="3010"/>
              </a:lnSpc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přistoupit při použití tzv. kalkulace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600" dirty="0">
              <a:latin typeface="Arial"/>
              <a:cs typeface="Arial"/>
            </a:endParaRPr>
          </a:p>
          <a:p>
            <a:pPr marL="332740" marR="802005" indent="-320040">
              <a:lnSpc>
                <a:spcPct val="93100"/>
              </a:lnSpc>
              <a:spcBef>
                <a:spcPts val="139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vymezit vztah obou kalkulačních pojetí k vyjádření podnikového zisku nebo ztráty a k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měření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výsledk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hospodaření odpovědnostních středisek.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265302"/>
            <a:ext cx="6405880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Domnělá omezení kalkulace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630"/>
              </a:lnSpc>
            </a:pPr>
            <a:r>
              <a:rPr sz="40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530" y="1627658"/>
            <a:ext cx="8792845" cy="5554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655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 konstrukce orientuje manažery výhradně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krátkodobá rozhodnutí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která mohou být v rozporu se strategickými zájmy podniku,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Tím, že nezahrnuje do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ocenění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fixní náklady, je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zcela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pouští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ze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etele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49250" marR="145415" indent="-33655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Tím,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že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absolutní výši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odečítá od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celkových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prodeje,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neadekvátně syntetizuje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bez ohledu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íčinný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vztah k výkonům, vyhnutelnost a vliv na peněžní toky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49250" marR="317500" indent="-336550" algn="just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výhrady  plynou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statického,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jednoznačného rozlišení variabilních 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resp.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neadekvátního využití kalkulace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marR="454025" indent="-336550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Reakcí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stupňovitým rozvrstvením fixních nákladů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relevantních 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Přednosti kalkulace </a:t>
            </a:r>
            <a:r>
              <a:rPr dirty="0" err="1"/>
              <a:t>variabilních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1925" cy="5190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13080" indent="-33655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finálních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dle Variable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poskytuje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 pro řešení úloh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 existující kapacitě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umožňuje rychlejší orientaci v sortimentní výhodnosti výkonů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delším časovém horizontu lze metodu využít i v obdobně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koncipovaných úlohách 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budoucí kapacitě</a:t>
            </a:r>
            <a:endParaRPr sz="2400" dirty="0">
              <a:latin typeface="Arial"/>
              <a:cs typeface="Arial"/>
            </a:endParaRPr>
          </a:p>
          <a:p>
            <a:pPr marL="349250" marR="393700" indent="-336550" algn="just">
              <a:lnSpc>
                <a:spcPct val="931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Rozdílný přístup k zadání nákladového úkolu (vnímá odlišnou podstatu fixních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vytváří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edpoklady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lepším výsledkům v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hospodárnosti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5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Kalkulaci lze také využít v odpovědnostním řízení jako motivační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nástroj, vytvářející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tlak na rychlý prodej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vytvořených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marR="563245" indent="-336550">
              <a:lnSpc>
                <a:spcPct val="93200"/>
              </a:lnSpc>
              <a:spcBef>
                <a:spcPts val="138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Obdobně kalkulace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dílčích výkonů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vytvářených v kooperujících útvarech,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být použita jako motivační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nástroj jejich finalizace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3958"/>
          </a:xfrm>
          <a:prstGeom prst="rect">
            <a:avLst/>
          </a:prstGeom>
        </p:spPr>
        <p:txBody>
          <a:bodyPr vert="horz" wrap="square" lIns="0" tIns="28561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6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728"/>
            <a:ext cx="9026525" cy="4644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  <a:tabLst>
                <a:tab pos="304292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Metoda odděleného řízení fixních a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se rozvinula na základech kritického hodnocení metod, které vycházejí ze statického vyjádření plné nákladové náročnosti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kalkulovaných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 jejichž vypovídací schopnost se stále více dostávala do rozporu s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potřebami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manažer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na informační zajištění	výkonového a odpovědnostního řízení</a:t>
            </a:r>
            <a:endParaRPr sz="2600" dirty="0">
              <a:latin typeface="Arial"/>
              <a:cs typeface="Arial"/>
            </a:endParaRPr>
          </a:p>
          <a:p>
            <a:pPr marL="12700" marR="255270">
              <a:lnSpc>
                <a:spcPts val="2900"/>
              </a:lnSpc>
              <a:spcBef>
                <a:spcPts val="65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rozhodování v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podmínkách rostoucí neurčitosti budoucího vývoje.</a:t>
            </a:r>
            <a:endParaRPr sz="2600" dirty="0">
              <a:latin typeface="Arial"/>
              <a:cs typeface="Arial"/>
            </a:endParaRPr>
          </a:p>
          <a:p>
            <a:pPr marL="12700" marR="66040">
              <a:lnSpc>
                <a:spcPct val="93100"/>
              </a:lnSpc>
              <a:spcBef>
                <a:spcPts val="1330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Přes jednoduchost v přístupu skýtá kalkulace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řadu nových,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inspirujících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pohled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 to i na základní veličiny hodnotového řízení. Základním z nich je alternativní, manažerské pojetí podnikového zisku.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3312"/>
          </a:xfrm>
          <a:prstGeom prst="rect">
            <a:avLst/>
          </a:prstGeom>
        </p:spPr>
        <p:txBody>
          <a:bodyPr vert="horz" wrap="square" lIns="0" tIns="2651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6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516"/>
            <a:ext cx="9050655" cy="5216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1760">
              <a:lnSpc>
                <a:spcPct val="93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Ačkoliv zejména v dlouhodobém časovém horizontu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poněkud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vzr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stají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problémy s kvantifikací fixní a variabilní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části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nákla­d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hodnocených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jsou pro současné podnikatelské podmínky dominantní přednosti metody.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nejd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ležitější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 nich patří zejména to, že poskytuje adekvátní informace pro řešení rozhodo­vacích úloh řešených na existující kapacitě, vytváří předpoklady k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lepším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výsledk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 řízení hospodárnosti a lze ji využít jako motivační nástroj, vytvářející tlak na rychlý prodej a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finalizaci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395"/>
              </a:spcBef>
              <a:tabLst>
                <a:tab pos="445579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Metoda odděleného řízení fixních a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však není pouze informačním postupem manažerského účetnictví. V současné době ovlivňuje její myšlenkový přínos i organizační uspořádání firem a promítá se do úvah, které vedou ke snahám využívat efekty ze zvýšené centralizace pravomoci a odpovědnosti při v zajišťování podnikových aktivit,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činností. Tato tendence je zřejmá zejména ve společnostech, podnikajících v odvětvích s hromadnou, resp. sériovou výrobou a krátkým podnikatelským	cyklem.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Možnosti využití kalkulace plných</a:t>
            </a:r>
          </a:p>
          <a:p>
            <a:pPr marL="12700">
              <a:lnSpc>
                <a:spcPts val="4590"/>
              </a:lnSpc>
            </a:pP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11506" y="1821086"/>
            <a:ext cx="8399780" cy="4903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plné nákladové náročnosti významné zejména :</a:t>
            </a:r>
            <a:endParaRPr sz="2400" dirty="0">
              <a:latin typeface="Arial"/>
              <a:cs typeface="Arial"/>
            </a:endParaRPr>
          </a:p>
          <a:p>
            <a:pPr marL="352425" marR="70485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dlouhodobých analýzách nákladové náročnosti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finálních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stanovení, resp. obhajobě cen individuálně prováděných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zakázek,</a:t>
            </a:r>
            <a:endParaRPr sz="2400" dirty="0">
              <a:latin typeface="Arial"/>
              <a:cs typeface="Arial"/>
            </a:endParaRPr>
          </a:p>
          <a:p>
            <a:pPr marL="352425" marR="78486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vyjádření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vázanosti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vytvářených, resp. prodávaných vnitropodnikových zásobách,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vyjádření dlouhodobého přínosu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prodávaných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celkovému zisku,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věrné zobrazení změny stavu vnitropodnikových zásob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rozsáhlou skupinu tzv. reprodukčních úloh.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3312"/>
          </a:xfrm>
          <a:prstGeom prst="rect">
            <a:avLst/>
          </a:prstGeom>
        </p:spPr>
        <p:txBody>
          <a:bodyPr vert="horz" wrap="square" lIns="0" tIns="2651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Omezení tzv. absorpční kalkulace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1830"/>
            <a:ext cx="8945880" cy="4270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4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Hlavní problém využití absorpčních kalkulací</a:t>
            </a:r>
            <a:endParaRPr sz="2800" dirty="0">
              <a:latin typeface="Arial"/>
              <a:cs typeface="Arial"/>
            </a:endParaRPr>
          </a:p>
          <a:p>
            <a:pPr marL="692150">
              <a:lnSpc>
                <a:spcPts val="3245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uvedených úlohách je spojen</a:t>
            </a:r>
            <a:endParaRPr sz="2800" dirty="0">
              <a:latin typeface="Arial"/>
              <a:cs typeface="Arial"/>
            </a:endParaRPr>
          </a:p>
          <a:p>
            <a:pPr marL="1492250" marR="114300" indent="-565150">
              <a:lnSpc>
                <a:spcPts val="2900"/>
              </a:lnSpc>
              <a:spcBef>
                <a:spcPts val="146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její aplikací jako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nástroje </a:t>
            </a:r>
            <a:r>
              <a:rPr sz="2600" b="1" dirty="0" err="1">
                <a:solidFill>
                  <a:srgbClr val="FFFFFF"/>
                </a:solidFill>
                <a:latin typeface="Arial"/>
                <a:cs typeface="Arial"/>
              </a:rPr>
              <a:t>ocenění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vytvá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ených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výkonů v účetnictví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, a to konkrétně</a:t>
            </a:r>
            <a:endParaRPr sz="2600" dirty="0">
              <a:latin typeface="Arial"/>
              <a:cs typeface="Arial"/>
            </a:endParaRPr>
          </a:p>
          <a:p>
            <a:pPr marL="1492250" marR="5080" indent="-565150">
              <a:lnSpc>
                <a:spcPts val="2900"/>
              </a:lnSpc>
              <a:spcBef>
                <a:spcPts val="11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ímých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ímých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režijních nákladů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, které se přiřazují kalkulační jednici na základě informace o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edpokládaném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objemu a </a:t>
            </a:r>
            <a:r>
              <a:rPr sz="2600" b="1" dirty="0" err="1" smtClean="0">
                <a:solidFill>
                  <a:srgbClr val="FFFFFF"/>
                </a:solidFill>
                <a:latin typeface="Arial"/>
                <a:cs typeface="Arial"/>
              </a:rPr>
              <a:t>struktu</a:t>
            </a:r>
            <a:r>
              <a:rPr lang="cs-CZ" sz="26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kalkulovaného množství.</a:t>
            </a:r>
            <a:endParaRPr sz="2600" dirty="0">
              <a:latin typeface="Arial"/>
              <a:cs typeface="Arial"/>
            </a:endParaRPr>
          </a:p>
          <a:p>
            <a:pPr marL="692150" marR="1191260" indent="-679450">
              <a:lnSpc>
                <a:spcPts val="2900"/>
              </a:lnSpc>
              <a:spcBef>
                <a:spcPts val="1095"/>
              </a:spcBef>
              <a:buClr>
                <a:srgbClr val="FFFFFF"/>
              </a:buClr>
              <a:buFont typeface="Times New Roman"/>
              <a:buChar char="•"/>
              <a:tabLst>
                <a:tab pos="6927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Absorpční kalkulace je tzv.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statická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– platná pro konkrétní objem a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sortiment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Omezení tzv. absorpční kalkulace -</a:t>
            </a:r>
          </a:p>
          <a:p>
            <a:pPr marL="12700">
              <a:lnSpc>
                <a:spcPts val="4590"/>
              </a:lnSpc>
            </a:pPr>
            <a:r>
              <a:rPr dirty="0"/>
              <a:t>příklad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7062" y="1828263"/>
            <a:ext cx="7471409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zný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objem – 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zná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výše kalkulovaných</a:t>
            </a:r>
            <a:endParaRPr sz="3200" dirty="0">
              <a:latin typeface="Arial"/>
              <a:cs typeface="Arial"/>
            </a:endParaRPr>
          </a:p>
          <a:p>
            <a:pPr marL="349250">
              <a:lnSpc>
                <a:spcPts val="3670"/>
              </a:lnSpc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32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89873"/>
              </p:ext>
            </p:extLst>
          </p:nvPr>
        </p:nvGraphicFramePr>
        <p:xfrm>
          <a:off x="253106" y="3158241"/>
          <a:ext cx="9642492" cy="3884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5170"/>
                <a:gridCol w="215889"/>
                <a:gridCol w="2501889"/>
                <a:gridCol w="1779544"/>
              </a:tblGrid>
              <a:tr h="620755">
                <a:tc>
                  <a:txBody>
                    <a:bodyPr/>
                    <a:lstStyle/>
                    <a:p>
                      <a:pPr marL="81343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lk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ční</a:t>
                      </a:r>
                      <a:r>
                        <a:rPr sz="24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2400" spc="-1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400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ožka</a:t>
                      </a:r>
                      <a:r>
                        <a:rPr sz="24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nák</a:t>
                      </a:r>
                      <a:r>
                        <a:rPr sz="2400" spc="-1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40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lang="cs-CZ" sz="24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ů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40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400" spc="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40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400" spc="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</a:tr>
              <a:tr h="2395493">
                <a:tc>
                  <a:txBody>
                    <a:bodyPr/>
                    <a:lstStyle/>
                    <a:p>
                      <a:pPr marL="88900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Pří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ý</a:t>
                      </a:r>
                      <a:r>
                        <a:rPr sz="2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vý)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materiál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88900">
                        <a:lnSpc>
                          <a:spcPts val="234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Pří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é</a:t>
                      </a:r>
                      <a:r>
                        <a:rPr sz="2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vé)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mzdy včetně P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88900">
                        <a:lnSpc>
                          <a:spcPts val="234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ý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robní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režie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varia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ní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88900">
                        <a:lnSpc>
                          <a:spcPts val="2685"/>
                        </a:lnSpc>
                      </a:pPr>
                      <a:r>
                        <a:rPr sz="2400" b="1" i="1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400" b="1" i="1" spc="-10" dirty="0">
                          <a:latin typeface="Arial"/>
                          <a:cs typeface="Arial"/>
                        </a:rPr>
                        <a:t>ý</a:t>
                      </a:r>
                      <a:r>
                        <a:rPr sz="2400" b="1" i="1" dirty="0">
                          <a:latin typeface="Arial"/>
                          <a:cs typeface="Arial"/>
                        </a:rPr>
                        <a:t>robní</a:t>
                      </a:r>
                      <a:r>
                        <a:rPr sz="2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latin typeface="Arial"/>
                          <a:cs typeface="Arial"/>
                        </a:rPr>
                        <a:t>režie fixní</a:t>
                      </a:r>
                      <a:r>
                        <a:rPr sz="24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latin typeface="Arial"/>
                          <a:cs typeface="Arial"/>
                        </a:rPr>
                        <a:t>(2 </a:t>
                      </a:r>
                      <a:r>
                        <a:rPr sz="2400" b="1" i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400" b="1" i="1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24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2400" b="1" i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400" b="1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i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2400" b="1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b="1" i="1" spc="-10" dirty="0">
                          <a:latin typeface="Arial"/>
                          <a:cs typeface="Arial"/>
                        </a:rPr>
                        <a:t>č</a:t>
                      </a:r>
                      <a:r>
                        <a:rPr sz="2400" b="1" i="1" dirty="0"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30,-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49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10,-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49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10,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68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50,-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49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24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49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,-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268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33,33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0098FF"/>
                    </a:solidFill>
                  </a:tcPr>
                </a:tc>
              </a:tr>
              <a:tr h="868356">
                <a:tc>
                  <a:txBody>
                    <a:bodyPr/>
                    <a:lstStyle/>
                    <a:p>
                      <a:pPr marL="52006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klady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výroby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výrob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--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83,33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777">
                      <a:solidFill>
                        <a:srgbClr val="FFFFFF"/>
                      </a:solidFill>
                      <a:prstDash val="solid"/>
                    </a:lnL>
                    <a:lnR w="1777">
                      <a:solidFill>
                        <a:srgbClr val="FFFFFF"/>
                      </a:solidFill>
                      <a:prstDash val="solid"/>
                    </a:lnR>
                    <a:lnT w="1777">
                      <a:solidFill>
                        <a:srgbClr val="FFFFFF"/>
                      </a:solidFill>
                      <a:prstDash val="solid"/>
                    </a:lnT>
                    <a:lnB w="177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Obecná východiska kalkulace</a:t>
            </a:r>
          </a:p>
          <a:p>
            <a:pPr marL="12700">
              <a:lnSpc>
                <a:spcPts val="4630"/>
              </a:lnSpc>
            </a:pPr>
            <a:r>
              <a:rPr dirty="0" err="1"/>
              <a:t>variabilních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179576" y="5712841"/>
            <a:ext cx="600456" cy="373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0530" y="1808386"/>
            <a:ext cx="9057005" cy="4380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Reakce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nedostatky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absorpční kalkulace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„Jednoduché” řešení – oddělení variabilních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5"/>
              </a:lnSpc>
              <a:spcBef>
                <a:spcPts val="118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Třídící hledisko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tedy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realizované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produkce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raz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přiřazení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předpoklad příčinného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Variabilní náklady – náklady produktu,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vstupují 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ocenění,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relevantním rozpětí předpoklad přímé úměry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Fixní náklady – náklady období,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třeba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uhradit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rozdílu mezi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  <a:tabLst>
                <a:tab pos="607250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výnosy (tržbami)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variabilními náklady	marže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Vztah kalkulace </a:t>
            </a:r>
            <a:r>
              <a:rPr dirty="0" err="1"/>
              <a:t>variabilních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k</a:t>
            </a:r>
          </a:p>
          <a:p>
            <a:pPr marL="12700">
              <a:lnSpc>
                <a:spcPts val="4630"/>
              </a:lnSpc>
            </a:pPr>
            <a:r>
              <a:rPr dirty="0"/>
              <a:t>podnikovému zisku</a:t>
            </a:r>
          </a:p>
        </p:txBody>
      </p:sp>
      <p:sp>
        <p:nvSpPr>
          <p:cNvPr id="3" name="object 3"/>
          <p:cNvSpPr/>
          <p:nvPr/>
        </p:nvSpPr>
        <p:spPr>
          <a:xfrm>
            <a:off x="6668780" y="1757111"/>
            <a:ext cx="658368" cy="434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94247" y="5481194"/>
            <a:ext cx="701039" cy="434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0525" y="1813354"/>
            <a:ext cx="9056370" cy="49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324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661670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Tradiční pojetí (absorpční kalkulace)	zisk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lineární</a:t>
            </a:r>
            <a:endParaRPr sz="2800" dirty="0">
              <a:latin typeface="Arial"/>
              <a:cs typeface="Arial"/>
            </a:endParaRPr>
          </a:p>
          <a:p>
            <a:pPr marL="349250">
              <a:lnSpc>
                <a:spcPts val="324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funkcí objemu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prodaných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800" dirty="0">
              <a:latin typeface="Arial"/>
              <a:cs typeface="Arial"/>
            </a:endParaRPr>
          </a:p>
          <a:p>
            <a:pPr marL="1492250" lvl="1" indent="-565150">
              <a:lnSpc>
                <a:spcPts val="2780"/>
              </a:lnSpc>
              <a:spcBef>
                <a:spcPts val="120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Fixní náklady zvyšují budoucí ekonomický prospěch</a:t>
            </a:r>
            <a:endParaRPr sz="2400" dirty="0">
              <a:latin typeface="Arial"/>
              <a:cs typeface="Arial"/>
            </a:endParaRPr>
          </a:p>
          <a:p>
            <a:pPr marL="1492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(aktiva)</a:t>
            </a:r>
            <a:endParaRPr sz="2400" dirty="0">
              <a:latin typeface="Arial"/>
              <a:cs typeface="Arial"/>
            </a:endParaRPr>
          </a:p>
          <a:p>
            <a:pPr marL="349250" marR="107950" indent="-336550">
              <a:lnSpc>
                <a:spcPts val="3120"/>
              </a:lnSpc>
              <a:spcBef>
                <a:spcPts val="116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spojuje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měřeným obdobím</a:t>
            </a:r>
            <a:endParaRPr sz="28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115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Fixní náklady =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období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třeba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reprodukovat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období 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vzniku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3120"/>
              </a:lnSpc>
              <a:spcBef>
                <a:spcPts val="116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3253104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Odlišný pohled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zná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výše zisku,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pokud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vyrobených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není shodný 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objemem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prodaných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445620"/>
            <a:ext cx="8428355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10"/>
              </a:lnSpc>
              <a:tabLst>
                <a:tab pos="4530090" algn="l"/>
                <a:tab pos="585216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Vztah absorpční kalkulace a	kalkulace </a:t>
            </a:r>
            <a:r>
              <a:rPr sz="36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k	podnikovému zisku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0365" y="2195566"/>
            <a:ext cx="3780154" cy="1905"/>
          </a:xfrm>
          <a:custGeom>
            <a:avLst/>
            <a:gdLst/>
            <a:ahLst/>
            <a:cxnLst/>
            <a:rect l="l" t="t" r="r" b="b"/>
            <a:pathLst>
              <a:path w="3780154" h="1905">
                <a:moveTo>
                  <a:pt x="0" y="0"/>
                </a:moveTo>
                <a:lnTo>
                  <a:pt x="3779824" y="1523"/>
                </a:lnTo>
              </a:path>
            </a:pathLst>
          </a:custGeom>
          <a:ln w="93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0650" y="2195566"/>
            <a:ext cx="1905" cy="2519680"/>
          </a:xfrm>
          <a:custGeom>
            <a:avLst/>
            <a:gdLst/>
            <a:ahLst/>
            <a:cxnLst/>
            <a:rect l="l" t="t" r="r" b="b"/>
            <a:pathLst>
              <a:path w="1905" h="2519679">
                <a:moveTo>
                  <a:pt x="0" y="0"/>
                </a:moveTo>
                <a:lnTo>
                  <a:pt x="1523" y="2519309"/>
                </a:lnTo>
              </a:path>
            </a:pathLst>
          </a:custGeom>
          <a:ln w="93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92730" y="3132064"/>
            <a:ext cx="3780154" cy="1905"/>
          </a:xfrm>
          <a:custGeom>
            <a:avLst/>
            <a:gdLst/>
            <a:ahLst/>
            <a:cxnLst/>
            <a:rect l="l" t="t" r="r" b="b"/>
            <a:pathLst>
              <a:path w="3780154" h="1905">
                <a:moveTo>
                  <a:pt x="0" y="0"/>
                </a:moveTo>
                <a:lnTo>
                  <a:pt x="3779885" y="1645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91415" y="3132064"/>
            <a:ext cx="1905" cy="2519680"/>
          </a:xfrm>
          <a:custGeom>
            <a:avLst/>
            <a:gdLst/>
            <a:ahLst/>
            <a:cxnLst/>
            <a:rect l="l" t="t" r="r" b="b"/>
            <a:pathLst>
              <a:path w="1904" h="2519679">
                <a:moveTo>
                  <a:pt x="0" y="0"/>
                </a:moveTo>
                <a:lnTo>
                  <a:pt x="1523" y="2519440"/>
                </a:lnTo>
              </a:path>
            </a:pathLst>
          </a:custGeom>
          <a:ln w="93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4355" y="1887277"/>
            <a:ext cx="1911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2559" y="1887277"/>
            <a:ext cx="163448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Variable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5618" y="1887277"/>
            <a:ext cx="1784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19700" y="3132064"/>
            <a:ext cx="3780154" cy="1905"/>
          </a:xfrm>
          <a:custGeom>
            <a:avLst/>
            <a:gdLst/>
            <a:ahLst/>
            <a:cxnLst/>
            <a:rect l="l" t="t" r="r" b="b"/>
            <a:pathLst>
              <a:path w="3780154" h="1905">
                <a:moveTo>
                  <a:pt x="0" y="0"/>
                </a:moveTo>
                <a:lnTo>
                  <a:pt x="3779916" y="1645"/>
                </a:lnTo>
              </a:path>
            </a:pathLst>
          </a:custGeom>
          <a:ln w="93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45078" y="2744655"/>
            <a:ext cx="1911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0927" y="2744655"/>
            <a:ext cx="19037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Absorption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16362" y="2744655"/>
            <a:ext cx="1784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6750" y="2698932"/>
            <a:ext cx="1489075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Vj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800" baseline="-27777" dirty="0">
                <a:solidFill>
                  <a:srgbClr val="FFFFFF"/>
                </a:solidFill>
                <a:latin typeface="Arial"/>
                <a:cs typeface="Arial"/>
              </a:rPr>
              <a:t>Prodej</a:t>
            </a:r>
            <a:endParaRPr sz="1800" baseline="-27777">
              <a:latin typeface="Arial"/>
              <a:cs typeface="Arial"/>
            </a:endParaRPr>
          </a:p>
          <a:p>
            <a:pPr marL="739140">
              <a:lnSpc>
                <a:spcPts val="209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34593" y="2698932"/>
            <a:ext cx="13970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Pj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*Q</a:t>
            </a:r>
            <a:r>
              <a:rPr sz="1800" baseline="-27777" dirty="0">
                <a:solidFill>
                  <a:srgbClr val="FFFFFF"/>
                </a:solidFill>
                <a:latin typeface="Arial"/>
                <a:cs typeface="Arial"/>
              </a:rPr>
              <a:t>prodej</a:t>
            </a:r>
            <a:endParaRPr sz="1800" baseline="-2777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94026" y="3548301"/>
            <a:ext cx="38608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4026" y="3804333"/>
            <a:ext cx="258762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(Vj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FN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výroba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prodej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60698" y="3804333"/>
            <a:ext cx="14598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Pj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800" baseline="-27777" dirty="0">
                <a:solidFill>
                  <a:srgbClr val="FFFFFF"/>
                </a:solidFill>
                <a:latin typeface="Arial"/>
                <a:cs typeface="Arial"/>
              </a:rPr>
              <a:t>prodej</a:t>
            </a:r>
            <a:endParaRPr sz="1800" baseline="-27777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43506" y="4535424"/>
            <a:ext cx="5040630" cy="1905"/>
          </a:xfrm>
          <a:custGeom>
            <a:avLst/>
            <a:gdLst/>
            <a:ahLst/>
            <a:cxnLst/>
            <a:rect l="l" t="t" r="r" b="b"/>
            <a:pathLst>
              <a:path w="5040630" h="1904">
                <a:moveTo>
                  <a:pt x="0" y="0"/>
                </a:moveTo>
                <a:lnTo>
                  <a:pt x="5040233" y="1655"/>
                </a:lnTo>
              </a:path>
            </a:pathLst>
          </a:custGeom>
          <a:ln w="93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541650" y="4645966"/>
            <a:ext cx="304609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Formální matematická úprava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Vj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800" baseline="-27777" dirty="0" err="1" smtClean="0">
                <a:solidFill>
                  <a:srgbClr val="FFFFFF"/>
                </a:solidFill>
                <a:latin typeface="Arial"/>
                <a:cs typeface="Arial"/>
              </a:rPr>
              <a:t>prodej</a:t>
            </a:r>
            <a:endParaRPr lang="cs-CZ" sz="1800" baseline="-27777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800" baseline="-27777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41650" y="5534025"/>
            <a:ext cx="242316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0"/>
              </a:lnSpc>
            </a:pP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FN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(Q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prodej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700" baseline="1851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výroba</a:t>
            </a:r>
            <a:r>
              <a:rPr sz="2700" baseline="18518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700" baseline="18518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16963" y="5412801"/>
            <a:ext cx="14630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Pj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800" baseline="-27777" dirty="0">
                <a:solidFill>
                  <a:srgbClr val="FFFFFF"/>
                </a:solidFill>
                <a:latin typeface="Arial"/>
                <a:cs typeface="Arial"/>
              </a:rPr>
              <a:t>prodej</a:t>
            </a:r>
            <a:endParaRPr sz="1800" baseline="-27777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0532" y="5981348"/>
            <a:ext cx="868299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Jediný rozdíl mezi výsledovkami je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soben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přístupem 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objem tržeb 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shodný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Vztah kalkulace </a:t>
            </a:r>
            <a:r>
              <a:rPr dirty="0" err="1"/>
              <a:t>variabilních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k</a:t>
            </a:r>
          </a:p>
          <a:p>
            <a:pPr marL="12700">
              <a:lnSpc>
                <a:spcPts val="4630"/>
              </a:lnSpc>
            </a:pPr>
            <a:r>
              <a:rPr dirty="0"/>
              <a:t>řízení hospodárnosti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735481"/>
            <a:ext cx="8956040" cy="5781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zaměřuje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íčiny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vzniku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změn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vývoji nákladů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Význam 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hospodárnosti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odpovědnostních středisek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motivačním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aktivitu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raznění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rozdílného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řízení hospodárnosti fixních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492250" marR="5080" lvl="1" indent="-565150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variabilních nákladů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založeno na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stanovení nákladového úkolu odvozeného od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jednotce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výkonu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snazha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eliminovat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vznik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odchylek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tohoto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úkolu.</a:t>
            </a:r>
            <a:endParaRPr sz="2000" dirty="0">
              <a:latin typeface="Arial"/>
              <a:cs typeface="Arial"/>
            </a:endParaRPr>
          </a:p>
          <a:p>
            <a:pPr marL="1492250" marR="464820" lvl="1" indent="-565150">
              <a:lnSpc>
                <a:spcPct val="92900"/>
              </a:lnSpc>
              <a:spcBef>
                <a:spcPts val="111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fixních nákladů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souvisí zejména 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optimálním </a:t>
            </a:r>
            <a:r>
              <a:rPr sz="2000" b="1" dirty="0" err="1">
                <a:solidFill>
                  <a:srgbClr val="FFFFFF"/>
                </a:solidFill>
                <a:latin typeface="Arial"/>
                <a:cs typeface="Arial"/>
              </a:rPr>
              <a:t>využíváním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vytvo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b="1" dirty="0" err="1" smtClean="0">
                <a:solidFill>
                  <a:srgbClr val="FFFFFF"/>
                </a:solidFill>
                <a:latin typeface="Arial"/>
                <a:cs typeface="Arial"/>
              </a:rPr>
              <a:t>ených</a:t>
            </a: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kapacit.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Snaha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odkrytí disproporcí mezi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dílčími kapacitami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odstraňování tzv.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úzkých míst (snižují celkovou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kapacitu).</a:t>
            </a:r>
            <a:endParaRPr sz="2000" dirty="0">
              <a:latin typeface="Arial"/>
              <a:cs typeface="Arial"/>
            </a:endParaRPr>
          </a:p>
          <a:p>
            <a:pPr marL="1492250" marR="961390" lvl="1" indent="-565150">
              <a:lnSpc>
                <a:spcPts val="2450"/>
              </a:lnSpc>
              <a:spcBef>
                <a:spcPts val="116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Pouze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vyhnutelných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řízení zaměřuje na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úspory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při jejich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vynakládání.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Omezení kalkulace </a:t>
            </a:r>
            <a:r>
              <a:rPr dirty="0" err="1"/>
              <a:t>variabilních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606155" cy="2412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Vymezení fixních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založeno na vnímání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času jako sérii stejně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dlouhých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interval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Nemusí vždy platit – Life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Cycle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endParaRPr sz="2400" dirty="0">
              <a:latin typeface="Arial"/>
              <a:cs typeface="Arial"/>
            </a:endParaRPr>
          </a:p>
          <a:p>
            <a:pPr marL="1492250" marR="176530" lvl="1" indent="-565150">
              <a:lnSpc>
                <a:spcPct val="93000"/>
              </a:lnSpc>
              <a:spcBef>
                <a:spcPts val="11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stem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časového horizontu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zásadě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narůstá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proporce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třeba brát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úvahu 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variabilní.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1118</Words>
  <Application>Microsoft Office PowerPoint</Application>
  <PresentationFormat>Vlastní</PresentationFormat>
  <Paragraphs>126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6 – KALKULACE PLNÝCH A VARIABILNÍCH NÁKLADŮ</vt:lpstr>
      <vt:lpstr>Možnosti využití kalkulace plných nákladů</vt:lpstr>
      <vt:lpstr>Omezení tzv. absorpční kalkulace</vt:lpstr>
      <vt:lpstr>Omezení tzv. absorpční kalkulace - příklad</vt:lpstr>
      <vt:lpstr>Obecná východiska kalkulace variabilních nákladů</vt:lpstr>
      <vt:lpstr>Vztah kalkulace variabilních nákladů k podnikovému zisku</vt:lpstr>
      <vt:lpstr>Prezentace aplikace PowerPoint</vt:lpstr>
      <vt:lpstr>Vztah kalkulace variabilních nákladů k řízení hospodárnosti</vt:lpstr>
      <vt:lpstr>Omezení kalkulace variabilních nákladů</vt:lpstr>
      <vt:lpstr>Prezentace aplikace PowerPoint</vt:lpstr>
      <vt:lpstr>Přednosti kalkulace variabilních nákladů</vt:lpstr>
      <vt:lpstr>Shrnutí kapitoly 6 I</vt:lpstr>
      <vt:lpstr>Shrnutí kapitoly 6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– KALKULACE PLNÝCH A VARIABILNÍCH NÁKLADģ</dc:title>
  <dc:creator>Online2PDF.com</dc:creator>
  <cp:lastModifiedBy>Menšík Michal</cp:lastModifiedBy>
  <cp:revision>3</cp:revision>
  <dcterms:created xsi:type="dcterms:W3CDTF">2018-02-08T09:15:41Z</dcterms:created>
  <dcterms:modified xsi:type="dcterms:W3CDTF">2018-02-09T09:24:05Z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