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0083800" cy="7562850"/>
  <p:notesSz cx="100838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163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9308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33101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694449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83217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68821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90868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3258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5470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86910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53663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0338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32162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642883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1267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6285" y="2344483"/>
            <a:ext cx="857123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2570" y="4235196"/>
            <a:ext cx="705865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4190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93156" y="1739455"/>
            <a:ext cx="4386453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0080625" cy="7559040"/>
          </a:xfrm>
          <a:custGeom>
            <a:avLst/>
            <a:gdLst/>
            <a:ahLst/>
            <a:cxnLst/>
            <a:rect l="l" t="t" r="r" b="b"/>
            <a:pathLst>
              <a:path w="10080625" h="7559040">
                <a:moveTo>
                  <a:pt x="0" y="7559039"/>
                </a:moveTo>
                <a:lnTo>
                  <a:pt x="10080619" y="7559039"/>
                </a:lnTo>
                <a:lnTo>
                  <a:pt x="10080619" y="0"/>
                </a:lnTo>
                <a:lnTo>
                  <a:pt x="0" y="0"/>
                </a:lnTo>
                <a:lnTo>
                  <a:pt x="0" y="7559039"/>
                </a:lnTo>
                <a:close/>
              </a:path>
            </a:pathLst>
          </a:custGeom>
          <a:solidFill>
            <a:srgbClr val="2C2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7526"/>
            <a:ext cx="757555" cy="7541895"/>
          </a:xfrm>
          <a:custGeom>
            <a:avLst/>
            <a:gdLst/>
            <a:ahLst/>
            <a:cxnLst/>
            <a:rect l="l" t="t" r="r" b="b"/>
            <a:pathLst>
              <a:path w="757555" h="7541895">
                <a:moveTo>
                  <a:pt x="37302" y="0"/>
                </a:moveTo>
                <a:lnTo>
                  <a:pt x="0" y="7899"/>
                </a:lnTo>
                <a:lnTo>
                  <a:pt x="0" y="7535839"/>
                </a:lnTo>
                <a:lnTo>
                  <a:pt x="26790" y="7541513"/>
                </a:lnTo>
                <a:lnTo>
                  <a:pt x="47827" y="7541513"/>
                </a:lnTo>
                <a:lnTo>
                  <a:pt x="96358" y="7531236"/>
                </a:lnTo>
                <a:lnTo>
                  <a:pt x="154088" y="7494371"/>
                </a:lnTo>
                <a:lnTo>
                  <a:pt x="210318" y="7434116"/>
                </a:lnTo>
                <a:lnTo>
                  <a:pt x="264864" y="7351442"/>
                </a:lnTo>
                <a:lnTo>
                  <a:pt x="317539" y="7247320"/>
                </a:lnTo>
                <a:lnTo>
                  <a:pt x="368159" y="7122720"/>
                </a:lnTo>
                <a:lnTo>
                  <a:pt x="416537" y="6978614"/>
                </a:lnTo>
                <a:lnTo>
                  <a:pt x="462490" y="6815973"/>
                </a:lnTo>
                <a:lnTo>
                  <a:pt x="505831" y="6635766"/>
                </a:lnTo>
                <a:lnTo>
                  <a:pt x="546376" y="6438966"/>
                </a:lnTo>
                <a:lnTo>
                  <a:pt x="583938" y="6226543"/>
                </a:lnTo>
                <a:lnTo>
                  <a:pt x="618333" y="5999468"/>
                </a:lnTo>
                <a:lnTo>
                  <a:pt x="649376" y="5758712"/>
                </a:lnTo>
                <a:lnTo>
                  <a:pt x="676881" y="5505246"/>
                </a:lnTo>
                <a:lnTo>
                  <a:pt x="700663" y="5240040"/>
                </a:lnTo>
                <a:lnTo>
                  <a:pt x="720536" y="4964065"/>
                </a:lnTo>
                <a:lnTo>
                  <a:pt x="736315" y="4678293"/>
                </a:lnTo>
                <a:lnTo>
                  <a:pt x="747816" y="4383694"/>
                </a:lnTo>
                <a:lnTo>
                  <a:pt x="754852" y="4081239"/>
                </a:lnTo>
                <a:lnTo>
                  <a:pt x="757239" y="3771777"/>
                </a:lnTo>
                <a:lnTo>
                  <a:pt x="754852" y="3462437"/>
                </a:lnTo>
                <a:lnTo>
                  <a:pt x="747816" y="3159983"/>
                </a:lnTo>
                <a:lnTo>
                  <a:pt x="736316" y="2865386"/>
                </a:lnTo>
                <a:lnTo>
                  <a:pt x="720537" y="2579616"/>
                </a:lnTo>
                <a:lnTo>
                  <a:pt x="700664" y="2303645"/>
                </a:lnTo>
                <a:lnTo>
                  <a:pt x="676883" y="2038442"/>
                </a:lnTo>
                <a:lnTo>
                  <a:pt x="649378" y="1784980"/>
                </a:lnTo>
                <a:lnTo>
                  <a:pt x="618336" y="1544228"/>
                </a:lnTo>
                <a:lnTo>
                  <a:pt x="583941" y="1317158"/>
                </a:lnTo>
                <a:lnTo>
                  <a:pt x="546379" y="1104739"/>
                </a:lnTo>
                <a:lnTo>
                  <a:pt x="505835" y="907944"/>
                </a:lnTo>
                <a:lnTo>
                  <a:pt x="462494" y="727743"/>
                </a:lnTo>
                <a:lnTo>
                  <a:pt x="416541" y="565106"/>
                </a:lnTo>
                <a:lnTo>
                  <a:pt x="368163" y="421004"/>
                </a:lnTo>
                <a:lnTo>
                  <a:pt x="317543" y="296409"/>
                </a:lnTo>
                <a:lnTo>
                  <a:pt x="264867" y="192290"/>
                </a:lnTo>
                <a:lnTo>
                  <a:pt x="210321" y="109619"/>
                </a:lnTo>
                <a:lnTo>
                  <a:pt x="154090" y="49367"/>
                </a:lnTo>
                <a:lnTo>
                  <a:pt x="96359" y="12503"/>
                </a:lnTo>
                <a:lnTo>
                  <a:pt x="37302" y="0"/>
                </a:lnTo>
                <a:close/>
              </a:path>
            </a:pathLst>
          </a:custGeom>
          <a:solidFill>
            <a:srgbClr val="2222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020935" cy="7470140"/>
          </a:xfrm>
          <a:custGeom>
            <a:avLst/>
            <a:gdLst/>
            <a:ahLst/>
            <a:cxnLst/>
            <a:rect l="l" t="t" r="r" b="b"/>
            <a:pathLst>
              <a:path w="10020935" h="7470140">
                <a:moveTo>
                  <a:pt x="10020849" y="0"/>
                </a:moveTo>
                <a:lnTo>
                  <a:pt x="0" y="7469663"/>
                </a:lnTo>
              </a:path>
            </a:pathLst>
          </a:custGeom>
          <a:ln w="72000">
            <a:solidFill>
              <a:srgbClr val="2200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1603098"/>
            <a:ext cx="10081260" cy="17780"/>
          </a:xfrm>
          <a:custGeom>
            <a:avLst/>
            <a:gdLst/>
            <a:ahLst/>
            <a:cxnLst/>
            <a:rect l="l" t="t" r="r" b="b"/>
            <a:pathLst>
              <a:path w="10081260" h="17780">
                <a:moveTo>
                  <a:pt x="10081259" y="17484"/>
                </a:moveTo>
                <a:lnTo>
                  <a:pt x="0" y="0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606542"/>
            <a:ext cx="10081260" cy="4870450"/>
          </a:xfrm>
          <a:custGeom>
            <a:avLst/>
            <a:gdLst/>
            <a:ahLst/>
            <a:cxnLst/>
            <a:rect l="l" t="t" r="r" b="b"/>
            <a:pathLst>
              <a:path w="10081260" h="4870450">
                <a:moveTo>
                  <a:pt x="10081259" y="0"/>
                </a:moveTo>
                <a:lnTo>
                  <a:pt x="0" y="4870234"/>
                </a:lnTo>
              </a:path>
            </a:pathLst>
          </a:custGeom>
          <a:ln w="72000">
            <a:solidFill>
              <a:srgbClr val="0046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0530" y="409701"/>
            <a:ext cx="9102739" cy="11004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0530" y="1806516"/>
            <a:ext cx="9102739" cy="51600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8492" y="7033450"/>
            <a:ext cx="3226815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4190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2/9/2018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60336" y="7033450"/>
            <a:ext cx="2319274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6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dirty="0"/>
              <a:t>– </a:t>
            </a:r>
            <a:r>
              <a:rPr lang="en-GB" dirty="0" smtClean="0"/>
              <a:t>KALKULACE PLNÝCH A</a:t>
            </a:r>
            <a:br>
              <a:rPr lang="en-GB" dirty="0" smtClean="0"/>
            </a:br>
            <a:r>
              <a:rPr lang="en-GB" dirty="0" smtClean="0"/>
              <a:t>VARIABILNÍCH NÁKLADŮ</a:t>
            </a:r>
            <a:endParaRPr lang="en-GB" dirty="0"/>
          </a:p>
        </p:txBody>
      </p:sp>
      <p:sp>
        <p:nvSpPr>
          <p:cNvPr id="3" name="object 3"/>
          <p:cNvSpPr txBox="1"/>
          <p:nvPr/>
        </p:nvSpPr>
        <p:spPr>
          <a:xfrm>
            <a:off x="595686" y="1828263"/>
            <a:ext cx="8627745" cy="53031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Výukové cíle</a:t>
            </a:r>
            <a:endParaRPr sz="3200" dirty="0">
              <a:latin typeface="Arial"/>
              <a:cs typeface="Arial"/>
            </a:endParaRPr>
          </a:p>
          <a:p>
            <a:pPr marL="332740" marR="5080" indent="-320040">
              <a:lnSpc>
                <a:spcPct val="92900"/>
              </a:lnSpc>
              <a:spcBef>
                <a:spcPts val="1420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vymezit obsahový rozdíl mezi kalkulacemi, které při vyjádření 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výrobkových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rozlišují a nerozlišují fixní a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variabilní část,</a:t>
            </a:r>
            <a:endParaRPr sz="2600" dirty="0">
              <a:latin typeface="Arial"/>
              <a:cs typeface="Arial"/>
            </a:endParaRPr>
          </a:p>
          <a:p>
            <a:pPr marL="332740" marR="5715" indent="-320040">
              <a:lnSpc>
                <a:spcPct val="92900"/>
              </a:lnSpc>
              <a:spcBef>
                <a:spcPts val="1410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upozornit na omezení, která přináší tzv. kalkulace 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plných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v řešení úloh na existující kapacitě a v řízení hospodárnosti,</a:t>
            </a:r>
            <a:endParaRPr sz="2600" dirty="0">
              <a:latin typeface="Arial"/>
              <a:cs typeface="Arial"/>
            </a:endParaRPr>
          </a:p>
          <a:p>
            <a:pPr marL="332740" indent="-320040">
              <a:lnSpc>
                <a:spcPts val="3010"/>
              </a:lnSpc>
              <a:spcBef>
                <a:spcPts val="1190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charakterizovat přístup, jak lze k řešení těchto otázek</a:t>
            </a:r>
            <a:endParaRPr sz="2600" dirty="0">
              <a:latin typeface="Arial"/>
              <a:cs typeface="Arial"/>
            </a:endParaRPr>
          </a:p>
          <a:p>
            <a:pPr marL="332740">
              <a:lnSpc>
                <a:spcPts val="3010"/>
              </a:lnSpc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přistoupit při použití tzv. kalkulace 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600" dirty="0">
              <a:latin typeface="Arial"/>
              <a:cs typeface="Arial"/>
            </a:endParaRPr>
          </a:p>
          <a:p>
            <a:pPr marL="332740" marR="802005" indent="-320040">
              <a:lnSpc>
                <a:spcPct val="93100"/>
              </a:lnSpc>
              <a:spcBef>
                <a:spcPts val="1390"/>
              </a:spcBef>
              <a:buClr>
                <a:srgbClr val="FFFFFF"/>
              </a:buClr>
              <a:buFont typeface="Times New Roman"/>
              <a:buChar char="•"/>
              <a:tabLst>
                <a:tab pos="332740" algn="l"/>
              </a:tabLst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vymezit vztah obou kalkulačních pojetí k vyjádření podnikového zisku nebo ztráty a k 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měření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výsledk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hospodaření odpovědnostních středisek.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0530" y="265302"/>
            <a:ext cx="6405880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Domnělá omezení kalkulace</a:t>
            </a:r>
            <a:endParaRPr sz="4000" dirty="0">
              <a:latin typeface="Arial"/>
              <a:cs typeface="Arial"/>
            </a:endParaRPr>
          </a:p>
          <a:p>
            <a:pPr marL="12700">
              <a:lnSpc>
                <a:spcPts val="4630"/>
              </a:lnSpc>
            </a:pPr>
            <a:r>
              <a:rPr sz="40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4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0530" y="1627658"/>
            <a:ext cx="8792845" cy="55545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080" indent="-336550">
              <a:lnSpc>
                <a:spcPts val="268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Její konstrukce orientuje manažery výhradně na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krátkodobá rozhodnutí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která mohou být v rozporu se strategickými zájmy podniku,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Tím, že nezahrnuje do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ocenění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fixní náklady, je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zcela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pouští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ze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etele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400" dirty="0">
              <a:latin typeface="Arial"/>
              <a:cs typeface="Arial"/>
            </a:endParaRPr>
          </a:p>
          <a:p>
            <a:pPr marL="349250" marR="145415" indent="-336550">
              <a:lnSpc>
                <a:spcPct val="93100"/>
              </a:lnSpc>
              <a:spcBef>
                <a:spcPts val="139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Tím,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že 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absolutní výši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odečítá od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celkových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výnos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 prodeje,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neadekvátně syntetizuje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bez ohledu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zný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íčinný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vztah k výkonům, vyhnutelnost a vliv na peněžní toky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349250" marR="317500" indent="-336550" algn="just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Tyto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výhrady  plynou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statického,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jednoznačného rozlišení variabilních 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fixních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resp.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neadekvátního využití kalkulace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49250" marR="454025" indent="-336550">
              <a:lnSpc>
                <a:spcPts val="268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Reakcí 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stupňovitým rozvrstvením fixních nákladů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relevantních nákladů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Přednosti kalkulace </a:t>
            </a:r>
            <a:r>
              <a:rPr dirty="0" err="1"/>
              <a:t>variabilních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9051925" cy="51900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13080" indent="-336550">
              <a:lnSpc>
                <a:spcPts val="268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finálních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dle Variable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Costing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poskytuje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informace pro řešení úloh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na existující kapacitě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umožňuje rychlejší orientaci v sortimentní výhodnosti výkonů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delším časovém horizontu lze metodu využít i v obdobně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koncipovaných úlohách o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budoucí kapacitě</a:t>
            </a:r>
            <a:endParaRPr sz="2400" dirty="0">
              <a:latin typeface="Arial"/>
              <a:cs typeface="Arial"/>
            </a:endParaRPr>
          </a:p>
          <a:p>
            <a:pPr marL="349250" marR="393700" indent="-336550" algn="just">
              <a:lnSpc>
                <a:spcPct val="93100"/>
              </a:lnSpc>
              <a:spcBef>
                <a:spcPts val="14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Rozdílný přístup k zadání nákladového úkolu (vnímá odlišnou podstatu fixních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),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vytváří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edpoklady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lepším výsledkům v 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hospodárnosti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5"/>
              </a:lnSpc>
              <a:spcBef>
                <a:spcPts val="119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Kalkulaci lze také využít v odpovědnostním řízení jako motivační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nástroj, vytvářející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tlak na rychlý prodej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vytvořených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49250" marR="563245" indent="-336550">
              <a:lnSpc>
                <a:spcPct val="93200"/>
              </a:lnSpc>
              <a:spcBef>
                <a:spcPts val="138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Obdobně kalkulace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dílčích výkonů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vytvářených v kooperujících útvarech,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že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být použita jako motivační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nástroj jejich finalizace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3958"/>
          </a:xfrm>
          <a:prstGeom prst="rect">
            <a:avLst/>
          </a:prstGeom>
        </p:spPr>
        <p:txBody>
          <a:bodyPr vert="horz" wrap="square" lIns="0" tIns="285616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6 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8728"/>
            <a:ext cx="9026525" cy="4644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3000"/>
              </a:lnSpc>
              <a:tabLst>
                <a:tab pos="3042920" algn="l"/>
              </a:tabLst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Metoda odděleného řízení fixních a 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se rozvinula na základech kritického hodnocení metod, které vycházejí ze statického vyjádření plné nákladové náročnosti 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kalkulovaných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a jejichž vypovídací schopnost se stále více dostávala do rozporu s 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potřebami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manažer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na informační zajištění	výkonového a odpovědnostního řízení</a:t>
            </a:r>
            <a:endParaRPr sz="2600" dirty="0">
              <a:latin typeface="Arial"/>
              <a:cs typeface="Arial"/>
            </a:endParaRPr>
          </a:p>
          <a:p>
            <a:pPr marL="12700" marR="255270">
              <a:lnSpc>
                <a:spcPts val="2900"/>
              </a:lnSpc>
              <a:spcBef>
                <a:spcPts val="65"/>
              </a:spcBef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rozhodování v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podmínkách rostoucí neurčitosti budoucího vývoje.</a:t>
            </a:r>
            <a:endParaRPr sz="2600" dirty="0">
              <a:latin typeface="Arial"/>
              <a:cs typeface="Arial"/>
            </a:endParaRPr>
          </a:p>
          <a:p>
            <a:pPr marL="12700" marR="66040">
              <a:lnSpc>
                <a:spcPct val="93100"/>
              </a:lnSpc>
              <a:spcBef>
                <a:spcPts val="1330"/>
              </a:spcBef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Přes jednoduchost v přístupu skýtá kalkulace 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řadu nových, 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inspirujících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pohled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6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a to i na základní veličiny hodnotového řízení. Základním z nich je alternativní, manažerské pojetí podnikového zisku.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3312"/>
          </a:xfrm>
          <a:prstGeom prst="rect">
            <a:avLst/>
          </a:prstGeom>
        </p:spPr>
        <p:txBody>
          <a:bodyPr vert="horz" wrap="square" lIns="0" tIns="2651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Shrnutí kapitoly 6 II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06516"/>
            <a:ext cx="9050655" cy="52168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11760">
              <a:lnSpc>
                <a:spcPct val="93000"/>
              </a:lnSpc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Ačkoliv zejména v dlouhodobém časovém horizontu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poněkud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vzr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stají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problémy s kvantifikací fixní a variabilní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části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nákla­d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hodnocených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jsou pro současné podnikatelské podmínky dominantní přednosti metody.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Mezi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nejd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ležitější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z nich patří zejména to, že poskytuje adekvátní informace pro řešení rozhodo­vacích úloh řešených na existující kapacitě, vytváří předpoklady k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lepším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výsledk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m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 řízení hospodárnosti a lze ji využít jako motivační nástroj, vytvářející tlak na rychlý prodej a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finalizaci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200" dirty="0">
              <a:latin typeface="Arial"/>
              <a:cs typeface="Arial"/>
            </a:endParaRPr>
          </a:p>
          <a:p>
            <a:pPr marL="12700" marR="5080">
              <a:lnSpc>
                <a:spcPct val="93000"/>
              </a:lnSpc>
              <a:spcBef>
                <a:spcPts val="1395"/>
              </a:spcBef>
              <a:tabLst>
                <a:tab pos="4455795" algn="l"/>
              </a:tabLst>
            </a:pP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Metoda odděleného řízení fixních a </a:t>
            </a:r>
            <a:r>
              <a:rPr sz="22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však není pouze informačním postupem manažerského účetnictví. V současné době ovlivňuje její myšlenkový přínos i organizační uspořádání firem a promítá se do úvah, které vedou ke snahám využívat efekty ze zvýšené centralizace pravomoci a odpovědnosti při v zajišťování podnikových aktivit, </a:t>
            </a:r>
            <a:r>
              <a:rPr sz="2200" dirty="0" err="1" smtClean="0">
                <a:solidFill>
                  <a:srgbClr val="FFFFFF"/>
                </a:solidFill>
                <a:latin typeface="Arial"/>
                <a:cs typeface="Arial"/>
              </a:rPr>
              <a:t>proces</a:t>
            </a:r>
            <a:r>
              <a:rPr lang="cs-CZ" sz="2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dirty="0">
                <a:solidFill>
                  <a:srgbClr val="FFFFFF"/>
                </a:solidFill>
                <a:latin typeface="Arial"/>
                <a:cs typeface="Arial"/>
              </a:rPr>
              <a:t>a činností. Tato tendence je zřejmá zejména ve společnostech, podnikajících v odvětvích s hromadnou, resp. sériovou výrobou a krátkým podnikatelským	cyklem.</a:t>
            </a:r>
            <a:endParaRPr sz="2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Možnosti využití kalkulace plných</a:t>
            </a:r>
          </a:p>
          <a:p>
            <a:pPr marL="12700">
              <a:lnSpc>
                <a:spcPts val="4590"/>
              </a:lnSpc>
            </a:pPr>
            <a:r>
              <a:rPr dirty="0" err="1" smtClean="0"/>
              <a:t>náklad</a:t>
            </a:r>
            <a:r>
              <a:rPr lang="cs-CZ" dirty="0" smtClean="0"/>
              <a:t>ů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11506" y="1821086"/>
            <a:ext cx="8399780" cy="49039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Informace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plné nákladové náročnosti významné zejména :</a:t>
            </a:r>
            <a:endParaRPr sz="2400" dirty="0">
              <a:latin typeface="Arial"/>
              <a:cs typeface="Arial"/>
            </a:endParaRPr>
          </a:p>
          <a:p>
            <a:pPr marL="352425" marR="70485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při dlouhodobých analýzách nákladové náročnosti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finálních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při stanovení, resp. obhajobě cen individuálně prováděných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zakázek,</a:t>
            </a:r>
            <a:endParaRPr sz="2400" dirty="0">
              <a:latin typeface="Arial"/>
              <a:cs typeface="Arial"/>
            </a:endParaRPr>
          </a:p>
          <a:p>
            <a:pPr marL="352425" marR="784860" indent="-339725">
              <a:lnSpc>
                <a:spcPts val="2680"/>
              </a:lnSpc>
              <a:spcBef>
                <a:spcPts val="1455"/>
              </a:spcBef>
              <a:buClr>
                <a:srgbClr val="FFFFFF"/>
              </a:buClr>
              <a:buFont typeface="Times New Roman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 vyjádření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vázanosti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ve vytvářených, resp. prodávaných vnitropodnikových zásobách,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ts val="2780"/>
              </a:lnSpc>
              <a:spcBef>
                <a:spcPts val="1145"/>
              </a:spcBef>
              <a:buClr>
                <a:srgbClr val="FFFFFF"/>
              </a:buClr>
              <a:buFont typeface="Times New Roman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 vyjádření dlouhodobého přínosu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prodávaných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52425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celkovému zisku,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 věrné zobrazení změny stavu vnitropodnikových zásob</a:t>
            </a:r>
            <a:endParaRPr sz="2400" dirty="0">
              <a:latin typeface="Arial"/>
              <a:cs typeface="Arial"/>
            </a:endParaRPr>
          </a:p>
          <a:p>
            <a:pPr marL="352425" indent="-339725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53060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 rozsáhlou skupinu tzv. reprodukčních úloh.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883312"/>
          </a:xfrm>
          <a:prstGeom prst="rect">
            <a:avLst/>
          </a:prstGeom>
        </p:spPr>
        <p:txBody>
          <a:bodyPr vert="horz" wrap="square" lIns="0" tIns="265169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Omezení tzv. absorpční kalkulace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811830"/>
            <a:ext cx="8945880" cy="4270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245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Hlavní problém využití absorpčních kalkulací</a:t>
            </a:r>
            <a:endParaRPr sz="2800" dirty="0">
              <a:latin typeface="Arial"/>
              <a:cs typeface="Arial"/>
            </a:endParaRPr>
          </a:p>
          <a:p>
            <a:pPr marL="692150">
              <a:lnSpc>
                <a:spcPts val="3245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uvedených úlohách je spojen</a:t>
            </a:r>
            <a:endParaRPr sz="2800" dirty="0">
              <a:latin typeface="Arial"/>
              <a:cs typeface="Arial"/>
            </a:endParaRPr>
          </a:p>
          <a:p>
            <a:pPr marL="1492250" marR="114300" indent="-565150">
              <a:lnSpc>
                <a:spcPts val="2900"/>
              </a:lnSpc>
              <a:spcBef>
                <a:spcPts val="146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její aplikací jako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nástroje </a:t>
            </a:r>
            <a:r>
              <a:rPr sz="2600" b="1" dirty="0" err="1">
                <a:solidFill>
                  <a:srgbClr val="FFFFFF"/>
                </a:solidFill>
                <a:latin typeface="Arial"/>
                <a:cs typeface="Arial"/>
              </a:rPr>
              <a:t>ocenění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 err="1" smtClean="0">
                <a:solidFill>
                  <a:srgbClr val="FFFFFF"/>
                </a:solidFill>
                <a:latin typeface="Arial"/>
                <a:cs typeface="Arial"/>
              </a:rPr>
              <a:t>vytvá</a:t>
            </a:r>
            <a:r>
              <a:rPr lang="cs-CZ" sz="26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600" b="1" dirty="0" err="1" smtClean="0">
                <a:solidFill>
                  <a:srgbClr val="FFFFFF"/>
                </a:solidFill>
                <a:latin typeface="Arial"/>
                <a:cs typeface="Arial"/>
              </a:rPr>
              <a:t>ených</a:t>
            </a:r>
            <a:r>
              <a:rPr sz="26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výkonů v účetnictví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, a to konkrétně</a:t>
            </a:r>
            <a:endParaRPr sz="2600" dirty="0">
              <a:latin typeface="Arial"/>
              <a:cs typeface="Arial"/>
            </a:endParaRPr>
          </a:p>
          <a:p>
            <a:pPr marL="1492250" marR="5080" indent="-565150">
              <a:lnSpc>
                <a:spcPts val="2900"/>
              </a:lnSpc>
              <a:spcBef>
                <a:spcPts val="11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6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600" b="1" dirty="0" err="1" smtClean="0">
                <a:solidFill>
                  <a:srgbClr val="FFFFFF"/>
                </a:solidFill>
                <a:latin typeface="Arial"/>
                <a:cs typeface="Arial"/>
              </a:rPr>
              <a:t>ímých</a:t>
            </a:r>
            <a:r>
              <a:rPr sz="26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 smtClean="0">
                <a:solidFill>
                  <a:srgbClr val="FFFFFF"/>
                </a:solidFill>
                <a:latin typeface="Arial"/>
                <a:cs typeface="Arial"/>
              </a:rPr>
              <a:t>nep</a:t>
            </a:r>
            <a:r>
              <a:rPr lang="cs-CZ" sz="26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600" b="1" dirty="0" err="1" smtClean="0">
                <a:solidFill>
                  <a:srgbClr val="FFFFFF"/>
                </a:solidFill>
                <a:latin typeface="Arial"/>
                <a:cs typeface="Arial"/>
              </a:rPr>
              <a:t>ímých</a:t>
            </a:r>
            <a:r>
              <a:rPr sz="26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režijních nákladů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, které se přiřazují kalkulační jednici na základě informace o</a:t>
            </a:r>
            <a:r>
              <a:rPr sz="26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6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6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600" b="1" dirty="0" err="1" smtClean="0">
                <a:solidFill>
                  <a:srgbClr val="FFFFFF"/>
                </a:solidFill>
                <a:latin typeface="Arial"/>
                <a:cs typeface="Arial"/>
              </a:rPr>
              <a:t>edpokládaném</a:t>
            </a:r>
            <a:r>
              <a:rPr sz="26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objemu a </a:t>
            </a:r>
            <a:r>
              <a:rPr sz="2600" b="1" dirty="0" err="1" smtClean="0">
                <a:solidFill>
                  <a:srgbClr val="FFFFFF"/>
                </a:solidFill>
                <a:latin typeface="Arial"/>
                <a:cs typeface="Arial"/>
              </a:rPr>
              <a:t>struktu</a:t>
            </a:r>
            <a:r>
              <a:rPr lang="cs-CZ" sz="26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600" b="1" dirty="0" smtClean="0">
                <a:solidFill>
                  <a:srgbClr val="FFFFFF"/>
                </a:solidFill>
                <a:latin typeface="Arial"/>
                <a:cs typeface="Arial"/>
              </a:rPr>
              <a:t>e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kalkulovaného množství.</a:t>
            </a:r>
            <a:endParaRPr sz="2600" dirty="0">
              <a:latin typeface="Arial"/>
              <a:cs typeface="Arial"/>
            </a:endParaRPr>
          </a:p>
          <a:p>
            <a:pPr marL="692150" marR="1191260" indent="-679450">
              <a:lnSpc>
                <a:spcPts val="2900"/>
              </a:lnSpc>
              <a:spcBef>
                <a:spcPts val="1095"/>
              </a:spcBef>
              <a:buClr>
                <a:srgbClr val="FFFFFF"/>
              </a:buClr>
              <a:buFont typeface="Times New Roman"/>
              <a:buChar char="•"/>
              <a:tabLst>
                <a:tab pos="692785" algn="l"/>
              </a:tabLst>
            </a:pP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Absorpční kalkulace je tzv. </a:t>
            </a:r>
            <a:r>
              <a:rPr sz="2600" b="1" dirty="0">
                <a:solidFill>
                  <a:srgbClr val="FFFFFF"/>
                </a:solidFill>
                <a:latin typeface="Arial"/>
                <a:cs typeface="Arial"/>
              </a:rPr>
              <a:t>statická 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– platná pro konkrétní objem a </a:t>
            </a:r>
            <a:r>
              <a:rPr sz="2600" dirty="0" err="1">
                <a:solidFill>
                  <a:srgbClr val="FFFFFF"/>
                </a:solidFill>
                <a:latin typeface="Arial"/>
                <a:cs typeface="Arial"/>
              </a:rPr>
              <a:t>sortiment</a:t>
            </a:r>
            <a:r>
              <a:rPr sz="2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6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6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5"/>
              </a:lnSpc>
            </a:pPr>
            <a:r>
              <a:rPr dirty="0"/>
              <a:t>Omezení tzv. absorpční kalkulace -</a:t>
            </a:r>
          </a:p>
          <a:p>
            <a:pPr marL="12700">
              <a:lnSpc>
                <a:spcPts val="4590"/>
              </a:lnSpc>
            </a:pPr>
            <a:r>
              <a:rPr dirty="0"/>
              <a:t>příklad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37062" y="1828263"/>
            <a:ext cx="7471409" cy="948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700"/>
              </a:lnSpc>
            </a:pP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zný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objem – 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zná</a:t>
            </a:r>
            <a:r>
              <a:rPr sz="32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200" dirty="0">
                <a:solidFill>
                  <a:srgbClr val="FFFFFF"/>
                </a:solidFill>
                <a:latin typeface="Arial"/>
                <a:cs typeface="Arial"/>
              </a:rPr>
              <a:t>výše kalkulovaných</a:t>
            </a:r>
            <a:endParaRPr sz="3200" dirty="0">
              <a:latin typeface="Arial"/>
              <a:cs typeface="Arial"/>
            </a:endParaRPr>
          </a:p>
          <a:p>
            <a:pPr marL="349250">
              <a:lnSpc>
                <a:spcPts val="3670"/>
              </a:lnSpc>
            </a:pPr>
            <a:r>
              <a:rPr sz="32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32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3200" dirty="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589873"/>
              </p:ext>
            </p:extLst>
          </p:nvPr>
        </p:nvGraphicFramePr>
        <p:xfrm>
          <a:off x="253106" y="3158241"/>
          <a:ext cx="9642492" cy="38846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45170"/>
                <a:gridCol w="215889"/>
                <a:gridCol w="2501889"/>
                <a:gridCol w="1779544"/>
              </a:tblGrid>
              <a:tr h="620755">
                <a:tc>
                  <a:txBody>
                    <a:bodyPr/>
                    <a:lstStyle/>
                    <a:p>
                      <a:pPr marL="813435">
                        <a:lnSpc>
                          <a:spcPct val="100000"/>
                        </a:lnSpc>
                      </a:pPr>
                      <a:r>
                        <a:rPr sz="2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</a:t>
                      </a:r>
                      <a:r>
                        <a:rPr sz="2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lk</a:t>
                      </a:r>
                      <a:r>
                        <a:rPr sz="2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2400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ční</a:t>
                      </a:r>
                      <a:r>
                        <a:rPr sz="2400" spc="1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 err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2400" spc="-10" dirty="0" err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2400" dirty="0" err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ožka</a:t>
                      </a:r>
                      <a:r>
                        <a:rPr sz="2400" spc="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nák</a:t>
                      </a:r>
                      <a:r>
                        <a:rPr sz="2400" spc="-1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</a:t>
                      </a:r>
                      <a:r>
                        <a:rPr sz="2400" dirty="0" err="1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ad</a:t>
                      </a:r>
                      <a:r>
                        <a:rPr lang="cs-CZ" sz="240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ů</a:t>
                      </a:r>
                      <a:endParaRPr sz="2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</a:pPr>
                      <a:r>
                        <a:rPr sz="2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240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00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2400" spc="7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0000"/>
                        </a:lnSpc>
                      </a:pPr>
                      <a:r>
                        <a:rPr sz="2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6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2400" spc="5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00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sz="2400" spc="7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ks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65CC"/>
                    </a:solidFill>
                  </a:tcPr>
                </a:tc>
              </a:tr>
              <a:tr h="2395493">
                <a:tc>
                  <a:txBody>
                    <a:bodyPr/>
                    <a:lstStyle/>
                    <a:p>
                      <a:pPr marL="88900">
                        <a:lnSpc>
                          <a:spcPts val="2680"/>
                        </a:lnSpc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Pří</a:t>
                      </a:r>
                      <a:r>
                        <a:rPr sz="2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ý</a:t>
                      </a:r>
                      <a:r>
                        <a:rPr sz="2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2400" spc="5" dirty="0">
                          <a:latin typeface="Arial"/>
                          <a:cs typeface="Arial"/>
                        </a:rPr>
                        <a:t>j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24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ic</a:t>
                      </a:r>
                      <a:r>
                        <a:rPr sz="24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vý)</a:t>
                      </a:r>
                      <a:r>
                        <a:rPr sz="24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materiál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88900">
                        <a:lnSpc>
                          <a:spcPts val="2340"/>
                        </a:lnSpc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Pří</a:t>
                      </a:r>
                      <a:r>
                        <a:rPr sz="2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é</a:t>
                      </a:r>
                      <a:r>
                        <a:rPr sz="2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2400" spc="5" dirty="0">
                          <a:latin typeface="Arial"/>
                          <a:cs typeface="Arial"/>
                        </a:rPr>
                        <a:t>j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24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ic</a:t>
                      </a:r>
                      <a:r>
                        <a:rPr sz="24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vé)</a:t>
                      </a:r>
                      <a:r>
                        <a:rPr sz="24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mzdy včetně P</a:t>
                      </a:r>
                      <a:r>
                        <a:rPr sz="2400" spc="-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Z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88900">
                        <a:lnSpc>
                          <a:spcPts val="2340"/>
                        </a:lnSpc>
                      </a:pPr>
                      <a:r>
                        <a:rPr sz="240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2400" spc="-10" dirty="0">
                          <a:latin typeface="Arial"/>
                          <a:cs typeface="Arial"/>
                        </a:rPr>
                        <a:t>ý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robní</a:t>
                      </a:r>
                      <a:r>
                        <a:rPr sz="2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režie</a:t>
                      </a:r>
                      <a:r>
                        <a:rPr sz="2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varia</a:t>
                      </a:r>
                      <a:r>
                        <a:rPr sz="2400" spc="-1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24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ní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88900">
                        <a:lnSpc>
                          <a:spcPts val="2685"/>
                        </a:lnSpc>
                      </a:pPr>
                      <a:r>
                        <a:rPr sz="2400" b="1" i="1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2400" b="1" i="1" spc="-10" dirty="0">
                          <a:latin typeface="Arial"/>
                          <a:cs typeface="Arial"/>
                        </a:rPr>
                        <a:t>ý</a:t>
                      </a:r>
                      <a:r>
                        <a:rPr sz="2400" b="1" i="1" dirty="0">
                          <a:latin typeface="Arial"/>
                          <a:cs typeface="Arial"/>
                        </a:rPr>
                        <a:t>robní</a:t>
                      </a:r>
                      <a:r>
                        <a:rPr sz="24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i="1" dirty="0">
                          <a:latin typeface="Arial"/>
                          <a:cs typeface="Arial"/>
                        </a:rPr>
                        <a:t>režie fixní</a:t>
                      </a:r>
                      <a:r>
                        <a:rPr sz="24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i="1" dirty="0">
                          <a:latin typeface="Arial"/>
                          <a:cs typeface="Arial"/>
                        </a:rPr>
                        <a:t>(2 </a:t>
                      </a:r>
                      <a:r>
                        <a:rPr sz="2400" b="1" i="1" spc="-1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2400" b="1" i="1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2400" b="1" i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i="1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2400" b="1" i="1" spc="-1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2400" b="1" i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2400" b="1" i="1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2400" b="1" i="1" spc="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2400" b="1" i="1" spc="-10" dirty="0">
                          <a:latin typeface="Arial"/>
                          <a:cs typeface="Arial"/>
                        </a:rPr>
                        <a:t>č</a:t>
                      </a:r>
                      <a:r>
                        <a:rPr sz="2400" b="1" i="1" dirty="0">
                          <a:latin typeface="Arial"/>
                          <a:cs typeface="Arial"/>
                        </a:rPr>
                        <a:t>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98FF"/>
                    </a:solidFill>
                  </a:tcPr>
                </a:tc>
                <a:tc>
                  <a:txBody>
                    <a:bodyPr/>
                    <a:lstStyle/>
                    <a:p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98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680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30,-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ts val="2490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10,-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ts val="2490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10,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-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ts val="2685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50,-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98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2680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30</a:t>
                      </a:r>
                      <a:r>
                        <a:rPr sz="2400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-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ts val="2490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2400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-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1270" algn="ctr">
                        <a:lnSpc>
                          <a:spcPts val="2490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,-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635" algn="ctr">
                        <a:lnSpc>
                          <a:spcPts val="2685"/>
                        </a:lnSpc>
                      </a:pPr>
                      <a:r>
                        <a:rPr sz="2400" spc="-5" dirty="0">
                          <a:latin typeface="Arial"/>
                          <a:cs typeface="Arial"/>
                        </a:rPr>
                        <a:t>33,33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0098FF"/>
                    </a:solidFill>
                  </a:tcPr>
                </a:tc>
              </a:tr>
              <a:tr h="868356">
                <a:tc>
                  <a:txBody>
                    <a:bodyPr/>
                    <a:lstStyle/>
                    <a:p>
                      <a:pPr marL="520065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2400" b="1" spc="-10" dirty="0">
                          <a:latin typeface="Arial"/>
                          <a:cs typeface="Arial"/>
                        </a:rPr>
                        <a:t>á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klady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výroby</a:t>
                      </a:r>
                      <a:r>
                        <a:rPr sz="24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výrob</a:t>
                      </a:r>
                      <a:r>
                        <a:rPr sz="2400" b="1" spc="-1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24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A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>
                  <a:txBody>
                    <a:bodyPr/>
                    <a:lstStyle/>
                    <a:p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100</a:t>
                      </a:r>
                      <a:r>
                        <a:rPr sz="2400" b="1" spc="5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--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  <a:tc>
                  <a:txBody>
                    <a:bodyPr/>
                    <a:lstStyle/>
                    <a:p>
                      <a:pPr marL="508000">
                        <a:lnSpc>
                          <a:spcPct val="100000"/>
                        </a:lnSpc>
                      </a:pPr>
                      <a:r>
                        <a:rPr sz="2400" b="1" spc="-5" dirty="0">
                          <a:latin typeface="Arial"/>
                          <a:cs typeface="Arial"/>
                        </a:rPr>
                        <a:t>83,33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777">
                      <a:solidFill>
                        <a:srgbClr val="FFFFFF"/>
                      </a:solidFill>
                      <a:prstDash val="solid"/>
                    </a:lnL>
                    <a:lnR w="1777">
                      <a:solidFill>
                        <a:srgbClr val="FFFFFF"/>
                      </a:solidFill>
                      <a:prstDash val="solid"/>
                    </a:lnR>
                    <a:lnT w="1777">
                      <a:solidFill>
                        <a:srgbClr val="FFFFFF"/>
                      </a:solidFill>
                      <a:prstDash val="solid"/>
                    </a:lnT>
                    <a:lnB w="1777">
                      <a:solidFill>
                        <a:srgbClr val="FFFFFF"/>
                      </a:solidFill>
                      <a:prstDash val="solid"/>
                    </a:lnB>
                    <a:solidFill>
                      <a:srgbClr val="98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Obecná východiska kalkulace</a:t>
            </a:r>
          </a:p>
          <a:p>
            <a:pPr marL="12700">
              <a:lnSpc>
                <a:spcPts val="4630"/>
              </a:lnSpc>
            </a:pPr>
            <a:r>
              <a:rPr dirty="0" err="1"/>
              <a:t>variabilních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6179576" y="5712841"/>
            <a:ext cx="600456" cy="3733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0530" y="1808386"/>
            <a:ext cx="9057005" cy="43806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Reakce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nedostatky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absorpční kalkulace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„Jednoduché” řešení – oddělení variabilních 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fixních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5"/>
              </a:lnSpc>
              <a:spcBef>
                <a:spcPts val="118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Třídící hledisko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náklady tedy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objemu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realizované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5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produkce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raz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přiřazení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– předpoklad příčinného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vztahu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Variabilní náklady – náklady produktu,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vstupují do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ocenění,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relevantním rozpětí předpoklad přímé úměry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Fixní náklady – náklady období,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třeba 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uhradit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rozdílu mezi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  <a:tabLst>
                <a:tab pos="607250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výnosy (tržbami)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variabilními náklady	marže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Vztah kalkulace </a:t>
            </a:r>
            <a:r>
              <a:rPr dirty="0" err="1"/>
              <a:t>variabilních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k</a:t>
            </a:r>
          </a:p>
          <a:p>
            <a:pPr marL="12700">
              <a:lnSpc>
                <a:spcPts val="4630"/>
              </a:lnSpc>
            </a:pPr>
            <a:r>
              <a:rPr dirty="0"/>
              <a:t>podnikovému zisku</a:t>
            </a:r>
          </a:p>
        </p:txBody>
      </p:sp>
      <p:sp>
        <p:nvSpPr>
          <p:cNvPr id="3" name="object 3"/>
          <p:cNvSpPr/>
          <p:nvPr/>
        </p:nvSpPr>
        <p:spPr>
          <a:xfrm>
            <a:off x="6668780" y="1757111"/>
            <a:ext cx="658368" cy="4346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294247" y="5481194"/>
            <a:ext cx="701039" cy="4343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90525" y="1813354"/>
            <a:ext cx="9056370" cy="4996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ts val="324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  <a:tab pos="6616700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Tradiční pojetí (absorpční kalkulace)	zisk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lineární</a:t>
            </a:r>
            <a:endParaRPr sz="2800" dirty="0">
              <a:latin typeface="Arial"/>
              <a:cs typeface="Arial"/>
            </a:endParaRPr>
          </a:p>
          <a:p>
            <a:pPr marL="349250">
              <a:lnSpc>
                <a:spcPts val="3240"/>
              </a:lnSpc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funkcí objemu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prodaných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800" dirty="0">
              <a:latin typeface="Arial"/>
              <a:cs typeface="Arial"/>
            </a:endParaRPr>
          </a:p>
          <a:p>
            <a:pPr marL="1492250" lvl="1" indent="-565150">
              <a:lnSpc>
                <a:spcPts val="2780"/>
              </a:lnSpc>
              <a:spcBef>
                <a:spcPts val="120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Fixní náklady zvyšují budoucí ekonomický prospěch</a:t>
            </a:r>
            <a:endParaRPr sz="2400" dirty="0">
              <a:latin typeface="Arial"/>
              <a:cs typeface="Arial"/>
            </a:endParaRPr>
          </a:p>
          <a:p>
            <a:pPr marL="1492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(aktiva)</a:t>
            </a:r>
            <a:endParaRPr sz="2400" dirty="0">
              <a:latin typeface="Arial"/>
              <a:cs typeface="Arial"/>
            </a:endParaRPr>
          </a:p>
          <a:p>
            <a:pPr marL="349250" marR="107950" indent="-336550">
              <a:lnSpc>
                <a:spcPts val="3120"/>
              </a:lnSpc>
              <a:spcBef>
                <a:spcPts val="116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Kalkulace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spojuje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zisk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měřeným obdobím</a:t>
            </a:r>
            <a:endParaRPr sz="28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115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Fixní náklady =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náklady období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9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třeba 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reprodukovat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období 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vzniku</a:t>
            </a:r>
            <a:endParaRPr sz="2400" dirty="0">
              <a:latin typeface="Arial"/>
              <a:cs typeface="Arial"/>
            </a:endParaRPr>
          </a:p>
          <a:p>
            <a:pPr marL="349250" marR="5080" indent="-336550">
              <a:lnSpc>
                <a:spcPts val="3120"/>
              </a:lnSpc>
              <a:spcBef>
                <a:spcPts val="1165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  <a:tab pos="3253104" algn="l"/>
              </a:tabLst>
            </a:pP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Odlišný pohled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zná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výše zisku,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pokud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objem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vyrobených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8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není shodný s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objemem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Arial"/>
                <a:cs typeface="Arial"/>
              </a:rPr>
              <a:t>prodaných</a:t>
            </a:r>
            <a:r>
              <a:rPr sz="28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800" dirty="0" err="1" smtClean="0">
                <a:solidFill>
                  <a:srgbClr val="FFFFFF"/>
                </a:solidFill>
                <a:latin typeface="Arial"/>
                <a:cs typeface="Arial"/>
              </a:rPr>
              <a:t>výkon</a:t>
            </a:r>
            <a:r>
              <a:rPr lang="cs-CZ" sz="28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0530" y="445620"/>
            <a:ext cx="8428355" cy="10259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4010"/>
              </a:lnSpc>
              <a:tabLst>
                <a:tab pos="4530090" algn="l"/>
                <a:tab pos="5852160" algn="l"/>
              </a:tabLst>
            </a:pP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Vztah absorpční kalkulace a	kalkulace </a:t>
            </a:r>
            <a:r>
              <a:rPr sz="36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36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36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600" dirty="0">
                <a:solidFill>
                  <a:srgbClr val="FFFFFF"/>
                </a:solidFill>
                <a:latin typeface="Arial"/>
                <a:cs typeface="Arial"/>
              </a:rPr>
              <a:t>k	podnikovému zisku</a:t>
            </a:r>
            <a:endParaRPr sz="3600" dirty="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60365" y="2195566"/>
            <a:ext cx="3780154" cy="1905"/>
          </a:xfrm>
          <a:custGeom>
            <a:avLst/>
            <a:gdLst/>
            <a:ahLst/>
            <a:cxnLst/>
            <a:rect l="l" t="t" r="r" b="b"/>
            <a:pathLst>
              <a:path w="3780154" h="1905">
                <a:moveTo>
                  <a:pt x="0" y="0"/>
                </a:moveTo>
                <a:lnTo>
                  <a:pt x="3779824" y="1523"/>
                </a:lnTo>
              </a:path>
            </a:pathLst>
          </a:custGeom>
          <a:ln w="93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60650" y="2195566"/>
            <a:ext cx="1905" cy="2519680"/>
          </a:xfrm>
          <a:custGeom>
            <a:avLst/>
            <a:gdLst/>
            <a:ahLst/>
            <a:cxnLst/>
            <a:rect l="l" t="t" r="r" b="b"/>
            <a:pathLst>
              <a:path w="1905" h="2519679">
                <a:moveTo>
                  <a:pt x="0" y="0"/>
                </a:moveTo>
                <a:lnTo>
                  <a:pt x="1523" y="2519309"/>
                </a:lnTo>
              </a:path>
            </a:pathLst>
          </a:custGeom>
          <a:ln w="93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92730" y="3132064"/>
            <a:ext cx="3780154" cy="1905"/>
          </a:xfrm>
          <a:custGeom>
            <a:avLst/>
            <a:gdLst/>
            <a:ahLst/>
            <a:cxnLst/>
            <a:rect l="l" t="t" r="r" b="b"/>
            <a:pathLst>
              <a:path w="3780154" h="1905">
                <a:moveTo>
                  <a:pt x="0" y="0"/>
                </a:moveTo>
                <a:lnTo>
                  <a:pt x="3779885" y="1645"/>
                </a:lnTo>
              </a:path>
            </a:pathLst>
          </a:custGeom>
          <a:ln w="93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91415" y="3132064"/>
            <a:ext cx="1905" cy="2519680"/>
          </a:xfrm>
          <a:custGeom>
            <a:avLst/>
            <a:gdLst/>
            <a:ahLst/>
            <a:cxnLst/>
            <a:rect l="l" t="t" r="r" b="b"/>
            <a:pathLst>
              <a:path w="1904" h="2519679">
                <a:moveTo>
                  <a:pt x="0" y="0"/>
                </a:moveTo>
                <a:lnTo>
                  <a:pt x="1523" y="2519440"/>
                </a:lnTo>
              </a:path>
            </a:pathLst>
          </a:custGeom>
          <a:ln w="93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24355" y="1887277"/>
            <a:ext cx="19113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12559" y="1887277"/>
            <a:ext cx="1634489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Variable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costing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45618" y="1887277"/>
            <a:ext cx="17843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219700" y="3132064"/>
            <a:ext cx="3780154" cy="1905"/>
          </a:xfrm>
          <a:custGeom>
            <a:avLst/>
            <a:gdLst/>
            <a:ahLst/>
            <a:cxnLst/>
            <a:rect l="l" t="t" r="r" b="b"/>
            <a:pathLst>
              <a:path w="3780154" h="1905">
                <a:moveTo>
                  <a:pt x="0" y="0"/>
                </a:moveTo>
                <a:lnTo>
                  <a:pt x="3779916" y="1645"/>
                </a:lnTo>
              </a:path>
            </a:pathLst>
          </a:custGeom>
          <a:ln w="93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545078" y="2744655"/>
            <a:ext cx="19113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30927" y="2744655"/>
            <a:ext cx="190373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Absorption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costing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716362" y="2744655"/>
            <a:ext cx="17843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6750" y="2698932"/>
            <a:ext cx="1489075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09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Vj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1800" baseline="-27777" dirty="0">
                <a:solidFill>
                  <a:srgbClr val="FFFFFF"/>
                </a:solidFill>
                <a:latin typeface="Arial"/>
                <a:cs typeface="Arial"/>
              </a:rPr>
              <a:t>Prodej</a:t>
            </a:r>
            <a:endParaRPr sz="1800" baseline="-27777">
              <a:latin typeface="Arial"/>
              <a:cs typeface="Arial"/>
            </a:endParaRPr>
          </a:p>
          <a:p>
            <a:pPr marL="739140">
              <a:lnSpc>
                <a:spcPts val="209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34593" y="2698932"/>
            <a:ext cx="139700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Pj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*Q</a:t>
            </a:r>
            <a:r>
              <a:rPr sz="1800" baseline="-27777" dirty="0">
                <a:solidFill>
                  <a:srgbClr val="FFFFFF"/>
                </a:solidFill>
                <a:latin typeface="Arial"/>
                <a:cs typeface="Arial"/>
              </a:rPr>
              <a:t>prodej</a:t>
            </a:r>
            <a:endParaRPr sz="1800" baseline="-27777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94026" y="3548301"/>
            <a:ext cx="38608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94026" y="3804333"/>
            <a:ext cx="2587625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30"/>
              </a:lnSpc>
            </a:pPr>
            <a:r>
              <a:rPr sz="2700" baseline="18518" dirty="0">
                <a:solidFill>
                  <a:srgbClr val="FFFFFF"/>
                </a:solidFill>
                <a:latin typeface="Arial"/>
                <a:cs typeface="Arial"/>
              </a:rPr>
              <a:t>(Vj</a:t>
            </a:r>
            <a:r>
              <a:rPr sz="2700" baseline="185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baseline="18518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700" baseline="185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baseline="18518" dirty="0">
                <a:solidFill>
                  <a:srgbClr val="FFFFFF"/>
                </a:solidFill>
                <a:latin typeface="Arial"/>
                <a:cs typeface="Arial"/>
              </a:rPr>
              <a:t>FN</a:t>
            </a:r>
            <a:r>
              <a:rPr sz="2700" baseline="185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baseline="18518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2700" baseline="185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baseline="18518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výroba</a:t>
            </a:r>
            <a:r>
              <a:rPr sz="2700" baseline="18518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sz="2700" baseline="185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baseline="18518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2700" baseline="185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baseline="18518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prodej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560698" y="3804333"/>
            <a:ext cx="145986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Pj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1800" baseline="-27777" dirty="0">
                <a:solidFill>
                  <a:srgbClr val="FFFFFF"/>
                </a:solidFill>
                <a:latin typeface="Arial"/>
                <a:cs typeface="Arial"/>
              </a:rPr>
              <a:t>prodej</a:t>
            </a:r>
            <a:endParaRPr sz="1800" baseline="-27777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643506" y="4535424"/>
            <a:ext cx="5040630" cy="1905"/>
          </a:xfrm>
          <a:custGeom>
            <a:avLst/>
            <a:gdLst/>
            <a:ahLst/>
            <a:cxnLst/>
            <a:rect l="l" t="t" r="r" b="b"/>
            <a:pathLst>
              <a:path w="5040630" h="1904">
                <a:moveTo>
                  <a:pt x="0" y="0"/>
                </a:moveTo>
                <a:lnTo>
                  <a:pt x="5040233" y="1655"/>
                </a:lnTo>
              </a:path>
            </a:pathLst>
          </a:custGeom>
          <a:ln w="936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541650" y="4645966"/>
            <a:ext cx="3046095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Formální matematická úprava</a:t>
            </a:r>
            <a:endParaRPr sz="1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Vj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 err="1" smtClean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1800" baseline="-27777" dirty="0" err="1" smtClean="0">
                <a:solidFill>
                  <a:srgbClr val="FFFFFF"/>
                </a:solidFill>
                <a:latin typeface="Arial"/>
                <a:cs typeface="Arial"/>
              </a:rPr>
              <a:t>prodej</a:t>
            </a:r>
            <a:endParaRPr lang="cs-CZ" sz="1800" baseline="-27777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800" baseline="-27777" dirty="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41650" y="5534025"/>
            <a:ext cx="242316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130"/>
              </a:lnSpc>
            </a:pPr>
            <a:r>
              <a:rPr sz="2700" baseline="18518" dirty="0">
                <a:solidFill>
                  <a:srgbClr val="FFFFFF"/>
                </a:solidFill>
                <a:latin typeface="Arial"/>
                <a:cs typeface="Arial"/>
              </a:rPr>
              <a:t>+</a:t>
            </a:r>
            <a:r>
              <a:rPr sz="2700" baseline="18518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700" baseline="18518" dirty="0">
                <a:solidFill>
                  <a:srgbClr val="FFFFFF"/>
                </a:solidFill>
                <a:latin typeface="Arial"/>
                <a:cs typeface="Arial"/>
              </a:rPr>
              <a:t>FN</a:t>
            </a:r>
            <a:r>
              <a:rPr sz="2700" baseline="18518" dirty="0">
                <a:solidFill>
                  <a:srgbClr val="FFFFFF"/>
                </a:solidFill>
                <a:latin typeface="Times New Roman"/>
                <a:cs typeface="Times New Roman"/>
              </a:rPr>
              <a:t>  </a:t>
            </a:r>
            <a:r>
              <a:rPr sz="2700" baseline="18518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2700" baseline="185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baseline="18518" dirty="0">
                <a:solidFill>
                  <a:srgbClr val="FFFFFF"/>
                </a:solidFill>
                <a:latin typeface="Arial"/>
                <a:cs typeface="Arial"/>
              </a:rPr>
              <a:t>(Q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prodej</a:t>
            </a:r>
            <a:r>
              <a:rPr sz="1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baseline="18518" dirty="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sz="2700" baseline="18518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700" baseline="18518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výroba</a:t>
            </a:r>
            <a:r>
              <a:rPr sz="2700" baseline="18518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700" baseline="18518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016963" y="5412801"/>
            <a:ext cx="146304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=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Pj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*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1800" baseline="-27777" dirty="0">
                <a:solidFill>
                  <a:srgbClr val="FFFFFF"/>
                </a:solidFill>
                <a:latin typeface="Arial"/>
                <a:cs typeface="Arial"/>
              </a:rPr>
              <a:t>prodej</a:t>
            </a:r>
            <a:endParaRPr sz="1800" baseline="-27777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90532" y="5981348"/>
            <a:ext cx="8682990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080" indent="-337185">
              <a:lnSpc>
                <a:spcPts val="26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Jediný rozdíl mezi výsledovkami je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zp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soben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přístupem k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fixním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, objem tržeb 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 shodný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1179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4630"/>
              </a:lnSpc>
            </a:pPr>
            <a:r>
              <a:rPr dirty="0"/>
              <a:t>Vztah kalkulace </a:t>
            </a:r>
            <a:r>
              <a:rPr dirty="0" err="1"/>
              <a:t>variabilních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r>
              <a:rPr dirty="0" smtClean="0"/>
              <a:t> </a:t>
            </a:r>
            <a:r>
              <a:rPr dirty="0"/>
              <a:t>k</a:t>
            </a:r>
          </a:p>
          <a:p>
            <a:pPr marL="12700">
              <a:lnSpc>
                <a:spcPts val="4630"/>
              </a:lnSpc>
            </a:pPr>
            <a:r>
              <a:rPr dirty="0"/>
              <a:t>řízení hospodárnosti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0530" y="1735481"/>
            <a:ext cx="8956040" cy="57817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ts val="278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Variable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costing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zaměřuje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íčiny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vzniku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změn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vývoji nákladů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Význam pro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hospodárnosti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odpovědnostních středisek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při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motivačním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dirty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sobení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jejich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aktivitu</a:t>
            </a:r>
            <a:endParaRPr sz="2400" dirty="0">
              <a:latin typeface="Arial"/>
              <a:cs typeface="Arial"/>
            </a:endParaRPr>
          </a:p>
          <a:p>
            <a:pPr marL="349250" indent="-336550">
              <a:lnSpc>
                <a:spcPts val="278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Zd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raznění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err="1">
                <a:solidFill>
                  <a:srgbClr val="FFFFFF"/>
                </a:solidFill>
                <a:latin typeface="Arial"/>
                <a:cs typeface="Arial"/>
              </a:rPr>
              <a:t>rozdílného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cs-CZ" sz="24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400" b="1" dirty="0" err="1" smtClean="0">
                <a:solidFill>
                  <a:srgbClr val="FFFFFF"/>
                </a:solidFill>
                <a:latin typeface="Arial"/>
                <a:cs typeface="Arial"/>
              </a:rPr>
              <a:t>ístupu</a:t>
            </a:r>
            <a:r>
              <a:rPr sz="24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řízení hospodárnosti fixních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  <a:p>
            <a:pPr marL="1492250" marR="5080" lvl="1" indent="-565150">
              <a:lnSpc>
                <a:spcPct val="93000"/>
              </a:lnSpc>
              <a:spcBef>
                <a:spcPts val="140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b="1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0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variabilních nákladů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založeno na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stanovení nákladového úkolu odvozeného od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vztahu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jednotce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výkonu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snazha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eliminovat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vznik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odchylek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od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tohoto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úkolu.</a:t>
            </a:r>
            <a:endParaRPr sz="2000" dirty="0">
              <a:latin typeface="Arial"/>
              <a:cs typeface="Arial"/>
            </a:endParaRPr>
          </a:p>
          <a:p>
            <a:pPr marL="1492250" marR="464820" lvl="1" indent="-565150">
              <a:lnSpc>
                <a:spcPct val="92900"/>
              </a:lnSpc>
              <a:spcBef>
                <a:spcPts val="111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b="1" dirty="0" err="1" smtClean="0">
                <a:solidFill>
                  <a:srgbClr val="FFFFFF"/>
                </a:solidFill>
                <a:latin typeface="Arial"/>
                <a:cs typeface="Arial"/>
              </a:rPr>
              <a:t>ízení</a:t>
            </a:r>
            <a:r>
              <a:rPr sz="20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fixních nákladů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souvisí zejména s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optimálním </a:t>
            </a:r>
            <a:r>
              <a:rPr sz="2000" b="1" dirty="0" err="1">
                <a:solidFill>
                  <a:srgbClr val="FFFFFF"/>
                </a:solidFill>
                <a:latin typeface="Arial"/>
                <a:cs typeface="Arial"/>
              </a:rPr>
              <a:t>využíváním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 err="1" smtClean="0">
                <a:solidFill>
                  <a:srgbClr val="FFFFFF"/>
                </a:solidFill>
                <a:latin typeface="Arial"/>
                <a:cs typeface="Arial"/>
              </a:rPr>
              <a:t>vytvo</a:t>
            </a:r>
            <a:r>
              <a:rPr lang="cs-CZ" sz="2000" b="1" dirty="0" smtClean="0">
                <a:solidFill>
                  <a:srgbClr val="FFFFFF"/>
                </a:solidFill>
                <a:latin typeface="Arial"/>
                <a:cs typeface="Arial"/>
              </a:rPr>
              <a:t>ř</a:t>
            </a:r>
            <a:r>
              <a:rPr sz="2000" b="1" dirty="0" err="1" smtClean="0">
                <a:solidFill>
                  <a:srgbClr val="FFFFFF"/>
                </a:solidFill>
                <a:latin typeface="Arial"/>
                <a:cs typeface="Arial"/>
              </a:rPr>
              <a:t>ených</a:t>
            </a:r>
            <a:r>
              <a:rPr sz="2000" b="1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kapacit.</a:t>
            </a:r>
            <a:r>
              <a:rPr sz="2000" b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Snaha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odkrytí disproporcí mezi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dílčími kapacitami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odstraňování tzv.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úzkých míst (snižují celkovou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kapacitu).</a:t>
            </a:r>
            <a:endParaRPr sz="2000" dirty="0">
              <a:latin typeface="Arial"/>
              <a:cs typeface="Arial"/>
            </a:endParaRPr>
          </a:p>
          <a:p>
            <a:pPr marL="1492250" marR="961390" lvl="1" indent="-565150">
              <a:lnSpc>
                <a:spcPts val="2450"/>
              </a:lnSpc>
              <a:spcBef>
                <a:spcPts val="1165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Pouze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tzv.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vyhnutelných </a:t>
            </a:r>
            <a:r>
              <a:rPr sz="2000" dirty="0" err="1">
                <a:solidFill>
                  <a:srgbClr val="FFFFFF"/>
                </a:solidFill>
                <a:latin typeface="Arial"/>
                <a:cs typeface="Arial"/>
              </a:rPr>
              <a:t>fixních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0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0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řízení zaměřuje na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FFFFFF"/>
                </a:solidFill>
                <a:latin typeface="Arial"/>
                <a:cs typeface="Arial"/>
              </a:rPr>
              <a:t>úspory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při jejich</a:t>
            </a:r>
            <a:r>
              <a:rPr sz="20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vynakládání.</a:t>
            </a:r>
            <a:endParaRPr sz="2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90530" y="409701"/>
            <a:ext cx="9102739" cy="902035"/>
          </a:xfrm>
          <a:prstGeom prst="rect">
            <a:avLst/>
          </a:prstGeom>
        </p:spPr>
        <p:txBody>
          <a:bodyPr vert="horz" wrap="square" lIns="0" tIns="283711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Omezení kalkulace </a:t>
            </a:r>
            <a:r>
              <a:rPr dirty="0" err="1"/>
              <a:t>variabilních</a:t>
            </a:r>
            <a:r>
              <a:rPr dirty="0"/>
              <a:t> </a:t>
            </a:r>
            <a:r>
              <a:rPr dirty="0" err="1" smtClean="0"/>
              <a:t>náklad</a:t>
            </a:r>
            <a:r>
              <a:rPr lang="cs-CZ" dirty="0" smtClean="0"/>
              <a:t>ů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490530" y="1808386"/>
            <a:ext cx="8606155" cy="24129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ts val="2780"/>
              </a:lnSpc>
              <a:buClr>
                <a:srgbClr val="FFFFFF"/>
              </a:buClr>
              <a:buFont typeface="Times New Roman"/>
              <a:buChar char="•"/>
              <a:tabLst>
                <a:tab pos="349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Vymezení fixních a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variabilních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založeno na vnímání</a:t>
            </a:r>
            <a:endParaRPr sz="2400" dirty="0">
              <a:latin typeface="Arial"/>
              <a:cs typeface="Arial"/>
            </a:endParaRPr>
          </a:p>
          <a:p>
            <a:pPr marL="349250">
              <a:lnSpc>
                <a:spcPts val="2780"/>
              </a:lnSpc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času jako sérii stejně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dlouhých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interval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endParaRPr sz="2400" dirty="0">
              <a:latin typeface="Arial"/>
              <a:cs typeface="Arial"/>
            </a:endParaRPr>
          </a:p>
          <a:p>
            <a:pPr marL="1492250" lvl="1" indent="-565150">
              <a:lnSpc>
                <a:spcPct val="100000"/>
              </a:lnSpc>
              <a:spcBef>
                <a:spcPts val="12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Nemusí vždy platit – Life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Cycle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Costing</a:t>
            </a:r>
            <a:endParaRPr sz="2400" dirty="0">
              <a:latin typeface="Arial"/>
              <a:cs typeface="Arial"/>
            </a:endParaRPr>
          </a:p>
          <a:p>
            <a:pPr marL="1492250" marR="176530" lvl="1" indent="-565150">
              <a:lnSpc>
                <a:spcPct val="93000"/>
              </a:lnSpc>
              <a:spcBef>
                <a:spcPts val="1100"/>
              </a:spcBef>
              <a:buClr>
                <a:srgbClr val="FFFFFF"/>
              </a:buClr>
              <a:buFont typeface="Times New Roman"/>
              <a:buChar char="–"/>
              <a:tabLst>
                <a:tab pos="1492885" algn="l"/>
              </a:tabLst>
            </a:pP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stem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časového horizontu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tak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zásadě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narůstá </a:t>
            </a:r>
            <a:r>
              <a:rPr sz="2400" dirty="0" err="1">
                <a:solidFill>
                  <a:srgbClr val="FFFFFF"/>
                </a:solidFill>
                <a:latin typeface="Arial"/>
                <a:cs typeface="Arial"/>
              </a:rPr>
              <a:t>proporce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solidFill>
                  <a:srgbClr val="FFFFFF"/>
                </a:solidFill>
                <a:latin typeface="Arial"/>
                <a:cs typeface="Arial"/>
              </a:rPr>
              <a:t>náklad</a:t>
            </a:r>
            <a:r>
              <a:rPr lang="cs-CZ" sz="2400" dirty="0" smtClean="0">
                <a:solidFill>
                  <a:srgbClr val="FFFFFF"/>
                </a:solidFill>
                <a:latin typeface="Arial"/>
                <a:cs typeface="Arial"/>
              </a:rPr>
              <a:t>ů</a:t>
            </a:r>
            <a:r>
              <a:rPr sz="2400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4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které je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třeba brát v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úvahu jako</a:t>
            </a:r>
            <a:r>
              <a:rPr sz="24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FFFF"/>
                </a:solidFill>
                <a:latin typeface="Arial"/>
                <a:cs typeface="Arial"/>
              </a:rPr>
              <a:t>variabilní.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1118</Words>
  <Application>Microsoft Office PowerPoint</Application>
  <PresentationFormat>Vlastní</PresentationFormat>
  <Paragraphs>126</Paragraphs>
  <Slides>13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6 – KALKULACE PLNÝCH A VARIABILNÍCH NÁKLADŮ</vt:lpstr>
      <vt:lpstr>Možnosti využití kalkulace plných nákladů</vt:lpstr>
      <vt:lpstr>Omezení tzv. absorpční kalkulace</vt:lpstr>
      <vt:lpstr>Omezení tzv. absorpční kalkulace - příklad</vt:lpstr>
      <vt:lpstr>Obecná východiska kalkulace variabilních nákladů</vt:lpstr>
      <vt:lpstr>Vztah kalkulace variabilních nákladů k podnikovému zisku</vt:lpstr>
      <vt:lpstr>Prezentace aplikace PowerPoint</vt:lpstr>
      <vt:lpstr>Vztah kalkulace variabilních nákladů k řízení hospodárnosti</vt:lpstr>
      <vt:lpstr>Omezení kalkulace variabilních nákladů</vt:lpstr>
      <vt:lpstr>Prezentace aplikace PowerPoint</vt:lpstr>
      <vt:lpstr>Přednosti kalkulace variabilních nákladů</vt:lpstr>
      <vt:lpstr>Shrnutí kapitoly 6 I</vt:lpstr>
      <vt:lpstr>Shrnutí kapitoly 6 II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– KALKULACE PLNÝCH A VARIABILNÍCH NÁKLADģ</dc:title>
  <dc:creator>Online2PDF.com</dc:creator>
  <cp:lastModifiedBy>Menšík Michal</cp:lastModifiedBy>
  <cp:revision>3</cp:revision>
  <dcterms:created xsi:type="dcterms:W3CDTF">2018-02-08T09:15:41Z</dcterms:created>
  <dcterms:modified xsi:type="dcterms:W3CDTF">2018-02-09T09:24:05Z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2018-02-08T00:00:00Z</vt:filetime>
  </property>
  <property fmtid="{D5CDD505-2E9C-101B-9397-08002B2CF9AE}" pid="3" name="LastSaved">
    <vt:filetime>2018-02-08T00:00:00Z</vt:filetime>
  </property>
</Properties>
</file>