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45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192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56689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1184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16449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44747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92845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14657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17568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88223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251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533006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1591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746719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49383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46931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40149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1989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2655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142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3811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2729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96459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6915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757555" cy="7541895"/>
          </a:xfrm>
          <a:custGeom>
            <a:avLst/>
            <a:gdLst/>
            <a:ahLst/>
            <a:cxnLst/>
            <a:rect l="l" t="t" r="r" b="b"/>
            <a:pathLst>
              <a:path w="757555" h="7541895">
                <a:moveTo>
                  <a:pt x="37302" y="0"/>
                </a:moveTo>
                <a:lnTo>
                  <a:pt x="0" y="7899"/>
                </a:lnTo>
                <a:lnTo>
                  <a:pt x="0" y="7535839"/>
                </a:lnTo>
                <a:lnTo>
                  <a:pt x="26790" y="7541513"/>
                </a:lnTo>
                <a:lnTo>
                  <a:pt x="47827" y="7541513"/>
                </a:lnTo>
                <a:lnTo>
                  <a:pt x="96358" y="7531236"/>
                </a:lnTo>
                <a:lnTo>
                  <a:pt x="154088" y="7494371"/>
                </a:lnTo>
                <a:lnTo>
                  <a:pt x="210318" y="7434116"/>
                </a:lnTo>
                <a:lnTo>
                  <a:pt x="264864" y="7351442"/>
                </a:lnTo>
                <a:lnTo>
                  <a:pt x="317539" y="7247320"/>
                </a:lnTo>
                <a:lnTo>
                  <a:pt x="368159" y="7122720"/>
                </a:lnTo>
                <a:lnTo>
                  <a:pt x="416537" y="6978614"/>
                </a:lnTo>
                <a:lnTo>
                  <a:pt x="462490" y="6815973"/>
                </a:lnTo>
                <a:lnTo>
                  <a:pt x="505831" y="6635766"/>
                </a:lnTo>
                <a:lnTo>
                  <a:pt x="546376" y="6438966"/>
                </a:lnTo>
                <a:lnTo>
                  <a:pt x="583938" y="6226543"/>
                </a:lnTo>
                <a:lnTo>
                  <a:pt x="618333" y="5999468"/>
                </a:lnTo>
                <a:lnTo>
                  <a:pt x="649376" y="5758712"/>
                </a:lnTo>
                <a:lnTo>
                  <a:pt x="676881" y="5505246"/>
                </a:lnTo>
                <a:lnTo>
                  <a:pt x="700663" y="5240040"/>
                </a:lnTo>
                <a:lnTo>
                  <a:pt x="720536" y="4964065"/>
                </a:lnTo>
                <a:lnTo>
                  <a:pt x="736315" y="4678293"/>
                </a:lnTo>
                <a:lnTo>
                  <a:pt x="747816" y="4383694"/>
                </a:lnTo>
                <a:lnTo>
                  <a:pt x="754852" y="4081239"/>
                </a:lnTo>
                <a:lnTo>
                  <a:pt x="757239" y="3771777"/>
                </a:lnTo>
                <a:lnTo>
                  <a:pt x="754852" y="3462437"/>
                </a:lnTo>
                <a:lnTo>
                  <a:pt x="747816" y="3159983"/>
                </a:lnTo>
                <a:lnTo>
                  <a:pt x="736316" y="2865386"/>
                </a:lnTo>
                <a:lnTo>
                  <a:pt x="720537" y="2579616"/>
                </a:lnTo>
                <a:lnTo>
                  <a:pt x="700664" y="2303645"/>
                </a:lnTo>
                <a:lnTo>
                  <a:pt x="676883" y="2038442"/>
                </a:lnTo>
                <a:lnTo>
                  <a:pt x="649378" y="1784980"/>
                </a:lnTo>
                <a:lnTo>
                  <a:pt x="618336" y="1544228"/>
                </a:lnTo>
                <a:lnTo>
                  <a:pt x="583941" y="1317158"/>
                </a:lnTo>
                <a:lnTo>
                  <a:pt x="546379" y="1104739"/>
                </a:lnTo>
                <a:lnTo>
                  <a:pt x="505835" y="907944"/>
                </a:lnTo>
                <a:lnTo>
                  <a:pt x="462494" y="727743"/>
                </a:lnTo>
                <a:lnTo>
                  <a:pt x="416541" y="565106"/>
                </a:lnTo>
                <a:lnTo>
                  <a:pt x="368163" y="421004"/>
                </a:lnTo>
                <a:lnTo>
                  <a:pt x="317543" y="296409"/>
                </a:lnTo>
                <a:lnTo>
                  <a:pt x="264867" y="192290"/>
                </a:lnTo>
                <a:lnTo>
                  <a:pt x="210321" y="109619"/>
                </a:lnTo>
                <a:lnTo>
                  <a:pt x="154090" y="49367"/>
                </a:lnTo>
                <a:lnTo>
                  <a:pt x="96359" y="12503"/>
                </a:lnTo>
                <a:lnTo>
                  <a:pt x="3730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0935" cy="7470140"/>
          </a:xfrm>
          <a:custGeom>
            <a:avLst/>
            <a:gdLst/>
            <a:ahLst/>
            <a:cxnLst/>
            <a:rect l="l" t="t" r="r" b="b"/>
            <a:pathLst>
              <a:path w="10020935" h="7470140">
                <a:moveTo>
                  <a:pt x="10020849" y="0"/>
                </a:moveTo>
                <a:lnTo>
                  <a:pt x="0" y="7469663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3098"/>
            <a:ext cx="10081260" cy="17780"/>
          </a:xfrm>
          <a:custGeom>
            <a:avLst/>
            <a:gdLst/>
            <a:ahLst/>
            <a:cxnLst/>
            <a:rect l="l" t="t" r="r" b="b"/>
            <a:pathLst>
              <a:path w="10081260" h="17780">
                <a:moveTo>
                  <a:pt x="10081259" y="17484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06542"/>
            <a:ext cx="10081260" cy="4870450"/>
          </a:xfrm>
          <a:custGeom>
            <a:avLst/>
            <a:gdLst/>
            <a:ahLst/>
            <a:cxnLst/>
            <a:rect l="l" t="t" r="r" b="b"/>
            <a:pathLst>
              <a:path w="10081260" h="4870450">
                <a:moveTo>
                  <a:pt x="10081259" y="0"/>
                </a:moveTo>
                <a:lnTo>
                  <a:pt x="0" y="4870234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04106"/>
            <a:ext cx="9102739" cy="1075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15563"/>
            <a:ext cx="9102739" cy="4358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cap="all" dirty="0"/>
              <a:t>4</a:t>
            </a:r>
            <a:r>
              <a:rPr cap="all" dirty="0">
                <a:latin typeface="Times New Roman"/>
                <a:cs typeface="Times New Roman"/>
              </a:rPr>
              <a:t> </a:t>
            </a:r>
            <a:r>
              <a:rPr cap="all" dirty="0"/>
              <a:t>-</a:t>
            </a:r>
            <a:r>
              <a:rPr cap="all" dirty="0">
                <a:latin typeface="Times New Roman"/>
                <a:cs typeface="Times New Roman"/>
              </a:rPr>
              <a:t> </a:t>
            </a:r>
            <a:r>
              <a:rPr cap="all" dirty="0"/>
              <a:t>ZOBRAZENÍ NÁKL</a:t>
            </a:r>
            <a:r>
              <a:rPr lang="cs-CZ" cap="all" dirty="0"/>
              <a:t>A</a:t>
            </a:r>
            <a:r>
              <a:rPr cap="all" dirty="0"/>
              <a:t>D</a:t>
            </a:r>
            <a:r>
              <a:rPr lang="cs-CZ" cap="all" dirty="0"/>
              <a:t>ů</a:t>
            </a:r>
            <a:r>
              <a:rPr cap="all" dirty="0"/>
              <a:t>, VÝNOS</a:t>
            </a:r>
            <a:r>
              <a:rPr lang="cs-CZ" cap="all" dirty="0"/>
              <a:t>ů</a:t>
            </a:r>
            <a:r>
              <a:rPr cap="all" dirty="0"/>
              <a:t> A</a:t>
            </a:r>
          </a:p>
          <a:p>
            <a:pPr marL="12700">
              <a:lnSpc>
                <a:spcPts val="4590"/>
              </a:lnSpc>
            </a:pPr>
            <a:r>
              <a:rPr cap="all" dirty="0"/>
              <a:t>ZISKU V 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5686" y="1828263"/>
            <a:ext cx="8865235" cy="38234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3200" dirty="0">
              <a:latin typeface="Arial"/>
              <a:cs typeface="Arial"/>
            </a:endParaRPr>
          </a:p>
          <a:p>
            <a:pPr marL="330835" marR="475615" indent="-318135">
              <a:lnSpc>
                <a:spcPts val="3120"/>
              </a:lnSpc>
              <a:spcBef>
                <a:spcPts val="1485"/>
              </a:spcBef>
              <a:buClr>
                <a:srgbClr val="FFFFFF"/>
              </a:buClr>
              <a:buSzPct val="44642"/>
              <a:buFont typeface="Wingdings"/>
              <a:buChar char=""/>
              <a:tabLst>
                <a:tab pos="331470" algn="l"/>
                <a:tab pos="161290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vyjádřit požadavky na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zobrazení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8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8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a zisku v	účetnictví</a:t>
            </a:r>
            <a:endParaRPr sz="2800" dirty="0">
              <a:latin typeface="Arial"/>
              <a:cs typeface="Arial"/>
            </a:endParaRPr>
          </a:p>
          <a:p>
            <a:pPr marL="330835" indent="-318135">
              <a:lnSpc>
                <a:spcPts val="3240"/>
              </a:lnSpc>
              <a:spcBef>
                <a:spcPts val="1100"/>
              </a:spcBef>
              <a:buClr>
                <a:srgbClr val="FFFFFF"/>
              </a:buClr>
              <a:buSzPct val="44642"/>
              <a:buFont typeface="Wingdings"/>
              <a:buChar char=""/>
              <a:tabLst>
                <a:tab pos="33147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charakterizovat vzájemný vztah výkonově a</a:t>
            </a:r>
            <a:endParaRPr sz="2800" dirty="0">
              <a:latin typeface="Arial"/>
              <a:cs typeface="Arial"/>
            </a:endParaRPr>
          </a:p>
          <a:p>
            <a:pPr marL="330835">
              <a:lnSpc>
                <a:spcPts val="324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odpovědnostně orientovaného nákladového účetnictví</a:t>
            </a:r>
            <a:endParaRPr sz="2800" dirty="0">
              <a:latin typeface="Arial"/>
              <a:cs typeface="Arial"/>
            </a:endParaRPr>
          </a:p>
          <a:p>
            <a:pPr marL="330835" marR="335915" indent="-318135">
              <a:lnSpc>
                <a:spcPct val="92900"/>
              </a:lnSpc>
              <a:spcBef>
                <a:spcPts val="1415"/>
              </a:spcBef>
              <a:buClr>
                <a:srgbClr val="FFFFFF"/>
              </a:buClr>
              <a:buSzPct val="44642"/>
              <a:buFont typeface="Wingdings"/>
              <a:buChar char=""/>
              <a:tabLst>
                <a:tab pos="33147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upozornit na rozdílnost v přístupech při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sledování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8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podle místa vzniku a odpovědnosti za jejich vznik a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8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soby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řešení této odlišnosti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Volba primární orientace manažerského</a:t>
            </a:r>
          </a:p>
          <a:p>
            <a:pPr marL="12700">
              <a:lnSpc>
                <a:spcPts val="4590"/>
              </a:lnSpc>
            </a:pPr>
            <a:r>
              <a:rPr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5" y="1828263"/>
            <a:ext cx="9013190" cy="49455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výkonově x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odpovědnostně orientované účetnictví</a:t>
            </a:r>
            <a:endParaRPr sz="3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nejde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vylučující se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rozpor</a:t>
            </a:r>
            <a:endParaRPr sz="2600" dirty="0">
              <a:latin typeface="Arial"/>
              <a:cs typeface="Arial"/>
            </a:endParaRPr>
          </a:p>
          <a:p>
            <a:pPr marL="349250" marR="474980" indent="-336550">
              <a:lnSpc>
                <a:spcPct val="93100"/>
              </a:lnSpc>
              <a:spcBef>
                <a:spcPts val="139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vzr</a:t>
            </a:r>
            <a:r>
              <a:rPr lang="cs-CZ" sz="26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stající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složitost podnikatelského procesu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komplikuje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souřadné zabezpečení obou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skupin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informačních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požadavk</a:t>
            </a:r>
            <a:r>
              <a:rPr lang="cs-CZ" sz="26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v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jednom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účetním systému</a:t>
            </a:r>
            <a:endParaRPr sz="2600" dirty="0">
              <a:latin typeface="Arial"/>
              <a:cs typeface="Arial"/>
            </a:endParaRPr>
          </a:p>
          <a:p>
            <a:pPr marL="349250" indent="-336550">
              <a:lnSpc>
                <a:spcPts val="3010"/>
              </a:lnSpc>
              <a:spcBef>
                <a:spcPts val="117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volba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primární orientace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nákladového účetnictví je</a:t>
            </a:r>
            <a:endParaRPr sz="2600" dirty="0">
              <a:latin typeface="Arial"/>
              <a:cs typeface="Arial"/>
            </a:endParaRPr>
          </a:p>
          <a:p>
            <a:pPr marL="349250">
              <a:lnSpc>
                <a:spcPts val="3010"/>
              </a:lnSpc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originální rozhodovací úlohou</a:t>
            </a:r>
            <a:endParaRPr sz="2600" dirty="0">
              <a:latin typeface="Arial"/>
              <a:cs typeface="Arial"/>
            </a:endParaRPr>
          </a:p>
          <a:p>
            <a:pPr marL="349250" marR="5080" indent="-336550">
              <a:lnSpc>
                <a:spcPts val="290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řešení ovlivněno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složitostí podnikatelského procesu,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rozsah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pomocných a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obslužných činností,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opakovanost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výroby,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délka výrobního cyklu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proporce</a:t>
            </a:r>
            <a:r>
              <a:rPr sz="26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přímých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resp.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nepřímých nákladů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888961"/>
          </a:xfrm>
          <a:prstGeom prst="rect">
            <a:avLst/>
          </a:prstGeom>
        </p:spPr>
        <p:txBody>
          <a:bodyPr vert="horz" wrap="square" lIns="0" tIns="2707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Výkonový přístup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60180" cy="51902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Zpravidla při zjišťování skutečných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prvotních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marR="464184" indent="-336550" algn="just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Primárně zachycení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podle místa vzniku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a následně 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charakteru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buď jako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přímé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konkrétních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druh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nebo jako náklady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společné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více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druh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m;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Odpovědnost se realizuje variantně pokud se liší místo vzniku a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odpovědnost za vznik:</a:t>
            </a:r>
            <a:endParaRPr sz="2400" dirty="0">
              <a:latin typeface="Arial"/>
              <a:cs typeface="Arial"/>
            </a:endParaRPr>
          </a:p>
          <a:p>
            <a:pPr marL="1120775" marR="5080" lvl="1" indent="-309245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–"/>
              <a:tabLst>
                <a:tab pos="112141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místo vzniku a odpovědnost za vznik se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neliší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odpovědnost se řeší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 rámci účetního systému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současným účtováním 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předem stanovených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veličinách; odchylky lze využít v řízení po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linii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i při analýze odpovědnosti za jejich vznik;</a:t>
            </a:r>
            <a:endParaRPr sz="2400" dirty="0">
              <a:latin typeface="Arial"/>
              <a:cs typeface="Arial"/>
            </a:endParaRPr>
          </a:p>
          <a:p>
            <a:pPr marL="1120775" lvl="1" indent="-309245">
              <a:lnSpc>
                <a:spcPts val="278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12141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místo vzniku a odpovědnost se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liší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odpovědnost sledovat</a:t>
            </a:r>
            <a:endParaRPr sz="2400" dirty="0">
              <a:latin typeface="Arial"/>
              <a:cs typeface="Arial"/>
            </a:endParaRPr>
          </a:p>
          <a:p>
            <a:pPr marL="1120775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mimo účetní systém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888961"/>
          </a:xfrm>
          <a:prstGeom prst="rect">
            <a:avLst/>
          </a:prstGeom>
        </p:spPr>
        <p:txBody>
          <a:bodyPr vert="horz" wrap="square" lIns="0" tIns="2707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Odpovědnostní přístup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903970" cy="45132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Zejména při účetním zobrazení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druhotných nákladů</a:t>
            </a:r>
            <a:endParaRPr sz="2400" dirty="0">
              <a:latin typeface="Arial"/>
              <a:cs typeface="Arial"/>
            </a:endParaRPr>
          </a:p>
          <a:p>
            <a:pPr marL="349250" marR="34036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Zpravidla oceněny na úrovni předem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stanovených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či jiná,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předem stanovená úroveň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Zobrazení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vztah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 předem stanoveném ocenění má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následující výhody:</a:t>
            </a:r>
            <a:endParaRPr sz="2400" dirty="0">
              <a:latin typeface="Arial"/>
              <a:cs typeface="Arial"/>
            </a:endParaRPr>
          </a:p>
          <a:p>
            <a:pPr marL="1492250" marR="5080" lvl="1" indent="-565150">
              <a:lnSpc>
                <a:spcPct val="92900"/>
              </a:lnSpc>
              <a:spcBef>
                <a:spcPts val="140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umožňuje v předávajícím útvaru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porovnat skutečně vynaložené náklady se žádoucí úrovní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a vyjádřit tak odpovědnost za to, zda druhotný výkon byl proveden racionálně, a zároveň</a:t>
            </a:r>
            <a:endParaRPr sz="2400" dirty="0">
              <a:latin typeface="Arial"/>
              <a:cs typeface="Arial"/>
            </a:endParaRPr>
          </a:p>
          <a:p>
            <a:pPr marL="1492250" marR="92710" lvl="1" indent="-565150">
              <a:lnSpc>
                <a:spcPts val="2680"/>
              </a:lnSpc>
              <a:spcBef>
                <a:spcPts val="115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zajišťuje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srovnatelné výchozí podmínky pro měření hospodárnosti i v odebírajícím útvaru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Vztah manažerského účetnictví k</a:t>
            </a:r>
          </a:p>
          <a:p>
            <a:pPr marL="12700">
              <a:lnSpc>
                <a:spcPts val="4630"/>
              </a:lnSpc>
            </a:pPr>
            <a:r>
              <a:rPr dirty="0"/>
              <a:t>účetnictví finančnímu a daňovému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887460" cy="40184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Každý subsystém slouží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různým uživatelům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řešení více či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méně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odlišných rozhodovacích úloh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Požadavky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jednotlivých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uživatel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sob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zobrazení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(ale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aktiv a pasív) se budou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obsahově lišit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349250" marR="25400" indent="-336550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Předmětem zobrazení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všech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subsystém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je tentýž reprodukční proces podniku; ten je popsatelný konečnou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množinou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vstup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vyjadřujících elementární hospodářské transakce.</a:t>
            </a:r>
            <a:endParaRPr sz="2400" dirty="0">
              <a:latin typeface="Arial"/>
              <a:cs typeface="Arial"/>
            </a:endParaRPr>
          </a:p>
          <a:p>
            <a:pPr marL="349250" marR="482600" indent="-336550">
              <a:lnSpc>
                <a:spcPct val="93200"/>
              </a:lnSpc>
              <a:spcBef>
                <a:spcPts val="13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Četnost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vstup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 náklady na jejich sběr a zpracování naopak vyžadují zajistit výstupy všech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tří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subsystém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zpracováním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jediné údajové základny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907684"/>
          </a:xfrm>
          <a:prstGeom prst="rect">
            <a:avLst/>
          </a:prstGeom>
        </p:spPr>
        <p:txBody>
          <a:bodyPr vert="horz" wrap="square" lIns="0" tIns="2893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Vztah finančního a daňového 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9" y="1808386"/>
            <a:ext cx="8886190" cy="45653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Tendence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zobrazovat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podnikatelský proces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primárním zřetelem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zájmy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externích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uživatel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finančního účetnictví</a:t>
            </a:r>
            <a:endParaRPr sz="2400" dirty="0">
              <a:latin typeface="Arial"/>
              <a:cs typeface="Arial"/>
            </a:endParaRPr>
          </a:p>
          <a:p>
            <a:pPr marL="349250" marR="200660" indent="-337185">
              <a:lnSpc>
                <a:spcPts val="2680"/>
              </a:lnSpc>
              <a:spcBef>
                <a:spcPts val="145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Snahy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zohlednit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princip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věrného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poctivého zobrazení (finanční účetnictví)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=&gt;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nesoulad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vyjádřením zisku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daňového základu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ts val="2780"/>
              </a:lnSpc>
              <a:spcBef>
                <a:spcPts val="1145"/>
              </a:spcBef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Úprava (účetního)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zisku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(odvozeně vyjádřený)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daňový základ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probíhá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formou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výběru účetních informací (např.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analytické oddělení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daňově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účinných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od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daňově neúčinných)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4318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úpravou zisku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daňový základ mimo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účetní systém (např.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zjišťování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daňových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odpis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lang="cs-CZ" dirty="0"/>
              <a:t>Vztah finančního a manažerského</a:t>
            </a:r>
          </a:p>
          <a:p>
            <a:pPr marL="12700">
              <a:lnSpc>
                <a:spcPts val="4590"/>
              </a:lnSpc>
            </a:pPr>
            <a:r>
              <a:rPr lang="cs-CZ"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762365" cy="3454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7185">
              <a:lnSpc>
                <a:spcPts val="268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Požadavky externích uživatelů finančního účetnictví a potřeby manažerského řízení, zajišťované informacemi manažerského účetnictví, se zpracovatelsky zajišťují dvěma "krajními" metodickými cestami a jejich kombinací:</a:t>
            </a:r>
            <a:endParaRPr lang="cs-CZ" sz="2400" dirty="0">
              <a:latin typeface="Arial"/>
              <a:cs typeface="Arial"/>
            </a:endParaRPr>
          </a:p>
          <a:p>
            <a:pPr marL="349250" marR="448309" indent="-336550" algn="just">
              <a:lnSpc>
                <a:spcPct val="93200"/>
              </a:lnSpc>
              <a:spcBef>
                <a:spcPts val="134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jednookruhová soustava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účetnictví, akcentace na využití </a:t>
            </a: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analytické evidence 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nákladů, výnosů, ale také aktiv, závazků a vlastního kapitálu</a:t>
            </a:r>
            <a:endParaRPr lang="cs-CZ"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lang="cs-CZ" sz="2400" b="1" dirty="0">
                <a:solidFill>
                  <a:srgbClr val="FFFFFF"/>
                </a:solidFill>
                <a:latin typeface="Arial"/>
                <a:cs typeface="Arial"/>
              </a:rPr>
              <a:t>dvouokruhová soustava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, v níž se požadavky každé skupiny</a:t>
            </a:r>
            <a:endParaRPr lang="cs-CZ"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uživatelů zajišťují v relativně odděleném účetním okruhu</a:t>
            </a:r>
            <a:endParaRPr lang="cs-CZ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907684"/>
          </a:xfrm>
          <a:prstGeom prst="rect">
            <a:avLst/>
          </a:prstGeom>
        </p:spPr>
        <p:txBody>
          <a:bodyPr vert="horz" wrap="square" lIns="0" tIns="2893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Dvouokruhová organizace účetnictví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15563"/>
            <a:ext cx="9102739" cy="4459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dirty="0"/>
              <a:t>Obvykle uživatelsky výhodnější</a:t>
            </a:r>
          </a:p>
          <a:p>
            <a:pPr marL="349250" marR="5080" indent="-336550">
              <a:lnSpc>
                <a:spcPts val="3579"/>
              </a:lnSpc>
              <a:spcBef>
                <a:spcPts val="146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dirty="0"/>
              <a:t>V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Anglo-saském prostředí je oddělení zřetelnější než v kontinentální Evropě</a:t>
            </a:r>
          </a:p>
          <a:p>
            <a:pPr marL="1492250" lvl="1" indent="-565150">
              <a:lnSpc>
                <a:spcPct val="100000"/>
              </a:lnSpc>
              <a:spcBef>
                <a:spcPts val="109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formálně metodická regulace účetnictví</a:t>
            </a:r>
            <a:endParaRPr sz="2800">
              <a:latin typeface="Arial"/>
              <a:cs typeface="Arial"/>
            </a:endParaRPr>
          </a:p>
          <a:p>
            <a:pPr marL="1492250" marR="526415" lvl="1" indent="-565150">
              <a:lnSpc>
                <a:spcPts val="3130"/>
              </a:lnSpc>
              <a:spcBef>
                <a:spcPts val="116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základním hlediskem ve finančním účetnictví bylo tradičně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druhové členění</a:t>
            </a:r>
            <a:endParaRPr sz="2800">
              <a:latin typeface="Arial"/>
              <a:cs typeface="Arial"/>
            </a:endParaRPr>
          </a:p>
          <a:p>
            <a:pPr marL="1492250" marR="447675" lvl="1" indent="-565150">
              <a:lnSpc>
                <a:spcPct val="93000"/>
              </a:lnSpc>
              <a:spcBef>
                <a:spcPts val="103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subsystém manažerského účetnictví je koncipován také jako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průkazný podklad pro ocenění finančním účetnictví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7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Dvouokruhová</a:t>
            </a:r>
            <a:r>
              <a:rPr spc="30" dirty="0"/>
              <a:t> </a:t>
            </a:r>
            <a:r>
              <a:rPr spc="-20" dirty="0"/>
              <a:t>organizace</a:t>
            </a:r>
            <a:r>
              <a:rPr spc="25" dirty="0"/>
              <a:t> </a:t>
            </a:r>
            <a:r>
              <a:rPr spc="-20" dirty="0"/>
              <a:t>účetni</a:t>
            </a:r>
            <a:r>
              <a:rPr spc="-15" dirty="0"/>
              <a:t>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52518" y="1799432"/>
            <a:ext cx="2733040" cy="4785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Účetní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závě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ka</a:t>
            </a:r>
            <a:endParaRPr sz="1600" dirty="0">
              <a:latin typeface="Arial"/>
              <a:cs typeface="Arial"/>
            </a:endParaRPr>
          </a:p>
          <a:p>
            <a:pPr marL="12700" marR="730250">
              <a:lnSpc>
                <a:spcPts val="1789"/>
              </a:lnSpc>
              <a:spcBef>
                <a:spcPts val="33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Souhrnné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informa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 finan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ního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účetn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ctví po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600" spc="-3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tované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exte</a:t>
            </a:r>
            <a:r>
              <a:rPr sz="1600" spc="-20" dirty="0" err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ním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uživate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cs-CZ" sz="1600" spc="-14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1600" spc="-14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855"/>
              </a:lnSpc>
              <a:spcBef>
                <a:spcPts val="165"/>
              </a:spcBef>
            </a:pP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avní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kniha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její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ana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3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tická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855"/>
              </a:lnSpc>
            </a:pP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ev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dence</a:t>
            </a:r>
            <a:endParaRPr sz="1600" dirty="0">
              <a:latin typeface="Arial"/>
              <a:cs typeface="Arial"/>
            </a:endParaRPr>
          </a:p>
          <a:p>
            <a:pPr marL="12700" marR="5080">
              <a:lnSpc>
                <a:spcPct val="92800"/>
              </a:lnSpc>
              <a:spcBef>
                <a:spcPts val="30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Ana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3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tická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eviden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je podřízena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potřebám</a:t>
            </a:r>
            <a:r>
              <a:rPr sz="1600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spc="-15" dirty="0" err="1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terních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uživate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cs-CZ" sz="1600" spc="-28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Spo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ovací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účty</a:t>
            </a:r>
            <a:endParaRPr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endParaRPr sz="1600" dirty="0">
              <a:latin typeface="Arial"/>
              <a:cs typeface="Arial"/>
            </a:endParaRPr>
          </a:p>
          <a:p>
            <a:pPr marL="12700" marR="219075">
              <a:lnSpc>
                <a:spcPct val="100899"/>
              </a:lnSpc>
              <a:spcBef>
                <a:spcPts val="135"/>
              </a:spcBef>
            </a:pP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Ná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lado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účetn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ctví S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ntet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cké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ana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3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tické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ú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č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ty členěné</a:t>
            </a:r>
            <a:r>
              <a:rPr sz="16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pod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potřeby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ts val="1789"/>
              </a:lnSpc>
            </a:pP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interních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600" spc="-5" dirty="0" err="1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ivate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cs-CZ" sz="1600" spc="-28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08350" y="1619250"/>
            <a:ext cx="2568575" cy="1581150"/>
          </a:xfrm>
          <a:custGeom>
            <a:avLst/>
            <a:gdLst/>
            <a:ahLst/>
            <a:cxnLst/>
            <a:rect l="l" t="t" r="r" b="b"/>
            <a:pathLst>
              <a:path w="2568575" h="1581150">
                <a:moveTo>
                  <a:pt x="1284229" y="0"/>
                </a:moveTo>
                <a:lnTo>
                  <a:pt x="0" y="1581149"/>
                </a:lnTo>
                <a:lnTo>
                  <a:pt x="2568564" y="1581149"/>
                </a:lnTo>
                <a:lnTo>
                  <a:pt x="1284229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08350" y="1619250"/>
            <a:ext cx="2568575" cy="1581150"/>
          </a:xfrm>
          <a:custGeom>
            <a:avLst/>
            <a:gdLst/>
            <a:ahLst/>
            <a:cxnLst/>
            <a:rect l="l" t="t" r="r" b="b"/>
            <a:pathLst>
              <a:path w="2568575" h="1581150">
                <a:moveTo>
                  <a:pt x="0" y="1581149"/>
                </a:moveTo>
                <a:lnTo>
                  <a:pt x="1284229" y="0"/>
                </a:lnTo>
                <a:lnTo>
                  <a:pt x="2568564" y="1581149"/>
                </a:lnTo>
                <a:lnTo>
                  <a:pt x="0" y="1581149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03429" y="3087624"/>
            <a:ext cx="4192636" cy="12748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003429" y="3087624"/>
            <a:ext cx="4192904" cy="1275080"/>
          </a:xfrm>
          <a:custGeom>
            <a:avLst/>
            <a:gdLst/>
            <a:ahLst/>
            <a:cxnLst/>
            <a:rect l="l" t="t" r="r" b="b"/>
            <a:pathLst>
              <a:path w="4192904" h="1275079">
                <a:moveTo>
                  <a:pt x="4192636" y="1274825"/>
                </a:moveTo>
                <a:lnTo>
                  <a:pt x="3279913" y="0"/>
                </a:lnTo>
                <a:lnTo>
                  <a:pt x="912613" y="0"/>
                </a:lnTo>
                <a:lnTo>
                  <a:pt x="0" y="1274825"/>
                </a:lnTo>
                <a:lnTo>
                  <a:pt x="4192636" y="1274825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48106" y="4500494"/>
            <a:ext cx="730250" cy="900430"/>
          </a:xfrm>
          <a:custGeom>
            <a:avLst/>
            <a:gdLst/>
            <a:ahLst/>
            <a:cxnLst/>
            <a:rect l="l" t="t" r="r" b="b"/>
            <a:pathLst>
              <a:path w="730250" h="900429">
                <a:moveTo>
                  <a:pt x="547634" y="225049"/>
                </a:moveTo>
                <a:lnTo>
                  <a:pt x="182483" y="225049"/>
                </a:lnTo>
                <a:lnTo>
                  <a:pt x="182483" y="900181"/>
                </a:lnTo>
                <a:lnTo>
                  <a:pt x="547634" y="900181"/>
                </a:lnTo>
                <a:lnTo>
                  <a:pt x="547634" y="225049"/>
                </a:lnTo>
                <a:close/>
              </a:path>
              <a:path w="730250" h="900429">
                <a:moveTo>
                  <a:pt x="365119" y="0"/>
                </a:moveTo>
                <a:lnTo>
                  <a:pt x="0" y="225049"/>
                </a:lnTo>
                <a:lnTo>
                  <a:pt x="730239" y="225049"/>
                </a:lnTo>
                <a:lnTo>
                  <a:pt x="3651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48106" y="4500494"/>
            <a:ext cx="730250" cy="900430"/>
          </a:xfrm>
          <a:custGeom>
            <a:avLst/>
            <a:gdLst/>
            <a:ahLst/>
            <a:cxnLst/>
            <a:rect l="l" t="t" r="r" b="b"/>
            <a:pathLst>
              <a:path w="730250" h="900429">
                <a:moveTo>
                  <a:pt x="0" y="225049"/>
                </a:moveTo>
                <a:lnTo>
                  <a:pt x="365119" y="0"/>
                </a:lnTo>
                <a:lnTo>
                  <a:pt x="730239" y="225049"/>
                </a:lnTo>
                <a:lnTo>
                  <a:pt x="547634" y="225049"/>
                </a:lnTo>
                <a:lnTo>
                  <a:pt x="547634" y="900181"/>
                </a:lnTo>
                <a:lnTo>
                  <a:pt x="182483" y="900181"/>
                </a:lnTo>
                <a:lnTo>
                  <a:pt x="182483" y="225049"/>
                </a:lnTo>
                <a:lnTo>
                  <a:pt x="0" y="225049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78345" y="4500494"/>
            <a:ext cx="730885" cy="900430"/>
          </a:xfrm>
          <a:custGeom>
            <a:avLst/>
            <a:gdLst/>
            <a:ahLst/>
            <a:cxnLst/>
            <a:rect l="l" t="t" r="r" b="b"/>
            <a:pathLst>
              <a:path w="730885" h="900429">
                <a:moveTo>
                  <a:pt x="730270" y="675141"/>
                </a:moveTo>
                <a:lnTo>
                  <a:pt x="0" y="675141"/>
                </a:lnTo>
                <a:lnTo>
                  <a:pt x="365119" y="900181"/>
                </a:lnTo>
                <a:lnTo>
                  <a:pt x="730270" y="675141"/>
                </a:lnTo>
                <a:close/>
              </a:path>
              <a:path w="730885" h="900429">
                <a:moveTo>
                  <a:pt x="547634" y="0"/>
                </a:moveTo>
                <a:lnTo>
                  <a:pt x="182514" y="0"/>
                </a:lnTo>
                <a:lnTo>
                  <a:pt x="182514" y="675141"/>
                </a:lnTo>
                <a:lnTo>
                  <a:pt x="547634" y="675141"/>
                </a:lnTo>
                <a:lnTo>
                  <a:pt x="5476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78345" y="4500494"/>
            <a:ext cx="730885" cy="900430"/>
          </a:xfrm>
          <a:custGeom>
            <a:avLst/>
            <a:gdLst/>
            <a:ahLst/>
            <a:cxnLst/>
            <a:rect l="l" t="t" r="r" b="b"/>
            <a:pathLst>
              <a:path w="730885" h="900429">
                <a:moveTo>
                  <a:pt x="0" y="675141"/>
                </a:moveTo>
                <a:lnTo>
                  <a:pt x="182514" y="675141"/>
                </a:lnTo>
                <a:lnTo>
                  <a:pt x="182514" y="0"/>
                </a:lnTo>
                <a:lnTo>
                  <a:pt x="547634" y="0"/>
                </a:lnTo>
                <a:lnTo>
                  <a:pt x="547634" y="675141"/>
                </a:lnTo>
                <a:lnTo>
                  <a:pt x="730270" y="675141"/>
                </a:lnTo>
                <a:lnTo>
                  <a:pt x="365119" y="900181"/>
                </a:lnTo>
                <a:lnTo>
                  <a:pt x="0" y="675141"/>
                </a:lnTo>
                <a:close/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60365" y="5511796"/>
            <a:ext cx="6946970" cy="11572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0365" y="5511796"/>
            <a:ext cx="6947534" cy="1157605"/>
          </a:xfrm>
          <a:custGeom>
            <a:avLst/>
            <a:gdLst/>
            <a:ahLst/>
            <a:cxnLst/>
            <a:rect l="l" t="t" r="r" b="b"/>
            <a:pathLst>
              <a:path w="6947534" h="1157604">
                <a:moveTo>
                  <a:pt x="6946970" y="1157288"/>
                </a:moveTo>
                <a:lnTo>
                  <a:pt x="6063416" y="0"/>
                </a:lnTo>
                <a:lnTo>
                  <a:pt x="883468" y="0"/>
                </a:lnTo>
                <a:lnTo>
                  <a:pt x="0" y="1157288"/>
                </a:lnTo>
                <a:lnTo>
                  <a:pt x="6946970" y="1157288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907684"/>
          </a:xfrm>
          <a:prstGeom prst="rect">
            <a:avLst/>
          </a:prstGeom>
        </p:spPr>
        <p:txBody>
          <a:bodyPr vert="horz" wrap="square" lIns="0" tIns="2893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Jednookruhová organizace 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5563"/>
            <a:ext cx="8798560" cy="29272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69850" indent="-336550">
              <a:lnSpc>
                <a:spcPct val="93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Snahou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zajistit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požadavky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uživatel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finančního a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nákladového účetnictví v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jediném okruhu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především s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využitím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analytických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účt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3200" dirty="0">
              <a:latin typeface="Arial"/>
              <a:cs typeface="Arial"/>
            </a:endParaRPr>
          </a:p>
          <a:p>
            <a:pPr marL="349250" marR="5080" indent="-336550">
              <a:lnSpc>
                <a:spcPct val="930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zným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seskupením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poskytují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r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zné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výstupy v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závislosti na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úlohách,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které obě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skupiny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uživatel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řeší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07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Jednookruhová</a:t>
            </a:r>
            <a:r>
              <a:rPr spc="25" dirty="0"/>
              <a:t> </a:t>
            </a:r>
            <a:r>
              <a:rPr spc="-20" dirty="0"/>
              <a:t>organizace</a:t>
            </a:r>
            <a:r>
              <a:rPr spc="25" dirty="0"/>
              <a:t> </a:t>
            </a:r>
            <a:r>
              <a:rPr spc="-20" dirty="0"/>
              <a:t>účetni</a:t>
            </a:r>
            <a:r>
              <a:rPr spc="-15" dirty="0"/>
              <a:t>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87570" y="2205317"/>
            <a:ext cx="137985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Účetní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z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ávěrka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87570" y="3418175"/>
            <a:ext cx="2336800" cy="26266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endParaRPr sz="1600" dirty="0">
              <a:latin typeface="Arial"/>
              <a:cs typeface="Arial"/>
            </a:endParaRPr>
          </a:p>
          <a:p>
            <a:pPr marL="12700" marR="501650">
              <a:lnSpc>
                <a:spcPct val="92900"/>
              </a:lnSpc>
              <a:spcBef>
                <a:spcPts val="1410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Hlavní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kniha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její ana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3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tická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eviden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 podřízená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potřebám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600" spc="-15" dirty="0" err="1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terních</a:t>
            </a:r>
            <a:r>
              <a:rPr sz="1600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uživate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cs-CZ" sz="16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70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2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---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--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endParaRPr sz="1600" dirty="0">
              <a:latin typeface="Arial"/>
              <a:cs typeface="Arial"/>
            </a:endParaRPr>
          </a:p>
          <a:p>
            <a:pPr marL="12700" marR="69850">
              <a:lnSpc>
                <a:spcPts val="1789"/>
              </a:lnSpc>
              <a:spcBef>
                <a:spcPts val="1430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Ana</a:t>
            </a:r>
            <a:r>
              <a:rPr sz="16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600" spc="-3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tická</a:t>
            </a:r>
            <a:r>
              <a:rPr sz="16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eviden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e podřízená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potřebám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interních</a:t>
            </a: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600" spc="-5" dirty="0" err="1">
                <a:solidFill>
                  <a:srgbClr val="FFFFFF"/>
                </a:solidFill>
                <a:latin typeface="Arial"/>
                <a:cs typeface="Arial"/>
              </a:rPr>
              <a:t>ž</a:t>
            </a:r>
            <a:r>
              <a:rPr sz="1600" spc="-10" dirty="0" err="1">
                <a:solidFill>
                  <a:srgbClr val="FFFFFF"/>
                </a:solidFill>
                <a:latin typeface="Arial"/>
                <a:cs typeface="Arial"/>
              </a:rPr>
              <a:t>ivate</a:t>
            </a:r>
            <a:r>
              <a:rPr sz="1600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cs-CZ" sz="16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39267" y="1643390"/>
            <a:ext cx="2774950" cy="1945005"/>
          </a:xfrm>
          <a:custGeom>
            <a:avLst/>
            <a:gdLst/>
            <a:ahLst/>
            <a:cxnLst/>
            <a:rect l="l" t="t" r="r" b="b"/>
            <a:pathLst>
              <a:path w="2774950" h="1945004">
                <a:moveTo>
                  <a:pt x="1340729" y="0"/>
                </a:moveTo>
                <a:lnTo>
                  <a:pt x="0" y="1896221"/>
                </a:lnTo>
                <a:lnTo>
                  <a:pt x="2774569" y="1944623"/>
                </a:lnTo>
                <a:lnTo>
                  <a:pt x="1340729" y="0"/>
                </a:lnTo>
                <a:close/>
              </a:path>
            </a:pathLst>
          </a:custGeom>
          <a:solidFill>
            <a:srgbClr val="7F7F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39267" y="1643390"/>
            <a:ext cx="2774950" cy="1945005"/>
          </a:xfrm>
          <a:custGeom>
            <a:avLst/>
            <a:gdLst/>
            <a:ahLst/>
            <a:cxnLst/>
            <a:rect l="l" t="t" r="r" b="b"/>
            <a:pathLst>
              <a:path w="2774950" h="1945004">
                <a:moveTo>
                  <a:pt x="0" y="1896221"/>
                </a:moveTo>
                <a:lnTo>
                  <a:pt x="1340729" y="0"/>
                </a:lnTo>
                <a:lnTo>
                  <a:pt x="2774569" y="1944623"/>
                </a:lnTo>
                <a:lnTo>
                  <a:pt x="0" y="1896221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60479" y="3503676"/>
            <a:ext cx="4679950" cy="148894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60479" y="3503676"/>
            <a:ext cx="4679950" cy="1489075"/>
          </a:xfrm>
          <a:custGeom>
            <a:avLst/>
            <a:gdLst/>
            <a:ahLst/>
            <a:cxnLst/>
            <a:rect l="l" t="t" r="r" b="b"/>
            <a:pathLst>
              <a:path w="4679950" h="1489075">
                <a:moveTo>
                  <a:pt x="4679950" y="1488947"/>
                </a:moveTo>
                <a:lnTo>
                  <a:pt x="3661156" y="0"/>
                </a:lnTo>
                <a:lnTo>
                  <a:pt x="1018793" y="0"/>
                </a:lnTo>
                <a:lnTo>
                  <a:pt x="0" y="1488947"/>
                </a:lnTo>
                <a:lnTo>
                  <a:pt x="4679950" y="1488947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53960" y="5005328"/>
            <a:ext cx="6656495" cy="13891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53960" y="5005328"/>
            <a:ext cx="6656705" cy="1389380"/>
          </a:xfrm>
          <a:custGeom>
            <a:avLst/>
            <a:gdLst/>
            <a:ahLst/>
            <a:cxnLst/>
            <a:rect l="l" t="t" r="r" b="b"/>
            <a:pathLst>
              <a:path w="6656705" h="1389379">
                <a:moveTo>
                  <a:pt x="6656495" y="1389125"/>
                </a:moveTo>
                <a:lnTo>
                  <a:pt x="5644681" y="0"/>
                </a:lnTo>
                <a:lnTo>
                  <a:pt x="1011721" y="0"/>
                </a:lnTo>
                <a:lnTo>
                  <a:pt x="0" y="1389125"/>
                </a:lnTo>
                <a:lnTo>
                  <a:pt x="6656495" y="1389125"/>
                </a:lnTo>
                <a:close/>
              </a:path>
            </a:pathLst>
          </a:custGeom>
          <a:ln w="126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cap="all" dirty="0"/>
              <a:t>4</a:t>
            </a:r>
            <a:r>
              <a:rPr cap="all" dirty="0">
                <a:latin typeface="Times New Roman"/>
                <a:cs typeface="Times New Roman"/>
              </a:rPr>
              <a:t> </a:t>
            </a:r>
            <a:r>
              <a:rPr cap="all" dirty="0"/>
              <a:t>-</a:t>
            </a:r>
            <a:r>
              <a:rPr cap="all" dirty="0">
                <a:latin typeface="Times New Roman"/>
                <a:cs typeface="Times New Roman"/>
              </a:rPr>
              <a:t> </a:t>
            </a:r>
            <a:r>
              <a:rPr cap="all" dirty="0"/>
              <a:t>ZOBRAZENÍ NÁKLD</a:t>
            </a:r>
            <a:r>
              <a:rPr lang="cs-CZ" cap="all" dirty="0"/>
              <a:t>ů</a:t>
            </a:r>
            <a:r>
              <a:rPr cap="all" dirty="0"/>
              <a:t>, VÝNOS</a:t>
            </a:r>
            <a:r>
              <a:rPr lang="cs-CZ" cap="all" dirty="0"/>
              <a:t>ů</a:t>
            </a:r>
            <a:r>
              <a:rPr cap="all" dirty="0"/>
              <a:t> A</a:t>
            </a:r>
          </a:p>
          <a:p>
            <a:pPr marL="12700">
              <a:lnSpc>
                <a:spcPts val="4590"/>
              </a:lnSpc>
            </a:pPr>
            <a:r>
              <a:rPr cap="all" dirty="0"/>
              <a:t>ZISKU V 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8263"/>
            <a:ext cx="8906510" cy="5840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3200" dirty="0">
              <a:latin typeface="Arial"/>
              <a:cs typeface="Arial"/>
            </a:endParaRPr>
          </a:p>
          <a:p>
            <a:pPr marL="692150" marR="5080" indent="-679450">
              <a:lnSpc>
                <a:spcPct val="93000"/>
              </a:lnSpc>
              <a:spcBef>
                <a:spcPts val="1415"/>
              </a:spcBef>
              <a:buClr>
                <a:srgbClr val="FFFFFF"/>
              </a:buClr>
              <a:buFont typeface="Times New Roman"/>
              <a:buChar char="•"/>
              <a:tabLst>
                <a:tab pos="69278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vymezit zásady, které je třeba respektovat při tvorbě synteticky chápaného účetního systému, který poskytuje informace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nejen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uživatel</a:t>
            </a:r>
            <a:r>
              <a:rPr lang="cs-CZ" sz="28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 manažerského, ale také finančního a daňového účetnictví</a:t>
            </a:r>
            <a:endParaRPr sz="2800" dirty="0">
              <a:latin typeface="Arial"/>
              <a:cs typeface="Arial"/>
            </a:endParaRPr>
          </a:p>
          <a:p>
            <a:pPr marL="692150" marR="48260" indent="-67945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692785" algn="l"/>
                <a:tab pos="418782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upozornit na rozdílnost v přístupech těchto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účetních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subsystém</a:t>
            </a:r>
            <a:r>
              <a:rPr lang="cs-CZ" sz="28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ke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sledování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8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800" dirty="0">
                <a:solidFill>
                  <a:srgbClr val="FFFFFF"/>
                </a:solidFill>
                <a:latin typeface="Arial"/>
                <a:cs typeface="Arial"/>
              </a:rPr>
              <a:t>ů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a vysvětlit, jak ovlivňují	tvorbu účetního systému</a:t>
            </a:r>
            <a:endParaRPr sz="2800" dirty="0">
              <a:latin typeface="Arial"/>
              <a:cs typeface="Arial"/>
            </a:endParaRPr>
          </a:p>
          <a:p>
            <a:pPr marL="692150" marR="217804" indent="-679450" algn="just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69278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vysvětlit podstatu a formulovat přednosti i omezení jednookruhové a dvouokruhové organizace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mezi finančním a manažerským účetnictvím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Kombinace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jedno-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a dvouokruhové</a:t>
            </a:r>
          </a:p>
          <a:p>
            <a:pPr marL="12700">
              <a:lnSpc>
                <a:spcPts val="4590"/>
              </a:lnSpc>
            </a:pPr>
            <a:r>
              <a:rPr dirty="0"/>
              <a:t>organizace 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888095" cy="43014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Pokud se při analýze požadavků externích a interních uživatelů zjistí, že jsou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do té míry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různorodé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že je nelze zajistit bezezbytkovým rozkladem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syntetických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účt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na analytické, a tedy že oba přístupy vycházejí z odlišného vymezení nebo ocenění aktiv a pasív, je účelnější pro zobrazení reality v této oblasti zřídit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dva okruhy účtů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700" marR="436880">
              <a:lnSpc>
                <a:spcPct val="93000"/>
              </a:lnSpc>
              <a:spcBef>
                <a:spcPts val="1400"/>
              </a:spcBef>
              <a:tabLst>
                <a:tab pos="163830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naopak, pokud z analýzy vyplyne, že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požadavky externích uživatelů finančního účetnictví v jiných částech podnikatelského procesu lze zajistit pouhou součtovou agregací podrobnějších informací nákladového účetnictví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bude informační vztah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obou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subsystém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v těchto oblastech výhodnější	organizovat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formou analytické evidence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907684"/>
          </a:xfrm>
          <a:prstGeom prst="rect">
            <a:avLst/>
          </a:prstGeom>
        </p:spPr>
        <p:txBody>
          <a:bodyPr vert="horz" wrap="square" lIns="0" tIns="28930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4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6520"/>
            <a:ext cx="9080500" cy="54123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54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složitosti podnikatelského procesu má vliv mimo jiné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sob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45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jeho informačního zajištění, a to zejména na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dvou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řezech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cs-CZ" sz="2400" dirty="0"/>
              <a:t> 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nárocích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na obsah, strukturu a hlavní uživatelskou orientaci manažerského účetnictví a při řešení vztahu manažerského účetnictví</a:t>
            </a:r>
            <a:endParaRPr sz="2200" dirty="0">
              <a:latin typeface="Arial"/>
              <a:cs typeface="Arial"/>
            </a:endParaRPr>
          </a:p>
          <a:p>
            <a:pPr marL="12700">
              <a:lnSpc>
                <a:spcPts val="2395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subsystém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 finančního a daňového účetnictví.</a:t>
            </a:r>
            <a:endParaRPr sz="2200" dirty="0">
              <a:latin typeface="Arial"/>
              <a:cs typeface="Arial"/>
            </a:endParaRPr>
          </a:p>
          <a:p>
            <a:pPr marL="12700" marR="182880">
              <a:lnSpc>
                <a:spcPct val="93000"/>
              </a:lnSpc>
              <a:spcBef>
                <a:spcPts val="1400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Základním manažerským požadavkem na sledování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podnikových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je vyjádření jejich vztahu k r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zně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vymezeným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 a podle odpovědnosti za jejich vznik. Každý z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těchto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pohled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vede k odlišnému zobrazení zejména ve dvou případech: v případě, kdy se liší místo vzniku a odpovědnost za vznik prvotního nákladu a v případě zobrazení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druhotných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405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Volba primární orientace nákladového účetnictví je originální rozhodovací úlohou každého podniku.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sob jejího řešení ovlivňují zejména takové faktory, jako je složitost podnikatelského procesu,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rozsah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pomocných</a:t>
            </a:r>
            <a:r>
              <a:rPr lang="cs-CZ" sz="2200" dirty="0"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obslužných činností, opakovanost výroby, délka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výrobního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cyklu</a:t>
            </a:r>
            <a:r>
              <a:rPr lang="cs-CZ" sz="2200" dirty="0"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proporce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přímých, resp.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nepřímých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888961"/>
          </a:xfrm>
          <a:prstGeom prst="rect">
            <a:avLst/>
          </a:prstGeom>
        </p:spPr>
        <p:txBody>
          <a:bodyPr vert="horz" wrap="square" lIns="0" tIns="270764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4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6516"/>
            <a:ext cx="9053195" cy="4766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61290">
              <a:lnSpc>
                <a:spcPct val="93000"/>
              </a:lnSpc>
              <a:tabLst>
                <a:tab pos="558990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Tvorbu synteticky chápaného účetního systému, který poskytuje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informace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uživatel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 manažerského, finančního a daňového účetnictví, ovlivňují zejména dvě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protikladné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tendence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obsahová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diferenciace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snaha</a:t>
            </a:r>
            <a:r>
              <a:rPr sz="2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o unifikaci zpracovávaných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prvotních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doklad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395"/>
              </a:spcBef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Ve vzájemném vztahu finančního a daňového účetnictví se prosazuje silná tendence zobrazovat podnikatelský proces s primárním zřetelem na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zájmy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uživatel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finančního účetnictví.</a:t>
            </a:r>
            <a:endParaRPr sz="2200" dirty="0">
              <a:latin typeface="Arial"/>
              <a:cs typeface="Arial"/>
            </a:endParaRPr>
          </a:p>
          <a:p>
            <a:pPr marL="12700" marR="360045">
              <a:lnSpc>
                <a:spcPct val="93000"/>
              </a:lnSpc>
              <a:spcBef>
                <a:spcPts val="1395"/>
              </a:spcBef>
            </a:pP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Požadavky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uživatel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manažerského a finančního účetnictví se pak zpracovatelsky zajišťují dvěma "krajními" metodickými cestami a jejich kombinací: v tzv. jednookruhové organizaci účetnictví, která zajišťuje jejich potřeby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formou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r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zně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členěné analytické evidence, a v tzv. dvouokruhové organizaci, v níž se požadavky každé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skupiny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uživatel</a:t>
            </a:r>
            <a:r>
              <a:rPr lang="cs-CZ" sz="2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zajišťují v odděleném účetním okruhu. Za uživatelsky výhodnější se považuje řešení, které vychází z dvouokruhové organizace.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Obsah a struktura manažerského</a:t>
            </a:r>
          </a:p>
          <a:p>
            <a:pPr marL="12700">
              <a:lnSpc>
                <a:spcPts val="4590"/>
              </a:lnSpc>
            </a:pPr>
            <a:r>
              <a:rPr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8263"/>
            <a:ext cx="8957945" cy="40925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817244" indent="-336550">
              <a:lnSpc>
                <a:spcPct val="93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složitosti podnikatelského procesu vyvolává odpovídající nároky na informační zajištění</a:t>
            </a:r>
            <a:endParaRPr sz="3200" dirty="0">
              <a:latin typeface="Arial"/>
              <a:cs typeface="Arial"/>
            </a:endParaRPr>
          </a:p>
          <a:p>
            <a:pPr marL="1388745" lvl="1" indent="-294005">
              <a:lnSpc>
                <a:spcPts val="3240"/>
              </a:lnSpc>
              <a:spcBef>
                <a:spcPts val="1180"/>
              </a:spcBef>
              <a:buClr>
                <a:srgbClr val="FFFFFF"/>
              </a:buClr>
              <a:buFont typeface="Times New Roman"/>
              <a:buChar char="–"/>
              <a:tabLst>
                <a:tab pos="138938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uživatelských nárocích na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obsah,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strukturu</a:t>
            </a:r>
            <a:r>
              <a:rPr sz="28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800" dirty="0">
              <a:latin typeface="Arial"/>
              <a:cs typeface="Arial"/>
            </a:endParaRPr>
          </a:p>
          <a:p>
            <a:pPr marL="1161415" algn="ctr">
              <a:lnSpc>
                <a:spcPts val="3240"/>
              </a:lnSpc>
            </a:pP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hlavní orientaci manažerského účetnictví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800" dirty="0">
              <a:latin typeface="Arial"/>
              <a:cs typeface="Arial"/>
            </a:endParaRPr>
          </a:p>
          <a:p>
            <a:pPr marL="1388745" marR="899160" lvl="1" indent="-294005">
              <a:lnSpc>
                <a:spcPct val="93000"/>
              </a:lnSpc>
              <a:spcBef>
                <a:spcPts val="1100"/>
              </a:spcBef>
              <a:buClr>
                <a:srgbClr val="FFFFFF"/>
              </a:buClr>
              <a:buFont typeface="Times New Roman"/>
              <a:buChar char="–"/>
              <a:tabLst>
                <a:tab pos="138938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uživatelských, ale také zpracovatelských otázkách řešení </a:t>
            </a:r>
            <a:r>
              <a:rPr sz="2800" b="1" dirty="0">
                <a:solidFill>
                  <a:srgbClr val="FFFFFF"/>
                </a:solidFill>
                <a:latin typeface="Arial"/>
                <a:cs typeface="Arial"/>
              </a:rPr>
              <a:t>vztahu manažerského účetnictví k subsystémům finančního a daňového účetnictví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Obsah a struktura a hlavní zaměření</a:t>
            </a:r>
          </a:p>
          <a:p>
            <a:pPr marL="12700">
              <a:lnSpc>
                <a:spcPts val="4590"/>
              </a:lnSpc>
            </a:pPr>
            <a:r>
              <a:rPr dirty="0"/>
              <a:t>manažerského účetnictví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90530" y="1815563"/>
            <a:ext cx="9102739" cy="44424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86105" algn="just">
              <a:lnSpc>
                <a:spcPct val="93000"/>
              </a:lnSpc>
            </a:pPr>
            <a:r>
              <a:rPr dirty="0"/>
              <a:t>Rozšiřování spektra poskytovaných informací z hlediska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jejich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vztahu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k</a:t>
            </a:r>
            <a:r>
              <a:rPr dirty="0">
                <a:latin typeface="Times New Roman"/>
                <a:cs typeface="Times New Roman"/>
              </a:rPr>
              <a:t>  </a:t>
            </a:r>
            <a:r>
              <a:rPr b="1" dirty="0"/>
              <a:t>fázím rozhodovacího procesu</a:t>
            </a:r>
          </a:p>
          <a:p>
            <a:pPr marL="1492250" marR="288925" indent="-565150" algn="just">
              <a:lnSpc>
                <a:spcPct val="92900"/>
              </a:lnSpc>
              <a:spcBef>
                <a:spcPts val="142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600" b="1" dirty="0"/>
              <a:t>zjištění </a:t>
            </a:r>
            <a:r>
              <a:rPr sz="2600" dirty="0" err="1"/>
              <a:t>skutečných</a:t>
            </a:r>
            <a:r>
              <a:rPr sz="2600" dirty="0"/>
              <a:t> </a:t>
            </a:r>
            <a:r>
              <a:rPr sz="2600" dirty="0" err="1"/>
              <a:t>náklad</a:t>
            </a:r>
            <a:r>
              <a:rPr lang="cs-CZ" sz="2600" dirty="0"/>
              <a:t>ů</a:t>
            </a:r>
            <a:r>
              <a:rPr sz="2600" dirty="0"/>
              <a:t> a </a:t>
            </a:r>
            <a:r>
              <a:rPr sz="2600" dirty="0" err="1"/>
              <a:t>výnos</a:t>
            </a:r>
            <a:r>
              <a:rPr lang="cs-CZ" sz="2600" dirty="0"/>
              <a:t>ů</a:t>
            </a:r>
            <a:r>
              <a:rPr sz="2600" dirty="0"/>
              <a:t> ve vztahu k prováděným </a:t>
            </a:r>
            <a:r>
              <a:rPr sz="2600" b="1" dirty="0"/>
              <a:t>výkonům</a:t>
            </a:r>
            <a:r>
              <a:rPr sz="2600" dirty="0"/>
              <a:t>,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b="1" dirty="0"/>
              <a:t>činnostem </a:t>
            </a:r>
            <a:r>
              <a:rPr sz="2600" dirty="0"/>
              <a:t>a (později) i k </a:t>
            </a:r>
            <a:r>
              <a:rPr sz="2600" b="1" dirty="0"/>
              <a:t>útvarům</a:t>
            </a:r>
            <a:endParaRPr sz="2600" dirty="0"/>
          </a:p>
          <a:p>
            <a:pPr marL="1492250" marR="967740" indent="-565150">
              <a:lnSpc>
                <a:spcPct val="93100"/>
              </a:lnSpc>
              <a:spcBef>
                <a:spcPts val="11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600" dirty="0"/>
              <a:t>skutečné náklady </a:t>
            </a:r>
            <a:r>
              <a:rPr sz="2600" b="1" dirty="0"/>
              <a:t>porovnat se žádoucím </a:t>
            </a:r>
            <a:r>
              <a:rPr sz="2600" dirty="0"/>
              <a:t>(plánovaným, rozpočtovaným, kalkulovaným) </a:t>
            </a:r>
            <a:r>
              <a:rPr sz="2600" b="1" dirty="0"/>
              <a:t>stavem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b="1" dirty="0"/>
              <a:t>-</a:t>
            </a:r>
            <a:r>
              <a:rPr sz="2600" b="1" dirty="0">
                <a:latin typeface="Times New Roman"/>
                <a:cs typeface="Times New Roman"/>
              </a:rPr>
              <a:t> </a:t>
            </a:r>
            <a:r>
              <a:rPr sz="2600" dirty="0"/>
              <a:t>řízení pomocí odchylek</a:t>
            </a:r>
            <a:endParaRPr sz="2600" dirty="0">
              <a:latin typeface="Times New Roman"/>
              <a:cs typeface="Times New Roman"/>
            </a:endParaRPr>
          </a:p>
          <a:p>
            <a:pPr marL="1492250" indent="-565150">
              <a:lnSpc>
                <a:spcPct val="100000"/>
              </a:lnSpc>
              <a:spcBef>
                <a:spcPts val="87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600" dirty="0"/>
              <a:t>zhodnotit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b="1" dirty="0"/>
              <a:t>různé varianty budoucího rozvoje </a:t>
            </a:r>
            <a:r>
              <a:rPr sz="2600" dirty="0"/>
              <a:t>firmy.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Dekompozice informací o faktorech</a:t>
            </a:r>
          </a:p>
          <a:p>
            <a:pPr marL="12700">
              <a:lnSpc>
                <a:spcPts val="4590"/>
              </a:lnSpc>
            </a:pPr>
            <a:r>
              <a:rPr dirty="0"/>
              <a:t>ovlivňujících výši zisku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25" y="1828263"/>
            <a:ext cx="8322945" cy="40571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Dvojí projev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analýzy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faktor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3200" dirty="0">
              <a:latin typeface="Arial"/>
              <a:cs typeface="Arial"/>
            </a:endParaRPr>
          </a:p>
          <a:p>
            <a:pPr marL="349250" marR="208279" indent="-336550">
              <a:lnSpc>
                <a:spcPct val="930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diferencovaný pohled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sob měření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celkového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skutečného a předpokládaného (žádoucího)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zisku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3200" dirty="0">
              <a:latin typeface="Arial"/>
              <a:cs typeface="Arial"/>
            </a:endParaRPr>
          </a:p>
          <a:p>
            <a:pPr marL="349250" marR="5080" indent="-336550">
              <a:lnSpc>
                <a:spcPct val="92900"/>
              </a:lnSpc>
              <a:spcBef>
                <a:spcPts val="141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snaha vyjádřit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přínos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jednotlivých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výkonů a útvarů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 celkovému zisku a kvantifikovat variantní úrovně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přírůstkového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nebo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oportunitního zisku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Výkonově a odpovědnostně orientované</a:t>
            </a:r>
          </a:p>
          <a:p>
            <a:pPr marL="12700">
              <a:lnSpc>
                <a:spcPts val="4590"/>
              </a:lnSpc>
            </a:pPr>
            <a:r>
              <a:rPr dirty="0"/>
              <a:t>manažerské 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1086"/>
            <a:ext cx="8970645" cy="3476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Dvě základní linie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řízení</a:t>
            </a:r>
            <a:endParaRPr sz="2400" dirty="0">
              <a:latin typeface="Arial"/>
              <a:cs typeface="Arial"/>
            </a:endParaRPr>
          </a:p>
          <a:p>
            <a:pPr marL="349250" marR="448945" indent="-336550">
              <a:lnSpc>
                <a:spcPct val="92900"/>
              </a:lnSpc>
              <a:spcBef>
                <a:spcPts val="140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linie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výkonová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orientovaná na vyjádření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ke konkrétnímu výrobku, práci, službě, ale 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dílčím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m, aktivitám a činnostem, které se uskutečňují ve vzájemných vazbách, charakterizujících hlavní, pomocných a obslužných podnikové procesy,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linie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útvarová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sledující primárně otázku: „ve kterém vnitropodnikovém útvaru byl náklad vynaložen, popř. který útvar odpovídá za jeho vznik".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Požadavky na výkonově orientované</a:t>
            </a:r>
          </a:p>
          <a:p>
            <a:pPr marL="12700">
              <a:lnSpc>
                <a:spcPts val="4590"/>
              </a:lnSpc>
            </a:pPr>
            <a:r>
              <a:rPr dirty="0"/>
              <a:t>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8263"/>
            <a:ext cx="8931910" cy="39651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Cíl: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zjistit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kontrolovat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náklady ve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endParaRPr sz="3200" dirty="0">
              <a:latin typeface="Arial"/>
              <a:cs typeface="Arial"/>
            </a:endParaRPr>
          </a:p>
          <a:p>
            <a:pPr marL="349250">
              <a:lnSpc>
                <a:spcPts val="3700"/>
              </a:lnSpc>
            </a:pP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32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výkonům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 marL="349250" indent="-336550">
              <a:lnSpc>
                <a:spcPct val="100000"/>
              </a:lnSpc>
              <a:spcBef>
                <a:spcPts val="243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Náklady se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sledují v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útvarech ve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skutečné výši</a:t>
            </a:r>
            <a:endParaRPr sz="32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12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Primární zřetel na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místo vynaložení nákladu.</a:t>
            </a:r>
            <a:endParaRPr sz="3200" dirty="0">
              <a:latin typeface="Arial"/>
              <a:cs typeface="Arial"/>
            </a:endParaRPr>
          </a:p>
          <a:p>
            <a:pPr marL="349250" indent="-336550">
              <a:lnSpc>
                <a:spcPts val="3710"/>
              </a:lnSpc>
              <a:spcBef>
                <a:spcPts val="112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místa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vzniku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se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odvozuje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přímý nebo</a:t>
            </a:r>
            <a:endParaRPr sz="3200" dirty="0">
              <a:latin typeface="Arial"/>
              <a:cs typeface="Arial"/>
            </a:endParaRPr>
          </a:p>
          <a:p>
            <a:pPr marL="349250">
              <a:lnSpc>
                <a:spcPts val="371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nepřímý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vztah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k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Požadavky na odpovědnostně</a:t>
            </a:r>
          </a:p>
          <a:p>
            <a:pPr marL="12700">
              <a:lnSpc>
                <a:spcPts val="4590"/>
              </a:lnSpc>
            </a:pPr>
            <a:r>
              <a:rPr dirty="0"/>
              <a:t>orientované účetnictví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8263"/>
            <a:ext cx="8300084" cy="42515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Cíl: zjistit přínos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vnitropodnikových útvarů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celkovým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podnikovým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výsledk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3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ts val="3710"/>
              </a:lnSpc>
              <a:spcBef>
                <a:spcPts val="2430"/>
              </a:spcBef>
            </a:pP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Rozčlenění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podle odpovědnosti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za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71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vznik</a:t>
            </a:r>
            <a:endParaRPr sz="3200" dirty="0">
              <a:latin typeface="Arial"/>
              <a:cs typeface="Arial"/>
            </a:endParaRPr>
          </a:p>
          <a:p>
            <a:pPr marL="12700" marR="156845">
              <a:lnSpc>
                <a:spcPct val="93000"/>
              </a:lnSpc>
              <a:spcBef>
                <a:spcPts val="1395"/>
              </a:spcBef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Náročnější sledování vztahu mezi skutečně vynaloženými náklady a prováděnými výkony (výsledná kalkulace)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4106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Odlišnosti ve </a:t>
            </a:r>
            <a:r>
              <a:rPr dirty="0" err="1"/>
              <a:t>sledování</a:t>
            </a:r>
            <a:r>
              <a:rPr dirty="0"/>
              <a:t> </a:t>
            </a:r>
            <a:r>
              <a:rPr dirty="0" err="1"/>
              <a:t>náklad</a:t>
            </a:r>
            <a:r>
              <a:rPr lang="cs-CZ" dirty="0"/>
              <a:t>ů</a:t>
            </a:r>
            <a:r>
              <a:rPr dirty="0"/>
              <a:t> podle</a:t>
            </a:r>
          </a:p>
          <a:p>
            <a:pPr marL="12700">
              <a:lnSpc>
                <a:spcPts val="4590"/>
              </a:lnSpc>
            </a:pPr>
            <a:r>
              <a:rPr dirty="0"/>
              <a:t>místa vzniku a odpovědnosti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28263"/>
            <a:ext cx="8842375" cy="45136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Odlišné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zobrazení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 ve vztahu k </a:t>
            </a:r>
            <a:r>
              <a:rPr sz="3200" dirty="0" err="1">
                <a:solidFill>
                  <a:srgbClr val="FFFFFF"/>
                </a:solidFill>
                <a:latin typeface="Arial"/>
                <a:cs typeface="Arial"/>
              </a:rPr>
              <a:t>útvar</a:t>
            </a:r>
            <a:r>
              <a:rPr lang="cs-CZ" sz="32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3200" dirty="0">
              <a:latin typeface="Arial"/>
              <a:cs typeface="Arial"/>
            </a:endParaRPr>
          </a:p>
          <a:p>
            <a:pPr marL="12700">
              <a:lnSpc>
                <a:spcPts val="37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zejména</a:t>
            </a:r>
            <a:endParaRPr sz="3200" dirty="0">
              <a:latin typeface="Arial"/>
              <a:cs typeface="Arial"/>
            </a:endParaRPr>
          </a:p>
          <a:p>
            <a:pPr marL="12700" marR="254635">
              <a:lnSpc>
                <a:spcPct val="93000"/>
              </a:lnSpc>
              <a:spcBef>
                <a:spcPts val="1405"/>
              </a:spcBef>
              <a:buClr>
                <a:srgbClr val="FFFFFF"/>
              </a:buClr>
              <a:buFont typeface="Arial"/>
              <a:buAutoNum type="alphaLcParenR"/>
              <a:tabLst>
                <a:tab pos="48387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 případě, kdy se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liší místo vzniku a odpovědnost za vznik skutečného prvotního nákladu</a:t>
            </a:r>
            <a:endParaRPr sz="32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395"/>
              </a:spcBef>
              <a:buClr>
                <a:srgbClr val="FFFFFF"/>
              </a:buClr>
              <a:buFont typeface="Arial"/>
              <a:buAutoNum type="alphaLcParenR"/>
              <a:tabLst>
                <a:tab pos="483870" algn="l"/>
              </a:tabLst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za předpokladu, že předmětem zobrazení jsou tzv.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FFFF"/>
                </a:solidFill>
                <a:latin typeface="Arial"/>
                <a:cs typeface="Arial"/>
              </a:rPr>
              <a:t>druhotné výkony, které jsou předmětem předání a převzetí mezi útvary uvnitř podnikové struktury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1410</Words>
  <Application>Microsoft Office PowerPoint</Application>
  <PresentationFormat>Vlastní</PresentationFormat>
  <Paragraphs>145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Office Theme</vt:lpstr>
      <vt:lpstr>4 - ZOBRAZENÍ NÁKLADů, VÝNOSů A ZISKU V ÚČETNICTVÍ</vt:lpstr>
      <vt:lpstr>4 - ZOBRAZENÍ NÁKLDů, VÝNOSů A ZISKU V ÚČETNICTVÍ</vt:lpstr>
      <vt:lpstr>Obsah a struktura manažerského účetnictví</vt:lpstr>
      <vt:lpstr>Obsah a struktura a hlavní zaměření manažerského účetnictví</vt:lpstr>
      <vt:lpstr>Dekompozice informací o faktorech ovlivňujících výši zisku</vt:lpstr>
      <vt:lpstr>Výkonově a odpovědnostně orientované manažerské účetnictví</vt:lpstr>
      <vt:lpstr>Požadavky na výkonově orientované účetnictví</vt:lpstr>
      <vt:lpstr>Požadavky na odpovědnostně orientované účetnictví</vt:lpstr>
      <vt:lpstr>Odlišnosti ve sledování nákladů podle místa vzniku a odpovědnosti</vt:lpstr>
      <vt:lpstr>Volba primární orientace manažerského účetnictví</vt:lpstr>
      <vt:lpstr>Výkonový přístup</vt:lpstr>
      <vt:lpstr>Odpovědnostní přístup</vt:lpstr>
      <vt:lpstr>Vztah manažerského účetnictví k účetnictví finančnímu a daňovému</vt:lpstr>
      <vt:lpstr>Vztah finančního a daňového účetnictví</vt:lpstr>
      <vt:lpstr>Vztah finančního a manažerského účetnictví</vt:lpstr>
      <vt:lpstr>Dvouokruhová organizace účetnictví</vt:lpstr>
      <vt:lpstr>Dvouokruhová organizace účetnictví</vt:lpstr>
      <vt:lpstr>Jednookruhová organizace účetnictví</vt:lpstr>
      <vt:lpstr>Jednookruhová organizace účetnictví</vt:lpstr>
      <vt:lpstr>Kombinace jedno- a dvouokruhové organizace účetnictví</vt:lpstr>
      <vt:lpstr>Shrnutí kapitoly 4 I</vt:lpstr>
      <vt:lpstr>Shrnutí kapitoly 4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4 - ZOBRAZENÍ NÁKLDģ, VÝNOSģ A ZISKU V ÚČETNICTVÍ</dc:title>
  <dc:creator>Online2PDF.com</dc:creator>
  <cp:lastModifiedBy>Menšík Michal</cp:lastModifiedBy>
  <cp:revision>5</cp:revision>
  <dcterms:created xsi:type="dcterms:W3CDTF">2018-02-08T09:15:26Z</dcterms:created>
  <dcterms:modified xsi:type="dcterms:W3CDTF">2019-09-25T05:40:42Z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